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83" r:id="rId2"/>
    <p:sldId id="390" r:id="rId3"/>
    <p:sldId id="384" r:id="rId4"/>
    <p:sldId id="466" r:id="rId5"/>
    <p:sldId id="471" r:id="rId6"/>
    <p:sldId id="499" r:id="rId7"/>
    <p:sldId id="493" r:id="rId8"/>
    <p:sldId id="494" r:id="rId9"/>
    <p:sldId id="495" r:id="rId10"/>
    <p:sldId id="480" r:id="rId11"/>
    <p:sldId id="498" r:id="rId12"/>
    <p:sldId id="477" r:id="rId13"/>
    <p:sldId id="476" r:id="rId14"/>
    <p:sldId id="497" r:id="rId15"/>
    <p:sldId id="473" r:id="rId16"/>
    <p:sldId id="462" r:id="rId17"/>
    <p:sldId id="508" r:id="rId18"/>
    <p:sldId id="507" r:id="rId19"/>
    <p:sldId id="483" r:id="rId20"/>
    <p:sldId id="478" r:id="rId21"/>
    <p:sldId id="501" r:id="rId22"/>
    <p:sldId id="481" r:id="rId23"/>
    <p:sldId id="502" r:id="rId24"/>
    <p:sldId id="452" r:id="rId25"/>
    <p:sldId id="505" r:id="rId26"/>
    <p:sldId id="491" r:id="rId27"/>
    <p:sldId id="479" r:id="rId28"/>
    <p:sldId id="482" r:id="rId29"/>
    <p:sldId id="506" r:id="rId30"/>
    <p:sldId id="486" r:id="rId31"/>
    <p:sldId id="490" r:id="rId32"/>
  </p:sldIdLst>
  <p:sldSz cx="12192000" cy="6858000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ADA"/>
    <a:srgbClr val="B7472A"/>
    <a:srgbClr val="FFFFFF"/>
    <a:srgbClr val="000000"/>
    <a:srgbClr val="E6E6E6"/>
    <a:srgbClr val="DC5924"/>
    <a:srgbClr val="75D1FF"/>
    <a:srgbClr val="11161C"/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8D8C8-0626-4B8D-9B1E-9B4EDD345A5B}" v="5" dt="2021-03-10T23:51:27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72" autoAdjust="0"/>
  </p:normalViewPr>
  <p:slideViewPr>
    <p:cSldViewPr snapToGrid="0">
      <p:cViewPr varScale="1">
        <p:scale>
          <a:sx n="69" d="100"/>
          <a:sy n="69" d="100"/>
        </p:scale>
        <p:origin x="48" y="1092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vasz, Michelle" userId="00c18053-90d7-4615-be4b-ed0e0419b724" providerId="ADAL" clId="{DB88D8C8-0626-4B8D-9B1E-9B4EDD345A5B}"/>
    <pc:docChg chg="undo custSel addSld delSld modSld">
      <pc:chgData name="Lovasz, Michelle" userId="00c18053-90d7-4615-be4b-ed0e0419b724" providerId="ADAL" clId="{DB88D8C8-0626-4B8D-9B1E-9B4EDD345A5B}" dt="2021-03-10T23:51:28.171" v="13"/>
      <pc:docMkLst>
        <pc:docMk/>
      </pc:docMkLst>
      <pc:sldChg chg="addSp delSp modSp add del mod">
        <pc:chgData name="Lovasz, Michelle" userId="00c18053-90d7-4615-be4b-ed0e0419b724" providerId="ADAL" clId="{DB88D8C8-0626-4B8D-9B1E-9B4EDD345A5B}" dt="2021-03-10T23:49:47.057" v="4" actId="27614"/>
        <pc:sldMkLst>
          <pc:docMk/>
          <pc:sldMk cId="308412486" sldId="462"/>
        </pc:sldMkLst>
        <pc:spChg chg="add del mod">
          <ac:chgData name="Lovasz, Michelle" userId="00c18053-90d7-4615-be4b-ed0e0419b724" providerId="ADAL" clId="{DB88D8C8-0626-4B8D-9B1E-9B4EDD345A5B}" dt="2021-03-10T23:49:45.178" v="3" actId="931"/>
          <ac:spMkLst>
            <pc:docMk/>
            <pc:sldMk cId="308412486" sldId="462"/>
            <ac:spMk id="7" creationId="{EF67EC94-74F1-4197-A36E-E6DE7D9C9B81}"/>
          </ac:spMkLst>
        </pc:spChg>
        <pc:picChg chg="del">
          <ac:chgData name="Lovasz, Michelle" userId="00c18053-90d7-4615-be4b-ed0e0419b724" providerId="ADAL" clId="{DB88D8C8-0626-4B8D-9B1E-9B4EDD345A5B}" dt="2021-03-10T23:49:21.124" v="2" actId="478"/>
          <ac:picMkLst>
            <pc:docMk/>
            <pc:sldMk cId="308412486" sldId="462"/>
            <ac:picMk id="2" creationId="{00000000-0000-0000-0000-000000000000}"/>
          </ac:picMkLst>
        </pc:picChg>
        <pc:picChg chg="add mod">
          <ac:chgData name="Lovasz, Michelle" userId="00c18053-90d7-4615-be4b-ed0e0419b724" providerId="ADAL" clId="{DB88D8C8-0626-4B8D-9B1E-9B4EDD345A5B}" dt="2021-03-10T23:49:47.057" v="4" actId="27614"/>
          <ac:picMkLst>
            <pc:docMk/>
            <pc:sldMk cId="308412486" sldId="462"/>
            <ac:picMk id="9" creationId="{3774D73F-72FE-4681-9AF5-7B88D97E03DD}"/>
          </ac:picMkLst>
        </pc:picChg>
      </pc:sldChg>
      <pc:sldChg chg="addSp delSp modSp mod">
        <pc:chgData name="Lovasz, Michelle" userId="00c18053-90d7-4615-be4b-ed0e0419b724" providerId="ADAL" clId="{DB88D8C8-0626-4B8D-9B1E-9B4EDD345A5B}" dt="2021-03-10T23:51:28.171" v="13"/>
        <pc:sldMkLst>
          <pc:docMk/>
          <pc:sldMk cId="1874426078" sldId="486"/>
        </pc:sldMkLst>
        <pc:spChg chg="del">
          <ac:chgData name="Lovasz, Michelle" userId="00c18053-90d7-4615-be4b-ed0e0419b724" providerId="ADAL" clId="{DB88D8C8-0626-4B8D-9B1E-9B4EDD345A5B}" dt="2021-03-10T23:51:10.023" v="7" actId="478"/>
          <ac:spMkLst>
            <pc:docMk/>
            <pc:sldMk cId="1874426078" sldId="486"/>
            <ac:spMk id="4" creationId="{00000000-0000-0000-0000-000000000000}"/>
          </ac:spMkLst>
        </pc:spChg>
        <pc:spChg chg="del">
          <ac:chgData name="Lovasz, Michelle" userId="00c18053-90d7-4615-be4b-ed0e0419b724" providerId="ADAL" clId="{DB88D8C8-0626-4B8D-9B1E-9B4EDD345A5B}" dt="2021-03-10T23:51:09.232" v="6" actId="478"/>
          <ac:spMkLst>
            <pc:docMk/>
            <pc:sldMk cId="1874426078" sldId="486"/>
            <ac:spMk id="5" creationId="{00000000-0000-0000-0000-000000000000}"/>
          </ac:spMkLst>
        </pc:spChg>
        <pc:spChg chg="del">
          <ac:chgData name="Lovasz, Michelle" userId="00c18053-90d7-4615-be4b-ed0e0419b724" providerId="ADAL" clId="{DB88D8C8-0626-4B8D-9B1E-9B4EDD345A5B}" dt="2021-03-10T23:51:07.982" v="5" actId="478"/>
          <ac:spMkLst>
            <pc:docMk/>
            <pc:sldMk cId="1874426078" sldId="486"/>
            <ac:spMk id="6" creationId="{00000000-0000-0000-0000-000000000000}"/>
          </ac:spMkLst>
        </pc:spChg>
        <pc:spChg chg="del mod">
          <ac:chgData name="Lovasz, Michelle" userId="00c18053-90d7-4615-be4b-ed0e0419b724" providerId="ADAL" clId="{DB88D8C8-0626-4B8D-9B1E-9B4EDD345A5B}" dt="2021-03-10T23:51:28.171" v="13"/>
          <ac:spMkLst>
            <pc:docMk/>
            <pc:sldMk cId="1874426078" sldId="486"/>
            <ac:spMk id="7" creationId="{00000000-0000-0000-0000-000000000000}"/>
          </ac:spMkLst>
        </pc:spChg>
        <pc:spChg chg="del">
          <ac:chgData name="Lovasz, Michelle" userId="00c18053-90d7-4615-be4b-ed0e0419b724" providerId="ADAL" clId="{DB88D8C8-0626-4B8D-9B1E-9B4EDD345A5B}" dt="2021-03-10T23:51:11.390" v="8" actId="478"/>
          <ac:spMkLst>
            <pc:docMk/>
            <pc:sldMk cId="1874426078" sldId="486"/>
            <ac:spMk id="15" creationId="{00000000-0000-0000-0000-000000000000}"/>
          </ac:spMkLst>
        </pc:spChg>
        <pc:spChg chg="add mod">
          <ac:chgData name="Lovasz, Michelle" userId="00c18053-90d7-4615-be4b-ed0e0419b724" providerId="ADAL" clId="{DB88D8C8-0626-4B8D-9B1E-9B4EDD345A5B}" dt="2021-03-10T23:51:12.275" v="9"/>
          <ac:spMkLst>
            <pc:docMk/>
            <pc:sldMk cId="1874426078" sldId="486"/>
            <ac:spMk id="16" creationId="{B773CFD2-0725-4E30-B293-6AFBCB6E3783}"/>
          </ac:spMkLst>
        </pc:spChg>
        <pc:spChg chg="add mod">
          <ac:chgData name="Lovasz, Michelle" userId="00c18053-90d7-4615-be4b-ed0e0419b724" providerId="ADAL" clId="{DB88D8C8-0626-4B8D-9B1E-9B4EDD345A5B}" dt="2021-03-10T23:51:12.275" v="9"/>
          <ac:spMkLst>
            <pc:docMk/>
            <pc:sldMk cId="1874426078" sldId="486"/>
            <ac:spMk id="17" creationId="{8A216318-D294-4377-8ED5-FB9058B80BA4}"/>
          </ac:spMkLst>
        </pc:spChg>
        <pc:spChg chg="add mod">
          <ac:chgData name="Lovasz, Michelle" userId="00c18053-90d7-4615-be4b-ed0e0419b724" providerId="ADAL" clId="{DB88D8C8-0626-4B8D-9B1E-9B4EDD345A5B}" dt="2021-03-10T23:51:12.275" v="9"/>
          <ac:spMkLst>
            <pc:docMk/>
            <pc:sldMk cId="1874426078" sldId="486"/>
            <ac:spMk id="18" creationId="{8A615863-4451-49AE-B57C-165F9030267D}"/>
          </ac:spMkLst>
        </pc:spChg>
        <pc:spChg chg="add mod">
          <ac:chgData name="Lovasz, Michelle" userId="00c18053-90d7-4615-be4b-ed0e0419b724" providerId="ADAL" clId="{DB88D8C8-0626-4B8D-9B1E-9B4EDD345A5B}" dt="2021-03-10T23:51:27.174" v="11"/>
          <ac:spMkLst>
            <pc:docMk/>
            <pc:sldMk cId="1874426078" sldId="486"/>
            <ac:spMk id="21" creationId="{9D3A91CD-F329-4FA5-A6B1-99EA1D27EF64}"/>
          </ac:spMkLst>
        </pc:spChg>
      </pc:sldChg>
    </pc:docChg>
  </pc:docChgLst>
  <pc:docChgLst>
    <pc:chgData name="Falch, Daniel" userId="31e12513-c987-4988-b62d-e8e6b8f2fdd1" providerId="ADAL" clId="{E3F32D3D-1A0A-294B-923A-A4100D9A13D3}"/>
    <pc:docChg chg="modSld">
      <pc:chgData name="Falch, Daniel" userId="31e12513-c987-4988-b62d-e8e6b8f2fdd1" providerId="ADAL" clId="{E3F32D3D-1A0A-294B-923A-A4100D9A13D3}" dt="2020-03-17T20:13:31.630" v="0" actId="1076"/>
      <pc:docMkLst>
        <pc:docMk/>
      </pc:docMkLst>
      <pc:sldChg chg="modSp">
        <pc:chgData name="Falch, Daniel" userId="31e12513-c987-4988-b62d-e8e6b8f2fdd1" providerId="ADAL" clId="{E3F32D3D-1A0A-294B-923A-A4100D9A13D3}" dt="2020-03-17T20:13:31.630" v="0" actId="1076"/>
        <pc:sldMkLst>
          <pc:docMk/>
          <pc:sldMk cId="1788325768" sldId="383"/>
        </pc:sldMkLst>
        <pc:spChg chg="mod">
          <ac:chgData name="Falch, Daniel" userId="31e12513-c987-4988-b62d-e8e6b8f2fdd1" providerId="ADAL" clId="{E3F32D3D-1A0A-294B-923A-A4100D9A13D3}" dt="2020-03-17T20:13:31.630" v="0" actId="1076"/>
          <ac:spMkLst>
            <pc:docMk/>
            <pc:sldMk cId="1788325768" sldId="383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5286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45286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5286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45286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9" tIns="46219" rIns="92439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11873"/>
            <a:ext cx="7437120" cy="2709714"/>
          </a:xfrm>
          <a:prstGeom prst="rect">
            <a:avLst/>
          </a:prstGeom>
        </p:spPr>
        <p:txBody>
          <a:bodyPr vert="horz" lIns="92439" tIns="46219" rIns="92439" bIns="462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Discuss the different styles and interview attire and how interviewees in different industries tend to dress</a:t>
            </a:r>
            <a:r>
              <a:rPr lang="en-US" baseline="0" dirty="0"/>
              <a:t> differently</a:t>
            </a:r>
          </a:p>
          <a:p>
            <a:pPr marL="228600" indent="-228600">
              <a:buAutoNum type="arabicPeriod"/>
            </a:pPr>
            <a:r>
              <a:rPr lang="en-US" baseline="0" dirty="0"/>
              <a:t>Ask students if they have interview clothes or need to find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9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026">
              <a:defRPr/>
            </a:pPr>
            <a:r>
              <a:rPr lang="en-US" dirty="0"/>
              <a:t>Reflect: NACE Skills,</a:t>
            </a:r>
            <a:r>
              <a:rPr lang="en-US" baseline="0" dirty="0"/>
              <a:t> particular experience/specialty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96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7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Discuss the different styles and interview attire and how interviewees in different industries tend to dress</a:t>
            </a:r>
            <a:r>
              <a:rPr lang="en-US" baseline="0" dirty="0"/>
              <a:t> differently</a:t>
            </a:r>
          </a:p>
          <a:p>
            <a:pPr marL="228600" indent="-228600">
              <a:buAutoNum type="arabicPeriod"/>
            </a:pPr>
            <a:r>
              <a:rPr lang="en-US" baseline="0" dirty="0"/>
              <a:t>Ask students if they have interview clothes or need to find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Discuss the different styles and interview attire and how interviewees in different industries tend to dress</a:t>
            </a:r>
            <a:r>
              <a:rPr lang="en-US" baseline="0" dirty="0"/>
              <a:t> differently</a:t>
            </a:r>
          </a:p>
          <a:p>
            <a:pPr marL="228600" indent="-228600">
              <a:buAutoNum type="arabicPeriod"/>
            </a:pPr>
            <a:r>
              <a:rPr lang="en-US" baseline="0" dirty="0"/>
              <a:t>Ask students if they have interview clothes or need to find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5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Discuss the different styles and interview attire and how interviewees in different industries tend to dress</a:t>
            </a:r>
            <a:r>
              <a:rPr lang="en-US" baseline="0" dirty="0"/>
              <a:t> differently</a:t>
            </a:r>
          </a:p>
          <a:p>
            <a:pPr marL="228600" indent="-228600">
              <a:buAutoNum type="arabicPeriod"/>
            </a:pPr>
            <a:r>
              <a:rPr lang="en-US" baseline="0" dirty="0"/>
              <a:t>Ask students if they have interview clothes or need to find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4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13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5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2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5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897026"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6731" eaLnBrk="0" hangingPunct="0">
              <a:defRPr/>
            </a:pPr>
            <a:r>
              <a:rPr lang="en-US" sz="400" kern="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897026">
              <a:defRPr/>
            </a:pPr>
            <a:fld id="{23A5C127-CB05-47B6-8D1E-7BC74A68F508}" type="datetime8">
              <a:rPr lang="en-US" sz="1800" kern="0">
                <a:solidFill>
                  <a:sysClr val="windowText" lastClr="000000"/>
                </a:solidFill>
              </a:rPr>
              <a:pPr defTabSz="897026">
                <a:defRPr/>
              </a:pPr>
              <a:t>1/27/2022 5:59 PM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897026">
              <a:defRPr/>
            </a:pPr>
            <a:fld id="{B4008EB6-D09E-4580-8CD6-DDB14511944F}" type="slidenum">
              <a:rPr lang="en-US" sz="1800" kern="0">
                <a:solidFill>
                  <a:sysClr val="windowText" lastClr="000000"/>
                </a:solidFill>
              </a:rPr>
              <a:pPr defTabSz="897026">
                <a:defRPr/>
              </a:pPr>
              <a:t>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1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3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897026"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6731" eaLnBrk="0" hangingPunct="0">
              <a:defRPr/>
            </a:pPr>
            <a:r>
              <a:rPr lang="en-US" sz="400" kern="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897026">
              <a:defRPr/>
            </a:pPr>
            <a:fld id="{23A5C127-CB05-47B6-8D1E-7BC74A68F508}" type="datetime8">
              <a:rPr lang="en-US" sz="1800" kern="0">
                <a:solidFill>
                  <a:sysClr val="windowText" lastClr="000000"/>
                </a:solidFill>
              </a:rPr>
              <a:pPr defTabSz="897026">
                <a:defRPr/>
              </a:pPr>
              <a:t>1/27/2022 5:59 PM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897026">
              <a:defRPr/>
            </a:pPr>
            <a:fld id="{B4008EB6-D09E-4580-8CD6-DDB14511944F}" type="slidenum">
              <a:rPr lang="en-US" sz="1800" kern="0">
                <a:solidFill>
                  <a:sysClr val="windowText" lastClr="000000"/>
                </a:solidFill>
              </a:rPr>
              <a:pPr defTabSz="897026">
                <a:defRPr/>
              </a:pPr>
              <a:t>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9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3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897026"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6731" eaLnBrk="0" hangingPunct="0">
              <a:defRPr/>
            </a:pPr>
            <a:r>
              <a:rPr lang="en-US" sz="400" kern="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897026">
              <a:defRPr/>
            </a:pPr>
            <a:fld id="{23A5C127-CB05-47B6-8D1E-7BC74A68F508}" type="datetime8">
              <a:rPr lang="en-US" sz="1800" kern="0">
                <a:solidFill>
                  <a:sysClr val="windowText" lastClr="000000"/>
                </a:solidFill>
              </a:rPr>
              <a:pPr defTabSz="897026">
                <a:defRPr/>
              </a:pPr>
              <a:t>1/27/2022 5:59 PM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897026">
              <a:defRPr/>
            </a:pPr>
            <a:fld id="{B4008EB6-D09E-4580-8CD6-DDB14511944F}" type="slidenum">
              <a:rPr lang="en-US" sz="1800" kern="0">
                <a:solidFill>
                  <a:sysClr val="windowText" lastClr="000000"/>
                </a:solidFill>
              </a:rPr>
              <a:pPr defTabSz="897026">
                <a:defRPr/>
              </a:pPr>
              <a:t>11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47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897026"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6731" eaLnBrk="0" hangingPunct="0">
              <a:defRPr/>
            </a:pPr>
            <a:r>
              <a:rPr lang="en-US" sz="400" kern="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897026">
              <a:defRPr/>
            </a:pPr>
            <a:fld id="{23A5C127-CB05-47B6-8D1E-7BC74A68F508}" type="datetime8">
              <a:rPr lang="en-US" sz="1800" kern="0">
                <a:solidFill>
                  <a:sysClr val="windowText" lastClr="000000"/>
                </a:solidFill>
              </a:rPr>
              <a:pPr defTabSz="897026">
                <a:defRPr/>
              </a:pPr>
              <a:t>1/27/2022 5:59 PM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897026">
              <a:defRPr/>
            </a:pPr>
            <a:fld id="{B4008EB6-D09E-4580-8CD6-DDB14511944F}" type="slidenum">
              <a:rPr lang="en-US" sz="1800" kern="0">
                <a:solidFill>
                  <a:sysClr val="windowText" lastClr="000000"/>
                </a:solidFill>
              </a:rPr>
              <a:pPr defTabSz="897026">
                <a:defRPr/>
              </a:pPr>
              <a:t>13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8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linkedin.com/school/california-state-university-los-angeles/people/" TargetMode="External"/><Relationship Id="rId5" Type="http://schemas.openxmlformats.org/officeDocument/2006/relationships/hyperlink" Target="https://calstatela.peoplegrove.com/page/student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la.edu/its/training/linkedin-learning" TargetMode="External"/><Relationship Id="rId2" Type="http://schemas.openxmlformats.org/officeDocument/2006/relationships/hyperlink" Target="http://www.calstatela.edu/its/training/resources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kerdewey.com/example-projects" TargetMode="External"/><Relationship Id="rId3" Type="http://schemas.openxmlformats.org/officeDocument/2006/relationships/hyperlink" Target="https://vsfs.state.gov/faq#student_faqs" TargetMode="External"/><Relationship Id="rId7" Type="http://schemas.openxmlformats.org/officeDocument/2006/relationships/hyperlink" Target="https://ocs.yale.edu/sites/default/files/files/Sample%20Letters/Sample_Networking_Email_Templates_Alumni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ocs.yale.edu/sites/default/files/files/Sample%20Letters/Cold_Email_Templates-Student_returning_to_Hometown.pdf" TargetMode="External"/><Relationship Id="rId5" Type="http://schemas.openxmlformats.org/officeDocument/2006/relationships/hyperlink" Target="https://www.idealist.org/en/" TargetMode="External"/><Relationship Id="rId10" Type="http://schemas.openxmlformats.org/officeDocument/2006/relationships/hyperlink" Target="https://www.calstatela.edu/careercenter/cal-state-la-handshake" TargetMode="External"/><Relationship Id="rId4" Type="http://schemas.openxmlformats.org/officeDocument/2006/relationships/hyperlink" Target="https://www.parkerdewey.com/career-launchers" TargetMode="External"/><Relationship Id="rId9" Type="http://schemas.openxmlformats.org/officeDocument/2006/relationships/hyperlink" Target="https://www.linkedin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careercenter/cal-state-la-handshake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livecareer.com/resources/jobs/search/how-to-succeed-virtual-job-fair" TargetMode="External"/><Relationship Id="rId5" Type="http://schemas.openxmlformats.org/officeDocument/2006/relationships/hyperlink" Target="https://www.thebalancecareers.com/virtual-career-fair-faq-3542842" TargetMode="External"/><Relationship Id="rId4" Type="http://schemas.openxmlformats.org/officeDocument/2006/relationships/hyperlink" Target="https://jobfairsin.com/online-virtual-job-fair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calstatela.edu/deanofstudents" TargetMode="External"/><Relationship Id="rId5" Type="http://schemas.openxmlformats.org/officeDocument/2006/relationships/hyperlink" Target="http://www.calstatela.edu/healthwatch" TargetMode="External"/><Relationship Id="rId4" Type="http://schemas.openxmlformats.org/officeDocument/2006/relationships/hyperlink" Target="http://www.calstatela.edu/studenthealthcen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s://www.calstatela.edu/careercenter/cal-state-la-handshake" TargetMode="External"/><Relationship Id="rId3" Type="http://schemas.openxmlformats.org/officeDocument/2006/relationships/hyperlink" Target="https://www.facebook.com/CalStateLACareerCenter/" TargetMode="External"/><Relationship Id="rId7" Type="http://schemas.openxmlformats.org/officeDocument/2006/relationships/hyperlink" Target="https://twitter.com/calstatelacdctr?lang=en" TargetMode="External"/><Relationship Id="rId12" Type="http://schemas.openxmlformats.org/officeDocument/2006/relationships/hyperlink" Target="https://www.calstatela.edu/careercenter/virtual-job-search-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11" Type="http://schemas.openxmlformats.org/officeDocument/2006/relationships/hyperlink" Target="https://calstatela.zoom.us/meeting/register/tJUuduGtrD8qGtJG9fVPreXEoW25hJztU0ru" TargetMode="External"/><Relationship Id="rId5" Type="http://schemas.openxmlformats.org/officeDocument/2006/relationships/hyperlink" Target="https://www.instagram.com/calstatelacareercenter/" TargetMode="External"/><Relationship Id="rId10" Type="http://schemas.openxmlformats.org/officeDocument/2006/relationships/hyperlink" Target="mailto:careers@calstatela.edu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use.com/advice/companies-hiring-during-coronavirus-covid-19" TargetMode="External"/><Relationship Id="rId2" Type="http://schemas.openxmlformats.org/officeDocument/2006/relationships/hyperlink" Target="https://candor.co/hiring-freezes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glassdoor.com/covid19.htm" TargetMode="External"/><Relationship Id="rId5" Type="http://schemas.openxmlformats.org/officeDocument/2006/relationships/hyperlink" Target="https://www.flexjobs.com/blog/post/100-top-companies-with-remote-jobs-2020/?gclid=CjwKCAjwvOHzBRBoEiwA48i6Akve02pFwtXc7rU2PfCfCyq3q4ZkvHokue18X37TJ_KtjrxFhBTMkxoCTuEQAvD_BwE" TargetMode="External"/><Relationship Id="rId4" Type="http://schemas.openxmlformats.org/officeDocument/2006/relationships/hyperlink" Target="https://news.linkedin.com/2020/march/most-in-demand-jobs-during-coronavirus---companies-hi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04032"/>
            <a:ext cx="12512233" cy="9384175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4" name="Rectangle 3" title="Campus"/>
          <p:cNvSpPr/>
          <p:nvPr/>
        </p:nvSpPr>
        <p:spPr>
          <a:xfrm>
            <a:off x="-2" y="-925975"/>
            <a:ext cx="12417132" cy="790611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 title="How to Impress Employers with your Résumé"/>
          <p:cNvSpPr>
            <a:spLocks noGrp="1"/>
          </p:cNvSpPr>
          <p:nvPr>
            <p:ph type="ctrTitle"/>
          </p:nvPr>
        </p:nvSpPr>
        <p:spPr>
          <a:xfrm>
            <a:off x="25778" y="139337"/>
            <a:ext cx="12192000" cy="4524315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Virtual </a:t>
            </a:r>
            <a:br>
              <a:rPr lang="en-US" sz="8000" dirty="0">
                <a:solidFill>
                  <a:srgbClr val="FFFFFF"/>
                </a:solidFill>
              </a:rPr>
            </a:br>
            <a:r>
              <a:rPr lang="en-US" sz="8000" dirty="0">
                <a:solidFill>
                  <a:srgbClr val="FFFFFF"/>
                </a:solidFill>
              </a:rPr>
              <a:t>Job &amp; Internship </a:t>
            </a:r>
            <a:br>
              <a:rPr lang="en-US" sz="8000" dirty="0">
                <a:solidFill>
                  <a:srgbClr val="FFFFFF"/>
                </a:solidFill>
              </a:rPr>
            </a:br>
            <a:r>
              <a:rPr lang="en-US" sz="8000" smtClean="0">
                <a:solidFill>
                  <a:srgbClr val="FFFFFF"/>
                </a:solidFill>
              </a:rPr>
              <a:t>Searching during COVID-19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44231"/>
            <a:ext cx="12217778" cy="1284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title="Cal State LA Career Development Cente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72" y="4994192"/>
            <a:ext cx="3070783" cy="11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686204" y="2118145"/>
            <a:ext cx="4937760" cy="2308324"/>
          </a:xfrm>
        </p:spPr>
        <p:txBody>
          <a:bodyPr/>
          <a:lstStyle/>
          <a:p>
            <a:r>
              <a:rPr lang="en-US" sz="4000" b="1" dirty="0"/>
              <a:t>Staying Productive by </a:t>
            </a:r>
            <a:br>
              <a:rPr lang="en-US" sz="4000" b="1" dirty="0"/>
            </a:br>
            <a:r>
              <a:rPr lang="en-US" sz="4000" b="1" dirty="0"/>
              <a:t>Building your Network</a:t>
            </a:r>
            <a:br>
              <a:rPr lang="en-US" sz="4000" b="1" dirty="0"/>
            </a:br>
            <a:r>
              <a:rPr lang="en-US" sz="4000" b="1" dirty="0"/>
              <a:t>and </a:t>
            </a:r>
            <a:br>
              <a:rPr lang="en-US" sz="4000" b="1" dirty="0"/>
            </a:br>
            <a:r>
              <a:rPr lang="en-US" sz="4000" b="1" dirty="0"/>
              <a:t>Getting Experience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6668"/>
          <a:stretch>
            <a:fillRect/>
          </a:stretch>
        </p:blipFill>
        <p:spPr/>
      </p:pic>
      <p:sp>
        <p:nvSpPr>
          <p:cNvPr id="8" name="Rectangle 7" title="Eddie the Eagle"/>
          <p:cNvSpPr/>
          <p:nvPr/>
        </p:nvSpPr>
        <p:spPr>
          <a:xfrm>
            <a:off x="0" y="0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8787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2523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Embrace Social Media Networking Sites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6" y="2033527"/>
            <a:ext cx="4706866" cy="3137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1" y="3356966"/>
            <a:ext cx="6388101" cy="29195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90634" y="1891098"/>
            <a:ext cx="553427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41"/>
          <a:stretch>
            <a:fillRect/>
          </a:stretch>
        </p:blipFill>
        <p:spPr/>
      </p:pic>
      <p:sp>
        <p:nvSpPr>
          <p:cNvPr id="8" name="Rectangle 7" title="Campus"/>
          <p:cNvSpPr/>
          <p:nvPr/>
        </p:nvSpPr>
        <p:spPr>
          <a:xfrm>
            <a:off x="6130860" y="0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098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421928"/>
          </a:xfrm>
        </p:spPr>
        <p:txBody>
          <a:bodyPr/>
          <a:lstStyle/>
          <a:p>
            <a:r>
              <a:rPr lang="en-US" sz="3200" dirty="0"/>
              <a:t>Completely fill-out your profile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354317" y="3493674"/>
            <a:ext cx="2506758" cy="2308324"/>
          </a:xfrm>
        </p:spPr>
        <p:txBody>
          <a:bodyPr/>
          <a:lstStyle/>
          <a:p>
            <a:r>
              <a:rPr lang="en-US" sz="3200" dirty="0"/>
              <a:t>Participate:</a:t>
            </a:r>
            <a:br>
              <a:rPr lang="en-US" sz="3200" dirty="0"/>
            </a:br>
            <a:r>
              <a:rPr lang="en-US" sz="3200" dirty="0"/>
              <a:t>comment, like, share, join groups, post articles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1" y="3507030"/>
            <a:ext cx="2491403" cy="2751522"/>
          </a:xfrm>
        </p:spPr>
        <p:txBody>
          <a:bodyPr/>
          <a:lstStyle/>
          <a:p>
            <a:r>
              <a:rPr lang="en-US" sz="3200" dirty="0"/>
              <a:t>Don’t ask for a job, think about what you can contribute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102373" y="3507030"/>
            <a:ext cx="2626193" cy="1411669"/>
          </a:xfrm>
        </p:spPr>
        <p:txBody>
          <a:bodyPr/>
          <a:lstStyle/>
          <a:p>
            <a:r>
              <a:rPr lang="en-US" sz="3200" dirty="0"/>
              <a:t>Seek out alumni</a:t>
            </a:r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385300" y="3493674"/>
            <a:ext cx="2720706" cy="1421928"/>
          </a:xfrm>
        </p:spPr>
        <p:txBody>
          <a:bodyPr/>
          <a:lstStyle/>
          <a:p>
            <a:r>
              <a:rPr lang="en-US" sz="3200" dirty="0"/>
              <a:t>Conduct informational interviews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75713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Strategies for Networking Virtually</a:t>
            </a:r>
            <a:endParaRPr lang="en-US" sz="4800" dirty="0">
              <a:latin typeface="+mn-lt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0157496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20342" y="2070411"/>
            <a:ext cx="4953358" cy="2862322"/>
          </a:xfrm>
        </p:spPr>
        <p:txBody>
          <a:bodyPr/>
          <a:lstStyle/>
          <a:p>
            <a:r>
              <a:rPr lang="en-US" sz="4000" b="1" dirty="0"/>
              <a:t>Informational Interviewing </a:t>
            </a:r>
            <a:br>
              <a:rPr lang="en-US" sz="4000" b="1" dirty="0"/>
            </a:br>
            <a:r>
              <a:rPr lang="en-US" sz="4000" b="1" dirty="0"/>
              <a:t>is your access to professionals </a:t>
            </a:r>
            <a:br>
              <a:rPr lang="en-US" sz="4000" b="1" dirty="0"/>
            </a:br>
            <a:r>
              <a:rPr lang="en-US" sz="4000" b="1" dirty="0"/>
              <a:t>around you…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41"/>
          <a:stretch>
            <a:fillRect/>
          </a:stretch>
        </p:blipFill>
        <p:spPr/>
      </p:pic>
      <p:sp>
        <p:nvSpPr>
          <p:cNvPr id="8" name="Rectangle 7" title="Campus"/>
          <p:cNvSpPr/>
          <p:nvPr/>
        </p:nvSpPr>
        <p:spPr>
          <a:xfrm>
            <a:off x="6130860" y="0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176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7" y="3493674"/>
            <a:ext cx="2491401" cy="2239074"/>
          </a:xfrm>
        </p:spPr>
        <p:txBody>
          <a:bodyPr/>
          <a:lstStyle/>
          <a:p>
            <a:r>
              <a:rPr lang="en-US" sz="3100" dirty="0"/>
              <a:t>Reach out to professionals you have a connection to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354317" y="3493674"/>
            <a:ext cx="2669628" cy="3097771"/>
          </a:xfrm>
        </p:spPr>
        <p:txBody>
          <a:bodyPr/>
          <a:lstStyle/>
          <a:p>
            <a:r>
              <a:rPr lang="en-US" sz="3100" dirty="0"/>
              <a:t>Send a brief email requesting to ask them a few questions about their job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1" y="3507030"/>
            <a:ext cx="2491403" cy="1865126"/>
          </a:xfrm>
        </p:spPr>
        <p:txBody>
          <a:bodyPr/>
          <a:lstStyle/>
          <a:p>
            <a:r>
              <a:rPr lang="en-US" sz="3200" dirty="0"/>
              <a:t>Setup a virtual meeting or phone call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102373" y="3507030"/>
            <a:ext cx="2626193" cy="1854867"/>
          </a:xfrm>
        </p:spPr>
        <p:txBody>
          <a:bodyPr/>
          <a:lstStyle/>
          <a:p>
            <a:r>
              <a:rPr lang="en-US" sz="3200" dirty="0"/>
              <a:t>Prepare questions to ask</a:t>
            </a:r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468442" y="3493674"/>
            <a:ext cx="2637564" cy="1421928"/>
          </a:xfrm>
        </p:spPr>
        <p:txBody>
          <a:bodyPr/>
          <a:lstStyle/>
          <a:p>
            <a:r>
              <a:rPr lang="en-US" sz="3200" dirty="0"/>
              <a:t>Thank them and return the favor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75713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Informational Interview Tips</a:t>
            </a:r>
            <a:endParaRPr lang="en-US" sz="4800" dirty="0">
              <a:latin typeface="+mn-lt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4441982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3" y="2480415"/>
            <a:ext cx="5679090" cy="3441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37" y="2480415"/>
            <a:ext cx="6041851" cy="3441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5135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Ways to Reach Out to Alumni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663" y="1933466"/>
            <a:ext cx="567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5"/>
              </a:rPr>
              <a:t>Alumni Association Mentor Program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04437" y="1933466"/>
            <a:ext cx="567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6"/>
              </a:rPr>
              <a:t>Alumni feature on LinkedIn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6233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62455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Tools for </a:t>
            </a:r>
            <a:br>
              <a:rPr lang="en-US" sz="3600" dirty="0"/>
            </a:br>
            <a:r>
              <a:rPr lang="en-US" sz="3600" dirty="0"/>
              <a:t>Researching Careers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78598" y="2018021"/>
            <a:ext cx="5938804" cy="3742563"/>
          </a:xfrm>
        </p:spPr>
        <p:txBody>
          <a:bodyPr/>
          <a:lstStyle/>
          <a:p>
            <a:endParaRPr lang="en-US" sz="40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Focus 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What can I do with this Major?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Candid Career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ONET</a:t>
            </a:r>
            <a:endParaRPr lang="en-US" sz="2800" dirty="0"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Interview Stream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Vault Career Insider</a:t>
            </a:r>
          </a:p>
        </p:txBody>
      </p:sp>
      <p:pic>
        <p:nvPicPr>
          <p:cNvPr id="9" name="Picture Placeholder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774D73F-72FE-4681-9AF5-7B88D97E03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7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412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37" y="232506"/>
            <a:ext cx="1217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Transferrable Skills Employers Seek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04672" y="1838528"/>
            <a:ext cx="1712068" cy="1712068"/>
            <a:chOff x="904672" y="1838528"/>
            <a:chExt cx="1712068" cy="1712068"/>
          </a:xfrm>
        </p:grpSpPr>
        <p:sp>
          <p:nvSpPr>
            <p:cNvPr id="4" name="Oval 3"/>
            <p:cNvSpPr/>
            <p:nvPr/>
          </p:nvSpPr>
          <p:spPr>
            <a:xfrm>
              <a:off x="904672" y="1838528"/>
              <a:ext cx="1712068" cy="1712068"/>
            </a:xfrm>
            <a:prstGeom prst="ellipse">
              <a:avLst/>
            </a:prstGeom>
            <a:solidFill>
              <a:srgbClr val="0073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28674" y="2509896"/>
              <a:ext cx="1421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Adaptability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13758" y="3370024"/>
            <a:ext cx="1712068" cy="1712068"/>
            <a:chOff x="7113758" y="3370024"/>
            <a:chExt cx="1712068" cy="1712068"/>
          </a:xfrm>
        </p:grpSpPr>
        <p:sp>
          <p:nvSpPr>
            <p:cNvPr id="6" name="Oval 5"/>
            <p:cNvSpPr/>
            <p:nvPr/>
          </p:nvSpPr>
          <p:spPr>
            <a:xfrm>
              <a:off x="7113758" y="3370024"/>
              <a:ext cx="1712068" cy="1712068"/>
            </a:xfrm>
            <a:prstGeom prst="ellipse">
              <a:avLst/>
            </a:prstGeom>
            <a:solidFill>
              <a:srgbClr val="0073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28462" y="4041392"/>
              <a:ext cx="1496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Leadership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36599" y="4200674"/>
            <a:ext cx="1407428" cy="1407428"/>
            <a:chOff x="3736599" y="4200674"/>
            <a:chExt cx="1407428" cy="1407428"/>
          </a:xfrm>
        </p:grpSpPr>
        <p:sp>
          <p:nvSpPr>
            <p:cNvPr id="8" name="Oval 7"/>
            <p:cNvSpPr/>
            <p:nvPr/>
          </p:nvSpPr>
          <p:spPr>
            <a:xfrm>
              <a:off x="3736599" y="4200674"/>
              <a:ext cx="1407428" cy="1407428"/>
            </a:xfrm>
            <a:prstGeom prst="ellipse">
              <a:avLst/>
            </a:prstGeom>
            <a:solidFill>
              <a:srgbClr val="0073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60769" y="4687591"/>
              <a:ext cx="1157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Analytical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949061" y="1483918"/>
            <a:ext cx="1565993" cy="1565993"/>
            <a:chOff x="8949061" y="1483918"/>
            <a:chExt cx="1565993" cy="1565993"/>
          </a:xfrm>
        </p:grpSpPr>
        <p:sp>
          <p:nvSpPr>
            <p:cNvPr id="10" name="Oval 9"/>
            <p:cNvSpPr/>
            <p:nvPr/>
          </p:nvSpPr>
          <p:spPr>
            <a:xfrm>
              <a:off x="8949061" y="1483918"/>
              <a:ext cx="1565993" cy="1565993"/>
            </a:xfrm>
            <a:prstGeom prst="ellipse">
              <a:avLst/>
            </a:prstGeom>
            <a:solidFill>
              <a:srgbClr val="0073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55849" y="2067737"/>
              <a:ext cx="1328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Teamwork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32340" y="2110794"/>
            <a:ext cx="2415890" cy="2415890"/>
            <a:chOff x="4632340" y="2110794"/>
            <a:chExt cx="2415890" cy="2415890"/>
          </a:xfrm>
        </p:grpSpPr>
        <p:sp>
          <p:nvSpPr>
            <p:cNvPr id="12" name="Oval 11"/>
            <p:cNvSpPr/>
            <p:nvPr/>
          </p:nvSpPr>
          <p:spPr>
            <a:xfrm>
              <a:off x="4632340" y="2110794"/>
              <a:ext cx="2415890" cy="2415890"/>
            </a:xfrm>
            <a:prstGeom prst="ellipse">
              <a:avLst/>
            </a:prstGeom>
            <a:solidFill>
              <a:srgbClr val="0073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05854" y="2946072"/>
              <a:ext cx="1909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Interpersonal Communication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40040" y="2324911"/>
            <a:ext cx="1712068" cy="1712068"/>
            <a:chOff x="2740040" y="2324911"/>
            <a:chExt cx="1712068" cy="1712068"/>
          </a:xfrm>
        </p:grpSpPr>
        <p:sp>
          <p:nvSpPr>
            <p:cNvPr id="14" name="Oval 13"/>
            <p:cNvSpPr/>
            <p:nvPr/>
          </p:nvSpPr>
          <p:spPr>
            <a:xfrm>
              <a:off x="2740040" y="2324911"/>
              <a:ext cx="1712068" cy="17120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85131" y="2828042"/>
              <a:ext cx="1614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Technical/</a:t>
              </a:r>
              <a:br>
                <a:rPr lang="en-US" dirty="0"/>
              </a:br>
              <a:r>
                <a:rPr lang="en-US" dirty="0"/>
                <a:t>Computer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90570" y="1724893"/>
            <a:ext cx="1483177" cy="1483177"/>
            <a:chOff x="7314251" y="1709993"/>
            <a:chExt cx="1483177" cy="1483177"/>
          </a:xfrm>
        </p:grpSpPr>
        <p:sp>
          <p:nvSpPr>
            <p:cNvPr id="16" name="Oval 15"/>
            <p:cNvSpPr/>
            <p:nvPr/>
          </p:nvSpPr>
          <p:spPr>
            <a:xfrm>
              <a:off x="7314251" y="1709993"/>
              <a:ext cx="1483177" cy="14831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47020" y="2266915"/>
              <a:ext cx="1378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Writing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78479" y="3890721"/>
            <a:ext cx="2199253" cy="2199253"/>
            <a:chOff x="1278479" y="3890721"/>
            <a:chExt cx="2199253" cy="2199253"/>
          </a:xfrm>
        </p:grpSpPr>
        <p:sp>
          <p:nvSpPr>
            <p:cNvPr id="18" name="Oval 17"/>
            <p:cNvSpPr/>
            <p:nvPr/>
          </p:nvSpPr>
          <p:spPr>
            <a:xfrm>
              <a:off x="1278479" y="3890721"/>
              <a:ext cx="2199253" cy="21992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41075" y="4829723"/>
              <a:ext cx="2112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Attention to Detail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85434" y="4642644"/>
            <a:ext cx="1961586" cy="1961586"/>
            <a:chOff x="5385434" y="4642644"/>
            <a:chExt cx="1961586" cy="1961586"/>
          </a:xfrm>
        </p:grpSpPr>
        <p:sp>
          <p:nvSpPr>
            <p:cNvPr id="20" name="Oval 19"/>
            <p:cNvSpPr/>
            <p:nvPr/>
          </p:nvSpPr>
          <p:spPr>
            <a:xfrm>
              <a:off x="5385434" y="4642644"/>
              <a:ext cx="1961586" cy="19615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24732" y="5402201"/>
              <a:ext cx="1889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Creativity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965820" y="3152851"/>
            <a:ext cx="2617911" cy="2617911"/>
            <a:chOff x="8965820" y="3152851"/>
            <a:chExt cx="2617911" cy="2617911"/>
          </a:xfrm>
        </p:grpSpPr>
        <p:sp>
          <p:nvSpPr>
            <p:cNvPr id="22" name="Oval 21"/>
            <p:cNvSpPr/>
            <p:nvPr/>
          </p:nvSpPr>
          <p:spPr>
            <a:xfrm>
              <a:off x="8965820" y="3152851"/>
              <a:ext cx="2617911" cy="26179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073476" y="4200674"/>
              <a:ext cx="2402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 Management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62584" y="5183832"/>
            <a:ext cx="1283294" cy="1283294"/>
            <a:chOff x="7862584" y="5183832"/>
            <a:chExt cx="1283294" cy="1283294"/>
          </a:xfrm>
        </p:grpSpPr>
        <p:sp>
          <p:nvSpPr>
            <p:cNvPr id="24" name="Oval 23"/>
            <p:cNvSpPr/>
            <p:nvPr/>
          </p:nvSpPr>
          <p:spPr>
            <a:xfrm>
              <a:off x="7862584" y="5183832"/>
              <a:ext cx="1283294" cy="1283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2613" y="5652520"/>
              <a:ext cx="1103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Initiative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03835" y="1251038"/>
            <a:ext cx="1909544" cy="1113155"/>
            <a:chOff x="3703835" y="1251038"/>
            <a:chExt cx="1909544" cy="1113155"/>
          </a:xfrm>
        </p:grpSpPr>
        <p:sp>
          <p:nvSpPr>
            <p:cNvPr id="26" name="Oval 25"/>
            <p:cNvSpPr/>
            <p:nvPr/>
          </p:nvSpPr>
          <p:spPr>
            <a:xfrm>
              <a:off x="4100413" y="1251038"/>
              <a:ext cx="1113155" cy="1113155"/>
            </a:xfrm>
            <a:prstGeom prst="ellipse">
              <a:avLst/>
            </a:prstGeom>
            <a:solidFill>
              <a:srgbClr val="0073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3835" y="1483918"/>
              <a:ext cx="1909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Problem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3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437" y="1649367"/>
            <a:ext cx="69514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2"/>
              </a:rPr>
              <a:t>Cal State LA ITS Online Training Resources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6437" y="2516548"/>
            <a:ext cx="33239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3"/>
              </a:rPr>
              <a:t>LinkedIn Learning</a:t>
            </a: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5135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Free Ways to Enhance your Transferrable Skills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7" y="3232634"/>
            <a:ext cx="5835894" cy="3281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12" y="3232634"/>
            <a:ext cx="4250089" cy="328106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719208" y="4652451"/>
            <a:ext cx="432424" cy="441434"/>
          </a:xfrm>
          <a:prstGeom prst="rightArrow">
            <a:avLst/>
          </a:prstGeom>
          <a:solidFill>
            <a:srgbClr val="34A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32035" y="2772456"/>
            <a:ext cx="4937760" cy="1023870"/>
          </a:xfrm>
        </p:spPr>
        <p:txBody>
          <a:bodyPr/>
          <a:lstStyle/>
          <a:p>
            <a:r>
              <a:rPr lang="en-US" sz="4000" b="1" dirty="0"/>
              <a:t>Micro-Internships</a:t>
            </a:r>
          </a:p>
          <a:p>
            <a:r>
              <a:rPr lang="en-US" sz="1800" b="1" dirty="0"/>
              <a:t>Get experience by helping others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6668"/>
          <a:stretch>
            <a:fillRect/>
          </a:stretch>
        </p:blipFill>
        <p:spPr/>
      </p:pic>
      <p:sp>
        <p:nvSpPr>
          <p:cNvPr id="8" name="Rectangle 7" title="Eddie the Eagle"/>
          <p:cNvSpPr/>
          <p:nvPr/>
        </p:nvSpPr>
        <p:spPr>
          <a:xfrm>
            <a:off x="0" y="0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3230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 txBox="1">
            <a:spLocks/>
          </p:cNvSpPr>
          <p:nvPr/>
        </p:nvSpPr>
        <p:spPr>
          <a:xfrm>
            <a:off x="6962772" y="356327"/>
            <a:ext cx="4368928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Warm up!  Please state the following:</a:t>
            </a:r>
          </a:p>
        </p:txBody>
      </p:sp>
      <p:sp>
        <p:nvSpPr>
          <p:cNvPr id="4" name="Text Placeholder 20"/>
          <p:cNvSpPr txBox="1">
            <a:spLocks/>
          </p:cNvSpPr>
          <p:nvPr/>
        </p:nvSpPr>
        <p:spPr>
          <a:xfrm>
            <a:off x="6348248" y="2250827"/>
            <a:ext cx="5759669" cy="42267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4000" b="1" dirty="0">
                <a:latin typeface="+mn-lt"/>
              </a:rPr>
              <a:t>Your name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  <a:p>
            <a:pPr marL="742950" indent="-742950" algn="l">
              <a:buAutoNum type="arabicPeriod"/>
            </a:pPr>
            <a:r>
              <a:rPr lang="en-US" sz="4000" b="1" dirty="0">
                <a:latin typeface="+mn-lt"/>
              </a:rPr>
              <a:t>Your major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  <a:p>
            <a:pPr marL="742950" indent="-742950" algn="l">
              <a:buAutoNum type="arabicPeriod"/>
            </a:pPr>
            <a:r>
              <a:rPr lang="en-US" sz="4000" b="1" dirty="0">
                <a:latin typeface="+mn-lt"/>
              </a:rPr>
              <a:t>Something fun you’ve done during social distancing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542116" y="1712422"/>
            <a:ext cx="517882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6668"/>
          <a:stretch>
            <a:fillRect/>
          </a:stretch>
        </p:blipFill>
        <p:spPr/>
      </p:pic>
      <p:sp>
        <p:nvSpPr>
          <p:cNvPr id="8" name="Rectangle 7" title="Eddie the Eagle"/>
          <p:cNvSpPr/>
          <p:nvPr/>
        </p:nvSpPr>
        <p:spPr>
          <a:xfrm>
            <a:off x="0" y="0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5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421928"/>
          </a:xfrm>
        </p:spPr>
        <p:txBody>
          <a:bodyPr/>
          <a:lstStyle/>
          <a:p>
            <a:r>
              <a:rPr lang="en-US" sz="3200" dirty="0"/>
              <a:t>Short</a:t>
            </a:r>
            <a:r>
              <a:rPr lang="en-US" sz="3200"/>
              <a:t>, on-demand </a:t>
            </a:r>
            <a:r>
              <a:rPr lang="en-US" sz="3200" dirty="0"/>
              <a:t>projects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354317" y="3493674"/>
            <a:ext cx="2394149" cy="978729"/>
          </a:xfrm>
        </p:spPr>
        <p:txBody>
          <a:bodyPr/>
          <a:lstStyle/>
          <a:p>
            <a:r>
              <a:rPr lang="en-US" sz="3200" dirty="0"/>
              <a:t>Done remotely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748467" y="3507030"/>
            <a:ext cx="2641548" cy="535531"/>
          </a:xfrm>
        </p:spPr>
        <p:txBody>
          <a:bodyPr/>
          <a:lstStyle/>
          <a:p>
            <a:r>
              <a:rPr lang="en-US" sz="3200" dirty="0"/>
              <a:t>Often paid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200979" y="3507030"/>
            <a:ext cx="2626193" cy="1421928"/>
          </a:xfrm>
        </p:spPr>
        <p:txBody>
          <a:bodyPr/>
          <a:lstStyle/>
          <a:p>
            <a:r>
              <a:rPr lang="en-US" sz="3200" dirty="0"/>
              <a:t>Excellent way to gain experience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491730" y="3493674"/>
            <a:ext cx="2614276" cy="2751522"/>
          </a:xfrm>
        </p:spPr>
        <p:txBody>
          <a:bodyPr/>
          <a:lstStyle/>
          <a:p>
            <a:r>
              <a:rPr lang="en-US" sz="3200" dirty="0"/>
              <a:t>Can be found through 3</a:t>
            </a:r>
            <a:r>
              <a:rPr lang="en-US" sz="3200" baseline="30000" dirty="0"/>
              <a:t>rd</a:t>
            </a:r>
            <a:r>
              <a:rPr lang="en-US" sz="3200" dirty="0"/>
              <a:t> party sites or initiated on your own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75713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Micro-Internships are…</a:t>
            </a:r>
            <a:endParaRPr lang="en-US" sz="4800" dirty="0">
              <a:latin typeface="+mn-lt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88810616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42183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Virtual &amp; Micro-Internship Resources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7381" y="1332981"/>
            <a:ext cx="9957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3"/>
              </a:rPr>
              <a:t>Virtual Student Federal Service (VSFS)</a:t>
            </a:r>
            <a:r>
              <a:rPr lang="en-US" sz="2000" b="1" dirty="0"/>
              <a:t> (8-month remote internship program)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7379" y="1936349"/>
            <a:ext cx="795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4"/>
              </a:rPr>
              <a:t>Parker Dewey</a:t>
            </a:r>
            <a:r>
              <a:rPr lang="en-US" sz="2000" b="1" dirty="0"/>
              <a:t> (micro-internship opportunities, info)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7379" y="5350801"/>
            <a:ext cx="974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5"/>
              </a:rPr>
              <a:t>Idealist</a:t>
            </a:r>
            <a:r>
              <a:rPr lang="en-US" sz="2000" b="1" dirty="0"/>
              <a:t> (Type “remote” in search for opportunities with Non-Profit Orgs)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797" y="3343492"/>
            <a:ext cx="974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6"/>
              </a:rPr>
              <a:t>Sample </a:t>
            </a:r>
            <a:r>
              <a:rPr lang="en-US" sz="2000" b="1" dirty="0"/>
              <a:t>(“cold” Email samples to get a job, internship, micro-internship)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7379" y="4043861"/>
            <a:ext cx="961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7"/>
              </a:rPr>
              <a:t>Sample </a:t>
            </a:r>
            <a:r>
              <a:rPr lang="en-US" sz="2000" b="1" dirty="0"/>
              <a:t>(Networking and Internship Status Email sample to send to alumni)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797" y="2638495"/>
            <a:ext cx="805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8"/>
              </a:rPr>
              <a:t>Example Projects </a:t>
            </a:r>
            <a:r>
              <a:rPr lang="en-US" sz="2000" b="1" dirty="0"/>
              <a:t>(Micro-internship ideas – Parker Dewey)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7378" y="6049744"/>
            <a:ext cx="974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9"/>
              </a:rPr>
              <a:t>LinkedIn</a:t>
            </a:r>
            <a:r>
              <a:rPr lang="en-US" sz="2000" b="1" dirty="0"/>
              <a:t> (Type “remote” or “entry level” in job search)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7378" y="4744230"/>
            <a:ext cx="974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10"/>
              </a:rPr>
              <a:t>Handshake</a:t>
            </a:r>
            <a:r>
              <a:rPr lang="en-US" sz="2000" b="1" dirty="0"/>
              <a:t> (Type “remote” in job &amp; internship search)</a:t>
            </a:r>
          </a:p>
        </p:txBody>
      </p:sp>
    </p:spTree>
    <p:extLst>
      <p:ext uri="{BB962C8B-B14F-4D97-AF65-F5344CB8AC3E}">
        <p14:creationId xmlns:p14="http://schemas.microsoft.com/office/powerpoint/2010/main" val="3325195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8890" y="3083370"/>
            <a:ext cx="5308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Virtual Career Fairs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41"/>
          <a:stretch>
            <a:fillRect/>
          </a:stretch>
        </p:blipFill>
        <p:spPr/>
      </p:pic>
      <p:sp>
        <p:nvSpPr>
          <p:cNvPr id="10" name="Rectangle 9" title="Eddie the Eagle"/>
          <p:cNvSpPr/>
          <p:nvPr/>
        </p:nvSpPr>
        <p:spPr>
          <a:xfrm>
            <a:off x="6130860" y="0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1283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28520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Types of Virtual Career Fairs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7" y="1560785"/>
            <a:ext cx="4410141" cy="5512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49" y="1568668"/>
            <a:ext cx="4403834" cy="55047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7076" y="1088329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General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6482" y="1099348"/>
            <a:ext cx="245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Industry-specific</a:t>
            </a:r>
          </a:p>
        </p:txBody>
      </p:sp>
    </p:spTree>
    <p:extLst>
      <p:ext uri="{BB962C8B-B14F-4D97-AF65-F5344CB8AC3E}">
        <p14:creationId xmlns:p14="http://schemas.microsoft.com/office/powerpoint/2010/main" val="3050791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638" y="3493674"/>
            <a:ext cx="2377440" cy="978729"/>
          </a:xfrm>
        </p:spPr>
        <p:txBody>
          <a:bodyPr/>
          <a:lstStyle/>
          <a:p>
            <a:r>
              <a:rPr lang="en-US" sz="3200" dirty="0"/>
              <a:t>Test your equipment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301766" y="3493674"/>
            <a:ext cx="2719979" cy="1550168"/>
          </a:xfrm>
        </p:spPr>
        <p:txBody>
          <a:bodyPr/>
          <a:lstStyle/>
          <a:p>
            <a:r>
              <a:rPr lang="en-US" sz="3200" dirty="0"/>
              <a:t>Dress professionally</a:t>
            </a:r>
          </a:p>
          <a:p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793510" y="3507030"/>
            <a:ext cx="2595265" cy="4465838"/>
          </a:xfrm>
        </p:spPr>
        <p:txBody>
          <a:bodyPr/>
          <a:lstStyle/>
          <a:p>
            <a:r>
              <a:rPr lang="en-US" sz="3200" dirty="0"/>
              <a:t>Research the employers </a:t>
            </a:r>
            <a:br>
              <a:rPr lang="en-US" sz="3200" dirty="0"/>
            </a:br>
            <a:r>
              <a:rPr lang="en-US" sz="3200" dirty="0"/>
              <a:t>and update your résumé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244522" y="3507030"/>
            <a:ext cx="2536993" cy="3627660"/>
          </a:xfrm>
        </p:spPr>
        <p:txBody>
          <a:bodyPr/>
          <a:lstStyle/>
          <a:p>
            <a:r>
              <a:rPr lang="en-US" sz="3200" dirty="0"/>
              <a:t>Practice self-introduction and interview questions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501353" y="3493674"/>
            <a:ext cx="2604654" cy="1865126"/>
          </a:xfrm>
        </p:spPr>
        <p:txBody>
          <a:bodyPr/>
          <a:lstStyle/>
          <a:p>
            <a:r>
              <a:rPr lang="en-US" sz="3200" dirty="0"/>
              <a:t>Keep an open-mind and have fun with 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75713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Strategies for Attending</a:t>
            </a:r>
            <a:endParaRPr lang="en-US" sz="4800" dirty="0">
              <a:latin typeface="+mn-lt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91784654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42183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Virtual Career Fair Resources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525" y="2014189"/>
            <a:ext cx="9957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3"/>
              </a:rPr>
              <a:t>Handshake</a:t>
            </a:r>
            <a:r>
              <a:rPr lang="en-US" sz="2500" b="1" dirty="0"/>
              <a:t> (Fairs on Events page)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525" y="3069312"/>
            <a:ext cx="63375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4"/>
              </a:rPr>
              <a:t>Job Fairs In</a:t>
            </a:r>
            <a:r>
              <a:rPr lang="en-US" sz="2500" b="1" dirty="0"/>
              <a:t> (Fairs open to all)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525" y="4257630"/>
            <a:ext cx="7785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5"/>
              </a:rPr>
              <a:t>Virtual Career Fair FAQs </a:t>
            </a:r>
            <a:r>
              <a:rPr lang="en-US" sz="2500" b="1" dirty="0"/>
              <a:t>(Article)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525" y="5445948"/>
            <a:ext cx="711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6"/>
              </a:rPr>
              <a:t>How to Succeed in Virtual Job Fairs </a:t>
            </a:r>
            <a:r>
              <a:rPr lang="en-US" sz="2500" b="1" dirty="0"/>
              <a:t>(Article)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00" y="1436119"/>
            <a:ext cx="5386369" cy="44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2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759777" y="2580601"/>
            <a:ext cx="4937760" cy="646331"/>
          </a:xfrm>
        </p:spPr>
        <p:txBody>
          <a:bodyPr/>
          <a:lstStyle/>
          <a:p>
            <a:r>
              <a:rPr lang="en-US" sz="4000" b="1" dirty="0"/>
              <a:t>Self-care is a must!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6668"/>
          <a:stretch>
            <a:fillRect/>
          </a:stretch>
        </p:blipFill>
        <p:spPr/>
      </p:pic>
      <p:sp>
        <p:nvSpPr>
          <p:cNvPr id="8" name="Rectangle 7" title="Eddie the Eagle"/>
          <p:cNvSpPr/>
          <p:nvPr/>
        </p:nvSpPr>
        <p:spPr>
          <a:xfrm>
            <a:off x="0" y="-18526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70393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308324"/>
          </a:xfrm>
        </p:spPr>
        <p:txBody>
          <a:bodyPr/>
          <a:lstStyle/>
          <a:p>
            <a:r>
              <a:rPr lang="en-US" sz="3200" dirty="0"/>
              <a:t>Eat a healthy, well-balanced diet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4" y="3493674"/>
            <a:ext cx="2559131" cy="1550168"/>
          </a:xfrm>
        </p:spPr>
        <p:txBody>
          <a:bodyPr/>
          <a:lstStyle/>
          <a:p>
            <a:r>
              <a:rPr lang="en-US" sz="3200" dirty="0"/>
              <a:t>Drink plenty of water</a:t>
            </a:r>
          </a:p>
          <a:p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1" y="3507030"/>
            <a:ext cx="2595265" cy="2436564"/>
          </a:xfrm>
        </p:spPr>
        <p:txBody>
          <a:bodyPr/>
          <a:lstStyle/>
          <a:p>
            <a:r>
              <a:rPr lang="en-US" sz="3200" dirty="0"/>
              <a:t>Stretch, exercise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276052" y="3507030"/>
            <a:ext cx="2536993" cy="3056221"/>
          </a:xfrm>
        </p:spPr>
        <p:txBody>
          <a:bodyPr/>
          <a:lstStyle/>
          <a:p>
            <a:r>
              <a:rPr lang="en-US" sz="3200" dirty="0"/>
              <a:t>Practice social distancing, but get fresh air outside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871317" y="3493674"/>
            <a:ext cx="2234689" cy="2308324"/>
          </a:xfrm>
        </p:spPr>
        <p:txBody>
          <a:bodyPr/>
          <a:lstStyle/>
          <a:p>
            <a:r>
              <a:rPr lang="en-US" sz="3200" dirty="0"/>
              <a:t>Get 7-8 hours of sleep every night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75713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Physical Care Tips</a:t>
            </a:r>
            <a:endParaRPr lang="en-US" sz="4800" dirty="0">
              <a:latin typeface="+mn-lt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83293541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421928"/>
          </a:xfrm>
        </p:spPr>
        <p:txBody>
          <a:bodyPr/>
          <a:lstStyle/>
          <a:p>
            <a:r>
              <a:rPr lang="en-US" sz="3200" dirty="0"/>
              <a:t>Focus on things you can control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378954" y="3493674"/>
            <a:ext cx="2663811" cy="2879763"/>
          </a:xfrm>
        </p:spPr>
        <p:txBody>
          <a:bodyPr/>
          <a:lstStyle/>
          <a:p>
            <a:r>
              <a:rPr lang="en-US" sz="3200" dirty="0"/>
              <a:t>Acknowledge and appreciate what others are doing</a:t>
            </a:r>
          </a:p>
          <a:p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756394" y="3507030"/>
            <a:ext cx="2737483" cy="5095754"/>
          </a:xfrm>
        </p:spPr>
        <p:txBody>
          <a:bodyPr/>
          <a:lstStyle/>
          <a:p>
            <a:r>
              <a:rPr lang="en-US" sz="3200" dirty="0"/>
              <a:t>Use technology to maintain relationships but also have unplugged activities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276052" y="3507030"/>
            <a:ext cx="2536993" cy="3499420"/>
          </a:xfrm>
        </p:spPr>
        <p:txBody>
          <a:bodyPr/>
          <a:lstStyle/>
          <a:p>
            <a:r>
              <a:rPr lang="en-US" sz="3200" dirty="0"/>
              <a:t>Focus on the present and be thankful of something every day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871317" y="3493674"/>
            <a:ext cx="2234689" cy="535531"/>
          </a:xfrm>
        </p:spPr>
        <p:txBody>
          <a:bodyPr/>
          <a:lstStyle/>
          <a:p>
            <a:r>
              <a:rPr lang="en-US" sz="3200" dirty="0"/>
              <a:t>Be creative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75713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Mental Health Tips</a:t>
            </a:r>
            <a:endParaRPr lang="en-US" sz="4800" dirty="0">
              <a:latin typeface="+mn-lt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30034686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2" y="162046"/>
            <a:ext cx="5715000" cy="6858000"/>
          </a:xfrm>
          <a:prstGeom prst="rect">
            <a:avLst/>
          </a:prstGeom>
        </p:spPr>
      </p:pic>
      <p:sp>
        <p:nvSpPr>
          <p:cNvPr id="8" name="Rectangle 7" title="Eddie the Eagle"/>
          <p:cNvSpPr/>
          <p:nvPr/>
        </p:nvSpPr>
        <p:spPr>
          <a:xfrm>
            <a:off x="0" y="0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4444" y="421837"/>
            <a:ext cx="6097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University </a:t>
            </a:r>
            <a:br>
              <a:rPr lang="en-US" sz="4000" b="1" dirty="0"/>
            </a:br>
            <a:r>
              <a:rPr lang="en-US" sz="4000" b="1" dirty="0"/>
              <a:t>Health Resources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5858" y="3050421"/>
            <a:ext cx="3894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4"/>
              </a:rPr>
              <a:t>Student Health Center</a:t>
            </a:r>
            <a:endParaRPr lang="en-US" sz="2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85858" y="2106632"/>
            <a:ext cx="31386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5"/>
              </a:rPr>
              <a:t>Health Watch</a:t>
            </a:r>
            <a:endParaRPr lang="en-US" sz="2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85858" y="3994210"/>
            <a:ext cx="51147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6"/>
              </a:rPr>
              <a:t>Office of the Dean of Students</a:t>
            </a:r>
            <a:endParaRPr lang="en-US" sz="2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53155" y="4699322"/>
            <a:ext cx="4826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Mind Matters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 State LA Food Pantry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CalFresh</a:t>
            </a:r>
            <a:r>
              <a:rPr lang="en-US" dirty="0"/>
              <a:t> Outreach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Emergency Financial &amp; Housing Assistance</a:t>
            </a:r>
          </a:p>
        </p:txBody>
      </p:sp>
    </p:spTree>
    <p:extLst>
      <p:ext uri="{BB962C8B-B14F-4D97-AF65-F5344CB8AC3E}">
        <p14:creationId xmlns:p14="http://schemas.microsoft.com/office/powerpoint/2010/main" val="137674525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6632" y="455759"/>
            <a:ext cx="5363468" cy="5719514"/>
          </a:xfrm>
        </p:spPr>
        <p:txBody>
          <a:bodyPr/>
          <a:lstStyle/>
          <a:p>
            <a:r>
              <a:rPr lang="en-US" sz="4000" b="1" dirty="0"/>
              <a:t>Today’s Agenda</a:t>
            </a:r>
          </a:p>
          <a:p>
            <a:endParaRPr lang="en-US" sz="40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Shifting Mindsets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Staying Productive by Building your Network and Getting Experience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Self-Care</a:t>
            </a:r>
            <a:br>
              <a:rPr lang="en-US" sz="2800" b="1" dirty="0">
                <a:latin typeface="+mn-lt"/>
              </a:rPr>
            </a:br>
            <a:endParaRPr lang="en-US" sz="2800" dirty="0"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Additional Resources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&amp; Questions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41"/>
          <a:stretch>
            <a:fillRect/>
          </a:stretch>
        </p:blipFill>
        <p:spPr/>
      </p:pic>
      <p:sp>
        <p:nvSpPr>
          <p:cNvPr id="8" name="Rectangle 7" title="Campus"/>
          <p:cNvSpPr/>
          <p:nvPr/>
        </p:nvSpPr>
        <p:spPr>
          <a:xfrm>
            <a:off x="6130860" y="-9263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66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27930"/>
            <a:ext cx="6094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Career Center Services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18" y="3819016"/>
            <a:ext cx="2825185" cy="1291198"/>
          </a:xfrm>
          <a:prstGeom prst="rect">
            <a:avLst/>
          </a:prstGeom>
        </p:spPr>
      </p:pic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08" y="5921839"/>
            <a:ext cx="701709" cy="701709"/>
          </a:xfrm>
          <a:prstGeom prst="rect">
            <a:avLst/>
          </a:prstGeom>
        </p:spPr>
      </p:pic>
      <p:pic>
        <p:nvPicPr>
          <p:cNvPr id="13" name="Picture 12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9171" y="5885671"/>
            <a:ext cx="803567" cy="802897"/>
          </a:xfrm>
          <a:prstGeom prst="rect">
            <a:avLst/>
          </a:prstGeom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62" y="5921839"/>
            <a:ext cx="690422" cy="690422"/>
          </a:xfrm>
          <a:prstGeom prst="rect">
            <a:avLst/>
          </a:prstGeo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41"/>
          <a:stretch>
            <a:fillRect/>
          </a:stretch>
        </p:blipFill>
        <p:spPr/>
      </p:pic>
      <p:sp>
        <p:nvSpPr>
          <p:cNvPr id="10" name="Rectangle 9" title="Eddie the Eagle"/>
          <p:cNvSpPr/>
          <p:nvPr/>
        </p:nvSpPr>
        <p:spPr>
          <a:xfrm>
            <a:off x="6129303" y="0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2856" y="1156838"/>
            <a:ext cx="517882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73CFD2-0725-4E30-B293-6AFBCB6E3783}"/>
              </a:ext>
            </a:extLst>
          </p:cNvPr>
          <p:cNvSpPr txBox="1"/>
          <p:nvPr/>
        </p:nvSpPr>
        <p:spPr>
          <a:xfrm>
            <a:off x="323177" y="2054154"/>
            <a:ext cx="587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10"/>
              </a:rPr>
              <a:t>Career Coaching by phone </a:t>
            </a:r>
            <a:r>
              <a:rPr lang="en-US" sz="2000" dirty="0"/>
              <a:t>(email)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16318-D294-4377-8ED5-FB9058B80BA4}"/>
              </a:ext>
            </a:extLst>
          </p:cNvPr>
          <p:cNvSpPr txBox="1"/>
          <p:nvPr/>
        </p:nvSpPr>
        <p:spPr>
          <a:xfrm>
            <a:off x="323177" y="2796575"/>
            <a:ext cx="4386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11"/>
              </a:rPr>
              <a:t>Virtual Group Advising</a:t>
            </a:r>
            <a:endParaRPr lang="en-US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15863-4451-49AE-B57C-165F9030267D}"/>
              </a:ext>
            </a:extLst>
          </p:cNvPr>
          <p:cNvSpPr txBox="1"/>
          <p:nvPr/>
        </p:nvSpPr>
        <p:spPr>
          <a:xfrm>
            <a:off x="322550" y="1331299"/>
            <a:ext cx="5439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12"/>
              </a:rPr>
              <a:t>Job Searching while Social Distancing 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3A91CD-F329-4FA5-A6B1-99EA1D27EF64}"/>
              </a:ext>
            </a:extLst>
          </p:cNvPr>
          <p:cNvSpPr txBox="1"/>
          <p:nvPr/>
        </p:nvSpPr>
        <p:spPr>
          <a:xfrm>
            <a:off x="323177" y="4775553"/>
            <a:ext cx="591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13"/>
              </a:rPr>
              <a:t>Workshops, Employer Events, </a:t>
            </a:r>
            <a:br>
              <a:rPr lang="en-US" sz="2000" b="1" dirty="0">
                <a:hlinkClick r:id="rId13"/>
              </a:rPr>
            </a:br>
            <a:r>
              <a:rPr lang="en-US" sz="2000" b="1" dirty="0">
                <a:hlinkClick r:id="rId13"/>
              </a:rPr>
              <a:t>Virtual Career Fairs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4426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3743"/>
            <a:ext cx="12230666" cy="9173000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4" name="Rectangle 3" title="Campus"/>
          <p:cNvSpPr/>
          <p:nvPr/>
        </p:nvSpPr>
        <p:spPr>
          <a:xfrm>
            <a:off x="2378" y="-156712"/>
            <a:ext cx="12224222" cy="7356298"/>
          </a:xfrm>
          <a:prstGeom prst="rect">
            <a:avLst/>
          </a:prstGeom>
          <a:solidFill>
            <a:srgbClr val="00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620137"/>
            <a:ext cx="12217778" cy="1284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-12888" y="4799996"/>
            <a:ext cx="12192000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920" y="824682"/>
            <a:ext cx="158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Illustrations by Alejandro Ramirez</a:t>
            </a:r>
          </a:p>
        </p:txBody>
      </p:sp>
    </p:spTree>
    <p:extLst>
      <p:ext uri="{BB962C8B-B14F-4D97-AF65-F5344CB8AC3E}">
        <p14:creationId xmlns:p14="http://schemas.microsoft.com/office/powerpoint/2010/main" val="11949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635404" y="2346745"/>
            <a:ext cx="4937760" cy="1200329"/>
          </a:xfrm>
        </p:spPr>
        <p:txBody>
          <a:bodyPr/>
          <a:lstStyle/>
          <a:p>
            <a:r>
              <a:rPr lang="en-US" sz="4000" b="1" dirty="0"/>
              <a:t>Let’s talk about shifting our mindset…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6668"/>
          <a:stretch>
            <a:fillRect/>
          </a:stretch>
        </p:blipFill>
        <p:spPr/>
      </p:pic>
      <p:sp>
        <p:nvSpPr>
          <p:cNvPr id="8" name="Rectangle 7" title="Eddie the Eagle"/>
          <p:cNvSpPr/>
          <p:nvPr/>
        </p:nvSpPr>
        <p:spPr>
          <a:xfrm>
            <a:off x="0" y="0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1513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421928"/>
          </a:xfrm>
        </p:spPr>
        <p:txBody>
          <a:bodyPr/>
          <a:lstStyle/>
          <a:p>
            <a:r>
              <a:rPr lang="en-US" sz="3200" dirty="0"/>
              <a:t>No companies are hiring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354317" y="3493674"/>
            <a:ext cx="2506758" cy="2308324"/>
          </a:xfrm>
        </p:spPr>
        <p:txBody>
          <a:bodyPr/>
          <a:lstStyle/>
          <a:p>
            <a:r>
              <a:rPr lang="en-US" sz="3200" dirty="0"/>
              <a:t>The job search landscape is completely different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1" y="3507030"/>
            <a:ext cx="2491403" cy="1421928"/>
          </a:xfrm>
        </p:spPr>
        <p:txBody>
          <a:bodyPr/>
          <a:lstStyle/>
          <a:p>
            <a:r>
              <a:rPr lang="en-US" sz="3200" dirty="0"/>
              <a:t>The current situation will last forever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200979" y="3507030"/>
            <a:ext cx="2626193" cy="2741263"/>
          </a:xfrm>
        </p:spPr>
        <p:txBody>
          <a:bodyPr/>
          <a:lstStyle/>
          <a:p>
            <a:r>
              <a:rPr lang="en-US" sz="3200" dirty="0"/>
              <a:t>There’s nothing you can do, you just have to wait it out</a:t>
            </a:r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615956" y="3493674"/>
            <a:ext cx="2490050" cy="1421928"/>
          </a:xfrm>
        </p:spPr>
        <p:txBody>
          <a:bodyPr/>
          <a:lstStyle/>
          <a:p>
            <a:r>
              <a:rPr lang="en-US" sz="3200" dirty="0"/>
              <a:t>We don’t have much control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646331"/>
          </a:xfrm>
        </p:spPr>
        <p:txBody>
          <a:bodyPr/>
          <a:lstStyle/>
          <a:p>
            <a:r>
              <a:rPr lang="en-US" sz="4000" b="1" dirty="0">
                <a:latin typeface="+mn-lt"/>
              </a:rPr>
              <a:t>Myths about Career Opportunities Right Now</a:t>
            </a:r>
            <a:endParaRPr lang="en-US" sz="4000" dirty="0">
              <a:latin typeface="+mn-lt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7928032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206"/>
            <a:ext cx="1217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Companies are still hiring in…</a:t>
            </a:r>
          </a:p>
        </p:txBody>
      </p:sp>
      <p:sp>
        <p:nvSpPr>
          <p:cNvPr id="4" name="Oval 3"/>
          <p:cNvSpPr/>
          <p:nvPr/>
        </p:nvSpPr>
        <p:spPr>
          <a:xfrm>
            <a:off x="4518931" y="4592874"/>
            <a:ext cx="1712068" cy="1712068"/>
          </a:xfrm>
          <a:prstGeom prst="ellipse">
            <a:avLst/>
          </a:prstGeom>
          <a:solidFill>
            <a:srgbClr val="0072F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4549" y="5007885"/>
            <a:ext cx="140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Social Media Platforms</a:t>
            </a:r>
          </a:p>
        </p:txBody>
      </p:sp>
      <p:sp>
        <p:nvSpPr>
          <p:cNvPr id="6" name="Oval 5"/>
          <p:cNvSpPr/>
          <p:nvPr/>
        </p:nvSpPr>
        <p:spPr>
          <a:xfrm>
            <a:off x="895649" y="3025996"/>
            <a:ext cx="1894226" cy="1894226"/>
          </a:xfrm>
          <a:prstGeom prst="ellipse">
            <a:avLst/>
          </a:prstGeom>
          <a:solidFill>
            <a:srgbClr val="007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8940" y="3633172"/>
            <a:ext cx="190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Pharmacies &amp; Medical supplies</a:t>
            </a:r>
          </a:p>
        </p:txBody>
      </p:sp>
      <p:sp>
        <p:nvSpPr>
          <p:cNvPr id="8" name="Oval 7"/>
          <p:cNvSpPr/>
          <p:nvPr/>
        </p:nvSpPr>
        <p:spPr>
          <a:xfrm>
            <a:off x="540655" y="4975532"/>
            <a:ext cx="1407428" cy="1407428"/>
          </a:xfrm>
          <a:prstGeom prst="ellipse">
            <a:avLst/>
          </a:prstGeom>
          <a:solidFill>
            <a:srgbClr val="007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495" y="5484730"/>
            <a:ext cx="133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10" name="Oval 9"/>
          <p:cNvSpPr/>
          <p:nvPr/>
        </p:nvSpPr>
        <p:spPr>
          <a:xfrm>
            <a:off x="10215818" y="2160769"/>
            <a:ext cx="1840023" cy="1840023"/>
          </a:xfrm>
          <a:prstGeom prst="ellipse">
            <a:avLst/>
          </a:prstGeom>
          <a:solidFill>
            <a:srgbClr val="007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15818" y="2785113"/>
            <a:ext cx="178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Government Agencies</a:t>
            </a:r>
          </a:p>
        </p:txBody>
      </p:sp>
      <p:sp>
        <p:nvSpPr>
          <p:cNvPr id="12" name="Oval 11"/>
          <p:cNvSpPr/>
          <p:nvPr/>
        </p:nvSpPr>
        <p:spPr>
          <a:xfrm>
            <a:off x="5557856" y="2396216"/>
            <a:ext cx="2415890" cy="2415890"/>
          </a:xfrm>
          <a:prstGeom prst="ellipse">
            <a:avLst/>
          </a:prstGeom>
          <a:solidFill>
            <a:srgbClr val="007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80524" y="3163822"/>
            <a:ext cx="2179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Logistics, Warehouses, Delivery</a:t>
            </a:r>
          </a:p>
        </p:txBody>
      </p:sp>
      <p:sp>
        <p:nvSpPr>
          <p:cNvPr id="14" name="Oval 13"/>
          <p:cNvSpPr/>
          <p:nvPr/>
        </p:nvSpPr>
        <p:spPr>
          <a:xfrm>
            <a:off x="3750931" y="2869060"/>
            <a:ext cx="1712068" cy="17120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02730" y="3373835"/>
            <a:ext cx="159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Teleworking Software</a:t>
            </a:r>
          </a:p>
        </p:txBody>
      </p:sp>
      <p:sp>
        <p:nvSpPr>
          <p:cNvPr id="18" name="Oval 17"/>
          <p:cNvSpPr/>
          <p:nvPr/>
        </p:nvSpPr>
        <p:spPr>
          <a:xfrm>
            <a:off x="2222039" y="4629254"/>
            <a:ext cx="2199253" cy="21992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05889" y="5352368"/>
            <a:ext cx="211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Engineering &amp; Computer Technology</a:t>
            </a:r>
          </a:p>
        </p:txBody>
      </p:sp>
      <p:sp>
        <p:nvSpPr>
          <p:cNvPr id="20" name="Oval 19"/>
          <p:cNvSpPr/>
          <p:nvPr/>
        </p:nvSpPr>
        <p:spPr>
          <a:xfrm>
            <a:off x="6359333" y="4853769"/>
            <a:ext cx="1961586" cy="19615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84402" y="5562211"/>
            <a:ext cx="190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Biotechnology</a:t>
            </a:r>
          </a:p>
        </p:txBody>
      </p:sp>
      <p:sp>
        <p:nvSpPr>
          <p:cNvPr id="22" name="Oval 21"/>
          <p:cNvSpPr/>
          <p:nvPr/>
        </p:nvSpPr>
        <p:spPr>
          <a:xfrm>
            <a:off x="9279057" y="4117301"/>
            <a:ext cx="2617911" cy="26179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331198" y="5236539"/>
            <a:ext cx="256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Positions</a:t>
            </a:r>
          </a:p>
        </p:txBody>
      </p:sp>
      <p:sp>
        <p:nvSpPr>
          <p:cNvPr id="28" name="Oval 27"/>
          <p:cNvSpPr/>
          <p:nvPr/>
        </p:nvSpPr>
        <p:spPr>
          <a:xfrm>
            <a:off x="8086301" y="3568104"/>
            <a:ext cx="1407428" cy="1407428"/>
          </a:xfrm>
          <a:prstGeom prst="ellipse">
            <a:avLst/>
          </a:prstGeom>
          <a:solidFill>
            <a:srgbClr val="007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86301" y="3973109"/>
            <a:ext cx="139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Banking &amp; Finance</a:t>
            </a:r>
          </a:p>
        </p:txBody>
      </p:sp>
      <p:sp>
        <p:nvSpPr>
          <p:cNvPr id="30" name="Oval 29"/>
          <p:cNvSpPr/>
          <p:nvPr/>
        </p:nvSpPr>
        <p:spPr>
          <a:xfrm>
            <a:off x="615524" y="1665111"/>
            <a:ext cx="1283294" cy="1283294"/>
          </a:xfrm>
          <a:prstGeom prst="ellipse">
            <a:avLst/>
          </a:prstGeom>
          <a:solidFill>
            <a:srgbClr val="FFC0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0608" y="2115755"/>
            <a:ext cx="15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Healthcare</a:t>
            </a:r>
          </a:p>
        </p:txBody>
      </p:sp>
      <p:sp>
        <p:nvSpPr>
          <p:cNvPr id="36" name="Oval 35"/>
          <p:cNvSpPr/>
          <p:nvPr/>
        </p:nvSpPr>
        <p:spPr>
          <a:xfrm>
            <a:off x="2284205" y="1670520"/>
            <a:ext cx="1687970" cy="1687970"/>
          </a:xfrm>
          <a:prstGeom prst="ellipse">
            <a:avLst/>
          </a:prstGeom>
          <a:solidFill>
            <a:srgbClr val="007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4206" y="2316652"/>
            <a:ext cx="168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Homecare</a:t>
            </a:r>
          </a:p>
        </p:txBody>
      </p:sp>
      <p:sp>
        <p:nvSpPr>
          <p:cNvPr id="32" name="Oval 31"/>
          <p:cNvSpPr/>
          <p:nvPr/>
        </p:nvSpPr>
        <p:spPr>
          <a:xfrm>
            <a:off x="8251902" y="1552434"/>
            <a:ext cx="1737585" cy="17375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361643" y="2127222"/>
            <a:ext cx="151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Food Supply &amp; Retail</a:t>
            </a:r>
          </a:p>
        </p:txBody>
      </p:sp>
      <p:sp>
        <p:nvSpPr>
          <p:cNvPr id="34" name="Oval 33"/>
          <p:cNvSpPr/>
          <p:nvPr/>
        </p:nvSpPr>
        <p:spPr>
          <a:xfrm>
            <a:off x="4523134" y="1341254"/>
            <a:ext cx="1513131" cy="15131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80542" y="1875136"/>
            <a:ext cx="139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482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8" grpId="0" animBg="1"/>
      <p:bldP spid="29" grpId="0"/>
      <p:bldP spid="30" grpId="0" animBg="1"/>
      <p:bldP spid="31" grpId="0"/>
      <p:bldP spid="36" grpId="0" animBg="1"/>
      <p:bldP spid="37" grpId="0"/>
      <p:bldP spid="32" grpId="0" animBg="1"/>
      <p:bldP spid="33" grpId="0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1854638" y="532640"/>
            <a:ext cx="8355724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Who’s Hiring and Who’s Not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474" y="3973828"/>
            <a:ext cx="109868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2"/>
              </a:rPr>
              <a:t>Candor User Generated List </a:t>
            </a:r>
            <a:r>
              <a:rPr lang="en-US" sz="2500" b="1" dirty="0"/>
              <a:t>(Companies Hiring, Laying-off, Freezing)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474" y="3007544"/>
            <a:ext cx="8995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3"/>
              </a:rPr>
              <a:t>Muse Article </a:t>
            </a:r>
            <a:r>
              <a:rPr lang="en-US" sz="2500" b="1" dirty="0"/>
              <a:t>(Companies Hiring during CoVID-19)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474" y="2167016"/>
            <a:ext cx="9799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4"/>
              </a:rPr>
              <a:t>LinkedIn Article </a:t>
            </a:r>
            <a:r>
              <a:rPr lang="en-US" sz="2500" b="1" dirty="0"/>
              <a:t>(Most in-demand jobs during CoVID-19)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474" y="5780641"/>
            <a:ext cx="100724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 err="1">
                <a:hlinkClick r:id="rId5"/>
              </a:rPr>
              <a:t>FlexJobs</a:t>
            </a:r>
            <a:r>
              <a:rPr lang="en-US" sz="2500" b="1" dirty="0">
                <a:hlinkClick r:id="rId5"/>
              </a:rPr>
              <a:t> post </a:t>
            </a:r>
            <a:r>
              <a:rPr lang="en-US" sz="2500" b="1" dirty="0"/>
              <a:t>(100 Companies with Remote Jobs)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1248" y="4877234"/>
            <a:ext cx="9549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>
                <a:hlinkClick r:id="rId6"/>
              </a:rPr>
              <a:t>Glassdoor List </a:t>
            </a:r>
            <a:r>
              <a:rPr lang="en-US" sz="2500" b="1" dirty="0"/>
              <a:t>(Companies currently on a Hiring Surge)</a:t>
            </a:r>
          </a:p>
        </p:txBody>
      </p:sp>
    </p:spTree>
    <p:extLst>
      <p:ext uri="{BB962C8B-B14F-4D97-AF65-F5344CB8AC3E}">
        <p14:creationId xmlns:p14="http://schemas.microsoft.com/office/powerpoint/2010/main" val="376191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60" y="2870200"/>
            <a:ext cx="5415439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771650"/>
            <a:ext cx="48768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8263" y="152400"/>
            <a:ext cx="8769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Stay Open-Minded </a:t>
            </a:r>
            <a:br>
              <a:rPr lang="en-US" sz="4000" b="1" dirty="0"/>
            </a:br>
            <a:r>
              <a:rPr lang="en-US" sz="4000" b="1" dirty="0"/>
              <a:t>&amp; Consider your Pathways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407580" y="3987800"/>
            <a:ext cx="762000" cy="698500"/>
          </a:xfrm>
          <a:prstGeom prst="rightArrow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0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02332" y="487657"/>
            <a:ext cx="5363468" cy="5885714"/>
          </a:xfrm>
        </p:spPr>
        <p:txBody>
          <a:bodyPr/>
          <a:lstStyle/>
          <a:p>
            <a:r>
              <a:rPr lang="en-US" sz="4000" b="1" dirty="0"/>
              <a:t>Notes about </a:t>
            </a:r>
            <a:br>
              <a:rPr lang="en-US" sz="4000" b="1" dirty="0"/>
            </a:br>
            <a:r>
              <a:rPr lang="en-US" sz="4000" b="1" dirty="0"/>
              <a:t>Working Remotely</a:t>
            </a:r>
          </a:p>
          <a:p>
            <a:endParaRPr lang="en-US" sz="40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Communication is key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New form of time management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Rewarding to be independently accountable</a:t>
            </a:r>
            <a:br>
              <a:rPr lang="en-US" sz="2800" b="1" dirty="0">
                <a:latin typeface="+mn-lt"/>
              </a:rPr>
            </a:br>
            <a:endParaRPr lang="en-US" sz="2800" dirty="0"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No commute = more time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41"/>
          <a:stretch>
            <a:fillRect/>
          </a:stretch>
        </p:blipFill>
        <p:spPr/>
      </p:pic>
      <p:sp>
        <p:nvSpPr>
          <p:cNvPr id="8" name="Rectangle 7" title="Campus"/>
          <p:cNvSpPr/>
          <p:nvPr/>
        </p:nvSpPr>
        <p:spPr>
          <a:xfrm>
            <a:off x="6130860" y="0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881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10630</TotalTime>
  <Words>1201</Words>
  <Application>Microsoft Office PowerPoint</Application>
  <PresentationFormat>Widescreen</PresentationFormat>
  <Paragraphs>234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Virtual  Job &amp; Internship  Searching during COVID-19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</dc:title>
  <dc:subject/>
  <dc:creator>Falch, Daniel</dc:creator>
  <cp:keywords/>
  <dc:description/>
  <cp:lastModifiedBy>Lovasz, Michelle</cp:lastModifiedBy>
  <cp:revision>434</cp:revision>
  <cp:lastPrinted>2020-02-03T22:13:13Z</cp:lastPrinted>
  <dcterms:created xsi:type="dcterms:W3CDTF">2019-07-08T23:09:55Z</dcterms:created>
  <dcterms:modified xsi:type="dcterms:W3CDTF">2022-01-28T01:59:49Z</dcterms:modified>
  <cp:category/>
</cp:coreProperties>
</file>