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Richard Cruz-Silva"/>
  <p:cmAuthor clrIdx="1" id="1" initials="" lastIdx="1" name="Carlos Lario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2-01T01:34:39.703">
    <p:pos x="196" y="725"/>
    <p:text>checking typing of scikit</p:text>
  </p:cm>
  <p:cm authorId="1" idx="1" dt="2020-12-01T01:34:39.703">
    <p:pos x="196" y="725"/>
    <p:text>bold names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Dulce as designer under </a:t>
            </a:r>
            <a:r>
              <a:rPr lang="en"/>
              <a:t>Liaisons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e9798bd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e9798bd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spell check when done with presentation, Might be a bit too much, spread over two if needed.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e7ecea438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e7ecea438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Continuation of last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ae9798bde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ae9798bde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do a live demo be ready that you have a fall back, either a video that you can switch to honestly but seamlessly or a video just in case. Might not need to do historically. You can say we tried this and replaced it with some other thing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ae9798bdea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ae9798bde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Redux in the tech list and talk about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e7ecea43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e7ecea4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t>Unregistered users:</a:t>
            </a:r>
            <a:br>
              <a:rPr lang="en" sz="1200"/>
            </a:br>
            <a:r>
              <a:rPr lang="en" sz="1200"/>
              <a:t>View a</a:t>
            </a:r>
            <a:r>
              <a:rPr lang="en" sz="1200"/>
              <a:t> darker map, view all posted stories from </a:t>
            </a:r>
            <a:r>
              <a:rPr i="1" lang="en" sz="1200"/>
              <a:t>the arqive</a:t>
            </a:r>
            <a:r>
              <a:rPr lang="en" sz="1200"/>
              <a:t>, and can only post a story as anonymous</a:t>
            </a:r>
            <a:br>
              <a:rPr lang="en" sz="1200"/>
            </a:br>
            <a:br>
              <a:rPr lang="en" sz="1200"/>
            </a:br>
            <a:r>
              <a:rPr lang="en" sz="1200"/>
              <a:t>Logged in users:</a:t>
            </a:r>
            <a:br>
              <a:rPr lang="en" sz="1200"/>
            </a:br>
            <a:r>
              <a:rPr lang="en" sz="1200"/>
              <a:t>View a brighter map, view their own profile, can bookmark stories and other users, and interchange between showing their username and becoming anonymous</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e7ecea43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e7ecea43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Group of pictures on LEFT:</a:t>
            </a:r>
            <a:br>
              <a:rPr lang="en" sz="1200"/>
            </a:br>
            <a:r>
              <a:rPr lang="en" sz="1200"/>
              <a:t>-Greet users with dark map</a:t>
            </a:r>
            <a:endParaRPr sz="1200"/>
          </a:p>
          <a:p>
            <a:pPr indent="0" lvl="0" marL="0" rtl="0" algn="l">
              <a:spcBef>
                <a:spcPts val="0"/>
              </a:spcBef>
              <a:spcAft>
                <a:spcPts val="0"/>
              </a:spcAft>
              <a:buNone/>
            </a:pPr>
            <a:r>
              <a:rPr lang="en" sz="1200"/>
              <a:t>-Can only view stories</a:t>
            </a:r>
            <a:endParaRPr sz="1200"/>
          </a:p>
          <a:p>
            <a:pPr indent="0" lvl="0" marL="0" rtl="0" algn="l">
              <a:spcBef>
                <a:spcPts val="0"/>
              </a:spcBef>
              <a:spcAft>
                <a:spcPts val="0"/>
              </a:spcAft>
              <a:buNone/>
            </a:pPr>
            <a:r>
              <a:rPr lang="en" sz="1200"/>
              <a:t>-Profile tab leads to login page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Group of pictures on RIGHT:</a:t>
            </a:r>
            <a:br>
              <a:rPr lang="en" sz="1200"/>
            </a:br>
            <a:r>
              <a:rPr lang="en" sz="1200"/>
              <a:t>-Greet users with brighter map</a:t>
            </a:r>
            <a:endParaRPr sz="1200"/>
          </a:p>
          <a:p>
            <a:pPr indent="0" lvl="0" marL="0" rtl="0" algn="l">
              <a:spcBef>
                <a:spcPts val="0"/>
              </a:spcBef>
              <a:spcAft>
                <a:spcPts val="0"/>
              </a:spcAft>
              <a:buNone/>
            </a:pPr>
            <a:r>
              <a:rPr lang="en" sz="1200"/>
              <a:t>-Can view all bookmarked stories and organize by category</a:t>
            </a:r>
            <a:endParaRPr sz="1200"/>
          </a:p>
          <a:p>
            <a:pPr indent="0" lvl="0" marL="0" rtl="0" algn="l">
              <a:spcBef>
                <a:spcPts val="0"/>
              </a:spcBef>
              <a:spcAft>
                <a:spcPts val="0"/>
              </a:spcAft>
              <a:buNone/>
            </a:pPr>
            <a:r>
              <a:rPr lang="en" sz="1200"/>
              <a:t>-Logged in users can view their profile that displays all their posts which can be organized by category as well</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ae9798bdea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ae9798bdea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e7ecea438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e7ecea438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e7ecea438_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e7ecea438_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ddf86f1c8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ddf86f1c8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ddf86f1c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ddf86f1c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e7ecea438_1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e7ecea438_1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Redux works by acting as a central store for any data that the application might need. For example in one screen of our application we might need our profile information, so we tell Redux to go fetch it, and when it is done to give it to that screen. Down the line we might need that information in another screen and since </a:t>
            </a:r>
            <a:r>
              <a:rPr lang="en"/>
              <a:t>it's</a:t>
            </a:r>
            <a:r>
              <a:rPr lang="en"/>
              <a:t> already stored we can choose to refresh it or use what we already have. One thing it helps reduce is code duplication, you don’t have to rewrite HTTP requests, the error handling, and then make sure that the code is up to date. You just modify it in one place and it works everywhere.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e7ecea438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e7ecea438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Randy - Security is important, especially for a website catering to a vulnerable group. We need to make sure information is secure, as it could potentially be used to harm our LGBTQ+ users, especially in countries where their identities are illegal and could potentially get them killed. For this reason we decided use SSH authentication keys for admins and devs, and encrypted passwords for all normal users on the ArQive website. And we will do our best to implement more security features in the future for the sake of our vulnerable users.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ddf86f1c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ddf86f1c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Randy - This is a data flow diagram showcasing the data flowing to and from users in the ArQive app. It includes basic functions, like adding, editing, and deleting what you’ve written, as well as the ability to save and rate stories written into the app, and basic flagging options in case of inflammatory content. We hope to achieve the basic level of functionality and more to ensure a simple and welcoming experience for LGBT users.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ddf86f1c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ddf86f1c8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ddf86f1c8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ddf86f1c8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NOT </a:t>
            </a:r>
            <a:r>
              <a:rPr lang="en"/>
              <a:t>CRITICIZE</a:t>
            </a:r>
            <a:r>
              <a:rPr lang="en"/>
              <a:t>, that is not best practices. It was a hard technical knowledge on how to set up environment bc of differences in versions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ae7ecea438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ae7ecea438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ddf86f1c8_2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ddf86f1c8_2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Create slides about content filtering and security, one each, in about the req section. You’ll find that as you rehearse you get more confident and find more things to talk about. Polish and rehearse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addf86f1c8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addf86f1c8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a79efe63f1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a79efe63f1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https://www.youtube.com/watch?v=BePB0wnOteM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addf86f1c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addf86f1c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i="1" lang="en" sz="1200"/>
              <a:t>The arqive</a:t>
            </a:r>
            <a:r>
              <a:rPr lang="en" sz="1200"/>
              <a:t> is a social media website and mobile app for the LGBTQ+ community</a:t>
            </a:r>
            <a:endParaRPr sz="1200"/>
          </a:p>
          <a:p>
            <a:pPr indent="-304800" lvl="0" marL="457200" rtl="0" algn="l">
              <a:lnSpc>
                <a:spcPct val="115000"/>
              </a:lnSpc>
              <a:spcBef>
                <a:spcPts val="0"/>
              </a:spcBef>
              <a:spcAft>
                <a:spcPts val="0"/>
              </a:spcAft>
              <a:buClr>
                <a:srgbClr val="000000"/>
              </a:buClr>
              <a:buSzPts val="1200"/>
              <a:buChar char="●"/>
            </a:pPr>
            <a:r>
              <a:rPr lang="en" sz="1200"/>
              <a:t>Provides users with a platform that enables them to document their stories and experiences</a:t>
            </a:r>
            <a:endParaRPr sz="1200"/>
          </a:p>
          <a:p>
            <a:pPr indent="-304800" lvl="0" marL="457200" rtl="0" algn="l">
              <a:lnSpc>
                <a:spcPct val="115000"/>
              </a:lnSpc>
              <a:spcBef>
                <a:spcPts val="0"/>
              </a:spcBef>
              <a:spcAft>
                <a:spcPts val="0"/>
              </a:spcAft>
              <a:buClr>
                <a:srgbClr val="000000"/>
              </a:buClr>
              <a:buSzPts val="1200"/>
              <a:buChar char="●"/>
            </a:pPr>
            <a:r>
              <a:rPr lang="en" sz="1200"/>
              <a:t>Allows users to post location-based pins that document stories on the world map</a:t>
            </a:r>
            <a:endParaRPr sz="1200"/>
          </a:p>
          <a:p>
            <a:pPr indent="-304800" lvl="0" marL="457200" rtl="0" algn="l">
              <a:lnSpc>
                <a:spcPct val="115000"/>
              </a:lnSpc>
              <a:spcBef>
                <a:spcPts val="0"/>
              </a:spcBef>
              <a:spcAft>
                <a:spcPts val="0"/>
              </a:spcAft>
              <a:buClr>
                <a:srgbClr val="000000"/>
              </a:buClr>
              <a:buSzPts val="1200"/>
              <a:buChar char="●"/>
            </a:pPr>
            <a:r>
              <a:rPr lang="en" sz="1200"/>
              <a:t>Stories can be categorized as Personal, Resource, or Historical</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addf86f1c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addf86f1c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Founded in 2014 by Cynthia Wang, PhD, Assistant Professor, Department of Communication Studies</a:t>
            </a:r>
            <a:endParaRPr sz="1200"/>
          </a:p>
          <a:p>
            <a:pPr indent="-304800" lvl="0" marL="457200" rtl="0" algn="l">
              <a:lnSpc>
                <a:spcPct val="115000"/>
              </a:lnSpc>
              <a:spcBef>
                <a:spcPts val="0"/>
              </a:spcBef>
              <a:spcAft>
                <a:spcPts val="0"/>
              </a:spcAft>
              <a:buClr>
                <a:srgbClr val="000000"/>
              </a:buClr>
              <a:buSzPts val="1200"/>
              <a:buChar char="●"/>
            </a:pPr>
            <a:r>
              <a:rPr lang="en" sz="1200"/>
              <a:t>Later joined by Zachary Vernon, Assistant Professor of Art (Graphic Design/Visual Communication) in 2019</a:t>
            </a:r>
            <a:endParaRPr sz="1200"/>
          </a:p>
          <a:p>
            <a:pPr indent="-304800" lvl="0" marL="457200" rtl="0" algn="l">
              <a:lnSpc>
                <a:spcPct val="115000"/>
              </a:lnSpc>
              <a:spcBef>
                <a:spcPts val="0"/>
              </a:spcBef>
              <a:spcAft>
                <a:spcPts val="0"/>
              </a:spcAft>
              <a:buClr>
                <a:srgbClr val="000000"/>
              </a:buClr>
              <a:buSzPts val="1200"/>
              <a:buChar char="●"/>
            </a:pPr>
            <a:r>
              <a:rPr lang="en" sz="1200"/>
              <a:t>Website overhauled as a Senior Design project last year by </a:t>
            </a:r>
            <a:r>
              <a:rPr i="1" lang="en" sz="1200"/>
              <a:t>the arqive</a:t>
            </a:r>
            <a:r>
              <a:rPr lang="en" sz="1200"/>
              <a:t> team</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ddf86f1c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ddf86f1c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Acts as an archive of past and present movements, personal experiences, and resources/organizations</a:t>
            </a:r>
            <a:endParaRPr sz="1200"/>
          </a:p>
          <a:p>
            <a:pPr indent="-304800" lvl="0" marL="457200" rtl="0" algn="l">
              <a:lnSpc>
                <a:spcPct val="115000"/>
              </a:lnSpc>
              <a:spcBef>
                <a:spcPts val="0"/>
              </a:spcBef>
              <a:spcAft>
                <a:spcPts val="0"/>
              </a:spcAft>
              <a:buClr>
                <a:srgbClr val="000000"/>
              </a:buClr>
              <a:buSzPts val="1200"/>
              <a:buChar char="●"/>
            </a:pPr>
            <a:r>
              <a:rPr lang="en" sz="1200"/>
              <a:t>The main purpose of </a:t>
            </a:r>
            <a:r>
              <a:rPr i="1" lang="en" sz="1200"/>
              <a:t>the arqive</a:t>
            </a:r>
            <a:r>
              <a:rPr lang="en" sz="1200"/>
              <a:t> is to give LGBTQ+ people the opportunity to map out their stories and give them a place in the world and in history</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ddf86f1c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ddf86f1c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000000"/>
              </a:buClr>
              <a:buSzPts val="1200"/>
              <a:buChar char="●"/>
            </a:pPr>
            <a:r>
              <a:rPr lang="en" sz="1200"/>
              <a:t>Our team is very fortunate to collaborate with students of other disciplines</a:t>
            </a:r>
            <a:endParaRPr sz="1200"/>
          </a:p>
          <a:p>
            <a:pPr indent="-304800" lvl="0" marL="457200" rtl="0" algn="l">
              <a:lnSpc>
                <a:spcPct val="115000"/>
              </a:lnSpc>
              <a:spcBef>
                <a:spcPts val="0"/>
              </a:spcBef>
              <a:spcAft>
                <a:spcPts val="0"/>
              </a:spcAft>
              <a:buClr>
                <a:srgbClr val="000000"/>
              </a:buClr>
              <a:buSzPts val="1200"/>
              <a:buChar char="●"/>
            </a:pPr>
            <a:r>
              <a:rPr lang="en" sz="1200"/>
              <a:t>They provide us the necessary visual guidelines and cues on which to base our decisions </a:t>
            </a:r>
            <a:endParaRPr sz="1200"/>
          </a:p>
          <a:p>
            <a:pPr indent="-304800" lvl="0" marL="457200" rtl="0" algn="l">
              <a:lnSpc>
                <a:spcPct val="115000"/>
              </a:lnSpc>
              <a:spcBef>
                <a:spcPts val="0"/>
              </a:spcBef>
              <a:spcAft>
                <a:spcPts val="0"/>
              </a:spcAft>
              <a:buClr>
                <a:srgbClr val="000000"/>
              </a:buClr>
              <a:buSzPts val="1200"/>
              <a:buChar char="●"/>
            </a:pPr>
            <a:r>
              <a:rPr lang="en" sz="1200"/>
              <a:t>They make sure everything follows a consistent language</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ddf86f1c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ddf86f1c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ddf86f1c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ddf86f1c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ddf86f1c8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ddf86f1c8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Carlos Larios-Solis - we decided to go with react native and the reasons were yada yada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4.png"/><Relationship Id="rId8"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youtube.com/watch?v=BePB0wnOteM" TargetMode="Externa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46667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FFFF"/>
                </a:solidFill>
                <a:latin typeface="Courier"/>
                <a:ea typeface="Courier"/>
                <a:cs typeface="Courier"/>
                <a:sym typeface="Courier"/>
              </a:rPr>
              <a:t>Randy Arruda Jr, Balarama Carter, Richard Cruz-Silva, Abram Flores, </a:t>
            </a:r>
            <a:endParaRPr b="1" sz="1300">
              <a:solidFill>
                <a:srgbClr val="FFFFFF"/>
              </a:solidFill>
              <a:latin typeface="Courier"/>
              <a:ea typeface="Courier"/>
              <a:cs typeface="Courier"/>
              <a:sym typeface="Courier"/>
            </a:endParaRPr>
          </a:p>
          <a:p>
            <a:pPr indent="0" lvl="0" marL="0" rtl="0" algn="l">
              <a:spcBef>
                <a:spcPts val="0"/>
              </a:spcBef>
              <a:spcAft>
                <a:spcPts val="0"/>
              </a:spcAft>
              <a:buNone/>
            </a:pPr>
            <a:r>
              <a:rPr b="1" lang="en" sz="1300">
                <a:solidFill>
                  <a:srgbClr val="FFFFFF"/>
                </a:solidFill>
                <a:latin typeface="Courier"/>
                <a:ea typeface="Courier"/>
                <a:cs typeface="Courier"/>
                <a:sym typeface="Courier"/>
              </a:rPr>
              <a:t>Carlos Larios-solis, Khang Le, Brandon Lee, Casandra Pahed, Evelyn Ramirez </a:t>
            </a:r>
            <a:endParaRPr b="1" sz="1300">
              <a:solidFill>
                <a:srgbClr val="FFFFFF"/>
              </a:solidFill>
              <a:latin typeface="Courier"/>
              <a:ea typeface="Courier"/>
              <a:cs typeface="Courier"/>
              <a:sym typeface="Courier"/>
            </a:endParaRPr>
          </a:p>
          <a:p>
            <a:pPr indent="0" lvl="0" marL="0" rtl="0" algn="l">
              <a:spcBef>
                <a:spcPts val="0"/>
              </a:spcBef>
              <a:spcAft>
                <a:spcPts val="0"/>
              </a:spcAft>
              <a:buNone/>
            </a:pPr>
            <a:r>
              <a:t/>
            </a:r>
            <a:endParaRPr b="1" sz="1300">
              <a:solidFill>
                <a:srgbClr val="FFFFFF"/>
              </a:solidFill>
              <a:latin typeface="Courier"/>
              <a:ea typeface="Courier"/>
              <a:cs typeface="Courier"/>
              <a:sym typeface="Courier"/>
            </a:endParaRPr>
          </a:p>
          <a:p>
            <a:pPr indent="0" lvl="0" marL="0" rtl="0" algn="l">
              <a:spcBef>
                <a:spcPts val="0"/>
              </a:spcBef>
              <a:spcAft>
                <a:spcPts val="0"/>
              </a:spcAft>
              <a:buNone/>
            </a:pPr>
            <a:r>
              <a:t/>
            </a:r>
            <a:endParaRPr b="1" sz="1300">
              <a:solidFill>
                <a:srgbClr val="FFFFFF"/>
              </a:solidFill>
              <a:latin typeface="Courier"/>
              <a:ea typeface="Courier"/>
              <a:cs typeface="Courier"/>
              <a:sym typeface="Courier"/>
            </a:endParaRPr>
          </a:p>
          <a:p>
            <a:pPr indent="0" lvl="0" marL="0" rtl="0" algn="l">
              <a:spcBef>
                <a:spcPts val="0"/>
              </a:spcBef>
              <a:spcAft>
                <a:spcPts val="0"/>
              </a:spcAft>
              <a:buNone/>
            </a:pPr>
            <a:r>
              <a:rPr b="1" lang="en" sz="1300">
                <a:solidFill>
                  <a:srgbClr val="FFFFFF"/>
                </a:solidFill>
                <a:latin typeface="Courier"/>
                <a:ea typeface="Courier"/>
                <a:cs typeface="Courier"/>
                <a:sym typeface="Courier"/>
              </a:rPr>
              <a:t>Advisor: John Hurley</a:t>
            </a:r>
            <a:endParaRPr b="1" sz="1300">
              <a:solidFill>
                <a:srgbClr val="FFFFFF"/>
              </a:solidFill>
              <a:latin typeface="Courier"/>
              <a:ea typeface="Courier"/>
              <a:cs typeface="Courier"/>
              <a:sym typeface="Courier"/>
            </a:endParaRPr>
          </a:p>
          <a:p>
            <a:pPr indent="0" lvl="0" marL="0" rtl="0" algn="l">
              <a:spcBef>
                <a:spcPts val="0"/>
              </a:spcBef>
              <a:spcAft>
                <a:spcPts val="0"/>
              </a:spcAft>
              <a:buNone/>
            </a:pPr>
            <a:r>
              <a:rPr b="1" lang="en" sz="1300">
                <a:solidFill>
                  <a:srgbClr val="FFFFFF"/>
                </a:solidFill>
                <a:latin typeface="Courier"/>
                <a:ea typeface="Courier"/>
                <a:cs typeface="Courier"/>
                <a:sym typeface="Courier"/>
              </a:rPr>
              <a:t>Liaisons</a:t>
            </a:r>
            <a:r>
              <a:rPr b="1" lang="en" sz="1300">
                <a:solidFill>
                  <a:srgbClr val="FFFFFF"/>
                </a:solidFill>
                <a:latin typeface="Courier"/>
                <a:ea typeface="Courier"/>
                <a:cs typeface="Courier"/>
                <a:sym typeface="Courier"/>
              </a:rPr>
              <a:t>: Dr. Cynthia Wang, Zachary Vernon</a:t>
            </a:r>
            <a:endParaRPr b="1" sz="1300">
              <a:solidFill>
                <a:srgbClr val="FFFFFF"/>
              </a:solidFill>
              <a:latin typeface="Courier"/>
              <a:ea typeface="Courier"/>
              <a:cs typeface="Courier"/>
              <a:sym typeface="Courier"/>
            </a:endParaRPr>
          </a:p>
          <a:p>
            <a:pPr indent="0" lvl="0" marL="0" rtl="0" algn="l">
              <a:spcBef>
                <a:spcPts val="0"/>
              </a:spcBef>
              <a:spcAft>
                <a:spcPts val="0"/>
              </a:spcAft>
              <a:buNone/>
            </a:pPr>
            <a:r>
              <a:rPr b="1" lang="en" sz="1300">
                <a:solidFill>
                  <a:srgbClr val="FFFFFF"/>
                </a:solidFill>
                <a:latin typeface="Courier"/>
                <a:ea typeface="Courier"/>
                <a:cs typeface="Courier"/>
                <a:sym typeface="Courier"/>
              </a:rPr>
              <a:t>UX Designer: Dulce Villanueva </a:t>
            </a:r>
            <a:endParaRPr b="1" sz="1300">
              <a:solidFill>
                <a:srgbClr val="FFFFFF"/>
              </a:solidFill>
              <a:latin typeface="Courier"/>
              <a:ea typeface="Courier"/>
              <a:cs typeface="Courier"/>
              <a:sym typeface="Courier"/>
            </a:endParaRPr>
          </a:p>
        </p:txBody>
      </p:sp>
      <p:pic>
        <p:nvPicPr>
          <p:cNvPr id="55" name="Google Shape;55;p13"/>
          <p:cNvPicPr preferRelativeResize="0"/>
          <p:nvPr/>
        </p:nvPicPr>
        <p:blipFill>
          <a:blip r:embed="rId3">
            <a:alphaModFix/>
          </a:blip>
          <a:stretch>
            <a:fillRect/>
          </a:stretch>
        </p:blipFill>
        <p:spPr>
          <a:xfrm>
            <a:off x="1970075" y="539525"/>
            <a:ext cx="5203848" cy="2927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idx="1" type="body"/>
          </p:nvPr>
        </p:nvSpPr>
        <p:spPr>
          <a:xfrm>
            <a:off x="4473650" y="1423275"/>
            <a:ext cx="4596900" cy="3026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Originally accessed using a button navigating to a seperate screen</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 SearchBar component is provided by react-native-elements and react-native-vector-icons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Search results displayed using a scrollable Flatlist</a:t>
            </a:r>
            <a:endParaRPr>
              <a:solidFill>
                <a:srgbClr val="FFFFFF"/>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0" name="Google Shape;110;p22"/>
          <p:cNvPicPr preferRelativeResize="0"/>
          <p:nvPr/>
        </p:nvPicPr>
        <p:blipFill>
          <a:blip r:embed="rId3">
            <a:alphaModFix/>
          </a:blip>
          <a:stretch>
            <a:fillRect/>
          </a:stretch>
        </p:blipFill>
        <p:spPr>
          <a:xfrm>
            <a:off x="311700" y="1152475"/>
            <a:ext cx="1921698" cy="3416403"/>
          </a:xfrm>
          <a:prstGeom prst="rect">
            <a:avLst/>
          </a:prstGeom>
          <a:noFill/>
          <a:ln>
            <a:noFill/>
          </a:ln>
        </p:spPr>
      </p:pic>
      <p:pic>
        <p:nvPicPr>
          <p:cNvPr id="111" name="Google Shape;111;p22"/>
          <p:cNvPicPr preferRelativeResize="0"/>
          <p:nvPr/>
        </p:nvPicPr>
        <p:blipFill>
          <a:blip r:embed="rId4">
            <a:alphaModFix/>
          </a:blip>
          <a:stretch>
            <a:fillRect/>
          </a:stretch>
        </p:blipFill>
        <p:spPr>
          <a:xfrm>
            <a:off x="2551950" y="1152488"/>
            <a:ext cx="1921702" cy="3416365"/>
          </a:xfrm>
          <a:prstGeom prst="rect">
            <a:avLst/>
          </a:prstGeom>
          <a:noFill/>
          <a:ln>
            <a:noFill/>
          </a:ln>
        </p:spPr>
      </p:pic>
      <p:sp>
        <p:nvSpPr>
          <p:cNvPr id="112" name="Google Shape;112;p22"/>
          <p:cNvSpPr txBox="1"/>
          <p:nvPr/>
        </p:nvSpPr>
        <p:spPr>
          <a:xfrm>
            <a:off x="104475" y="4649575"/>
            <a:ext cx="4596900" cy="396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Screenshots on emulator from Android Studio</a:t>
            </a:r>
            <a:endParaRPr>
              <a:solidFill>
                <a:srgbClr val="FFFFFF"/>
              </a:solidFill>
            </a:endParaRPr>
          </a:p>
        </p:txBody>
      </p:sp>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FFFF"/>
                </a:solidFill>
                <a:latin typeface="Courier"/>
                <a:ea typeface="Courier"/>
                <a:cs typeface="Courier"/>
                <a:sym typeface="Courier"/>
              </a:rPr>
              <a:t>mobile app - search function</a:t>
            </a:r>
            <a:endParaRPr b="1">
              <a:solidFill>
                <a:srgbClr val="FFFFFF"/>
              </a:solidFill>
              <a:latin typeface="Courier"/>
              <a:ea typeface="Courier"/>
              <a:cs typeface="Courier"/>
              <a:sym typeface="Couri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Courier"/>
                <a:ea typeface="Courier"/>
                <a:cs typeface="Courier"/>
                <a:sym typeface="Courier"/>
              </a:rPr>
              <a:t>s</a:t>
            </a:r>
            <a:r>
              <a:rPr b="1" lang="en">
                <a:latin typeface="Courier"/>
                <a:ea typeface="Courier"/>
                <a:cs typeface="Courier"/>
                <a:sym typeface="Courier"/>
              </a:rPr>
              <a:t>earch function </a:t>
            </a:r>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Includes a basic search filter function: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search input text is compared with the data in the current stories list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If a match is found a new data source is created and the list will re-render to show the filtered results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Flatlist props: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keyExtractor: caching and tracking item re-ordering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ItemSeperatorComponent: rendering between each item</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renderItem: renders item into the list from the data</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Courier"/>
                <a:ea typeface="Courier"/>
                <a:cs typeface="Courier"/>
                <a:sym typeface="Courier"/>
              </a:rPr>
              <a:t>s</a:t>
            </a:r>
            <a:r>
              <a:rPr b="1" lang="en">
                <a:latin typeface="Courier"/>
                <a:ea typeface="Courier"/>
                <a:cs typeface="Courier"/>
                <a:sym typeface="Courier"/>
              </a:rPr>
              <a:t>earch function</a:t>
            </a:r>
            <a:endParaRPr b="1">
              <a:solidFill>
                <a:srgbClr val="FFFFFF"/>
              </a:solidFill>
              <a:latin typeface="Courier"/>
              <a:ea typeface="Courier"/>
              <a:cs typeface="Courier"/>
              <a:sym typeface="Courier"/>
            </a:endParaRPr>
          </a:p>
        </p:txBody>
      </p:sp>
      <p:sp>
        <p:nvSpPr>
          <p:cNvPr id="125" name="Google Shape;125;p24"/>
          <p:cNvSpPr txBox="1"/>
          <p:nvPr>
            <p:ph idx="1" type="body"/>
          </p:nvPr>
        </p:nvSpPr>
        <p:spPr>
          <a:xfrm>
            <a:off x="4473650" y="1152500"/>
            <a:ext cx="4596900" cy="34164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solidFill>
                  <a:srgbClr val="FFFFFF"/>
                </a:solidFill>
              </a:rPr>
              <a:t>Updates:</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Completely removed the search screen and placed the search bar on the map screen at the top</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Attempts to optimize Flatlist include:</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MaxToRenderPerBatch: Controls the amount of items rendered when rendering the next batch when scrolling</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windowSize: Controls viewport height, so a smaller windowSize results in fewer items mounted at once</a:t>
            </a:r>
            <a:endParaRPr>
              <a:solidFill>
                <a:srgbClr val="FFFFFF"/>
              </a:solidFill>
            </a:endParaRPr>
          </a:p>
        </p:txBody>
      </p:sp>
      <p:pic>
        <p:nvPicPr>
          <p:cNvPr id="126" name="Google Shape;126;p24"/>
          <p:cNvPicPr preferRelativeResize="0"/>
          <p:nvPr/>
        </p:nvPicPr>
        <p:blipFill>
          <a:blip r:embed="rId3">
            <a:alphaModFix/>
          </a:blip>
          <a:stretch>
            <a:fillRect/>
          </a:stretch>
        </p:blipFill>
        <p:spPr>
          <a:xfrm>
            <a:off x="2551950" y="1152500"/>
            <a:ext cx="1921699" cy="3416349"/>
          </a:xfrm>
          <a:prstGeom prst="rect">
            <a:avLst/>
          </a:prstGeom>
          <a:noFill/>
          <a:ln>
            <a:noFill/>
          </a:ln>
        </p:spPr>
      </p:pic>
      <p:pic>
        <p:nvPicPr>
          <p:cNvPr id="127" name="Google Shape;127;p24"/>
          <p:cNvPicPr preferRelativeResize="0"/>
          <p:nvPr/>
        </p:nvPicPr>
        <p:blipFill>
          <a:blip r:embed="rId4">
            <a:alphaModFix/>
          </a:blip>
          <a:stretch>
            <a:fillRect/>
          </a:stretch>
        </p:blipFill>
        <p:spPr>
          <a:xfrm>
            <a:off x="311700" y="1152475"/>
            <a:ext cx="1923249" cy="3416402"/>
          </a:xfrm>
          <a:prstGeom prst="rect">
            <a:avLst/>
          </a:prstGeom>
          <a:noFill/>
          <a:ln>
            <a:noFill/>
          </a:ln>
        </p:spPr>
      </p:pic>
      <p:sp>
        <p:nvSpPr>
          <p:cNvPr id="128" name="Google Shape;128;p24"/>
          <p:cNvSpPr txBox="1"/>
          <p:nvPr/>
        </p:nvSpPr>
        <p:spPr>
          <a:xfrm>
            <a:off x="104475" y="4649575"/>
            <a:ext cx="4596900" cy="396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Screenshots on iPhone XR using the Expo App</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155850" y="490075"/>
            <a:ext cx="8832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search function - </a:t>
            </a:r>
            <a:r>
              <a:rPr b="1" lang="en">
                <a:latin typeface="Courier"/>
                <a:ea typeface="Courier"/>
                <a:cs typeface="Courier"/>
                <a:sym typeface="Courier"/>
              </a:rPr>
              <a:t>current implementation </a:t>
            </a:r>
            <a:endParaRPr b="1">
              <a:latin typeface="Courier"/>
              <a:ea typeface="Courier"/>
              <a:cs typeface="Courier"/>
              <a:sym typeface="Courier"/>
            </a:endParaRPr>
          </a:p>
        </p:txBody>
      </p:sp>
      <p:pic>
        <p:nvPicPr>
          <p:cNvPr id="134" name="Google Shape;134;p25"/>
          <p:cNvPicPr preferRelativeResize="0"/>
          <p:nvPr/>
        </p:nvPicPr>
        <p:blipFill>
          <a:blip r:embed="rId3">
            <a:alphaModFix/>
          </a:blip>
          <a:stretch>
            <a:fillRect/>
          </a:stretch>
        </p:blipFill>
        <p:spPr>
          <a:xfrm>
            <a:off x="1347600" y="1170525"/>
            <a:ext cx="1923249" cy="3416399"/>
          </a:xfrm>
          <a:prstGeom prst="rect">
            <a:avLst/>
          </a:prstGeom>
          <a:noFill/>
          <a:ln>
            <a:noFill/>
          </a:ln>
        </p:spPr>
      </p:pic>
      <p:sp>
        <p:nvSpPr>
          <p:cNvPr id="135" name="Google Shape;135;p25"/>
          <p:cNvSpPr txBox="1"/>
          <p:nvPr/>
        </p:nvSpPr>
        <p:spPr>
          <a:xfrm>
            <a:off x="104475" y="4649575"/>
            <a:ext cx="4596900" cy="396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Screenshots on iPhone XR using the Expo App</a:t>
            </a:r>
            <a:endParaRPr>
              <a:solidFill>
                <a:srgbClr val="FFFFFF"/>
              </a:solidFill>
            </a:endParaRPr>
          </a:p>
        </p:txBody>
      </p:sp>
      <p:sp>
        <p:nvSpPr>
          <p:cNvPr id="136" name="Google Shape;136;p25"/>
          <p:cNvSpPr txBox="1"/>
          <p:nvPr>
            <p:ph idx="1" type="body"/>
          </p:nvPr>
        </p:nvSpPr>
        <p:spPr>
          <a:xfrm>
            <a:off x="3356050" y="1062775"/>
            <a:ext cx="5279400" cy="35241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457200" rtl="0" algn="l">
              <a:spcBef>
                <a:spcPts val="1600"/>
              </a:spcBef>
              <a:spcAft>
                <a:spcPts val="0"/>
              </a:spcAft>
              <a:buNone/>
            </a:pPr>
            <a:r>
              <a:rPr lang="en">
                <a:solidFill>
                  <a:srgbClr val="FFFFFF"/>
                </a:solidFill>
              </a:rPr>
              <a:t>Updates:</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Removal of Alert component to display the search result story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Implementation of Redux</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Improved navigation bar</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289725"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mobile app - login function</a:t>
            </a:r>
            <a:endParaRPr b="1">
              <a:latin typeface="Courier"/>
              <a:ea typeface="Courier"/>
              <a:cs typeface="Courier"/>
              <a:sym typeface="Courier"/>
            </a:endParaRPr>
          </a:p>
          <a:p>
            <a:pPr indent="0" lvl="0" marL="0" rtl="0" algn="l">
              <a:spcBef>
                <a:spcPts val="0"/>
              </a:spcBef>
              <a:spcAft>
                <a:spcPts val="0"/>
              </a:spcAft>
              <a:buNone/>
            </a:pPr>
            <a:r>
              <a:t/>
            </a:r>
            <a:endParaRPr b="1">
              <a:solidFill>
                <a:srgbClr val="FFFFFF"/>
              </a:solidFill>
              <a:latin typeface="Courier"/>
              <a:ea typeface="Courier"/>
              <a:cs typeface="Courier"/>
              <a:sym typeface="Courier"/>
            </a:endParaRPr>
          </a:p>
        </p:txBody>
      </p:sp>
      <p:sp>
        <p:nvSpPr>
          <p:cNvPr id="142" name="Google Shape;142;p26"/>
          <p:cNvSpPr txBox="1"/>
          <p:nvPr>
            <p:ph idx="1" type="body"/>
          </p:nvPr>
        </p:nvSpPr>
        <p:spPr>
          <a:xfrm>
            <a:off x="347475" y="1149850"/>
            <a:ext cx="8462700" cy="106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Unregistered users view the app as an anonymous user</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a:t>
            </a:r>
            <a:r>
              <a:rPr lang="en">
                <a:solidFill>
                  <a:schemeClr val="dk1"/>
                </a:solidFill>
              </a:rPr>
              <a:t>egistered users can use their existing account to log into the app</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When logged in, a user has access to more features</a:t>
            </a:r>
            <a:endParaRPr>
              <a:solidFill>
                <a:schemeClr val="dk1"/>
              </a:solidFill>
            </a:endParaRPr>
          </a:p>
        </p:txBody>
      </p:sp>
      <p:sp>
        <p:nvSpPr>
          <p:cNvPr id="143" name="Google Shape;143;p26"/>
          <p:cNvSpPr txBox="1"/>
          <p:nvPr/>
        </p:nvSpPr>
        <p:spPr>
          <a:xfrm>
            <a:off x="208601" y="4293925"/>
            <a:ext cx="2862600" cy="439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Unregistered user (left)</a:t>
            </a:r>
            <a:endParaRPr>
              <a:solidFill>
                <a:srgbClr val="FFFFFF"/>
              </a:solidFill>
            </a:endParaRPr>
          </a:p>
        </p:txBody>
      </p:sp>
      <p:sp>
        <p:nvSpPr>
          <p:cNvPr id="144" name="Google Shape;144;p26"/>
          <p:cNvSpPr txBox="1"/>
          <p:nvPr/>
        </p:nvSpPr>
        <p:spPr>
          <a:xfrm>
            <a:off x="3147500" y="4293925"/>
            <a:ext cx="2862600" cy="57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Logged in</a:t>
            </a:r>
            <a:r>
              <a:rPr lang="en">
                <a:solidFill>
                  <a:srgbClr val="FFFFFF"/>
                </a:solidFill>
              </a:rPr>
              <a:t> user who is not anonymous (middle)</a:t>
            </a:r>
            <a:endParaRPr>
              <a:solidFill>
                <a:srgbClr val="FFFFFF"/>
              </a:solidFill>
            </a:endParaRPr>
          </a:p>
        </p:txBody>
      </p:sp>
      <p:sp>
        <p:nvSpPr>
          <p:cNvPr id="145" name="Google Shape;145;p26"/>
          <p:cNvSpPr txBox="1"/>
          <p:nvPr/>
        </p:nvSpPr>
        <p:spPr>
          <a:xfrm>
            <a:off x="6086401" y="4293925"/>
            <a:ext cx="2862600" cy="57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Logged in</a:t>
            </a:r>
            <a:r>
              <a:rPr lang="en">
                <a:solidFill>
                  <a:srgbClr val="FFFFFF"/>
                </a:solidFill>
              </a:rPr>
              <a:t> user who is anonymous (right)</a:t>
            </a:r>
            <a:endParaRPr>
              <a:solidFill>
                <a:srgbClr val="FFFFFF"/>
              </a:solidFill>
            </a:endParaRPr>
          </a:p>
        </p:txBody>
      </p:sp>
      <p:pic>
        <p:nvPicPr>
          <p:cNvPr id="146" name="Google Shape;146;p26"/>
          <p:cNvPicPr preferRelativeResize="0"/>
          <p:nvPr/>
        </p:nvPicPr>
        <p:blipFill>
          <a:blip r:embed="rId3">
            <a:alphaModFix/>
          </a:blip>
          <a:stretch>
            <a:fillRect/>
          </a:stretch>
        </p:blipFill>
        <p:spPr>
          <a:xfrm>
            <a:off x="6086400" y="2479200"/>
            <a:ext cx="2862686" cy="1738526"/>
          </a:xfrm>
          <a:prstGeom prst="rect">
            <a:avLst/>
          </a:prstGeom>
          <a:noFill/>
          <a:ln>
            <a:noFill/>
          </a:ln>
        </p:spPr>
      </p:pic>
      <p:pic>
        <p:nvPicPr>
          <p:cNvPr id="147" name="Google Shape;147;p26"/>
          <p:cNvPicPr preferRelativeResize="0"/>
          <p:nvPr/>
        </p:nvPicPr>
        <p:blipFill>
          <a:blip r:embed="rId4">
            <a:alphaModFix/>
          </a:blip>
          <a:stretch>
            <a:fillRect/>
          </a:stretch>
        </p:blipFill>
        <p:spPr>
          <a:xfrm>
            <a:off x="3147488" y="2479150"/>
            <a:ext cx="2862686" cy="1738526"/>
          </a:xfrm>
          <a:prstGeom prst="rect">
            <a:avLst/>
          </a:prstGeom>
          <a:noFill/>
          <a:ln>
            <a:noFill/>
          </a:ln>
        </p:spPr>
      </p:pic>
      <p:pic>
        <p:nvPicPr>
          <p:cNvPr id="148" name="Google Shape;148;p26"/>
          <p:cNvPicPr preferRelativeResize="0"/>
          <p:nvPr/>
        </p:nvPicPr>
        <p:blipFill>
          <a:blip r:embed="rId5">
            <a:alphaModFix/>
          </a:blip>
          <a:stretch>
            <a:fillRect/>
          </a:stretch>
        </p:blipFill>
        <p:spPr>
          <a:xfrm>
            <a:off x="208588" y="2479150"/>
            <a:ext cx="2862686" cy="17385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login function </a:t>
            </a:r>
            <a:endParaRPr b="1">
              <a:solidFill>
                <a:srgbClr val="FFFFFF"/>
              </a:solidFill>
              <a:latin typeface="Courier"/>
              <a:ea typeface="Courier"/>
              <a:cs typeface="Courier"/>
              <a:sym typeface="Courier"/>
            </a:endParaRPr>
          </a:p>
        </p:txBody>
      </p:sp>
      <p:pic>
        <p:nvPicPr>
          <p:cNvPr id="154" name="Google Shape;154;p27"/>
          <p:cNvPicPr preferRelativeResize="0"/>
          <p:nvPr/>
        </p:nvPicPr>
        <p:blipFill>
          <a:blip r:embed="rId3">
            <a:alphaModFix/>
          </a:blip>
          <a:stretch>
            <a:fillRect/>
          </a:stretch>
        </p:blipFill>
        <p:spPr>
          <a:xfrm>
            <a:off x="3048636" y="1425650"/>
            <a:ext cx="1370112" cy="2384350"/>
          </a:xfrm>
          <a:prstGeom prst="rect">
            <a:avLst/>
          </a:prstGeom>
          <a:noFill/>
          <a:ln>
            <a:noFill/>
          </a:ln>
        </p:spPr>
      </p:pic>
      <p:pic>
        <p:nvPicPr>
          <p:cNvPr id="155" name="Google Shape;155;p27"/>
          <p:cNvPicPr preferRelativeResize="0"/>
          <p:nvPr/>
        </p:nvPicPr>
        <p:blipFill>
          <a:blip r:embed="rId4">
            <a:alphaModFix/>
          </a:blip>
          <a:stretch>
            <a:fillRect/>
          </a:stretch>
        </p:blipFill>
        <p:spPr>
          <a:xfrm>
            <a:off x="7612888" y="1425650"/>
            <a:ext cx="1370087" cy="2384350"/>
          </a:xfrm>
          <a:prstGeom prst="rect">
            <a:avLst/>
          </a:prstGeom>
          <a:noFill/>
          <a:ln>
            <a:noFill/>
          </a:ln>
        </p:spPr>
      </p:pic>
      <p:sp>
        <p:nvSpPr>
          <p:cNvPr id="156" name="Google Shape;156;p27"/>
          <p:cNvSpPr txBox="1"/>
          <p:nvPr/>
        </p:nvSpPr>
        <p:spPr>
          <a:xfrm>
            <a:off x="218075" y="3919700"/>
            <a:ext cx="4139700" cy="3936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Clr>
                <a:schemeClr val="dk1"/>
              </a:buClr>
              <a:buSzPts val="1800"/>
              <a:buChar char="●"/>
            </a:pPr>
            <a:r>
              <a:rPr lang="en" sz="1800">
                <a:solidFill>
                  <a:schemeClr val="dk1"/>
                </a:solidFill>
              </a:rPr>
              <a:t>Unregistered user is anonymous</a:t>
            </a:r>
            <a:endParaRPr sz="1800"/>
          </a:p>
        </p:txBody>
      </p:sp>
      <p:sp>
        <p:nvSpPr>
          <p:cNvPr id="157" name="Google Shape;157;p27"/>
          <p:cNvSpPr txBox="1"/>
          <p:nvPr/>
        </p:nvSpPr>
        <p:spPr>
          <a:xfrm>
            <a:off x="4782325" y="3919700"/>
            <a:ext cx="4139700" cy="393600"/>
          </a:xfrm>
          <a:prstGeom prst="rect">
            <a:avLst/>
          </a:prstGeom>
          <a:noFill/>
          <a:ln>
            <a:noFill/>
          </a:ln>
        </p:spPr>
        <p:txBody>
          <a:bodyPr anchorCtr="0" anchor="t" bIns="91425" lIns="91425" spcFirstLastPara="1" rIns="91425" wrap="square" tIns="91425">
            <a:noAutofit/>
          </a:bodyPr>
          <a:lstStyle/>
          <a:p>
            <a:pPr indent="-342900" lvl="0" marL="457200" rtl="0" algn="ctr">
              <a:spcBef>
                <a:spcPts val="0"/>
              </a:spcBef>
              <a:spcAft>
                <a:spcPts val="0"/>
              </a:spcAft>
              <a:buClr>
                <a:schemeClr val="dk1"/>
              </a:buClr>
              <a:buSzPts val="1800"/>
              <a:buChar char="●"/>
            </a:pPr>
            <a:r>
              <a:rPr lang="en" sz="1800">
                <a:solidFill>
                  <a:schemeClr val="dk1"/>
                </a:solidFill>
              </a:rPr>
              <a:t>Registered u</a:t>
            </a:r>
            <a:r>
              <a:rPr lang="en" sz="1800">
                <a:solidFill>
                  <a:schemeClr val="dk1"/>
                </a:solidFill>
              </a:rPr>
              <a:t>ser is logged in</a:t>
            </a:r>
            <a:endParaRPr sz="1800"/>
          </a:p>
        </p:txBody>
      </p:sp>
      <p:pic>
        <p:nvPicPr>
          <p:cNvPr id="158" name="Google Shape;158;p27"/>
          <p:cNvPicPr preferRelativeResize="0"/>
          <p:nvPr/>
        </p:nvPicPr>
        <p:blipFill>
          <a:blip r:embed="rId5">
            <a:alphaModFix/>
          </a:blip>
          <a:stretch>
            <a:fillRect/>
          </a:stretch>
        </p:blipFill>
        <p:spPr>
          <a:xfrm>
            <a:off x="6167115" y="1425650"/>
            <a:ext cx="1370087" cy="2384350"/>
          </a:xfrm>
          <a:prstGeom prst="rect">
            <a:avLst/>
          </a:prstGeom>
          <a:noFill/>
          <a:ln>
            <a:noFill/>
          </a:ln>
        </p:spPr>
      </p:pic>
      <p:pic>
        <p:nvPicPr>
          <p:cNvPr id="159" name="Google Shape;159;p27"/>
          <p:cNvPicPr preferRelativeResize="0"/>
          <p:nvPr/>
        </p:nvPicPr>
        <p:blipFill>
          <a:blip r:embed="rId6">
            <a:alphaModFix/>
          </a:blip>
          <a:stretch>
            <a:fillRect/>
          </a:stretch>
        </p:blipFill>
        <p:spPr>
          <a:xfrm>
            <a:off x="1602881" y="1425650"/>
            <a:ext cx="1370094" cy="2384350"/>
          </a:xfrm>
          <a:prstGeom prst="rect">
            <a:avLst/>
          </a:prstGeom>
          <a:noFill/>
          <a:ln>
            <a:noFill/>
          </a:ln>
        </p:spPr>
      </p:pic>
      <p:pic>
        <p:nvPicPr>
          <p:cNvPr id="160" name="Google Shape;160;p27"/>
          <p:cNvPicPr preferRelativeResize="0"/>
          <p:nvPr/>
        </p:nvPicPr>
        <p:blipFill>
          <a:blip r:embed="rId7">
            <a:alphaModFix/>
          </a:blip>
          <a:stretch>
            <a:fillRect/>
          </a:stretch>
        </p:blipFill>
        <p:spPr>
          <a:xfrm>
            <a:off x="4721404" y="1425650"/>
            <a:ext cx="1370061" cy="2384351"/>
          </a:xfrm>
          <a:prstGeom prst="rect">
            <a:avLst/>
          </a:prstGeom>
          <a:noFill/>
          <a:ln>
            <a:noFill/>
          </a:ln>
        </p:spPr>
      </p:pic>
      <p:pic>
        <p:nvPicPr>
          <p:cNvPr id="161" name="Google Shape;161;p27"/>
          <p:cNvPicPr preferRelativeResize="0"/>
          <p:nvPr/>
        </p:nvPicPr>
        <p:blipFill>
          <a:blip r:embed="rId8">
            <a:alphaModFix/>
          </a:blip>
          <a:stretch>
            <a:fillRect/>
          </a:stretch>
        </p:blipFill>
        <p:spPr>
          <a:xfrm>
            <a:off x="161025" y="1425650"/>
            <a:ext cx="1370061" cy="23843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ourier"/>
                <a:ea typeface="Courier"/>
                <a:cs typeface="Courier"/>
                <a:sym typeface="Courier"/>
              </a:rPr>
              <a:t>i</a:t>
            </a:r>
            <a:r>
              <a:rPr b="1" lang="en">
                <a:solidFill>
                  <a:srgbClr val="FFFFFF"/>
                </a:solidFill>
                <a:latin typeface="Courier"/>
                <a:ea typeface="Courier"/>
                <a:cs typeface="Courier"/>
                <a:sym typeface="Courier"/>
              </a:rPr>
              <a:t>n progress</a:t>
            </a:r>
            <a:endParaRPr b="1">
              <a:solidFill>
                <a:srgbClr val="FFFFFF"/>
              </a:solidFill>
              <a:latin typeface="Courier"/>
              <a:ea typeface="Courier"/>
              <a:cs typeface="Courier"/>
              <a:sym typeface="Courier"/>
            </a:endParaRPr>
          </a:p>
        </p:txBody>
      </p:sp>
      <p:sp>
        <p:nvSpPr>
          <p:cNvPr id="167" name="Google Shape;167;p28"/>
          <p:cNvSpPr txBox="1"/>
          <p:nvPr>
            <p:ph idx="1" type="body"/>
          </p:nvPr>
        </p:nvSpPr>
        <p:spPr>
          <a:xfrm>
            <a:off x="230450" y="1159800"/>
            <a:ext cx="4840800" cy="327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Search Function:</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Allow users to search stories by time frame and story type</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Story type categories include:</a:t>
            </a:r>
            <a:endParaRPr>
              <a:solidFill>
                <a:srgbClr val="FFFFFF"/>
              </a:solidFill>
            </a:endParaRPr>
          </a:p>
          <a:p>
            <a:pPr indent="-304800" lvl="2" marL="1371600" rtl="0" algn="l">
              <a:spcBef>
                <a:spcPts val="0"/>
              </a:spcBef>
              <a:spcAft>
                <a:spcPts val="0"/>
              </a:spcAft>
              <a:buClr>
                <a:srgbClr val="FFFFFF"/>
              </a:buClr>
              <a:buSzPts val="1200"/>
              <a:buChar char="■"/>
            </a:pPr>
            <a:r>
              <a:rPr lang="en" sz="1200">
                <a:solidFill>
                  <a:srgbClr val="FFFFFF"/>
                </a:solidFill>
              </a:rPr>
              <a:t>Personal, Resources, Historical</a:t>
            </a:r>
            <a:endParaRPr sz="1200">
              <a:solidFill>
                <a:srgbClr val="FFFFFF"/>
              </a:solidFill>
            </a:endParaRPr>
          </a:p>
          <a:p>
            <a:pPr indent="0" lvl="0" marL="0" rtl="0" algn="l">
              <a:spcBef>
                <a:spcPts val="1600"/>
              </a:spcBef>
              <a:spcAft>
                <a:spcPts val="0"/>
              </a:spcAft>
              <a:buNone/>
            </a:pPr>
            <a:r>
              <a:t/>
            </a:r>
            <a:endParaRPr sz="1200">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Login Function:</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Allow unregistered users to create an account</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Logged in users being able to create posts anonymously</a:t>
            </a:r>
            <a:endParaRPr>
              <a:solidFill>
                <a:srgbClr val="FFFFFF"/>
              </a:solidFill>
            </a:endParaRPr>
          </a:p>
        </p:txBody>
      </p:sp>
      <p:pic>
        <p:nvPicPr>
          <p:cNvPr id="168" name="Google Shape;168;p28"/>
          <p:cNvPicPr preferRelativeResize="0"/>
          <p:nvPr/>
        </p:nvPicPr>
        <p:blipFill>
          <a:blip r:embed="rId3">
            <a:alphaModFix/>
          </a:blip>
          <a:stretch>
            <a:fillRect/>
          </a:stretch>
        </p:blipFill>
        <p:spPr>
          <a:xfrm>
            <a:off x="5703199" y="789125"/>
            <a:ext cx="2210900" cy="1924700"/>
          </a:xfrm>
          <a:prstGeom prst="rect">
            <a:avLst/>
          </a:prstGeom>
          <a:noFill/>
          <a:ln>
            <a:noFill/>
          </a:ln>
        </p:spPr>
      </p:pic>
      <p:sp>
        <p:nvSpPr>
          <p:cNvPr id="169" name="Google Shape;169;p28"/>
          <p:cNvSpPr txBox="1"/>
          <p:nvPr/>
        </p:nvSpPr>
        <p:spPr>
          <a:xfrm>
            <a:off x="5124438" y="2713825"/>
            <a:ext cx="3368400" cy="679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Char char="●"/>
            </a:pPr>
            <a:r>
              <a:rPr lang="en" sz="1200">
                <a:solidFill>
                  <a:srgbClr val="FFFFFF"/>
                </a:solidFill>
              </a:rPr>
              <a:t>C</a:t>
            </a:r>
            <a:r>
              <a:rPr lang="en" sz="1200">
                <a:solidFill>
                  <a:srgbClr val="FFFFFF"/>
                </a:solidFill>
              </a:rPr>
              <a:t>urrent button sidebar filter component</a:t>
            </a:r>
            <a:r>
              <a:rPr lang="en" sz="1200">
                <a:solidFill>
                  <a:srgbClr val="FFFFFF"/>
                </a:solidFill>
              </a:rPr>
              <a:t> from the thearqive.com (top)</a:t>
            </a:r>
            <a:endParaRPr sz="1200">
              <a:solidFill>
                <a:srgbClr val="FFFFFF"/>
              </a:solidFill>
            </a:endParaRPr>
          </a:p>
        </p:txBody>
      </p:sp>
      <p:pic>
        <p:nvPicPr>
          <p:cNvPr id="170" name="Google Shape;170;p28"/>
          <p:cNvPicPr preferRelativeResize="0"/>
          <p:nvPr/>
        </p:nvPicPr>
        <p:blipFill rotWithShape="1">
          <a:blip r:embed="rId4">
            <a:alphaModFix/>
          </a:blip>
          <a:srcRect b="14545" l="1647" r="2032" t="12727"/>
          <a:stretch/>
        </p:blipFill>
        <p:spPr>
          <a:xfrm>
            <a:off x="5071094" y="3393024"/>
            <a:ext cx="3475094" cy="394390"/>
          </a:xfrm>
          <a:prstGeom prst="rect">
            <a:avLst/>
          </a:prstGeom>
          <a:noFill/>
          <a:ln>
            <a:noFill/>
          </a:ln>
        </p:spPr>
      </p:pic>
      <p:pic>
        <p:nvPicPr>
          <p:cNvPr id="171" name="Google Shape;171;p28"/>
          <p:cNvPicPr preferRelativeResize="0"/>
          <p:nvPr/>
        </p:nvPicPr>
        <p:blipFill>
          <a:blip r:embed="rId5">
            <a:alphaModFix/>
          </a:blip>
          <a:stretch>
            <a:fillRect/>
          </a:stretch>
        </p:blipFill>
        <p:spPr>
          <a:xfrm>
            <a:off x="5071088" y="3787434"/>
            <a:ext cx="3475097" cy="394390"/>
          </a:xfrm>
          <a:prstGeom prst="rect">
            <a:avLst/>
          </a:prstGeom>
          <a:noFill/>
          <a:ln>
            <a:noFill/>
          </a:ln>
        </p:spPr>
      </p:pic>
      <p:sp>
        <p:nvSpPr>
          <p:cNvPr id="172" name="Google Shape;172;p28"/>
          <p:cNvSpPr txBox="1"/>
          <p:nvPr/>
        </p:nvSpPr>
        <p:spPr>
          <a:xfrm>
            <a:off x="4530588" y="4181825"/>
            <a:ext cx="4556100" cy="39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Char char="●"/>
            </a:pPr>
            <a:r>
              <a:rPr lang="en" sz="1200">
                <a:solidFill>
                  <a:srgbClr val="FFFFFF"/>
                </a:solidFill>
              </a:rPr>
              <a:t>Option for logged in user to become anonymous (bottom)</a:t>
            </a:r>
            <a:endParaRPr sz="1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content moderation</a:t>
            </a:r>
            <a:endParaRPr/>
          </a:p>
        </p:txBody>
      </p:sp>
      <p:sp>
        <p:nvSpPr>
          <p:cNvPr id="178" name="Google Shape;178;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dk1"/>
                </a:solidFill>
              </a:rPr>
              <a:t>Anonymous forum where anyone can post. Spam, solicitation of drugs, unwanted sexual content, ect. must be filtered out.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Module will use Machine Learning to create an algorithm that can run automatically and can update itself over time.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Will flag suspicious posts to be reviewed manually by a site moderator</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content moderation</a:t>
            </a:r>
            <a:endParaRPr/>
          </a:p>
        </p:txBody>
      </p:sp>
      <p:sp>
        <p:nvSpPr>
          <p:cNvPr id="184" name="Google Shape;184;p3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Takes in test data from </a:t>
            </a:r>
            <a:r>
              <a:rPr lang="en">
                <a:solidFill>
                  <a:schemeClr val="dk1"/>
                </a:solidFill>
              </a:rPr>
              <a:t>predetermined corpus</a:t>
            </a:r>
            <a:r>
              <a:rPr lang="en">
                <a:solidFill>
                  <a:schemeClr val="dk1"/>
                </a:solidFill>
              </a:rPr>
              <a:t> to create a dictionary with word tally</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Creates labels and feature vectors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Trains a Naive Bayesian Classifier to learn how to read input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Once it has a solid database to train itself, the algorithm can start working on real data.</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Reward/Punishment system for correct and incorrect flags help keep the algorithm in check </a:t>
            </a:r>
            <a:endParaRPr>
              <a:solidFill>
                <a:schemeClr val="dk1"/>
              </a:solidFill>
            </a:endParaRPr>
          </a:p>
        </p:txBody>
      </p:sp>
      <p:sp>
        <p:nvSpPr>
          <p:cNvPr id="185" name="Google Shape;185;p3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6" name="Google Shape;186;p30"/>
          <p:cNvPicPr preferRelativeResize="0"/>
          <p:nvPr/>
        </p:nvPicPr>
        <p:blipFill>
          <a:blip r:embed="rId3">
            <a:alphaModFix/>
          </a:blip>
          <a:stretch>
            <a:fillRect/>
          </a:stretch>
        </p:blipFill>
        <p:spPr>
          <a:xfrm>
            <a:off x="5103725" y="1667712"/>
            <a:ext cx="3457250" cy="180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project requirements - badges</a:t>
            </a:r>
            <a:endParaRPr b="1">
              <a:latin typeface="Courier"/>
              <a:ea typeface="Courier"/>
              <a:cs typeface="Courier"/>
              <a:sym typeface="Courier"/>
            </a:endParaRPr>
          </a:p>
        </p:txBody>
      </p:sp>
      <p:sp>
        <p:nvSpPr>
          <p:cNvPr id="192" name="Google Shape;192;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Badge requirements</a:t>
            </a:r>
            <a:endParaRPr>
              <a:solidFill>
                <a:srgbClr val="FFFFFF"/>
              </a:solidFill>
            </a:endParaRPr>
          </a:p>
          <a:p>
            <a:pPr indent="-342900" lvl="0" marL="457200" rtl="0" algn="l">
              <a:spcBef>
                <a:spcPts val="1600"/>
              </a:spcBef>
              <a:spcAft>
                <a:spcPts val="0"/>
              </a:spcAft>
              <a:buClr>
                <a:srgbClr val="FFFFFF"/>
              </a:buClr>
              <a:buSzPts val="1800"/>
              <a:buChar char="●"/>
            </a:pPr>
            <a:r>
              <a:rPr lang="en">
                <a:solidFill>
                  <a:srgbClr val="FFFFFF"/>
                </a:solidFill>
              </a:rPr>
              <a:t>Receive</a:t>
            </a:r>
            <a:r>
              <a:rPr lang="en">
                <a:solidFill>
                  <a:srgbClr val="FFFFFF"/>
                </a:solidFill>
              </a:rPr>
              <a:t> badges for completing user milestones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Receive badges when the community reaches milestones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Display badges on user profile</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a</a:t>
            </a:r>
            <a:r>
              <a:rPr b="1" lang="en">
                <a:latin typeface="Courier"/>
                <a:ea typeface="Courier"/>
                <a:cs typeface="Courier"/>
                <a:sym typeface="Courier"/>
              </a:rPr>
              <a:t>genda</a:t>
            </a:r>
            <a:endParaRPr b="1">
              <a:latin typeface="Courier"/>
              <a:ea typeface="Courier"/>
              <a:cs typeface="Courier"/>
              <a:sym typeface="Courie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Font typeface="Courier"/>
              <a:buAutoNum type="arabicPeriod"/>
            </a:pPr>
            <a:r>
              <a:rPr b="1" lang="en">
                <a:solidFill>
                  <a:srgbClr val="FFFFFF"/>
                </a:solidFill>
                <a:latin typeface="Courier"/>
                <a:ea typeface="Courier"/>
                <a:cs typeface="Courier"/>
                <a:sym typeface="Courier"/>
              </a:rPr>
              <a:t>i</a:t>
            </a:r>
            <a:r>
              <a:rPr b="1" lang="en">
                <a:solidFill>
                  <a:srgbClr val="FFFFFF"/>
                </a:solidFill>
                <a:latin typeface="Courier"/>
                <a:ea typeface="Courier"/>
                <a:cs typeface="Courier"/>
                <a:sym typeface="Courier"/>
              </a:rPr>
              <a:t>ntroduction &amp; background</a:t>
            </a:r>
            <a:endParaRPr b="1">
              <a:solidFill>
                <a:srgbClr val="FFFFFF"/>
              </a:solidFill>
              <a:latin typeface="Courier"/>
              <a:ea typeface="Courier"/>
              <a:cs typeface="Courier"/>
              <a:sym typeface="Courier"/>
            </a:endParaRPr>
          </a:p>
          <a:p>
            <a:pPr indent="-342900" lvl="0" marL="457200" rtl="0" algn="l">
              <a:spcBef>
                <a:spcPts val="0"/>
              </a:spcBef>
              <a:spcAft>
                <a:spcPts val="0"/>
              </a:spcAft>
              <a:buClr>
                <a:srgbClr val="FFFFFF"/>
              </a:buClr>
              <a:buSzPts val="1800"/>
              <a:buFont typeface="Courier"/>
              <a:buAutoNum type="arabicPeriod"/>
            </a:pPr>
            <a:r>
              <a:rPr b="1" lang="en">
                <a:solidFill>
                  <a:srgbClr val="FFFFFF"/>
                </a:solidFill>
                <a:latin typeface="Courier"/>
                <a:ea typeface="Courier"/>
                <a:cs typeface="Courier"/>
                <a:sym typeface="Courier"/>
              </a:rPr>
              <a:t>project technologies</a:t>
            </a:r>
            <a:endParaRPr b="1">
              <a:solidFill>
                <a:srgbClr val="FFFFFF"/>
              </a:solidFill>
              <a:latin typeface="Courier"/>
              <a:ea typeface="Courier"/>
              <a:cs typeface="Courier"/>
              <a:sym typeface="Courier"/>
            </a:endParaRPr>
          </a:p>
          <a:p>
            <a:pPr indent="-342900" lvl="0" marL="457200" rtl="0" algn="l">
              <a:spcBef>
                <a:spcPts val="0"/>
              </a:spcBef>
              <a:spcAft>
                <a:spcPts val="0"/>
              </a:spcAft>
              <a:buClr>
                <a:srgbClr val="FFFFFF"/>
              </a:buClr>
              <a:buSzPts val="1800"/>
              <a:buFont typeface="Courier"/>
              <a:buAutoNum type="arabicPeriod"/>
            </a:pPr>
            <a:r>
              <a:rPr b="1" lang="en">
                <a:solidFill>
                  <a:srgbClr val="FFFFFF"/>
                </a:solidFill>
                <a:latin typeface="Courier"/>
                <a:ea typeface="Courier"/>
                <a:cs typeface="Courier"/>
                <a:sym typeface="Courier"/>
              </a:rPr>
              <a:t>major project requirements</a:t>
            </a:r>
            <a:endParaRPr b="1">
              <a:solidFill>
                <a:srgbClr val="FFFFFF"/>
              </a:solidFill>
              <a:latin typeface="Courier"/>
              <a:ea typeface="Courier"/>
              <a:cs typeface="Courier"/>
              <a:sym typeface="Courier"/>
            </a:endParaRPr>
          </a:p>
          <a:p>
            <a:pPr indent="-342900" lvl="0" marL="457200" rtl="0" algn="l">
              <a:spcBef>
                <a:spcPts val="0"/>
              </a:spcBef>
              <a:spcAft>
                <a:spcPts val="0"/>
              </a:spcAft>
              <a:buClr>
                <a:srgbClr val="FFFFFF"/>
              </a:buClr>
              <a:buSzPts val="1800"/>
              <a:buFont typeface="Courier"/>
              <a:buAutoNum type="arabicPeriod"/>
            </a:pPr>
            <a:r>
              <a:rPr b="1" lang="en">
                <a:solidFill>
                  <a:srgbClr val="FFFFFF"/>
                </a:solidFill>
                <a:latin typeface="Courier"/>
                <a:ea typeface="Courier"/>
                <a:cs typeface="Courier"/>
                <a:sym typeface="Courier"/>
              </a:rPr>
              <a:t>project challenges</a:t>
            </a:r>
            <a:endParaRPr b="1">
              <a:solidFill>
                <a:srgbClr val="FFFFFF"/>
              </a:solidFill>
              <a:latin typeface="Courier"/>
              <a:ea typeface="Courier"/>
              <a:cs typeface="Courier"/>
              <a:sym typeface="Courier"/>
            </a:endParaRPr>
          </a:p>
          <a:p>
            <a:pPr indent="-342900" lvl="0" marL="457200" rtl="0" algn="l">
              <a:spcBef>
                <a:spcPts val="0"/>
              </a:spcBef>
              <a:spcAft>
                <a:spcPts val="0"/>
              </a:spcAft>
              <a:buClr>
                <a:srgbClr val="FFFFFF"/>
              </a:buClr>
              <a:buSzPts val="1800"/>
              <a:buFont typeface="Courier"/>
              <a:buAutoNum type="arabicPeriod"/>
            </a:pPr>
            <a:r>
              <a:rPr b="1" lang="en">
                <a:solidFill>
                  <a:srgbClr val="FFFFFF"/>
                </a:solidFill>
                <a:latin typeface="Courier"/>
                <a:ea typeface="Courier"/>
                <a:cs typeface="Courier"/>
                <a:sym typeface="Courier"/>
              </a:rPr>
              <a:t>demonstration</a:t>
            </a:r>
            <a:endParaRPr b="1">
              <a:solidFill>
                <a:srgbClr val="FFFFFF"/>
              </a:solidFill>
              <a:latin typeface="Courier"/>
              <a:ea typeface="Courier"/>
              <a:cs typeface="Courier"/>
              <a:sym typeface="Couri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a:t>
            </a:r>
            <a:r>
              <a:rPr b="1" lang="en">
                <a:latin typeface="Courier"/>
                <a:ea typeface="Courier"/>
                <a:cs typeface="Courier"/>
                <a:sym typeface="Courier"/>
              </a:rPr>
              <a:t>roject requirements - redux</a:t>
            </a:r>
            <a:endParaRPr b="1">
              <a:latin typeface="Courier"/>
              <a:ea typeface="Courier"/>
              <a:cs typeface="Courier"/>
              <a:sym typeface="Courier"/>
            </a:endParaRPr>
          </a:p>
        </p:txBody>
      </p:sp>
      <p:sp>
        <p:nvSpPr>
          <p:cNvPr id="198" name="Google Shape;19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Redux requirements:</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Makes it so that data is stored in a central store</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Any screen or component that needs data can access it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Reduces code duplication</a:t>
            </a:r>
            <a:endParaRPr>
              <a:solidFill>
                <a:schemeClr val="dk1"/>
              </a:solidFill>
            </a:endParaRPr>
          </a:p>
        </p:txBody>
      </p:sp>
      <p:pic>
        <p:nvPicPr>
          <p:cNvPr id="199" name="Google Shape;199;p32"/>
          <p:cNvPicPr preferRelativeResize="0"/>
          <p:nvPr/>
        </p:nvPicPr>
        <p:blipFill>
          <a:blip r:embed="rId3">
            <a:alphaModFix/>
          </a:blip>
          <a:stretch>
            <a:fillRect/>
          </a:stretch>
        </p:blipFill>
        <p:spPr>
          <a:xfrm>
            <a:off x="4472038" y="3423075"/>
            <a:ext cx="3438525" cy="942975"/>
          </a:xfrm>
          <a:prstGeom prst="rect">
            <a:avLst/>
          </a:prstGeom>
          <a:noFill/>
          <a:ln>
            <a:noFill/>
          </a:ln>
        </p:spPr>
      </p:pic>
      <p:pic>
        <p:nvPicPr>
          <p:cNvPr id="200" name="Google Shape;200;p32"/>
          <p:cNvPicPr preferRelativeResize="0"/>
          <p:nvPr/>
        </p:nvPicPr>
        <p:blipFill>
          <a:blip r:embed="rId4">
            <a:alphaModFix/>
          </a:blip>
          <a:stretch>
            <a:fillRect/>
          </a:stretch>
        </p:blipFill>
        <p:spPr>
          <a:xfrm>
            <a:off x="311700" y="3220263"/>
            <a:ext cx="3812424" cy="1348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a:t>
            </a:r>
            <a:r>
              <a:rPr b="1" lang="en">
                <a:latin typeface="Courier"/>
                <a:ea typeface="Courier"/>
                <a:cs typeface="Courier"/>
                <a:sym typeface="Courier"/>
              </a:rPr>
              <a:t>roject requirements - security</a:t>
            </a:r>
            <a:endParaRPr b="1">
              <a:latin typeface="Courier"/>
              <a:ea typeface="Courier"/>
              <a:cs typeface="Courier"/>
              <a:sym typeface="Courier"/>
            </a:endParaRPr>
          </a:p>
        </p:txBody>
      </p:sp>
      <p:sp>
        <p:nvSpPr>
          <p:cNvPr id="206" name="Google Shape;206;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Information might be maliciously used to target users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Political climates around the world could endanger our users’ safety if certain information leaked</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Disabled password login to the server. Using SSH authentication keys with a passphrase.</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a:t>
            </a:r>
            <a:r>
              <a:rPr lang="en">
                <a:solidFill>
                  <a:srgbClr val="FFFFFF"/>
                </a:solidFill>
              </a:rPr>
              <a:t> password only known to the user that is hashed and then column encrypted on the database server</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data-flow diagram</a:t>
            </a:r>
            <a:endParaRPr b="1">
              <a:latin typeface="Courier"/>
              <a:ea typeface="Courier"/>
              <a:cs typeface="Courier"/>
              <a:sym typeface="Courier"/>
            </a:endParaRPr>
          </a:p>
        </p:txBody>
      </p:sp>
      <p:pic>
        <p:nvPicPr>
          <p:cNvPr id="212" name="Google Shape;212;p34"/>
          <p:cNvPicPr preferRelativeResize="0"/>
          <p:nvPr/>
        </p:nvPicPr>
        <p:blipFill>
          <a:blip r:embed="rId3">
            <a:alphaModFix/>
          </a:blip>
          <a:stretch>
            <a:fillRect/>
          </a:stretch>
        </p:blipFill>
        <p:spPr>
          <a:xfrm>
            <a:off x="1710063" y="1147200"/>
            <a:ext cx="5723874" cy="34460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ourier"/>
                <a:ea typeface="Courier"/>
                <a:cs typeface="Courier"/>
                <a:sym typeface="Courier"/>
              </a:rPr>
              <a:t>project challenges</a:t>
            </a:r>
            <a:endParaRPr b="1">
              <a:solidFill>
                <a:srgbClr val="FFFFFF"/>
              </a:solidFill>
              <a:latin typeface="Courier"/>
              <a:ea typeface="Courier"/>
              <a:cs typeface="Courier"/>
              <a:sym typeface="Couri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project challenges</a:t>
            </a:r>
            <a:endParaRPr b="1">
              <a:latin typeface="Courier"/>
              <a:ea typeface="Courier"/>
              <a:cs typeface="Courier"/>
              <a:sym typeface="Courier"/>
            </a:endParaRPr>
          </a:p>
        </p:txBody>
      </p:sp>
      <p:sp>
        <p:nvSpPr>
          <p:cNvPr id="223" name="Google Shape;223;p3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Working WebAPI</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Amazing website</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Fully featured</a:t>
            </a:r>
            <a:endParaRPr>
              <a:solidFill>
                <a:srgbClr val="FFFFFF"/>
              </a:solidFill>
            </a:endParaRPr>
          </a:p>
        </p:txBody>
      </p:sp>
      <p:sp>
        <p:nvSpPr>
          <p:cNvPr id="224" name="Google Shape;224;p3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Limited Documentation</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API Keys</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Information on how to set up environment </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API endpoint documentation</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A few bugs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Little technical communication with the previous team</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Coordinating with last year’s team to solve some issues with website deployment</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project challenges - development</a:t>
            </a:r>
            <a:endParaRPr b="1">
              <a:latin typeface="Courier"/>
              <a:ea typeface="Courier"/>
              <a:cs typeface="Courier"/>
              <a:sym typeface="Courier"/>
            </a:endParaRPr>
          </a:p>
        </p:txBody>
      </p:sp>
      <p:sp>
        <p:nvSpPr>
          <p:cNvPr id="230" name="Google Shape;230;p3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rPr lang="en">
                <a:solidFill>
                  <a:srgbClr val="FFFFFF"/>
                </a:solidFill>
              </a:rPr>
              <a:t>Problems</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Complex development environment setup</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Outdated projects in provided repos</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Bug fixes needed</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Solutions</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Created new step set up guide</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Implemented new deployment pipeline</a:t>
            </a:r>
            <a:endParaRPr>
              <a:solidFill>
                <a:srgbClr val="FFFFFF"/>
              </a:solidFill>
            </a:endParaRPr>
          </a:p>
          <a:p>
            <a:pPr indent="-304800" lvl="2" marL="1371600" rtl="0" algn="l">
              <a:spcBef>
                <a:spcPts val="0"/>
              </a:spcBef>
              <a:spcAft>
                <a:spcPts val="0"/>
              </a:spcAft>
              <a:buClr>
                <a:srgbClr val="FFFFFF"/>
              </a:buClr>
              <a:buSzPts val="1200"/>
              <a:buChar char="■"/>
            </a:pPr>
            <a:r>
              <a:rPr lang="en">
                <a:solidFill>
                  <a:srgbClr val="FFFFFF"/>
                </a:solidFill>
              </a:rPr>
              <a:t>Revised version control procedure</a:t>
            </a:r>
            <a:endParaRPr>
              <a:solidFill>
                <a:srgbClr val="FFFFFF"/>
              </a:solidFill>
            </a:endParaRPr>
          </a:p>
          <a:p>
            <a:pPr indent="-304800" lvl="2" marL="1371600" rtl="0" algn="l">
              <a:spcBef>
                <a:spcPts val="0"/>
              </a:spcBef>
              <a:spcAft>
                <a:spcPts val="0"/>
              </a:spcAft>
              <a:buClr>
                <a:srgbClr val="FFFFFF"/>
              </a:buClr>
              <a:buSzPts val="1200"/>
              <a:buChar char="■"/>
            </a:pPr>
            <a:r>
              <a:rPr lang="en">
                <a:solidFill>
                  <a:srgbClr val="FFFFFF"/>
                </a:solidFill>
              </a:rPr>
              <a:t>Redundancy checks</a:t>
            </a:r>
            <a:endParaRPr>
              <a:solidFill>
                <a:srgbClr val="FFFFFF"/>
              </a:solidFill>
            </a:endParaRPr>
          </a:p>
          <a:p>
            <a:pPr indent="-304800" lvl="1" marL="914400" rtl="0" algn="l">
              <a:spcBef>
                <a:spcPts val="0"/>
              </a:spcBef>
              <a:spcAft>
                <a:spcPts val="0"/>
              </a:spcAft>
              <a:buClr>
                <a:srgbClr val="FFFFFF"/>
              </a:buClr>
              <a:buSzPts val="1200"/>
              <a:buChar char="○"/>
            </a:pPr>
            <a:r>
              <a:rPr lang="en">
                <a:solidFill>
                  <a:srgbClr val="FFFFFF"/>
                </a:solidFill>
              </a:rPr>
              <a:t>Made use of GitHub issue tracking</a:t>
            </a:r>
            <a:endParaRPr>
              <a:solidFill>
                <a:srgbClr val="FFFFFF"/>
              </a:solidFill>
            </a:endParaRPr>
          </a:p>
          <a:p>
            <a:pPr indent="-304800" lvl="2" marL="1371600" rtl="0" algn="l">
              <a:spcBef>
                <a:spcPts val="0"/>
              </a:spcBef>
              <a:spcAft>
                <a:spcPts val="0"/>
              </a:spcAft>
              <a:buClr>
                <a:srgbClr val="FFFFFF"/>
              </a:buClr>
              <a:buSzPts val="1200"/>
              <a:buChar char="■"/>
            </a:pPr>
            <a:r>
              <a:rPr lang="en">
                <a:solidFill>
                  <a:srgbClr val="FFFFFF"/>
                </a:solidFill>
              </a:rPr>
              <a:t>Students can report bugs</a:t>
            </a:r>
            <a:endParaRPr>
              <a:solidFill>
                <a:srgbClr val="FFFFFF"/>
              </a:solidFill>
            </a:endParaRPr>
          </a:p>
          <a:p>
            <a:pPr indent="-304800" lvl="2" marL="1371600" rtl="0" algn="l">
              <a:spcBef>
                <a:spcPts val="0"/>
              </a:spcBef>
              <a:spcAft>
                <a:spcPts val="0"/>
              </a:spcAft>
              <a:buClr>
                <a:srgbClr val="FFFFFF"/>
              </a:buClr>
              <a:buSzPts val="1200"/>
              <a:buChar char="■"/>
            </a:pPr>
            <a:r>
              <a:rPr lang="en">
                <a:solidFill>
                  <a:srgbClr val="FFFFFF"/>
                </a:solidFill>
              </a:rPr>
              <a:t>Student can collaborate and fix</a:t>
            </a:r>
            <a:endParaRPr>
              <a:solidFill>
                <a:srgbClr val="FFFFFF"/>
              </a:solidFill>
            </a:endParaRPr>
          </a:p>
        </p:txBody>
      </p:sp>
      <p:sp>
        <p:nvSpPr>
          <p:cNvPr id="231" name="Google Shape;231;p3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Char char="●"/>
            </a:pPr>
            <a:r>
              <a:t/>
            </a:r>
            <a:endParaRPr>
              <a:solidFill>
                <a:srgbClr val="FFFFFF"/>
              </a:solidFill>
            </a:endParaRPr>
          </a:p>
        </p:txBody>
      </p:sp>
      <p:pic>
        <p:nvPicPr>
          <p:cNvPr id="232" name="Google Shape;232;p37"/>
          <p:cNvPicPr preferRelativeResize="0"/>
          <p:nvPr/>
        </p:nvPicPr>
        <p:blipFill rotWithShape="1">
          <a:blip r:embed="rId3">
            <a:alphaModFix/>
          </a:blip>
          <a:srcRect b="45220" l="0" r="0" t="0"/>
          <a:stretch/>
        </p:blipFill>
        <p:spPr>
          <a:xfrm>
            <a:off x="4208575" y="1152475"/>
            <a:ext cx="2653650" cy="3416401"/>
          </a:xfrm>
          <a:prstGeom prst="rect">
            <a:avLst/>
          </a:prstGeom>
          <a:noFill/>
          <a:ln>
            <a:noFill/>
          </a:ln>
        </p:spPr>
      </p:pic>
      <p:pic>
        <p:nvPicPr>
          <p:cNvPr id="233" name="Google Shape;233;p37"/>
          <p:cNvPicPr preferRelativeResize="0"/>
          <p:nvPr/>
        </p:nvPicPr>
        <p:blipFill>
          <a:blip r:embed="rId4">
            <a:alphaModFix/>
          </a:blip>
          <a:stretch>
            <a:fillRect/>
          </a:stretch>
        </p:blipFill>
        <p:spPr>
          <a:xfrm>
            <a:off x="7107499" y="1152474"/>
            <a:ext cx="1724800" cy="1724800"/>
          </a:xfrm>
          <a:prstGeom prst="rect">
            <a:avLst/>
          </a:prstGeom>
          <a:noFill/>
          <a:ln>
            <a:noFill/>
          </a:ln>
        </p:spPr>
      </p:pic>
      <p:pic>
        <p:nvPicPr>
          <p:cNvPr id="234" name="Google Shape;234;p37"/>
          <p:cNvPicPr preferRelativeResize="0"/>
          <p:nvPr/>
        </p:nvPicPr>
        <p:blipFill>
          <a:blip r:embed="rId5">
            <a:alphaModFix/>
          </a:blip>
          <a:stretch>
            <a:fillRect/>
          </a:stretch>
        </p:blipFill>
        <p:spPr>
          <a:xfrm>
            <a:off x="6992423" y="3200647"/>
            <a:ext cx="1954950" cy="1368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f</a:t>
            </a:r>
            <a:r>
              <a:rPr b="1" lang="en">
                <a:latin typeface="Courier"/>
                <a:ea typeface="Courier"/>
                <a:cs typeface="Courier"/>
                <a:sym typeface="Courier"/>
              </a:rPr>
              <a:t>uture goals</a:t>
            </a:r>
            <a:endParaRPr b="1">
              <a:latin typeface="Courier"/>
              <a:ea typeface="Courier"/>
              <a:cs typeface="Courier"/>
              <a:sym typeface="Courier"/>
            </a:endParaRPr>
          </a:p>
        </p:txBody>
      </p:sp>
      <p:sp>
        <p:nvSpPr>
          <p:cNvPr id="240" name="Google Shape;240;p3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Winter Break: </a:t>
            </a:r>
            <a:endParaRPr>
              <a:solidFill>
                <a:srgbClr val="FFFFFF"/>
              </a:solidFill>
            </a:endParaRPr>
          </a:p>
          <a:p>
            <a:pPr indent="-317500" lvl="0" marL="457200" rtl="0" algn="l">
              <a:spcBef>
                <a:spcPts val="1600"/>
              </a:spcBef>
              <a:spcAft>
                <a:spcPts val="0"/>
              </a:spcAft>
              <a:buClr>
                <a:srgbClr val="FFFFFF"/>
              </a:buClr>
              <a:buSzPts val="1400"/>
              <a:buChar char="●"/>
            </a:pPr>
            <a:r>
              <a:rPr lang="en">
                <a:solidFill>
                  <a:srgbClr val="FFFFFF"/>
                </a:solidFill>
              </a:rPr>
              <a:t>Finish </a:t>
            </a:r>
            <a:r>
              <a:rPr lang="en">
                <a:solidFill>
                  <a:srgbClr val="FFFFFF"/>
                </a:solidFill>
              </a:rPr>
              <a:t>implementing</a:t>
            </a:r>
            <a:r>
              <a:rPr lang="en">
                <a:solidFill>
                  <a:srgbClr val="FFFFFF"/>
                </a:solidFill>
              </a:rPr>
              <a:t> current website features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Document code</a:t>
            </a:r>
            <a:endParaRPr>
              <a:solidFill>
                <a:srgbClr val="FFFFFF"/>
              </a:solidFill>
            </a:endParaRPr>
          </a:p>
        </p:txBody>
      </p:sp>
      <p:sp>
        <p:nvSpPr>
          <p:cNvPr id="241" name="Google Shape;241;p3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Spring </a:t>
            </a:r>
            <a:r>
              <a:rPr lang="en">
                <a:solidFill>
                  <a:srgbClr val="FFFFFF"/>
                </a:solidFill>
              </a:rPr>
              <a:t>Semester</a:t>
            </a:r>
            <a:r>
              <a:rPr lang="en">
                <a:solidFill>
                  <a:srgbClr val="FFFFFF"/>
                </a:solidFill>
              </a:rPr>
              <a:t>: </a:t>
            </a:r>
            <a:endParaRPr>
              <a:solidFill>
                <a:srgbClr val="FFFFFF"/>
              </a:solidFill>
            </a:endParaRPr>
          </a:p>
          <a:p>
            <a:pPr indent="-317500" lvl="0" marL="457200" rtl="0" algn="l">
              <a:spcBef>
                <a:spcPts val="1600"/>
              </a:spcBef>
              <a:spcAft>
                <a:spcPts val="0"/>
              </a:spcAft>
              <a:buClr>
                <a:srgbClr val="FFFFFF"/>
              </a:buClr>
              <a:buSzPts val="1400"/>
              <a:buChar char="●"/>
            </a:pPr>
            <a:r>
              <a:rPr lang="en">
                <a:solidFill>
                  <a:srgbClr val="FFFFFF"/>
                </a:solidFill>
              </a:rPr>
              <a:t>Implement design teams style </a:t>
            </a:r>
            <a:r>
              <a:rPr lang="en">
                <a:solidFill>
                  <a:srgbClr val="FFFFFF"/>
                </a:solidFill>
              </a:rPr>
              <a:t>guidelines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Implement Badge feature</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Roll out on app store</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Create environment setup guides</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Content filtering</a:t>
            </a:r>
            <a:endParaRPr>
              <a:solidFill>
                <a:srgbClr val="FFFFFF"/>
              </a:solidFill>
            </a:endParaRPr>
          </a:p>
          <a:p>
            <a:pPr indent="-317500" lvl="0" marL="457200" rtl="0" algn="l">
              <a:spcBef>
                <a:spcPts val="0"/>
              </a:spcBef>
              <a:spcAft>
                <a:spcPts val="0"/>
              </a:spcAft>
              <a:buClr>
                <a:srgbClr val="FFFFFF"/>
              </a:buClr>
              <a:buSzPts val="1400"/>
              <a:buChar char="●"/>
            </a:pPr>
            <a:r>
              <a:rPr lang="en">
                <a:solidFill>
                  <a:srgbClr val="FFFFFF"/>
                </a:solidFill>
              </a:rPr>
              <a:t>Security</a:t>
            </a:r>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ourier"/>
                <a:ea typeface="Courier"/>
                <a:cs typeface="Courier"/>
                <a:sym typeface="Courier"/>
              </a:rPr>
              <a:t>demonstration</a:t>
            </a:r>
            <a:endParaRPr>
              <a:latin typeface="Courier"/>
              <a:ea typeface="Courier"/>
              <a:cs typeface="Courier"/>
              <a:sym typeface="Courie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0" title="Fall 2020 - The ArQive Mobile Application Demo">
            <a:hlinkClick r:id="rId3"/>
          </p:cNvPr>
          <p:cNvPicPr preferRelativeResize="0"/>
          <p:nvPr/>
        </p:nvPicPr>
        <p:blipFill>
          <a:blip r:embed="rId4">
            <a:alphaModFix/>
          </a:blip>
          <a:stretch>
            <a:fillRect/>
          </a:stretch>
        </p:blipFill>
        <p:spPr>
          <a:xfrm>
            <a:off x="1244600" y="152400"/>
            <a:ext cx="6654800"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what is the arqive?</a:t>
            </a:r>
            <a:endParaRPr b="1">
              <a:latin typeface="Courier"/>
              <a:ea typeface="Courier"/>
              <a:cs typeface="Courier"/>
              <a:sym typeface="Courie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i="1" lang="en">
                <a:solidFill>
                  <a:srgbClr val="FFFFFF"/>
                </a:solidFill>
              </a:rPr>
              <a:t>The arqive</a:t>
            </a:r>
            <a:r>
              <a:rPr lang="en">
                <a:solidFill>
                  <a:srgbClr val="FFFFFF"/>
                </a:solidFill>
              </a:rPr>
              <a:t> is a social media website and mobile app for the LGBTQ+ community</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A platform that enables them to document their stories and experiences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Location-based pins that document stories on the world map</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Stories can be categorized as Personal, Resource, or Historical</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background</a:t>
            </a:r>
            <a:endParaRPr b="1">
              <a:latin typeface="Courier"/>
              <a:ea typeface="Courier"/>
              <a:cs typeface="Courier"/>
              <a:sym typeface="Courie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Founded in 2014 by Cynthia Wang, PhD, Assistant Professor, Department of Communication Studies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Joined by Zachary Vernon, Assistant Professor of Art (Graphic Design/Visual Communication) in 2019</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Website was a Senior Design project last year</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background</a:t>
            </a:r>
            <a:endParaRPr b="1">
              <a:latin typeface="Courier"/>
              <a:ea typeface="Courier"/>
              <a:cs typeface="Courier"/>
              <a:sym typeface="Courier"/>
            </a:endParaRPr>
          </a:p>
          <a:p>
            <a:pPr indent="0" lvl="0" marL="0" rtl="0" algn="l">
              <a:spcBef>
                <a:spcPts val="0"/>
              </a:spcBef>
              <a:spcAft>
                <a:spcPts val="0"/>
              </a:spcAft>
              <a:buNone/>
            </a:pPr>
            <a:r>
              <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A</a:t>
            </a:r>
            <a:r>
              <a:rPr lang="en">
                <a:solidFill>
                  <a:srgbClr val="FFFFFF"/>
                </a:solidFill>
              </a:rPr>
              <a:t>n archive of past and present movements, personal </a:t>
            </a:r>
            <a:r>
              <a:rPr lang="en">
                <a:solidFill>
                  <a:srgbClr val="FFFFFF"/>
                </a:solidFill>
              </a:rPr>
              <a:t>experiences</a:t>
            </a:r>
            <a:r>
              <a:rPr lang="en">
                <a:solidFill>
                  <a:srgbClr val="FFFFFF"/>
                </a:solidFill>
              </a:rPr>
              <a:t>, and resources/organizations</a:t>
            </a:r>
            <a:endParaRPr>
              <a:solidFill>
                <a:srgbClr val="FFFFFF"/>
              </a:solidFill>
            </a:endParaRPr>
          </a:p>
          <a:p>
            <a:pPr indent="-342900" lvl="0" marL="457200" marR="0" rtl="0" algn="l">
              <a:lnSpc>
                <a:spcPct val="115000"/>
              </a:lnSpc>
              <a:spcBef>
                <a:spcPts val="0"/>
              </a:spcBef>
              <a:spcAft>
                <a:spcPts val="0"/>
              </a:spcAft>
              <a:buClr>
                <a:srgbClr val="FFFFFF"/>
              </a:buClr>
              <a:buSzPts val="1800"/>
              <a:buChar char="●"/>
            </a:pPr>
            <a:r>
              <a:rPr lang="en">
                <a:solidFill>
                  <a:srgbClr val="FFFFFF"/>
                </a:solidFill>
              </a:rPr>
              <a:t>Gives LGBTQ+ </a:t>
            </a:r>
            <a:r>
              <a:rPr lang="en">
                <a:solidFill>
                  <a:srgbClr val="FFFFFF"/>
                </a:solidFill>
              </a:rPr>
              <a:t>people </a:t>
            </a:r>
            <a:r>
              <a:rPr lang="en">
                <a:solidFill>
                  <a:srgbClr val="FFFFFF"/>
                </a:solidFill>
              </a:rPr>
              <a:t>the opportunity to map out their stories, giving them a place in the world and in history</a:t>
            </a:r>
            <a:endParaRPr>
              <a:solidFill>
                <a:srgbClr val="FFFFFF"/>
              </a:solidFill>
            </a:endParaRPr>
          </a:p>
        </p:txBody>
      </p:sp>
      <p:sp>
        <p:nvSpPr>
          <p:cNvPr id="80" name="Google Shape;80;p17"/>
          <p:cNvSpPr txBox="1"/>
          <p:nvPr/>
        </p:nvSpPr>
        <p:spPr>
          <a:xfrm>
            <a:off x="806400" y="2832950"/>
            <a:ext cx="7531200" cy="78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“By sharing stories, we can give each other hope.”</a:t>
            </a:r>
            <a:endParaRPr sz="1800">
              <a:solidFill>
                <a:srgbClr val="FFFFFF"/>
              </a:solidFill>
            </a:endParaRPr>
          </a:p>
          <a:p>
            <a:pPr indent="457200" lvl="0" marL="4114800" rtl="0" algn="l">
              <a:lnSpc>
                <a:spcPct val="115000"/>
              </a:lnSpc>
              <a:spcBef>
                <a:spcPts val="1600"/>
              </a:spcBef>
              <a:spcAft>
                <a:spcPts val="1600"/>
              </a:spcAft>
              <a:buNone/>
            </a:pPr>
            <a:r>
              <a:rPr lang="en" sz="1800">
                <a:solidFill>
                  <a:srgbClr val="FFFFFF"/>
                </a:solidFill>
              </a:rPr>
              <a:t>-Dr. Cynthia Wang</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background</a:t>
            </a:r>
            <a:endParaRPr b="1">
              <a:latin typeface="Courier"/>
              <a:ea typeface="Courier"/>
              <a:cs typeface="Courier"/>
              <a:sym typeface="Courier"/>
            </a:endParaRPr>
          </a:p>
          <a:p>
            <a:pPr indent="0" lvl="0" marL="0" rtl="0" algn="l">
              <a:spcBef>
                <a:spcPts val="0"/>
              </a:spcBef>
              <a:spcAft>
                <a:spcPts val="0"/>
              </a:spcAft>
              <a:buNone/>
            </a:pPr>
            <a:r>
              <a:t/>
            </a:r>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a:solidFill>
                  <a:srgbClr val="FFFFFF"/>
                </a:solidFill>
              </a:rPr>
              <a:t>V</a:t>
            </a:r>
            <a:r>
              <a:rPr lang="en">
                <a:solidFill>
                  <a:srgbClr val="FFFFFF"/>
                </a:solidFill>
              </a:rPr>
              <a:t>ery fortunate to collaborate with students of other disciplines</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They provide us the necessary visual guidelines and cues on which to base our decisions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They make sure everything follows a consistent language</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a:t>
            </a:r>
            <a:r>
              <a:rPr b="1" lang="en">
                <a:latin typeface="Courier"/>
                <a:ea typeface="Courier"/>
                <a:cs typeface="Courier"/>
                <a:sym typeface="Courier"/>
              </a:rPr>
              <a:t>roject technologies</a:t>
            </a:r>
            <a:endParaRPr b="1">
              <a:latin typeface="Courier"/>
              <a:ea typeface="Courier"/>
              <a:cs typeface="Courier"/>
              <a:sym typeface="Courie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b="1" lang="en">
                <a:solidFill>
                  <a:srgbClr val="FFFFFF"/>
                </a:solidFill>
              </a:rPr>
              <a:t>Django REST</a:t>
            </a:r>
            <a:r>
              <a:rPr lang="en">
                <a:solidFill>
                  <a:srgbClr val="FFFFFF"/>
                </a:solidFill>
              </a:rPr>
              <a:t> Framework: A powerful and customizable toolkit for building Web APIs in Python</a:t>
            </a:r>
            <a:endParaRPr>
              <a:solidFill>
                <a:srgbClr val="FFFFFF"/>
              </a:solidFill>
            </a:endParaRPr>
          </a:p>
          <a:p>
            <a:pPr indent="-342900" lvl="0" marL="457200" rtl="0" algn="l">
              <a:spcBef>
                <a:spcPts val="0"/>
              </a:spcBef>
              <a:spcAft>
                <a:spcPts val="0"/>
              </a:spcAft>
              <a:buClr>
                <a:srgbClr val="FFFFFF"/>
              </a:buClr>
              <a:buSzPts val="1800"/>
              <a:buChar char="●"/>
            </a:pPr>
            <a:r>
              <a:rPr b="1" lang="en">
                <a:solidFill>
                  <a:srgbClr val="FFFFFF"/>
                </a:solidFill>
              </a:rPr>
              <a:t>React</a:t>
            </a:r>
            <a:r>
              <a:rPr lang="en">
                <a:solidFill>
                  <a:srgbClr val="FFFFFF"/>
                </a:solidFill>
              </a:rPr>
              <a:t>: A JavaScript framework for creating user interfaces</a:t>
            </a:r>
            <a:endParaRPr>
              <a:solidFill>
                <a:srgbClr val="FFFFFF"/>
              </a:solidFill>
            </a:endParaRPr>
          </a:p>
          <a:p>
            <a:pPr indent="-317500" lvl="1" marL="914400" rtl="0" algn="l">
              <a:spcBef>
                <a:spcPts val="0"/>
              </a:spcBef>
              <a:spcAft>
                <a:spcPts val="0"/>
              </a:spcAft>
              <a:buClr>
                <a:srgbClr val="FFFFFF"/>
              </a:buClr>
              <a:buSzPts val="1400"/>
              <a:buChar char="○"/>
            </a:pPr>
            <a:r>
              <a:rPr b="1" lang="en">
                <a:solidFill>
                  <a:srgbClr val="FFFFFF"/>
                </a:solidFill>
              </a:rPr>
              <a:t>React Native</a:t>
            </a:r>
            <a:r>
              <a:rPr lang="en">
                <a:solidFill>
                  <a:srgbClr val="FFFFFF"/>
                </a:solidFill>
              </a:rPr>
              <a:t>: Open source mobile application framework</a:t>
            </a:r>
            <a:endParaRPr>
              <a:solidFill>
                <a:srgbClr val="FFFFFF"/>
              </a:solidFill>
            </a:endParaRPr>
          </a:p>
          <a:p>
            <a:pPr indent="-317500" lvl="1" marL="914400" rtl="0" algn="l">
              <a:spcBef>
                <a:spcPts val="0"/>
              </a:spcBef>
              <a:spcAft>
                <a:spcPts val="0"/>
              </a:spcAft>
              <a:buClr>
                <a:srgbClr val="FFFFFF"/>
              </a:buClr>
              <a:buSzPts val="1400"/>
              <a:buChar char="○"/>
            </a:pPr>
            <a:r>
              <a:rPr b="1" lang="en">
                <a:solidFill>
                  <a:srgbClr val="FFFFFF"/>
                </a:solidFill>
              </a:rPr>
              <a:t>ReactJS</a:t>
            </a:r>
            <a:r>
              <a:rPr lang="en">
                <a:solidFill>
                  <a:srgbClr val="FFFFFF"/>
                </a:solidFill>
              </a:rPr>
              <a:t>: Open source front end framework for developing websites </a:t>
            </a:r>
            <a:endParaRPr>
              <a:solidFill>
                <a:srgbClr val="FFFFFF"/>
              </a:solidFill>
            </a:endParaRPr>
          </a:p>
          <a:p>
            <a:pPr indent="-342900" lvl="0" marL="457200" rtl="0" algn="l">
              <a:spcBef>
                <a:spcPts val="0"/>
              </a:spcBef>
              <a:spcAft>
                <a:spcPts val="0"/>
              </a:spcAft>
              <a:buClr>
                <a:srgbClr val="FFFFFF"/>
              </a:buClr>
              <a:buSzPts val="1800"/>
              <a:buChar char="●"/>
            </a:pPr>
            <a:r>
              <a:rPr lang="en">
                <a:solidFill>
                  <a:srgbClr val="FFFFFF"/>
                </a:solidFill>
              </a:rPr>
              <a:t>Hosting: Digital Ocean</a:t>
            </a:r>
            <a:endParaRPr>
              <a:solidFill>
                <a:srgbClr val="FFFFFF"/>
              </a:solidFill>
            </a:endParaRPr>
          </a:p>
          <a:p>
            <a:pPr indent="-317500" lvl="1" marL="914400" rtl="0" algn="l">
              <a:spcBef>
                <a:spcPts val="0"/>
              </a:spcBef>
              <a:spcAft>
                <a:spcPts val="0"/>
              </a:spcAft>
              <a:buClr>
                <a:srgbClr val="FFFFFF"/>
              </a:buClr>
              <a:buSzPts val="1400"/>
              <a:buChar char="○"/>
            </a:pPr>
            <a:r>
              <a:rPr lang="en">
                <a:solidFill>
                  <a:srgbClr val="FFFFFF"/>
                </a:solidFill>
              </a:rPr>
              <a:t>Ubuntu 18.04 (Server OS)</a:t>
            </a:r>
            <a:endParaRPr>
              <a:solidFill>
                <a:srgbClr val="FFFFFF"/>
              </a:solidFill>
            </a:endParaRPr>
          </a:p>
          <a:p>
            <a:pPr indent="-342900" lvl="0" marL="457200" rtl="0" algn="l">
              <a:spcBef>
                <a:spcPts val="0"/>
              </a:spcBef>
              <a:spcAft>
                <a:spcPts val="0"/>
              </a:spcAft>
              <a:buClr>
                <a:srgbClr val="FFFFFF"/>
              </a:buClr>
              <a:buSzPts val="1800"/>
              <a:buChar char="●"/>
            </a:pPr>
            <a:r>
              <a:rPr b="1" lang="en">
                <a:solidFill>
                  <a:srgbClr val="FFFFFF"/>
                </a:solidFill>
              </a:rPr>
              <a:t>PostgreSQL</a:t>
            </a:r>
            <a:r>
              <a:rPr lang="en">
                <a:solidFill>
                  <a:srgbClr val="FFFFFF"/>
                </a:solidFill>
              </a:rPr>
              <a:t>: A popular open source database</a:t>
            </a:r>
            <a:endParaRPr>
              <a:solidFill>
                <a:srgbClr val="FFFFFF"/>
              </a:solidFill>
            </a:endParaRPr>
          </a:p>
          <a:p>
            <a:pPr indent="-342900" lvl="0" marL="457200" rtl="0" algn="l">
              <a:spcBef>
                <a:spcPts val="0"/>
              </a:spcBef>
              <a:spcAft>
                <a:spcPts val="0"/>
              </a:spcAft>
              <a:buClr>
                <a:srgbClr val="FFFFFF"/>
              </a:buClr>
              <a:buSzPts val="1800"/>
              <a:buChar char="●"/>
            </a:pPr>
            <a:r>
              <a:rPr b="1" lang="en">
                <a:solidFill>
                  <a:srgbClr val="FFFFFF"/>
                </a:solidFill>
              </a:rPr>
              <a:t>SciKit-learn</a:t>
            </a:r>
            <a:r>
              <a:rPr lang="en">
                <a:solidFill>
                  <a:srgbClr val="FFFFFF"/>
                </a:solidFill>
              </a:rPr>
              <a:t>: Machine learning framework</a:t>
            </a:r>
            <a:endParaRPr>
              <a:solidFill>
                <a:srgbClr val="FFFFFF"/>
              </a:solidFill>
            </a:endParaRPr>
          </a:p>
          <a:p>
            <a:pPr indent="0" lvl="0" marL="0" rtl="0" algn="l">
              <a:spcBef>
                <a:spcPts val="1600"/>
              </a:spcBef>
              <a:spcAft>
                <a:spcPts val="1600"/>
              </a:spcAft>
              <a:buNone/>
            </a:pPr>
            <a:r>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800">
                <a:latin typeface="Courier"/>
                <a:ea typeface="Courier"/>
                <a:cs typeface="Courier"/>
                <a:sym typeface="Courier"/>
              </a:rPr>
              <a:t>p</a:t>
            </a:r>
            <a:r>
              <a:rPr b="1" lang="en" sz="2800">
                <a:latin typeface="Courier"/>
                <a:ea typeface="Courier"/>
                <a:cs typeface="Courier"/>
                <a:sym typeface="Courier"/>
              </a:rPr>
              <a:t>roject requirements</a:t>
            </a:r>
            <a:endParaRPr b="1" sz="2800">
              <a:latin typeface="Courier"/>
              <a:ea typeface="Courier"/>
              <a:cs typeface="Courier"/>
              <a:sym typeface="Couri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Courier"/>
                <a:ea typeface="Courier"/>
                <a:cs typeface="Courier"/>
                <a:sym typeface="Courier"/>
              </a:rPr>
              <a:t>p</a:t>
            </a:r>
            <a:r>
              <a:rPr b="1" lang="en">
                <a:latin typeface="Courier"/>
                <a:ea typeface="Courier"/>
                <a:cs typeface="Courier"/>
                <a:sym typeface="Courier"/>
              </a:rPr>
              <a:t>roject requirements - mobile app</a:t>
            </a:r>
            <a:endParaRPr b="1">
              <a:latin typeface="Courier"/>
              <a:ea typeface="Courier"/>
              <a:cs typeface="Courier"/>
              <a:sym typeface="Courier"/>
            </a:endParaRPr>
          </a:p>
        </p:txBody>
      </p:sp>
      <p:sp>
        <p:nvSpPr>
          <p:cNvPr id="103" name="Google Shape;103;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rPr>
              <a:t>Native</a:t>
            </a:r>
            <a:endParaRPr sz="18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Better optimized per OS</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Need to develop two applications</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Steeper learning curve</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Efficient Code</a:t>
            </a:r>
            <a:endParaRPr sz="1400">
              <a:solidFill>
                <a:srgbClr val="FFFFFF"/>
              </a:solidFill>
            </a:endParaRPr>
          </a:p>
        </p:txBody>
      </p:sp>
      <p:sp>
        <p:nvSpPr>
          <p:cNvPr id="104" name="Google Shape;104;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lang="en" sz="1800">
                <a:solidFill>
                  <a:srgbClr val="FFFFFF"/>
                </a:solidFill>
              </a:rPr>
              <a:t>Framework</a:t>
            </a:r>
            <a:endParaRPr sz="18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Might have less </a:t>
            </a:r>
            <a:r>
              <a:rPr lang="en" sz="1400">
                <a:solidFill>
                  <a:srgbClr val="FFFFFF"/>
                </a:solidFill>
              </a:rPr>
              <a:t>functionality</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One Codebase</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Community</a:t>
            </a:r>
            <a:endParaRPr sz="1400">
              <a:solidFill>
                <a:srgbClr val="FFFFFF"/>
              </a:solidFill>
            </a:endParaRPr>
          </a:p>
          <a:p>
            <a:pPr indent="-317500" lvl="1" marL="914400" rtl="0" algn="l">
              <a:spcBef>
                <a:spcPts val="0"/>
              </a:spcBef>
              <a:spcAft>
                <a:spcPts val="0"/>
              </a:spcAft>
              <a:buClr>
                <a:srgbClr val="FFFFFF"/>
              </a:buClr>
              <a:buSzPts val="1400"/>
              <a:buChar char="○"/>
            </a:pPr>
            <a:r>
              <a:rPr lang="en" sz="1400">
                <a:solidFill>
                  <a:srgbClr val="FFFFFF"/>
                </a:solidFill>
              </a:rPr>
              <a:t>Fast Development</a:t>
            </a:r>
            <a:endParaRPr sz="14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