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315" r:id="rId3"/>
    <p:sldId id="257" r:id="rId4"/>
    <p:sldId id="259" r:id="rId5"/>
    <p:sldId id="260" r:id="rId6"/>
    <p:sldId id="261" r:id="rId7"/>
    <p:sldId id="263" r:id="rId8"/>
    <p:sldId id="264" r:id="rId9"/>
    <p:sldId id="280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8" r:id="rId22"/>
    <p:sldId id="279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5" r:id="rId37"/>
    <p:sldId id="296" r:id="rId38"/>
    <p:sldId id="297" r:id="rId39"/>
    <p:sldId id="294" r:id="rId40"/>
    <p:sldId id="298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3" r:id="rId52"/>
    <p:sldId id="310" r:id="rId53"/>
    <p:sldId id="311" r:id="rId54"/>
    <p:sldId id="312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01" autoAdjust="0"/>
  </p:normalViewPr>
  <p:slideViewPr>
    <p:cSldViewPr>
      <p:cViewPr varScale="1">
        <p:scale>
          <a:sx n="86" d="100"/>
          <a:sy n="8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DC83B-F2B6-42FA-A232-111B99E0A377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88AE0-DD13-4FAA-81EB-9705620E6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3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88AE0-DD13-4FAA-81EB-9705620E631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57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88AE0-DD13-4FAA-81EB-9705620E631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57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88AE0-DD13-4FAA-81EB-9705620E631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5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59A2-1459-40B4-B27D-38BE6CB96995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2C23-1479-41AF-9DA7-BF6068BAF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17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59A2-1459-40B4-B27D-38BE6CB96995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2C23-1479-41AF-9DA7-BF6068BAF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3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59A2-1459-40B4-B27D-38BE6CB96995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2C23-1479-41AF-9DA7-BF6068BAF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7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59A2-1459-40B4-B27D-38BE6CB96995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2C23-1479-41AF-9DA7-BF6068BAF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59A2-1459-40B4-B27D-38BE6CB96995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2C23-1479-41AF-9DA7-BF6068BAF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5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59A2-1459-40B4-B27D-38BE6CB96995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2C23-1479-41AF-9DA7-BF6068BAF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7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59A2-1459-40B4-B27D-38BE6CB96995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2C23-1479-41AF-9DA7-BF6068BAF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7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59A2-1459-40B4-B27D-38BE6CB96995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2C23-1479-41AF-9DA7-BF6068BAF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6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59A2-1459-40B4-B27D-38BE6CB96995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2C23-1479-41AF-9DA7-BF6068BAF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9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59A2-1459-40B4-B27D-38BE6CB96995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2C23-1479-41AF-9DA7-BF6068BAF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4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59A2-1459-40B4-B27D-38BE6CB96995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2C23-1479-41AF-9DA7-BF6068BAF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3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059A2-1459-40B4-B27D-38BE6CB96995}" type="datetimeFigureOut">
              <a:rPr lang="en-US" smtClean="0"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22C23-1479-41AF-9DA7-BF6068BAF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3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w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openxmlformats.org/officeDocument/2006/relationships/image" Target="../media/image20.png"/><Relationship Id="rId4" Type="http://schemas.openxmlformats.org/officeDocument/2006/relationships/image" Target="../media/image13.wmf"/><Relationship Id="rId9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w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openxmlformats.org/officeDocument/2006/relationships/image" Target="../media/image20.png"/><Relationship Id="rId4" Type="http://schemas.openxmlformats.org/officeDocument/2006/relationships/image" Target="../media/image13.wmf"/><Relationship Id="rId9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w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openxmlformats.org/officeDocument/2006/relationships/image" Target="../media/image20.png"/><Relationship Id="rId4" Type="http://schemas.openxmlformats.org/officeDocument/2006/relationships/image" Target="../media/image13.wmf"/><Relationship Id="rId9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An introduction to expander </a:t>
            </a:r>
            <a:r>
              <a:rPr lang="en-US" sz="4800" dirty="0" smtClean="0"/>
              <a:t>families and </a:t>
            </a:r>
            <a:r>
              <a:rPr lang="en-US" sz="4800" dirty="0" smtClean="0"/>
              <a:t>Ramanujan graphs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Tony Shaheen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CSU Los Angeles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60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1833562" y="1066800"/>
            <a:ext cx="5329238" cy="5486400"/>
            <a:chOff x="3063" y="1144"/>
            <a:chExt cx="6120" cy="6300"/>
          </a:xfrm>
        </p:grpSpPr>
        <p:sp>
          <p:nvSpPr>
            <p:cNvPr id="4" name="AutoShape 4"/>
            <p:cNvSpPr>
              <a:spLocks noChangeAspect="1" noChangeArrowheads="1"/>
            </p:cNvSpPr>
            <p:nvPr/>
          </p:nvSpPr>
          <p:spPr bwMode="auto">
            <a:xfrm>
              <a:off x="3063" y="1144"/>
              <a:ext cx="6120" cy="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8703" y="3304"/>
              <a:ext cx="48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6183" y="1144"/>
              <a:ext cx="60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7503" y="6184"/>
              <a:ext cx="60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623" y="1684"/>
              <a:ext cx="60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5832" y="6551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8351" y="3132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8351" y="4751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3431" y="3132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3431" y="4751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4383" y="1864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7272" y="1871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4392" y="5831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7273" y="5830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V="1">
              <a:off x="6072" y="6012"/>
              <a:ext cx="13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4632" y="1512"/>
              <a:ext cx="132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V="1">
              <a:off x="7512" y="4932"/>
              <a:ext cx="96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H="1" flipV="1">
              <a:off x="7512" y="2052"/>
              <a:ext cx="96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H="1" flipV="1">
              <a:off x="6072" y="1512"/>
              <a:ext cx="132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>
              <a:off x="3552" y="2052"/>
              <a:ext cx="96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3672" y="3312"/>
              <a:ext cx="0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3552" y="4932"/>
              <a:ext cx="96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4632" y="6012"/>
              <a:ext cx="13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 flipV="1">
              <a:off x="8592" y="3312"/>
              <a:ext cx="0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 flipH="1" flipV="1">
              <a:off x="3663" y="4924"/>
              <a:ext cx="240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 flipV="1">
              <a:off x="3663" y="2224"/>
              <a:ext cx="840" cy="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 flipV="1">
              <a:off x="4503" y="2044"/>
              <a:ext cx="28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7503" y="2224"/>
              <a:ext cx="960" cy="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 flipH="1">
              <a:off x="5943" y="4924"/>
              <a:ext cx="252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4623" y="6004"/>
              <a:ext cx="27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>
              <a:off x="3663" y="3304"/>
              <a:ext cx="960" cy="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 flipV="1">
              <a:off x="3663" y="1504"/>
              <a:ext cx="240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>
              <a:off x="6063" y="1504"/>
              <a:ext cx="240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 flipV="1">
              <a:off x="7503" y="3304"/>
              <a:ext cx="960" cy="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Oval 21"/>
          <p:cNvSpPr>
            <a:spLocks noChangeArrowheads="1"/>
          </p:cNvSpPr>
          <p:nvPr/>
        </p:nvSpPr>
        <p:spPr bwMode="auto">
          <a:xfrm>
            <a:off x="4257645" y="1219200"/>
            <a:ext cx="314355" cy="314379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752600" y="457200"/>
            <a:ext cx="50953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Consider the following graph:</a:t>
            </a:r>
          </a:p>
        </p:txBody>
      </p:sp>
    </p:spTree>
    <p:extLst>
      <p:ext uri="{BB962C8B-B14F-4D97-AF65-F5344CB8AC3E}">
        <p14:creationId xmlns:p14="http://schemas.microsoft.com/office/powerpoint/2010/main" val="269461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1800257" y="1458686"/>
            <a:ext cx="5329238" cy="5486400"/>
            <a:chOff x="3063" y="1144"/>
            <a:chExt cx="6120" cy="6300"/>
          </a:xfrm>
        </p:grpSpPr>
        <p:sp>
          <p:nvSpPr>
            <p:cNvPr id="4" name="AutoShape 4"/>
            <p:cNvSpPr>
              <a:spLocks noChangeAspect="1" noChangeArrowheads="1"/>
            </p:cNvSpPr>
            <p:nvPr/>
          </p:nvSpPr>
          <p:spPr bwMode="auto">
            <a:xfrm>
              <a:off x="3063" y="1144"/>
              <a:ext cx="6120" cy="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8703" y="3304"/>
              <a:ext cx="48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6183" y="1144"/>
              <a:ext cx="60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7503" y="6184"/>
              <a:ext cx="60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623" y="1684"/>
              <a:ext cx="60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5832" y="6551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8351" y="3132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8351" y="4751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3431" y="3132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3431" y="4751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4383" y="1864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7272" y="1871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4392" y="5831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7273" y="5830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V="1">
              <a:off x="6072" y="6012"/>
              <a:ext cx="13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4632" y="1512"/>
              <a:ext cx="132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V="1">
              <a:off x="7512" y="4932"/>
              <a:ext cx="96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H="1" flipV="1">
              <a:off x="7512" y="2052"/>
              <a:ext cx="96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H="1" flipV="1">
              <a:off x="6072" y="1512"/>
              <a:ext cx="132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>
              <a:off x="3552" y="2052"/>
              <a:ext cx="96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3672" y="3312"/>
              <a:ext cx="0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3552" y="4932"/>
              <a:ext cx="96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4632" y="6012"/>
              <a:ext cx="13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 flipV="1">
              <a:off x="8592" y="3312"/>
              <a:ext cx="0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 flipH="1" flipV="1">
              <a:off x="3663" y="4924"/>
              <a:ext cx="240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 flipV="1">
              <a:off x="3663" y="2224"/>
              <a:ext cx="840" cy="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 flipV="1">
              <a:off x="4503" y="2044"/>
              <a:ext cx="28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7503" y="2224"/>
              <a:ext cx="960" cy="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 flipH="1">
              <a:off x="5943" y="4924"/>
              <a:ext cx="252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4623" y="6004"/>
              <a:ext cx="27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>
              <a:off x="3663" y="3304"/>
              <a:ext cx="960" cy="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 flipV="1">
              <a:off x="3663" y="1504"/>
              <a:ext cx="240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>
              <a:off x="6063" y="1504"/>
              <a:ext cx="240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 flipV="1">
              <a:off x="7503" y="3304"/>
              <a:ext cx="960" cy="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066800" y="304800"/>
            <a:ext cx="77098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Let’s look at the set of vertices that we can </a:t>
            </a:r>
          </a:p>
          <a:p>
            <a:r>
              <a:rPr lang="en-US" sz="3200" dirty="0" smtClean="0"/>
              <a:t>reach after n steps, starting at the top vertex.</a:t>
            </a:r>
          </a:p>
        </p:txBody>
      </p:sp>
      <p:sp>
        <p:nvSpPr>
          <p:cNvPr id="47" name="Oval 15" descr="Pink tissue paper"/>
          <p:cNvSpPr>
            <a:spLocks noChangeArrowheads="1"/>
          </p:cNvSpPr>
          <p:nvPr/>
        </p:nvSpPr>
        <p:spPr bwMode="auto">
          <a:xfrm>
            <a:off x="4240890" y="1666821"/>
            <a:ext cx="314355" cy="314379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30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612900" y="1219200"/>
            <a:ext cx="5626100" cy="5791200"/>
            <a:chOff x="3063" y="1144"/>
            <a:chExt cx="6120" cy="6300"/>
          </a:xfrm>
        </p:grpSpPr>
        <p:sp>
          <p:nvSpPr>
            <p:cNvPr id="3" name="AutoShape 4"/>
            <p:cNvSpPr>
              <a:spLocks noChangeAspect="1" noChangeArrowheads="1"/>
            </p:cNvSpPr>
            <p:nvPr/>
          </p:nvSpPr>
          <p:spPr bwMode="auto">
            <a:xfrm>
              <a:off x="3063" y="1144"/>
              <a:ext cx="6120" cy="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8703" y="3304"/>
              <a:ext cx="48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8463" y="5104"/>
              <a:ext cx="60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7623" y="1684"/>
              <a:ext cx="60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Oval 15" descr="Pink tissue paper"/>
            <p:cNvSpPr>
              <a:spLocks noChangeArrowheads="1"/>
            </p:cNvSpPr>
            <p:nvPr/>
          </p:nvSpPr>
          <p:spPr bwMode="auto">
            <a:xfrm>
              <a:off x="5833" y="1332"/>
              <a:ext cx="361" cy="361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5832" y="6551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8351" y="3132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8351" y="4751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3431" y="3132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3431" y="4751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21"/>
            <p:cNvSpPr>
              <a:spLocks noChangeArrowheads="1"/>
            </p:cNvSpPr>
            <p:nvPr/>
          </p:nvSpPr>
          <p:spPr bwMode="auto">
            <a:xfrm>
              <a:off x="4383" y="1864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22"/>
            <p:cNvSpPr>
              <a:spLocks noChangeArrowheads="1"/>
            </p:cNvSpPr>
            <p:nvPr/>
          </p:nvSpPr>
          <p:spPr bwMode="auto">
            <a:xfrm>
              <a:off x="7272" y="1871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Oval 23"/>
            <p:cNvSpPr>
              <a:spLocks noChangeArrowheads="1"/>
            </p:cNvSpPr>
            <p:nvPr/>
          </p:nvSpPr>
          <p:spPr bwMode="auto">
            <a:xfrm>
              <a:off x="4392" y="5831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Oval 24"/>
            <p:cNvSpPr>
              <a:spLocks noChangeArrowheads="1"/>
            </p:cNvSpPr>
            <p:nvPr/>
          </p:nvSpPr>
          <p:spPr bwMode="auto">
            <a:xfrm>
              <a:off x="7273" y="5830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6072" y="6012"/>
              <a:ext cx="13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4632" y="1512"/>
              <a:ext cx="1320" cy="540"/>
            </a:xfrm>
            <a:prstGeom prst="line">
              <a:avLst/>
            </a:prstGeom>
            <a:noFill/>
            <a:ln w="28575">
              <a:solidFill>
                <a:srgbClr val="00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7512" y="4932"/>
              <a:ext cx="96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H="1" flipV="1">
              <a:off x="7512" y="2052"/>
              <a:ext cx="96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H="1" flipV="1">
              <a:off x="6072" y="1512"/>
              <a:ext cx="1320" cy="540"/>
            </a:xfrm>
            <a:prstGeom prst="line">
              <a:avLst/>
            </a:prstGeom>
            <a:noFill/>
            <a:ln w="28575">
              <a:solidFill>
                <a:srgbClr val="00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H="1">
              <a:off x="3552" y="2052"/>
              <a:ext cx="96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3672" y="3312"/>
              <a:ext cx="0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3552" y="4932"/>
              <a:ext cx="96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4632" y="6012"/>
              <a:ext cx="13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 flipV="1">
              <a:off x="8592" y="3312"/>
              <a:ext cx="0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 flipH="1" flipV="1">
              <a:off x="3663" y="4924"/>
              <a:ext cx="240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 flipV="1">
              <a:off x="3663" y="2224"/>
              <a:ext cx="840" cy="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 flipV="1">
              <a:off x="4503" y="2044"/>
              <a:ext cx="28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>
              <a:off x="7503" y="2224"/>
              <a:ext cx="960" cy="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 flipH="1">
              <a:off x="5943" y="4924"/>
              <a:ext cx="252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0"/>
            <p:cNvSpPr>
              <a:spLocks noChangeShapeType="1"/>
            </p:cNvSpPr>
            <p:nvPr/>
          </p:nvSpPr>
          <p:spPr bwMode="auto">
            <a:xfrm>
              <a:off x="4623" y="6004"/>
              <a:ext cx="27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1"/>
            <p:cNvSpPr>
              <a:spLocks noChangeShapeType="1"/>
            </p:cNvSpPr>
            <p:nvPr/>
          </p:nvSpPr>
          <p:spPr bwMode="auto">
            <a:xfrm>
              <a:off x="3663" y="3304"/>
              <a:ext cx="960" cy="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2"/>
            <p:cNvSpPr>
              <a:spLocks noChangeShapeType="1"/>
            </p:cNvSpPr>
            <p:nvPr/>
          </p:nvSpPr>
          <p:spPr bwMode="auto">
            <a:xfrm flipV="1">
              <a:off x="3663" y="1504"/>
              <a:ext cx="2400" cy="1800"/>
            </a:xfrm>
            <a:prstGeom prst="line">
              <a:avLst/>
            </a:prstGeom>
            <a:noFill/>
            <a:ln w="28575">
              <a:solidFill>
                <a:srgbClr val="00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>
              <a:off x="6063" y="1504"/>
              <a:ext cx="2400" cy="1800"/>
            </a:xfrm>
            <a:prstGeom prst="line">
              <a:avLst/>
            </a:prstGeom>
            <a:noFill/>
            <a:ln w="28575">
              <a:solidFill>
                <a:srgbClr val="00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4"/>
            <p:cNvSpPr>
              <a:spLocks noChangeShapeType="1"/>
            </p:cNvSpPr>
            <p:nvPr/>
          </p:nvSpPr>
          <p:spPr bwMode="auto">
            <a:xfrm flipV="1">
              <a:off x="7503" y="3304"/>
              <a:ext cx="960" cy="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295400" y="457200"/>
            <a:ext cx="6909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Here is where we can get to after 1 step.</a:t>
            </a:r>
          </a:p>
        </p:txBody>
      </p:sp>
    </p:spTree>
    <p:extLst>
      <p:ext uri="{BB962C8B-B14F-4D97-AF65-F5344CB8AC3E}">
        <p14:creationId xmlns:p14="http://schemas.microsoft.com/office/powerpoint/2010/main" val="3865767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676400" y="1295400"/>
            <a:ext cx="5478463" cy="5638800"/>
            <a:chOff x="3063" y="1144"/>
            <a:chExt cx="6120" cy="6300"/>
          </a:xfrm>
        </p:grpSpPr>
        <p:sp>
          <p:nvSpPr>
            <p:cNvPr id="3" name="AutoShape 4"/>
            <p:cNvSpPr>
              <a:spLocks noChangeAspect="1" noChangeArrowheads="1"/>
            </p:cNvSpPr>
            <p:nvPr/>
          </p:nvSpPr>
          <p:spPr bwMode="auto">
            <a:xfrm>
              <a:off x="3063" y="1144"/>
              <a:ext cx="6120" cy="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6183" y="1144"/>
              <a:ext cx="60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Oval 15" descr="Pink tissue paper"/>
            <p:cNvSpPr>
              <a:spLocks noChangeArrowheads="1"/>
            </p:cNvSpPr>
            <p:nvPr/>
          </p:nvSpPr>
          <p:spPr bwMode="auto">
            <a:xfrm>
              <a:off x="5833" y="1332"/>
              <a:ext cx="361" cy="361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5832" y="6551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17" descr="Pink tissue paper"/>
            <p:cNvSpPr>
              <a:spLocks noChangeArrowheads="1"/>
            </p:cNvSpPr>
            <p:nvPr/>
          </p:nvSpPr>
          <p:spPr bwMode="auto">
            <a:xfrm>
              <a:off x="8351" y="3132"/>
              <a:ext cx="361" cy="361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8351" y="4751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Oval 19" descr="Pink tissue paper"/>
            <p:cNvSpPr>
              <a:spLocks noChangeArrowheads="1"/>
            </p:cNvSpPr>
            <p:nvPr/>
          </p:nvSpPr>
          <p:spPr bwMode="auto">
            <a:xfrm>
              <a:off x="3431" y="3132"/>
              <a:ext cx="361" cy="361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3431" y="4751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21" descr="Pink tissue paper"/>
            <p:cNvSpPr>
              <a:spLocks noChangeArrowheads="1"/>
            </p:cNvSpPr>
            <p:nvPr/>
          </p:nvSpPr>
          <p:spPr bwMode="auto">
            <a:xfrm>
              <a:off x="4383" y="1864"/>
              <a:ext cx="361" cy="361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22" descr="Pink tissue paper"/>
            <p:cNvSpPr>
              <a:spLocks noChangeArrowheads="1"/>
            </p:cNvSpPr>
            <p:nvPr/>
          </p:nvSpPr>
          <p:spPr bwMode="auto">
            <a:xfrm>
              <a:off x="7272" y="1871"/>
              <a:ext cx="361" cy="361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Oval 23"/>
            <p:cNvSpPr>
              <a:spLocks noChangeArrowheads="1"/>
            </p:cNvSpPr>
            <p:nvPr/>
          </p:nvSpPr>
          <p:spPr bwMode="auto">
            <a:xfrm>
              <a:off x="4392" y="5831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Oval 24"/>
            <p:cNvSpPr>
              <a:spLocks noChangeArrowheads="1"/>
            </p:cNvSpPr>
            <p:nvPr/>
          </p:nvSpPr>
          <p:spPr bwMode="auto">
            <a:xfrm>
              <a:off x="7273" y="5830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6072" y="6012"/>
              <a:ext cx="13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4632" y="1512"/>
              <a:ext cx="132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7512" y="4932"/>
              <a:ext cx="96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H="1" flipV="1">
              <a:off x="7512" y="2052"/>
              <a:ext cx="96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H="1" flipV="1">
              <a:off x="6072" y="1512"/>
              <a:ext cx="132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H="1">
              <a:off x="3552" y="2052"/>
              <a:ext cx="96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3672" y="3312"/>
              <a:ext cx="0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3552" y="4932"/>
              <a:ext cx="96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4632" y="6012"/>
              <a:ext cx="13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 flipV="1">
              <a:off x="8592" y="3312"/>
              <a:ext cx="0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 flipH="1" flipV="1">
              <a:off x="3663" y="4924"/>
              <a:ext cx="240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 flipV="1">
              <a:off x="3663" y="2224"/>
              <a:ext cx="840" cy="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 flipV="1">
              <a:off x="4503" y="2044"/>
              <a:ext cx="28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>
              <a:off x="7503" y="2224"/>
              <a:ext cx="960" cy="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 flipH="1">
              <a:off x="5943" y="4924"/>
              <a:ext cx="252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0"/>
            <p:cNvSpPr>
              <a:spLocks noChangeShapeType="1"/>
            </p:cNvSpPr>
            <p:nvPr/>
          </p:nvSpPr>
          <p:spPr bwMode="auto">
            <a:xfrm>
              <a:off x="4623" y="6004"/>
              <a:ext cx="27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1"/>
            <p:cNvSpPr>
              <a:spLocks noChangeShapeType="1"/>
            </p:cNvSpPr>
            <p:nvPr/>
          </p:nvSpPr>
          <p:spPr bwMode="auto">
            <a:xfrm>
              <a:off x="3663" y="3304"/>
              <a:ext cx="960" cy="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2"/>
            <p:cNvSpPr>
              <a:spLocks noChangeShapeType="1"/>
            </p:cNvSpPr>
            <p:nvPr/>
          </p:nvSpPr>
          <p:spPr bwMode="auto">
            <a:xfrm flipV="1">
              <a:off x="3663" y="1504"/>
              <a:ext cx="240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>
              <a:off x="6063" y="1504"/>
              <a:ext cx="240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4"/>
            <p:cNvSpPr>
              <a:spLocks noChangeShapeType="1"/>
            </p:cNvSpPr>
            <p:nvPr/>
          </p:nvSpPr>
          <p:spPr bwMode="auto">
            <a:xfrm flipV="1">
              <a:off x="7503" y="3304"/>
              <a:ext cx="960" cy="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295400" y="457200"/>
            <a:ext cx="6909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Here is where we can get to after 1 step.</a:t>
            </a:r>
          </a:p>
        </p:txBody>
      </p:sp>
    </p:spTree>
    <p:extLst>
      <p:ext uri="{BB962C8B-B14F-4D97-AF65-F5344CB8AC3E}">
        <p14:creationId xmlns:p14="http://schemas.microsoft.com/office/powerpoint/2010/main" val="2481659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682750" y="1295400"/>
            <a:ext cx="5403850" cy="5562600"/>
            <a:chOff x="3063" y="1144"/>
            <a:chExt cx="6120" cy="6300"/>
          </a:xfrm>
        </p:grpSpPr>
        <p:sp>
          <p:nvSpPr>
            <p:cNvPr id="3" name="AutoShape 4"/>
            <p:cNvSpPr>
              <a:spLocks noChangeAspect="1" noChangeArrowheads="1"/>
            </p:cNvSpPr>
            <p:nvPr/>
          </p:nvSpPr>
          <p:spPr bwMode="auto">
            <a:xfrm>
              <a:off x="3063" y="1144"/>
              <a:ext cx="6120" cy="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4143" y="1504"/>
              <a:ext cx="36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Oval 15" descr="Pink tissue paper"/>
            <p:cNvSpPr>
              <a:spLocks noChangeArrowheads="1"/>
            </p:cNvSpPr>
            <p:nvPr/>
          </p:nvSpPr>
          <p:spPr bwMode="auto">
            <a:xfrm>
              <a:off x="5833" y="1332"/>
              <a:ext cx="361" cy="361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5832" y="6551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17" descr="Pink tissue paper"/>
            <p:cNvSpPr>
              <a:spLocks noChangeArrowheads="1"/>
            </p:cNvSpPr>
            <p:nvPr/>
          </p:nvSpPr>
          <p:spPr bwMode="auto">
            <a:xfrm>
              <a:off x="8351" y="3132"/>
              <a:ext cx="361" cy="361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8351" y="4751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Oval 19" descr="Pink tissue paper"/>
            <p:cNvSpPr>
              <a:spLocks noChangeArrowheads="1"/>
            </p:cNvSpPr>
            <p:nvPr/>
          </p:nvSpPr>
          <p:spPr bwMode="auto">
            <a:xfrm>
              <a:off x="3431" y="3132"/>
              <a:ext cx="361" cy="361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3431" y="4751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21" descr="Pink tissue paper"/>
            <p:cNvSpPr>
              <a:spLocks noChangeArrowheads="1"/>
            </p:cNvSpPr>
            <p:nvPr/>
          </p:nvSpPr>
          <p:spPr bwMode="auto">
            <a:xfrm>
              <a:off x="4383" y="1864"/>
              <a:ext cx="361" cy="361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22" descr="Pink tissue paper"/>
            <p:cNvSpPr>
              <a:spLocks noChangeArrowheads="1"/>
            </p:cNvSpPr>
            <p:nvPr/>
          </p:nvSpPr>
          <p:spPr bwMode="auto">
            <a:xfrm>
              <a:off x="7272" y="1871"/>
              <a:ext cx="361" cy="361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Oval 23"/>
            <p:cNvSpPr>
              <a:spLocks noChangeArrowheads="1"/>
            </p:cNvSpPr>
            <p:nvPr/>
          </p:nvSpPr>
          <p:spPr bwMode="auto">
            <a:xfrm>
              <a:off x="4392" y="5831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Oval 24"/>
            <p:cNvSpPr>
              <a:spLocks noChangeArrowheads="1"/>
            </p:cNvSpPr>
            <p:nvPr/>
          </p:nvSpPr>
          <p:spPr bwMode="auto">
            <a:xfrm>
              <a:off x="7273" y="5830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6072" y="6012"/>
              <a:ext cx="13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4632" y="1512"/>
              <a:ext cx="132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7512" y="4932"/>
              <a:ext cx="96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H="1" flipV="1">
              <a:off x="7512" y="2052"/>
              <a:ext cx="96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H="1" flipV="1">
              <a:off x="6072" y="1512"/>
              <a:ext cx="132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H="1">
              <a:off x="3552" y="2052"/>
              <a:ext cx="96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3672" y="3312"/>
              <a:ext cx="0" cy="1620"/>
            </a:xfrm>
            <a:prstGeom prst="line">
              <a:avLst/>
            </a:prstGeom>
            <a:noFill/>
            <a:ln w="28575">
              <a:solidFill>
                <a:srgbClr val="00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3552" y="4932"/>
              <a:ext cx="96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4632" y="6012"/>
              <a:ext cx="13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 flipV="1">
              <a:off x="8592" y="3312"/>
              <a:ext cx="0" cy="1620"/>
            </a:xfrm>
            <a:prstGeom prst="line">
              <a:avLst/>
            </a:prstGeom>
            <a:noFill/>
            <a:ln w="28575">
              <a:solidFill>
                <a:srgbClr val="00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 flipH="1" flipV="1">
              <a:off x="3663" y="4924"/>
              <a:ext cx="240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 flipV="1">
              <a:off x="3663" y="2224"/>
              <a:ext cx="840" cy="2700"/>
            </a:xfrm>
            <a:prstGeom prst="line">
              <a:avLst/>
            </a:prstGeom>
            <a:noFill/>
            <a:ln w="28575">
              <a:solidFill>
                <a:srgbClr val="00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 flipV="1">
              <a:off x="4503" y="2044"/>
              <a:ext cx="28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>
              <a:off x="7503" y="2224"/>
              <a:ext cx="960" cy="2700"/>
            </a:xfrm>
            <a:prstGeom prst="line">
              <a:avLst/>
            </a:prstGeom>
            <a:noFill/>
            <a:ln w="28575">
              <a:solidFill>
                <a:srgbClr val="00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 flipH="1">
              <a:off x="5943" y="4924"/>
              <a:ext cx="252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0"/>
            <p:cNvSpPr>
              <a:spLocks noChangeShapeType="1"/>
            </p:cNvSpPr>
            <p:nvPr/>
          </p:nvSpPr>
          <p:spPr bwMode="auto">
            <a:xfrm>
              <a:off x="4623" y="6004"/>
              <a:ext cx="27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1"/>
            <p:cNvSpPr>
              <a:spLocks noChangeShapeType="1"/>
            </p:cNvSpPr>
            <p:nvPr/>
          </p:nvSpPr>
          <p:spPr bwMode="auto">
            <a:xfrm>
              <a:off x="3663" y="3304"/>
              <a:ext cx="960" cy="2700"/>
            </a:xfrm>
            <a:prstGeom prst="line">
              <a:avLst/>
            </a:prstGeom>
            <a:noFill/>
            <a:ln w="28575">
              <a:solidFill>
                <a:srgbClr val="00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2"/>
            <p:cNvSpPr>
              <a:spLocks noChangeShapeType="1"/>
            </p:cNvSpPr>
            <p:nvPr/>
          </p:nvSpPr>
          <p:spPr bwMode="auto">
            <a:xfrm flipV="1">
              <a:off x="3663" y="1504"/>
              <a:ext cx="240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>
              <a:off x="6063" y="1504"/>
              <a:ext cx="240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4"/>
            <p:cNvSpPr>
              <a:spLocks noChangeShapeType="1"/>
            </p:cNvSpPr>
            <p:nvPr/>
          </p:nvSpPr>
          <p:spPr bwMode="auto">
            <a:xfrm flipV="1">
              <a:off x="7503" y="3304"/>
              <a:ext cx="960" cy="2700"/>
            </a:xfrm>
            <a:prstGeom prst="line">
              <a:avLst/>
            </a:prstGeom>
            <a:noFill/>
            <a:ln w="28575">
              <a:solidFill>
                <a:srgbClr val="00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295400" y="304800"/>
            <a:ext cx="60258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We would like to have many edges </a:t>
            </a:r>
          </a:p>
          <a:p>
            <a:r>
              <a:rPr lang="en-US" sz="3200" dirty="0" smtClean="0"/>
              <a:t>going outward from there.</a:t>
            </a:r>
          </a:p>
        </p:txBody>
      </p:sp>
    </p:spTree>
    <p:extLst>
      <p:ext uri="{BB962C8B-B14F-4D97-AF65-F5344CB8AC3E}">
        <p14:creationId xmlns:p14="http://schemas.microsoft.com/office/powerpoint/2010/main" val="2340105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539875" y="1143000"/>
            <a:ext cx="5699125" cy="5867400"/>
            <a:chOff x="3063" y="1144"/>
            <a:chExt cx="6120" cy="6300"/>
          </a:xfrm>
        </p:grpSpPr>
        <p:sp>
          <p:nvSpPr>
            <p:cNvPr id="3" name="AutoShape 4"/>
            <p:cNvSpPr>
              <a:spLocks noChangeAspect="1" noChangeArrowheads="1"/>
            </p:cNvSpPr>
            <p:nvPr/>
          </p:nvSpPr>
          <p:spPr bwMode="auto">
            <a:xfrm>
              <a:off x="3063" y="1144"/>
              <a:ext cx="6120" cy="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Oval 15" descr="Pink tissue paper"/>
            <p:cNvSpPr>
              <a:spLocks noChangeArrowheads="1"/>
            </p:cNvSpPr>
            <p:nvPr/>
          </p:nvSpPr>
          <p:spPr bwMode="auto">
            <a:xfrm>
              <a:off x="5833" y="1332"/>
              <a:ext cx="361" cy="361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5832" y="6551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17" descr="Pink tissue paper"/>
            <p:cNvSpPr>
              <a:spLocks noChangeArrowheads="1"/>
            </p:cNvSpPr>
            <p:nvPr/>
          </p:nvSpPr>
          <p:spPr bwMode="auto">
            <a:xfrm>
              <a:off x="8351" y="3132"/>
              <a:ext cx="361" cy="361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18" descr="Pink tissue paper"/>
            <p:cNvSpPr>
              <a:spLocks noChangeArrowheads="1"/>
            </p:cNvSpPr>
            <p:nvPr/>
          </p:nvSpPr>
          <p:spPr bwMode="auto">
            <a:xfrm>
              <a:off x="8351" y="4751"/>
              <a:ext cx="361" cy="361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Oval 19" descr="Pink tissue paper"/>
            <p:cNvSpPr>
              <a:spLocks noChangeArrowheads="1"/>
            </p:cNvSpPr>
            <p:nvPr/>
          </p:nvSpPr>
          <p:spPr bwMode="auto">
            <a:xfrm>
              <a:off x="3431" y="3132"/>
              <a:ext cx="361" cy="361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20" descr="Pink tissue paper"/>
            <p:cNvSpPr>
              <a:spLocks noChangeArrowheads="1"/>
            </p:cNvSpPr>
            <p:nvPr/>
          </p:nvSpPr>
          <p:spPr bwMode="auto">
            <a:xfrm>
              <a:off x="3431" y="4751"/>
              <a:ext cx="361" cy="361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21" descr="Pink tissue paper"/>
            <p:cNvSpPr>
              <a:spLocks noChangeArrowheads="1"/>
            </p:cNvSpPr>
            <p:nvPr/>
          </p:nvSpPr>
          <p:spPr bwMode="auto">
            <a:xfrm>
              <a:off x="4383" y="1864"/>
              <a:ext cx="361" cy="361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22" descr="Pink tissue paper"/>
            <p:cNvSpPr>
              <a:spLocks noChangeArrowheads="1"/>
            </p:cNvSpPr>
            <p:nvPr/>
          </p:nvSpPr>
          <p:spPr bwMode="auto">
            <a:xfrm>
              <a:off x="7272" y="1871"/>
              <a:ext cx="361" cy="361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Oval 23" descr="Pink tissue paper"/>
            <p:cNvSpPr>
              <a:spLocks noChangeArrowheads="1"/>
            </p:cNvSpPr>
            <p:nvPr/>
          </p:nvSpPr>
          <p:spPr bwMode="auto">
            <a:xfrm>
              <a:off x="4392" y="5831"/>
              <a:ext cx="361" cy="361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Oval 24" descr="Pink tissue paper"/>
            <p:cNvSpPr>
              <a:spLocks noChangeArrowheads="1"/>
            </p:cNvSpPr>
            <p:nvPr/>
          </p:nvSpPr>
          <p:spPr bwMode="auto">
            <a:xfrm>
              <a:off x="7273" y="5830"/>
              <a:ext cx="361" cy="361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6072" y="6012"/>
              <a:ext cx="13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4632" y="1512"/>
              <a:ext cx="132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7512" y="4932"/>
              <a:ext cx="96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H="1" flipV="1">
              <a:off x="7512" y="2052"/>
              <a:ext cx="96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H="1" flipV="1">
              <a:off x="6072" y="1512"/>
              <a:ext cx="132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H="1">
              <a:off x="3552" y="2052"/>
              <a:ext cx="96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3672" y="3312"/>
              <a:ext cx="0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3552" y="4932"/>
              <a:ext cx="96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4632" y="6012"/>
              <a:ext cx="13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 flipV="1">
              <a:off x="8592" y="3312"/>
              <a:ext cx="0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 flipH="1" flipV="1">
              <a:off x="3663" y="4924"/>
              <a:ext cx="240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 flipV="1">
              <a:off x="3663" y="2224"/>
              <a:ext cx="840" cy="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 flipV="1">
              <a:off x="4503" y="2044"/>
              <a:ext cx="28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>
              <a:off x="7503" y="2224"/>
              <a:ext cx="960" cy="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 flipH="1">
              <a:off x="5943" y="4924"/>
              <a:ext cx="252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0"/>
            <p:cNvSpPr>
              <a:spLocks noChangeShapeType="1"/>
            </p:cNvSpPr>
            <p:nvPr/>
          </p:nvSpPr>
          <p:spPr bwMode="auto">
            <a:xfrm>
              <a:off x="4623" y="6004"/>
              <a:ext cx="27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1"/>
            <p:cNvSpPr>
              <a:spLocks noChangeShapeType="1"/>
            </p:cNvSpPr>
            <p:nvPr/>
          </p:nvSpPr>
          <p:spPr bwMode="auto">
            <a:xfrm>
              <a:off x="3663" y="3304"/>
              <a:ext cx="960" cy="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2"/>
            <p:cNvSpPr>
              <a:spLocks noChangeShapeType="1"/>
            </p:cNvSpPr>
            <p:nvPr/>
          </p:nvSpPr>
          <p:spPr bwMode="auto">
            <a:xfrm flipV="1">
              <a:off x="3663" y="1504"/>
              <a:ext cx="240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>
              <a:off x="6063" y="1504"/>
              <a:ext cx="240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4"/>
            <p:cNvSpPr>
              <a:spLocks noChangeShapeType="1"/>
            </p:cNvSpPr>
            <p:nvPr/>
          </p:nvSpPr>
          <p:spPr bwMode="auto">
            <a:xfrm flipV="1">
              <a:off x="7503" y="3304"/>
              <a:ext cx="960" cy="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295400" y="457200"/>
            <a:ext cx="7067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Here is where we can get to after 2 steps.</a:t>
            </a:r>
          </a:p>
        </p:txBody>
      </p:sp>
    </p:spTree>
    <p:extLst>
      <p:ext uri="{BB962C8B-B14F-4D97-AF65-F5344CB8AC3E}">
        <p14:creationId xmlns:p14="http://schemas.microsoft.com/office/powerpoint/2010/main" val="3008018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2838450"/>
            <a:ext cx="8770938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85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515" name="Group 3"/>
          <p:cNvGrpSpPr>
            <a:grpSpLocks noChangeAspect="1"/>
          </p:cNvGrpSpPr>
          <p:nvPr/>
        </p:nvGrpSpPr>
        <p:grpSpPr bwMode="auto">
          <a:xfrm>
            <a:off x="311150" y="609600"/>
            <a:ext cx="5403850" cy="5562600"/>
            <a:chOff x="3063" y="1144"/>
            <a:chExt cx="6120" cy="6300"/>
          </a:xfrm>
        </p:grpSpPr>
        <p:sp>
          <p:nvSpPr>
            <p:cNvPr id="320516" name="AutoShape 4"/>
            <p:cNvSpPr>
              <a:spLocks noChangeAspect="1" noChangeArrowheads="1"/>
            </p:cNvSpPr>
            <p:nvPr/>
          </p:nvSpPr>
          <p:spPr bwMode="auto">
            <a:xfrm>
              <a:off x="3063" y="1144"/>
              <a:ext cx="6120" cy="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27" name="Oval 15" descr="Pink tissue paper"/>
            <p:cNvSpPr>
              <a:spLocks noChangeArrowheads="1"/>
            </p:cNvSpPr>
            <p:nvPr/>
          </p:nvSpPr>
          <p:spPr bwMode="auto">
            <a:xfrm>
              <a:off x="5833" y="1332"/>
              <a:ext cx="361" cy="361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28" name="Oval 16"/>
            <p:cNvSpPr>
              <a:spLocks noChangeArrowheads="1"/>
            </p:cNvSpPr>
            <p:nvPr/>
          </p:nvSpPr>
          <p:spPr bwMode="auto">
            <a:xfrm>
              <a:off x="5832" y="6551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29" name="Oval 17" descr="Pink tissue paper"/>
            <p:cNvSpPr>
              <a:spLocks noChangeArrowheads="1"/>
            </p:cNvSpPr>
            <p:nvPr/>
          </p:nvSpPr>
          <p:spPr bwMode="auto">
            <a:xfrm>
              <a:off x="8351" y="3132"/>
              <a:ext cx="361" cy="361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30" name="Oval 18"/>
            <p:cNvSpPr>
              <a:spLocks noChangeArrowheads="1"/>
            </p:cNvSpPr>
            <p:nvPr/>
          </p:nvSpPr>
          <p:spPr bwMode="auto">
            <a:xfrm>
              <a:off x="8351" y="4751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31" name="Oval 19" descr="Pink tissue paper"/>
            <p:cNvSpPr>
              <a:spLocks noChangeArrowheads="1"/>
            </p:cNvSpPr>
            <p:nvPr/>
          </p:nvSpPr>
          <p:spPr bwMode="auto">
            <a:xfrm>
              <a:off x="3431" y="3132"/>
              <a:ext cx="361" cy="361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32" name="Oval 20"/>
            <p:cNvSpPr>
              <a:spLocks noChangeArrowheads="1"/>
            </p:cNvSpPr>
            <p:nvPr/>
          </p:nvSpPr>
          <p:spPr bwMode="auto">
            <a:xfrm>
              <a:off x="3431" y="4751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33" name="Oval 21" descr="Pink tissue paper"/>
            <p:cNvSpPr>
              <a:spLocks noChangeArrowheads="1"/>
            </p:cNvSpPr>
            <p:nvPr/>
          </p:nvSpPr>
          <p:spPr bwMode="auto">
            <a:xfrm>
              <a:off x="4383" y="1864"/>
              <a:ext cx="361" cy="361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34" name="Oval 22" descr="Pink tissue paper"/>
            <p:cNvSpPr>
              <a:spLocks noChangeArrowheads="1"/>
            </p:cNvSpPr>
            <p:nvPr/>
          </p:nvSpPr>
          <p:spPr bwMode="auto">
            <a:xfrm>
              <a:off x="7272" y="1871"/>
              <a:ext cx="361" cy="361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35" name="Oval 23"/>
            <p:cNvSpPr>
              <a:spLocks noChangeArrowheads="1"/>
            </p:cNvSpPr>
            <p:nvPr/>
          </p:nvSpPr>
          <p:spPr bwMode="auto">
            <a:xfrm>
              <a:off x="4392" y="5831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36" name="Oval 24"/>
            <p:cNvSpPr>
              <a:spLocks noChangeArrowheads="1"/>
            </p:cNvSpPr>
            <p:nvPr/>
          </p:nvSpPr>
          <p:spPr bwMode="auto">
            <a:xfrm>
              <a:off x="7273" y="5830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37" name="Line 25"/>
            <p:cNvSpPr>
              <a:spLocks noChangeShapeType="1"/>
            </p:cNvSpPr>
            <p:nvPr/>
          </p:nvSpPr>
          <p:spPr bwMode="auto">
            <a:xfrm flipV="1">
              <a:off x="6072" y="6012"/>
              <a:ext cx="13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38" name="Line 26"/>
            <p:cNvSpPr>
              <a:spLocks noChangeShapeType="1"/>
            </p:cNvSpPr>
            <p:nvPr/>
          </p:nvSpPr>
          <p:spPr bwMode="auto">
            <a:xfrm flipV="1">
              <a:off x="4632" y="1512"/>
              <a:ext cx="132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39" name="Line 27"/>
            <p:cNvSpPr>
              <a:spLocks noChangeShapeType="1"/>
            </p:cNvSpPr>
            <p:nvPr/>
          </p:nvSpPr>
          <p:spPr bwMode="auto">
            <a:xfrm flipV="1">
              <a:off x="7512" y="4932"/>
              <a:ext cx="96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40" name="Line 28"/>
            <p:cNvSpPr>
              <a:spLocks noChangeShapeType="1"/>
            </p:cNvSpPr>
            <p:nvPr/>
          </p:nvSpPr>
          <p:spPr bwMode="auto">
            <a:xfrm flipH="1" flipV="1">
              <a:off x="7512" y="2052"/>
              <a:ext cx="96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41" name="Line 29"/>
            <p:cNvSpPr>
              <a:spLocks noChangeShapeType="1"/>
            </p:cNvSpPr>
            <p:nvPr/>
          </p:nvSpPr>
          <p:spPr bwMode="auto">
            <a:xfrm flipH="1" flipV="1">
              <a:off x="6072" y="1512"/>
              <a:ext cx="132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42" name="Line 30"/>
            <p:cNvSpPr>
              <a:spLocks noChangeShapeType="1"/>
            </p:cNvSpPr>
            <p:nvPr/>
          </p:nvSpPr>
          <p:spPr bwMode="auto">
            <a:xfrm flipH="1">
              <a:off x="3552" y="2052"/>
              <a:ext cx="96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43" name="Line 31"/>
            <p:cNvSpPr>
              <a:spLocks noChangeShapeType="1"/>
            </p:cNvSpPr>
            <p:nvPr/>
          </p:nvSpPr>
          <p:spPr bwMode="auto">
            <a:xfrm>
              <a:off x="3672" y="3312"/>
              <a:ext cx="0" cy="1620"/>
            </a:xfrm>
            <a:prstGeom prst="line">
              <a:avLst/>
            </a:prstGeom>
            <a:noFill/>
            <a:ln w="28575">
              <a:solidFill>
                <a:srgbClr val="00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44" name="Line 32"/>
            <p:cNvSpPr>
              <a:spLocks noChangeShapeType="1"/>
            </p:cNvSpPr>
            <p:nvPr/>
          </p:nvSpPr>
          <p:spPr bwMode="auto">
            <a:xfrm>
              <a:off x="3552" y="4932"/>
              <a:ext cx="96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45" name="Line 33"/>
            <p:cNvSpPr>
              <a:spLocks noChangeShapeType="1"/>
            </p:cNvSpPr>
            <p:nvPr/>
          </p:nvSpPr>
          <p:spPr bwMode="auto">
            <a:xfrm>
              <a:off x="4632" y="6012"/>
              <a:ext cx="13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46" name="Line 34"/>
            <p:cNvSpPr>
              <a:spLocks noChangeShapeType="1"/>
            </p:cNvSpPr>
            <p:nvPr/>
          </p:nvSpPr>
          <p:spPr bwMode="auto">
            <a:xfrm flipV="1">
              <a:off x="8592" y="3312"/>
              <a:ext cx="0" cy="1620"/>
            </a:xfrm>
            <a:prstGeom prst="line">
              <a:avLst/>
            </a:prstGeom>
            <a:noFill/>
            <a:ln w="28575">
              <a:solidFill>
                <a:srgbClr val="00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47" name="Line 35"/>
            <p:cNvSpPr>
              <a:spLocks noChangeShapeType="1"/>
            </p:cNvSpPr>
            <p:nvPr/>
          </p:nvSpPr>
          <p:spPr bwMode="auto">
            <a:xfrm flipH="1" flipV="1">
              <a:off x="3663" y="4924"/>
              <a:ext cx="240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48" name="Line 36"/>
            <p:cNvSpPr>
              <a:spLocks noChangeShapeType="1"/>
            </p:cNvSpPr>
            <p:nvPr/>
          </p:nvSpPr>
          <p:spPr bwMode="auto">
            <a:xfrm flipV="1">
              <a:off x="3663" y="2224"/>
              <a:ext cx="840" cy="2700"/>
            </a:xfrm>
            <a:prstGeom prst="line">
              <a:avLst/>
            </a:prstGeom>
            <a:noFill/>
            <a:ln w="28575">
              <a:solidFill>
                <a:srgbClr val="00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49" name="Line 37"/>
            <p:cNvSpPr>
              <a:spLocks noChangeShapeType="1"/>
            </p:cNvSpPr>
            <p:nvPr/>
          </p:nvSpPr>
          <p:spPr bwMode="auto">
            <a:xfrm flipV="1">
              <a:off x="4503" y="2044"/>
              <a:ext cx="28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50" name="Line 38"/>
            <p:cNvSpPr>
              <a:spLocks noChangeShapeType="1"/>
            </p:cNvSpPr>
            <p:nvPr/>
          </p:nvSpPr>
          <p:spPr bwMode="auto">
            <a:xfrm>
              <a:off x="7503" y="2224"/>
              <a:ext cx="960" cy="2700"/>
            </a:xfrm>
            <a:prstGeom prst="line">
              <a:avLst/>
            </a:prstGeom>
            <a:noFill/>
            <a:ln w="28575">
              <a:solidFill>
                <a:srgbClr val="00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51" name="Line 39"/>
            <p:cNvSpPr>
              <a:spLocks noChangeShapeType="1"/>
            </p:cNvSpPr>
            <p:nvPr/>
          </p:nvSpPr>
          <p:spPr bwMode="auto">
            <a:xfrm flipH="1">
              <a:off x="5943" y="4924"/>
              <a:ext cx="252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52" name="Line 40"/>
            <p:cNvSpPr>
              <a:spLocks noChangeShapeType="1"/>
            </p:cNvSpPr>
            <p:nvPr/>
          </p:nvSpPr>
          <p:spPr bwMode="auto">
            <a:xfrm>
              <a:off x="4623" y="6004"/>
              <a:ext cx="27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53" name="Line 41"/>
            <p:cNvSpPr>
              <a:spLocks noChangeShapeType="1"/>
            </p:cNvSpPr>
            <p:nvPr/>
          </p:nvSpPr>
          <p:spPr bwMode="auto">
            <a:xfrm>
              <a:off x="3663" y="3304"/>
              <a:ext cx="960" cy="2700"/>
            </a:xfrm>
            <a:prstGeom prst="line">
              <a:avLst/>
            </a:prstGeom>
            <a:noFill/>
            <a:ln w="28575">
              <a:solidFill>
                <a:srgbClr val="00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54" name="Line 42"/>
            <p:cNvSpPr>
              <a:spLocks noChangeShapeType="1"/>
            </p:cNvSpPr>
            <p:nvPr/>
          </p:nvSpPr>
          <p:spPr bwMode="auto">
            <a:xfrm flipV="1">
              <a:off x="3663" y="1504"/>
              <a:ext cx="240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55" name="Line 43"/>
            <p:cNvSpPr>
              <a:spLocks noChangeShapeType="1"/>
            </p:cNvSpPr>
            <p:nvPr/>
          </p:nvSpPr>
          <p:spPr bwMode="auto">
            <a:xfrm>
              <a:off x="6063" y="1504"/>
              <a:ext cx="240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56" name="Line 44"/>
            <p:cNvSpPr>
              <a:spLocks noChangeShapeType="1"/>
            </p:cNvSpPr>
            <p:nvPr/>
          </p:nvSpPr>
          <p:spPr bwMode="auto">
            <a:xfrm flipV="1">
              <a:off x="7503" y="3304"/>
              <a:ext cx="960" cy="2700"/>
            </a:xfrm>
            <a:prstGeom prst="line">
              <a:avLst/>
            </a:prstGeom>
            <a:noFill/>
            <a:ln w="28575">
              <a:solidFill>
                <a:srgbClr val="00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20561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5738"/>
            <a:ext cx="3124200" cy="301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96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515" name="Group 3"/>
          <p:cNvGrpSpPr>
            <a:grpSpLocks noChangeAspect="1"/>
          </p:cNvGrpSpPr>
          <p:nvPr/>
        </p:nvGrpSpPr>
        <p:grpSpPr bwMode="auto">
          <a:xfrm>
            <a:off x="311150" y="609600"/>
            <a:ext cx="5403850" cy="5562600"/>
            <a:chOff x="3063" y="1144"/>
            <a:chExt cx="6120" cy="6300"/>
          </a:xfrm>
        </p:grpSpPr>
        <p:sp>
          <p:nvSpPr>
            <p:cNvPr id="320516" name="AutoShape 4"/>
            <p:cNvSpPr>
              <a:spLocks noChangeAspect="1" noChangeArrowheads="1"/>
            </p:cNvSpPr>
            <p:nvPr/>
          </p:nvSpPr>
          <p:spPr bwMode="auto">
            <a:xfrm>
              <a:off x="3063" y="1144"/>
              <a:ext cx="6120" cy="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27" name="Oval 15" descr="Pink tissue paper"/>
            <p:cNvSpPr>
              <a:spLocks noChangeArrowheads="1"/>
            </p:cNvSpPr>
            <p:nvPr/>
          </p:nvSpPr>
          <p:spPr bwMode="auto">
            <a:xfrm>
              <a:off x="5833" y="1332"/>
              <a:ext cx="361" cy="361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28" name="Oval 16"/>
            <p:cNvSpPr>
              <a:spLocks noChangeArrowheads="1"/>
            </p:cNvSpPr>
            <p:nvPr/>
          </p:nvSpPr>
          <p:spPr bwMode="auto">
            <a:xfrm>
              <a:off x="5832" y="6551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29" name="Oval 17" descr="Pink tissue paper"/>
            <p:cNvSpPr>
              <a:spLocks noChangeArrowheads="1"/>
            </p:cNvSpPr>
            <p:nvPr/>
          </p:nvSpPr>
          <p:spPr bwMode="auto">
            <a:xfrm>
              <a:off x="8351" y="3132"/>
              <a:ext cx="361" cy="361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30" name="Oval 18"/>
            <p:cNvSpPr>
              <a:spLocks noChangeArrowheads="1"/>
            </p:cNvSpPr>
            <p:nvPr/>
          </p:nvSpPr>
          <p:spPr bwMode="auto">
            <a:xfrm>
              <a:off x="8351" y="4751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31" name="Oval 19" descr="Pink tissue paper"/>
            <p:cNvSpPr>
              <a:spLocks noChangeArrowheads="1"/>
            </p:cNvSpPr>
            <p:nvPr/>
          </p:nvSpPr>
          <p:spPr bwMode="auto">
            <a:xfrm>
              <a:off x="3431" y="3132"/>
              <a:ext cx="361" cy="361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32" name="Oval 20"/>
            <p:cNvSpPr>
              <a:spLocks noChangeArrowheads="1"/>
            </p:cNvSpPr>
            <p:nvPr/>
          </p:nvSpPr>
          <p:spPr bwMode="auto">
            <a:xfrm>
              <a:off x="3431" y="4751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33" name="Oval 21" descr="Pink tissue paper"/>
            <p:cNvSpPr>
              <a:spLocks noChangeArrowheads="1"/>
            </p:cNvSpPr>
            <p:nvPr/>
          </p:nvSpPr>
          <p:spPr bwMode="auto">
            <a:xfrm>
              <a:off x="4383" y="1864"/>
              <a:ext cx="361" cy="361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34" name="Oval 22" descr="Pink tissue paper"/>
            <p:cNvSpPr>
              <a:spLocks noChangeArrowheads="1"/>
            </p:cNvSpPr>
            <p:nvPr/>
          </p:nvSpPr>
          <p:spPr bwMode="auto">
            <a:xfrm>
              <a:off x="7272" y="1871"/>
              <a:ext cx="361" cy="361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35" name="Oval 23"/>
            <p:cNvSpPr>
              <a:spLocks noChangeArrowheads="1"/>
            </p:cNvSpPr>
            <p:nvPr/>
          </p:nvSpPr>
          <p:spPr bwMode="auto">
            <a:xfrm>
              <a:off x="4392" y="5831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36" name="Oval 24"/>
            <p:cNvSpPr>
              <a:spLocks noChangeArrowheads="1"/>
            </p:cNvSpPr>
            <p:nvPr/>
          </p:nvSpPr>
          <p:spPr bwMode="auto">
            <a:xfrm>
              <a:off x="7273" y="5830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37" name="Line 25"/>
            <p:cNvSpPr>
              <a:spLocks noChangeShapeType="1"/>
            </p:cNvSpPr>
            <p:nvPr/>
          </p:nvSpPr>
          <p:spPr bwMode="auto">
            <a:xfrm flipV="1">
              <a:off x="6072" y="6012"/>
              <a:ext cx="13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38" name="Line 26"/>
            <p:cNvSpPr>
              <a:spLocks noChangeShapeType="1"/>
            </p:cNvSpPr>
            <p:nvPr/>
          </p:nvSpPr>
          <p:spPr bwMode="auto">
            <a:xfrm flipV="1">
              <a:off x="4632" y="1512"/>
              <a:ext cx="132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39" name="Line 27"/>
            <p:cNvSpPr>
              <a:spLocks noChangeShapeType="1"/>
            </p:cNvSpPr>
            <p:nvPr/>
          </p:nvSpPr>
          <p:spPr bwMode="auto">
            <a:xfrm flipV="1">
              <a:off x="7512" y="4932"/>
              <a:ext cx="96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40" name="Line 28"/>
            <p:cNvSpPr>
              <a:spLocks noChangeShapeType="1"/>
            </p:cNvSpPr>
            <p:nvPr/>
          </p:nvSpPr>
          <p:spPr bwMode="auto">
            <a:xfrm flipH="1" flipV="1">
              <a:off x="7512" y="2052"/>
              <a:ext cx="96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41" name="Line 29"/>
            <p:cNvSpPr>
              <a:spLocks noChangeShapeType="1"/>
            </p:cNvSpPr>
            <p:nvPr/>
          </p:nvSpPr>
          <p:spPr bwMode="auto">
            <a:xfrm flipH="1" flipV="1">
              <a:off x="6072" y="1512"/>
              <a:ext cx="132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42" name="Line 30"/>
            <p:cNvSpPr>
              <a:spLocks noChangeShapeType="1"/>
            </p:cNvSpPr>
            <p:nvPr/>
          </p:nvSpPr>
          <p:spPr bwMode="auto">
            <a:xfrm flipH="1">
              <a:off x="3552" y="2052"/>
              <a:ext cx="96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43" name="Line 31"/>
            <p:cNvSpPr>
              <a:spLocks noChangeShapeType="1"/>
            </p:cNvSpPr>
            <p:nvPr/>
          </p:nvSpPr>
          <p:spPr bwMode="auto">
            <a:xfrm>
              <a:off x="3672" y="3312"/>
              <a:ext cx="0" cy="1620"/>
            </a:xfrm>
            <a:prstGeom prst="line">
              <a:avLst/>
            </a:prstGeom>
            <a:noFill/>
            <a:ln w="28575">
              <a:solidFill>
                <a:srgbClr val="00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44" name="Line 32"/>
            <p:cNvSpPr>
              <a:spLocks noChangeShapeType="1"/>
            </p:cNvSpPr>
            <p:nvPr/>
          </p:nvSpPr>
          <p:spPr bwMode="auto">
            <a:xfrm>
              <a:off x="3552" y="4932"/>
              <a:ext cx="96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45" name="Line 33"/>
            <p:cNvSpPr>
              <a:spLocks noChangeShapeType="1"/>
            </p:cNvSpPr>
            <p:nvPr/>
          </p:nvSpPr>
          <p:spPr bwMode="auto">
            <a:xfrm>
              <a:off x="4632" y="6012"/>
              <a:ext cx="13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46" name="Line 34"/>
            <p:cNvSpPr>
              <a:spLocks noChangeShapeType="1"/>
            </p:cNvSpPr>
            <p:nvPr/>
          </p:nvSpPr>
          <p:spPr bwMode="auto">
            <a:xfrm flipV="1">
              <a:off x="8592" y="3312"/>
              <a:ext cx="0" cy="1620"/>
            </a:xfrm>
            <a:prstGeom prst="line">
              <a:avLst/>
            </a:prstGeom>
            <a:noFill/>
            <a:ln w="28575">
              <a:solidFill>
                <a:srgbClr val="00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47" name="Line 35"/>
            <p:cNvSpPr>
              <a:spLocks noChangeShapeType="1"/>
            </p:cNvSpPr>
            <p:nvPr/>
          </p:nvSpPr>
          <p:spPr bwMode="auto">
            <a:xfrm flipH="1" flipV="1">
              <a:off x="3663" y="4924"/>
              <a:ext cx="240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48" name="Line 36"/>
            <p:cNvSpPr>
              <a:spLocks noChangeShapeType="1"/>
            </p:cNvSpPr>
            <p:nvPr/>
          </p:nvSpPr>
          <p:spPr bwMode="auto">
            <a:xfrm flipV="1">
              <a:off x="3663" y="2224"/>
              <a:ext cx="840" cy="2700"/>
            </a:xfrm>
            <a:prstGeom prst="line">
              <a:avLst/>
            </a:prstGeom>
            <a:noFill/>
            <a:ln w="28575">
              <a:solidFill>
                <a:srgbClr val="00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49" name="Line 37"/>
            <p:cNvSpPr>
              <a:spLocks noChangeShapeType="1"/>
            </p:cNvSpPr>
            <p:nvPr/>
          </p:nvSpPr>
          <p:spPr bwMode="auto">
            <a:xfrm flipV="1">
              <a:off x="4503" y="2044"/>
              <a:ext cx="28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50" name="Line 38"/>
            <p:cNvSpPr>
              <a:spLocks noChangeShapeType="1"/>
            </p:cNvSpPr>
            <p:nvPr/>
          </p:nvSpPr>
          <p:spPr bwMode="auto">
            <a:xfrm>
              <a:off x="7503" y="2224"/>
              <a:ext cx="960" cy="2700"/>
            </a:xfrm>
            <a:prstGeom prst="line">
              <a:avLst/>
            </a:prstGeom>
            <a:noFill/>
            <a:ln w="28575">
              <a:solidFill>
                <a:srgbClr val="00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51" name="Line 39"/>
            <p:cNvSpPr>
              <a:spLocks noChangeShapeType="1"/>
            </p:cNvSpPr>
            <p:nvPr/>
          </p:nvSpPr>
          <p:spPr bwMode="auto">
            <a:xfrm flipH="1">
              <a:off x="5943" y="4924"/>
              <a:ext cx="252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52" name="Line 40"/>
            <p:cNvSpPr>
              <a:spLocks noChangeShapeType="1"/>
            </p:cNvSpPr>
            <p:nvPr/>
          </p:nvSpPr>
          <p:spPr bwMode="auto">
            <a:xfrm>
              <a:off x="4623" y="6004"/>
              <a:ext cx="27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53" name="Line 41"/>
            <p:cNvSpPr>
              <a:spLocks noChangeShapeType="1"/>
            </p:cNvSpPr>
            <p:nvPr/>
          </p:nvSpPr>
          <p:spPr bwMode="auto">
            <a:xfrm>
              <a:off x="3663" y="3304"/>
              <a:ext cx="960" cy="2700"/>
            </a:xfrm>
            <a:prstGeom prst="line">
              <a:avLst/>
            </a:prstGeom>
            <a:noFill/>
            <a:ln w="28575">
              <a:solidFill>
                <a:srgbClr val="00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54" name="Line 42"/>
            <p:cNvSpPr>
              <a:spLocks noChangeShapeType="1"/>
            </p:cNvSpPr>
            <p:nvPr/>
          </p:nvSpPr>
          <p:spPr bwMode="auto">
            <a:xfrm flipV="1">
              <a:off x="3663" y="1504"/>
              <a:ext cx="240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55" name="Line 43"/>
            <p:cNvSpPr>
              <a:spLocks noChangeShapeType="1"/>
            </p:cNvSpPr>
            <p:nvPr/>
          </p:nvSpPr>
          <p:spPr bwMode="auto">
            <a:xfrm>
              <a:off x="6063" y="1504"/>
              <a:ext cx="240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56" name="Line 44"/>
            <p:cNvSpPr>
              <a:spLocks noChangeShapeType="1"/>
            </p:cNvSpPr>
            <p:nvPr/>
          </p:nvSpPr>
          <p:spPr bwMode="auto">
            <a:xfrm flipV="1">
              <a:off x="7503" y="3304"/>
              <a:ext cx="960" cy="2700"/>
            </a:xfrm>
            <a:prstGeom prst="line">
              <a:avLst/>
            </a:prstGeom>
            <a:noFill/>
            <a:ln w="28575">
              <a:solidFill>
                <a:srgbClr val="00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20561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5738"/>
            <a:ext cx="3124200" cy="301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52800"/>
            <a:ext cx="24161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53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8200" cy="4065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60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38400"/>
            <a:ext cx="5029200" cy="4103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12455"/>
            <a:ext cx="876817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Before we get started on expander </a:t>
            </a:r>
            <a:r>
              <a:rPr lang="en-US" sz="3200" dirty="0" smtClean="0"/>
              <a:t>graphs I </a:t>
            </a:r>
            <a:r>
              <a:rPr lang="en-US" sz="3200" dirty="0"/>
              <a:t>want </a:t>
            </a:r>
            <a:endParaRPr lang="en-US" sz="3200" dirty="0" smtClean="0"/>
          </a:p>
          <a:p>
            <a:r>
              <a:rPr lang="en-US" sz="3200" dirty="0" smtClean="0"/>
              <a:t>to </a:t>
            </a:r>
            <a:r>
              <a:rPr lang="en-US" sz="3200" dirty="0"/>
              <a:t>give a definition that we will </a:t>
            </a:r>
            <a:r>
              <a:rPr lang="en-US" sz="3200" dirty="0" smtClean="0"/>
              <a:t>use in this talk</a:t>
            </a:r>
            <a:r>
              <a:rPr lang="en-US" sz="3200" dirty="0"/>
              <a:t>.</a:t>
            </a:r>
          </a:p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 graph is </a:t>
            </a:r>
            <a:r>
              <a:rPr lang="en-US" sz="3200" b="1" dirty="0" smtClean="0"/>
              <a:t>regular</a:t>
            </a:r>
            <a:r>
              <a:rPr lang="en-US" sz="3200" dirty="0" smtClean="0"/>
              <a:t> if every </a:t>
            </a:r>
            <a:r>
              <a:rPr lang="en-US" sz="3200" dirty="0" smtClean="0"/>
              <a:t>vertex has </a:t>
            </a:r>
            <a:r>
              <a:rPr lang="en-US" sz="3200" dirty="0" smtClean="0"/>
              <a:t>the </a:t>
            </a:r>
            <a:br>
              <a:rPr lang="en-US" sz="3200" dirty="0" smtClean="0"/>
            </a:br>
            <a:r>
              <a:rPr lang="en-US" sz="3200" dirty="0" smtClean="0"/>
              <a:t>same </a:t>
            </a:r>
            <a:r>
              <a:rPr lang="en-US" sz="3200" dirty="0" smtClean="0"/>
              <a:t>degree (the </a:t>
            </a:r>
            <a:r>
              <a:rPr lang="en-US" sz="3200" dirty="0" smtClean="0"/>
              <a:t>number </a:t>
            </a:r>
            <a:r>
              <a:rPr lang="en-US" sz="3200" dirty="0" smtClean="0"/>
              <a:t>of edges </a:t>
            </a:r>
            <a:r>
              <a:rPr lang="en-US" sz="3200" dirty="0" smtClean="0"/>
              <a:t>at that </a:t>
            </a:r>
            <a:r>
              <a:rPr lang="en-US" sz="3200" dirty="0" smtClean="0"/>
              <a:t>vertex).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6258580"/>
            <a:ext cx="2811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3-regular graph.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4012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8200" cy="4065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643215"/>
              </p:ext>
            </p:extLst>
          </p:nvPr>
        </p:nvGraphicFramePr>
        <p:xfrm>
          <a:off x="1219200" y="4724400"/>
          <a:ext cx="6477000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Bitmap Image" r:id="rId4" imgW="5695920" imgH="1152360" progId="Paint.Picture">
                  <p:embed/>
                </p:oleObj>
              </mc:Choice>
              <mc:Fallback>
                <p:oleObj name="Bitmap Image" r:id="rId4" imgW="5695920" imgH="115236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724400"/>
                        <a:ext cx="6477000" cy="131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6332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98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7924800" cy="118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098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7924800" cy="18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02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27075" y="457200"/>
            <a:ext cx="6703117" cy="4708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 u="sng" dirty="0"/>
              <a:t>Take-home Message #1:</a:t>
            </a:r>
          </a:p>
          <a:p>
            <a:endParaRPr lang="en-US" sz="1200" dirty="0"/>
          </a:p>
          <a:p>
            <a:endParaRPr lang="en-US" sz="4800" dirty="0" smtClean="0"/>
          </a:p>
          <a:p>
            <a:r>
              <a:rPr lang="en-US" sz="4800" dirty="0" smtClean="0"/>
              <a:t>The </a:t>
            </a:r>
            <a:r>
              <a:rPr lang="en-US" sz="4800" dirty="0"/>
              <a:t>expansion constant</a:t>
            </a:r>
          </a:p>
          <a:p>
            <a:r>
              <a:rPr lang="en-US" sz="4800" dirty="0"/>
              <a:t>is one measure of how</a:t>
            </a:r>
          </a:p>
          <a:p>
            <a:r>
              <a:rPr lang="en-US" sz="4800" dirty="0"/>
              <a:t>good a graph is as a</a:t>
            </a:r>
          </a:p>
          <a:p>
            <a:r>
              <a:rPr lang="en-US" sz="4800" dirty="0"/>
              <a:t>communications network.</a:t>
            </a:r>
          </a:p>
        </p:txBody>
      </p:sp>
    </p:spTree>
    <p:extLst>
      <p:ext uri="{BB962C8B-B14F-4D97-AF65-F5344CB8AC3E}">
        <p14:creationId xmlns:p14="http://schemas.microsoft.com/office/powerpoint/2010/main" val="1029876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33400" y="322263"/>
            <a:ext cx="8015288" cy="1555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 dirty="0"/>
              <a:t>We want </a:t>
            </a:r>
            <a:r>
              <a:rPr lang="en-US" sz="4800" i="1" dirty="0"/>
              <a:t>h</a:t>
            </a:r>
            <a:r>
              <a:rPr lang="en-US" sz="4800" dirty="0"/>
              <a:t>(</a:t>
            </a:r>
            <a:r>
              <a:rPr lang="en-US" sz="4800" i="1" dirty="0"/>
              <a:t>X</a:t>
            </a:r>
            <a:r>
              <a:rPr lang="en-US" sz="4800" dirty="0"/>
              <a:t>) to be </a:t>
            </a:r>
            <a:r>
              <a:rPr lang="en-US" sz="9600" dirty="0"/>
              <a:t>BIG!</a:t>
            </a:r>
          </a:p>
        </p:txBody>
      </p:sp>
    </p:spTree>
    <p:extLst>
      <p:ext uri="{BB962C8B-B14F-4D97-AF65-F5344CB8AC3E}">
        <p14:creationId xmlns:p14="http://schemas.microsoft.com/office/powerpoint/2010/main" val="1112977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33400" y="322263"/>
            <a:ext cx="8015288" cy="1555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 dirty="0"/>
              <a:t>We want </a:t>
            </a:r>
            <a:r>
              <a:rPr lang="en-US" sz="4800" i="1" dirty="0"/>
              <a:t>h</a:t>
            </a:r>
            <a:r>
              <a:rPr lang="en-US" sz="4800" dirty="0"/>
              <a:t>(</a:t>
            </a:r>
            <a:r>
              <a:rPr lang="en-US" sz="4800" i="1" dirty="0"/>
              <a:t>X</a:t>
            </a:r>
            <a:r>
              <a:rPr lang="en-US" sz="4800" dirty="0"/>
              <a:t>) to be </a:t>
            </a:r>
            <a:r>
              <a:rPr lang="en-US" sz="9600" dirty="0"/>
              <a:t>BIG!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3400" y="2741613"/>
            <a:ext cx="7885113" cy="2287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/>
              <a:t>If a graph has small degree</a:t>
            </a:r>
          </a:p>
          <a:p>
            <a:r>
              <a:rPr lang="en-US" sz="4800"/>
              <a:t>but many vertices, this is not</a:t>
            </a:r>
          </a:p>
          <a:p>
            <a:r>
              <a:rPr lang="en-US" sz="4800"/>
              <a:t>easy.</a:t>
            </a:r>
          </a:p>
        </p:txBody>
      </p:sp>
    </p:spTree>
    <p:extLst>
      <p:ext uri="{BB962C8B-B14F-4D97-AF65-F5344CB8AC3E}">
        <p14:creationId xmlns:p14="http://schemas.microsoft.com/office/powerpoint/2010/main" val="90071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95450"/>
            <a:ext cx="1447800" cy="144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00200"/>
            <a:ext cx="1638300" cy="1638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600200"/>
            <a:ext cx="1543050" cy="1543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19250"/>
            <a:ext cx="1524000" cy="1524000"/>
          </a:xfrm>
          <a:prstGeom prst="rect">
            <a:avLst/>
          </a:prstGeom>
        </p:spPr>
      </p:pic>
      <p:sp>
        <p:nvSpPr>
          <p:cNvPr id="6" name="Oval 5"/>
          <p:cNvSpPr>
            <a:spLocks noChangeAspect="1"/>
          </p:cNvSpPr>
          <p:nvPr/>
        </p:nvSpPr>
        <p:spPr>
          <a:xfrm>
            <a:off x="8001000" y="2305050"/>
            <a:ext cx="45720" cy="457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8153400" y="2305050"/>
            <a:ext cx="45720" cy="457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8305800" y="2305050"/>
            <a:ext cx="45720" cy="457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5800" y="3307318"/>
                <a:ext cx="5625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307318"/>
                <a:ext cx="562526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90800" y="3295650"/>
                <a:ext cx="5625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295650"/>
                <a:ext cx="562526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66674" y="3295650"/>
                <a:ext cx="5625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674" y="3295650"/>
                <a:ext cx="562526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47874" y="3295650"/>
                <a:ext cx="5625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874" y="3295650"/>
                <a:ext cx="562526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81000" y="685800"/>
            <a:ext cx="5262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Consider the cycles graphs:</a:t>
            </a:r>
          </a:p>
        </p:txBody>
      </p:sp>
    </p:spTree>
    <p:extLst>
      <p:ext uri="{BB962C8B-B14F-4D97-AF65-F5344CB8AC3E}">
        <p14:creationId xmlns:p14="http://schemas.microsoft.com/office/powerpoint/2010/main" val="2094861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95450"/>
            <a:ext cx="1447800" cy="144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00200"/>
            <a:ext cx="1638300" cy="1638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600200"/>
            <a:ext cx="1543050" cy="1543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19250"/>
            <a:ext cx="1524000" cy="1524000"/>
          </a:xfrm>
          <a:prstGeom prst="rect">
            <a:avLst/>
          </a:prstGeom>
        </p:spPr>
      </p:pic>
      <p:sp>
        <p:nvSpPr>
          <p:cNvPr id="6" name="Oval 5"/>
          <p:cNvSpPr>
            <a:spLocks noChangeAspect="1"/>
          </p:cNvSpPr>
          <p:nvPr/>
        </p:nvSpPr>
        <p:spPr>
          <a:xfrm>
            <a:off x="8001000" y="2305050"/>
            <a:ext cx="45720" cy="457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8153400" y="2305050"/>
            <a:ext cx="45720" cy="457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8305800" y="2305050"/>
            <a:ext cx="45720" cy="457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5800" y="3307318"/>
                <a:ext cx="5625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307318"/>
                <a:ext cx="562526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90800" y="3295650"/>
                <a:ext cx="5625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295650"/>
                <a:ext cx="562526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66674" y="3295650"/>
                <a:ext cx="5625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674" y="3295650"/>
                <a:ext cx="562526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47874" y="3295650"/>
                <a:ext cx="5625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874" y="3295650"/>
                <a:ext cx="562526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81000" y="685800"/>
            <a:ext cx="5262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Consider the cycles graphs: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4230469"/>
            <a:ext cx="3333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Each is 2-regular.</a:t>
            </a:r>
          </a:p>
        </p:txBody>
      </p:sp>
    </p:spTree>
    <p:extLst>
      <p:ext uri="{BB962C8B-B14F-4D97-AF65-F5344CB8AC3E}">
        <p14:creationId xmlns:p14="http://schemas.microsoft.com/office/powerpoint/2010/main" val="2560947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95450"/>
            <a:ext cx="1447800" cy="144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00200"/>
            <a:ext cx="1638300" cy="1638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600200"/>
            <a:ext cx="1543050" cy="1543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19250"/>
            <a:ext cx="1524000" cy="1524000"/>
          </a:xfrm>
          <a:prstGeom prst="rect">
            <a:avLst/>
          </a:prstGeom>
        </p:spPr>
      </p:pic>
      <p:sp>
        <p:nvSpPr>
          <p:cNvPr id="6" name="Oval 5"/>
          <p:cNvSpPr>
            <a:spLocks noChangeAspect="1"/>
          </p:cNvSpPr>
          <p:nvPr/>
        </p:nvSpPr>
        <p:spPr>
          <a:xfrm>
            <a:off x="8001000" y="2305050"/>
            <a:ext cx="45720" cy="457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8153400" y="2305050"/>
            <a:ext cx="45720" cy="457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8305800" y="2305050"/>
            <a:ext cx="45720" cy="457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5800" y="3307318"/>
                <a:ext cx="5625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307318"/>
                <a:ext cx="562526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90800" y="3295650"/>
                <a:ext cx="5625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295650"/>
                <a:ext cx="562526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66674" y="3295650"/>
                <a:ext cx="5625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674" y="3295650"/>
                <a:ext cx="562526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47874" y="3295650"/>
                <a:ext cx="5625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874" y="3295650"/>
                <a:ext cx="562526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81000" y="685800"/>
            <a:ext cx="5262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Consider the cycles graphs: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4230469"/>
            <a:ext cx="3333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Each is 2-regular.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" y="4840069"/>
            <a:ext cx="7484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number of vertices goes to infinity.</a:t>
            </a:r>
          </a:p>
        </p:txBody>
      </p:sp>
    </p:spTree>
    <p:extLst>
      <p:ext uri="{BB962C8B-B14F-4D97-AF65-F5344CB8AC3E}">
        <p14:creationId xmlns:p14="http://schemas.microsoft.com/office/powerpoint/2010/main" val="510425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 noChangeAspect="1"/>
          </p:cNvGrpSpPr>
          <p:nvPr/>
        </p:nvGrpSpPr>
        <p:grpSpPr bwMode="auto">
          <a:xfrm>
            <a:off x="1827213" y="1828800"/>
            <a:ext cx="5106987" cy="5257800"/>
            <a:chOff x="3063" y="1144"/>
            <a:chExt cx="6120" cy="6300"/>
          </a:xfrm>
        </p:grpSpPr>
        <p:sp>
          <p:nvSpPr>
            <p:cNvPr id="3" name="AutoShape 30"/>
            <p:cNvSpPr>
              <a:spLocks noChangeAspect="1" noChangeArrowheads="1"/>
            </p:cNvSpPr>
            <p:nvPr/>
          </p:nvSpPr>
          <p:spPr bwMode="auto">
            <a:xfrm>
              <a:off x="3063" y="1144"/>
              <a:ext cx="6120" cy="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Oval 31"/>
            <p:cNvSpPr>
              <a:spLocks noChangeArrowheads="1"/>
            </p:cNvSpPr>
            <p:nvPr/>
          </p:nvSpPr>
          <p:spPr bwMode="auto">
            <a:xfrm>
              <a:off x="5833" y="1332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Oval 32"/>
            <p:cNvSpPr>
              <a:spLocks noChangeArrowheads="1"/>
            </p:cNvSpPr>
            <p:nvPr/>
          </p:nvSpPr>
          <p:spPr bwMode="auto">
            <a:xfrm>
              <a:off x="5832" y="6551"/>
              <a:ext cx="361" cy="361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Oval 33"/>
            <p:cNvSpPr>
              <a:spLocks noChangeArrowheads="1"/>
            </p:cNvSpPr>
            <p:nvPr/>
          </p:nvSpPr>
          <p:spPr bwMode="auto">
            <a:xfrm>
              <a:off x="8351" y="3132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Oval 34"/>
            <p:cNvSpPr>
              <a:spLocks noChangeArrowheads="1"/>
            </p:cNvSpPr>
            <p:nvPr/>
          </p:nvSpPr>
          <p:spPr bwMode="auto">
            <a:xfrm>
              <a:off x="8351" y="4751"/>
              <a:ext cx="361" cy="361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Oval 35"/>
            <p:cNvSpPr>
              <a:spLocks noChangeArrowheads="1"/>
            </p:cNvSpPr>
            <p:nvPr/>
          </p:nvSpPr>
          <p:spPr bwMode="auto">
            <a:xfrm>
              <a:off x="3431" y="3132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36"/>
            <p:cNvSpPr>
              <a:spLocks noChangeArrowheads="1"/>
            </p:cNvSpPr>
            <p:nvPr/>
          </p:nvSpPr>
          <p:spPr bwMode="auto">
            <a:xfrm>
              <a:off x="3431" y="4751"/>
              <a:ext cx="361" cy="361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37"/>
            <p:cNvSpPr>
              <a:spLocks noChangeArrowheads="1"/>
            </p:cNvSpPr>
            <p:nvPr/>
          </p:nvSpPr>
          <p:spPr bwMode="auto">
            <a:xfrm>
              <a:off x="4383" y="1864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38"/>
            <p:cNvSpPr>
              <a:spLocks noChangeArrowheads="1"/>
            </p:cNvSpPr>
            <p:nvPr/>
          </p:nvSpPr>
          <p:spPr bwMode="auto">
            <a:xfrm>
              <a:off x="7272" y="1871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39"/>
            <p:cNvSpPr>
              <a:spLocks noChangeArrowheads="1"/>
            </p:cNvSpPr>
            <p:nvPr/>
          </p:nvSpPr>
          <p:spPr bwMode="auto">
            <a:xfrm>
              <a:off x="4392" y="5831"/>
              <a:ext cx="361" cy="361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40"/>
            <p:cNvSpPr>
              <a:spLocks noChangeArrowheads="1"/>
            </p:cNvSpPr>
            <p:nvPr/>
          </p:nvSpPr>
          <p:spPr bwMode="auto">
            <a:xfrm>
              <a:off x="7273" y="5830"/>
              <a:ext cx="361" cy="361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41"/>
            <p:cNvSpPr>
              <a:spLocks noChangeShapeType="1"/>
            </p:cNvSpPr>
            <p:nvPr/>
          </p:nvSpPr>
          <p:spPr bwMode="auto">
            <a:xfrm flipV="1">
              <a:off x="6072" y="6012"/>
              <a:ext cx="13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42"/>
            <p:cNvSpPr>
              <a:spLocks noChangeShapeType="1"/>
            </p:cNvSpPr>
            <p:nvPr/>
          </p:nvSpPr>
          <p:spPr bwMode="auto">
            <a:xfrm flipV="1">
              <a:off x="4632" y="1512"/>
              <a:ext cx="132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43"/>
            <p:cNvSpPr>
              <a:spLocks noChangeShapeType="1"/>
            </p:cNvSpPr>
            <p:nvPr/>
          </p:nvSpPr>
          <p:spPr bwMode="auto">
            <a:xfrm flipV="1">
              <a:off x="7512" y="4932"/>
              <a:ext cx="96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44"/>
            <p:cNvSpPr>
              <a:spLocks noChangeShapeType="1"/>
            </p:cNvSpPr>
            <p:nvPr/>
          </p:nvSpPr>
          <p:spPr bwMode="auto">
            <a:xfrm flipH="1" flipV="1">
              <a:off x="7512" y="2052"/>
              <a:ext cx="96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45"/>
            <p:cNvSpPr>
              <a:spLocks noChangeShapeType="1"/>
            </p:cNvSpPr>
            <p:nvPr/>
          </p:nvSpPr>
          <p:spPr bwMode="auto">
            <a:xfrm flipH="1" flipV="1">
              <a:off x="6072" y="1512"/>
              <a:ext cx="132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46"/>
            <p:cNvSpPr>
              <a:spLocks noChangeShapeType="1"/>
            </p:cNvSpPr>
            <p:nvPr/>
          </p:nvSpPr>
          <p:spPr bwMode="auto">
            <a:xfrm flipH="1">
              <a:off x="3552" y="2052"/>
              <a:ext cx="96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47"/>
            <p:cNvSpPr>
              <a:spLocks noChangeShapeType="1"/>
            </p:cNvSpPr>
            <p:nvPr/>
          </p:nvSpPr>
          <p:spPr bwMode="auto">
            <a:xfrm>
              <a:off x="3672" y="3312"/>
              <a:ext cx="0" cy="1620"/>
            </a:xfrm>
            <a:prstGeom prst="line">
              <a:avLst/>
            </a:prstGeom>
            <a:noFill/>
            <a:ln w="31750">
              <a:solidFill>
                <a:srgbClr val="66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48"/>
            <p:cNvSpPr>
              <a:spLocks noChangeShapeType="1"/>
            </p:cNvSpPr>
            <p:nvPr/>
          </p:nvSpPr>
          <p:spPr bwMode="auto">
            <a:xfrm>
              <a:off x="3552" y="4932"/>
              <a:ext cx="96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49"/>
            <p:cNvSpPr>
              <a:spLocks noChangeShapeType="1"/>
            </p:cNvSpPr>
            <p:nvPr/>
          </p:nvSpPr>
          <p:spPr bwMode="auto">
            <a:xfrm>
              <a:off x="4632" y="6012"/>
              <a:ext cx="13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50"/>
            <p:cNvSpPr>
              <a:spLocks noChangeShapeType="1"/>
            </p:cNvSpPr>
            <p:nvPr/>
          </p:nvSpPr>
          <p:spPr bwMode="auto">
            <a:xfrm flipV="1">
              <a:off x="8592" y="3312"/>
              <a:ext cx="0" cy="1620"/>
            </a:xfrm>
            <a:prstGeom prst="line">
              <a:avLst/>
            </a:prstGeom>
            <a:noFill/>
            <a:ln w="31750">
              <a:solidFill>
                <a:srgbClr val="66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755796" y="496669"/>
            <a:ext cx="4797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Let S be the bottom half.</a:t>
            </a:r>
          </a:p>
        </p:txBody>
      </p:sp>
    </p:spTree>
    <p:extLst>
      <p:ext uri="{BB962C8B-B14F-4D97-AF65-F5344CB8AC3E}">
        <p14:creationId xmlns:p14="http://schemas.microsoft.com/office/powerpoint/2010/main" val="1107446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 noChangeAspect="1"/>
          </p:cNvGrpSpPr>
          <p:nvPr/>
        </p:nvGrpSpPr>
        <p:grpSpPr bwMode="auto">
          <a:xfrm>
            <a:off x="1827213" y="1828800"/>
            <a:ext cx="5106987" cy="5257800"/>
            <a:chOff x="3063" y="1144"/>
            <a:chExt cx="6120" cy="6300"/>
          </a:xfrm>
        </p:grpSpPr>
        <p:sp>
          <p:nvSpPr>
            <p:cNvPr id="3" name="AutoShape 30"/>
            <p:cNvSpPr>
              <a:spLocks noChangeAspect="1" noChangeArrowheads="1"/>
            </p:cNvSpPr>
            <p:nvPr/>
          </p:nvSpPr>
          <p:spPr bwMode="auto">
            <a:xfrm>
              <a:off x="3063" y="1144"/>
              <a:ext cx="6120" cy="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Oval 31"/>
            <p:cNvSpPr>
              <a:spLocks noChangeArrowheads="1"/>
            </p:cNvSpPr>
            <p:nvPr/>
          </p:nvSpPr>
          <p:spPr bwMode="auto">
            <a:xfrm>
              <a:off x="5833" y="1332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Oval 32"/>
            <p:cNvSpPr>
              <a:spLocks noChangeArrowheads="1"/>
            </p:cNvSpPr>
            <p:nvPr/>
          </p:nvSpPr>
          <p:spPr bwMode="auto">
            <a:xfrm>
              <a:off x="5832" y="6551"/>
              <a:ext cx="361" cy="361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Oval 33"/>
            <p:cNvSpPr>
              <a:spLocks noChangeArrowheads="1"/>
            </p:cNvSpPr>
            <p:nvPr/>
          </p:nvSpPr>
          <p:spPr bwMode="auto">
            <a:xfrm>
              <a:off x="8351" y="3132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Oval 34"/>
            <p:cNvSpPr>
              <a:spLocks noChangeArrowheads="1"/>
            </p:cNvSpPr>
            <p:nvPr/>
          </p:nvSpPr>
          <p:spPr bwMode="auto">
            <a:xfrm>
              <a:off x="8351" y="4751"/>
              <a:ext cx="361" cy="361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Oval 35"/>
            <p:cNvSpPr>
              <a:spLocks noChangeArrowheads="1"/>
            </p:cNvSpPr>
            <p:nvPr/>
          </p:nvSpPr>
          <p:spPr bwMode="auto">
            <a:xfrm>
              <a:off x="3431" y="3132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36"/>
            <p:cNvSpPr>
              <a:spLocks noChangeArrowheads="1"/>
            </p:cNvSpPr>
            <p:nvPr/>
          </p:nvSpPr>
          <p:spPr bwMode="auto">
            <a:xfrm>
              <a:off x="3431" y="4751"/>
              <a:ext cx="361" cy="361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37"/>
            <p:cNvSpPr>
              <a:spLocks noChangeArrowheads="1"/>
            </p:cNvSpPr>
            <p:nvPr/>
          </p:nvSpPr>
          <p:spPr bwMode="auto">
            <a:xfrm>
              <a:off x="4383" y="1864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38"/>
            <p:cNvSpPr>
              <a:spLocks noChangeArrowheads="1"/>
            </p:cNvSpPr>
            <p:nvPr/>
          </p:nvSpPr>
          <p:spPr bwMode="auto">
            <a:xfrm>
              <a:off x="7272" y="1871"/>
              <a:ext cx="361" cy="36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39"/>
            <p:cNvSpPr>
              <a:spLocks noChangeArrowheads="1"/>
            </p:cNvSpPr>
            <p:nvPr/>
          </p:nvSpPr>
          <p:spPr bwMode="auto">
            <a:xfrm>
              <a:off x="4392" y="5831"/>
              <a:ext cx="361" cy="361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40"/>
            <p:cNvSpPr>
              <a:spLocks noChangeArrowheads="1"/>
            </p:cNvSpPr>
            <p:nvPr/>
          </p:nvSpPr>
          <p:spPr bwMode="auto">
            <a:xfrm>
              <a:off x="7273" y="5830"/>
              <a:ext cx="361" cy="361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41"/>
            <p:cNvSpPr>
              <a:spLocks noChangeShapeType="1"/>
            </p:cNvSpPr>
            <p:nvPr/>
          </p:nvSpPr>
          <p:spPr bwMode="auto">
            <a:xfrm flipV="1">
              <a:off x="6072" y="6012"/>
              <a:ext cx="13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42"/>
            <p:cNvSpPr>
              <a:spLocks noChangeShapeType="1"/>
            </p:cNvSpPr>
            <p:nvPr/>
          </p:nvSpPr>
          <p:spPr bwMode="auto">
            <a:xfrm flipV="1">
              <a:off x="4632" y="1512"/>
              <a:ext cx="132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43"/>
            <p:cNvSpPr>
              <a:spLocks noChangeShapeType="1"/>
            </p:cNvSpPr>
            <p:nvPr/>
          </p:nvSpPr>
          <p:spPr bwMode="auto">
            <a:xfrm flipV="1">
              <a:off x="7512" y="4932"/>
              <a:ext cx="96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44"/>
            <p:cNvSpPr>
              <a:spLocks noChangeShapeType="1"/>
            </p:cNvSpPr>
            <p:nvPr/>
          </p:nvSpPr>
          <p:spPr bwMode="auto">
            <a:xfrm flipH="1" flipV="1">
              <a:off x="7512" y="2052"/>
              <a:ext cx="96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45"/>
            <p:cNvSpPr>
              <a:spLocks noChangeShapeType="1"/>
            </p:cNvSpPr>
            <p:nvPr/>
          </p:nvSpPr>
          <p:spPr bwMode="auto">
            <a:xfrm flipH="1" flipV="1">
              <a:off x="6072" y="1512"/>
              <a:ext cx="132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46"/>
            <p:cNvSpPr>
              <a:spLocks noChangeShapeType="1"/>
            </p:cNvSpPr>
            <p:nvPr/>
          </p:nvSpPr>
          <p:spPr bwMode="auto">
            <a:xfrm flipH="1">
              <a:off x="3552" y="2052"/>
              <a:ext cx="96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47"/>
            <p:cNvSpPr>
              <a:spLocks noChangeShapeType="1"/>
            </p:cNvSpPr>
            <p:nvPr/>
          </p:nvSpPr>
          <p:spPr bwMode="auto">
            <a:xfrm>
              <a:off x="3672" y="3312"/>
              <a:ext cx="0" cy="1620"/>
            </a:xfrm>
            <a:prstGeom prst="line">
              <a:avLst/>
            </a:prstGeom>
            <a:noFill/>
            <a:ln w="31750">
              <a:solidFill>
                <a:srgbClr val="66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48"/>
            <p:cNvSpPr>
              <a:spLocks noChangeShapeType="1"/>
            </p:cNvSpPr>
            <p:nvPr/>
          </p:nvSpPr>
          <p:spPr bwMode="auto">
            <a:xfrm>
              <a:off x="3552" y="4932"/>
              <a:ext cx="96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49"/>
            <p:cNvSpPr>
              <a:spLocks noChangeShapeType="1"/>
            </p:cNvSpPr>
            <p:nvPr/>
          </p:nvSpPr>
          <p:spPr bwMode="auto">
            <a:xfrm>
              <a:off x="4632" y="6012"/>
              <a:ext cx="13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50"/>
            <p:cNvSpPr>
              <a:spLocks noChangeShapeType="1"/>
            </p:cNvSpPr>
            <p:nvPr/>
          </p:nvSpPr>
          <p:spPr bwMode="auto">
            <a:xfrm flipV="1">
              <a:off x="8592" y="3312"/>
              <a:ext cx="0" cy="1620"/>
            </a:xfrm>
            <a:prstGeom prst="line">
              <a:avLst/>
            </a:prstGeom>
            <a:noFill/>
            <a:ln w="31750">
              <a:solidFill>
                <a:srgbClr val="66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860803"/>
              </p:ext>
            </p:extLst>
          </p:nvPr>
        </p:nvGraphicFramePr>
        <p:xfrm>
          <a:off x="457200" y="152400"/>
          <a:ext cx="8229600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Bitmap Image" r:id="rId3" imgW="6695238" imgH="1305107" progId="PBrush">
                  <p:embed/>
                </p:oleObj>
              </mc:Choice>
              <mc:Fallback>
                <p:oleObj name="Bitmap Image" r:id="rId3" imgW="6695238" imgH="1305107" progId="PBrush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2400"/>
                        <a:ext cx="8229600" cy="160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8168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52750"/>
            <a:ext cx="37338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86941" y="1542871"/>
            <a:ext cx="50662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Think of a graph as a </a:t>
            </a:r>
          </a:p>
          <a:p>
            <a:r>
              <a:rPr lang="en-US" sz="3600" dirty="0" smtClean="0"/>
              <a:t>communications network.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76200"/>
            <a:ext cx="60756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Now for the motivation </a:t>
            </a:r>
            <a:r>
              <a:rPr lang="en-US" sz="3600" dirty="0" smtClean="0"/>
              <a:t>behind </a:t>
            </a:r>
          </a:p>
          <a:p>
            <a:r>
              <a:rPr lang="en-US" sz="3600" dirty="0" smtClean="0"/>
              <a:t>expander fami</a:t>
            </a:r>
            <a:r>
              <a:rPr lang="en-US" sz="3600" dirty="0" smtClean="0"/>
              <a:t>lies</a:t>
            </a:r>
            <a:r>
              <a:rPr lang="en-US" sz="3600" dirty="0" smtClean="0"/>
              <a:t>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05774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25115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We say that a sequence of regular graphs</a:t>
            </a:r>
          </a:p>
          <a:p>
            <a:r>
              <a:rPr lang="en-US" sz="3200" dirty="0" smtClean="0"/>
              <a:t>is an </a:t>
            </a:r>
            <a:r>
              <a:rPr lang="en-US" sz="3200" b="1" dirty="0" smtClean="0"/>
              <a:t>expander family</a:t>
            </a:r>
            <a:r>
              <a:rPr lang="en-US" sz="3200" dirty="0" smtClean="0"/>
              <a:t> if</a:t>
            </a:r>
            <a:br>
              <a:rPr lang="en-US" sz="3200" dirty="0" smtClean="0"/>
            </a:br>
            <a:endParaRPr lang="en-US" sz="32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All the graphs have the same degree</a:t>
            </a:r>
            <a:br>
              <a:rPr lang="en-US" sz="3200" dirty="0" smtClean="0"/>
            </a:br>
            <a:endParaRPr lang="en-US" sz="32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The number of vertices goes to infinity</a:t>
            </a:r>
            <a:br>
              <a:rPr lang="en-US" sz="3200" dirty="0" smtClean="0"/>
            </a:br>
            <a:endParaRPr lang="en-US" sz="32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There exists a positive lower bound r </a:t>
            </a:r>
          </a:p>
          <a:p>
            <a:r>
              <a:rPr lang="en-US" sz="3200" dirty="0" smtClean="0"/>
              <a:t>such that the expansion constant is always</a:t>
            </a:r>
          </a:p>
          <a:p>
            <a:r>
              <a:rPr lang="en-US" sz="3200" dirty="0" smtClean="0"/>
              <a:t>at least r.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6220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28947"/>
            <a:ext cx="65305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We just saw that expander families of </a:t>
            </a:r>
          </a:p>
          <a:p>
            <a:r>
              <a:rPr lang="en-US" sz="3200" dirty="0" smtClean="0"/>
              <a:t>degree 2 do not exist.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20875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28947"/>
            <a:ext cx="65305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We just saw that expander families of </a:t>
            </a:r>
          </a:p>
          <a:p>
            <a:r>
              <a:rPr lang="en-US" sz="3200" dirty="0" smtClean="0"/>
              <a:t>degree 2 do not exist.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394230" y="3048000"/>
            <a:ext cx="62364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is amazing is that if d &gt; 2 then </a:t>
            </a:r>
          </a:p>
          <a:p>
            <a:r>
              <a:rPr lang="en-US" sz="3200" dirty="0" smtClean="0"/>
              <a:t>expander families of degree d exist.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0178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28947"/>
            <a:ext cx="65305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We just saw that expander families of </a:t>
            </a:r>
          </a:p>
          <a:p>
            <a:r>
              <a:rPr lang="en-US" sz="3200" dirty="0" smtClean="0"/>
              <a:t>degree 2 do not exist.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394230" y="3048000"/>
            <a:ext cx="62364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is amazing is that if d &gt; 2 then </a:t>
            </a:r>
          </a:p>
          <a:p>
            <a:r>
              <a:rPr lang="en-US" sz="3200" dirty="0" smtClean="0"/>
              <a:t>expander families of degree d exist.</a:t>
            </a:r>
            <a:endParaRPr lang="en-US" sz="32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651000" y="4740275"/>
            <a:ext cx="5608638" cy="822325"/>
          </a:xfrm>
          <a:prstGeom prst="rect">
            <a:avLst/>
          </a:prstGeom>
          <a:solidFill>
            <a:srgbClr val="FF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Existence: Pinsker 1973</a:t>
            </a:r>
          </a:p>
          <a:p>
            <a:pPr algn="ctr"/>
            <a:r>
              <a:rPr lang="en-US" sz="2400"/>
              <a:t>First explicit construction: Margulis 1973</a:t>
            </a:r>
          </a:p>
        </p:txBody>
      </p:sp>
    </p:spTree>
    <p:extLst>
      <p:ext uri="{BB962C8B-B14F-4D97-AF65-F5344CB8AC3E}">
        <p14:creationId xmlns:p14="http://schemas.microsoft.com/office/powerpoint/2010/main" val="9108657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867" y="1371600"/>
            <a:ext cx="817313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 far we have looked at the combinatorial </a:t>
            </a:r>
          </a:p>
          <a:p>
            <a:r>
              <a:rPr lang="en-US" sz="3200" dirty="0" smtClean="0"/>
              <a:t>way of looking at expander families.  </a:t>
            </a:r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Let’s now look at it from an algebraic viewpoint.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431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6200" y="381000"/>
            <a:ext cx="4502150" cy="173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/>
              <a:t>We form the</a:t>
            </a:r>
          </a:p>
          <a:p>
            <a:r>
              <a:rPr lang="en-US" sz="3600" i="1" dirty="0"/>
              <a:t>adjacency matrix</a:t>
            </a:r>
          </a:p>
          <a:p>
            <a:r>
              <a:rPr lang="en-US" sz="3600" dirty="0"/>
              <a:t>of a graph as follows: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2514600" y="2746375"/>
          <a:ext cx="4038600" cy="321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Bitmap Image" r:id="rId3" imgW="4076190" imgH="3247619" progId="Paint.Picture">
                  <p:embed/>
                </p:oleObj>
              </mc:Choice>
              <mc:Fallback>
                <p:oleObj name="Bitmap Image" r:id="rId3" imgW="4076190" imgH="32476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746375"/>
                        <a:ext cx="4038600" cy="321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800600" y="228600"/>
            <a:ext cx="4038600" cy="2224088"/>
            <a:chOff x="3024" y="144"/>
            <a:chExt cx="2544" cy="1401"/>
          </a:xfrm>
        </p:grpSpPr>
        <p:graphicFrame>
          <p:nvGraphicFramePr>
            <p:cNvPr id="5" name="Object 3"/>
            <p:cNvGraphicFramePr>
              <a:graphicFrameLocks noChangeAspect="1"/>
            </p:cNvGraphicFramePr>
            <p:nvPr/>
          </p:nvGraphicFramePr>
          <p:xfrm>
            <a:off x="3024" y="144"/>
            <a:ext cx="2544" cy="14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3" name="Bitmap Image" r:id="rId5" imgW="4791744" imgH="2638095" progId="Paint.Picture">
                    <p:embed/>
                  </p:oleObj>
                </mc:Choice>
                <mc:Fallback>
                  <p:oleObj name="Bitmap Image" r:id="rId5" imgW="4791744" imgH="2638095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144"/>
                          <a:ext cx="2544" cy="14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3552" y="432"/>
              <a:ext cx="1584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41292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6200" y="381000"/>
            <a:ext cx="798195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/>
              <a:t>Facts about eigenvalues </a:t>
            </a:r>
            <a:r>
              <a:rPr lang="en-US" sz="3600"/>
              <a:t>of </a:t>
            </a:r>
            <a:r>
              <a:rPr lang="en-US" sz="3600" smtClean="0"/>
              <a:t>a </a:t>
            </a:r>
            <a:r>
              <a:rPr lang="en-US" sz="3600" i="1" smtClean="0"/>
              <a:t>d</a:t>
            </a:r>
            <a:r>
              <a:rPr lang="en-US" sz="3600" smtClean="0"/>
              <a:t>-regular</a:t>
            </a:r>
            <a:endParaRPr lang="en-US" sz="3600" dirty="0"/>
          </a:p>
          <a:p>
            <a:r>
              <a:rPr lang="en-US" sz="3600" dirty="0"/>
              <a:t>graph </a:t>
            </a:r>
            <a:r>
              <a:rPr lang="en-US" sz="3600" i="1" dirty="0"/>
              <a:t>G</a:t>
            </a:r>
            <a:r>
              <a:rPr lang="en-US" sz="3600" dirty="0"/>
              <a:t>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6200" y="381000"/>
            <a:ext cx="8102026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/>
              <a:t>Facts about </a:t>
            </a:r>
            <a:r>
              <a:rPr lang="en-US" sz="3600" dirty="0" smtClean="0"/>
              <a:t>the eigenvalues </a:t>
            </a:r>
            <a:r>
              <a:rPr lang="en-US" sz="3600" dirty="0"/>
              <a:t>of a </a:t>
            </a:r>
            <a:r>
              <a:rPr lang="en-US" sz="3600" i="1" dirty="0" smtClean="0"/>
              <a:t>d</a:t>
            </a:r>
            <a:r>
              <a:rPr lang="en-US" sz="3600" dirty="0" smtClean="0"/>
              <a:t>-regular </a:t>
            </a:r>
          </a:p>
          <a:p>
            <a:r>
              <a:rPr lang="en-US" sz="3600" dirty="0" smtClean="0"/>
              <a:t>connected graph </a:t>
            </a:r>
            <a:r>
              <a:rPr lang="en-US" sz="3600" i="1" dirty="0" smtClean="0"/>
              <a:t>G</a:t>
            </a:r>
            <a:r>
              <a:rPr lang="en-US" sz="3600" i="1" dirty="0" smtClean="0"/>
              <a:t> </a:t>
            </a:r>
            <a:r>
              <a:rPr lang="en-US" sz="3600" dirty="0" smtClean="0"/>
              <a:t>with n vertices</a:t>
            </a:r>
            <a:r>
              <a:rPr lang="en-US" sz="3600" dirty="0" smtClean="0"/>
              <a:t>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468776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6200" y="381000"/>
            <a:ext cx="798195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/>
              <a:t>Facts about eigenvalues of a </a:t>
            </a:r>
            <a:r>
              <a:rPr lang="en-US" sz="3600" i="1" dirty="0"/>
              <a:t>d</a:t>
            </a:r>
            <a:r>
              <a:rPr lang="en-US" sz="3600" dirty="0"/>
              <a:t>-regular</a:t>
            </a:r>
          </a:p>
          <a:p>
            <a:r>
              <a:rPr lang="en-US" sz="3600" dirty="0"/>
              <a:t>graph </a:t>
            </a:r>
            <a:r>
              <a:rPr lang="en-US" sz="3600" i="1" dirty="0"/>
              <a:t>G</a:t>
            </a:r>
            <a:r>
              <a:rPr lang="en-US" sz="3600" dirty="0"/>
              <a:t>: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76200" y="1600200"/>
            <a:ext cx="372268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aseline="50000" dirty="0"/>
              <a:t>● </a:t>
            </a:r>
            <a:r>
              <a:rPr lang="en-US" sz="3600" dirty="0"/>
              <a:t>They are all real.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6200" y="381000"/>
            <a:ext cx="8066888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/>
              <a:t>Facts about eigenvalues of a </a:t>
            </a:r>
            <a:r>
              <a:rPr lang="en-US" sz="3600" i="1" dirty="0" smtClean="0"/>
              <a:t>d</a:t>
            </a:r>
            <a:r>
              <a:rPr lang="en-US" sz="3600" dirty="0" smtClean="0"/>
              <a:t>-regular </a:t>
            </a:r>
            <a:r>
              <a:rPr lang="en-US" sz="3600" dirty="0" err="1" smtClean="0"/>
              <a:t>gra</a:t>
            </a:r>
            <a:r>
              <a:rPr lang="en-US" sz="3600" dirty="0" smtClean="0"/>
              <a:t> </a:t>
            </a:r>
          </a:p>
          <a:p>
            <a:r>
              <a:rPr lang="en-US" sz="3600" i="1" dirty="0" smtClean="0"/>
              <a:t>G</a:t>
            </a:r>
            <a:r>
              <a:rPr lang="en-US" sz="3600" i="1" dirty="0"/>
              <a:t> </a:t>
            </a:r>
            <a:r>
              <a:rPr lang="en-US" sz="3600" dirty="0" smtClean="0"/>
              <a:t>with n vertices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6200" y="381000"/>
            <a:ext cx="8102026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/>
              <a:t>Facts about </a:t>
            </a:r>
            <a:r>
              <a:rPr lang="en-US" sz="3600" dirty="0" smtClean="0"/>
              <a:t>the eigenvalues </a:t>
            </a:r>
            <a:r>
              <a:rPr lang="en-US" sz="3600" dirty="0"/>
              <a:t>of a </a:t>
            </a:r>
            <a:r>
              <a:rPr lang="en-US" sz="3600" i="1" dirty="0" smtClean="0"/>
              <a:t>d</a:t>
            </a:r>
            <a:r>
              <a:rPr lang="en-US" sz="3600" dirty="0" smtClean="0"/>
              <a:t>-regular </a:t>
            </a:r>
          </a:p>
          <a:p>
            <a:r>
              <a:rPr lang="en-US" sz="3600" dirty="0" smtClean="0"/>
              <a:t>connected graph </a:t>
            </a:r>
            <a:r>
              <a:rPr lang="en-US" sz="3600" i="1" dirty="0" smtClean="0"/>
              <a:t>G</a:t>
            </a:r>
            <a:r>
              <a:rPr lang="en-US" sz="3600" i="1" dirty="0" smtClean="0"/>
              <a:t> </a:t>
            </a:r>
            <a:r>
              <a:rPr lang="en-US" sz="3600" dirty="0" smtClean="0"/>
              <a:t>with n vertices</a:t>
            </a:r>
            <a:r>
              <a:rPr lang="en-US" sz="3600" dirty="0" smtClean="0"/>
              <a:t>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146971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76200" y="1568450"/>
            <a:ext cx="372268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aseline="50000" dirty="0"/>
              <a:t>● </a:t>
            </a:r>
            <a:r>
              <a:rPr lang="en-US" sz="3600" dirty="0"/>
              <a:t>They are all real.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76200" y="2209800"/>
            <a:ext cx="4614789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aseline="50000" dirty="0"/>
              <a:t>●</a:t>
            </a:r>
            <a:r>
              <a:rPr lang="en-US" dirty="0"/>
              <a:t> </a:t>
            </a:r>
            <a:r>
              <a:rPr lang="en-US" sz="3600" dirty="0" smtClean="0"/>
              <a:t>The eigenvalues satisfy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914400" y="2974554"/>
                <a:ext cx="77340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−</m:t>
                    </m:r>
                    <m:r>
                      <a:rPr lang="en-US" sz="3600" b="0" i="1" smtClean="0">
                        <a:latin typeface="Cambria Math"/>
                      </a:rPr>
                      <m:t>𝑑</m:t>
                    </m:r>
                    <m:r>
                      <a:rPr lang="en-US" sz="3600" b="0" i="1" smtClean="0">
                        <a:latin typeface="Cambria Math"/>
                      </a:rPr>
                      <m:t> ≤</m:t>
                    </m:r>
                    <m:sSub>
                      <m:sSubPr>
                        <m:ctrlPr>
                          <a:rPr lang="en-US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3600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𝑛</m:t>
                        </m:r>
                        <m:r>
                          <a:rPr lang="en-US" sz="3600" i="1">
                            <a:latin typeface="Cambria Math"/>
                          </a:rPr>
                          <m:t>−2</m:t>
                        </m:r>
                      </m:sub>
                    </m:sSub>
                    <m:r>
                      <a:rPr lang="en-US" sz="3600" i="1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3600" dirty="0" smtClean="0"/>
                  <a:t> …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 smtClean="0"/>
                  <a:t> = d  </a:t>
                </a:r>
                <a:endParaRPr lang="en-US" sz="36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974554"/>
                <a:ext cx="7734040" cy="646331"/>
              </a:xfrm>
              <a:prstGeom prst="rect">
                <a:avLst/>
              </a:prstGeom>
              <a:blipFill rotWithShape="1">
                <a:blip r:embed="rId2"/>
                <a:stretch>
                  <a:fillRect t="-14151" r="-1340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6200" y="381000"/>
            <a:ext cx="8102026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/>
              <a:t>Facts about </a:t>
            </a:r>
            <a:r>
              <a:rPr lang="en-US" sz="3600" dirty="0" smtClean="0"/>
              <a:t>the eigenvalues </a:t>
            </a:r>
            <a:r>
              <a:rPr lang="en-US" sz="3600" dirty="0"/>
              <a:t>of a </a:t>
            </a:r>
            <a:r>
              <a:rPr lang="en-US" sz="3600" i="1" dirty="0" smtClean="0"/>
              <a:t>d</a:t>
            </a:r>
            <a:r>
              <a:rPr lang="en-US" sz="3600" dirty="0" smtClean="0"/>
              <a:t>-regular </a:t>
            </a:r>
          </a:p>
          <a:p>
            <a:r>
              <a:rPr lang="en-US" sz="3600" dirty="0" smtClean="0"/>
              <a:t>connected graph </a:t>
            </a:r>
            <a:r>
              <a:rPr lang="en-US" sz="3600" i="1" dirty="0" smtClean="0"/>
              <a:t>G</a:t>
            </a:r>
            <a:r>
              <a:rPr lang="en-US" sz="3600" i="1" dirty="0" smtClean="0"/>
              <a:t> </a:t>
            </a:r>
            <a:r>
              <a:rPr lang="en-US" sz="3600" dirty="0" smtClean="0"/>
              <a:t>with n vertices</a:t>
            </a:r>
            <a:r>
              <a:rPr lang="en-US" sz="3600" dirty="0" smtClean="0"/>
              <a:t>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75199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6200" y="3581400"/>
            <a:ext cx="6039859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aseline="50000" dirty="0"/>
              <a:t>●</a:t>
            </a:r>
            <a:r>
              <a:rPr lang="en-US" dirty="0"/>
              <a:t> </a:t>
            </a:r>
            <a:r>
              <a:rPr lang="en-US" sz="3600" dirty="0" smtClean="0"/>
              <a:t>The second largest eigenvalue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6200" y="381000"/>
            <a:ext cx="798195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/>
              <a:t>Facts about eigenvalues of a </a:t>
            </a:r>
            <a:r>
              <a:rPr lang="en-US" sz="3600" i="1" dirty="0"/>
              <a:t>d</a:t>
            </a:r>
            <a:r>
              <a:rPr lang="en-US" sz="3600" dirty="0"/>
              <a:t>-regular</a:t>
            </a:r>
          </a:p>
          <a:p>
            <a:r>
              <a:rPr lang="en-US" sz="3600" dirty="0"/>
              <a:t>graph </a:t>
            </a:r>
            <a:r>
              <a:rPr lang="en-US" sz="3600" i="1" dirty="0"/>
              <a:t>G</a:t>
            </a:r>
            <a:r>
              <a:rPr lang="en-US" sz="3600" dirty="0"/>
              <a:t>: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95800"/>
            <a:ext cx="6373813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6200" y="1524000"/>
            <a:ext cx="372268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aseline="50000" dirty="0"/>
              <a:t>● </a:t>
            </a:r>
            <a:r>
              <a:rPr lang="en-US" sz="3600" dirty="0"/>
              <a:t>They are all real.</a:t>
            </a: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81400"/>
            <a:ext cx="5524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590800" y="5711825"/>
            <a:ext cx="33083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(Alon-Dodziuk-Milman-Tanner)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6200" y="381000"/>
            <a:ext cx="8102026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/>
              <a:t>Facts about </a:t>
            </a:r>
            <a:r>
              <a:rPr lang="en-US" sz="3600" dirty="0" smtClean="0"/>
              <a:t>the eigenvalues </a:t>
            </a:r>
            <a:r>
              <a:rPr lang="en-US" sz="3600" dirty="0"/>
              <a:t>of a </a:t>
            </a:r>
            <a:r>
              <a:rPr lang="en-US" sz="3600" i="1" dirty="0" smtClean="0"/>
              <a:t>d</a:t>
            </a:r>
            <a:r>
              <a:rPr lang="en-US" sz="3600" dirty="0" smtClean="0"/>
              <a:t>-regular </a:t>
            </a:r>
          </a:p>
          <a:p>
            <a:r>
              <a:rPr lang="en-US" sz="3600" dirty="0" smtClean="0"/>
              <a:t>connected graph </a:t>
            </a:r>
            <a:r>
              <a:rPr lang="en-US" sz="3600" i="1" dirty="0" smtClean="0"/>
              <a:t>G</a:t>
            </a:r>
            <a:r>
              <a:rPr lang="en-US" sz="3600" i="1" dirty="0" smtClean="0"/>
              <a:t> </a:t>
            </a:r>
            <a:r>
              <a:rPr lang="en-US" sz="3600" dirty="0" smtClean="0"/>
              <a:t>with n vertices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6200" y="2209800"/>
            <a:ext cx="4614789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aseline="50000" dirty="0"/>
              <a:t>●</a:t>
            </a:r>
            <a:r>
              <a:rPr lang="en-US" dirty="0"/>
              <a:t> </a:t>
            </a:r>
            <a:r>
              <a:rPr lang="en-US" sz="3600" dirty="0" smtClean="0"/>
              <a:t>The eigenvalues satisfy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914400" y="2974554"/>
                <a:ext cx="77340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−</m:t>
                    </m:r>
                    <m:r>
                      <a:rPr lang="en-US" sz="3600" b="0" i="1" smtClean="0">
                        <a:latin typeface="Cambria Math"/>
                      </a:rPr>
                      <m:t>𝑑</m:t>
                    </m:r>
                    <m:r>
                      <a:rPr lang="en-US" sz="3600" b="0" i="1" smtClean="0">
                        <a:latin typeface="Cambria Math"/>
                      </a:rPr>
                      <m:t> ≤</m:t>
                    </m:r>
                    <m:sSub>
                      <m:sSubPr>
                        <m:ctrlPr>
                          <a:rPr lang="en-US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3600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𝑛</m:t>
                        </m:r>
                        <m:r>
                          <a:rPr lang="en-US" sz="3600" i="1">
                            <a:latin typeface="Cambria Math"/>
                          </a:rPr>
                          <m:t>−2</m:t>
                        </m:r>
                      </m:sub>
                    </m:sSub>
                    <m:r>
                      <a:rPr lang="en-US" sz="3600" i="1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3600" dirty="0" smtClean="0"/>
                  <a:t> …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 smtClean="0"/>
                  <a:t> = d  </a:t>
                </a:r>
                <a:endParaRPr lang="en-US" sz="36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974554"/>
                <a:ext cx="7734040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14151" r="-1340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553200" y="3620869"/>
            <a:ext cx="1676485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/>
              <a:t>satisfies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87474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0021" y="228600"/>
            <a:ext cx="61962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Two vertices can communicate</a:t>
            </a:r>
          </a:p>
          <a:p>
            <a:r>
              <a:rPr lang="en-US" sz="3600" dirty="0" smtClean="0"/>
              <a:t>directly with one another </a:t>
            </a:r>
            <a:r>
              <a:rPr lang="en-US" sz="3600" dirty="0" err="1" smtClean="0"/>
              <a:t>iff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they are connected by an edge.</a:t>
            </a:r>
            <a:endParaRPr lang="en-US" sz="36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981200"/>
            <a:ext cx="37719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4614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2" y="4467225"/>
            <a:ext cx="6440488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2590800" y="5711825"/>
            <a:ext cx="33083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(Alon-Dodziuk-Milman-Tanner)</a:t>
            </a:r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7561263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4423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8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67225"/>
            <a:ext cx="6440488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49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42100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49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7561263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493" name="Text Box 13"/>
          <p:cNvSpPr txBox="1">
            <a:spLocks noChangeArrowheads="1"/>
          </p:cNvSpPr>
          <p:nvPr/>
        </p:nvSpPr>
        <p:spPr bwMode="auto">
          <a:xfrm>
            <a:off x="2590800" y="5711825"/>
            <a:ext cx="33083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(Alon-Dodziuk-Milman-Tanner)</a:t>
            </a:r>
          </a:p>
        </p:txBody>
      </p:sp>
    </p:spTree>
    <p:extLst>
      <p:ext uri="{BB962C8B-B14F-4D97-AF65-F5344CB8AC3E}">
        <p14:creationId xmlns:p14="http://schemas.microsoft.com/office/powerpoint/2010/main" val="407627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31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67225"/>
            <a:ext cx="6440488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9315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743200"/>
            <a:ext cx="6637337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9322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42100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9323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7561263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9324" name="Text Box 28"/>
          <p:cNvSpPr txBox="1">
            <a:spLocks noChangeArrowheads="1"/>
          </p:cNvSpPr>
          <p:nvPr/>
        </p:nvSpPr>
        <p:spPr bwMode="auto">
          <a:xfrm>
            <a:off x="2590800" y="5711825"/>
            <a:ext cx="33083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(Alon-Dodziuk-Milman-Tanner)</a:t>
            </a:r>
          </a:p>
        </p:txBody>
      </p:sp>
    </p:spTree>
    <p:extLst>
      <p:ext uri="{BB962C8B-B14F-4D97-AF65-F5344CB8AC3E}">
        <p14:creationId xmlns:p14="http://schemas.microsoft.com/office/powerpoint/2010/main" val="367112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27075" y="457200"/>
            <a:ext cx="6196633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 u="sng" dirty="0"/>
              <a:t>Take-home Message </a:t>
            </a:r>
            <a:r>
              <a:rPr lang="en-US" sz="4800" u="sng" dirty="0" smtClean="0"/>
              <a:t>#2:</a:t>
            </a:r>
            <a:endParaRPr lang="en-US" sz="4800" u="sng" dirty="0"/>
          </a:p>
          <a:p>
            <a:endParaRPr lang="en-US" sz="1200" dirty="0"/>
          </a:p>
          <a:p>
            <a:endParaRPr lang="en-US" sz="4800" dirty="0" smtClean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82888"/>
            <a:ext cx="8686800" cy="122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2112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Grp="1" noChangeAspect="1"/>
          </p:cNvGraphicFramePr>
          <p:nvPr/>
        </p:nvGraphicFramePr>
        <p:xfrm>
          <a:off x="533400" y="152400"/>
          <a:ext cx="8305800" cy="590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r:id="rId3" imgW="15661286" imgH="11780952" progId="">
                  <p:embed/>
                </p:oleObj>
              </mc:Choice>
              <mc:Fallback>
                <p:oleObj r:id="rId3" imgW="15661286" imgH="11780952" progId="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2400"/>
                        <a:ext cx="8305800" cy="590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Grp="1" noChangeAspect="1"/>
          </p:cNvGraphicFramePr>
          <p:nvPr/>
        </p:nvGraphicFramePr>
        <p:xfrm>
          <a:off x="2133600" y="304800"/>
          <a:ext cx="64770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Bitmap Image" r:id="rId5" imgW="8745171" imgH="1104762" progId="PBrush">
                  <p:embed/>
                </p:oleObj>
              </mc:Choice>
              <mc:Fallback>
                <p:oleObj name="Bitmap Image" r:id="rId5" imgW="8745171" imgH="1104762" progId="PBrush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04800"/>
                        <a:ext cx="64770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91578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53716753"/>
              </p:ext>
            </p:extLst>
          </p:nvPr>
        </p:nvGraphicFramePr>
        <p:xfrm>
          <a:off x="533400" y="609600"/>
          <a:ext cx="8305800" cy="590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r:id="rId3" imgW="15661286" imgH="11780952" progId="">
                  <p:embed/>
                </p:oleObj>
              </mc:Choice>
              <mc:Fallback>
                <p:oleObj r:id="rId3" imgW="15661286" imgH="11780952" progId="">
                  <p:embed/>
                  <p:pic>
                    <p:nvPicPr>
                      <p:cNvPr id="0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09600"/>
                        <a:ext cx="8305800" cy="590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97708" y="381000"/>
            <a:ext cx="4007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red curve has a horizontal </a:t>
            </a:r>
          </a:p>
          <a:p>
            <a:r>
              <a:rPr lang="en-US" sz="2400" dirty="0" smtClean="0"/>
              <a:t>asymptote at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18120" y="735516"/>
                <a:ext cx="1349280" cy="512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120" y="735516"/>
                <a:ext cx="1349280" cy="5125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715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34784593"/>
              </p:ext>
            </p:extLst>
          </p:nvPr>
        </p:nvGraphicFramePr>
        <p:xfrm>
          <a:off x="533400" y="609600"/>
          <a:ext cx="8305800" cy="590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r:id="rId3" imgW="15661286" imgH="11780952" progId="">
                  <p:embed/>
                </p:oleObj>
              </mc:Choice>
              <mc:Fallback>
                <p:oleObj r:id="rId3" imgW="15661286" imgH="11780952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09600"/>
                        <a:ext cx="8305800" cy="590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97708" y="381000"/>
            <a:ext cx="55944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other words,                     is asymptotically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the smallest that          can be. 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0520" y="325624"/>
                <a:ext cx="1349280" cy="512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520" y="325624"/>
                <a:ext cx="1349280" cy="5125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91071" y="1015425"/>
                <a:ext cx="6715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071" y="1015425"/>
                <a:ext cx="671529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43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819400" y="2743200"/>
                <a:ext cx="3012812" cy="1202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|</m:t>
                      </m:r>
                      <m:r>
                        <a:rPr lang="en-US" sz="400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|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b="0" i="1" smtClean="0">
                          <a:latin typeface="Cambria Math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2743200"/>
                <a:ext cx="3012812" cy="120212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25543" y="1066800"/>
            <a:ext cx="788055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We say that a d-regular graph X is </a:t>
            </a:r>
            <a:r>
              <a:rPr lang="en-US" sz="3200" b="1" dirty="0" smtClean="0"/>
              <a:t>Ramanujan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if all the non-trivial eigenvalues      of X </a:t>
            </a:r>
          </a:p>
          <a:p>
            <a:r>
              <a:rPr lang="en-US" sz="3200" dirty="0" smtClean="0"/>
              <a:t>(the ones that aren’t equal to </a:t>
            </a:r>
            <a:r>
              <a:rPr lang="en-US" sz="3200" dirty="0" smtClean="0"/>
              <a:t>d or -d) </a:t>
            </a:r>
            <a:r>
              <a:rPr lang="en-US" sz="3200" dirty="0" smtClean="0"/>
              <a:t>satisfy </a:t>
            </a:r>
          </a:p>
          <a:p>
            <a:endParaRPr lang="en-US" sz="3200" dirty="0"/>
          </a:p>
          <a:p>
            <a:r>
              <a:rPr lang="en-US" sz="3200" dirty="0" smtClean="0"/>
              <a:t>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31571" y="1548825"/>
                <a:ext cx="49782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𝜆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571" y="1548825"/>
                <a:ext cx="497829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44826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27257" y="2362200"/>
                <a:ext cx="3279809" cy="1202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400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000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3200" b="0" i="1" smtClean="0">
                          <a:latin typeface="Cambria Math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257" y="2362200"/>
                <a:ext cx="3279809" cy="120212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828800" y="1600200"/>
            <a:ext cx="5200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Hence, if X is </a:t>
            </a:r>
            <a:r>
              <a:rPr lang="en-US" sz="3200" b="1" dirty="0" smtClean="0"/>
              <a:t>Ramanujan</a:t>
            </a:r>
            <a:r>
              <a:rPr lang="en-US" sz="3200" dirty="0" smtClean="0"/>
              <a:t> then</a:t>
            </a:r>
          </a:p>
        </p:txBody>
      </p:sp>
    </p:spTree>
    <p:extLst>
      <p:ext uri="{BB962C8B-B14F-4D97-AF65-F5344CB8AC3E}">
        <p14:creationId xmlns:p14="http://schemas.microsoft.com/office/powerpoint/2010/main" val="23774281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5" name="Text Box 3"/>
          <p:cNvSpPr txBox="1">
            <a:spLocks noChangeArrowheads="1"/>
          </p:cNvSpPr>
          <p:nvPr/>
        </p:nvSpPr>
        <p:spPr bwMode="auto">
          <a:xfrm>
            <a:off x="4235450" y="1263650"/>
            <a:ext cx="311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.</a:t>
            </a:r>
          </a:p>
        </p:txBody>
      </p:sp>
      <p:graphicFrame>
        <p:nvGraphicFramePr>
          <p:cNvPr id="540683" name="Object 11"/>
          <p:cNvGraphicFramePr>
            <a:graphicFrameLocks noGrp="1" noChangeAspect="1"/>
          </p:cNvGraphicFramePr>
          <p:nvPr>
            <p:ph/>
          </p:nvPr>
        </p:nvGraphicFramePr>
        <p:xfrm>
          <a:off x="682625" y="274638"/>
          <a:ext cx="7778750" cy="585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r:id="rId3" imgW="15661286" imgH="11780952" progId="">
                  <p:embed/>
                </p:oleObj>
              </mc:Choice>
              <mc:Fallback>
                <p:oleObj r:id="rId3" imgW="15661286" imgH="11780952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274638"/>
                        <a:ext cx="7778750" cy="585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566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0021" y="228600"/>
            <a:ext cx="62904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Communication is instantaneous</a:t>
            </a:r>
          </a:p>
          <a:p>
            <a:r>
              <a:rPr lang="en-US" sz="3600" dirty="0" smtClean="0"/>
              <a:t>across edges, but there may be</a:t>
            </a:r>
          </a:p>
          <a:p>
            <a:r>
              <a:rPr lang="en-US" sz="3600" dirty="0" smtClean="0"/>
              <a:t>delays at vertices.</a:t>
            </a:r>
            <a:endParaRPr lang="en-US" sz="36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981200"/>
            <a:ext cx="37719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1891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27075" y="457200"/>
            <a:ext cx="7585025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 u="sng" dirty="0"/>
              <a:t>Take-home Message </a:t>
            </a:r>
            <a:r>
              <a:rPr lang="en-US" sz="4800" u="sng" dirty="0" smtClean="0"/>
              <a:t>#3:</a:t>
            </a:r>
          </a:p>
          <a:p>
            <a:endParaRPr lang="en-US" sz="4800" u="sng" dirty="0"/>
          </a:p>
          <a:p>
            <a:r>
              <a:rPr lang="en-US" sz="4800" dirty="0" smtClean="0"/>
              <a:t>Ramanujan graphs essentially</a:t>
            </a:r>
          </a:p>
          <a:p>
            <a:r>
              <a:rPr lang="en-US" sz="4800" dirty="0"/>
              <a:t>h</a:t>
            </a:r>
            <a:r>
              <a:rPr lang="en-US" sz="4800" dirty="0" smtClean="0"/>
              <a:t>ave </a:t>
            </a:r>
            <a:r>
              <a:rPr lang="en-US" sz="4800" dirty="0" smtClean="0"/>
              <a:t>the smallest possible </a:t>
            </a:r>
            <a:endParaRPr lang="en-US" sz="4800" dirty="0"/>
          </a:p>
          <a:p>
            <a:endParaRPr lang="en-US" sz="1200" dirty="0"/>
          </a:p>
          <a:p>
            <a:endParaRPr lang="en-US" sz="4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467600" y="2721114"/>
                <a:ext cx="79201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400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721114"/>
                <a:ext cx="792012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64761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600200"/>
            <a:ext cx="701916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A family of d-regular </a:t>
            </a:r>
            <a:r>
              <a:rPr lang="en-US" sz="4000" dirty="0" err="1" smtClean="0"/>
              <a:t>Ramanujan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graphs is an expander family.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796286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704975"/>
            <a:ext cx="8802688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9282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3278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4662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572000" y="304800"/>
            <a:ext cx="3827463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3200" dirty="0">
                <a:latin typeface="Algerian" pitchFamily="82" charset="0"/>
              </a:rPr>
              <a:t>Shameless</a:t>
            </a:r>
          </a:p>
          <a:p>
            <a:pPr eaLnBrk="1" hangingPunct="1"/>
            <a:r>
              <a:rPr lang="en-US" sz="3200" dirty="0">
                <a:latin typeface="Algerian" pitchFamily="82" charset="0"/>
              </a:rPr>
              <a:t>self-promotion!!!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3733800" cy="5600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1000" y="2545140"/>
            <a:ext cx="49759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Expander families and </a:t>
            </a:r>
            <a:r>
              <a:rPr lang="en-US" sz="2400" dirty="0" err="1" smtClean="0"/>
              <a:t>Cayley</a:t>
            </a:r>
            <a:r>
              <a:rPr lang="en-US" sz="2400" dirty="0" smtClean="0"/>
              <a:t> graphs –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A beginner’s guide</a:t>
            </a:r>
          </a:p>
          <a:p>
            <a:endParaRPr lang="en-US" sz="2400" dirty="0"/>
          </a:p>
          <a:p>
            <a:r>
              <a:rPr lang="en-US" sz="2400" dirty="0" smtClean="0"/>
              <a:t>by Mike Krebs and Anthony Shaheen</a:t>
            </a:r>
          </a:p>
        </p:txBody>
      </p:sp>
    </p:spTree>
    <p:extLst>
      <p:ext uri="{BB962C8B-B14F-4D97-AF65-F5344CB8AC3E}">
        <p14:creationId xmlns:p14="http://schemas.microsoft.com/office/powerpoint/2010/main" val="1338581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0021" y="838200"/>
            <a:ext cx="4056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Edges are expensive</a:t>
            </a:r>
            <a:r>
              <a:rPr lang="en-US" sz="3600" dirty="0"/>
              <a:t>.</a:t>
            </a:r>
            <a:endParaRPr lang="en-US" sz="3600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981200"/>
            <a:ext cx="37719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867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116682"/>
                <a:ext cx="7275903" cy="62079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Our goal:</a:t>
                </a:r>
                <a:r>
                  <a:rPr lang="en-US" sz="2800" dirty="0" smtClean="0"/>
                  <a:t>      Let d be a fixed integer with d &gt; 1.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Create an infinite sequence of d-regular graphs </a:t>
                </a:r>
              </a:p>
              <a:p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      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       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4, 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      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,  …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where </a:t>
                </a:r>
              </a:p>
              <a:p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/>
                  <a:t>the graphs are getting bigger and bigger (the </a:t>
                </a:r>
              </a:p>
              <a:p>
                <a:r>
                  <a:rPr lang="en-US" sz="2800" dirty="0" smtClean="0"/>
                  <a:t>number of vertices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/>
                  <a:t> goes to infinity as</a:t>
                </a:r>
              </a:p>
              <a:p>
                <a:r>
                  <a:rPr lang="en-US" sz="2800" dirty="0" smtClean="0"/>
                  <a:t>n goes to infinity)</a:t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pPr marL="514350" indent="-514350">
                  <a:buAutoNum type="arabicPeriod" startAt="2"/>
                </a:pPr>
                <a:r>
                  <a:rPr lang="en-US" sz="2800" dirty="0" smtClean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/>
                  <a:t> is as good a communications </a:t>
                </a:r>
              </a:p>
              <a:p>
                <a:r>
                  <a:rPr lang="en-US" sz="2800" dirty="0" smtClean="0"/>
                  <a:t>network as possible.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16682"/>
                <a:ext cx="7275903" cy="6207918"/>
              </a:xfrm>
              <a:prstGeom prst="rect">
                <a:avLst/>
              </a:prstGeom>
              <a:blipFill rotWithShape="1">
                <a:blip r:embed="rId2"/>
                <a:stretch>
                  <a:fillRect l="-1760" t="-883" r="-754" b="-1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51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506" y="533400"/>
            <a:ext cx="728917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/>
              <a:t>Questions: </a:t>
            </a:r>
          </a:p>
          <a:p>
            <a:endParaRPr lang="en-US" sz="3600" dirty="0"/>
          </a:p>
          <a:p>
            <a:r>
              <a:rPr lang="en-US" sz="3600" dirty="0" smtClean="0"/>
              <a:t>1. How do we measure if a graph is a </a:t>
            </a:r>
          </a:p>
          <a:p>
            <a:r>
              <a:rPr lang="en-US" sz="3600" dirty="0" smtClean="0"/>
              <a:t>good communications network?</a:t>
            </a:r>
          </a:p>
          <a:p>
            <a:endParaRPr lang="en-US" sz="3600" dirty="0"/>
          </a:p>
          <a:p>
            <a:r>
              <a:rPr lang="en-US" sz="3600" dirty="0" smtClean="0"/>
              <a:t>2. Once we have a measurement, </a:t>
            </a:r>
            <a:r>
              <a:rPr lang="en-US" sz="3600" dirty="0" smtClean="0"/>
              <a:t>can </a:t>
            </a:r>
          </a:p>
          <a:p>
            <a:r>
              <a:rPr lang="en-US" sz="3600" dirty="0" smtClean="0"/>
              <a:t>we find graphs that are optimal with</a:t>
            </a:r>
          </a:p>
          <a:p>
            <a:r>
              <a:rPr lang="en-US" sz="3600" dirty="0" smtClean="0"/>
              <a:t>respect to the </a:t>
            </a:r>
            <a:r>
              <a:rPr lang="en-US" sz="3600" dirty="0" smtClean="0"/>
              <a:t>measurement?</a:t>
            </a:r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44773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0"/>
            <a:ext cx="77551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Let’s start with the first question.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506" y="533400"/>
            <a:ext cx="734412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/>
              <a:t>Questions: </a:t>
            </a:r>
          </a:p>
          <a:p>
            <a:endParaRPr lang="en-US" sz="3600" dirty="0"/>
          </a:p>
          <a:p>
            <a:r>
              <a:rPr lang="en-US" sz="3600" dirty="0" smtClean="0"/>
              <a:t>1. How do we measure if a graph is a </a:t>
            </a:r>
          </a:p>
          <a:p>
            <a:r>
              <a:rPr lang="en-US" sz="3600" dirty="0" smtClean="0"/>
              <a:t>good communications network?</a:t>
            </a:r>
          </a:p>
          <a:p>
            <a:endParaRPr lang="en-US" sz="3600" dirty="0"/>
          </a:p>
          <a:p>
            <a:r>
              <a:rPr lang="en-US" sz="3600" dirty="0" smtClean="0"/>
              <a:t>2. Once we have a measurement, how</a:t>
            </a:r>
          </a:p>
          <a:p>
            <a:r>
              <a:rPr lang="en-US" sz="3600" dirty="0" smtClean="0"/>
              <a:t>good can we make our networks?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08409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948</Words>
  <Application>Microsoft Office PowerPoint</Application>
  <PresentationFormat>On-screen Show (4:3)</PresentationFormat>
  <Paragraphs>175</Paragraphs>
  <Slides>54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Office Theme</vt:lpstr>
      <vt:lpstr>Bitmap Image</vt:lpstr>
      <vt:lpstr>An introduction to expander families and Ramanujan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Expander graphs and Ramanujan graphs</dc:title>
  <dc:creator>Tony</dc:creator>
  <cp:lastModifiedBy>Tony</cp:lastModifiedBy>
  <cp:revision>58</cp:revision>
  <dcterms:created xsi:type="dcterms:W3CDTF">2012-09-25T19:46:20Z</dcterms:created>
  <dcterms:modified xsi:type="dcterms:W3CDTF">2012-11-18T09:01:21Z</dcterms:modified>
</cp:coreProperties>
</file>