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355" r:id="rId3"/>
    <p:sldId id="356" r:id="rId4"/>
    <p:sldId id="357" r:id="rId5"/>
    <p:sldId id="257" r:id="rId6"/>
    <p:sldId id="260" r:id="rId7"/>
    <p:sldId id="286" r:id="rId8"/>
    <p:sldId id="285" r:id="rId9"/>
    <p:sldId id="287" r:id="rId10"/>
    <p:sldId id="288" r:id="rId11"/>
    <p:sldId id="301" r:id="rId12"/>
    <p:sldId id="290" r:id="rId13"/>
    <p:sldId id="289" r:id="rId14"/>
    <p:sldId id="302" r:id="rId15"/>
    <p:sldId id="266" r:id="rId16"/>
    <p:sldId id="303" r:id="rId17"/>
    <p:sldId id="304" r:id="rId18"/>
    <p:sldId id="305" r:id="rId19"/>
    <p:sldId id="317" r:id="rId20"/>
    <p:sldId id="306" r:id="rId21"/>
    <p:sldId id="309" r:id="rId22"/>
    <p:sldId id="310" r:id="rId23"/>
    <p:sldId id="358" r:id="rId24"/>
    <p:sldId id="359" r:id="rId25"/>
    <p:sldId id="314" r:id="rId26"/>
    <p:sldId id="313" r:id="rId27"/>
    <p:sldId id="315" r:id="rId28"/>
    <p:sldId id="360" r:id="rId29"/>
    <p:sldId id="361" r:id="rId30"/>
    <p:sldId id="363" r:id="rId31"/>
    <p:sldId id="364" r:id="rId32"/>
    <p:sldId id="365" r:id="rId33"/>
    <p:sldId id="316" r:id="rId34"/>
    <p:sldId id="366" r:id="rId35"/>
    <p:sldId id="267" r:id="rId36"/>
    <p:sldId id="268" r:id="rId37"/>
    <p:sldId id="270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72" r:id="rId46"/>
    <p:sldId id="283" r:id="rId47"/>
    <p:sldId id="273" r:id="rId48"/>
    <p:sldId id="284" r:id="rId49"/>
    <p:sldId id="292" r:id="rId50"/>
    <p:sldId id="294" r:id="rId51"/>
    <p:sldId id="295" r:id="rId52"/>
    <p:sldId id="322" r:id="rId53"/>
    <p:sldId id="296" r:id="rId54"/>
    <p:sldId id="298" r:id="rId55"/>
    <p:sldId id="299" r:id="rId56"/>
    <p:sldId id="300" r:id="rId57"/>
    <p:sldId id="320" r:id="rId58"/>
    <p:sldId id="318" r:id="rId59"/>
    <p:sldId id="319" r:id="rId60"/>
    <p:sldId id="334" r:id="rId61"/>
    <p:sldId id="321" r:id="rId62"/>
    <p:sldId id="389" r:id="rId63"/>
    <p:sldId id="328" r:id="rId64"/>
    <p:sldId id="351" r:id="rId65"/>
    <p:sldId id="367" r:id="rId66"/>
    <p:sldId id="352" r:id="rId67"/>
    <p:sldId id="368" r:id="rId68"/>
    <p:sldId id="353" r:id="rId69"/>
    <p:sldId id="336" r:id="rId70"/>
    <p:sldId id="326" r:id="rId71"/>
    <p:sldId id="329" r:id="rId72"/>
    <p:sldId id="337" r:id="rId73"/>
    <p:sldId id="338" r:id="rId74"/>
    <p:sldId id="340" r:id="rId75"/>
    <p:sldId id="330" r:id="rId76"/>
    <p:sldId id="369" r:id="rId77"/>
    <p:sldId id="370" r:id="rId78"/>
    <p:sldId id="331" r:id="rId79"/>
    <p:sldId id="332" r:id="rId80"/>
    <p:sldId id="341" r:id="rId81"/>
    <p:sldId id="347" r:id="rId82"/>
    <p:sldId id="348" r:id="rId83"/>
    <p:sldId id="349" r:id="rId84"/>
    <p:sldId id="350" r:id="rId85"/>
    <p:sldId id="371" r:id="rId86"/>
    <p:sldId id="346" r:id="rId87"/>
    <p:sldId id="345" r:id="rId88"/>
    <p:sldId id="342" r:id="rId89"/>
    <p:sldId id="344" r:id="rId90"/>
    <p:sldId id="333" r:id="rId91"/>
    <p:sldId id="343" r:id="rId92"/>
    <p:sldId id="373" r:id="rId93"/>
    <p:sldId id="372" r:id="rId94"/>
    <p:sldId id="382" r:id="rId95"/>
    <p:sldId id="374" r:id="rId96"/>
    <p:sldId id="375" r:id="rId97"/>
    <p:sldId id="387" r:id="rId98"/>
    <p:sldId id="376" r:id="rId99"/>
    <p:sldId id="378" r:id="rId100"/>
    <p:sldId id="377" r:id="rId101"/>
    <p:sldId id="379" r:id="rId102"/>
    <p:sldId id="383" r:id="rId103"/>
    <p:sldId id="385" r:id="rId104"/>
    <p:sldId id="388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4660" autoAdjust="0"/>
  </p:normalViewPr>
  <p:slideViewPr>
    <p:cSldViewPr>
      <p:cViewPr varScale="1">
        <p:scale>
          <a:sx n="97" d="100"/>
          <a:sy n="97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24C87-6EBD-42C7-BB43-31BC5FFD9539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6A404-05D3-4A5B-A491-846F7D46B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4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A404-05D3-4A5B-A491-846F7D46BE7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2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2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8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0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3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4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6083-C64E-41F1-9BD3-D8EA9513A973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DDE9-7F26-4AF7-B451-F937EA0E80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0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athworld.wolfram.com/GaussianPrim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aussian_primes.pn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aussian_integer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athworld.wolfram.com/GaussianPrime.html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.org/editorial/mathgames/mathgames_01_25_04.html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648" y="1600200"/>
            <a:ext cx="4927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The Gaussian Primes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438400"/>
            <a:ext cx="2216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Tony Shaheen</a:t>
            </a:r>
          </a:p>
          <a:p>
            <a:r>
              <a:rPr lang="en-US" sz="2400" dirty="0"/>
              <a:t>CSU Los Angeles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546937"/>
            <a:ext cx="4100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talk can be found on my website:</a:t>
            </a:r>
          </a:p>
          <a:p>
            <a:endParaRPr lang="en-US" sz="2000" dirty="0"/>
          </a:p>
          <a:p>
            <a:r>
              <a:rPr lang="en-US" sz="2000" dirty="0"/>
              <a:t>www.calstatela.edu/faculty/ashahee/</a:t>
            </a:r>
          </a:p>
        </p:txBody>
      </p:sp>
    </p:spTree>
    <p:extLst>
      <p:ext uri="{BB962C8B-B14F-4D97-AF65-F5344CB8AC3E}">
        <p14:creationId xmlns:p14="http://schemas.microsoft.com/office/powerpoint/2010/main" val="339898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533400"/>
                <a:ext cx="7939161" cy="3970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  <a:ea typeface="Cambria Math"/>
                      </a:rPr>
                      <m:t>p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600" dirty="0"/>
                  <a:t> be a integer where p is not</a:t>
                </a:r>
              </a:p>
              <a:p>
                <a:r>
                  <a:rPr lang="en-US" sz="3600" dirty="0"/>
                  <a:t>a unit.  We say that p is a </a:t>
                </a:r>
                <a:r>
                  <a:rPr lang="en-US" sz="3600" b="1" dirty="0"/>
                  <a:t>prime element</a:t>
                </a:r>
                <a:r>
                  <a:rPr lang="en-US" sz="3600" dirty="0"/>
                  <a:t> </a:t>
                </a:r>
              </a:p>
              <a:p>
                <a:r>
                  <a:rPr lang="en-US" sz="3600" dirty="0"/>
                  <a:t>if the following is true: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For all integers x and y, </a:t>
                </a:r>
                <a:br>
                  <a:rPr lang="en-US" sz="3600" dirty="0"/>
                </a:br>
                <a:br>
                  <a:rPr lang="en-US" sz="3600" dirty="0"/>
                </a:br>
                <a:r>
                  <a:rPr lang="en-US" sz="3600" dirty="0"/>
                  <a:t>if p = x</a:t>
                </a:r>
                <a:r>
                  <a:rPr lang="en-US" sz="3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600" dirty="0"/>
                  <a:t> y, then either x or y is a unit.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"/>
                <a:ext cx="7939161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304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203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1631"/>
            <a:ext cx="80775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Theorem: Let L be a line in the Gaussian plane that </a:t>
            </a:r>
          </a:p>
          <a:p>
            <a:r>
              <a:rPr lang="en-US" sz="2800" dirty="0"/>
              <a:t>contains at least two distinct Gaussian integers and let</a:t>
            </a:r>
          </a:p>
          <a:p>
            <a:r>
              <a:rPr lang="en-US" sz="2800" dirty="0"/>
              <a:t>d be a positive integer.  There is a Gaussian integer </a:t>
            </a:r>
          </a:p>
          <a:p>
            <a:r>
              <a:rPr lang="en-US" sz="2800" dirty="0"/>
              <a:t>w on L such that all Gaussian integers within a </a:t>
            </a:r>
          </a:p>
          <a:p>
            <a:r>
              <a:rPr lang="en-US" sz="2800" dirty="0"/>
              <a:t>distance d of w are composite.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" y="6393180"/>
            <a:ext cx="5943600" cy="76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90600" y="2514600"/>
            <a:ext cx="0" cy="426720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212824" y="35814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V="1">
            <a:off x="228600" y="3200400"/>
            <a:ext cx="7010400" cy="2895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828800" y="472440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</a:t>
            </a:r>
          </a:p>
        </p:txBody>
      </p:sp>
      <p:sp>
        <p:nvSpPr>
          <p:cNvPr id="34" name="Oval 33"/>
          <p:cNvSpPr/>
          <p:nvPr/>
        </p:nvSpPr>
        <p:spPr>
          <a:xfrm>
            <a:off x="5562600" y="3810000"/>
            <a:ext cx="137160" cy="137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4495532" y="2743200"/>
            <a:ext cx="2286268" cy="2286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>
            <a:stCxn id="34" idx="6"/>
          </p:cNvCxnSpPr>
          <p:nvPr/>
        </p:nvCxnSpPr>
        <p:spPr>
          <a:xfrm>
            <a:off x="5699760" y="3878580"/>
            <a:ext cx="1005840" cy="312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974824" y="39740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5305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735597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Theorem: Let d be a positive integer.  Let z be a Gaussian integer.</a:t>
                </a:r>
              </a:p>
              <a:p>
                <a:r>
                  <a:rPr lang="en-US" sz="2400" dirty="0"/>
                  <a:t>There exists an angle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 such that no d-walk starting at z</a:t>
                </a:r>
              </a:p>
              <a:p>
                <a:r>
                  <a:rPr lang="en-US" sz="2400" dirty="0"/>
                  <a:t>exists within any angular sector of measure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centered at z.</a:t>
                </a:r>
              </a:p>
              <a:p>
                <a:endParaRPr lang="en-US" sz="2400" dirty="0"/>
              </a:p>
              <a:p>
                <a:r>
                  <a:rPr lang="en-US" sz="2000" dirty="0">
                    <a:solidFill>
                      <a:srgbClr val="FFC000"/>
                    </a:solidFill>
                  </a:rPr>
                  <a:t>Stepping to Infinity along Gaussian Primes, </a:t>
                </a:r>
                <a:r>
                  <a:rPr lang="en-US" sz="2000" dirty="0" err="1">
                    <a:solidFill>
                      <a:srgbClr val="FFC000"/>
                    </a:solidFill>
                  </a:rPr>
                  <a:t>Loh</a:t>
                </a:r>
                <a:r>
                  <a:rPr lang="en-US" sz="2000" dirty="0">
                    <a:solidFill>
                      <a:srgbClr val="FFC000"/>
                    </a:solidFill>
                  </a:rPr>
                  <a:t>, American Mathematical Monthly, </a:t>
                </a:r>
              </a:p>
              <a:p>
                <a:r>
                  <a:rPr lang="en-US" sz="2000" dirty="0">
                    <a:solidFill>
                      <a:srgbClr val="FFC000"/>
                    </a:solidFill>
                  </a:rPr>
                  <a:t>2007, 142—151.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735597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047" t="-2235" b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57200" y="6621779"/>
            <a:ext cx="5943600" cy="76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0600" y="2743199"/>
            <a:ext cx="0" cy="426720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5029199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57400" y="3047999"/>
            <a:ext cx="5029200" cy="2514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96440" y="5501639"/>
            <a:ext cx="137160" cy="137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29000" y="4964667"/>
                <a:ext cx="4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64667"/>
                <a:ext cx="43576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10" idx="6"/>
          </p:cNvCxnSpPr>
          <p:nvPr/>
        </p:nvCxnSpPr>
        <p:spPr>
          <a:xfrm flipV="1">
            <a:off x="2133600" y="5181599"/>
            <a:ext cx="5334000" cy="3886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113314" y="5029199"/>
            <a:ext cx="159242" cy="446314"/>
          </a:xfrm>
          <a:custGeom>
            <a:avLst/>
            <a:gdLst>
              <a:gd name="connsiteX0" fmla="*/ 0 w 159242"/>
              <a:gd name="connsiteY0" fmla="*/ 0 h 446314"/>
              <a:gd name="connsiteX1" fmla="*/ 141515 w 159242"/>
              <a:gd name="connsiteY1" fmla="*/ 163286 h 446314"/>
              <a:gd name="connsiteX2" fmla="*/ 152400 w 159242"/>
              <a:gd name="connsiteY2" fmla="*/ 446314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42" h="446314">
                <a:moveTo>
                  <a:pt x="0" y="0"/>
                </a:moveTo>
                <a:cubicBezTo>
                  <a:pt x="58057" y="44450"/>
                  <a:pt x="116115" y="88900"/>
                  <a:pt x="141515" y="163286"/>
                </a:cubicBezTo>
                <a:cubicBezTo>
                  <a:pt x="166915" y="237672"/>
                  <a:pt x="159657" y="341993"/>
                  <a:pt x="152400" y="4463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70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735597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Theorem: Let d be a positive integer.  Let z be a Gaussian integer.</a:t>
                </a:r>
              </a:p>
              <a:p>
                <a:r>
                  <a:rPr lang="en-US" sz="2400" dirty="0"/>
                  <a:t>There exists an angle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 such that no d-walk starting at z</a:t>
                </a:r>
              </a:p>
              <a:p>
                <a:r>
                  <a:rPr lang="en-US" sz="2400" dirty="0"/>
                  <a:t>exists within any angular sector of measure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centered at z.</a:t>
                </a:r>
              </a:p>
              <a:p>
                <a:endParaRPr lang="en-US" sz="2400" dirty="0"/>
              </a:p>
              <a:p>
                <a:r>
                  <a:rPr lang="en-US" sz="2000" dirty="0">
                    <a:solidFill>
                      <a:srgbClr val="FFC000"/>
                    </a:solidFill>
                  </a:rPr>
                  <a:t>Stepping to Infinity along Gaussian Primes, </a:t>
                </a:r>
                <a:r>
                  <a:rPr lang="en-US" sz="2000" dirty="0" err="1">
                    <a:solidFill>
                      <a:srgbClr val="FFC000"/>
                    </a:solidFill>
                  </a:rPr>
                  <a:t>Loh</a:t>
                </a:r>
                <a:r>
                  <a:rPr lang="en-US" sz="2000" dirty="0">
                    <a:solidFill>
                      <a:srgbClr val="FFC000"/>
                    </a:solidFill>
                  </a:rPr>
                  <a:t>, American Mathematical Monthly, </a:t>
                </a:r>
              </a:p>
              <a:p>
                <a:r>
                  <a:rPr lang="en-US" sz="2000" dirty="0">
                    <a:solidFill>
                      <a:srgbClr val="FFC000"/>
                    </a:solidFill>
                  </a:rPr>
                  <a:t>2007, 142—151.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735597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047" t="-2235" b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2819400"/>
                <a:ext cx="8548815" cy="315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One possible choice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 is given by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arcsin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)|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&gt;2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)|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where c is a constant and P(</a:t>
                </a:r>
                <a:r>
                  <a:rPr lang="en-US" sz="2400" dirty="0" err="1"/>
                  <a:t>d,z</a:t>
                </a:r>
                <a:r>
                  <a:rPr lang="en-US" sz="2400" dirty="0"/>
                  <a:t>) is the least common multiple of all </a:t>
                </a:r>
              </a:p>
              <a:p>
                <a:r>
                  <a:rPr lang="en-US" sz="2400" dirty="0"/>
                  <a:t>the nonzero Gaussian integers within distance 2d+2 of z.  </a:t>
                </a:r>
              </a:p>
              <a:p>
                <a:r>
                  <a:rPr lang="en-US" sz="2400" dirty="0"/>
                  <a:t>In fact, c = 3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/>
                  <a:t> /8 suffices.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819400"/>
                <a:ext cx="8548815" cy="3150927"/>
              </a:xfrm>
              <a:prstGeom prst="rect">
                <a:avLst/>
              </a:prstGeom>
              <a:blipFill rotWithShape="1">
                <a:blip r:embed="rId3"/>
                <a:stretch>
                  <a:fillRect l="-1141" t="-1550" r="-143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226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57500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228600"/>
                <a:ext cx="9112303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Theorem:</a:t>
                </a:r>
                <a:r>
                  <a:rPr lang="en-US" sz="2400" dirty="0"/>
                  <a:t>  Let z be a Gaussian integer.  Let C denote the collection of </a:t>
                </a:r>
              </a:p>
              <a:p>
                <a:r>
                  <a:rPr lang="en-US" sz="2400" dirty="0"/>
                  <a:t>unions S of </a:t>
                </a:r>
                <a:r>
                  <a:rPr lang="en-US" sz="2400" dirty="0" err="1"/>
                  <a:t>nonoverlapping</a:t>
                </a:r>
                <a:r>
                  <a:rPr lang="en-US" sz="2400" dirty="0"/>
                  <a:t> angular sectors centered at z with common </a:t>
                </a:r>
              </a:p>
              <a:p>
                <a:r>
                  <a:rPr lang="en-US" sz="2400" dirty="0"/>
                  <a:t>measure.  Then for any step size d there exists S in C composed of n </a:t>
                </a:r>
              </a:p>
              <a:p>
                <a:r>
                  <a:rPr lang="en-US" sz="2400" dirty="0"/>
                  <a:t>angular sectors of measure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/>
                  <a:t> such that no d-walk exists on S and  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/>
                  <a:t>   can be made arbitrarily close to 2</a:t>
                </a:r>
                <a:r>
                  <a:rPr lang="el-GR" sz="2400" dirty="0"/>
                  <a:t>π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>
                    <a:solidFill>
                      <a:srgbClr val="FFC000"/>
                    </a:solidFill>
                  </a:rPr>
                  <a:t>Stepping to Infinity along Gaussian Primes, </a:t>
                </a:r>
                <a:r>
                  <a:rPr lang="en-US" sz="2400" dirty="0" err="1">
                    <a:solidFill>
                      <a:srgbClr val="FFC000"/>
                    </a:solidFill>
                  </a:rPr>
                  <a:t>Loh</a:t>
                </a:r>
                <a:r>
                  <a:rPr lang="en-US" sz="2400" dirty="0">
                    <a:solidFill>
                      <a:srgbClr val="FFC000"/>
                    </a:solidFill>
                  </a:rPr>
                  <a:t>, American </a:t>
                </a:r>
              </a:p>
              <a:p>
                <a:r>
                  <a:rPr lang="en-US" sz="2400" dirty="0">
                    <a:solidFill>
                      <a:srgbClr val="FFC000"/>
                    </a:solidFill>
                  </a:rPr>
                  <a:t>Mathematical Monthly, 2007, 142—151.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"/>
                <a:ext cx="9112303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071" t="-1603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8123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3640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references: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Gethner</a:t>
            </a:r>
            <a:r>
              <a:rPr lang="en-US" dirty="0"/>
              <a:t>, Wagon, and Wick, </a:t>
            </a:r>
            <a:r>
              <a:rPr lang="en-US" i="1" dirty="0"/>
              <a:t>A Stroll Through the Gaussian Primes</a:t>
            </a:r>
            <a:r>
              <a:rPr lang="en-US" dirty="0"/>
              <a:t>, American </a:t>
            </a:r>
          </a:p>
          <a:p>
            <a:r>
              <a:rPr lang="en-US" dirty="0"/>
              <a:t>Mathematical Monthly, 1998, 327--337.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Loh</a:t>
            </a:r>
            <a:r>
              <a:rPr lang="en-US" dirty="0"/>
              <a:t>, </a:t>
            </a:r>
            <a:r>
              <a:rPr lang="en-US" i="1" dirty="0"/>
              <a:t>Stepping to Infinity Along Gaussian Primes</a:t>
            </a:r>
            <a:r>
              <a:rPr lang="en-US" dirty="0"/>
              <a:t>, American </a:t>
            </a:r>
          </a:p>
          <a:p>
            <a:r>
              <a:rPr lang="en-US" dirty="0"/>
              <a:t>Mathematical Monthly, 2007, 142--151.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Gethner</a:t>
            </a:r>
            <a:r>
              <a:rPr lang="en-US" dirty="0"/>
              <a:t> and Stark, </a:t>
            </a:r>
            <a:r>
              <a:rPr lang="en-US" i="1" dirty="0"/>
              <a:t>Periodic Gaussian Moats</a:t>
            </a:r>
            <a:r>
              <a:rPr lang="en-US" dirty="0"/>
              <a:t>, Experimental Mathematics, </a:t>
            </a:r>
          </a:p>
          <a:p>
            <a:r>
              <a:rPr lang="en-US" dirty="0"/>
              <a:t>Vol. 6, No. 4, 1997, 298—292.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Jordan and </a:t>
            </a:r>
            <a:r>
              <a:rPr lang="en-US" dirty="0" err="1"/>
              <a:t>Rabung</a:t>
            </a:r>
            <a:r>
              <a:rPr lang="en-US" dirty="0"/>
              <a:t>, </a:t>
            </a:r>
            <a:r>
              <a:rPr lang="en-US" i="1" dirty="0"/>
              <a:t>A Conjecture of Paul </a:t>
            </a:r>
            <a:r>
              <a:rPr lang="en-US" i="1" dirty="0" err="1"/>
              <a:t>Erdös</a:t>
            </a:r>
            <a:r>
              <a:rPr lang="en-US" i="1" dirty="0"/>
              <a:t> Concerning Gaussian Primes, </a:t>
            </a:r>
            <a:r>
              <a:rPr lang="en-US" dirty="0"/>
              <a:t>J. Number</a:t>
            </a:r>
          </a:p>
          <a:p>
            <a:r>
              <a:rPr lang="en-US" dirty="0"/>
              <a:t>Theory, 8:1, (1976), 43—51.</a:t>
            </a:r>
            <a:r>
              <a:rPr lang="en-US" i="1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/>
              <a:t>Vardi</a:t>
            </a:r>
            <a:r>
              <a:rPr lang="en-US" i="1" dirty="0"/>
              <a:t>, Prime Percolation, </a:t>
            </a:r>
            <a:r>
              <a:rPr lang="en-US" dirty="0"/>
              <a:t>Experimental Mathematics, Vol. 7, No. 3, 1998, 275—289.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Renze</a:t>
            </a:r>
            <a:r>
              <a:rPr lang="en-US" dirty="0"/>
              <a:t>, Wagon, and Wick, </a:t>
            </a:r>
            <a:r>
              <a:rPr lang="en-US" i="1" dirty="0"/>
              <a:t>The Gaussian Zoo</a:t>
            </a:r>
            <a:r>
              <a:rPr lang="en-US" dirty="0"/>
              <a:t>, Experimental Mathematics, Vol. 10, No. 2, </a:t>
            </a:r>
          </a:p>
          <a:p>
            <a:r>
              <a:rPr lang="en-US" dirty="0"/>
              <a:t>2001, 161—173.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Wagon, The Magic of Imaginary Factoring, </a:t>
            </a:r>
            <a:r>
              <a:rPr lang="en-US" dirty="0" err="1"/>
              <a:t>Mathematica</a:t>
            </a:r>
            <a:r>
              <a:rPr lang="en-US" dirty="0"/>
              <a:t> in Education and Research, </a:t>
            </a:r>
          </a:p>
          <a:p>
            <a:r>
              <a:rPr lang="en-US" dirty="0"/>
              <a:t>Vol. 5, No. 1, 1996, 43—47.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8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533400"/>
                <a:ext cx="7878632" cy="3970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  <a:ea typeface="Cambria Math"/>
                      </a:rPr>
                      <m:t>p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600" dirty="0"/>
                  <a:t> be a integer where p is not</a:t>
                </a:r>
              </a:p>
              <a:p>
                <a:r>
                  <a:rPr lang="en-US" sz="3600" dirty="0"/>
                  <a:t>a unit.  We say that p is a </a:t>
                </a:r>
                <a:r>
                  <a:rPr lang="en-US" sz="3600" b="1" dirty="0"/>
                  <a:t>prime element</a:t>
                </a:r>
                <a:r>
                  <a:rPr lang="en-US" sz="3600" dirty="0"/>
                  <a:t> </a:t>
                </a:r>
              </a:p>
              <a:p>
                <a:r>
                  <a:rPr lang="en-US" sz="3600" dirty="0"/>
                  <a:t>if the following is true: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For all integers x and y, </a:t>
                </a:r>
                <a:br>
                  <a:rPr lang="en-US" sz="3600" dirty="0"/>
                </a:br>
                <a:br>
                  <a:rPr lang="en-US" sz="3600" dirty="0"/>
                </a:br>
                <a:r>
                  <a:rPr lang="en-US" sz="3600" dirty="0"/>
                  <a:t>if p = x</a:t>
                </a:r>
                <a:r>
                  <a:rPr lang="en-US" sz="3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600" dirty="0"/>
                  <a:t> y, then either x or y is a unit.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"/>
                <a:ext cx="7878632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2399" t="-2304" r="-77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5257800"/>
                <a:ext cx="80022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Note</a:t>
                </a:r>
                <a:r>
                  <a:rPr lang="en-US" dirty="0"/>
                  <a:t>: We are allowing negative integers to be prime elements.  This differs from</a:t>
                </a:r>
              </a:p>
              <a:p>
                <a:r>
                  <a:rPr lang="en-US" dirty="0"/>
                  <a:t>the standard definition of prime, but will be match with the definition for</a:t>
                </a:r>
              </a:p>
              <a:p>
                <a:r>
                  <a:rPr lang="en-US" dirty="0"/>
                  <a:t>the Gaussian integers.  There is a more general definition for any commutative ring:</a:t>
                </a:r>
              </a:p>
              <a:p>
                <a:r>
                  <a:rPr lang="en-US" dirty="0"/>
                  <a:t>p is prime if whenever p | x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⋅ </m:t>
                    </m:r>
                  </m:oMath>
                </a14:m>
                <a:r>
                  <a:rPr lang="en-US" dirty="0"/>
                  <a:t>y we have p | x or p | 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257800"/>
                <a:ext cx="800225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86" t="-255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24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685800"/>
                <a:ext cx="6993005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u="sng" dirty="0"/>
                  <a:t>Ex:</a:t>
                </a:r>
                <a:r>
                  <a:rPr lang="en-US" sz="3200" dirty="0"/>
                  <a:t> Consider the integer n = 6. 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6 is not prime because 6 = 2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200" dirty="0"/>
                  <a:t>3</a:t>
                </a:r>
              </a:p>
              <a:p>
                <a:r>
                  <a:rPr lang="en-US" sz="3200" dirty="0"/>
                  <a:t>and neither 2 nor 3 is a unit.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We could have also written 6 = (-2)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(−</m:t>
                    </m:r>
                  </m:oMath>
                </a14:m>
                <a:r>
                  <a:rPr lang="en-US" sz="3200" dirty="0"/>
                  <a:t>3)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6993005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2180" t="-2241" r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09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685800"/>
                <a:ext cx="76200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u="sng" dirty="0"/>
                  <a:t>Ex:</a:t>
                </a:r>
                <a:r>
                  <a:rPr lang="en-US" sz="3200" dirty="0"/>
                  <a:t> Consider the integer n = 7.  The only way </a:t>
                </a:r>
              </a:p>
              <a:p>
                <a:r>
                  <a:rPr lang="en-US" sz="3200" dirty="0"/>
                  <a:t>to write 7 = x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⋅ </m:t>
                    </m:r>
                  </m:oMath>
                </a14:m>
                <a:r>
                  <a:rPr lang="en-US" sz="3200" dirty="0"/>
                  <a:t>y with integers x and y is</a:t>
                </a:r>
              </a:p>
              <a:p>
                <a:r>
                  <a:rPr lang="en-US" sz="3200" dirty="0"/>
                  <a:t>          7 = 7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200" dirty="0"/>
                  <a:t> 1      </a:t>
                </a:r>
              </a:p>
              <a:p>
                <a:r>
                  <a:rPr lang="en-US" sz="3200" dirty="0"/>
                  <a:t>          7 = 1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200" dirty="0"/>
                  <a:t> 7  </a:t>
                </a:r>
              </a:p>
              <a:p>
                <a:r>
                  <a:rPr lang="en-US" sz="3200" dirty="0"/>
                  <a:t>          7 = (-7)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200" dirty="0"/>
                  <a:t> (-1)      </a:t>
                </a:r>
              </a:p>
              <a:p>
                <a:r>
                  <a:rPr lang="en-US" sz="3200" dirty="0"/>
                  <a:t>          7 = (-1)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200" dirty="0"/>
                  <a:t> (-7) </a:t>
                </a:r>
              </a:p>
              <a:p>
                <a:r>
                  <a:rPr lang="en-US" sz="3200" dirty="0"/>
                  <a:t>and in all these cases one of the factors is</a:t>
                </a:r>
              </a:p>
              <a:p>
                <a:r>
                  <a:rPr lang="en-US" sz="3200" dirty="0"/>
                  <a:t>a unit. 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Hence 7 is a prime element in the integers.</a:t>
                </a:r>
              </a:p>
              <a:p>
                <a:r>
                  <a:rPr lang="en-US" sz="3200" dirty="0"/>
                  <a:t>Similarly -7 is a prime element.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7620000" cy="550920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440" r="-1280" b="-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6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685800"/>
                <a:ext cx="76200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3200" dirty="0"/>
                  <a:t> be an integer.  Note that</a:t>
                </a:r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∙1 </m:t>
                      </m:r>
                    </m:oMath>
                  </m:oMathPara>
                </a14:m>
                <a:endParaRPr lang="en-US" sz="3200" b="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=(−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So every non-zero integer has the following</a:t>
                </a:r>
              </a:p>
              <a:p>
                <a:r>
                  <a:rPr lang="en-US" sz="3200" dirty="0"/>
                  <a:t>divisors:   1, -1, x, and –x.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Another way to think of a prime integer is an integer whose only divisors are 1, -1, x, </a:t>
                </a:r>
              </a:p>
              <a:p>
                <a:r>
                  <a:rPr lang="en-US" sz="3200" dirty="0"/>
                  <a:t>and –x.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7620000" cy="550920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329" r="-2400" b="-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21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8649" y="3505200"/>
            <a:ext cx="7525262" cy="533400"/>
            <a:chOff x="618649" y="4168914"/>
            <a:chExt cx="7525262" cy="533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18649" y="4245114"/>
              <a:ext cx="75252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5778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730220" y="418415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263620" y="418415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81780" y="418415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42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711420" y="416891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1686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625820" y="416891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80058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358620" y="416891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825220" y="416891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3680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834620" y="416891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95889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938689" y="416891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4114" y="43329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1314" y="43329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471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86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658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30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77180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374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663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091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757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185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851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279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07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696338" y="3864114"/>
                <a:ext cx="6094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338" y="3864114"/>
                <a:ext cx="609462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33400" y="1371600"/>
            <a:ext cx="6933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are some of the prime elements in the integers.  </a:t>
            </a:r>
          </a:p>
          <a:p>
            <a:endParaRPr lang="en-US" sz="2400" dirty="0"/>
          </a:p>
          <a:p>
            <a:r>
              <a:rPr lang="en-US" sz="2400" dirty="0"/>
              <a:t>Note the symmetry about the integer 0.</a:t>
            </a:r>
          </a:p>
        </p:txBody>
      </p:sp>
    </p:spTree>
    <p:extLst>
      <p:ext uri="{BB962C8B-B14F-4D97-AF65-F5344CB8AC3E}">
        <p14:creationId xmlns:p14="http://schemas.microsoft.com/office/powerpoint/2010/main" val="191649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4800" y="533400"/>
            <a:ext cx="81924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Question</a:t>
            </a:r>
            <a:r>
              <a:rPr lang="en-US" sz="3600" dirty="0"/>
              <a:t>: Can one start at the prime 2 </a:t>
            </a:r>
          </a:p>
          <a:p>
            <a:r>
              <a:rPr lang="en-US" sz="3600" dirty="0"/>
              <a:t>and then jump along the primes to infinity </a:t>
            </a:r>
          </a:p>
          <a:p>
            <a:r>
              <a:rPr lang="en-US" sz="3600" dirty="0"/>
              <a:t>where the jumps are of bounded length?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8253" y="2474416"/>
            <a:ext cx="864210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, 4, </a:t>
            </a:r>
            <a:r>
              <a:rPr lang="en-US" sz="2400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, 6, 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, 8, 9, 10, </a:t>
            </a:r>
            <a:r>
              <a:rPr lang="en-US" sz="2400" dirty="0">
                <a:solidFill>
                  <a:srgbClr val="FF0000"/>
                </a:solidFill>
              </a:rPr>
              <a:t>11</a:t>
            </a:r>
            <a:r>
              <a:rPr lang="en-US" sz="2400" dirty="0"/>
              <a:t>, 12, </a:t>
            </a:r>
            <a:r>
              <a:rPr lang="en-US" sz="2400" dirty="0">
                <a:solidFill>
                  <a:srgbClr val="FF0000"/>
                </a:solidFill>
              </a:rPr>
              <a:t>13</a:t>
            </a:r>
            <a:r>
              <a:rPr lang="en-US" sz="2400" dirty="0"/>
              <a:t>, 14, 15, 16, </a:t>
            </a:r>
            <a:r>
              <a:rPr lang="en-US" sz="2400" dirty="0">
                <a:solidFill>
                  <a:srgbClr val="FF0000"/>
                </a:solidFill>
              </a:rPr>
              <a:t>17</a:t>
            </a:r>
            <a:r>
              <a:rPr lang="en-US" sz="2400" dirty="0"/>
              <a:t>, 18, </a:t>
            </a:r>
            <a:r>
              <a:rPr lang="en-US" sz="2400" dirty="0">
                <a:solidFill>
                  <a:srgbClr val="FF0000"/>
                </a:solidFill>
              </a:rPr>
              <a:t>19</a:t>
            </a:r>
            <a:r>
              <a:rPr lang="en-US" sz="2400" dirty="0"/>
              <a:t>, 20, 21, </a:t>
            </a:r>
          </a:p>
          <a:p>
            <a:endParaRPr lang="en-US" sz="2400" dirty="0"/>
          </a:p>
          <a:p>
            <a:r>
              <a:rPr lang="en-US" sz="2400" dirty="0"/>
              <a:t>22, </a:t>
            </a:r>
            <a:r>
              <a:rPr lang="en-US" sz="2400" dirty="0">
                <a:solidFill>
                  <a:srgbClr val="FF0000"/>
                </a:solidFill>
              </a:rPr>
              <a:t>23</a:t>
            </a:r>
            <a:r>
              <a:rPr lang="en-US" sz="2400" dirty="0"/>
              <a:t>, 24, 25, 26, 27, 28, </a:t>
            </a:r>
            <a:r>
              <a:rPr lang="en-US" sz="2400" dirty="0">
                <a:solidFill>
                  <a:srgbClr val="FF0000"/>
                </a:solidFill>
              </a:rPr>
              <a:t>29</a:t>
            </a:r>
            <a:r>
              <a:rPr lang="en-US" sz="2400" dirty="0"/>
              <a:t>, 30, </a:t>
            </a:r>
            <a:r>
              <a:rPr lang="en-US" sz="2400" dirty="0">
                <a:solidFill>
                  <a:srgbClr val="FF0000"/>
                </a:solidFill>
              </a:rPr>
              <a:t>31</a:t>
            </a:r>
            <a:r>
              <a:rPr lang="en-US" sz="2400" dirty="0"/>
              <a:t>, 32, 33, 34, 35, 36, </a:t>
            </a:r>
            <a:r>
              <a:rPr lang="en-US" sz="2400" dirty="0">
                <a:solidFill>
                  <a:srgbClr val="FF0000"/>
                </a:solidFill>
              </a:rPr>
              <a:t>37</a:t>
            </a:r>
            <a:r>
              <a:rPr lang="en-US" sz="2400" dirty="0"/>
              <a:t>, 38, 39, </a:t>
            </a:r>
          </a:p>
          <a:p>
            <a:endParaRPr lang="en-US" sz="2400" dirty="0"/>
          </a:p>
          <a:p>
            <a:r>
              <a:rPr lang="en-US" sz="2400" dirty="0"/>
              <a:t>40, </a:t>
            </a:r>
            <a:r>
              <a:rPr lang="en-US" sz="2400" dirty="0">
                <a:solidFill>
                  <a:srgbClr val="FF0000"/>
                </a:solidFill>
              </a:rPr>
              <a:t>41</a:t>
            </a:r>
            <a:r>
              <a:rPr lang="en-US" sz="2400" dirty="0"/>
              <a:t>, 42, </a:t>
            </a:r>
            <a:r>
              <a:rPr lang="en-US" sz="2400" dirty="0">
                <a:solidFill>
                  <a:srgbClr val="FF0000"/>
                </a:solidFill>
              </a:rPr>
              <a:t>43</a:t>
            </a:r>
            <a:r>
              <a:rPr lang="en-US" sz="2400" dirty="0"/>
              <a:t>, 44, 45, 46, </a:t>
            </a:r>
            <a:r>
              <a:rPr lang="en-US" sz="2400" dirty="0">
                <a:solidFill>
                  <a:srgbClr val="FF0000"/>
                </a:solidFill>
              </a:rPr>
              <a:t>47</a:t>
            </a:r>
            <a:r>
              <a:rPr lang="en-US" sz="2400" dirty="0"/>
              <a:t>, 48, 49, 50, 51, 52, </a:t>
            </a:r>
            <a:r>
              <a:rPr lang="en-US" sz="2400" dirty="0">
                <a:solidFill>
                  <a:srgbClr val="FF0000"/>
                </a:solidFill>
              </a:rPr>
              <a:t>53</a:t>
            </a:r>
            <a:r>
              <a:rPr lang="en-US" sz="2400" dirty="0"/>
              <a:t>, 54, 55, 56, 57, </a:t>
            </a:r>
          </a:p>
          <a:p>
            <a:endParaRPr lang="en-US" sz="2400" dirty="0"/>
          </a:p>
          <a:p>
            <a:r>
              <a:rPr lang="en-US" sz="2400" dirty="0"/>
              <a:t>58, </a:t>
            </a:r>
            <a:r>
              <a:rPr lang="en-US" sz="2400" dirty="0">
                <a:solidFill>
                  <a:srgbClr val="FF0000"/>
                </a:solidFill>
              </a:rPr>
              <a:t>59</a:t>
            </a:r>
            <a:r>
              <a:rPr lang="en-US" sz="2400" dirty="0"/>
              <a:t>, 60, </a:t>
            </a:r>
            <a:r>
              <a:rPr lang="en-US" sz="2400" dirty="0">
                <a:solidFill>
                  <a:srgbClr val="FF0000"/>
                </a:solidFill>
              </a:rPr>
              <a:t>61</a:t>
            </a:r>
            <a:r>
              <a:rPr lang="en-US" sz="2400" dirty="0"/>
              <a:t>, 62, 63, 64, 65, 66, </a:t>
            </a:r>
            <a:r>
              <a:rPr lang="en-US" sz="2400" dirty="0">
                <a:solidFill>
                  <a:srgbClr val="FF0000"/>
                </a:solidFill>
              </a:rPr>
              <a:t>67</a:t>
            </a:r>
            <a:r>
              <a:rPr lang="en-US" sz="2400" dirty="0"/>
              <a:t>, 68, 69, 70, </a:t>
            </a:r>
            <a:r>
              <a:rPr lang="en-US" sz="2400" dirty="0">
                <a:solidFill>
                  <a:srgbClr val="FF0000"/>
                </a:solidFill>
              </a:rPr>
              <a:t>71</a:t>
            </a:r>
            <a:r>
              <a:rPr lang="en-US" sz="2400" dirty="0"/>
              <a:t>, 72, </a:t>
            </a:r>
            <a:r>
              <a:rPr lang="en-US" sz="2400" dirty="0">
                <a:solidFill>
                  <a:srgbClr val="FF0000"/>
                </a:solidFill>
              </a:rPr>
              <a:t>73</a:t>
            </a:r>
            <a:r>
              <a:rPr lang="en-US" sz="2400" dirty="0"/>
              <a:t>, 74, 75, </a:t>
            </a:r>
          </a:p>
          <a:p>
            <a:endParaRPr lang="en-US" sz="2400" dirty="0"/>
          </a:p>
          <a:p>
            <a:r>
              <a:rPr lang="en-US" sz="2400" dirty="0"/>
              <a:t>76, 77, 78, </a:t>
            </a:r>
            <a:r>
              <a:rPr lang="en-US" sz="2400" dirty="0">
                <a:solidFill>
                  <a:srgbClr val="FF0000"/>
                </a:solidFill>
              </a:rPr>
              <a:t>79</a:t>
            </a:r>
            <a:r>
              <a:rPr lang="en-US" sz="2400" dirty="0"/>
              <a:t>, 80, 81, 82, </a:t>
            </a:r>
            <a:r>
              <a:rPr lang="en-US" sz="2400" dirty="0">
                <a:solidFill>
                  <a:srgbClr val="FF0000"/>
                </a:solidFill>
              </a:rPr>
              <a:t>83</a:t>
            </a:r>
            <a:r>
              <a:rPr lang="en-US" sz="2400" dirty="0"/>
              <a:t>, 84, 85, 86, 87, 88, </a:t>
            </a:r>
            <a:r>
              <a:rPr lang="en-US" sz="2400" dirty="0">
                <a:solidFill>
                  <a:srgbClr val="FF0000"/>
                </a:solidFill>
              </a:rPr>
              <a:t>89</a:t>
            </a:r>
            <a:r>
              <a:rPr lang="en-US" sz="2400" dirty="0"/>
              <a:t>, 90, 91, 92, 93, </a:t>
            </a:r>
          </a:p>
          <a:p>
            <a:endParaRPr lang="en-US" sz="2400" dirty="0"/>
          </a:p>
          <a:p>
            <a:r>
              <a:rPr lang="en-US" sz="2400" dirty="0"/>
              <a:t>94, 95, 96, </a:t>
            </a:r>
            <a:r>
              <a:rPr lang="en-US" sz="2400" dirty="0">
                <a:solidFill>
                  <a:srgbClr val="FF0000"/>
                </a:solidFill>
              </a:rPr>
              <a:t>97</a:t>
            </a:r>
            <a:r>
              <a:rPr lang="en-US" sz="2400" dirty="0"/>
              <a:t>, 98, 99, 100, </a:t>
            </a:r>
            <a:r>
              <a:rPr lang="en-US" sz="2400" dirty="0">
                <a:solidFill>
                  <a:srgbClr val="FF0000"/>
                </a:solidFill>
              </a:rPr>
              <a:t>101</a:t>
            </a:r>
            <a:r>
              <a:rPr lang="en-US" sz="2400" dirty="0"/>
              <a:t>, 102, </a:t>
            </a:r>
            <a:r>
              <a:rPr lang="en-US" sz="2400" dirty="0">
                <a:solidFill>
                  <a:srgbClr val="FF0000"/>
                </a:solidFill>
              </a:rPr>
              <a:t>103</a:t>
            </a:r>
            <a:r>
              <a:rPr lang="en-US" sz="2400" dirty="0"/>
              <a:t>, 104, 105, 106, </a:t>
            </a:r>
            <a:r>
              <a:rPr lang="en-US" sz="2400" dirty="0">
                <a:solidFill>
                  <a:srgbClr val="FF0000"/>
                </a:solidFill>
              </a:rPr>
              <a:t>107</a:t>
            </a:r>
            <a:r>
              <a:rPr lang="en-US" sz="2400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65872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749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example, suppose we start at 2 and can only make jumps</a:t>
            </a:r>
          </a:p>
          <a:p>
            <a:r>
              <a:rPr lang="en-US" sz="2400" dirty="0"/>
              <a:t>of size at most 7.  Then we get stopped at the prime 89.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253" y="1752600"/>
            <a:ext cx="864210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, 4, </a:t>
            </a:r>
            <a:r>
              <a:rPr lang="en-US" sz="2400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, 6, 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, 8, 9, 10, </a:t>
            </a:r>
            <a:r>
              <a:rPr lang="en-US" sz="2400" dirty="0">
                <a:solidFill>
                  <a:srgbClr val="FF0000"/>
                </a:solidFill>
              </a:rPr>
              <a:t>11</a:t>
            </a:r>
            <a:r>
              <a:rPr lang="en-US" sz="2400" dirty="0"/>
              <a:t>, 12, </a:t>
            </a:r>
            <a:r>
              <a:rPr lang="en-US" sz="2400" dirty="0">
                <a:solidFill>
                  <a:srgbClr val="FF0000"/>
                </a:solidFill>
              </a:rPr>
              <a:t>13</a:t>
            </a:r>
            <a:r>
              <a:rPr lang="en-US" sz="2400" dirty="0"/>
              <a:t>, 14, 15, 16, </a:t>
            </a:r>
            <a:r>
              <a:rPr lang="en-US" sz="2400" dirty="0">
                <a:solidFill>
                  <a:srgbClr val="FF0000"/>
                </a:solidFill>
              </a:rPr>
              <a:t>17</a:t>
            </a:r>
            <a:r>
              <a:rPr lang="en-US" sz="2400" dirty="0"/>
              <a:t>, 18, </a:t>
            </a:r>
            <a:r>
              <a:rPr lang="en-US" sz="2400" dirty="0">
                <a:solidFill>
                  <a:srgbClr val="FF0000"/>
                </a:solidFill>
              </a:rPr>
              <a:t>19</a:t>
            </a:r>
            <a:r>
              <a:rPr lang="en-US" sz="2400" dirty="0"/>
              <a:t>, 20, 21, </a:t>
            </a:r>
          </a:p>
          <a:p>
            <a:endParaRPr lang="en-US" sz="2400" dirty="0"/>
          </a:p>
          <a:p>
            <a:r>
              <a:rPr lang="en-US" sz="2400" dirty="0"/>
              <a:t>22, </a:t>
            </a:r>
            <a:r>
              <a:rPr lang="en-US" sz="2400" dirty="0">
                <a:solidFill>
                  <a:srgbClr val="FF0000"/>
                </a:solidFill>
              </a:rPr>
              <a:t>23</a:t>
            </a:r>
            <a:r>
              <a:rPr lang="en-US" sz="2400" dirty="0"/>
              <a:t>, 24, 25, 26, 27, 28, </a:t>
            </a:r>
            <a:r>
              <a:rPr lang="en-US" sz="2400" dirty="0">
                <a:solidFill>
                  <a:srgbClr val="FF0000"/>
                </a:solidFill>
              </a:rPr>
              <a:t>29</a:t>
            </a:r>
            <a:r>
              <a:rPr lang="en-US" sz="2400" dirty="0"/>
              <a:t>, 30, </a:t>
            </a:r>
            <a:r>
              <a:rPr lang="en-US" sz="2400" dirty="0">
                <a:solidFill>
                  <a:srgbClr val="FF0000"/>
                </a:solidFill>
              </a:rPr>
              <a:t>31</a:t>
            </a:r>
            <a:r>
              <a:rPr lang="en-US" sz="2400" dirty="0"/>
              <a:t>, 32, 33, 34, 35, 36, </a:t>
            </a:r>
            <a:r>
              <a:rPr lang="en-US" sz="2400" dirty="0">
                <a:solidFill>
                  <a:srgbClr val="FF0000"/>
                </a:solidFill>
              </a:rPr>
              <a:t>37</a:t>
            </a:r>
            <a:r>
              <a:rPr lang="en-US" sz="2400" dirty="0"/>
              <a:t>, 38, 39, </a:t>
            </a:r>
          </a:p>
          <a:p>
            <a:endParaRPr lang="en-US" sz="2400" dirty="0"/>
          </a:p>
          <a:p>
            <a:r>
              <a:rPr lang="en-US" sz="2400" dirty="0"/>
              <a:t>40, </a:t>
            </a:r>
            <a:r>
              <a:rPr lang="en-US" sz="2400" dirty="0">
                <a:solidFill>
                  <a:srgbClr val="FF0000"/>
                </a:solidFill>
              </a:rPr>
              <a:t>41</a:t>
            </a:r>
            <a:r>
              <a:rPr lang="en-US" sz="2400" dirty="0"/>
              <a:t>, 42, </a:t>
            </a:r>
            <a:r>
              <a:rPr lang="en-US" sz="2400" dirty="0">
                <a:solidFill>
                  <a:srgbClr val="FF0000"/>
                </a:solidFill>
              </a:rPr>
              <a:t>43</a:t>
            </a:r>
            <a:r>
              <a:rPr lang="en-US" sz="2400" dirty="0"/>
              <a:t>, 44, 45, 46, </a:t>
            </a:r>
            <a:r>
              <a:rPr lang="en-US" sz="2400" dirty="0">
                <a:solidFill>
                  <a:srgbClr val="FF0000"/>
                </a:solidFill>
              </a:rPr>
              <a:t>47</a:t>
            </a:r>
            <a:r>
              <a:rPr lang="en-US" sz="2400" dirty="0"/>
              <a:t>, 48, 49, 50, 51, 52, </a:t>
            </a:r>
            <a:r>
              <a:rPr lang="en-US" sz="2400" dirty="0">
                <a:solidFill>
                  <a:srgbClr val="FF0000"/>
                </a:solidFill>
              </a:rPr>
              <a:t>53</a:t>
            </a:r>
            <a:r>
              <a:rPr lang="en-US" sz="2400" dirty="0"/>
              <a:t>, 54, 55, 56, 57, </a:t>
            </a:r>
          </a:p>
          <a:p>
            <a:endParaRPr lang="en-US" sz="2400" dirty="0"/>
          </a:p>
          <a:p>
            <a:r>
              <a:rPr lang="en-US" sz="2400" dirty="0"/>
              <a:t>58, </a:t>
            </a:r>
            <a:r>
              <a:rPr lang="en-US" sz="2400" dirty="0">
                <a:solidFill>
                  <a:srgbClr val="FF0000"/>
                </a:solidFill>
              </a:rPr>
              <a:t>59</a:t>
            </a:r>
            <a:r>
              <a:rPr lang="en-US" sz="2400" dirty="0"/>
              <a:t>, 60, </a:t>
            </a:r>
            <a:r>
              <a:rPr lang="en-US" sz="2400" dirty="0">
                <a:solidFill>
                  <a:srgbClr val="FF0000"/>
                </a:solidFill>
              </a:rPr>
              <a:t>61</a:t>
            </a:r>
            <a:r>
              <a:rPr lang="en-US" sz="2400" dirty="0"/>
              <a:t>, 62, 63, 64, 65, 66, </a:t>
            </a:r>
            <a:r>
              <a:rPr lang="en-US" sz="2400" dirty="0">
                <a:solidFill>
                  <a:srgbClr val="FF0000"/>
                </a:solidFill>
              </a:rPr>
              <a:t>67</a:t>
            </a:r>
            <a:r>
              <a:rPr lang="en-US" sz="2400" dirty="0"/>
              <a:t>, 68, 69, 70, </a:t>
            </a:r>
            <a:r>
              <a:rPr lang="en-US" sz="2400" dirty="0">
                <a:solidFill>
                  <a:srgbClr val="FF0000"/>
                </a:solidFill>
              </a:rPr>
              <a:t>71</a:t>
            </a:r>
            <a:r>
              <a:rPr lang="en-US" sz="2400" dirty="0"/>
              <a:t>, 72, </a:t>
            </a:r>
            <a:r>
              <a:rPr lang="en-US" sz="2400" dirty="0">
                <a:solidFill>
                  <a:srgbClr val="FF0000"/>
                </a:solidFill>
              </a:rPr>
              <a:t>73</a:t>
            </a:r>
            <a:r>
              <a:rPr lang="en-US" sz="2400" dirty="0"/>
              <a:t>, 74, 75, </a:t>
            </a:r>
          </a:p>
          <a:p>
            <a:endParaRPr lang="en-US" sz="2400" dirty="0"/>
          </a:p>
          <a:p>
            <a:r>
              <a:rPr lang="en-US" sz="2400" dirty="0"/>
              <a:t>76, 77, 78, </a:t>
            </a:r>
            <a:r>
              <a:rPr lang="en-US" sz="2400" dirty="0">
                <a:solidFill>
                  <a:srgbClr val="FF0000"/>
                </a:solidFill>
              </a:rPr>
              <a:t>79</a:t>
            </a:r>
            <a:r>
              <a:rPr lang="en-US" sz="2400" dirty="0"/>
              <a:t>, 80, 81, 82, </a:t>
            </a:r>
            <a:r>
              <a:rPr lang="en-US" sz="2400" dirty="0">
                <a:solidFill>
                  <a:srgbClr val="FF0000"/>
                </a:solidFill>
              </a:rPr>
              <a:t>83</a:t>
            </a:r>
            <a:r>
              <a:rPr lang="en-US" sz="2400" dirty="0"/>
              <a:t>, 84, 85, 86, 87, 88, </a:t>
            </a:r>
            <a:r>
              <a:rPr lang="en-US" sz="2400" dirty="0">
                <a:solidFill>
                  <a:srgbClr val="FF0000"/>
                </a:solidFill>
              </a:rPr>
              <a:t>89</a:t>
            </a:r>
            <a:r>
              <a:rPr lang="en-US" sz="2400" dirty="0"/>
              <a:t>, 90, 91, 92, 93, </a:t>
            </a:r>
          </a:p>
          <a:p>
            <a:endParaRPr lang="en-US" sz="2400" dirty="0"/>
          </a:p>
          <a:p>
            <a:r>
              <a:rPr lang="en-US" sz="2400" dirty="0"/>
              <a:t>94, 95, 96, </a:t>
            </a:r>
            <a:r>
              <a:rPr lang="en-US" sz="2400" dirty="0">
                <a:solidFill>
                  <a:srgbClr val="FF0000"/>
                </a:solidFill>
              </a:rPr>
              <a:t>97</a:t>
            </a:r>
            <a:r>
              <a:rPr lang="en-US" sz="2400" dirty="0"/>
              <a:t>, 98, 99, 100, </a:t>
            </a:r>
            <a:r>
              <a:rPr lang="en-US" sz="2400" dirty="0">
                <a:solidFill>
                  <a:srgbClr val="FF0000"/>
                </a:solidFill>
              </a:rPr>
              <a:t>101</a:t>
            </a:r>
            <a:r>
              <a:rPr lang="en-US" sz="2400" dirty="0"/>
              <a:t>, 102, </a:t>
            </a:r>
            <a:r>
              <a:rPr lang="en-US" sz="2400" dirty="0">
                <a:solidFill>
                  <a:srgbClr val="FF0000"/>
                </a:solidFill>
              </a:rPr>
              <a:t>103</a:t>
            </a:r>
            <a:r>
              <a:rPr lang="en-US" sz="2400" dirty="0"/>
              <a:t>, 104, 105, 106, </a:t>
            </a:r>
            <a:r>
              <a:rPr lang="en-US" sz="2400" dirty="0">
                <a:solidFill>
                  <a:srgbClr val="FF0000"/>
                </a:solidFill>
              </a:rPr>
              <a:t>107</a:t>
            </a:r>
            <a:r>
              <a:rPr lang="en-US" sz="2400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21466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19200"/>
            <a:ext cx="89526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about steps of size at most 100,000?</a:t>
            </a:r>
          </a:p>
          <a:p>
            <a:endParaRPr lang="en-US" sz="3600" dirty="0"/>
          </a:p>
          <a:p>
            <a:r>
              <a:rPr lang="en-US" sz="3600" dirty="0"/>
              <a:t>What about steps of size at most 1,000,000?</a:t>
            </a:r>
          </a:p>
          <a:p>
            <a:endParaRPr lang="en-US" sz="3600" dirty="0"/>
          </a:p>
          <a:p>
            <a:r>
              <a:rPr lang="en-US" sz="3600" dirty="0"/>
              <a:t>Are there arbitrarily large gaps in the primes?</a:t>
            </a:r>
          </a:p>
        </p:txBody>
      </p:sp>
    </p:spTree>
    <p:extLst>
      <p:ext uri="{BB962C8B-B14F-4D97-AF65-F5344CB8AC3E}">
        <p14:creationId xmlns:p14="http://schemas.microsoft.com/office/powerpoint/2010/main" val="112447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86587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about steps of size at most 100,000?</a:t>
            </a:r>
          </a:p>
          <a:p>
            <a:endParaRPr lang="en-US" sz="3600" dirty="0"/>
          </a:p>
          <a:p>
            <a:r>
              <a:rPr lang="en-US" sz="3600" dirty="0"/>
              <a:t>What about steps of size at most 1,000,000?</a:t>
            </a:r>
          </a:p>
          <a:p>
            <a:endParaRPr lang="en-US" sz="3600" dirty="0"/>
          </a:p>
          <a:p>
            <a:r>
              <a:rPr lang="en-US" sz="3600" dirty="0"/>
              <a:t>Are there arbitrarily large gaps in the primes?</a:t>
            </a:r>
          </a:p>
          <a:p>
            <a:endParaRPr lang="en-US" sz="3600" dirty="0"/>
          </a:p>
          <a:p>
            <a:r>
              <a:rPr lang="en-US" sz="3600" dirty="0"/>
              <a:t>For the integers we can answer this question.</a:t>
            </a:r>
          </a:p>
        </p:txBody>
      </p:sp>
    </p:spTree>
    <p:extLst>
      <p:ext uri="{BB962C8B-B14F-4D97-AF65-F5344CB8AC3E}">
        <p14:creationId xmlns:p14="http://schemas.microsoft.com/office/powerpoint/2010/main" val="30189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6933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the Gaussian primes.</a:t>
            </a:r>
          </a:p>
          <a:p>
            <a:r>
              <a:rPr lang="en-US" dirty="0"/>
              <a:t>The picture is from </a:t>
            </a:r>
            <a:r>
              <a:rPr lang="en-US" dirty="0">
                <a:hlinkClick r:id="rId2"/>
              </a:rPr>
              <a:t>http://mathworld.wolfram.com/GaussianPrime.html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91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128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N be a positive integer.  Here N represents the </a:t>
            </a:r>
          </a:p>
          <a:p>
            <a:r>
              <a:rPr lang="en-US" sz="2800" dirty="0"/>
              <a:t>jump size.  Consider the following list of consecutive integers:</a:t>
            </a:r>
          </a:p>
          <a:p>
            <a:endParaRPr lang="en-US" sz="2800" dirty="0"/>
          </a:p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17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400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N be a positive integer.  Here N represents the </a:t>
            </a:r>
          </a:p>
          <a:p>
            <a:r>
              <a:rPr lang="en-US" sz="2800" dirty="0"/>
              <a:t>jump size.  Consider the following list of consecutive integers:</a:t>
            </a:r>
          </a:p>
          <a:p>
            <a:endParaRPr lang="en-US" sz="2800" dirty="0"/>
          </a:p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590800"/>
            <a:ext cx="7447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example, if N = 4, then we have the sequence: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5! + 2</a:t>
            </a:r>
            <a:r>
              <a:rPr lang="en-US" sz="2800" dirty="0"/>
              <a:t>,   5! + 3,   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5! + 4</a:t>
            </a:r>
            <a:r>
              <a:rPr lang="en-US" sz="2800" dirty="0"/>
              <a:t>,    5! + 5</a:t>
            </a:r>
          </a:p>
        </p:txBody>
      </p:sp>
    </p:spTree>
    <p:extLst>
      <p:ext uri="{BB962C8B-B14F-4D97-AF65-F5344CB8AC3E}">
        <p14:creationId xmlns:p14="http://schemas.microsoft.com/office/powerpoint/2010/main" val="34256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128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N be a positive integer.  Here N represents the </a:t>
            </a:r>
          </a:p>
          <a:p>
            <a:r>
              <a:rPr lang="en-US" sz="2800" dirty="0"/>
              <a:t>jump size.  Consider the following list of consecutive integers:</a:t>
            </a:r>
          </a:p>
          <a:p>
            <a:endParaRPr lang="en-US" sz="2800" dirty="0"/>
          </a:p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2615386"/>
                <a:ext cx="9155263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 example, if N = 4, then we have the sequence: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5! + 2</a:t>
                </a:r>
                <a:r>
                  <a:rPr lang="en-US" sz="2800" dirty="0"/>
                  <a:t>,   5! + 3,   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5! + 4</a:t>
                </a:r>
                <a:r>
                  <a:rPr lang="en-US" sz="2800" dirty="0"/>
                  <a:t>,    5! + 5</a:t>
                </a:r>
              </a:p>
              <a:p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⋅4⋅3⋅2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⋅4⋅3⋅2</m:t>
                    </m:r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⋅4⋅3⋅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2)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615386"/>
                <a:ext cx="9155263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399" t="-2507" b="-5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814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128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N be a positive integer.  Here N represents the </a:t>
            </a:r>
          </a:p>
          <a:p>
            <a:r>
              <a:rPr lang="en-US" sz="2800" dirty="0"/>
              <a:t>jump size.  Consider the following list of consecutive integers:</a:t>
            </a:r>
          </a:p>
          <a:p>
            <a:endParaRPr lang="en-US" sz="2800" dirty="0"/>
          </a:p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2514600"/>
                <a:ext cx="9154237" cy="3293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 example, if N = 4, then we have the sequence: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5! + 2</a:t>
                </a:r>
                <a:r>
                  <a:rPr lang="en-US" sz="2800" dirty="0"/>
                  <a:t>,   5! + 3,   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5! + 4</a:t>
                </a:r>
                <a:r>
                  <a:rPr lang="en-US" sz="2800" dirty="0"/>
                  <a:t>,    5! + 5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⋅4⋅3⋅2</m:t>
                        </m:r>
                      </m:e>
                    </m:d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(5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⋅4⋅3⋅2)+3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⋅4⋅3⋅2)+4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(5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⋅4⋅3⋅2)+5</m:t>
                    </m:r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⋅4⋅3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+1 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3⋅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(5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4⋅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⋅3⋅2</m:t>
                    </m:r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+1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4⋅3⋅2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514600"/>
                <a:ext cx="9154237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139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31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128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N be a positive integer.  Here N represents the </a:t>
            </a:r>
          </a:p>
          <a:p>
            <a:r>
              <a:rPr lang="en-US" sz="2800" dirty="0"/>
              <a:t>jump size.  Consider the following list of consecutive integers:</a:t>
            </a:r>
          </a:p>
          <a:p>
            <a:endParaRPr lang="en-US" sz="2800" dirty="0"/>
          </a:p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2514600"/>
                <a:ext cx="9155263" cy="513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 example, if N = 4, then we have the sequence: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5! + 2</a:t>
                </a:r>
                <a:r>
                  <a:rPr lang="en-US" sz="2800" dirty="0"/>
                  <a:t>,   5! + 3,   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5! + 4</a:t>
                </a:r>
                <a:r>
                  <a:rPr lang="en-US" sz="2800" dirty="0"/>
                  <a:t>,    5! + 5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⋅4⋅3⋅2</m:t>
                        </m:r>
                      </m:e>
                    </m:d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(5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⋅4⋅3⋅2)+3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⋅4⋅3⋅2)+4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(5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⋅4⋅3⋅2)+5</m:t>
                    </m:r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⋅4⋅3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+1 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3⋅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(5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⋅4⋅2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4⋅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⋅3⋅2</m:t>
                    </m:r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+1</m:t>
                    </m:r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4⋅3⋅2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sz="2400" dirty="0">
                  <a:ea typeface="Cambria Math"/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2(61)</a:t>
                </a:r>
                <a:r>
                  <a:rPr lang="en-US" sz="2400" dirty="0"/>
                  <a:t>,    3(41),     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4(31)</a:t>
                </a:r>
                <a:r>
                  <a:rPr lang="en-US" sz="2400" dirty="0"/>
                  <a:t>,     5(25)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122</a:t>
                </a:r>
                <a:r>
                  <a:rPr lang="en-US" sz="2400" dirty="0"/>
                  <a:t>,    123,   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124</a:t>
                </a:r>
                <a:r>
                  <a:rPr lang="en-US" sz="2400" dirty="0"/>
                  <a:t>,     125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514600"/>
                <a:ext cx="9155263" cy="5139869"/>
              </a:xfrm>
              <a:prstGeom prst="rect">
                <a:avLst/>
              </a:prstGeom>
              <a:blipFill rotWithShape="1">
                <a:blip r:embed="rId2"/>
                <a:stretch>
                  <a:fillRect l="-1399" t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58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7734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590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79517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 general, (N+1)! + k  is composite since (N+1)! + k is </a:t>
            </a:r>
          </a:p>
          <a:p>
            <a:r>
              <a:rPr lang="en-US" sz="2800" dirty="0"/>
              <a:t>divisible by k.</a:t>
            </a:r>
          </a:p>
        </p:txBody>
      </p:sp>
    </p:spTree>
    <p:extLst>
      <p:ext uri="{BB962C8B-B14F-4D97-AF65-F5344CB8AC3E}">
        <p14:creationId xmlns:p14="http://schemas.microsoft.com/office/powerpoint/2010/main" val="236729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795172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(N+1)! + 2,  (N+1)! + 3, (N+1)! + 4, …,  (N+1)! + (N+1)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 general, (N+1)! + k  is composite since (N+1)! + k is </a:t>
            </a:r>
          </a:p>
          <a:p>
            <a:r>
              <a:rPr lang="en-US" sz="2800" dirty="0"/>
              <a:t>divisible by k.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Hence, for any positive integer N we can make a list</a:t>
            </a:r>
          </a:p>
          <a:p>
            <a:r>
              <a:rPr lang="en-US" sz="2800" dirty="0"/>
              <a:t>of N consecutive integers where none of them </a:t>
            </a:r>
          </a:p>
          <a:p>
            <a:r>
              <a:rPr lang="en-US" sz="2800" dirty="0"/>
              <a:t>are prime.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903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52783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 we cannot start at 2 and jump along the primes</a:t>
            </a:r>
          </a:p>
          <a:p>
            <a:r>
              <a:rPr lang="en-US" sz="2800" dirty="0"/>
              <a:t>to infinity with jumps of size at most</a:t>
            </a:r>
          </a:p>
          <a:p>
            <a:endParaRPr lang="en-US" sz="2800" dirty="0"/>
          </a:p>
          <a:p>
            <a:r>
              <a:rPr lang="en-US" sz="2800" dirty="0"/>
              <a:t>N = 10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104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5278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 we cannot start at 2 and jump along the primes</a:t>
            </a:r>
          </a:p>
          <a:p>
            <a:r>
              <a:rPr lang="en-US" sz="2800" dirty="0"/>
              <a:t>to infinity with jumps of size at most</a:t>
            </a:r>
          </a:p>
          <a:p>
            <a:endParaRPr lang="en-US" sz="2800" dirty="0"/>
          </a:p>
          <a:p>
            <a:r>
              <a:rPr lang="en-US" sz="2800" dirty="0"/>
              <a:t>N = 10</a:t>
            </a:r>
          </a:p>
          <a:p>
            <a:endParaRPr lang="en-US" sz="2800" dirty="0"/>
          </a:p>
          <a:p>
            <a:r>
              <a:rPr lang="en-US" sz="2800" dirty="0"/>
              <a:t>or </a:t>
            </a:r>
          </a:p>
          <a:p>
            <a:endParaRPr lang="en-US" sz="2800" dirty="0"/>
          </a:p>
          <a:p>
            <a:r>
              <a:rPr lang="en-US" sz="2800" dirty="0"/>
              <a:t>N = 10,000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6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7870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you think you can start near the middle and jump along the dots with jumps of</a:t>
            </a:r>
          </a:p>
          <a:p>
            <a:r>
              <a:rPr lang="en-US" dirty="0"/>
              <a:t>bounded size (like size 3) and make it out to infinity? </a:t>
            </a:r>
          </a:p>
          <a:p>
            <a:endParaRPr lang="en-US" dirty="0"/>
          </a:p>
          <a:p>
            <a:r>
              <a:rPr lang="en-US" dirty="0"/>
              <a:t>That is, are there arbitrarily large gaps in the Gaussian primes?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9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527830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 we cannot start at 2 and jump along the primes</a:t>
            </a:r>
          </a:p>
          <a:p>
            <a:r>
              <a:rPr lang="en-US" sz="2800" dirty="0"/>
              <a:t>to infinity with jumps of size at most</a:t>
            </a:r>
          </a:p>
          <a:p>
            <a:endParaRPr lang="en-US" sz="2800" dirty="0"/>
          </a:p>
          <a:p>
            <a:r>
              <a:rPr lang="en-US" sz="2800" dirty="0"/>
              <a:t>N = 10</a:t>
            </a:r>
          </a:p>
          <a:p>
            <a:endParaRPr lang="en-US" sz="2800" dirty="0"/>
          </a:p>
          <a:p>
            <a:r>
              <a:rPr lang="en-US" sz="2800" dirty="0"/>
              <a:t>or </a:t>
            </a:r>
          </a:p>
          <a:p>
            <a:endParaRPr lang="en-US" sz="2800" dirty="0"/>
          </a:p>
          <a:p>
            <a:r>
              <a:rPr lang="en-US" sz="2800" dirty="0"/>
              <a:t>N = 10,000</a:t>
            </a:r>
          </a:p>
          <a:p>
            <a:endParaRPr lang="en-US" sz="2800" dirty="0"/>
          </a:p>
          <a:p>
            <a:r>
              <a:rPr lang="en-US" sz="2800" dirty="0"/>
              <a:t>or </a:t>
            </a:r>
          </a:p>
          <a:p>
            <a:endParaRPr lang="en-US" sz="2800" dirty="0"/>
          </a:p>
          <a:p>
            <a:r>
              <a:rPr lang="en-US" sz="2800" dirty="0"/>
              <a:t>N = 10,000,000,000,000,000,000,000,000,000,000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374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527830" cy="82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 we cannot start at 2 and jump along the primes</a:t>
            </a:r>
          </a:p>
          <a:p>
            <a:r>
              <a:rPr lang="en-US" sz="2800" dirty="0"/>
              <a:t>to infinity with jumps of size at most </a:t>
            </a:r>
          </a:p>
          <a:p>
            <a:endParaRPr lang="en-US" sz="2800" dirty="0"/>
          </a:p>
          <a:p>
            <a:r>
              <a:rPr lang="en-US" sz="2800" dirty="0"/>
              <a:t>N = 10</a:t>
            </a:r>
          </a:p>
          <a:p>
            <a:endParaRPr lang="en-US" sz="2800" dirty="0"/>
          </a:p>
          <a:p>
            <a:r>
              <a:rPr lang="en-US" sz="2800" dirty="0"/>
              <a:t>or </a:t>
            </a:r>
          </a:p>
          <a:p>
            <a:endParaRPr lang="en-US" sz="2800" dirty="0"/>
          </a:p>
          <a:p>
            <a:r>
              <a:rPr lang="en-US" sz="2800" dirty="0"/>
              <a:t>N = 10,000</a:t>
            </a:r>
          </a:p>
          <a:p>
            <a:endParaRPr lang="en-US" sz="2800" dirty="0"/>
          </a:p>
          <a:p>
            <a:r>
              <a:rPr lang="en-US" sz="2800" dirty="0"/>
              <a:t>or </a:t>
            </a:r>
          </a:p>
          <a:p>
            <a:endParaRPr lang="en-US" sz="2800" dirty="0"/>
          </a:p>
          <a:p>
            <a:r>
              <a:rPr lang="en-US" sz="2800" dirty="0"/>
              <a:t>N = 10,000,000,000,000,000,000,000,000,000,000</a:t>
            </a:r>
          </a:p>
          <a:p>
            <a:endParaRPr lang="en-US" sz="2800" dirty="0"/>
          </a:p>
          <a:p>
            <a:r>
              <a:rPr lang="en-US" sz="2800" dirty="0"/>
              <a:t>or any 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580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1903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Hence the primes contain </a:t>
            </a:r>
          </a:p>
          <a:p>
            <a:r>
              <a:rPr lang="en-US" sz="4400" dirty="0"/>
              <a:t>arbitrarily large gaps.</a:t>
            </a:r>
          </a:p>
          <a:p>
            <a:endParaRPr lang="en-US" sz="4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670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85800"/>
            <a:ext cx="5850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about the Gaussian primes?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1236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85800"/>
            <a:ext cx="79185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about the Gaussian primes?</a:t>
            </a:r>
          </a:p>
          <a:p>
            <a:endParaRPr lang="en-US" sz="3200" dirty="0"/>
          </a:p>
          <a:p>
            <a:r>
              <a:rPr lang="en-US" sz="3200" dirty="0"/>
              <a:t>Before we introduce the Gaussian primes</a:t>
            </a:r>
          </a:p>
          <a:p>
            <a:r>
              <a:rPr lang="en-US" sz="3200" dirty="0"/>
              <a:t>we need to know something about the integer</a:t>
            </a:r>
          </a:p>
          <a:p>
            <a:r>
              <a:rPr lang="en-US" sz="3200" dirty="0"/>
              <a:t>primes.  </a:t>
            </a:r>
          </a:p>
        </p:txBody>
      </p:sp>
    </p:spTree>
    <p:extLst>
      <p:ext uri="{BB962C8B-B14F-4D97-AF65-F5344CB8AC3E}">
        <p14:creationId xmlns:p14="http://schemas.microsoft.com/office/powerpoint/2010/main" val="2712164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602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positive primes break into 3 groups.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2458" y="1600200"/>
                <a:ext cx="7441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{2}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58" y="1600200"/>
                <a:ext cx="74411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6087" y="2296180"/>
                <a:ext cx="4215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 ≡1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7" y="2296180"/>
                <a:ext cx="42151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753380"/>
                <a:ext cx="7016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     =</m:t>
                      </m:r>
                      <m:r>
                        <a:rPr lang="en-US" sz="2800" b="0" i="1" smtClean="0">
                          <a:latin typeface="Cambria Math"/>
                        </a:rPr>
                        <m:t>{5, 13, 17, 29,37,41,53,61,73,89,97, … 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3380"/>
                <a:ext cx="7016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087" y="3352800"/>
                <a:ext cx="4223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 ≡3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7" y="3352800"/>
                <a:ext cx="42234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3810000"/>
                <a:ext cx="7806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     =</m:t>
                      </m:r>
                      <m:r>
                        <a:rPr lang="en-US" sz="2800" b="0" i="1" smtClean="0">
                          <a:latin typeface="Cambria Math"/>
                        </a:rPr>
                        <m:t>{3, 7, 11, 19,23,31,43,47,59,67,71, 79, 83,… 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780611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03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602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positive primes break into 3 groups.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2458" y="1600200"/>
                <a:ext cx="7441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{2}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58" y="1600200"/>
                <a:ext cx="74411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6087" y="2296180"/>
                <a:ext cx="4215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 ≡1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7" y="2296180"/>
                <a:ext cx="42151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753380"/>
                <a:ext cx="7016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     =</m:t>
                      </m:r>
                      <m:r>
                        <a:rPr lang="en-US" sz="2800" b="0" i="1" smtClean="0">
                          <a:latin typeface="Cambria Math"/>
                        </a:rPr>
                        <m:t>{5, 13, 17, 29,37,41,53,61,73,89,97, … 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3380"/>
                <a:ext cx="7016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087" y="3352800"/>
                <a:ext cx="4223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 ≡3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7" y="3352800"/>
                <a:ext cx="42234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3810000"/>
                <a:ext cx="7806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     =</m:t>
                      </m:r>
                      <m:r>
                        <a:rPr lang="en-US" sz="2800" b="0" i="1" smtClean="0">
                          <a:latin typeface="Cambria Math"/>
                        </a:rPr>
                        <m:t>{3, 7, 11, 19,23,31,43,47,59,67,71, 79, 83,… 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780611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5743" y="5181600"/>
                <a:ext cx="61082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There is a theorem of Dirichlet that implies that</a:t>
                </a:r>
              </a:p>
              <a:p>
                <a:r>
                  <a:rPr lang="en-US" sz="2400" dirty="0"/>
                  <a:t>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are both infinite in size.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43" y="5181600"/>
                <a:ext cx="6108275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497" t="-5882" r="-69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14400" y="6019800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http://en.wikipedia.org/wiki/Dirichlet's_theorem_on_arithmetic_progressions</a:t>
            </a:r>
          </a:p>
        </p:txBody>
      </p:sp>
    </p:spTree>
    <p:extLst>
      <p:ext uri="{BB962C8B-B14F-4D97-AF65-F5344CB8AC3E}">
        <p14:creationId xmlns:p14="http://schemas.microsoft.com/office/powerpoint/2010/main" val="3534911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28600"/>
                <a:ext cx="888975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Question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Given a positive prime p, do there exist integers x and y with </a:t>
                </a:r>
              </a:p>
              <a:p>
                <a:endParaRPr lang="en-US" sz="28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                                           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                           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889755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1372" t="-2446" r="-2126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3066" y="3581400"/>
            <a:ext cx="7211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say that p expressible as a </a:t>
            </a:r>
            <a:r>
              <a:rPr lang="en-US" sz="2800" b="1" dirty="0"/>
              <a:t>sum of squares</a:t>
            </a:r>
            <a:r>
              <a:rPr lang="en-US" sz="2800" dirty="0"/>
              <a:t> if </a:t>
            </a:r>
          </a:p>
          <a:p>
            <a:r>
              <a:rPr lang="en-US" sz="2800" dirty="0"/>
              <a:t>p is of the above form.</a:t>
            </a:r>
          </a:p>
        </p:txBody>
      </p:sp>
    </p:spTree>
    <p:extLst>
      <p:ext uri="{BB962C8B-B14F-4D97-AF65-F5344CB8AC3E}">
        <p14:creationId xmlns:p14="http://schemas.microsoft.com/office/powerpoint/2010/main" val="1290857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916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667000" y="870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8810" y="697468"/>
            <a:ext cx="34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is prime and  is a sum of squares.</a:t>
            </a:r>
          </a:p>
        </p:txBody>
      </p:sp>
    </p:spTree>
    <p:extLst>
      <p:ext uri="{BB962C8B-B14F-4D97-AF65-F5344CB8AC3E}">
        <p14:creationId xmlns:p14="http://schemas.microsoft.com/office/powerpoint/2010/main" val="5269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105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one knows the answer to this question.  We do know the answer for the ordinary</a:t>
            </a:r>
          </a:p>
          <a:p>
            <a:r>
              <a:rPr lang="en-US" dirty="0"/>
              <a:t>integers though.  The answer there is no.  </a:t>
            </a:r>
          </a:p>
          <a:p>
            <a:endParaRPr lang="en-US" dirty="0"/>
          </a:p>
          <a:p>
            <a:r>
              <a:rPr lang="en-US" dirty="0"/>
              <a:t>This talk is about these two problems.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39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667000" y="870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8810" y="697468"/>
            <a:ext cx="34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is prime and  is a sum of squares.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1251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 is prime and  is a sum of squares.</a:t>
                </a:r>
              </a:p>
              <a:p>
                <a:r>
                  <a:rPr lang="en-US" dirty="0"/>
                  <a:t>Notice that 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587" t="-4717" r="-88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756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667000" y="870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8810" y="697468"/>
            <a:ext cx="34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is prime and  is a sum of squares.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1251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 is prime and  is a sum of squares.</a:t>
                </a:r>
              </a:p>
              <a:p>
                <a:r>
                  <a:rPr lang="en-US" dirty="0"/>
                  <a:t>Notice that 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587" t="-4717" r="-88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67000" y="2346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13 is prime and  is a sum of squares.</a:t>
                </a:r>
              </a:p>
              <a:p>
                <a:r>
                  <a:rPr lang="en-US" dirty="0"/>
                  <a:t>Notice that 13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963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667000" y="870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8810" y="697468"/>
            <a:ext cx="34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is prime and  is a sum of squares.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1251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 is prime and  is a sum of squares.</a:t>
                </a:r>
              </a:p>
              <a:p>
                <a:r>
                  <a:rPr lang="en-US" dirty="0"/>
                  <a:t>Notice that 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587" t="-4717" r="-88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67000" y="2346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13 is prime and  is a sum of squares.</a:t>
                </a:r>
              </a:p>
              <a:p>
                <a:r>
                  <a:rPr lang="en-US" dirty="0"/>
                  <a:t>Notice that 13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667000" y="3108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38810" y="2935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17 is prime and  is a sum of squares.</a:t>
                </a:r>
              </a:p>
              <a:p>
                <a:r>
                  <a:rPr lang="en-US" dirty="0"/>
                  <a:t>Notice that 17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2935069"/>
                <a:ext cx="3572003" cy="646331"/>
              </a:xfrm>
              <a:prstGeom prst="rect">
                <a:avLst/>
              </a:prstGeom>
              <a:blipFill rotWithShape="1">
                <a:blip r:embed="rId19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904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667000" y="870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8810" y="697468"/>
            <a:ext cx="34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is prime and  is a sum of squares.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1251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 is prime and  is a sum of squares.</a:t>
                </a:r>
              </a:p>
              <a:p>
                <a:r>
                  <a:rPr lang="en-US" dirty="0"/>
                  <a:t>Notice that 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587" t="-4717" r="-88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67000" y="2346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13 is prime and  is a sum of squares.</a:t>
                </a:r>
              </a:p>
              <a:p>
                <a:r>
                  <a:rPr lang="en-US" dirty="0"/>
                  <a:t>Notice that 13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667000" y="3108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38810" y="2935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17 is prime and  is a sum of squares.</a:t>
                </a:r>
              </a:p>
              <a:p>
                <a:r>
                  <a:rPr lang="en-US" dirty="0"/>
                  <a:t>Notice that 17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2935069"/>
                <a:ext cx="3572003" cy="646331"/>
              </a:xfrm>
              <a:prstGeom prst="rect">
                <a:avLst/>
              </a:prstGeom>
              <a:blipFill rotWithShape="1">
                <a:blip r:embed="rId19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2667000" y="5013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38810" y="4840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29 is prime and  is a sum of squares.</a:t>
                </a:r>
              </a:p>
              <a:p>
                <a:r>
                  <a:rPr lang="en-US" dirty="0"/>
                  <a:t>Notice that 29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4840069"/>
                <a:ext cx="3572003" cy="646331"/>
              </a:xfrm>
              <a:prstGeom prst="rect">
                <a:avLst/>
              </a:prstGeom>
              <a:blipFill rotWithShape="1">
                <a:blip r:embed="rId20"/>
                <a:stretch>
                  <a:fillRect l="-1536" t="-4717" r="-85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397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414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78468"/>
                <a:ext cx="14140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5422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140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1800"/>
                <a:ext cx="15422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1542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54228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0268"/>
                <a:ext cx="154228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45268"/>
                <a:ext cx="15422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26268"/>
                <a:ext cx="1542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431268"/>
                <a:ext cx="154228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4812268"/>
                <a:ext cx="15422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193268"/>
                <a:ext cx="1542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8" y="5498068"/>
                <a:ext cx="15422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02868"/>
                <a:ext cx="15422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2667000" y="870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8810" y="697468"/>
            <a:ext cx="34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is prime and  is a sum of squares.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1251466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 is prime and  is a sum of squares.</a:t>
                </a:r>
              </a:p>
              <a:p>
                <a:r>
                  <a:rPr lang="en-US" dirty="0"/>
                  <a:t>Notice that 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1078468"/>
                <a:ext cx="345498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587" t="-4717" r="-88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67000" y="2346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13 is prime and  is a sum of squares.</a:t>
                </a:r>
              </a:p>
              <a:p>
                <a:r>
                  <a:rPr lang="en-US" dirty="0"/>
                  <a:t>Notice that 13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2173069"/>
                <a:ext cx="3572003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667000" y="3108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38810" y="2935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17 is prime and  is a sum of squares.</a:t>
                </a:r>
              </a:p>
              <a:p>
                <a:r>
                  <a:rPr lang="en-US" dirty="0"/>
                  <a:t>Notice that 17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2935069"/>
                <a:ext cx="3572003" cy="646331"/>
              </a:xfrm>
              <a:prstGeom prst="rect">
                <a:avLst/>
              </a:prstGeom>
              <a:blipFill rotWithShape="1">
                <a:blip r:embed="rId19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2667000" y="50130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38810" y="48400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29 is prime and  is a sum of squares.</a:t>
                </a:r>
              </a:p>
              <a:p>
                <a:r>
                  <a:rPr lang="en-US" dirty="0"/>
                  <a:t>Notice that 29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4840069"/>
                <a:ext cx="3572003" cy="646331"/>
              </a:xfrm>
              <a:prstGeom prst="rect">
                <a:avLst/>
              </a:prstGeom>
              <a:blipFill rotWithShape="1">
                <a:blip r:embed="rId20"/>
                <a:stretch>
                  <a:fillRect l="-1536" t="-4717" r="-85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667000" y="5698867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38810" y="5525869"/>
                <a:ext cx="3572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41 is prime and  is a sum of squares.</a:t>
                </a:r>
              </a:p>
              <a:p>
                <a:r>
                  <a:rPr lang="en-US" dirty="0"/>
                  <a:t>Notice that 41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10" y="5525869"/>
                <a:ext cx="3572003" cy="646331"/>
              </a:xfrm>
              <a:prstGeom prst="rect">
                <a:avLst/>
              </a:prstGeom>
              <a:blipFill rotWithShape="1">
                <a:blip r:embed="rId21"/>
                <a:stretch>
                  <a:fillRect l="-1536" t="-4673" r="-85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550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838200"/>
                <a:ext cx="634334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Notice that we haven’t found any positive </a:t>
                </a:r>
                <a:br>
                  <a:rPr lang="en-US" sz="2800" dirty="0"/>
                </a:br>
                <a:r>
                  <a:rPr lang="en-US" sz="2800" dirty="0"/>
                  <a:t>primes p with 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≡3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r>
                  <a:rPr lang="en-US" sz="2800" dirty="0"/>
                  <a:t> that are </a:t>
                </a:r>
                <a:br>
                  <a:rPr lang="en-US" sz="2800" dirty="0"/>
                </a:br>
                <a:r>
                  <a:rPr lang="en-US" sz="2800" dirty="0"/>
                  <a:t>the sum of squares.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634334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921" t="-3965" r="-86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725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667000"/>
            <a:ext cx="4819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That’s because there aren’t any.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838200"/>
                <a:ext cx="634334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Notice that we haven’t found any positive </a:t>
                </a:r>
                <a:br>
                  <a:rPr lang="en-US" sz="2800" dirty="0"/>
                </a:br>
                <a:r>
                  <a:rPr lang="en-US" sz="2800" dirty="0"/>
                  <a:t>primes p with 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≡3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r>
                  <a:rPr lang="en-US" sz="2800" dirty="0"/>
                  <a:t> that are </a:t>
                </a:r>
                <a:br>
                  <a:rPr lang="en-US" sz="2800" dirty="0"/>
                </a:br>
                <a:r>
                  <a:rPr lang="en-US" sz="2800" dirty="0"/>
                  <a:t>the sum of squares.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634334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921" t="-3965" r="-86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657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685800"/>
                <a:ext cx="7578100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Theorem</a:t>
                </a:r>
                <a:r>
                  <a:rPr lang="en-US" sz="3200" dirty="0"/>
                  <a:t>: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 positive prime p is expressible as a sum of </a:t>
                </a:r>
              </a:p>
              <a:p>
                <a:r>
                  <a:rPr lang="en-US" sz="3200" dirty="0"/>
                  <a:t>squares if and only if </a:t>
                </a:r>
                <a:endParaRPr lang="en-US" sz="3200" b="0" i="1" dirty="0">
                  <a:latin typeface="Cambria Math"/>
                </a:endParaRPr>
              </a:p>
              <a:p>
                <a:endParaRPr lang="en-US" sz="32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= 2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or</m:t>
                    </m:r>
                    <m:r>
                      <a:rPr lang="en-US" sz="3200" b="0" i="0" smtClean="0">
                        <a:latin typeface="Cambria Math"/>
                      </a:rPr>
                      <m:t>       </m:t>
                    </m:r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5800"/>
                <a:ext cx="75781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2092" t="-2605" r="-1046" b="-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019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685800"/>
                <a:ext cx="7578100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Theorem</a:t>
                </a:r>
                <a:r>
                  <a:rPr lang="en-US" sz="3200" dirty="0"/>
                  <a:t>: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 positive prime p is expressible as a sum of </a:t>
                </a:r>
                <a:br>
                  <a:rPr lang="en-US" sz="3200" dirty="0"/>
                </a:br>
                <a:r>
                  <a:rPr lang="en-US" sz="3200" dirty="0"/>
                  <a:t>squares if and only if </a:t>
                </a:r>
                <a:endParaRPr lang="en-US" sz="3200" b="0" i="1" dirty="0">
                  <a:latin typeface="Cambria Math"/>
                </a:endParaRPr>
              </a:p>
              <a:p>
                <a:endParaRPr lang="en-US" sz="32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 = 2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or</m:t>
                    </m:r>
                    <m:r>
                      <a:rPr lang="en-US" sz="3200" b="0" i="0" smtClean="0">
                        <a:latin typeface="Cambria Math"/>
                      </a:rPr>
                      <m:t>       </m:t>
                    </m:r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5800"/>
                <a:ext cx="75781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2092" t="-2605" r="-1046" b="-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4800" y="4191000"/>
            <a:ext cx="72521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According to wikipedia: </a:t>
            </a:r>
          </a:p>
          <a:p>
            <a:endParaRPr lang="en-US" dirty="0"/>
          </a:p>
          <a:p>
            <a:r>
              <a:rPr lang="en-US" dirty="0"/>
              <a:t>Albert Girard (1632) was the first to make this observation.</a:t>
            </a:r>
          </a:p>
          <a:p>
            <a:r>
              <a:rPr lang="en-US" dirty="0"/>
              <a:t>Fermat claimed to have a proof of it in a letter to Mersenne (1640).</a:t>
            </a:r>
          </a:p>
          <a:p>
            <a:r>
              <a:rPr lang="en-US" dirty="0"/>
              <a:t>Euler was the first person to provide a proof in 1749.</a:t>
            </a:r>
          </a:p>
          <a:p>
            <a:r>
              <a:rPr lang="en-US" dirty="0"/>
              <a:t>There have been many different proofs of the above theorem.</a:t>
            </a:r>
          </a:p>
          <a:p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http://en.wikipedia.org/wiki/Fermat's_theorem_on_sums_of_two_squares</a:t>
            </a:r>
          </a:p>
        </p:txBody>
      </p:sp>
    </p:spTree>
    <p:extLst>
      <p:ext uri="{BB962C8B-B14F-4D97-AF65-F5344CB8AC3E}">
        <p14:creationId xmlns:p14="http://schemas.microsoft.com/office/powerpoint/2010/main" val="462897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1120914"/>
                <a:ext cx="59319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ℤ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</m:d>
                      <m:r>
                        <a:rPr lang="en-US" sz="40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bi</m:t>
                          </m:r>
                          <m: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</m:e>
                      </m:d>
                      <m:r>
                        <a:rPr lang="en-US" sz="4000" b="0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  <a:ea typeface="Cambria Math"/>
                        </a:rPr>
                        <m:t>a</m:t>
                      </m:r>
                      <m:r>
                        <a:rPr lang="en-US" sz="40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}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20914"/>
                <a:ext cx="593194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/>
          <p:cNvGrpSpPr/>
          <p:nvPr/>
        </p:nvGrpSpPr>
        <p:grpSpPr>
          <a:xfrm>
            <a:off x="2514600" y="1981201"/>
            <a:ext cx="5943600" cy="4648199"/>
            <a:chOff x="1676400" y="1371601"/>
            <a:chExt cx="5943600" cy="4648199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676400" y="3429000"/>
              <a:ext cx="5943600" cy="76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968309" y="33680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501709" y="33680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019869" y="33680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92309" y="3352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949509" y="3352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038669" y="3352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596709" y="3352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063309" y="3352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606109" y="3352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072709" y="3352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89403" y="3516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22803" y="3505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783" y="3505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3983" y="3505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61183" y="3505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04471" y="35052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7271" y="35052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13871" y="35052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56671" y="35052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4489" y="35052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4583851" y="1371601"/>
              <a:ext cx="5258" cy="464819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520529" y="33680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52889" y="3516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511040" y="29108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49682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5016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0350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4922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9494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0538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5966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06324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9080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057400" y="2895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511040" y="39014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9682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55016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60350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64922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69494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40538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5966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06324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259080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057400" y="3886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4511040" y="43586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9682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5016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0350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4922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9494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0538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35966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06324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259080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057400" y="43434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4511040" y="48158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49682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5016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0350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64922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69494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40538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35966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306324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259080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2057400" y="48006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4511040" y="23774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682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55016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0350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922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494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40538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5966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06324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259080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057400" y="23622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4511040" y="18440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49682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5016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350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4922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494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0538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966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06324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259080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2057400" y="18288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11040" y="534924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682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5016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0350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4922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494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0538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5966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6324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259080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2057400" y="5334000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334434" y="29834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791634" y="298346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1+ </a:t>
              </a:r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344500" y="298346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2+ </a:t>
              </a:r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877900" y="297180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3+ </a:t>
              </a:r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743200" y="24500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-3+ 2i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296833" y="4876800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-2- 3i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248400" y="441960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4 - 2i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146884" y="41148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-2i</a:t>
              </a: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72053" y="543580"/>
            <a:ext cx="8243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following set is called the set of </a:t>
            </a:r>
            <a:r>
              <a:rPr lang="en-US" sz="2800" b="1" dirty="0"/>
              <a:t>Gaussian integers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764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1000" y="1219200"/>
                <a:ext cx="779162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set of positive and negative whole numbers, </a:t>
                </a:r>
              </a:p>
              <a:p>
                <a:r>
                  <a:rPr lang="en-US" sz="2800" dirty="0"/>
                  <a:t>including 0, is called the set of </a:t>
                </a:r>
                <a:r>
                  <a:rPr lang="en-US" sz="2800" b="1" dirty="0"/>
                  <a:t>integers</a:t>
                </a:r>
                <a:r>
                  <a:rPr lang="en-US" sz="2800" dirty="0"/>
                  <a:t>.  We denote </a:t>
                </a:r>
              </a:p>
              <a:p>
                <a:r>
                  <a:rPr lang="en-US" sz="2800" dirty="0"/>
                  <a:t>this set by the symbol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800" dirty="0"/>
                  <a:t>.  That is,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779162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643" t="-3965" r="-469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71817" y="3200400"/>
                <a:ext cx="84673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={ 0, 1, −1, 2, −2, 3, −3, 4, −4, 5, −5, …}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7" y="3200400"/>
                <a:ext cx="846738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194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69429"/>
                <a:ext cx="7761997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 </a:t>
                </a:r>
                <a:r>
                  <a:rPr lang="en-US" sz="2800" b="1" dirty="0"/>
                  <a:t>z = a + bi </a:t>
                </a:r>
                <a:r>
                  <a:rPr lang="en-US" sz="2800" dirty="0"/>
                  <a:t>be a Gaussian integer.  The </a:t>
                </a:r>
                <a:r>
                  <a:rPr lang="en-US" sz="2800" b="1" dirty="0"/>
                  <a:t>norm </a:t>
                </a:r>
                <a:r>
                  <a:rPr lang="en-US" sz="2800" dirty="0"/>
                  <a:t>of z is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9429"/>
                <a:ext cx="7761997" cy="1394741"/>
              </a:xfrm>
              <a:prstGeom prst="rect">
                <a:avLst/>
              </a:prstGeom>
              <a:blipFill rotWithShape="1">
                <a:blip r:embed="rId2"/>
                <a:stretch>
                  <a:fillRect l="-1571" t="-3947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998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69429"/>
                <a:ext cx="7761997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 </a:t>
                </a:r>
                <a:r>
                  <a:rPr lang="en-US" sz="2800" b="1" dirty="0"/>
                  <a:t>z = a + bi </a:t>
                </a:r>
                <a:r>
                  <a:rPr lang="en-US" sz="2800" dirty="0"/>
                  <a:t>be a Gaussian integer.  The </a:t>
                </a:r>
                <a:r>
                  <a:rPr lang="en-US" sz="2800" b="1" dirty="0"/>
                  <a:t>norm </a:t>
                </a:r>
                <a:r>
                  <a:rPr lang="en-US" sz="2800" dirty="0"/>
                  <a:t>of z is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9429"/>
                <a:ext cx="7761997" cy="1394741"/>
              </a:xfrm>
              <a:prstGeom prst="rect">
                <a:avLst/>
              </a:prstGeom>
              <a:blipFill rotWithShape="1">
                <a:blip r:embed="rId2"/>
                <a:stretch>
                  <a:fillRect l="-1571" t="-3947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191000" y="5631180"/>
            <a:ext cx="4572000" cy="76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309942" y="2362200"/>
            <a:ext cx="5258" cy="426720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40691" y="2895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 = -1 + 2i</a:t>
            </a:r>
          </a:p>
        </p:txBody>
      </p:sp>
      <p:cxnSp>
        <p:nvCxnSpPr>
          <p:cNvPr id="115" name="Straight Connector 114"/>
          <p:cNvCxnSpPr>
            <a:stCxn id="6" idx="1"/>
          </p:cNvCxnSpPr>
          <p:nvPr/>
        </p:nvCxnSpPr>
        <p:spPr>
          <a:xfrm>
            <a:off x="6098978" y="3449087"/>
            <a:ext cx="1216222" cy="21897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78891" y="3429000"/>
            <a:ext cx="137160" cy="137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04800" y="3427868"/>
                <a:ext cx="4215706" cy="83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−1+2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27868"/>
                <a:ext cx="4215706" cy="83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381000" y="289560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Ex</a:t>
            </a:r>
            <a:r>
              <a:rPr lang="en-US" sz="28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096000" y="4491335"/>
                <a:ext cx="625619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91335"/>
                <a:ext cx="625619" cy="5127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/>
          <p:cNvSpPr/>
          <p:nvPr/>
        </p:nvSpPr>
        <p:spPr>
          <a:xfrm>
            <a:off x="7254240" y="5577840"/>
            <a:ext cx="137160" cy="137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7315200" y="5634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83133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69429"/>
                <a:ext cx="6169574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Useful fact: </a:t>
                </a:r>
              </a:p>
              <a:p>
                <a:endParaRPr lang="en-US" sz="4800" i="1" dirty="0">
                  <a:latin typeface="Cambria Math"/>
                  <a:ea typeface="Cambria Math"/>
                </a:endParaRPr>
              </a:p>
              <a:p>
                <a:endParaRPr lang="en-US" sz="4800" i="1" dirty="0">
                  <a:latin typeface="Cambria Math"/>
                  <a:ea typeface="Cambria Math"/>
                </a:endParaRPr>
              </a:p>
              <a:p>
                <a:r>
                  <a:rPr lang="en-US" sz="4800" i="1" dirty="0"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9429"/>
                <a:ext cx="6169574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4447" t="-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743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9429"/>
            <a:ext cx="7139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</a:t>
            </a:r>
            <a:r>
              <a:rPr lang="en-US" sz="2800" b="1" dirty="0"/>
              <a:t>z = a + bi </a:t>
            </a:r>
            <a:r>
              <a:rPr lang="en-US" sz="2800" dirty="0"/>
              <a:t>be a Gaussian integer.  We say that</a:t>
            </a:r>
          </a:p>
          <a:p>
            <a:r>
              <a:rPr lang="en-US" sz="2800" b="1" dirty="0"/>
              <a:t>z</a:t>
            </a:r>
            <a:r>
              <a:rPr lang="en-US" sz="2800" dirty="0"/>
              <a:t> is a </a:t>
            </a:r>
            <a:r>
              <a:rPr lang="en-US" sz="2800" b="1" dirty="0"/>
              <a:t>unit </a:t>
            </a:r>
            <a:r>
              <a:rPr lang="en-US" sz="2800" dirty="0"/>
              <a:t>if </a:t>
            </a:r>
            <a:r>
              <a:rPr lang="en-US" sz="2800" b="1" dirty="0"/>
              <a:t>1/z </a:t>
            </a:r>
            <a:r>
              <a:rPr lang="en-US" sz="2800" dirty="0"/>
              <a:t>is a Gaussian integer.</a:t>
            </a:r>
          </a:p>
        </p:txBody>
      </p:sp>
    </p:spTree>
    <p:extLst>
      <p:ext uri="{BB962C8B-B14F-4D97-AF65-F5344CB8AC3E}">
        <p14:creationId xmlns:p14="http://schemas.microsoft.com/office/powerpoint/2010/main" val="2375397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9429"/>
            <a:ext cx="7139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</a:t>
            </a:r>
            <a:r>
              <a:rPr lang="en-US" sz="2800" b="1" dirty="0"/>
              <a:t>z = a + bi </a:t>
            </a:r>
            <a:r>
              <a:rPr lang="en-US" sz="2800" dirty="0"/>
              <a:t>be a Gaussian integer.  We say that</a:t>
            </a:r>
          </a:p>
          <a:p>
            <a:r>
              <a:rPr lang="en-US" sz="2800" b="1" dirty="0"/>
              <a:t>z</a:t>
            </a:r>
            <a:r>
              <a:rPr lang="en-US" sz="2800" dirty="0"/>
              <a:t> is a </a:t>
            </a:r>
            <a:r>
              <a:rPr lang="en-US" sz="2800" b="1" dirty="0"/>
              <a:t>unit </a:t>
            </a:r>
            <a:r>
              <a:rPr lang="en-US" sz="2800" dirty="0"/>
              <a:t>if </a:t>
            </a:r>
            <a:r>
              <a:rPr lang="en-US" sz="2800" b="1" dirty="0"/>
              <a:t>1/z </a:t>
            </a:r>
            <a:r>
              <a:rPr lang="en-US" sz="2800" dirty="0"/>
              <a:t>is a Gaussian integer.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82" y="206758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Ex:</a:t>
            </a:r>
            <a:r>
              <a:rPr lang="en-US" sz="3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2494" y="2819400"/>
                <a:ext cx="3103991" cy="987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40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4" y="2819400"/>
                <a:ext cx="3103991" cy="987835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661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9429"/>
            <a:ext cx="7139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</a:t>
            </a:r>
            <a:r>
              <a:rPr lang="en-US" sz="2800" b="1" dirty="0"/>
              <a:t>z = a + bi </a:t>
            </a:r>
            <a:r>
              <a:rPr lang="en-US" sz="2800" dirty="0"/>
              <a:t>be a Gaussian integer.  We say that</a:t>
            </a:r>
          </a:p>
          <a:p>
            <a:r>
              <a:rPr lang="en-US" sz="2800" b="1" dirty="0"/>
              <a:t>z</a:t>
            </a:r>
            <a:r>
              <a:rPr lang="en-US" sz="2800" dirty="0"/>
              <a:t> is a </a:t>
            </a:r>
            <a:r>
              <a:rPr lang="en-US" sz="2800" b="1" dirty="0"/>
              <a:t>unit </a:t>
            </a:r>
            <a:r>
              <a:rPr lang="en-US" sz="2800" dirty="0"/>
              <a:t>if </a:t>
            </a:r>
            <a:r>
              <a:rPr lang="en-US" sz="2800" b="1" dirty="0"/>
              <a:t>1/z </a:t>
            </a:r>
            <a:r>
              <a:rPr lang="en-US" sz="2800" dirty="0"/>
              <a:t>is a Gaussian integer.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82" y="206758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Ex:</a:t>
            </a:r>
            <a:r>
              <a:rPr lang="en-US" sz="3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2494" y="2819400"/>
                <a:ext cx="3103991" cy="987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40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4" y="2819400"/>
                <a:ext cx="3103991" cy="987835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7200" y="3962400"/>
            <a:ext cx="2861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Thus, </a:t>
            </a:r>
            <a:r>
              <a:rPr lang="en-US" sz="3200" i="1" dirty="0" err="1"/>
              <a:t>i</a:t>
            </a:r>
            <a:r>
              <a:rPr lang="en-US" sz="3200" dirty="0"/>
              <a:t> is a unit. </a:t>
            </a:r>
          </a:p>
        </p:txBody>
      </p:sp>
    </p:spTree>
    <p:extLst>
      <p:ext uri="{BB962C8B-B14F-4D97-AF65-F5344CB8AC3E}">
        <p14:creationId xmlns:p14="http://schemas.microsoft.com/office/powerpoint/2010/main" val="4274938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9429"/>
            <a:ext cx="8086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units in the Gaussian integers are </a:t>
            </a:r>
          </a:p>
          <a:p>
            <a:endParaRPr lang="en-US" sz="4000" dirty="0"/>
          </a:p>
          <a:p>
            <a:r>
              <a:rPr lang="en-US" sz="4000" dirty="0"/>
              <a:t>z = 1, -1, </a:t>
            </a:r>
            <a:r>
              <a:rPr lang="en-US" sz="4000" dirty="0" err="1"/>
              <a:t>i</a:t>
            </a:r>
            <a:r>
              <a:rPr lang="en-US" sz="4000" dirty="0"/>
              <a:t>, and -</a:t>
            </a:r>
            <a:r>
              <a:rPr lang="en-US" sz="4000" dirty="0" err="1"/>
              <a:t>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8371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9429"/>
            <a:ext cx="6971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Useful fact: z is a unit </a:t>
            </a:r>
            <a:r>
              <a:rPr lang="en-US" sz="4000" dirty="0" err="1"/>
              <a:t>iff</a:t>
            </a:r>
            <a:r>
              <a:rPr lang="en-US" sz="4000" dirty="0"/>
              <a:t> N(z) = 1.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5400" y="1676400"/>
            <a:ext cx="5943600" cy="4648199"/>
            <a:chOff x="1295400" y="1676400"/>
            <a:chExt cx="5943600" cy="4648199"/>
          </a:xfrm>
        </p:grpSpPr>
        <p:sp>
          <p:nvSpPr>
            <p:cNvPr id="2" name="Oval 1"/>
            <p:cNvSpPr/>
            <p:nvPr/>
          </p:nvSpPr>
          <p:spPr>
            <a:xfrm>
              <a:off x="3726249" y="3268981"/>
              <a:ext cx="929571" cy="99821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95400" y="1676400"/>
              <a:ext cx="5943600" cy="4648199"/>
              <a:chOff x="1676400" y="1371601"/>
              <a:chExt cx="5943600" cy="464819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676400" y="3429000"/>
                <a:ext cx="5943600" cy="76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550170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01986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4923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9495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968309" y="336804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96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38669" y="33528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633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061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072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4583851" y="1371601"/>
                <a:ext cx="5258" cy="46481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956114" y="350520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18782" y="3429001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2052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68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11040" y="291084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016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350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492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9494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538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966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63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5908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0574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968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11040" y="390144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5016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0350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492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494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0538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5966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908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0574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511040" y="43586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968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01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50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492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9494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0538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596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63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5908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0574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11040" y="48158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968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501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0350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492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9494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0538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96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063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908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0574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511040" y="23774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68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01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350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492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9494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0538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596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63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5908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0574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511040" y="1844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968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01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350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492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9494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0538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596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063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5908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0574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511040" y="53492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968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501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0350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492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9494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0538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596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063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5908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0574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267200" y="389786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334434" y="2602469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700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533400"/>
                <a:ext cx="9106019" cy="3970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600" dirty="0"/>
                  <a:t> be a Gaussian integer where z is not</a:t>
                </a:r>
              </a:p>
              <a:p>
                <a:r>
                  <a:rPr lang="en-US" sz="3600" dirty="0"/>
                  <a:t>a unit.  We say that z is a </a:t>
                </a:r>
                <a:r>
                  <a:rPr lang="en-US" sz="3600" b="1" dirty="0"/>
                  <a:t>prime element</a:t>
                </a:r>
                <a:r>
                  <a:rPr lang="en-US" sz="3600" dirty="0"/>
                  <a:t> in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/>
                        <a:ea typeface="Cambria Math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>
                            <a:latin typeface="Cambria Math"/>
                            <a:ea typeface="Cambria Math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  <a:p>
                <a:r>
                  <a:rPr lang="en-US" sz="3600" dirty="0"/>
                  <a:t>if the following is true: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For all Gaussian integers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3600" dirty="0"/>
                  <a:t>, </a:t>
                </a:r>
                <a:br>
                  <a:rPr lang="en-US" sz="3600" dirty="0"/>
                </a:br>
                <a:br>
                  <a:rPr lang="en-US" sz="3600" dirty="0"/>
                </a:br>
                <a:r>
                  <a:rPr lang="en-US" sz="3600" dirty="0"/>
                  <a:t>if z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3600" dirty="0"/>
                  <a:t>, then either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600" dirty="0"/>
                  <a:t>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3600" dirty="0"/>
                  <a:t> is a unit.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3400"/>
                <a:ext cx="9106019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076" t="-2304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456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5373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Ex:</a:t>
            </a:r>
            <a:r>
              <a:rPr lang="en-US" sz="3600" dirty="0"/>
              <a:t>  2 is not a prime in the land of </a:t>
            </a:r>
          </a:p>
          <a:p>
            <a:r>
              <a:rPr lang="en-US" sz="3600" dirty="0"/>
              <a:t>Gaussian integers because</a:t>
            </a:r>
          </a:p>
          <a:p>
            <a:endParaRPr lang="en-US" sz="3600" dirty="0"/>
          </a:p>
          <a:p>
            <a:r>
              <a:rPr lang="en-US" sz="3600" dirty="0"/>
              <a:t>2 = (1+i)(1-i)</a:t>
            </a:r>
          </a:p>
          <a:p>
            <a:endParaRPr lang="en-US" sz="3600" dirty="0"/>
          </a:p>
          <a:p>
            <a:r>
              <a:rPr lang="en-US" sz="3600" dirty="0"/>
              <a:t>And neither 1+i nor 1-i are units.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321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81000" y="1219200"/>
            <a:ext cx="8208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can visualize the integers as an infinite set of points</a:t>
            </a:r>
          </a:p>
          <a:p>
            <a:r>
              <a:rPr lang="en-US" sz="2800" dirty="0"/>
              <a:t>on the number line extending in both directions.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96200" y="3787914"/>
                <a:ext cx="6094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87914"/>
                <a:ext cx="609462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18649" y="3352800"/>
            <a:ext cx="7525262" cy="533400"/>
            <a:chOff x="618649" y="4168914"/>
            <a:chExt cx="7525262" cy="5334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18649" y="4245114"/>
              <a:ext cx="75252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25778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730220" y="418415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263620" y="418415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781780" y="418415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2542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7114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1686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6258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80058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3586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8252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3680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8346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395889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938689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55734" y="43329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51314" y="43329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8471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086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658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230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77180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374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663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091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757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185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6400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279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-6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07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815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755623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Ex:</a:t>
            </a:r>
            <a:r>
              <a:rPr lang="en-US" sz="3600" dirty="0"/>
              <a:t>  2 is not a prime in the land of </a:t>
            </a:r>
          </a:p>
          <a:p>
            <a:r>
              <a:rPr lang="en-US" sz="3600" dirty="0"/>
              <a:t>Gaussian integers because</a:t>
            </a:r>
          </a:p>
          <a:p>
            <a:endParaRPr lang="en-US" sz="3600" dirty="0"/>
          </a:p>
          <a:p>
            <a:r>
              <a:rPr lang="en-US" sz="3600" dirty="0"/>
              <a:t>2 = (1+i)(1-i)</a:t>
            </a:r>
          </a:p>
          <a:p>
            <a:endParaRPr lang="en-US" sz="3600" dirty="0"/>
          </a:p>
          <a:p>
            <a:r>
              <a:rPr lang="en-US" sz="3600" dirty="0"/>
              <a:t>And neither 1+i nor 1-i are units.</a:t>
            </a:r>
          </a:p>
          <a:p>
            <a:endParaRPr lang="en-US" sz="3600" dirty="0"/>
          </a:p>
          <a:p>
            <a:r>
              <a:rPr lang="en-US" sz="3600" dirty="0"/>
              <a:t>We could have also factored 2 this way:</a:t>
            </a:r>
          </a:p>
          <a:p>
            <a:r>
              <a:rPr lang="en-US" sz="3600" dirty="0"/>
              <a:t>2 = (-1+i)(-1-i)</a:t>
            </a:r>
          </a:p>
          <a:p>
            <a:endParaRPr lang="en-US" sz="3600" dirty="0"/>
          </a:p>
          <a:p>
            <a:r>
              <a:rPr lang="en-US" sz="3600" dirty="0"/>
              <a:t>And neither -1+i nor -1-i are units.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8663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688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Ex:</a:t>
            </a:r>
            <a:r>
              <a:rPr lang="en-US" sz="3600" dirty="0"/>
              <a:t>  3 is a prime in the land of  Gaussian </a:t>
            </a:r>
          </a:p>
          <a:p>
            <a:r>
              <a:rPr lang="en-US" sz="3600" dirty="0"/>
              <a:t>integers.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749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304800"/>
                <a:ext cx="8259890" cy="6124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/>
                  <a:t>Ex:</a:t>
                </a:r>
                <a:r>
                  <a:rPr lang="en-US" sz="3600" dirty="0"/>
                  <a:t>  3 is a prime in the land of  Gaussian </a:t>
                </a:r>
              </a:p>
              <a:p>
                <a:r>
                  <a:rPr lang="en-US" sz="3600" dirty="0"/>
                  <a:t>integers. 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Suppose that</a:t>
                </a:r>
                <a:r>
                  <a:rPr lang="en-US" sz="3200" dirty="0"/>
                  <a:t> </a:t>
                </a:r>
                <a:r>
                  <a:rPr lang="en-US" sz="2400" dirty="0"/>
                  <a:t>3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Then N(3) =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So 9 = 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Since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and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) are non-negative integers we must have </a:t>
                </a:r>
              </a:p>
              <a:p>
                <a:r>
                  <a:rPr lang="en-US" sz="2400" dirty="0"/>
                  <a:t>that each of them divides 3.</a:t>
                </a:r>
              </a:p>
              <a:p>
                <a:r>
                  <a:rPr lang="en-US" sz="2400" dirty="0"/>
                  <a:t>Hence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= 1,3, or 9.</a:t>
                </a:r>
              </a:p>
              <a:p>
                <a:r>
                  <a:rPr lang="en-US" sz="2400" dirty="0"/>
                  <a:t>If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= 1,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a unit.</a:t>
                </a:r>
              </a:p>
              <a:p>
                <a:r>
                  <a:rPr lang="en-US" sz="2400" dirty="0"/>
                  <a:t>If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= 9, then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400" dirty="0"/>
                  <a:t> and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a unit.</a:t>
                </a:r>
                <a:endParaRPr lang="en-US" sz="2800" dirty="0"/>
              </a:p>
              <a:p>
                <a:r>
                  <a:rPr lang="en-US" sz="2400" dirty="0"/>
                  <a:t>We now show that the only other case,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= 3, cannot happen.</a:t>
                </a:r>
              </a:p>
              <a:p>
                <a:r>
                  <a:rPr lang="en-US" sz="2400" dirty="0"/>
                  <a:t>Suppose 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) = 3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 err="1"/>
                  <a:t>x+yi</a:t>
                </a:r>
                <a:r>
                  <a:rPr lang="en-US" sz="2400" dirty="0"/>
                  <a:t> and x and y are integers.  </a:t>
                </a:r>
              </a:p>
              <a:p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=3.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But there are no integers x and y that solve this equation.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259890" cy="6124754"/>
              </a:xfrm>
              <a:prstGeom prst="rect">
                <a:avLst/>
              </a:prstGeom>
              <a:blipFill rotWithShape="1">
                <a:blip r:embed="rId2"/>
                <a:stretch>
                  <a:fillRect l="-2214" t="-1493" r="-74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9225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0999"/>
            <a:ext cx="8224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Can we determine which Gaussian integers</a:t>
            </a:r>
          </a:p>
          <a:p>
            <a:r>
              <a:rPr lang="en-US" sz="3600" dirty="0"/>
              <a:t>are Gaussian primes? </a:t>
            </a:r>
          </a:p>
        </p:txBody>
      </p:sp>
    </p:spTree>
    <p:extLst>
      <p:ext uri="{BB962C8B-B14F-4D97-AF65-F5344CB8AC3E}">
        <p14:creationId xmlns:p14="http://schemas.microsoft.com/office/powerpoint/2010/main" val="36148138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0999"/>
            <a:ext cx="84713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Can we determine which Gaussian integers</a:t>
            </a:r>
          </a:p>
          <a:p>
            <a:r>
              <a:rPr lang="en-US" sz="3600" dirty="0"/>
              <a:t>are Gaussian primes? </a:t>
            </a:r>
          </a:p>
          <a:p>
            <a:endParaRPr lang="en-US" sz="3600" dirty="0"/>
          </a:p>
          <a:p>
            <a:r>
              <a:rPr lang="en-US" sz="3600" dirty="0"/>
              <a:t>Yes.  Let p be an </a:t>
            </a:r>
            <a:r>
              <a:rPr lang="en-US" sz="3600" b="1" dirty="0"/>
              <a:t>integer prime.</a:t>
            </a:r>
            <a:r>
              <a:rPr lang="en-US" sz="3600" dirty="0"/>
              <a:t>  Then either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 is a Gaussian prime, 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 factors into several Gaussian primes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2735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0999"/>
            <a:ext cx="84713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Can we determine which Gaussian integers</a:t>
            </a:r>
          </a:p>
          <a:p>
            <a:r>
              <a:rPr lang="en-US" sz="3600" dirty="0"/>
              <a:t>are Gaussian primes? </a:t>
            </a:r>
          </a:p>
          <a:p>
            <a:endParaRPr lang="en-US" sz="3600" dirty="0"/>
          </a:p>
          <a:p>
            <a:r>
              <a:rPr lang="en-US" sz="3600" dirty="0"/>
              <a:t>Yes.  Let p be an </a:t>
            </a:r>
            <a:r>
              <a:rPr lang="en-US" sz="3600" b="1" dirty="0"/>
              <a:t>integer prime.</a:t>
            </a:r>
            <a:r>
              <a:rPr lang="en-US" sz="3600" dirty="0"/>
              <a:t>  Then either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 is a Gaussian prime, 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 factors into several Gaussian primes</a:t>
            </a:r>
          </a:p>
          <a:p>
            <a:endParaRPr lang="en-US" sz="3600" dirty="0"/>
          </a:p>
          <a:p>
            <a:r>
              <a:rPr lang="en-US" sz="3600" dirty="0"/>
              <a:t>All of the Gaussian primes come about this</a:t>
            </a:r>
          </a:p>
          <a:p>
            <a:r>
              <a:rPr lang="en-US" sz="3600" dirty="0"/>
              <a:t>way.  That is, each one “comes from” the </a:t>
            </a:r>
          </a:p>
          <a:p>
            <a:r>
              <a:rPr lang="en-US" sz="3600" dirty="0"/>
              <a:t>factorization of some integer prime p.</a:t>
            </a:r>
          </a:p>
        </p:txBody>
      </p:sp>
    </p:spTree>
    <p:extLst>
      <p:ext uri="{BB962C8B-B14F-4D97-AF65-F5344CB8AC3E}">
        <p14:creationId xmlns:p14="http://schemas.microsoft.com/office/powerpoint/2010/main" val="12553985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5118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 will now give you 3 cases that illustrate</a:t>
            </a:r>
          </a:p>
          <a:p>
            <a:r>
              <a:rPr lang="en-US" sz="4000" dirty="0"/>
              <a:t>the three different scenarios that can</a:t>
            </a:r>
          </a:p>
          <a:p>
            <a:r>
              <a:rPr lang="en-US" sz="4000" dirty="0"/>
              <a:t>happen.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519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51181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 will now give you 3 cases that illustrate</a:t>
            </a:r>
          </a:p>
          <a:p>
            <a:r>
              <a:rPr lang="en-US" sz="4000" dirty="0"/>
              <a:t>the three different scenarios that can</a:t>
            </a:r>
          </a:p>
          <a:p>
            <a:r>
              <a:rPr lang="en-US" sz="4000" dirty="0"/>
              <a:t>happen.</a:t>
            </a:r>
          </a:p>
          <a:p>
            <a:endParaRPr lang="en-US" sz="4000" dirty="0"/>
          </a:p>
          <a:p>
            <a:r>
              <a:rPr lang="en-US" sz="4000" dirty="0"/>
              <a:t>These cases from the way we described</a:t>
            </a:r>
          </a:p>
          <a:p>
            <a:r>
              <a:rPr lang="en-US" sz="4000" dirty="0"/>
              <a:t>the primes earlier in this talk:</a:t>
            </a:r>
          </a:p>
          <a:p>
            <a:endParaRPr lang="en-US" sz="4000" dirty="0"/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458" y="3896380"/>
                <a:ext cx="7441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{2}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58" y="3896380"/>
                <a:ext cx="74411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6087" y="4592360"/>
                <a:ext cx="4215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 ≡1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7" y="4592360"/>
                <a:ext cx="42151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5049560"/>
                <a:ext cx="7016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     =</m:t>
                      </m:r>
                      <m:r>
                        <a:rPr lang="en-US" sz="2800" b="0" i="1" smtClean="0">
                          <a:latin typeface="Cambria Math"/>
                        </a:rPr>
                        <m:t>{5, 13, 17, 29,37,41,53,61,73,89,97, … 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9560"/>
                <a:ext cx="7016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6087" y="5648980"/>
                <a:ext cx="4223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 ≡3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7" y="5648980"/>
                <a:ext cx="42234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6106180"/>
                <a:ext cx="7806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     =</m:t>
                      </m:r>
                      <m:r>
                        <a:rPr lang="en-US" sz="2800" b="0" i="1" smtClean="0">
                          <a:latin typeface="Cambria Math"/>
                        </a:rPr>
                        <m:t>{3, 7, 11, 19,23,31,43,47,59,67,71, 79, 83,… 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06180"/>
                <a:ext cx="780611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690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85800"/>
            <a:ext cx="7811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first integer prime to consider is </a:t>
            </a:r>
          </a:p>
          <a:p>
            <a:r>
              <a:rPr lang="en-US" sz="4000" dirty="0"/>
              <a:t>the even one, that is p = 2.</a:t>
            </a:r>
          </a:p>
        </p:txBody>
      </p:sp>
    </p:spTree>
    <p:extLst>
      <p:ext uri="{BB962C8B-B14F-4D97-AF65-F5344CB8AC3E}">
        <p14:creationId xmlns:p14="http://schemas.microsoft.com/office/powerpoint/2010/main" val="4361476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-76200"/>
            <a:ext cx="8425833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Recall that </a:t>
            </a:r>
          </a:p>
          <a:p>
            <a:endParaRPr lang="en-US" sz="4400" dirty="0"/>
          </a:p>
          <a:p>
            <a:r>
              <a:rPr lang="en-US" sz="4400" dirty="0"/>
              <a:t>2 = (1 - </a:t>
            </a:r>
            <a:r>
              <a:rPr lang="en-US" sz="4400" dirty="0" err="1"/>
              <a:t>i</a:t>
            </a:r>
            <a:r>
              <a:rPr lang="en-US" sz="4400" dirty="0"/>
              <a:t>)(1 + </a:t>
            </a:r>
            <a:r>
              <a:rPr lang="en-US" sz="4400" dirty="0" err="1"/>
              <a:t>i</a:t>
            </a:r>
            <a:r>
              <a:rPr lang="en-US" sz="4400" dirty="0"/>
              <a:t>) = (-1 - </a:t>
            </a:r>
            <a:r>
              <a:rPr lang="en-US" sz="4400" dirty="0" err="1"/>
              <a:t>i</a:t>
            </a:r>
            <a:r>
              <a:rPr lang="en-US" sz="4400" dirty="0"/>
              <a:t>)(-1 + </a:t>
            </a:r>
            <a:r>
              <a:rPr lang="en-US" sz="4400" dirty="0" err="1"/>
              <a:t>i</a:t>
            </a:r>
            <a:r>
              <a:rPr lang="en-US" sz="4400" dirty="0"/>
              <a:t>)</a:t>
            </a:r>
          </a:p>
          <a:p>
            <a:endParaRPr lang="en-US" sz="4400" dirty="0"/>
          </a:p>
          <a:p>
            <a:r>
              <a:rPr lang="en-US" sz="4400" dirty="0"/>
              <a:t>Each of the elements above, except </a:t>
            </a:r>
          </a:p>
          <a:p>
            <a:r>
              <a:rPr lang="en-US" sz="4400" dirty="0"/>
              <a:t>for 2, is a Gaussian prime.  You can</a:t>
            </a:r>
          </a:p>
          <a:p>
            <a:r>
              <a:rPr lang="en-US" sz="4400" dirty="0"/>
              <a:t>check it with a norm argument.</a:t>
            </a:r>
          </a:p>
          <a:p>
            <a:endParaRPr lang="en-US" sz="4400" dirty="0"/>
          </a:p>
          <a:p>
            <a:r>
              <a:rPr lang="en-US" sz="4400" dirty="0"/>
              <a:t>So 2 splits and gives us 4 </a:t>
            </a:r>
            <a:br>
              <a:rPr lang="en-US" sz="4400" dirty="0"/>
            </a:br>
            <a:r>
              <a:rPr lang="en-US" sz="4400" dirty="0"/>
              <a:t>different primes.</a:t>
            </a:r>
          </a:p>
        </p:txBody>
      </p:sp>
    </p:spTree>
    <p:extLst>
      <p:ext uri="{BB962C8B-B14F-4D97-AF65-F5344CB8AC3E}">
        <p14:creationId xmlns:p14="http://schemas.microsoft.com/office/powerpoint/2010/main" val="181085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1000" y="304800"/>
                <a:ext cx="7846828" cy="536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be an integer.  We say that </a:t>
                </a:r>
                <a:r>
                  <a:rPr lang="en-US" sz="2800" b="1" dirty="0"/>
                  <a:t>x</a:t>
                </a:r>
                <a:r>
                  <a:rPr lang="en-US" sz="2800" dirty="0"/>
                  <a:t> is a unit if </a:t>
                </a:r>
                <a:br>
                  <a:rPr lang="en-US" sz="2800" dirty="0"/>
                </a:br>
                <a:r>
                  <a:rPr lang="en-US" sz="2800" b="1" dirty="0"/>
                  <a:t>1/x</a:t>
                </a:r>
                <a:r>
                  <a:rPr lang="en-US" sz="2800" dirty="0"/>
                  <a:t> is an integer.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For example, 1 and -1 are units since </a:t>
                </a:r>
              </a:p>
              <a:p>
                <a:r>
                  <a:rPr lang="en-US" sz="2800" dirty="0"/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/>
                  <a:t> is an integer</a:t>
                </a:r>
              </a:p>
              <a:p>
                <a:r>
                  <a:rPr lang="en-US" sz="2800" dirty="0"/>
                  <a:t>and          </a:t>
                </a:r>
              </a:p>
              <a:p>
                <a:r>
                  <a:rPr lang="en-US" sz="2800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/>
                  <a:t> is an integer.</a:t>
                </a:r>
              </a:p>
              <a:p>
                <a:r>
                  <a:rPr lang="en-US" sz="2800" dirty="0"/>
                  <a:t>But 2 is not a unit since</a:t>
                </a:r>
              </a:p>
              <a:p>
                <a:r>
                  <a:rPr lang="en-US" sz="2800" dirty="0"/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is not an integer.  </a:t>
                </a:r>
              </a:p>
              <a:p>
                <a:r>
                  <a:rPr lang="en-US" sz="2800" dirty="0"/>
                  <a:t>That is, we cannot divide by 2 in the land of integers.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7846828" cy="5364545"/>
              </a:xfrm>
              <a:prstGeom prst="rect">
                <a:avLst/>
              </a:prstGeom>
              <a:blipFill rotWithShape="1">
                <a:blip r:embed="rId2"/>
                <a:stretch>
                  <a:fillRect l="-1632" t="-1023" r="-466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2440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893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Gaussian primes 1 + </a:t>
            </a:r>
            <a:r>
              <a:rPr lang="en-US" sz="3200" dirty="0" err="1"/>
              <a:t>i</a:t>
            </a:r>
            <a:r>
              <a:rPr lang="en-US" sz="3200" dirty="0"/>
              <a:t>, 1 - </a:t>
            </a:r>
            <a:r>
              <a:rPr lang="en-US" sz="3200" dirty="0" err="1"/>
              <a:t>i</a:t>
            </a:r>
            <a:r>
              <a:rPr lang="en-US" sz="3200" dirty="0"/>
              <a:t>, -1 - </a:t>
            </a:r>
            <a:r>
              <a:rPr lang="en-US" sz="3200" dirty="0" err="1"/>
              <a:t>i</a:t>
            </a:r>
            <a:r>
              <a:rPr lang="en-US" sz="3200" dirty="0"/>
              <a:t>, or -1 + i</a:t>
            </a:r>
          </a:p>
          <a:p>
            <a:r>
              <a:rPr lang="en-US" sz="3200" dirty="0"/>
              <a:t>are the solutions to the equation N(z) = 2.</a:t>
            </a:r>
          </a:p>
          <a:p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600" y="1676400"/>
            <a:ext cx="5943600" cy="4648199"/>
            <a:chOff x="1295400" y="1676400"/>
            <a:chExt cx="5943600" cy="4648199"/>
          </a:xfrm>
        </p:grpSpPr>
        <p:sp>
          <p:nvSpPr>
            <p:cNvPr id="6" name="Oval 5"/>
            <p:cNvSpPr/>
            <p:nvPr/>
          </p:nvSpPr>
          <p:spPr>
            <a:xfrm>
              <a:off x="3505201" y="3091934"/>
              <a:ext cx="1371600" cy="140386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95400" y="1676400"/>
              <a:ext cx="5943600" cy="4648199"/>
              <a:chOff x="1676400" y="1371601"/>
              <a:chExt cx="5943600" cy="464819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676400" y="3429000"/>
                <a:ext cx="5943600" cy="76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550170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1986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4923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9495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6830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96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3866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633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061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72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4583851" y="1371601"/>
                <a:ext cx="5258" cy="46481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910601" y="2590801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+ 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3974069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-1 - 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52052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68240" y="28956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511040" y="29108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016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350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492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9494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53840" y="28956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5966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63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908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0574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968240" y="38862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511040" y="39014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016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350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492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9494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053840" y="38862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5966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63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5908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0574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11040" y="43586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68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01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0350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92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9494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0538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96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63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08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0574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511040" y="48158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968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501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0350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492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9494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0538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596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63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08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0574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511040" y="23774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968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01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0350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492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9494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0538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96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063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08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574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511040" y="1844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968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501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0350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492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9494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0538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596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063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08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0574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11040" y="53492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68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01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0350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492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9494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0538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596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063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5908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0574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953000" y="3974069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1 - 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650467" y="2602469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-1+i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9824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987" y="-76200"/>
                <a:ext cx="7136634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Suppose that p is an integer prime with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US" sz="3200" dirty="0"/>
                  <a:t>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𝑝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𝑖𝑦</m:t>
                        </m:r>
                      </m:e>
                    </m:d>
                  </m:oMath>
                </a14:m>
                <a:endParaRPr lang="en-US" sz="3200" b="0" dirty="0"/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𝑖𝑦</m:t>
                        </m:r>
                      </m:e>
                    </m:d>
                  </m:oMath>
                </a14:m>
                <a:r>
                  <a:rPr lang="en-US" sz="3200" b="0" dirty="0"/>
                  <a:t> </a:t>
                </a:r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b="0" dirty="0"/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7" y="-76200"/>
                <a:ext cx="7136634" cy="4031873"/>
              </a:xfrm>
              <a:prstGeom prst="rect">
                <a:avLst/>
              </a:prstGeom>
              <a:blipFill rotWithShape="1">
                <a:blip r:embed="rId3"/>
                <a:stretch>
                  <a:fillRect l="-2135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501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987" y="-76200"/>
                <a:ext cx="7689413" cy="600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Suppose that p is an integer prime with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US" sz="3200" dirty="0"/>
                  <a:t>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𝑝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𝑖𝑦</m:t>
                        </m:r>
                      </m:e>
                    </m:d>
                  </m:oMath>
                </a14:m>
                <a:endParaRPr lang="en-US" sz="3200" b="0" dirty="0"/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𝑖𝑦</m:t>
                        </m:r>
                      </m:e>
                    </m:d>
                  </m:oMath>
                </a14:m>
                <a:r>
                  <a:rPr lang="en-US" sz="3200" b="0" dirty="0"/>
                  <a:t> </a:t>
                </a:r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b="0" dirty="0"/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b="0" dirty="0"/>
              </a:p>
              <a:p>
                <a:endParaRPr lang="en-US" sz="3200" dirty="0"/>
              </a:p>
              <a:p>
                <a:r>
                  <a:rPr lang="en-US" sz="3200" dirty="0"/>
                  <a:t>Hence p itself is not a Gaussian prime.  </a:t>
                </a:r>
              </a:p>
              <a:p>
                <a:r>
                  <a:rPr lang="en-US" sz="3200" dirty="0"/>
                  <a:t>However, it turns out that each of  </a:t>
                </a:r>
              </a:p>
              <a:p>
                <a:r>
                  <a:rPr lang="en-US" sz="3200" dirty="0" err="1"/>
                  <a:t>x+iy</a:t>
                </a:r>
                <a:r>
                  <a:rPr lang="en-US" sz="3200" dirty="0"/>
                  <a:t>, x-</a:t>
                </a:r>
                <a:r>
                  <a:rPr lang="en-US" sz="3200" dirty="0" err="1"/>
                  <a:t>iy</a:t>
                </a:r>
                <a:r>
                  <a:rPr lang="en-US" sz="3200" dirty="0"/>
                  <a:t>, -</a:t>
                </a:r>
                <a:r>
                  <a:rPr lang="en-US" sz="3200" dirty="0" err="1"/>
                  <a:t>x+iy</a:t>
                </a:r>
                <a:r>
                  <a:rPr lang="en-US" sz="3200" dirty="0"/>
                  <a:t>, -x-</a:t>
                </a:r>
                <a:r>
                  <a:rPr lang="en-US" sz="3200" dirty="0" err="1"/>
                  <a:t>iy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y+ix</a:t>
                </a:r>
                <a:r>
                  <a:rPr lang="en-US" sz="3200" dirty="0"/>
                  <a:t>, y-ix, -</a:t>
                </a:r>
                <a:r>
                  <a:rPr lang="en-US" sz="3200" dirty="0" err="1"/>
                  <a:t>y+ix</a:t>
                </a:r>
                <a:r>
                  <a:rPr lang="en-US" sz="3200" dirty="0"/>
                  <a:t>, -y-ix are.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7" y="-76200"/>
                <a:ext cx="7689413" cy="6001643"/>
              </a:xfrm>
              <a:prstGeom prst="rect">
                <a:avLst/>
              </a:prstGeom>
              <a:blipFill rotWithShape="1">
                <a:blip r:embed="rId3"/>
                <a:stretch>
                  <a:fillRect l="-1981" t="-1218" r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4189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987" y="-76200"/>
                <a:ext cx="7660559" cy="6986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Suppose that p is an integer prime with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US" sz="3200" dirty="0"/>
                  <a:t>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𝑝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𝑖𝑦</m:t>
                        </m:r>
                      </m:e>
                    </m:d>
                  </m:oMath>
                </a14:m>
                <a:endParaRPr lang="en-US" sz="3200" b="0" dirty="0"/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𝑖𝑦</m:t>
                        </m:r>
                      </m:e>
                    </m:d>
                  </m:oMath>
                </a14:m>
                <a:r>
                  <a:rPr lang="en-US" sz="3200" b="0" dirty="0"/>
                  <a:t> </a:t>
                </a:r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b="0" dirty="0"/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𝑖𝑥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b="0" dirty="0"/>
              </a:p>
              <a:p>
                <a:endParaRPr lang="en-US" sz="3200" dirty="0"/>
              </a:p>
              <a:p>
                <a:r>
                  <a:rPr lang="en-US" sz="3200" dirty="0"/>
                  <a:t>Hence p itself is not a Gaussian prime.  </a:t>
                </a:r>
              </a:p>
              <a:p>
                <a:r>
                  <a:rPr lang="en-US" sz="3200" dirty="0"/>
                  <a:t>However, it turns out that each of  </a:t>
                </a:r>
              </a:p>
              <a:p>
                <a:r>
                  <a:rPr lang="en-US" sz="3200" dirty="0" err="1"/>
                  <a:t>x+iy</a:t>
                </a:r>
                <a:r>
                  <a:rPr lang="en-US" sz="3200" dirty="0"/>
                  <a:t>, x-</a:t>
                </a:r>
                <a:r>
                  <a:rPr lang="en-US" sz="3200" dirty="0" err="1"/>
                  <a:t>iy</a:t>
                </a:r>
                <a:r>
                  <a:rPr lang="en-US" sz="3200" dirty="0"/>
                  <a:t>, -</a:t>
                </a:r>
                <a:r>
                  <a:rPr lang="en-US" sz="3200" dirty="0" err="1"/>
                  <a:t>x+iy</a:t>
                </a:r>
                <a:r>
                  <a:rPr lang="en-US" sz="3200" dirty="0"/>
                  <a:t>, -x-</a:t>
                </a:r>
                <a:r>
                  <a:rPr lang="en-US" sz="3200" dirty="0" err="1"/>
                  <a:t>iy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y+ix</a:t>
                </a:r>
                <a:r>
                  <a:rPr lang="en-US" sz="3200" dirty="0"/>
                  <a:t>, y-ix, -</a:t>
                </a:r>
                <a:r>
                  <a:rPr lang="en-US" sz="3200" dirty="0" err="1"/>
                  <a:t>y+ix</a:t>
                </a:r>
                <a:r>
                  <a:rPr lang="en-US" sz="3200" dirty="0"/>
                  <a:t>, -y-ix are.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The elements listed above are the solutions</a:t>
                </a:r>
                <a:br>
                  <a:rPr lang="en-US" sz="3200" dirty="0"/>
                </a:br>
                <a:r>
                  <a:rPr lang="en-US" sz="3200" dirty="0"/>
                  <a:t>to the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z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p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7" y="-76200"/>
                <a:ext cx="7660559" cy="6986528"/>
              </a:xfrm>
              <a:prstGeom prst="rect">
                <a:avLst/>
              </a:prstGeom>
              <a:blipFill rotWithShape="1">
                <a:blip r:embed="rId3"/>
                <a:stretch>
                  <a:fillRect l="-1989" t="-1046" r="-1034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4189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987" y="1589782"/>
                <a:ext cx="6285439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So, an integer prime p with 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r>
                  <a:rPr lang="en-US" sz="4000" dirty="0"/>
                  <a:t> gives us 8 </a:t>
                </a:r>
              </a:p>
              <a:p>
                <a:r>
                  <a:rPr lang="en-US" sz="4000" dirty="0"/>
                  <a:t>Gaussian primes that are the </a:t>
                </a:r>
              </a:p>
              <a:p>
                <a:r>
                  <a:rPr lang="en-US" sz="4000" dirty="0"/>
                  <a:t>solutions to the</a:t>
                </a:r>
              </a:p>
              <a:p>
                <a:r>
                  <a:rPr lang="en-US" sz="4000" dirty="0"/>
                  <a:t>the equation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  </m:t>
                    </m:r>
                    <m:r>
                      <a:rPr lang="en-US" sz="40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𝑝</m:t>
                    </m:r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7" y="1589782"/>
                <a:ext cx="6285439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3395" t="-3462" r="-2522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8731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28600"/>
                <a:ext cx="8535029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example, let p = 5.  Note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Note that </a:t>
                </a:r>
              </a:p>
              <a:p>
                <a:r>
                  <a:rPr lang="en-US" sz="3200" dirty="0"/>
                  <a:t>     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5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8535029" cy="4031873"/>
              </a:xfrm>
              <a:prstGeom prst="rect">
                <a:avLst/>
              </a:prstGeom>
              <a:blipFill rotWithShape="1">
                <a:blip r:embed="rId3"/>
                <a:stretch>
                  <a:fillRect l="-1786" t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0046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28600"/>
                <a:ext cx="8535029" cy="600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example, let p = 5.  Note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Note that </a:t>
                </a:r>
              </a:p>
              <a:p>
                <a:r>
                  <a:rPr lang="en-US" sz="3200" dirty="0"/>
                  <a:t>     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5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endParaRPr lang="en-US" sz="3200" dirty="0"/>
              </a:p>
              <a:p>
                <a:r>
                  <a:rPr lang="en-US" sz="3200" dirty="0"/>
                  <a:t>The elements 1 - 2i, 1 + 2i, -1-2i, -1+2i, 2-i, 2+i,</a:t>
                </a:r>
              </a:p>
              <a:p>
                <a:r>
                  <a:rPr lang="en-US" sz="3200" dirty="0"/>
                  <a:t>-2-i, and -2+i are Gaussian primes.  They are</a:t>
                </a:r>
              </a:p>
              <a:p>
                <a:r>
                  <a:rPr lang="en-US" sz="3200" dirty="0"/>
                  <a:t>the solutions to the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z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5.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8535029" cy="6001643"/>
              </a:xfrm>
              <a:prstGeom prst="rect">
                <a:avLst/>
              </a:prstGeom>
              <a:blipFill rotWithShape="1">
                <a:blip r:embed="rId3"/>
                <a:stretch>
                  <a:fillRect l="-1786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0277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28600"/>
                <a:ext cx="8535029" cy="649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example, let p = 5.  Note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Note that </a:t>
                </a:r>
              </a:p>
              <a:p>
                <a:r>
                  <a:rPr lang="en-US" sz="3200" dirty="0"/>
                  <a:t>     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</a:rPr>
                      <m:t>5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−1−2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−1+2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−2−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−2+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endParaRPr lang="en-US" sz="3200" dirty="0"/>
              </a:p>
              <a:p>
                <a:r>
                  <a:rPr lang="en-US" sz="3200" dirty="0"/>
                  <a:t>The elements 1 - 2i, 1 + 2i, -1-2i, -1+2i, 2-i, 2+i,</a:t>
                </a:r>
              </a:p>
              <a:p>
                <a:r>
                  <a:rPr lang="en-US" sz="3200" dirty="0"/>
                  <a:t>-2-i, and -2+i are Gaussian primes.  They are</a:t>
                </a:r>
              </a:p>
              <a:p>
                <a:r>
                  <a:rPr lang="en-US" sz="3200" dirty="0"/>
                  <a:t>the solutions to the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z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5.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5 gives rise to 8 different Gaussian primes.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8535029" cy="6494085"/>
              </a:xfrm>
              <a:prstGeom prst="rect">
                <a:avLst/>
              </a:prstGeom>
              <a:blipFill rotWithShape="1">
                <a:blip r:embed="rId3"/>
                <a:stretch>
                  <a:fillRect l="-1786" t="-1127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5719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295400" y="2133601"/>
            <a:ext cx="5943600" cy="4648199"/>
            <a:chOff x="1295400" y="1834635"/>
            <a:chExt cx="5943600" cy="4648199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 flipH="1">
              <a:off x="3124200" y="2788920"/>
              <a:ext cx="2243081" cy="224028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95400" y="1834635"/>
              <a:ext cx="5943600" cy="4648199"/>
              <a:chOff x="1676400" y="1371601"/>
              <a:chExt cx="5943600" cy="464819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676400" y="3429000"/>
                <a:ext cx="5943600" cy="76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550170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986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4923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9495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96830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596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3866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633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6061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72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4583851" y="1371601"/>
                <a:ext cx="5258" cy="46481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724400" y="2030968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1+2i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06932" y="4469368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-1-2i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2052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968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11040" y="29108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486400" y="2813566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50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492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9494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0538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96640" y="28956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063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908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574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968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511040" y="39014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01640" y="3880366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0350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492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9494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0538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96640" y="38862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908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0574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511040" y="43586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68240" y="43434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501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0350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492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9494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053840" y="43434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96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063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5908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0574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511040" y="48158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68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01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0350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492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9494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0538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96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063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5908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574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511040" y="23774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968240" y="23622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501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350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492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9494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053840" y="23622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596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63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5908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0574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511040" y="1844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968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501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350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492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9494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0538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96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063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5908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0574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511040" y="53492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968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01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0350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492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9494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0538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596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063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5908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0574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791864" y="4457700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1-2i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33800" y="2030968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-1+2i</a:t>
                </a: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2892532" y="443126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-2-i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96664" y="44196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2-i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05400" y="297180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2+i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400" y="3059668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-2+i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81000" y="152400"/>
                <a:ext cx="647658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Here is a picture of the 8 primes of norm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Notice the 8-fold symmetry. </a:t>
                </a: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"/>
                <a:ext cx="6476581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977" t="-3965" r="-942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3014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685800"/>
                <a:ext cx="784860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Suppose that p is an integer prime with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≡3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3200" dirty="0"/>
                  <a:t> Then p gives rise to the </a:t>
                </a:r>
              </a:p>
              <a:p>
                <a:r>
                  <a:rPr lang="en-US" sz="3200" dirty="0"/>
                  <a:t>following four Gaussian primes: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p,    -p,     </a:t>
                </a:r>
                <a:r>
                  <a:rPr lang="en-US" sz="3200" dirty="0" err="1"/>
                  <a:t>i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⋅ </m:t>
                    </m:r>
                  </m:oMath>
                </a14:m>
                <a:r>
                  <a:rPr lang="en-US" sz="3200" dirty="0"/>
                  <a:t>p,    and     -</a:t>
                </a:r>
                <a:r>
                  <a:rPr lang="en-US" sz="3200" dirty="0" err="1"/>
                  <a:t>i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⋅ </m:t>
                    </m:r>
                  </m:oMath>
                </a14:m>
                <a:r>
                  <a:rPr lang="en-US" sz="3200" dirty="0"/>
                  <a:t>p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The primes above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z</m:t>
                        </m:r>
                      </m:e>
                    </m:d>
                    <m:r>
                      <a:rPr lang="en-US" sz="32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5800"/>
                <a:ext cx="7848600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941" t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7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1000" y="1219200"/>
                <a:ext cx="69890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The only units in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4000" dirty="0"/>
                  <a:t> are 1 and -1. 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6989093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3141" t="-15517" r="-209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18649" y="3537228"/>
            <a:ext cx="7525262" cy="533400"/>
            <a:chOff x="618649" y="4168914"/>
            <a:chExt cx="7525262" cy="533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18649" y="4245114"/>
              <a:ext cx="75252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25778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730220" y="418415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63620" y="418415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781780" y="418415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2542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7114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1686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6258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800580" y="4168914"/>
              <a:ext cx="137160" cy="137160"/>
            </a:xfrm>
            <a:prstGeom prst="ellipse">
              <a:avLst/>
            </a:prstGeom>
            <a:solidFill>
              <a:srgbClr val="E69426"/>
            </a:solidFill>
            <a:ln>
              <a:solidFill>
                <a:srgbClr val="E694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3586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252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3680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834620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395889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938689" y="4168914"/>
              <a:ext cx="137160" cy="1371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94114" y="43329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1314" y="43329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8471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086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658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30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77180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37494" y="43213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663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091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757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185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851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279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0782" y="432131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43800" y="4016514"/>
                <a:ext cx="6094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016514"/>
                <a:ext cx="60946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1782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76200"/>
                <a:ext cx="7848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For example, consider the integer prime </a:t>
                </a:r>
              </a:p>
              <a:p>
                <a:r>
                  <a:rPr lang="en-US" sz="3200" dirty="0"/>
                  <a:t>p = 3. 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ote</m:t>
                    </m:r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that</m:t>
                    </m:r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i="1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3200" dirty="0"/>
                  <a:t>  So, </a:t>
                </a:r>
              </a:p>
              <a:p>
                <a:r>
                  <a:rPr lang="en-US" sz="3200" dirty="0"/>
                  <a:t>3, -3, 3i</a:t>
                </a:r>
                <a:r>
                  <a:rPr lang="en-US" sz="3200" dirty="0">
                    <a:ea typeface="Cambria Math"/>
                  </a:rPr>
                  <a:t> </a:t>
                </a:r>
                <a:r>
                  <a:rPr lang="en-US" sz="3200" dirty="0"/>
                  <a:t>and -3i</a:t>
                </a:r>
                <a:r>
                  <a:rPr lang="en-US" sz="3200" dirty="0">
                    <a:ea typeface="Cambria Math"/>
                  </a:rPr>
                  <a:t> are Gaussian primes.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"/>
                <a:ext cx="78486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941"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95400" y="1752600"/>
            <a:ext cx="5943600" cy="4648199"/>
            <a:chOff x="1295400" y="1834635"/>
            <a:chExt cx="5943600" cy="4648199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 flipH="1">
              <a:off x="2743200" y="2413755"/>
              <a:ext cx="2929738" cy="292608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295400" y="1834635"/>
              <a:ext cx="5943600" cy="4648199"/>
              <a:chOff x="1676400" y="1371601"/>
              <a:chExt cx="5943600" cy="464819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676400" y="3429000"/>
                <a:ext cx="5943600" cy="76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550170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9869" y="336804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4923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9495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6830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96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03866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63309" y="335280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061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72709" y="3352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4583851" y="1371601"/>
                <a:ext cx="5258" cy="46481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217416" y="1535669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3i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46884" y="4812269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-3i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520529" y="33680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968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11040" y="29108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86400" y="2813566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350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492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9494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0538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5966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6324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908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057400" y="2895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968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511040" y="39014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501640" y="3880366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0350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492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9494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0538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5966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6324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5908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057400" y="3886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511040" y="43586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68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501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0350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492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9494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0538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5966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5908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057400" y="43434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511040" y="481584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968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501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50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492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9494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538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966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06324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5908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057400" y="48006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511040" y="23774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968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501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0350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92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9494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0538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5966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6324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5908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057400" y="23622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511040" y="1844040"/>
                <a:ext cx="137160" cy="137160"/>
              </a:xfrm>
              <a:prstGeom prst="ellipse">
                <a:avLst/>
              </a:prstGeom>
              <a:solidFill>
                <a:srgbClr val="E69426"/>
              </a:solidFill>
              <a:ln>
                <a:solidFill>
                  <a:srgbClr val="E69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968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01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0350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492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9494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0538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5966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6324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5908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057400" y="18288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511040" y="534924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968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501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0350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492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9494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0538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5966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06324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08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057400" y="5334000"/>
                <a:ext cx="137160" cy="13716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62200" y="351103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35872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011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74382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We now give a theorem that </a:t>
            </a:r>
          </a:p>
          <a:p>
            <a:r>
              <a:rPr lang="en-US" sz="4800" dirty="0"/>
              <a:t>characterizes the Gaussian </a:t>
            </a:r>
          </a:p>
          <a:p>
            <a:r>
              <a:rPr lang="en-US" sz="4800" dirty="0"/>
              <a:t>primes.</a:t>
            </a:r>
          </a:p>
        </p:txBody>
      </p:sp>
    </p:spTree>
    <p:extLst>
      <p:ext uri="{BB962C8B-B14F-4D97-AF65-F5344CB8AC3E}">
        <p14:creationId xmlns:p14="http://schemas.microsoft.com/office/powerpoint/2010/main" val="10035373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695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Let z be a Gaussian integer.  Then z is a </a:t>
            </a:r>
          </a:p>
          <a:p>
            <a:r>
              <a:rPr lang="en-US" sz="3200" dirty="0"/>
              <a:t>Gaussian prime if and only if one of </a:t>
            </a:r>
          </a:p>
          <a:p>
            <a:r>
              <a:rPr lang="en-US" sz="3200" dirty="0"/>
              <a:t>the following conditions hold: </a:t>
            </a:r>
          </a:p>
        </p:txBody>
      </p:sp>
    </p:spTree>
    <p:extLst>
      <p:ext uri="{BB962C8B-B14F-4D97-AF65-F5344CB8AC3E}">
        <p14:creationId xmlns:p14="http://schemas.microsoft.com/office/powerpoint/2010/main" val="2560261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28600"/>
                <a:ext cx="7490577" cy="501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Let z be a Gaussian integer.  Then z is a </a:t>
                </a:r>
              </a:p>
              <a:p>
                <a:r>
                  <a:rPr lang="en-US" sz="3200" dirty="0"/>
                  <a:t>Gaussian prime if and only if one of </a:t>
                </a:r>
              </a:p>
              <a:p>
                <a:r>
                  <a:rPr lang="en-US" sz="3200" dirty="0"/>
                  <a:t>the following conditions hold: </a:t>
                </a:r>
              </a:p>
              <a:p>
                <a:endParaRPr lang="en-US" sz="3200" dirty="0"/>
              </a:p>
              <a:p>
                <a:pPr marL="514350" indent="-514350">
                  <a:buAutoNum type="alphaLcParenBoth"/>
                </a:pPr>
                <a:r>
                  <a:rPr lang="en-US" sz="3200" dirty="0"/>
                  <a:t>N(z) = 2</a:t>
                </a:r>
              </a:p>
              <a:p>
                <a:pPr marL="514350" indent="-514350">
                  <a:buAutoNum type="alphaLcParenBoth"/>
                </a:pPr>
                <a:r>
                  <a:rPr lang="en-US" sz="3200" dirty="0"/>
                  <a:t>N(z) = p where p is a prime integer with</a:t>
                </a:r>
              </a:p>
              <a:p>
                <a:r>
                  <a:rPr lang="en-US" sz="3200" dirty="0"/>
                  <a:t>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sz="3200" dirty="0">
                  <a:ea typeface="Cambria Math"/>
                </a:endParaRPr>
              </a:p>
              <a:p>
                <a:r>
                  <a:rPr lang="en-US" sz="3200" dirty="0"/>
                  <a:t>(c) z = u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200" dirty="0"/>
                  <a:t> p where u is a unit in the Gaussian</a:t>
                </a:r>
              </a:p>
              <a:p>
                <a:r>
                  <a:rPr lang="en-US" sz="3200" dirty="0"/>
                  <a:t>     integers and p is a prime integer with</a:t>
                </a:r>
              </a:p>
              <a:p>
                <a:r>
                  <a:rPr lang="en-US" sz="3200" dirty="0"/>
                  <a:t>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≡3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"/>
                <a:ext cx="7490577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2116" t="-1582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2491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28600"/>
                <a:ext cx="7977825" cy="649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Let z be a Gaussian integer.  Then z is a </a:t>
                </a:r>
              </a:p>
              <a:p>
                <a:r>
                  <a:rPr lang="en-US" sz="3200" dirty="0"/>
                  <a:t>Gaussian prime if and only if one of </a:t>
                </a:r>
              </a:p>
              <a:p>
                <a:r>
                  <a:rPr lang="en-US" sz="3200" dirty="0"/>
                  <a:t>the following conditions hold: </a:t>
                </a:r>
              </a:p>
              <a:p>
                <a:endParaRPr lang="en-US" sz="3200" dirty="0"/>
              </a:p>
              <a:p>
                <a:pPr marL="514350" indent="-514350">
                  <a:buAutoNum type="alphaLcParenBoth"/>
                </a:pPr>
                <a:r>
                  <a:rPr lang="en-US" sz="3200" dirty="0"/>
                  <a:t>N(z) = 2</a:t>
                </a:r>
              </a:p>
              <a:p>
                <a:pPr marL="514350" indent="-514350">
                  <a:buAutoNum type="alphaLcParenBoth"/>
                </a:pPr>
                <a:r>
                  <a:rPr lang="en-US" sz="3200" dirty="0"/>
                  <a:t>N(z) = p where p is a prime integer with</a:t>
                </a:r>
              </a:p>
              <a:p>
                <a:r>
                  <a:rPr lang="en-US" sz="3200" dirty="0"/>
                  <a:t>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≡1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sz="3200" dirty="0">
                  <a:ea typeface="Cambria Math"/>
                </a:endParaRPr>
              </a:p>
              <a:p>
                <a:r>
                  <a:rPr lang="en-US" sz="3200" dirty="0"/>
                  <a:t>(c) z = u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3200" dirty="0"/>
                  <a:t> p where u is a unit in the Gaussian</a:t>
                </a:r>
              </a:p>
              <a:p>
                <a:r>
                  <a:rPr lang="en-US" sz="3200" dirty="0"/>
                  <a:t>     integers and p is a prime integer with</a:t>
                </a:r>
              </a:p>
              <a:p>
                <a:r>
                  <a:rPr lang="en-US" sz="3200" dirty="0"/>
                  <a:t>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 ≡3 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4</m:t>
                        </m:r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So each Gaussian prime “comes from” an </a:t>
                </a:r>
              </a:p>
              <a:p>
                <a:r>
                  <a:rPr lang="en-US" sz="3200" dirty="0"/>
                  <a:t>integer prime of one of the types given above.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600"/>
                <a:ext cx="7977825" cy="6494085"/>
              </a:xfrm>
              <a:prstGeom prst="rect">
                <a:avLst/>
              </a:prstGeom>
              <a:blipFill rotWithShape="1">
                <a:blip r:embed="rId2"/>
                <a:stretch>
                  <a:fillRect l="-1986" t="-1221" r="-917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8123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5792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Let’s look at some pictures of the </a:t>
            </a:r>
          </a:p>
          <a:p>
            <a:r>
              <a:rPr lang="en-US" sz="3200" dirty="0"/>
              <a:t>Gaussian primes.</a:t>
            </a:r>
          </a:p>
        </p:txBody>
      </p:sp>
    </p:spTree>
    <p:extLst>
      <p:ext uri="{BB962C8B-B14F-4D97-AF65-F5344CB8AC3E}">
        <p14:creationId xmlns:p14="http://schemas.microsoft.com/office/powerpoint/2010/main" val="40536906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453062" cy="5443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875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following picture is from: </a:t>
            </a:r>
            <a:r>
              <a:rPr lang="en-US" dirty="0">
                <a:hlinkClick r:id="rId3"/>
              </a:rPr>
              <a:t>http://commons.wikimedia.org/wiki/File:Gaussian_primes.png</a:t>
            </a:r>
            <a:endParaRPr lang="en-US" dirty="0"/>
          </a:p>
          <a:p>
            <a:r>
              <a:rPr lang="en-US" dirty="0"/>
              <a:t>(The </a:t>
            </a:r>
            <a:r>
              <a:rPr lang="en-US" dirty="0" err="1"/>
              <a:t>Mathematica</a:t>
            </a:r>
            <a:r>
              <a:rPr lang="en-US" dirty="0"/>
              <a:t> code that made the picture is on the above website.)</a:t>
            </a:r>
          </a:p>
          <a:p>
            <a:r>
              <a:rPr lang="en-US" dirty="0"/>
              <a:t>(Wikipedia on Gaussian integers: </a:t>
            </a:r>
            <a:r>
              <a:rPr lang="en-US" dirty="0">
                <a:hlinkClick r:id="rId4"/>
              </a:rPr>
              <a:t>http://en.wikipedia.org/wiki/Gaussian_integer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00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5140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picture is from Wolfram’s Gaussian primes page:</a:t>
            </a:r>
          </a:p>
          <a:p>
            <a:r>
              <a:rPr lang="en-US" dirty="0">
                <a:hlinkClick r:id="rId2"/>
              </a:rPr>
              <a:t>http://mathworld.wolfram.com/GaussianPrime.html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99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685800"/>
            <a:ext cx="9143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next picture can be found at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http://www.maa.org/editorial/mathgames/mathgames_01_25_04.html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It’s from an article “Prime </a:t>
            </a:r>
            <a:r>
              <a:rPr lang="en-US" sz="2400" dirty="0" err="1"/>
              <a:t>MegaGap</a:t>
            </a:r>
            <a:r>
              <a:rPr lang="en-US" sz="2400" dirty="0"/>
              <a:t>,” Ed </a:t>
            </a:r>
            <a:r>
              <a:rPr lang="en-US" sz="2400" dirty="0" err="1"/>
              <a:t>Pegg</a:t>
            </a:r>
            <a:r>
              <a:rPr lang="en-US" sz="2400" dirty="0"/>
              <a:t> Jr., January 26, 2003</a:t>
            </a:r>
          </a:p>
        </p:txBody>
      </p:sp>
    </p:spTree>
    <p:extLst>
      <p:ext uri="{BB962C8B-B14F-4D97-AF65-F5344CB8AC3E}">
        <p14:creationId xmlns:p14="http://schemas.microsoft.com/office/powerpoint/2010/main" val="39572357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838200"/>
                <a:ext cx="6253828" cy="4832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Units allow one to create factorizations of</a:t>
                </a:r>
              </a:p>
              <a:p>
                <a:r>
                  <a:rPr lang="en-US" sz="2800" dirty="0"/>
                  <a:t>an integer that don’t really decompose</a:t>
                </a:r>
              </a:p>
              <a:p>
                <a:r>
                  <a:rPr lang="en-US" sz="2800" dirty="0"/>
                  <a:t>the integer into smaller pieces. 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For example: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5 = 1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/>
                  <a:t> 5 </a:t>
                </a:r>
              </a:p>
              <a:p>
                <a:r>
                  <a:rPr lang="en-US" sz="2800" dirty="0"/>
                  <a:t>   = 1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/>
                  <a:t>5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/>
                  <a:t>1 </a:t>
                </a:r>
              </a:p>
              <a:p>
                <a:r>
                  <a:rPr lang="en-US" sz="2800" dirty="0"/>
                  <a:t>   = (-1)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/>
                  <a:t>(-1)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/>
                  <a:t> 5</a:t>
                </a:r>
              </a:p>
              <a:p>
                <a:r>
                  <a:rPr lang="en-US" sz="2800" dirty="0"/>
                  <a:t>   = (-1)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(1)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/>
                  <a:t> (-1)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>
                    <a:ea typeface="Cambria Math"/>
                  </a:rPr>
                  <a:t> (1)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>
                    <a:ea typeface="Cambria Math"/>
                  </a:rPr>
                  <a:t> (-1)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>
                    <a:ea typeface="Cambria Math"/>
                  </a:rPr>
                  <a:t> (-1)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lang="en-US" sz="2800" dirty="0"/>
                  <a:t> 5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38200"/>
                <a:ext cx="6253828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949" t="-1136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9234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295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Question: Can one start at the prime 1+i and </a:t>
            </a:r>
          </a:p>
          <a:p>
            <a:r>
              <a:rPr lang="en-US" sz="3200" dirty="0"/>
              <a:t>jump to infinity where the jump size if bounded?</a:t>
            </a:r>
          </a:p>
        </p:txBody>
      </p:sp>
    </p:spTree>
    <p:extLst>
      <p:ext uri="{BB962C8B-B14F-4D97-AF65-F5344CB8AC3E}">
        <p14:creationId xmlns:p14="http://schemas.microsoft.com/office/powerpoint/2010/main" val="40605188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88805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Question: Can one start at the prime 1+i and </a:t>
            </a:r>
          </a:p>
          <a:p>
            <a:r>
              <a:rPr lang="en-US" sz="3200" dirty="0"/>
              <a:t>jump to infinity where the jump size if bounded?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No one knows the answer to this question.</a:t>
            </a:r>
          </a:p>
          <a:p>
            <a:r>
              <a:rPr lang="en-US" sz="3200" dirty="0"/>
              <a:t>Let’s go over some of the facts that people do know.</a:t>
            </a:r>
          </a:p>
        </p:txBody>
      </p:sp>
    </p:spTree>
    <p:extLst>
      <p:ext uri="{BB962C8B-B14F-4D97-AF65-F5344CB8AC3E}">
        <p14:creationId xmlns:p14="http://schemas.microsoft.com/office/powerpoint/2010/main" val="40150511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371600"/>
                <a:ext cx="7549054" cy="2602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You can’t get to infinity with jump sizes that </a:t>
                </a:r>
              </a:p>
              <a:p>
                <a:r>
                  <a:rPr lang="en-US" sz="3200" dirty="0"/>
                  <a:t>are bounded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Here is a picture of a moat of composites </a:t>
                </a:r>
              </a:p>
              <a:p>
                <a:r>
                  <a:rPr lang="en-US" sz="3200" dirty="0"/>
                  <a:t>that shows this.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71600"/>
                <a:ext cx="7549054" cy="2602572"/>
              </a:xfrm>
              <a:prstGeom prst="rect">
                <a:avLst/>
              </a:prstGeom>
              <a:blipFill rotWithShape="1">
                <a:blip r:embed="rId2"/>
                <a:stretch>
                  <a:fillRect l="-2019" t="-3044" r="-1050" b="-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0029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40" y="0"/>
            <a:ext cx="6778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80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990600"/>
                <a:ext cx="8674234" cy="2602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Let d be a positive integer.  A </a:t>
                </a:r>
                <a:r>
                  <a:rPr lang="en-US" sz="3200" b="1" dirty="0"/>
                  <a:t>d-walk</a:t>
                </a:r>
                <a:r>
                  <a:rPr lang="en-US" sz="3200" dirty="0"/>
                  <a:t> is a walk to </a:t>
                </a:r>
              </a:p>
              <a:p>
                <a:r>
                  <a:rPr lang="en-US" sz="3200" dirty="0"/>
                  <a:t>infinity along Gaussian primes with steps of </a:t>
                </a:r>
              </a:p>
              <a:p>
                <a:r>
                  <a:rPr lang="en-US" sz="3200" dirty="0"/>
                  <a:t>length at most d.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We know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-walks starting at 1+i don’t exist.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8674234" cy="2602572"/>
              </a:xfrm>
              <a:prstGeom prst="rect">
                <a:avLst/>
              </a:prstGeom>
              <a:blipFill rotWithShape="1">
                <a:blip r:embed="rId2"/>
                <a:stretch>
                  <a:fillRect l="-1828" t="-3052" r="-844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1485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45635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4-walks starting at 1+i don’t exist.</a:t>
            </a:r>
          </a:p>
          <a:p>
            <a:endParaRPr lang="en-US" dirty="0"/>
          </a:p>
          <a:p>
            <a:r>
              <a:rPr lang="en-US" dirty="0"/>
              <a:t>“A conjecture of Paul </a:t>
            </a:r>
            <a:r>
              <a:rPr lang="en-US" dirty="0" err="1"/>
              <a:t>Erdos</a:t>
            </a:r>
            <a:r>
              <a:rPr lang="en-US" dirty="0"/>
              <a:t> concerning Gaussian Primes,” Jordan and </a:t>
            </a:r>
            <a:r>
              <a:rPr lang="en-US" dirty="0" err="1"/>
              <a:t>Rabung</a:t>
            </a:r>
            <a:r>
              <a:rPr lang="en-US" dirty="0"/>
              <a:t>, J. Number</a:t>
            </a:r>
          </a:p>
          <a:p>
            <a:r>
              <a:rPr lang="en-US" dirty="0"/>
              <a:t>Theory, 8:1, (1976), 43—51.   (It’s on JSTOR.)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828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685800"/>
                <a:ext cx="8456354" cy="4349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/>
                  <a:t>4-walks starting at 1+i don’t exist.</a:t>
                </a:r>
              </a:p>
              <a:p>
                <a:endParaRPr lang="en-US" dirty="0"/>
              </a:p>
              <a:p>
                <a:r>
                  <a:rPr lang="en-US" dirty="0"/>
                  <a:t>“A conjecture of Paul </a:t>
                </a:r>
                <a:r>
                  <a:rPr lang="en-US" dirty="0" err="1"/>
                  <a:t>Erdos</a:t>
                </a:r>
                <a:r>
                  <a:rPr lang="en-US" dirty="0"/>
                  <a:t> concerning Gaussian Primes,” Jordan and </a:t>
                </a:r>
                <a:r>
                  <a:rPr lang="en-US" dirty="0" err="1"/>
                  <a:t>Rabung</a:t>
                </a:r>
                <a:r>
                  <a:rPr lang="en-US" dirty="0"/>
                  <a:t>, J. Number</a:t>
                </a:r>
              </a:p>
              <a:p>
                <a:r>
                  <a:rPr lang="en-US" dirty="0"/>
                  <a:t>Theory, 8:1, (1976), 43—51.   (It’s on JSTOR.)</a:t>
                </a:r>
              </a:p>
              <a:p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26</m:t>
                        </m:r>
                      </m:e>
                    </m:rad>
                  </m:oMath>
                </a14:m>
                <a:r>
                  <a:rPr lang="en-US" sz="2800" dirty="0"/>
                  <a:t>-walks starting at 1+i don’t exist.</a:t>
                </a:r>
              </a:p>
              <a:p>
                <a:endParaRPr lang="en-US" dirty="0"/>
              </a:p>
              <a:p>
                <a:r>
                  <a:rPr lang="en-US" dirty="0"/>
                  <a:t>“A Stroll through the Gaussian Primes,” </a:t>
                </a:r>
                <a:r>
                  <a:rPr lang="en-US" dirty="0" err="1"/>
                  <a:t>Gethner</a:t>
                </a:r>
                <a:r>
                  <a:rPr lang="en-US" dirty="0"/>
                  <a:t>, Wagon, Wick, The American </a:t>
                </a:r>
              </a:p>
              <a:p>
                <a:r>
                  <a:rPr lang="en-US" dirty="0"/>
                  <a:t>Mathematical Monthly, 1998, 327--337.   (It’s on JSTOR.)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85800"/>
                <a:ext cx="8456354" cy="4349396"/>
              </a:xfrm>
              <a:prstGeom prst="rect">
                <a:avLst/>
              </a:prstGeom>
              <a:blipFill rotWithShape="1">
                <a:blip r:embed="rId2"/>
                <a:stretch>
                  <a:fillRect l="-1226"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446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685800"/>
                <a:ext cx="9003042" cy="4461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Periodic Gaussian Moats, Experimental Mathematics, </a:t>
                </a: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Vol. 6, No. 4, 1997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Gethner</a:t>
                </a:r>
                <a:r>
                  <a:rPr lang="en-US" sz="2800" dirty="0"/>
                  <a:t> and Stark make the following </a:t>
                </a:r>
              </a:p>
              <a:p>
                <a:r>
                  <a:rPr lang="en-US" sz="2800" dirty="0"/>
                  <a:t>conjecture: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Conjecture: Given d &gt; 0, there is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such that taking </a:t>
                </a:r>
              </a:p>
              <a:p>
                <a:r>
                  <a:rPr lang="en-US" sz="2800" dirty="0"/>
                  <a:t>steps of at most size d and </a:t>
                </a:r>
                <a:r>
                  <a:rPr lang="en-US" sz="2800" b="1" dirty="0"/>
                  <a:t>starting on any Gaussian prime </a:t>
                </a:r>
              </a:p>
              <a:p>
                <a:r>
                  <a:rPr lang="en-US" sz="2800" dirty="0"/>
                  <a:t>one can take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steps on distinct Gaussian primes </a:t>
                </a:r>
              </a:p>
              <a:p>
                <a:r>
                  <a:rPr lang="en-US" sz="2800" dirty="0"/>
                  <a:t>before being forced to step on a composite Gaussian integer.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They prove the conjecture for 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/>
                  <a:t> and d = 2.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5800"/>
                <a:ext cx="9003042" cy="4461734"/>
              </a:xfrm>
              <a:prstGeom prst="rect">
                <a:avLst/>
              </a:prstGeom>
              <a:blipFill rotWithShape="1">
                <a:blip r:embed="rId2"/>
                <a:stretch>
                  <a:fillRect l="-1423" t="-1231" r="-271" b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394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759977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Theorem: d-walks don’t exist</a:t>
            </a:r>
          </a:p>
          <a:p>
            <a:r>
              <a:rPr lang="en-US" sz="4000" dirty="0"/>
              <a:t>when the walk is confined to a line.</a:t>
            </a:r>
          </a:p>
          <a:p>
            <a:endParaRPr lang="en-US" dirty="0"/>
          </a:p>
          <a:p>
            <a:r>
              <a:rPr lang="en-US" dirty="0"/>
              <a:t>“A Stroll through the Gaussian Primes,” </a:t>
            </a:r>
            <a:r>
              <a:rPr lang="en-US" dirty="0" err="1"/>
              <a:t>Gethner</a:t>
            </a:r>
            <a:r>
              <a:rPr lang="en-US" dirty="0"/>
              <a:t>, Wagon, Wick, The American </a:t>
            </a:r>
          </a:p>
          <a:p>
            <a:r>
              <a:rPr lang="en-US" dirty="0"/>
              <a:t>Mathematical Monthly, 1998, 327--337.   (It’s on JSTOR.)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41888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47800"/>
            <a:ext cx="55067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More precisely:</a:t>
            </a:r>
          </a:p>
        </p:txBody>
      </p:sp>
    </p:spTree>
    <p:extLst>
      <p:ext uri="{BB962C8B-B14F-4D97-AF65-F5344CB8AC3E}">
        <p14:creationId xmlns:p14="http://schemas.microsoft.com/office/powerpoint/2010/main" val="265180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6217</Words>
  <Application>Microsoft Macintosh PowerPoint</Application>
  <PresentationFormat>On-screen Show (4:3)</PresentationFormat>
  <Paragraphs>870</Paragraphs>
  <Slides>104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Shaheen, Anthony</cp:lastModifiedBy>
  <cp:revision>98</cp:revision>
  <dcterms:created xsi:type="dcterms:W3CDTF">2013-03-15T21:49:06Z</dcterms:created>
  <dcterms:modified xsi:type="dcterms:W3CDTF">2020-01-23T04:37:05Z</dcterms:modified>
</cp:coreProperties>
</file>