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7"/>
  </p:notesMasterIdLst>
  <p:handoutMasterIdLst>
    <p:handoutMasterId r:id="rId28"/>
  </p:handoutMasterIdLst>
  <p:sldIdLst>
    <p:sldId id="256" r:id="rId2"/>
    <p:sldId id="287" r:id="rId3"/>
    <p:sldId id="288" r:id="rId4"/>
    <p:sldId id="294" r:id="rId5"/>
    <p:sldId id="290" r:id="rId6"/>
    <p:sldId id="291" r:id="rId7"/>
    <p:sldId id="292" r:id="rId8"/>
    <p:sldId id="293" r:id="rId9"/>
    <p:sldId id="306" r:id="rId10"/>
    <p:sldId id="297" r:id="rId11"/>
    <p:sldId id="298" r:id="rId12"/>
    <p:sldId id="300" r:id="rId13"/>
    <p:sldId id="299" r:id="rId14"/>
    <p:sldId id="305" r:id="rId15"/>
    <p:sldId id="283" r:id="rId16"/>
    <p:sldId id="270" r:id="rId17"/>
    <p:sldId id="272" r:id="rId18"/>
    <p:sldId id="273"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1" autoAdjust="0"/>
    <p:restoredTop sz="83533" autoAdjust="0"/>
  </p:normalViewPr>
  <p:slideViewPr>
    <p:cSldViewPr>
      <p:cViewPr varScale="1">
        <p:scale>
          <a:sx n="98" d="100"/>
          <a:sy n="98" d="100"/>
        </p:scale>
        <p:origin x="13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9113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a:p>
        </p:txBody>
      </p:sp>
      <p:sp>
        <p:nvSpPr>
          <p:cNvPr id="9114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a:p>
        </p:txBody>
      </p:sp>
      <p:sp>
        <p:nvSpPr>
          <p:cNvPr id="9114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66E1CE09-B8D7-4D15-AA4E-291FE751228C}" type="slidenum">
              <a:rPr lang="en-US" altLang="en-US"/>
              <a:pPr/>
              <a:t>‹#›</a:t>
            </a:fld>
            <a:endParaRPr lang="en-US" altLang="en-US"/>
          </a:p>
        </p:txBody>
      </p:sp>
    </p:spTree>
    <p:extLst>
      <p:ext uri="{BB962C8B-B14F-4D97-AF65-F5344CB8AC3E}">
        <p14:creationId xmlns:p14="http://schemas.microsoft.com/office/powerpoint/2010/main" val="2117456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endParaRPr lang="en-US" altLang="en-US"/>
          </a:p>
        </p:txBody>
      </p:sp>
      <p:sp>
        <p:nvSpPr>
          <p:cNvPr id="3686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endParaRPr lang="en-US" altLang="en-US"/>
          </a:p>
        </p:txBody>
      </p:sp>
      <p:sp>
        <p:nvSpPr>
          <p:cNvPr id="3686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endParaRPr lang="en-US" altLang="en-US"/>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18816C15-7EF8-4399-8DFE-76C6124007BF}" type="slidenum">
              <a:rPr lang="en-US" altLang="en-US"/>
              <a:pPr/>
              <a:t>‹#›</a:t>
            </a:fld>
            <a:endParaRPr lang="en-US" altLang="en-US"/>
          </a:p>
        </p:txBody>
      </p:sp>
    </p:spTree>
    <p:extLst>
      <p:ext uri="{BB962C8B-B14F-4D97-AF65-F5344CB8AC3E}">
        <p14:creationId xmlns:p14="http://schemas.microsoft.com/office/powerpoint/2010/main" val="27502891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CEB8B8-3C4D-4A3C-8F6B-143C0CA0A507}" type="slidenum">
              <a:rPr lang="en-US" altLang="en-US"/>
              <a:pPr/>
              <a:t>1</a:t>
            </a:fld>
            <a:endParaRPr lang="en-US" altLang="en-US"/>
          </a:p>
        </p:txBody>
      </p:sp>
      <p:sp>
        <p:nvSpPr>
          <p:cNvPr id="56322" name="Rectangle 2050"/>
          <p:cNvSpPr>
            <a:spLocks noChangeArrowheads="1" noTextEdit="1"/>
          </p:cNvSpPr>
          <p:nvPr>
            <p:ph type="sldImg"/>
          </p:nvPr>
        </p:nvSpPr>
        <p:spPr>
          <a:ln/>
        </p:spPr>
      </p:sp>
      <p:sp>
        <p:nvSpPr>
          <p:cNvPr id="56323" name="Rectangle 2051"/>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7440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708C44-59CE-451C-88D8-33425B8AFC0D}" type="slidenum">
              <a:rPr lang="en-US" altLang="en-US"/>
              <a:pPr/>
              <a:t>10</a:t>
            </a:fld>
            <a:endParaRPr lang="en-US" altLang="en-US"/>
          </a:p>
        </p:txBody>
      </p:sp>
      <p:sp>
        <p:nvSpPr>
          <p:cNvPr id="124930" name="Rectangle 2"/>
          <p:cNvSpPr>
            <a:spLocks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altLang="en-US"/>
              <a:t>April 2005 budget resolution – cut $10 b from federal MA spending over next 5 years.</a:t>
            </a:r>
          </a:p>
          <a:p>
            <a:r>
              <a:rPr lang="en-US" altLang="en-US"/>
              <a:t>Deficit projected UP $165 b from 2006-2010 compared with CBO baseline projections</a:t>
            </a:r>
          </a:p>
          <a:p>
            <a:r>
              <a:rPr lang="en-US" altLang="en-US"/>
              <a:t>$106 b in tax cuts</a:t>
            </a:r>
          </a:p>
          <a:p>
            <a:r>
              <a:rPr lang="en-US" altLang="en-US"/>
              <a:t>Offset by $35 b in mandatory savings</a:t>
            </a:r>
          </a:p>
          <a:p>
            <a:r>
              <a:rPr lang="en-US" altLang="en-US"/>
              <a:t>$10 b of this is from Medicaid.  </a:t>
            </a:r>
          </a:p>
          <a:p>
            <a:endParaRPr lang="en-US" altLang="en-US"/>
          </a:p>
        </p:txBody>
      </p:sp>
    </p:spTree>
    <p:extLst>
      <p:ext uri="{BB962C8B-B14F-4D97-AF65-F5344CB8AC3E}">
        <p14:creationId xmlns:p14="http://schemas.microsoft.com/office/powerpoint/2010/main" val="1509516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7CE074-D995-4BDA-AEA3-8D073961AE14}" type="slidenum">
              <a:rPr lang="en-US" altLang="en-US"/>
              <a:pPr/>
              <a:t>11</a:t>
            </a:fld>
            <a:endParaRPr lang="en-US" altLang="en-US"/>
          </a:p>
        </p:txBody>
      </p:sp>
      <p:sp>
        <p:nvSpPr>
          <p:cNvPr id="126978" name="Rectangle 2"/>
          <p:cNvSpPr>
            <a:spLocks noChangeArrowheads="1" noTextEdit="1"/>
          </p:cNvSpPr>
          <p:nvPr>
            <p:ph type="sldImg"/>
          </p:nvPr>
        </p:nvSpPr>
        <p:spPr>
          <a:ln/>
        </p:spPr>
      </p:sp>
      <p:sp>
        <p:nvSpPr>
          <p:cNvPr id="126979" name="Rectangle 3"/>
          <p:cNvSpPr>
            <a:spLocks noGrp="1" noChangeArrowheads="1"/>
          </p:cNvSpPr>
          <p:nvPr>
            <p:ph type="body" idx="1"/>
          </p:nvPr>
        </p:nvSpPr>
        <p:spPr/>
        <p:txBody>
          <a:bodyPr/>
          <a:lstStyle/>
          <a:p>
            <a:r>
              <a:rPr lang="en-US" altLang="en-US" sz="1000"/>
              <a:t>Drugs have increased as a share of all MA spending on services – 5.8% in 1992 to 13.4% in 2003.</a:t>
            </a:r>
          </a:p>
          <a:p>
            <a:r>
              <a:rPr lang="en-US" altLang="en-US" sz="1000"/>
              <a:t>Starting 1/1/06, MA drug coverage for everyone eligible for Medicare is shifted to Medicare.  States however have to pay for this – they are not happy about that.  </a:t>
            </a:r>
          </a:p>
          <a:p>
            <a:r>
              <a:rPr lang="en-US" altLang="en-US" sz="1000"/>
              <a:t>Basic drug change is to change how Medicaid pays for drugs – simply use the bargaining power of the biggest states or all states together to demand lower prices.  </a:t>
            </a:r>
          </a:p>
          <a:p>
            <a:r>
              <a:rPr lang="en-US" altLang="en-US" sz="1000"/>
              <a:t>Other proposals: 1. Increase the rebate levels; 2. allow states to develop closed formularies; 3. develop purchasing pools.  </a:t>
            </a:r>
          </a:p>
          <a:p>
            <a:endParaRPr lang="en-US" altLang="en-US" sz="1000"/>
          </a:p>
          <a:p>
            <a:r>
              <a:rPr lang="en-US" altLang="en-US" sz="1000"/>
              <a:t>Assets – community spouses keep a portion of the couple’s income and assets to prevent impoverishment.  </a:t>
            </a:r>
          </a:p>
          <a:p>
            <a:r>
              <a:rPr lang="en-US" altLang="en-US" sz="1000"/>
              <a:t>Proposals:  change look back period from 3-5 years for all (now 3 years for income, 5 years for trusts).</a:t>
            </a:r>
          </a:p>
          <a:p>
            <a:r>
              <a:rPr lang="en-US" altLang="en-US" sz="1000"/>
              <a:t>Also change penalty period from date of the transfer to the date of application to MA – would increase it.  </a:t>
            </a:r>
          </a:p>
          <a:p>
            <a:r>
              <a:rPr lang="en-US" altLang="en-US" sz="1000"/>
              <a:t>Increase community based care – might not save money.  </a:t>
            </a:r>
          </a:p>
          <a:p>
            <a:r>
              <a:rPr lang="en-US" altLang="en-US" sz="1000"/>
              <a:t>Cap LTC to increase savings.  Hahahahahaha.  </a:t>
            </a:r>
          </a:p>
          <a:p>
            <a:r>
              <a:rPr lang="en-US" altLang="en-US" sz="1000"/>
              <a:t>Capping LTC would fundamentally change MA as a federal matching program.  Change the entitlement.  Shift even more LTC to states at a time when LTC needs are increasing.  </a:t>
            </a:r>
          </a:p>
          <a:p>
            <a:endParaRPr lang="en-US" altLang="en-US" sz="1000"/>
          </a:p>
        </p:txBody>
      </p:sp>
    </p:spTree>
    <p:extLst>
      <p:ext uri="{BB962C8B-B14F-4D97-AF65-F5344CB8AC3E}">
        <p14:creationId xmlns:p14="http://schemas.microsoft.com/office/powerpoint/2010/main" val="445589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F8652-D92B-434A-92AB-15AF0594888E}" type="slidenum">
              <a:rPr lang="en-US" altLang="en-US"/>
              <a:pPr/>
              <a:t>12</a:t>
            </a:fld>
            <a:endParaRPr lang="en-US" altLang="en-US"/>
          </a:p>
        </p:txBody>
      </p:sp>
      <p:sp>
        <p:nvSpPr>
          <p:cNvPr id="129026" name="Rectangle 2"/>
          <p:cNvSpPr>
            <a:spLocks noChangeArrowheads="1" noTextEdit="1"/>
          </p:cNvSpPr>
          <p:nvPr>
            <p:ph type="sldImg"/>
          </p:nvPr>
        </p:nvSpPr>
        <p:spPr>
          <a:ln/>
        </p:spPr>
      </p:sp>
      <p:sp>
        <p:nvSpPr>
          <p:cNvPr id="129027" name="Rectangle 3"/>
          <p:cNvSpPr>
            <a:spLocks noGrp="1" noChangeArrowheads="1"/>
          </p:cNvSpPr>
          <p:nvPr>
            <p:ph type="body" idx="1"/>
          </p:nvPr>
        </p:nvSpPr>
        <p:spPr/>
        <p:txBody>
          <a:bodyPr/>
          <a:lstStyle/>
          <a:p>
            <a:r>
              <a:rPr lang="en-US" altLang="en-US"/>
              <a:t>Premiums aren’t allowed exc with a 1115 waiver.</a:t>
            </a:r>
          </a:p>
          <a:p>
            <a:r>
              <a:rPr lang="en-US" altLang="en-US"/>
              <a:t>But you can share nominal cost-sharing.  $3 for some populations for services like drugs.  </a:t>
            </a:r>
          </a:p>
          <a:p>
            <a:r>
              <a:rPr lang="en-US" altLang="en-US"/>
              <a:t>Children and pregnant women can’t be charged.  </a:t>
            </a:r>
          </a:p>
          <a:p>
            <a:r>
              <a:rPr lang="en-US" altLang="en-US"/>
              <a:t>Prohibited for ER, family planning services, hospice care.  </a:t>
            </a:r>
          </a:p>
          <a:p>
            <a:r>
              <a:rPr lang="en-US" altLang="en-US"/>
              <a:t>NOW:  cannot generally deny services or drugs to beneficiaries based on unpaid co pays, although the bennies remain liable for the amounts. </a:t>
            </a:r>
          </a:p>
          <a:p>
            <a:r>
              <a:rPr lang="en-US" altLang="en-US"/>
              <a:t>Research and experience with 1115 waivers show that:</a:t>
            </a:r>
          </a:p>
          <a:p>
            <a:r>
              <a:rPr lang="en-US" altLang="en-US"/>
              <a:t>	premiums and cost sharing can create barriers to obtaining or maintaining coverage</a:t>
            </a:r>
          </a:p>
          <a:p>
            <a:r>
              <a:rPr lang="en-US" altLang="en-US"/>
              <a:t>	increase the number of uninsured</a:t>
            </a:r>
          </a:p>
          <a:p>
            <a:r>
              <a:rPr lang="en-US" altLang="en-US"/>
              <a:t>	reduce use of essential services</a:t>
            </a:r>
          </a:p>
          <a:p>
            <a:r>
              <a:rPr lang="en-US" altLang="en-US"/>
              <a:t>	increase financial strains on families who already pay a lot of OOP costs. </a:t>
            </a:r>
          </a:p>
          <a:p>
            <a:endParaRPr lang="en-US" altLang="en-US"/>
          </a:p>
          <a:p>
            <a:endParaRPr lang="en-US" altLang="en-US"/>
          </a:p>
        </p:txBody>
      </p:sp>
    </p:spTree>
    <p:extLst>
      <p:ext uri="{BB962C8B-B14F-4D97-AF65-F5344CB8AC3E}">
        <p14:creationId xmlns:p14="http://schemas.microsoft.com/office/powerpoint/2010/main" val="3465055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74A8C-D68E-438C-90B3-1C457CB765A0}" type="slidenum">
              <a:rPr lang="en-US" altLang="en-US"/>
              <a:pPr/>
              <a:t>13</a:t>
            </a:fld>
            <a:endParaRPr lang="en-US" altLang="en-US"/>
          </a:p>
        </p:txBody>
      </p:sp>
      <p:sp>
        <p:nvSpPr>
          <p:cNvPr id="128002" name="Rectangle 2"/>
          <p:cNvSpPr>
            <a:spLocks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22329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47626-8932-48FB-B383-2FF04827BCAF}" type="slidenum">
              <a:rPr lang="en-US" altLang="en-US"/>
              <a:pPr/>
              <a:t>14</a:t>
            </a:fld>
            <a:endParaRPr lang="en-US" altLang="en-US"/>
          </a:p>
        </p:txBody>
      </p:sp>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50991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1EDD5D-3282-4FC6-94D6-E9B60B6BEA7F}" type="slidenum">
              <a:rPr lang="en-US" altLang="en-US"/>
              <a:pPr/>
              <a:t>15</a:t>
            </a:fld>
            <a:endParaRPr lang="en-US" altLang="en-US"/>
          </a:p>
        </p:txBody>
      </p:sp>
      <p:sp>
        <p:nvSpPr>
          <p:cNvPr id="82946" name="Rectangle 1026"/>
          <p:cNvSpPr>
            <a:spLocks noChangeArrowheads="1" noTextEdit="1"/>
          </p:cNvSpPr>
          <p:nvPr>
            <p:ph type="sldImg"/>
          </p:nvPr>
        </p:nvSpPr>
        <p:spPr>
          <a:ln/>
        </p:spPr>
      </p:sp>
      <p:sp>
        <p:nvSpPr>
          <p:cNvPr id="82947" name="Rectangle 1027"/>
          <p:cNvSpPr>
            <a:spLocks noGrp="1" noChangeArrowheads="1"/>
          </p:cNvSpPr>
          <p:nvPr>
            <p:ph type="body" idx="1"/>
          </p:nvPr>
        </p:nvSpPr>
        <p:spPr/>
        <p:txBody>
          <a:bodyPr/>
          <a:lstStyle/>
          <a:p>
            <a:pPr lvl="1"/>
            <a:r>
              <a:rPr lang="en-US" altLang="en-US"/>
              <a:t>1. Curtailing services:</a:t>
            </a:r>
          </a:p>
          <a:p>
            <a:pPr lvl="1"/>
            <a:r>
              <a:rPr lang="en-US" altLang="en-US"/>
              <a:t>	Many governors are proposing this option</a:t>
            </a:r>
          </a:p>
          <a:p>
            <a:pPr lvl="2"/>
            <a:r>
              <a:rPr lang="en-US" altLang="en-US"/>
              <a:t>		Pay only primary/preventive care, no hospitalization or specialties – cap services</a:t>
            </a:r>
          </a:p>
          <a:p>
            <a:pPr lvl="2"/>
            <a:r>
              <a:rPr lang="en-US" altLang="en-US"/>
              <a:t>		Charge MA beneficiaries a premium or co-pay</a:t>
            </a:r>
          </a:p>
          <a:p>
            <a:pPr lvl="1"/>
            <a:r>
              <a:rPr lang="en-US" altLang="en-US"/>
              <a:t>	But low income of most beneficiaries limits this option </a:t>
            </a:r>
          </a:p>
          <a:p>
            <a:pPr lvl="1"/>
            <a:r>
              <a:rPr lang="en-US" altLang="en-US"/>
              <a:t>		Curtailing services means effectively not providing health care to a dependent population.  </a:t>
            </a:r>
          </a:p>
          <a:p>
            <a:pPr lvl="1"/>
            <a:r>
              <a:rPr lang="en-US" altLang="en-US"/>
              <a:t>2. Buy services more cheaply or use them more efficiently.  </a:t>
            </a:r>
          </a:p>
          <a:p>
            <a:pPr lvl="1"/>
            <a:r>
              <a:rPr lang="en-US" altLang="en-US"/>
              <a:t>	MA costs less than private insurance after you risk adjust.</a:t>
            </a:r>
          </a:p>
          <a:p>
            <a:pPr lvl="1"/>
            <a:r>
              <a:rPr lang="en-US" altLang="en-US"/>
              <a:t>	largely from paying providers poorly.</a:t>
            </a:r>
          </a:p>
          <a:p>
            <a:pPr lvl="1"/>
            <a:r>
              <a:rPr lang="en-US" altLang="en-US"/>
              <a:t>	But still:  too much ER.  Lack of regular caregivers – put everyone in managed care.  Might not save money.</a:t>
            </a:r>
          </a:p>
          <a:p>
            <a:pPr lvl="1"/>
            <a:r>
              <a:rPr lang="en-US" altLang="en-US"/>
              <a:t>	buy health care for a specified population from small group of providers – managed care.  </a:t>
            </a:r>
          </a:p>
          <a:p>
            <a:pPr lvl="1"/>
            <a:r>
              <a:rPr lang="en-US" altLang="en-US"/>
              <a:t>	pay the employee’s share of Employer Sponsored Health Insurance.  </a:t>
            </a:r>
          </a:p>
          <a:p>
            <a:pPr lvl="1"/>
            <a:endParaRPr lang="en-US" altLang="en-US"/>
          </a:p>
          <a:p>
            <a:pPr lvl="1"/>
            <a:r>
              <a:rPr lang="en-US" altLang="en-US"/>
              <a:t>3. Private LTC Insurance.  </a:t>
            </a:r>
          </a:p>
          <a:p>
            <a:pPr lvl="1"/>
            <a:r>
              <a:rPr lang="en-US" altLang="en-US"/>
              <a:t>	“Finding ways to induce people to buy and retain LTC insurance has proven elusive.”  Aaron &amp; Meyer</a:t>
            </a:r>
          </a:p>
          <a:p>
            <a:pPr lvl="1"/>
            <a:r>
              <a:rPr lang="en-US" altLang="en-US"/>
              <a:t>4. Reduce Fraud.</a:t>
            </a:r>
          </a:p>
          <a:p>
            <a:pPr lvl="1"/>
            <a:r>
              <a:rPr lang="en-US" altLang="en-US"/>
              <a:t>	Medicaid mills.  </a:t>
            </a:r>
          </a:p>
          <a:p>
            <a:pPr lvl="1"/>
            <a:r>
              <a:rPr lang="en-US" altLang="en-US"/>
              <a:t>	“Up-coding” on procedures.  Generally acknowledged but rarely documented.  </a:t>
            </a:r>
          </a:p>
          <a:p>
            <a:pPr lvl="1"/>
            <a:r>
              <a:rPr lang="en-US" altLang="en-US"/>
              <a:t>5. Shift costs to the states.  </a:t>
            </a:r>
          </a:p>
          <a:p>
            <a:pPr lvl="1"/>
            <a:endParaRPr lang="en-US" altLang="en-US"/>
          </a:p>
          <a:p>
            <a:pPr lvl="1"/>
            <a:r>
              <a:rPr lang="en-US" altLang="en-US"/>
              <a:t>South Carolina – give debit cards for MD visits and drugs; cap the amount</a:t>
            </a:r>
          </a:p>
          <a:p>
            <a:r>
              <a:rPr lang="en-US" altLang="en-US"/>
              <a:t>Mike Leavitt’s latest:</a:t>
            </a:r>
          </a:p>
          <a:p>
            <a:pPr lvl="1"/>
            <a:r>
              <a:rPr lang="en-US" altLang="en-US"/>
              <a:t>A “more flexible package of benefits”</a:t>
            </a:r>
          </a:p>
          <a:p>
            <a:pPr lvl="1"/>
            <a:r>
              <a:rPr lang="en-US" altLang="en-US"/>
              <a:t>Restrict transferring assets to children for LTC beneficiaries</a:t>
            </a:r>
          </a:p>
          <a:p>
            <a:pPr lvl="1"/>
            <a:r>
              <a:rPr lang="en-US" altLang="en-US"/>
              <a:t>Restrict states from double billing the feds</a:t>
            </a:r>
          </a:p>
          <a:p>
            <a:pPr lvl="1"/>
            <a:r>
              <a:rPr lang="en-US" altLang="en-US"/>
              <a:t>Reduce “overpaying for prescription drugs”</a:t>
            </a:r>
          </a:p>
          <a:p>
            <a:pPr lvl="1"/>
            <a:endParaRPr lang="en-US" altLang="en-US"/>
          </a:p>
          <a:p>
            <a:pPr lvl="1"/>
            <a:r>
              <a:rPr lang="en-US" altLang="en-US"/>
              <a:t>	</a:t>
            </a:r>
          </a:p>
        </p:txBody>
      </p:sp>
    </p:spTree>
    <p:extLst>
      <p:ext uri="{BB962C8B-B14F-4D97-AF65-F5344CB8AC3E}">
        <p14:creationId xmlns:p14="http://schemas.microsoft.com/office/powerpoint/2010/main" val="3488172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78FA98-BA96-4257-A029-1EA5EEC900D3}" type="slidenum">
              <a:rPr lang="en-US" altLang="en-US"/>
              <a:pPr/>
              <a:t>16</a:t>
            </a:fld>
            <a:endParaRPr lang="en-US" altLang="en-US"/>
          </a:p>
        </p:txBody>
      </p:sp>
      <p:sp>
        <p:nvSpPr>
          <p:cNvPr id="70658" name="Rectangle 1026"/>
          <p:cNvSpPr>
            <a:spLocks noChangeArrowheads="1" noTextEdit="1"/>
          </p:cNvSpPr>
          <p:nvPr>
            <p:ph type="sldImg"/>
          </p:nvPr>
        </p:nvSpPr>
        <p:spPr>
          <a:ln/>
        </p:spPr>
      </p:sp>
      <p:sp>
        <p:nvSpPr>
          <p:cNvPr id="70659" name="Rectangle 1027"/>
          <p:cNvSpPr>
            <a:spLocks noGrp="1" noChangeArrowheads="1"/>
          </p:cNvSpPr>
          <p:nvPr>
            <p:ph type="body" idx="1"/>
          </p:nvPr>
        </p:nvSpPr>
        <p:spPr/>
        <p:txBody>
          <a:bodyPr/>
          <a:lstStyle/>
          <a:p>
            <a:r>
              <a:rPr lang="en-US" altLang="en-US"/>
              <a:t>Why do costs grow?</a:t>
            </a:r>
          </a:p>
          <a:p>
            <a:r>
              <a:rPr lang="en-US" altLang="en-US"/>
              <a:t>Clearly, growth of the population covered – the aging of the population, the growth of the “oldest old”</a:t>
            </a:r>
          </a:p>
          <a:p>
            <a:r>
              <a:rPr lang="en-US" altLang="en-US"/>
              <a:t>Inclusion of new services into the program</a:t>
            </a:r>
          </a:p>
          <a:p>
            <a:r>
              <a:rPr lang="en-US" altLang="en-US"/>
              <a:t>Introduction and spread of technology in the health world – with no real way to restrict it.</a:t>
            </a:r>
          </a:p>
          <a:p>
            <a:r>
              <a:rPr lang="en-US" altLang="en-US"/>
              <a:t>Desire of Americans for the best health care – and for everything reasonable to be done to save people’s lives.  </a:t>
            </a:r>
          </a:p>
          <a:p>
            <a:r>
              <a:rPr lang="en-US" altLang="en-US"/>
              <a:t>	“Well insured Americans have every reason to seek essentially all beneficial</a:t>
            </a:r>
          </a:p>
          <a:p>
            <a:r>
              <a:rPr lang="en-US" altLang="en-US"/>
              <a:t>	services, however small the benefit and however high the cost.  Providers who</a:t>
            </a:r>
          </a:p>
          <a:p>
            <a:r>
              <a:rPr lang="en-US" altLang="en-US"/>
              <a:t>	are paid for each service rendered have every incentive to supply those services. </a:t>
            </a:r>
          </a:p>
          <a:p>
            <a:r>
              <a:rPr lang="en-US" altLang="en-US"/>
              <a:t>	As a result, per capita health spending in the US exceeds that in every other nation</a:t>
            </a:r>
          </a:p>
          <a:p>
            <a:r>
              <a:rPr lang="en-US" altLang="en-US"/>
              <a:t>	by at least 47%” – Aaron and Meyer, p. 74.  </a:t>
            </a:r>
          </a:p>
          <a:p>
            <a:endParaRPr lang="en-US" altLang="en-US"/>
          </a:p>
        </p:txBody>
      </p:sp>
    </p:spTree>
    <p:extLst>
      <p:ext uri="{BB962C8B-B14F-4D97-AF65-F5344CB8AC3E}">
        <p14:creationId xmlns:p14="http://schemas.microsoft.com/office/powerpoint/2010/main" val="2684361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73D165-9198-4A56-870F-582104E006E9}" type="slidenum">
              <a:rPr lang="en-US" altLang="en-US"/>
              <a:pPr/>
              <a:t>17</a:t>
            </a:fld>
            <a:endParaRPr lang="en-US" altLang="en-US"/>
          </a:p>
        </p:txBody>
      </p:sp>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US" altLang="en-US"/>
              <a:t>A: payroll tax of 1.45% on all wages paid by employers and employees.  </a:t>
            </a:r>
          </a:p>
          <a:p>
            <a:r>
              <a:rPr lang="en-US" altLang="en-US"/>
              <a:t>B: monthly premium, must be 25% of program costs by law</a:t>
            </a:r>
          </a:p>
          <a:p>
            <a:r>
              <a:rPr lang="en-US" altLang="en-US"/>
              <a:t>C: Plans get Part A and B costs and premiums, can supplement with fees</a:t>
            </a:r>
          </a:p>
          <a:p>
            <a:r>
              <a:rPr lang="en-US" altLang="en-US"/>
              <a:t>D: big buckos! (monthly enrollment fee, plus deductible and co-pays)</a:t>
            </a:r>
          </a:p>
          <a:p>
            <a:endParaRPr lang="en-US" altLang="en-US"/>
          </a:p>
        </p:txBody>
      </p:sp>
    </p:spTree>
    <p:extLst>
      <p:ext uri="{BB962C8B-B14F-4D97-AF65-F5344CB8AC3E}">
        <p14:creationId xmlns:p14="http://schemas.microsoft.com/office/powerpoint/2010/main" val="3224977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8114F5-6019-46F4-9AA1-1A9A322F7F7A}" type="slidenum">
              <a:rPr lang="en-US" altLang="en-US"/>
              <a:pPr/>
              <a:t>18</a:t>
            </a:fld>
            <a:endParaRPr lang="en-US" altLang="en-US"/>
          </a:p>
        </p:txBody>
      </p:sp>
      <p:sp>
        <p:nvSpPr>
          <p:cNvPr id="72706" name="Rectangle 2"/>
          <p:cNvSpPr>
            <a:spLocks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0105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DE4B76-BDA0-4B5A-BADB-4C114B20E93F}" type="slidenum">
              <a:rPr lang="en-US" altLang="en-US"/>
              <a:pPr/>
              <a:t>19</a:t>
            </a:fld>
            <a:endParaRPr lang="en-US" altLang="en-US"/>
          </a:p>
        </p:txBody>
      </p:sp>
      <p:sp>
        <p:nvSpPr>
          <p:cNvPr id="74754" name="Rectangle 2"/>
          <p:cNvSpPr>
            <a:spLocks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16187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98EF77-ECC8-4411-9FC9-654CE10AB08A}" type="slidenum">
              <a:rPr lang="en-US" altLang="en-US"/>
              <a:pPr/>
              <a:t>2</a:t>
            </a:fld>
            <a:endParaRPr lang="en-US" altLang="en-US"/>
          </a:p>
        </p:txBody>
      </p:sp>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altLang="en-US"/>
              <a:t>Enacted 1965</a:t>
            </a:r>
          </a:p>
          <a:p>
            <a:r>
              <a:rPr lang="en-US" altLang="en-US"/>
              <a:t>Incrementally expanded over the years by both states and feds</a:t>
            </a:r>
          </a:p>
          <a:p>
            <a:r>
              <a:rPr lang="en-US" altLang="en-US"/>
              <a:t>Not just a welfare program – not even a welfare program any more – more like a health and LTC program for a broad population of lower income Americans</a:t>
            </a:r>
          </a:p>
          <a:p>
            <a:r>
              <a:rPr lang="en-US" altLang="en-US"/>
              <a:t>Fills in holes – people who wouldn’t have health insurance otherwise.  Pays for things that people couldn’t pay for otherwise.  </a:t>
            </a:r>
          </a:p>
          <a:p>
            <a:endParaRPr lang="en-US" altLang="en-US"/>
          </a:p>
        </p:txBody>
      </p:sp>
    </p:spTree>
    <p:extLst>
      <p:ext uri="{BB962C8B-B14F-4D97-AF65-F5344CB8AC3E}">
        <p14:creationId xmlns:p14="http://schemas.microsoft.com/office/powerpoint/2010/main" val="3452195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8A3C8-6B89-4B95-AE8D-51A91FDE9345}" type="slidenum">
              <a:rPr lang="en-US" altLang="en-US"/>
              <a:pPr/>
              <a:t>20</a:t>
            </a:fld>
            <a:endParaRPr lang="en-US" altLang="en-US"/>
          </a:p>
        </p:txBody>
      </p:sp>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32095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BE35C3-0B0F-4FC7-85BA-14F04FEB7265}" type="slidenum">
              <a:rPr lang="en-US" altLang="en-US"/>
              <a:pPr/>
              <a:t>21</a:t>
            </a:fld>
            <a:endParaRPr lang="en-US" altLang="en-US"/>
          </a:p>
        </p:txBody>
      </p:sp>
      <p:sp>
        <p:nvSpPr>
          <p:cNvPr id="76802" name="Rectangle 2"/>
          <p:cNvSpPr>
            <a:spLocks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02718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080959-7F2D-4BB7-B29A-88319F403F22}" type="slidenum">
              <a:rPr lang="en-US" altLang="en-US"/>
              <a:pPr/>
              <a:t>22</a:t>
            </a:fld>
            <a:endParaRPr lang="en-US" altLang="en-US"/>
          </a:p>
        </p:txBody>
      </p:sp>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0255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7F1A9-8AE9-4ED4-9A06-2E6873263D7D}" type="slidenum">
              <a:rPr lang="en-US" altLang="en-US"/>
              <a:pPr/>
              <a:t>23</a:t>
            </a:fld>
            <a:endParaRPr lang="en-US" altLang="en-US"/>
          </a:p>
        </p:txBody>
      </p:sp>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50464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AA779-960E-41A8-A939-C3D500F1952C}" type="slidenum">
              <a:rPr lang="en-US" altLang="en-US"/>
              <a:pPr/>
              <a:t>24</a:t>
            </a:fld>
            <a:endParaRPr lang="en-US" altLang="en-US"/>
          </a:p>
        </p:txBody>
      </p:sp>
      <p:sp>
        <p:nvSpPr>
          <p:cNvPr id="79874" name="Rectangle 2"/>
          <p:cNvSpPr>
            <a:spLocks noChangeArrowheads="1" noTextEdit="1"/>
          </p:cNvSpPr>
          <p:nvPr>
            <p:ph type="sldImg"/>
          </p:nvPr>
        </p:nvSpPr>
        <p:spPr>
          <a:ln/>
        </p:spPr>
      </p:sp>
      <p:sp>
        <p:nvSpPr>
          <p:cNvPr id="79875" name="Rectangle 3"/>
          <p:cNvSpPr>
            <a:spLocks noGrp="1" noChangeArrowheads="1"/>
          </p:cNvSpPr>
          <p:nvPr>
            <p:ph type="body" idx="1"/>
          </p:nvPr>
        </p:nvSpPr>
        <p:spPr/>
        <p:txBody>
          <a:bodyPr/>
          <a:lstStyle/>
          <a:p>
            <a:r>
              <a:rPr lang="en-US" altLang="en-US"/>
              <a:t>Raise the age of eligibility for MR:</a:t>
            </a:r>
          </a:p>
          <a:p>
            <a:r>
              <a:rPr lang="en-US" altLang="en-US"/>
              <a:t>	1965 – set at 65 because full SS was at 65.  </a:t>
            </a:r>
          </a:p>
          <a:p>
            <a:r>
              <a:rPr lang="en-US" altLang="en-US"/>
              <a:t>	But – 1. workers are filing for SS earlier; 2. starting in 1983 Congress moved the age of full SS to 66 and 67.  </a:t>
            </a:r>
          </a:p>
          <a:p>
            <a:r>
              <a:rPr lang="en-US" altLang="en-US"/>
              <a:t>If you move it to 66, you save 3%; if you move it to 67, you save 6%.  Not much.  </a:t>
            </a:r>
          </a:p>
          <a:p>
            <a:r>
              <a:rPr lang="en-US" altLang="en-US"/>
              <a:t>And some people would get health coverage from the VA – some would try for private HI, but extremely expensive,</a:t>
            </a:r>
          </a:p>
          <a:p>
            <a:r>
              <a:rPr lang="en-US" altLang="en-US"/>
              <a:t>Not very available, and high OOP costs.  </a:t>
            </a:r>
          </a:p>
          <a:p>
            <a:endParaRPr lang="en-US" altLang="en-US"/>
          </a:p>
          <a:p>
            <a:r>
              <a:rPr lang="en-US" altLang="en-US"/>
              <a:t>Increased cost sharing:</a:t>
            </a:r>
          </a:p>
          <a:p>
            <a:r>
              <a:rPr lang="en-US" altLang="en-US"/>
              <a:t>Shift from Govt to individual; decrease usage of services a little.  </a:t>
            </a:r>
          </a:p>
          <a:p>
            <a:r>
              <a:rPr lang="en-US" altLang="en-US"/>
              <a:t>BUT MR already requires a lot.  New drug program really requires a lot.  </a:t>
            </a:r>
          </a:p>
          <a:p>
            <a:r>
              <a:rPr lang="en-US" altLang="en-US"/>
              <a:t>Part B premium will be income-adjusted starting in 2007.  </a:t>
            </a:r>
          </a:p>
          <a:p>
            <a:r>
              <a:rPr lang="en-US" altLang="en-US"/>
              <a:t>	problem here is that if you do more of this, it will burden all but upper income retirees</a:t>
            </a:r>
          </a:p>
          <a:p>
            <a:r>
              <a:rPr lang="en-US" altLang="en-US"/>
              <a:t>	And preventive test demand seems to be sensitive to price – might have to exempt.  </a:t>
            </a:r>
          </a:p>
          <a:p>
            <a:r>
              <a:rPr lang="en-US" altLang="en-US"/>
              <a:t>Should have a stop-loss provision for MR – cap your OOP costs.  </a:t>
            </a:r>
          </a:p>
          <a:p>
            <a:endParaRPr lang="en-US" altLang="en-US"/>
          </a:p>
          <a:p>
            <a:r>
              <a:rPr lang="en-US" altLang="en-US"/>
              <a:t>DEFINED CONTRIBUTION AND PREMIUM SUPPORT</a:t>
            </a:r>
          </a:p>
          <a:p>
            <a:r>
              <a:rPr lang="en-US" altLang="en-US"/>
              <a:t>These get away from how MR now purchases services.  We limit the price we pay for services, but we trust docs and others to code services correctly.  Might make much more sense not to pay hospitals for diagnosis and doctors for procedures.  </a:t>
            </a:r>
          </a:p>
          <a:p>
            <a:r>
              <a:rPr lang="en-US" altLang="en-US"/>
              <a:t>You would pay for insurance; transfer the risk to the insurance company.  </a:t>
            </a:r>
          </a:p>
          <a:p>
            <a:endParaRPr lang="en-US" altLang="en-US"/>
          </a:p>
          <a:p>
            <a:endParaRPr lang="en-US" altLang="en-US"/>
          </a:p>
        </p:txBody>
      </p:sp>
    </p:spTree>
    <p:extLst>
      <p:ext uri="{BB962C8B-B14F-4D97-AF65-F5344CB8AC3E}">
        <p14:creationId xmlns:p14="http://schemas.microsoft.com/office/powerpoint/2010/main" val="425628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9859D0-1968-488E-8049-F5B218A7E6A9}" type="slidenum">
              <a:rPr lang="en-US" altLang="en-US"/>
              <a:pPr/>
              <a:t>25</a:t>
            </a:fld>
            <a:endParaRPr lang="en-US" altLang="en-US"/>
          </a:p>
        </p:txBody>
      </p:sp>
      <p:sp>
        <p:nvSpPr>
          <p:cNvPr id="80898" name="Rectangle 1026"/>
          <p:cNvSpPr>
            <a:spLocks noChangeArrowheads="1" noTextEdit="1"/>
          </p:cNvSpPr>
          <p:nvPr>
            <p:ph type="sldImg"/>
          </p:nvPr>
        </p:nvSpPr>
        <p:spPr>
          <a:ln/>
        </p:spPr>
      </p:sp>
      <p:sp>
        <p:nvSpPr>
          <p:cNvPr id="80899" name="Rectangle 1027"/>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7863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5BBCB4-6B4A-4E02-A2F9-9DB2A6383B1C}" type="slidenum">
              <a:rPr lang="en-US" altLang="en-US"/>
              <a:pPr/>
              <a:t>3</a:t>
            </a:fld>
            <a:endParaRPr lang="en-US" altLang="en-US"/>
          </a:p>
        </p:txBody>
      </p:sp>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6604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06C194-0B9B-4E17-ADD4-56A7D19C2174}" type="slidenum">
              <a:rPr lang="en-US" altLang="en-US"/>
              <a:pPr/>
              <a:t>4</a:t>
            </a:fld>
            <a:endParaRPr lang="en-US" altLang="en-US"/>
          </a:p>
        </p:txBody>
      </p:sp>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45160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1307A-624F-416B-B429-1F71ED1CB687}" type="slidenum">
              <a:rPr lang="en-US" altLang="en-US"/>
              <a:pPr/>
              <a:t>5</a:t>
            </a:fld>
            <a:endParaRPr lang="en-US" altLang="en-US"/>
          </a:p>
        </p:txBody>
      </p:sp>
      <p:sp>
        <p:nvSpPr>
          <p:cNvPr id="103426" name="Rectangle 2"/>
          <p:cNvSpPr>
            <a:spLocks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1570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08181-AC3E-4EB2-BB8C-327D509B1CFA}" type="slidenum">
              <a:rPr lang="en-US" altLang="en-US"/>
              <a:pPr/>
              <a:t>6</a:t>
            </a:fld>
            <a:endParaRPr lang="en-US" altLang="en-US"/>
          </a:p>
        </p:txBody>
      </p:sp>
      <p:sp>
        <p:nvSpPr>
          <p:cNvPr id="104450" name="Rectangle 2"/>
          <p:cNvSpPr>
            <a:spLocks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92713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1482E3-DDD1-410D-AC60-BE8BEFFC22D5}" type="slidenum">
              <a:rPr lang="en-US" altLang="en-US"/>
              <a:pPr/>
              <a:t>7</a:t>
            </a:fld>
            <a:endParaRPr lang="en-US" altLang="en-US"/>
          </a:p>
        </p:txBody>
      </p:sp>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77988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F302F7-B900-42CE-985E-196FF84569F6}" type="slidenum">
              <a:rPr lang="en-US" altLang="en-US"/>
              <a:pPr/>
              <a:t>8</a:t>
            </a:fld>
            <a:endParaRPr lang="en-US" altLang="en-US"/>
          </a:p>
        </p:txBody>
      </p:sp>
      <p:sp>
        <p:nvSpPr>
          <p:cNvPr id="106498" name="Rectangle 2"/>
          <p:cNvSpPr>
            <a:spLocks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07062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1701DD-9C5E-44D3-95F4-999D6655F9AF}" type="slidenum">
              <a:rPr lang="en-US" altLang="en-US"/>
              <a:pPr/>
              <a:t>9</a:t>
            </a:fld>
            <a:endParaRPr lang="en-US" altLang="en-US"/>
          </a:p>
        </p:txBody>
      </p:sp>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3082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42" name="Group 2"/>
          <p:cNvGrpSpPr>
            <a:grpSpLocks/>
          </p:cNvGrpSpPr>
          <p:nvPr/>
        </p:nvGrpSpPr>
        <p:grpSpPr bwMode="auto">
          <a:xfrm>
            <a:off x="0" y="0"/>
            <a:ext cx="9140825" cy="6850063"/>
            <a:chOff x="0" y="0"/>
            <a:chExt cx="5758" cy="4315"/>
          </a:xfrm>
        </p:grpSpPr>
        <p:grpSp>
          <p:nvGrpSpPr>
            <p:cNvPr id="112643" name="Group 3"/>
            <p:cNvGrpSpPr>
              <a:grpSpLocks/>
            </p:cNvGrpSpPr>
            <p:nvPr userDrawn="1"/>
          </p:nvGrpSpPr>
          <p:grpSpPr bwMode="auto">
            <a:xfrm>
              <a:off x="1728" y="2230"/>
              <a:ext cx="4027" cy="2085"/>
              <a:chOff x="1728" y="2230"/>
              <a:chExt cx="4027" cy="2085"/>
            </a:xfrm>
          </p:grpSpPr>
          <p:sp>
            <p:nvSpPr>
              <p:cNvPr id="112644"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45"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46"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47"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48"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649"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50"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65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smtClean="0"/>
              <a:t>Click to edit Master title style</a:t>
            </a:r>
          </a:p>
        </p:txBody>
      </p:sp>
      <p:sp>
        <p:nvSpPr>
          <p:cNvPr id="11265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12653" name="Rectangle 13"/>
          <p:cNvSpPr>
            <a:spLocks noGrp="1" noChangeArrowheads="1"/>
          </p:cNvSpPr>
          <p:nvPr>
            <p:ph type="dt" sz="quarter" idx="2"/>
          </p:nvPr>
        </p:nvSpPr>
        <p:spPr>
          <a:xfrm>
            <a:off x="457200" y="6248400"/>
            <a:ext cx="2133600" cy="476250"/>
          </a:xfrm>
        </p:spPr>
        <p:txBody>
          <a:bodyPr/>
          <a:lstStyle>
            <a:lvl1pPr>
              <a:defRPr/>
            </a:lvl1pPr>
          </a:lstStyle>
          <a:p>
            <a:fld id="{98D1461F-8F58-4F72-83C7-1F3432B100B1}" type="datetime1">
              <a:rPr lang="en-US" altLang="en-US"/>
              <a:pPr/>
              <a:t>11/16/2016</a:t>
            </a:fld>
            <a:endParaRPr lang="en-US" altLang="en-US"/>
          </a:p>
        </p:txBody>
      </p:sp>
      <p:sp>
        <p:nvSpPr>
          <p:cNvPr id="112654"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en-US"/>
          </a:p>
        </p:txBody>
      </p:sp>
      <p:sp>
        <p:nvSpPr>
          <p:cNvPr id="112655" name="Rectangle 15"/>
          <p:cNvSpPr>
            <a:spLocks noGrp="1" noChangeArrowheads="1"/>
          </p:cNvSpPr>
          <p:nvPr>
            <p:ph type="sldNum" sz="quarter" idx="4"/>
          </p:nvPr>
        </p:nvSpPr>
        <p:spPr>
          <a:xfrm>
            <a:off x="6553200" y="6254750"/>
            <a:ext cx="2133600" cy="476250"/>
          </a:xfrm>
        </p:spPr>
        <p:txBody>
          <a:bodyPr/>
          <a:lstStyle>
            <a:lvl1pPr>
              <a:defRPr/>
            </a:lvl1pPr>
          </a:lstStyle>
          <a:p>
            <a:fld id="{C7F4DB2E-8264-4616-848A-A31E68315F31}"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D80742F-D498-4D29-A5C3-E78112C52B2A}"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lvl1pPr>
              <a:defRPr/>
            </a:lvl1pPr>
          </a:lstStyle>
          <a:p>
            <a:fld id="{E4414CA4-4F53-4885-8AEC-52453CD71AFA}"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39025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5F430B7-881E-418F-BBF2-050F5EB0F7C1}"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lvl1pPr>
              <a:defRPr/>
            </a:lvl1pPr>
          </a:lstStyle>
          <a:p>
            <a:fld id="{FDDEE784-6F95-4F43-BF56-035A65E48D80}"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993439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51575"/>
            <a:ext cx="2133600" cy="476250"/>
          </a:xfrm>
        </p:spPr>
        <p:txBody>
          <a:bodyPr/>
          <a:lstStyle>
            <a:lvl1pPr>
              <a:defRPr/>
            </a:lvl1pPr>
          </a:lstStyle>
          <a:p>
            <a:fld id="{FC11D1E8-3DAC-4549-B0A7-4E250320C684}" type="datetime1">
              <a:rPr lang="en-US" altLang="en-US"/>
              <a:pPr/>
              <a:t>11/16/2016</a:t>
            </a:fld>
            <a:endParaRPr lang="en-US" altLang="en-US"/>
          </a:p>
        </p:txBody>
      </p:sp>
      <p:sp>
        <p:nvSpPr>
          <p:cNvPr id="5" name="Slide Number Placeholder 4"/>
          <p:cNvSpPr>
            <a:spLocks noGrp="1"/>
          </p:cNvSpPr>
          <p:nvPr>
            <p:ph type="sldNum" sz="quarter" idx="11"/>
          </p:nvPr>
        </p:nvSpPr>
        <p:spPr>
          <a:xfrm>
            <a:off x="6553200" y="6248400"/>
            <a:ext cx="2133600" cy="476250"/>
          </a:xfrm>
        </p:spPr>
        <p:txBody>
          <a:bodyPr/>
          <a:lstStyle>
            <a:lvl1pPr>
              <a:defRPr/>
            </a:lvl1pPr>
          </a:lstStyle>
          <a:p>
            <a:fld id="{18245904-9EE9-4601-B907-2920CF039B19}" type="slidenum">
              <a:rPr lang="en-US" altLang="en-US"/>
              <a:pPr/>
              <a:t>‹#›</a:t>
            </a:fld>
            <a:endParaRPr lang="en-US" altLang="en-US"/>
          </a:p>
        </p:txBody>
      </p:sp>
      <p:sp>
        <p:nvSpPr>
          <p:cNvPr id="6" name="Footer Placeholder 5"/>
          <p:cNvSpPr>
            <a:spLocks noGrp="1"/>
          </p:cNvSpPr>
          <p:nvPr>
            <p:ph type="ftr" sz="quarter" idx="12"/>
          </p:nvPr>
        </p:nvSpPr>
        <p:spPr>
          <a:xfrm>
            <a:off x="3124200" y="6248400"/>
            <a:ext cx="2895600" cy="476250"/>
          </a:xfrm>
        </p:spPr>
        <p:txBody>
          <a:bodyPr/>
          <a:lstStyle>
            <a:lvl1pPr>
              <a:defRPr/>
            </a:lvl1pPr>
          </a:lstStyle>
          <a:p>
            <a:endParaRPr lang="en-US" altLang="en-US"/>
          </a:p>
        </p:txBody>
      </p:sp>
    </p:spTree>
    <p:extLst>
      <p:ext uri="{BB962C8B-B14F-4D97-AF65-F5344CB8AC3E}">
        <p14:creationId xmlns:p14="http://schemas.microsoft.com/office/powerpoint/2010/main" val="4072203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FCCB798-B948-4BD2-99A9-EA8FC8CDDED6}"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lvl1pPr>
              <a:defRPr/>
            </a:lvl1pPr>
          </a:lstStyle>
          <a:p>
            <a:fld id="{774A2022-68D7-4DF3-B46B-767547CA6CCF}"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45546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DD84DCC-617F-4A91-BB97-70B3FE743F64}"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lvl1pPr>
              <a:defRPr/>
            </a:lvl1pPr>
          </a:lstStyle>
          <a:p>
            <a:fld id="{7F9B6CC5-D5B2-406C-BF3E-ED3C26A37261}"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22191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6D2C726-17C4-473A-A2EC-15737B1BE46C}" type="datetime1">
              <a:rPr lang="en-US" altLang="en-US"/>
              <a:pPr/>
              <a:t>11/16/2016</a:t>
            </a:fld>
            <a:endParaRPr lang="en-US" altLang="en-US"/>
          </a:p>
        </p:txBody>
      </p:sp>
      <p:sp>
        <p:nvSpPr>
          <p:cNvPr id="6" name="Slide Number Placeholder 5"/>
          <p:cNvSpPr>
            <a:spLocks noGrp="1"/>
          </p:cNvSpPr>
          <p:nvPr>
            <p:ph type="sldNum" sz="quarter" idx="11"/>
          </p:nvPr>
        </p:nvSpPr>
        <p:spPr/>
        <p:txBody>
          <a:bodyPr/>
          <a:lstStyle>
            <a:lvl1pPr>
              <a:defRPr/>
            </a:lvl1pPr>
          </a:lstStyle>
          <a:p>
            <a:fld id="{D46BADE0-8E85-4F87-8EF2-0004D1914CB4}"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064584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DA9AC87-9B44-4A32-9EAB-DC40A5E9CD30}" type="datetime1">
              <a:rPr lang="en-US" altLang="en-US"/>
              <a:pPr/>
              <a:t>11/16/2016</a:t>
            </a:fld>
            <a:endParaRPr lang="en-US" altLang="en-US"/>
          </a:p>
        </p:txBody>
      </p:sp>
      <p:sp>
        <p:nvSpPr>
          <p:cNvPr id="8" name="Slide Number Placeholder 7"/>
          <p:cNvSpPr>
            <a:spLocks noGrp="1"/>
          </p:cNvSpPr>
          <p:nvPr>
            <p:ph type="sldNum" sz="quarter" idx="11"/>
          </p:nvPr>
        </p:nvSpPr>
        <p:spPr/>
        <p:txBody>
          <a:bodyPr/>
          <a:lstStyle>
            <a:lvl1pPr>
              <a:defRPr/>
            </a:lvl1pPr>
          </a:lstStyle>
          <a:p>
            <a:fld id="{C036C15E-A538-44EF-9C2C-5028C94BBDC9}" type="slidenum">
              <a:rPr lang="en-US" altLang="en-US"/>
              <a:pPr/>
              <a:t>‹#›</a:t>
            </a:fld>
            <a:endParaRPr lang="en-US" altLang="en-US"/>
          </a:p>
        </p:txBody>
      </p:sp>
      <p:sp>
        <p:nvSpPr>
          <p:cNvPr id="9" name="Footer Placeholder 8"/>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46221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3C2FA35-1BC5-4638-A054-B881EB99D155}" type="datetime1">
              <a:rPr lang="en-US" altLang="en-US"/>
              <a:pPr/>
              <a:t>11/16/2016</a:t>
            </a:fld>
            <a:endParaRPr lang="en-US" altLang="en-US"/>
          </a:p>
        </p:txBody>
      </p:sp>
      <p:sp>
        <p:nvSpPr>
          <p:cNvPr id="4" name="Slide Number Placeholder 3"/>
          <p:cNvSpPr>
            <a:spLocks noGrp="1"/>
          </p:cNvSpPr>
          <p:nvPr>
            <p:ph type="sldNum" sz="quarter" idx="11"/>
          </p:nvPr>
        </p:nvSpPr>
        <p:spPr/>
        <p:txBody>
          <a:bodyPr/>
          <a:lstStyle>
            <a:lvl1pPr>
              <a:defRPr/>
            </a:lvl1pPr>
          </a:lstStyle>
          <a:p>
            <a:fld id="{60EBED57-9835-4129-86D0-61426514E8FE}" type="slidenum">
              <a:rPr lang="en-US" altLang="en-US"/>
              <a:pPr/>
              <a:t>‹#›</a:t>
            </a:fld>
            <a:endParaRPr lang="en-US" altLang="en-US"/>
          </a:p>
        </p:txBody>
      </p:sp>
      <p:sp>
        <p:nvSpPr>
          <p:cNvPr id="5" name="Footer Placeholder 4"/>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84866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73E8E3E-FA6F-416B-86F6-A2C6F6C8FA74}" type="datetime1">
              <a:rPr lang="en-US" altLang="en-US"/>
              <a:pPr/>
              <a:t>11/16/2016</a:t>
            </a:fld>
            <a:endParaRPr lang="en-US" altLang="en-US"/>
          </a:p>
        </p:txBody>
      </p:sp>
      <p:sp>
        <p:nvSpPr>
          <p:cNvPr id="3" name="Slide Number Placeholder 2"/>
          <p:cNvSpPr>
            <a:spLocks noGrp="1"/>
          </p:cNvSpPr>
          <p:nvPr>
            <p:ph type="sldNum" sz="quarter" idx="11"/>
          </p:nvPr>
        </p:nvSpPr>
        <p:spPr/>
        <p:txBody>
          <a:bodyPr/>
          <a:lstStyle>
            <a:lvl1pPr>
              <a:defRPr/>
            </a:lvl1pPr>
          </a:lstStyle>
          <a:p>
            <a:fld id="{DB1052FF-5170-4413-9C85-4B7D2375B35D}" type="slidenum">
              <a:rPr lang="en-US" altLang="en-US"/>
              <a:pPr/>
              <a:t>‹#›</a:t>
            </a:fld>
            <a:endParaRPr lang="en-US" altLang="en-US"/>
          </a:p>
        </p:txBody>
      </p:sp>
      <p:sp>
        <p:nvSpPr>
          <p:cNvPr id="4" name="Footer Placeholder 3"/>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48228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2F0B89A-9586-4990-A25E-64CADC02E33E}" type="datetime1">
              <a:rPr lang="en-US" altLang="en-US"/>
              <a:pPr/>
              <a:t>11/16/2016</a:t>
            </a:fld>
            <a:endParaRPr lang="en-US" altLang="en-US"/>
          </a:p>
        </p:txBody>
      </p:sp>
      <p:sp>
        <p:nvSpPr>
          <p:cNvPr id="6" name="Slide Number Placeholder 5"/>
          <p:cNvSpPr>
            <a:spLocks noGrp="1"/>
          </p:cNvSpPr>
          <p:nvPr>
            <p:ph type="sldNum" sz="quarter" idx="11"/>
          </p:nvPr>
        </p:nvSpPr>
        <p:spPr/>
        <p:txBody>
          <a:bodyPr/>
          <a:lstStyle>
            <a:lvl1pPr>
              <a:defRPr/>
            </a:lvl1pPr>
          </a:lstStyle>
          <a:p>
            <a:fld id="{59B86E79-88A9-4944-9174-AB5796346385}"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063698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08953F4-E364-461C-81A5-68F5DCEB3EA0}" type="datetime1">
              <a:rPr lang="en-US" altLang="en-US"/>
              <a:pPr/>
              <a:t>11/16/2016</a:t>
            </a:fld>
            <a:endParaRPr lang="en-US" altLang="en-US"/>
          </a:p>
        </p:txBody>
      </p:sp>
      <p:sp>
        <p:nvSpPr>
          <p:cNvPr id="6" name="Slide Number Placeholder 5"/>
          <p:cNvSpPr>
            <a:spLocks noGrp="1"/>
          </p:cNvSpPr>
          <p:nvPr>
            <p:ph type="sldNum" sz="quarter" idx="11"/>
          </p:nvPr>
        </p:nvSpPr>
        <p:spPr/>
        <p:txBody>
          <a:bodyPr/>
          <a:lstStyle>
            <a:lvl1pPr>
              <a:defRPr/>
            </a:lvl1pPr>
          </a:lstStyle>
          <a:p>
            <a:fld id="{59E92D26-1373-4394-B02A-3FE210A46A4A}"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159093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fld id="{180D7EA3-9B8C-43B9-A7F6-C43AB1FFBCF4}" type="datetime1">
              <a:rPr lang="en-US" altLang="en-US"/>
              <a:pPr/>
              <a:t>11/16/2016</a:t>
            </a:fld>
            <a:endParaRPr lang="en-US" altLang="en-US"/>
          </a:p>
        </p:txBody>
      </p:sp>
      <p:sp>
        <p:nvSpPr>
          <p:cNvPr id="111619"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A3DE8DD9-7D98-46DE-9946-F68D3682CB9A}" type="slidenum">
              <a:rPr lang="en-US" altLang="en-US"/>
              <a:pPr/>
              <a:t>‹#›</a:t>
            </a:fld>
            <a:endParaRPr lang="en-US" altLang="en-US"/>
          </a:p>
        </p:txBody>
      </p:sp>
      <p:grpSp>
        <p:nvGrpSpPr>
          <p:cNvPr id="111620" name="Group 4"/>
          <p:cNvGrpSpPr>
            <a:grpSpLocks/>
          </p:cNvGrpSpPr>
          <p:nvPr/>
        </p:nvGrpSpPr>
        <p:grpSpPr bwMode="auto">
          <a:xfrm>
            <a:off x="0" y="0"/>
            <a:ext cx="9140825" cy="6850063"/>
            <a:chOff x="0" y="0"/>
            <a:chExt cx="5758" cy="4315"/>
          </a:xfrm>
        </p:grpSpPr>
        <p:grpSp>
          <p:nvGrpSpPr>
            <p:cNvPr id="111621" name="Group 5"/>
            <p:cNvGrpSpPr>
              <a:grpSpLocks/>
            </p:cNvGrpSpPr>
            <p:nvPr userDrawn="1"/>
          </p:nvGrpSpPr>
          <p:grpSpPr bwMode="auto">
            <a:xfrm>
              <a:off x="1728" y="2230"/>
              <a:ext cx="4027" cy="2085"/>
              <a:chOff x="1728" y="2230"/>
              <a:chExt cx="4027" cy="2085"/>
            </a:xfrm>
          </p:grpSpPr>
          <p:sp>
            <p:nvSpPr>
              <p:cNvPr id="11162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5"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162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628"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1629"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1630"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endParaRPr lang="en-US" altLang="en-US"/>
          </a:p>
        </p:txBody>
      </p:sp>
      <p:sp>
        <p:nvSpPr>
          <p:cNvPr id="111631"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hf hdr="0" ftr="0"/>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762000" y="1828800"/>
            <a:ext cx="7772400" cy="1493838"/>
          </a:xfrm>
        </p:spPr>
        <p:txBody>
          <a:bodyPr/>
          <a:lstStyle/>
          <a:p>
            <a:r>
              <a:rPr lang="en-US" altLang="en-US"/>
              <a:t>History, Current Issues, Options:</a:t>
            </a:r>
            <a:br>
              <a:rPr lang="en-US" altLang="en-US"/>
            </a:br>
            <a:r>
              <a:rPr lang="en-US" altLang="en-US"/>
              <a:t>Medicaid and Medicare</a:t>
            </a:r>
          </a:p>
        </p:txBody>
      </p:sp>
      <p:sp>
        <p:nvSpPr>
          <p:cNvPr id="23555" name="Rectangle 3"/>
          <p:cNvSpPr>
            <a:spLocks noGrp="1" noChangeArrowheads="1"/>
          </p:cNvSpPr>
          <p:nvPr>
            <p:ph type="subTitle" idx="1"/>
          </p:nvPr>
        </p:nvSpPr>
        <p:spPr>
          <a:xfrm>
            <a:off x="1371600" y="4572000"/>
            <a:ext cx="6400800" cy="1752600"/>
          </a:xfrm>
        </p:spPr>
        <p:txBody>
          <a:bodyPr/>
          <a:lstStyle/>
          <a:p>
            <a:endParaRPr lang="en-US" altLang="en-US"/>
          </a:p>
          <a:p>
            <a:r>
              <a:rPr lang="en-US" altLang="en-US"/>
              <a:t>Ted Anagnoson</a:t>
            </a:r>
          </a:p>
          <a:p>
            <a:r>
              <a:rPr lang="en-US" altLang="en-US"/>
              <a:t>October 2005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1880AA0-307C-45BA-8C3E-0938B0E6E03B}"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C3209B2D-EF44-42E4-8E10-CEE515FA5B39}" type="slidenum">
              <a:rPr lang="en-US" altLang="en-US"/>
              <a:pPr/>
              <a:t>10</a:t>
            </a:fld>
            <a:endParaRPr lang="en-US" altLang="en-US"/>
          </a:p>
        </p:txBody>
      </p:sp>
      <p:sp>
        <p:nvSpPr>
          <p:cNvPr id="116738" name="Rectangle 2"/>
          <p:cNvSpPr>
            <a:spLocks noGrp="1" noRot="1" noChangeArrowheads="1"/>
          </p:cNvSpPr>
          <p:nvPr>
            <p:ph type="title"/>
          </p:nvPr>
        </p:nvSpPr>
        <p:spPr/>
        <p:txBody>
          <a:bodyPr/>
          <a:lstStyle/>
          <a:p>
            <a:r>
              <a:rPr lang="en-US" altLang="en-US"/>
              <a:t>Medicaid reform is on the agenda</a:t>
            </a:r>
          </a:p>
        </p:txBody>
      </p:sp>
      <p:sp>
        <p:nvSpPr>
          <p:cNvPr id="116739" name="Rectangle 3"/>
          <p:cNvSpPr>
            <a:spLocks noGrp="1" noChangeArrowheads="1"/>
          </p:cNvSpPr>
          <p:nvPr>
            <p:ph type="body" idx="1"/>
          </p:nvPr>
        </p:nvSpPr>
        <p:spPr>
          <a:xfrm>
            <a:off x="457200" y="1371600"/>
            <a:ext cx="8229600" cy="5105400"/>
          </a:xfrm>
        </p:spPr>
        <p:txBody>
          <a:bodyPr/>
          <a:lstStyle/>
          <a:p>
            <a:pPr>
              <a:lnSpc>
                <a:spcPct val="90000"/>
              </a:lnSpc>
            </a:pPr>
            <a:r>
              <a:rPr lang="en-US" altLang="en-US"/>
              <a:t>Congressional demand to cut $10 b over 5 yrs.</a:t>
            </a:r>
          </a:p>
          <a:p>
            <a:pPr>
              <a:lnSpc>
                <a:spcPct val="90000"/>
              </a:lnSpc>
            </a:pPr>
            <a:r>
              <a:rPr lang="en-US" altLang="en-US"/>
              <a:t>Responses:</a:t>
            </a:r>
          </a:p>
          <a:p>
            <a:pPr lvl="1">
              <a:lnSpc>
                <a:spcPct val="90000"/>
              </a:lnSpc>
            </a:pPr>
            <a:r>
              <a:rPr lang="en-US" altLang="en-US"/>
              <a:t>Secretary’s Medicaid Commission</a:t>
            </a:r>
          </a:p>
          <a:p>
            <a:pPr lvl="1">
              <a:lnSpc>
                <a:spcPct val="90000"/>
              </a:lnSpc>
            </a:pPr>
            <a:r>
              <a:rPr lang="en-US" altLang="en-US"/>
              <a:t>National Governors Association (NGA)</a:t>
            </a:r>
          </a:p>
          <a:p>
            <a:pPr lvl="1">
              <a:lnSpc>
                <a:spcPct val="90000"/>
              </a:lnSpc>
            </a:pPr>
            <a:r>
              <a:rPr lang="en-US" altLang="en-US"/>
              <a:t>National Conference of State Legislatures (NCSL)</a:t>
            </a:r>
          </a:p>
          <a:p>
            <a:pPr>
              <a:lnSpc>
                <a:spcPct val="90000"/>
              </a:lnSpc>
            </a:pPr>
            <a:r>
              <a:rPr lang="en-US" altLang="en-US"/>
              <a:t>Context:</a:t>
            </a:r>
          </a:p>
          <a:p>
            <a:pPr lvl="1">
              <a:lnSpc>
                <a:spcPct val="90000"/>
              </a:lnSpc>
            </a:pPr>
            <a:r>
              <a:rPr lang="en-US" altLang="en-US"/>
              <a:t>Dramatic decline in state revenues 2001-2005</a:t>
            </a:r>
          </a:p>
          <a:p>
            <a:pPr lvl="1">
              <a:lnSpc>
                <a:spcPct val="90000"/>
              </a:lnSpc>
            </a:pPr>
            <a:r>
              <a:rPr lang="en-US" altLang="en-US"/>
              <a:t>High MA cost growth – enrollment &amp; health $</a:t>
            </a:r>
          </a:p>
          <a:p>
            <a:pPr lvl="1">
              <a:lnSpc>
                <a:spcPct val="90000"/>
              </a:lnSpc>
            </a:pPr>
            <a:r>
              <a:rPr lang="en-US" altLang="en-US"/>
              <a:t>Health care costs continue to climb</a:t>
            </a:r>
          </a:p>
          <a:p>
            <a:pPr lvl="1">
              <a:lnSpc>
                <a:spcPct val="90000"/>
              </a:lnSpc>
            </a:pPr>
            <a:r>
              <a:rPr lang="en-US" altLang="en-US"/>
              <a:t>Hurricanes Katrina and Rita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31DCA3-F563-470A-AC32-C5435A472F53}"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CD9B026C-7199-4331-8770-84C24965E147}" type="slidenum">
              <a:rPr lang="en-US" altLang="en-US"/>
              <a:pPr/>
              <a:t>11</a:t>
            </a:fld>
            <a:endParaRPr lang="en-US" altLang="en-US"/>
          </a:p>
        </p:txBody>
      </p:sp>
      <p:sp>
        <p:nvSpPr>
          <p:cNvPr id="117762" name="Rectangle 2"/>
          <p:cNvSpPr>
            <a:spLocks noGrp="1" noRot="1" noChangeArrowheads="1"/>
          </p:cNvSpPr>
          <p:nvPr>
            <p:ph type="title"/>
          </p:nvPr>
        </p:nvSpPr>
        <p:spPr/>
        <p:txBody>
          <a:bodyPr/>
          <a:lstStyle/>
          <a:p>
            <a:r>
              <a:rPr lang="en-US" altLang="en-US"/>
              <a:t>Practical reforms…</a:t>
            </a:r>
          </a:p>
        </p:txBody>
      </p:sp>
      <p:sp>
        <p:nvSpPr>
          <p:cNvPr id="117763" name="Rectangle 3"/>
          <p:cNvSpPr>
            <a:spLocks noGrp="1" noChangeArrowheads="1"/>
          </p:cNvSpPr>
          <p:nvPr>
            <p:ph type="body" idx="1"/>
          </p:nvPr>
        </p:nvSpPr>
        <p:spPr>
          <a:xfrm>
            <a:off x="457200" y="1600200"/>
            <a:ext cx="8229600" cy="4724400"/>
          </a:xfrm>
        </p:spPr>
        <p:txBody>
          <a:bodyPr/>
          <a:lstStyle/>
          <a:p>
            <a:r>
              <a:rPr lang="en-US" altLang="en-US"/>
              <a:t>Pay drug companies less for their drugs</a:t>
            </a:r>
          </a:p>
          <a:p>
            <a:pPr lvl="1"/>
            <a:r>
              <a:rPr lang="en-US" altLang="en-US"/>
              <a:t>Currently: discount off Avg Wholesale Price (AWP)</a:t>
            </a:r>
          </a:p>
          <a:p>
            <a:pPr lvl="1"/>
            <a:r>
              <a:rPr lang="en-US" altLang="en-US"/>
              <a:t>Alternative: Avg. Mfgs Price (AMP) or Avg. Sales Price</a:t>
            </a:r>
          </a:p>
          <a:p>
            <a:r>
              <a:rPr lang="en-US" altLang="en-US"/>
              <a:t>Asset transfer restrictions</a:t>
            </a:r>
          </a:p>
          <a:p>
            <a:pPr lvl="1"/>
            <a:r>
              <a:rPr lang="en-US" altLang="en-US"/>
              <a:t>Now: $2,000 in assets allowed, excluding home, 1 car, life insurance &lt;$1,500, and misc.  </a:t>
            </a:r>
          </a:p>
          <a:p>
            <a:pPr lvl="1"/>
            <a:r>
              <a:rPr lang="en-US" altLang="en-US"/>
              <a:t>Community spouses have special rules</a:t>
            </a:r>
          </a:p>
          <a:p>
            <a:pPr lvl="1"/>
            <a:r>
              <a:rPr lang="en-US" altLang="en-US"/>
              <a:t>Proposals: change look-back period….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1162344-E853-4C36-ADFF-7AB860BC6045}"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E30E4908-B035-4843-B36C-AF8B87EE9423}" type="slidenum">
              <a:rPr lang="en-US" altLang="en-US"/>
              <a:pPr/>
              <a:t>12</a:t>
            </a:fld>
            <a:endParaRPr lang="en-US" altLang="en-US"/>
          </a:p>
        </p:txBody>
      </p:sp>
      <p:sp>
        <p:nvSpPr>
          <p:cNvPr id="119810" name="Rectangle 2"/>
          <p:cNvSpPr>
            <a:spLocks noGrp="1" noRot="1" noChangeArrowheads="1"/>
          </p:cNvSpPr>
          <p:nvPr>
            <p:ph type="title"/>
          </p:nvPr>
        </p:nvSpPr>
        <p:spPr/>
        <p:txBody>
          <a:bodyPr/>
          <a:lstStyle/>
          <a:p>
            <a:r>
              <a:rPr lang="en-US" altLang="en-US"/>
              <a:t>More Medicaid reforms….</a:t>
            </a:r>
          </a:p>
        </p:txBody>
      </p:sp>
      <p:sp>
        <p:nvSpPr>
          <p:cNvPr id="119811" name="Rectangle 3"/>
          <p:cNvSpPr>
            <a:spLocks noGrp="1" noChangeArrowheads="1"/>
          </p:cNvSpPr>
          <p:nvPr>
            <p:ph type="body" idx="1"/>
          </p:nvPr>
        </p:nvSpPr>
        <p:spPr/>
        <p:txBody>
          <a:bodyPr/>
          <a:lstStyle/>
          <a:p>
            <a:r>
              <a:rPr lang="en-US" altLang="en-US"/>
              <a:t>Premiums and cost-sharing</a:t>
            </a:r>
          </a:p>
          <a:p>
            <a:pPr lvl="1"/>
            <a:r>
              <a:rPr lang="en-US" altLang="en-US"/>
              <a:t>Now: states can’t charge premiums</a:t>
            </a:r>
          </a:p>
          <a:p>
            <a:pPr lvl="1"/>
            <a:r>
              <a:rPr lang="en-US" altLang="en-US"/>
              <a:t>Proposed: higher co-pays and premiums for some groups, tiered co-pays for drugs</a:t>
            </a:r>
          </a:p>
          <a:p>
            <a:pPr lvl="1"/>
            <a:r>
              <a:rPr lang="en-US" altLang="en-US"/>
              <a:t>Make not paying co-pays “enforceable” – no pay, no service</a:t>
            </a:r>
          </a:p>
          <a:p>
            <a:r>
              <a:rPr lang="en-US" altLang="en-US"/>
              <a:t>Allow states to cut “optional” services</a:t>
            </a:r>
          </a:p>
          <a:p>
            <a:pPr lvl="1"/>
            <a:r>
              <a:rPr lang="en-US" altLang="en-US"/>
              <a:t>Optional eligibility groups: very poor seniors, disabled adults….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fld id="{AB68AA9D-A913-4C98-A5FD-90C7EC3DDD55}" type="datetime1">
              <a:rPr lang="en-US" altLang="en-US"/>
              <a:pPr/>
              <a:t>11/16/2016</a:t>
            </a:fld>
            <a:endParaRPr lang="en-US" altLang="en-US"/>
          </a:p>
        </p:txBody>
      </p:sp>
      <p:sp>
        <p:nvSpPr>
          <p:cNvPr id="4" name="Slide Number Placeholder 4"/>
          <p:cNvSpPr>
            <a:spLocks noGrp="1"/>
          </p:cNvSpPr>
          <p:nvPr>
            <p:ph type="sldNum" sz="quarter" idx="11"/>
          </p:nvPr>
        </p:nvSpPr>
        <p:spPr/>
        <p:txBody>
          <a:bodyPr/>
          <a:lstStyle/>
          <a:p>
            <a:fld id="{69201195-80E7-44B0-883A-2F0725C73E73}" type="slidenum">
              <a:rPr lang="en-US" altLang="en-US"/>
              <a:pPr/>
              <a:t>13</a:t>
            </a:fld>
            <a:endParaRPr lang="en-US" altLang="en-US"/>
          </a:p>
        </p:txBody>
      </p:sp>
      <p:sp>
        <p:nvSpPr>
          <p:cNvPr id="118787" name="Rectangle 3"/>
          <p:cNvSpPr>
            <a:spLocks noGrp="1" noChangeArrowheads="1"/>
          </p:cNvSpPr>
          <p:nvPr>
            <p:ph type="body" idx="1"/>
          </p:nvPr>
        </p:nvSpPr>
        <p:spPr>
          <a:xfrm>
            <a:off x="457200" y="533400"/>
            <a:ext cx="8229600" cy="5592763"/>
          </a:xfrm>
        </p:spPr>
        <p:txBody>
          <a:bodyPr/>
          <a:lstStyle/>
          <a:p>
            <a:pPr lvl="1">
              <a:lnSpc>
                <a:spcPct val="90000"/>
              </a:lnSpc>
            </a:pPr>
            <a:r>
              <a:rPr lang="en-US" altLang="en-US" b="1"/>
              <a:t>Optional services</a:t>
            </a:r>
            <a:r>
              <a:rPr lang="en-US" altLang="en-US"/>
              <a:t>: prescription drugs, clinic services, dental, vision, prosthetic devices, PT, TB-related services, nursing facilities (&lt;21 years old), intermediate care facilities/individuals with mental retardation, home and community-based care, respiratory care for those who are ventilator dependent, personal care, hospice services</a:t>
            </a:r>
          </a:p>
          <a:p>
            <a:pPr lvl="1">
              <a:lnSpc>
                <a:spcPct val="90000"/>
              </a:lnSpc>
            </a:pPr>
            <a:r>
              <a:rPr lang="en-US" altLang="en-US"/>
              <a:t>Many of these are important to seniors and disabled individuals</a:t>
            </a:r>
          </a:p>
          <a:p>
            <a:pPr>
              <a:lnSpc>
                <a:spcPct val="90000"/>
              </a:lnSpc>
            </a:pPr>
            <a:r>
              <a:rPr lang="en-US" altLang="en-US"/>
              <a:t>Proposals: vary services for diff populations</a:t>
            </a:r>
          </a:p>
          <a:p>
            <a:pPr lvl="1">
              <a:lnSpc>
                <a:spcPct val="90000"/>
              </a:lnSpc>
            </a:pPr>
            <a:r>
              <a:rPr lang="en-US" altLang="en-US"/>
              <a:t>More limited package for some groups</a:t>
            </a:r>
          </a:p>
          <a:p>
            <a:pPr lvl="1">
              <a:lnSpc>
                <a:spcPct val="90000"/>
              </a:lnSpc>
            </a:pPr>
            <a:r>
              <a:rPr lang="en-US" altLang="en-US"/>
              <a:t>BUT – either you cut adults/kids deeply or you cut seniors/disabled – really hard to do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C702250-9023-4C9B-BEFA-0CEC32E8D858}"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1CA82824-E812-48FE-BCE8-E6DAEACEB91F}" type="slidenum">
              <a:rPr lang="en-US" altLang="en-US"/>
              <a:pPr/>
              <a:t>14</a:t>
            </a:fld>
            <a:endParaRPr lang="en-US" altLang="en-US"/>
          </a:p>
        </p:txBody>
      </p:sp>
      <p:sp>
        <p:nvSpPr>
          <p:cNvPr id="134148" name="Rectangle 4"/>
          <p:cNvSpPr>
            <a:spLocks noGrp="1" noRot="1" noChangeArrowheads="1"/>
          </p:cNvSpPr>
          <p:nvPr>
            <p:ph type="title"/>
          </p:nvPr>
        </p:nvSpPr>
        <p:spPr/>
        <p:txBody>
          <a:bodyPr/>
          <a:lstStyle/>
          <a:p>
            <a:endParaRPr lang="en-US" altLang="en-US"/>
          </a:p>
        </p:txBody>
      </p:sp>
      <p:pic>
        <p:nvPicPr>
          <p:cNvPr id="134150" name="Picture 6"/>
          <p:cNvPicPr>
            <a:picLocks noChangeAspect="1" noChangeArrowheads="1"/>
          </p:cNvPicPr>
          <p:nvPr>
            <p:ph idx="1"/>
          </p:nvPr>
        </p:nvPicPr>
        <p:blipFill>
          <a:blip r:embed="rId3">
            <a:lum contrast="6000"/>
            <a:extLst>
              <a:ext uri="{28A0092B-C50C-407E-A947-70E740481C1C}">
                <a14:useLocalDpi xmlns:a14="http://schemas.microsoft.com/office/drawing/2010/main" val="0"/>
              </a:ext>
            </a:extLst>
          </a:blip>
          <a:srcRect/>
          <a:stretch>
            <a:fillRect/>
          </a:stretch>
        </p:blipFill>
        <p:spPr>
          <a:xfrm>
            <a:off x="457200" y="304800"/>
            <a:ext cx="8229600" cy="6019800"/>
          </a:xfrm>
          <a:noFill/>
          <a:ln/>
          <a:extLs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8FC72E2-0BB5-4FE7-9F15-B67B59BD1676}"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69820D27-9DB5-4BE5-8B4A-FA215434EC5F}" type="slidenum">
              <a:rPr lang="en-US" altLang="en-US"/>
              <a:pPr/>
              <a:t>15</a:t>
            </a:fld>
            <a:endParaRPr lang="en-US" altLang="en-US"/>
          </a:p>
        </p:txBody>
      </p:sp>
      <p:sp>
        <p:nvSpPr>
          <p:cNvPr id="52226" name="Rectangle 2"/>
          <p:cNvSpPr>
            <a:spLocks noGrp="1" noRot="1" noChangeArrowheads="1"/>
          </p:cNvSpPr>
          <p:nvPr>
            <p:ph type="title"/>
          </p:nvPr>
        </p:nvSpPr>
        <p:spPr/>
        <p:txBody>
          <a:bodyPr/>
          <a:lstStyle/>
          <a:p>
            <a:r>
              <a:rPr lang="en-US" altLang="en-US"/>
              <a:t>Medicaid reform – only 5 ways</a:t>
            </a:r>
          </a:p>
        </p:txBody>
      </p:sp>
      <p:sp>
        <p:nvSpPr>
          <p:cNvPr id="52227" name="Rectangle 3"/>
          <p:cNvSpPr>
            <a:spLocks noGrp="1" noChangeArrowheads="1"/>
          </p:cNvSpPr>
          <p:nvPr>
            <p:ph type="body" idx="1"/>
          </p:nvPr>
        </p:nvSpPr>
        <p:spPr/>
        <p:txBody>
          <a:bodyPr/>
          <a:lstStyle/>
          <a:p>
            <a:pPr marL="609600" indent="-609600">
              <a:lnSpc>
                <a:spcPct val="90000"/>
              </a:lnSpc>
              <a:buFont typeface="Wingdings" panose="05000000000000000000" pitchFamily="2" charset="2"/>
              <a:buAutoNum type="arabicPeriod"/>
            </a:pPr>
            <a:r>
              <a:rPr lang="en-US" altLang="en-US"/>
              <a:t>Curtail services</a:t>
            </a:r>
          </a:p>
          <a:p>
            <a:pPr marL="609600" indent="-609600">
              <a:lnSpc>
                <a:spcPct val="90000"/>
              </a:lnSpc>
              <a:buFont typeface="Wingdings" panose="05000000000000000000" pitchFamily="2" charset="2"/>
              <a:buAutoNum type="arabicPeriod"/>
            </a:pPr>
            <a:r>
              <a:rPr lang="en-US" altLang="en-US"/>
              <a:t>Buy services more cheaply or use them more efficiently </a:t>
            </a:r>
          </a:p>
          <a:p>
            <a:pPr marL="609600" indent="-609600">
              <a:lnSpc>
                <a:spcPct val="90000"/>
              </a:lnSpc>
              <a:buFont typeface="Wingdings" panose="05000000000000000000" pitchFamily="2" charset="2"/>
              <a:buAutoNum type="arabicPeriod"/>
            </a:pPr>
            <a:r>
              <a:rPr lang="en-US" altLang="en-US"/>
              <a:t>Private LTC insurance</a:t>
            </a:r>
          </a:p>
          <a:p>
            <a:pPr marL="609600" indent="-609600">
              <a:lnSpc>
                <a:spcPct val="90000"/>
              </a:lnSpc>
              <a:buFont typeface="Wingdings" panose="05000000000000000000" pitchFamily="2" charset="2"/>
              <a:buAutoNum type="arabicPeriod"/>
            </a:pPr>
            <a:r>
              <a:rPr lang="en-US" altLang="en-US"/>
              <a:t>Reduce fraud</a:t>
            </a:r>
          </a:p>
          <a:p>
            <a:pPr marL="609600" indent="-609600">
              <a:lnSpc>
                <a:spcPct val="90000"/>
              </a:lnSpc>
              <a:buFont typeface="Wingdings" panose="05000000000000000000" pitchFamily="2" charset="2"/>
              <a:buAutoNum type="arabicPeriod"/>
            </a:pPr>
            <a:r>
              <a:rPr lang="en-US" altLang="en-US"/>
              <a:t>Shift costs to the states</a:t>
            </a:r>
          </a:p>
          <a:p>
            <a:pPr marL="1371600" lvl="2" indent="-457200">
              <a:lnSpc>
                <a:spcPct val="90000"/>
              </a:lnSpc>
            </a:pPr>
            <a:r>
              <a:rPr lang="en-US" altLang="en-US"/>
              <a:t>Change from open-ended entitlement program to block grant.  </a:t>
            </a:r>
          </a:p>
          <a:p>
            <a:pPr marL="1371600" lvl="2" indent="-457200">
              <a:lnSpc>
                <a:spcPct val="90000"/>
              </a:lnSpc>
            </a:pPr>
            <a:r>
              <a:rPr lang="en-US" altLang="en-US"/>
              <a:t>Governors unanimously opposed!</a:t>
            </a:r>
          </a:p>
          <a:p>
            <a:pPr marL="990600" lvl="1" indent="-533400">
              <a:lnSpc>
                <a:spcPct val="90000"/>
              </a:lnSpc>
            </a:pPr>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F9DB440-3338-439F-99DD-8F2D400E823A}"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F74AFFDA-BE7E-4FBE-A64C-1F82C9BB1E15}" type="slidenum">
              <a:rPr lang="en-US" altLang="en-US"/>
              <a:pPr/>
              <a:t>16</a:t>
            </a:fld>
            <a:endParaRPr lang="en-US" altLang="en-US"/>
          </a:p>
        </p:txBody>
      </p:sp>
      <p:sp>
        <p:nvSpPr>
          <p:cNvPr id="38914" name="Rectangle 2"/>
          <p:cNvSpPr>
            <a:spLocks noGrp="1" noRot="1" noChangeArrowheads="1"/>
          </p:cNvSpPr>
          <p:nvPr>
            <p:ph type="title"/>
          </p:nvPr>
        </p:nvSpPr>
        <p:spPr/>
        <p:txBody>
          <a:bodyPr/>
          <a:lstStyle/>
          <a:p>
            <a:r>
              <a:rPr lang="en-US" altLang="en-US"/>
              <a:t>Medicare</a:t>
            </a:r>
          </a:p>
        </p:txBody>
      </p:sp>
      <p:sp>
        <p:nvSpPr>
          <p:cNvPr id="38915" name="Rectangle 3"/>
          <p:cNvSpPr>
            <a:spLocks noGrp="1" noChangeArrowheads="1"/>
          </p:cNvSpPr>
          <p:nvPr>
            <p:ph type="body" idx="1"/>
          </p:nvPr>
        </p:nvSpPr>
        <p:spPr/>
        <p:txBody>
          <a:bodyPr/>
          <a:lstStyle/>
          <a:p>
            <a:pPr>
              <a:lnSpc>
                <a:spcPct val="90000"/>
              </a:lnSpc>
            </a:pPr>
            <a:r>
              <a:rPr lang="en-US" altLang="en-US"/>
              <a:t>The world’s 2</a:t>
            </a:r>
            <a:r>
              <a:rPr lang="en-US" altLang="en-US" baseline="30000"/>
              <a:t>nd</a:t>
            </a:r>
            <a:r>
              <a:rPr lang="en-US" altLang="en-US"/>
              <a:t> largest HI program – next to Medicaid:</a:t>
            </a:r>
          </a:p>
          <a:p>
            <a:pPr lvl="1">
              <a:lnSpc>
                <a:spcPct val="90000"/>
              </a:lnSpc>
            </a:pPr>
            <a:r>
              <a:rPr lang="en-US" altLang="en-US"/>
              <a:t>41m seniors and disabled persons (2003)</a:t>
            </a:r>
          </a:p>
          <a:p>
            <a:pPr lvl="1">
              <a:lnSpc>
                <a:spcPct val="90000"/>
              </a:lnSpc>
            </a:pPr>
            <a:r>
              <a:rPr lang="en-US" altLang="en-US"/>
              <a:t>Admin. cost:  2%-3% of program expenditures</a:t>
            </a:r>
          </a:p>
          <a:p>
            <a:pPr>
              <a:lnSpc>
                <a:spcPct val="90000"/>
              </a:lnSpc>
            </a:pPr>
            <a:r>
              <a:rPr lang="en-US" altLang="en-US"/>
              <a:t>Established in 1965, along with Medicaid</a:t>
            </a:r>
          </a:p>
          <a:p>
            <a:pPr>
              <a:lnSpc>
                <a:spcPct val="90000"/>
              </a:lnSpc>
            </a:pPr>
            <a:r>
              <a:rPr lang="en-US" altLang="en-US"/>
              <a:t>Incredible complexity….</a:t>
            </a:r>
          </a:p>
          <a:p>
            <a:pPr>
              <a:lnSpc>
                <a:spcPct val="90000"/>
              </a:lnSpc>
            </a:pPr>
            <a:r>
              <a:rPr lang="en-US" altLang="en-US"/>
              <a:t>Politically – more difficult than SS.  Why?</a:t>
            </a:r>
          </a:p>
          <a:p>
            <a:pPr lvl="1">
              <a:lnSpc>
                <a:spcPct val="90000"/>
              </a:lnSpc>
            </a:pPr>
            <a:r>
              <a:rPr lang="en-US" altLang="en-US"/>
              <a:t>Cost growth	</a:t>
            </a:r>
          </a:p>
          <a:p>
            <a:pPr lvl="1">
              <a:lnSpc>
                <a:spcPct val="90000"/>
              </a:lnSpc>
            </a:pPr>
            <a:r>
              <a:rPr lang="en-US" altLang="en-US"/>
              <a:t>Dependence of seniors on the program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48326B9-B13A-4D11-853E-2F05F73BBA7B}"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4B139388-A267-48F4-9FBC-EABAFBA0D777}" type="slidenum">
              <a:rPr lang="en-US" altLang="en-US"/>
              <a:pPr/>
              <a:t>17</a:t>
            </a:fld>
            <a:endParaRPr lang="en-US" altLang="en-US"/>
          </a:p>
        </p:txBody>
      </p:sp>
      <p:sp>
        <p:nvSpPr>
          <p:cNvPr id="40962" name="Rectangle 2"/>
          <p:cNvSpPr>
            <a:spLocks noGrp="1" noRot="1" noChangeArrowheads="1"/>
          </p:cNvSpPr>
          <p:nvPr>
            <p:ph type="title"/>
          </p:nvPr>
        </p:nvSpPr>
        <p:spPr/>
        <p:txBody>
          <a:bodyPr/>
          <a:lstStyle/>
          <a:p>
            <a:r>
              <a:rPr lang="en-US" altLang="en-US"/>
              <a:t>The Program</a:t>
            </a:r>
          </a:p>
        </p:txBody>
      </p:sp>
      <p:sp>
        <p:nvSpPr>
          <p:cNvPr id="40963" name="Rectangle 3"/>
          <p:cNvSpPr>
            <a:spLocks noGrp="1" noChangeArrowheads="1"/>
          </p:cNvSpPr>
          <p:nvPr>
            <p:ph type="body" idx="1"/>
          </p:nvPr>
        </p:nvSpPr>
        <p:spPr/>
        <p:txBody>
          <a:bodyPr/>
          <a:lstStyle/>
          <a:p>
            <a:r>
              <a:rPr lang="en-US" altLang="en-US"/>
              <a:t>A: Hospital Insurance (HI) – inpatient + short-term SNFs, HH, Hospice</a:t>
            </a:r>
          </a:p>
          <a:p>
            <a:r>
              <a:rPr lang="en-US" altLang="en-US"/>
              <a:t>B: Supplementary Medical Insurance (SMI) – doctors, outpatient hospital services, HH not in A, tests, DME, ambulances</a:t>
            </a:r>
          </a:p>
          <a:p>
            <a:r>
              <a:rPr lang="en-US" altLang="en-US"/>
              <a:t>C: Medicare Advantage – was Medicare + Choice – HMO, other options</a:t>
            </a:r>
          </a:p>
          <a:p>
            <a:r>
              <a:rPr lang="en-US" altLang="en-US"/>
              <a:t>D: the new Drug plan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DDF0E8-6454-4D52-B3FB-5D1AD8EAB386}"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D90EA452-D7B3-4496-8740-C5491D01E90B}" type="slidenum">
              <a:rPr lang="en-US" altLang="en-US"/>
              <a:pPr/>
              <a:t>18</a:t>
            </a:fld>
            <a:endParaRPr lang="en-US" altLang="en-US"/>
          </a:p>
        </p:txBody>
      </p:sp>
      <p:sp>
        <p:nvSpPr>
          <p:cNvPr id="41986" name="Rectangle 2"/>
          <p:cNvSpPr>
            <a:spLocks noGrp="1" noRot="1" noChangeArrowheads="1"/>
          </p:cNvSpPr>
          <p:nvPr>
            <p:ph type="title"/>
          </p:nvPr>
        </p:nvSpPr>
        <p:spPr/>
        <p:txBody>
          <a:bodyPr/>
          <a:lstStyle/>
          <a:p>
            <a:r>
              <a:rPr lang="en-US" altLang="en-US"/>
              <a:t>Eligibility</a:t>
            </a:r>
          </a:p>
        </p:txBody>
      </p:sp>
      <p:sp>
        <p:nvSpPr>
          <p:cNvPr id="41987" name="Rectangle 3"/>
          <p:cNvSpPr>
            <a:spLocks noGrp="1" noChangeArrowheads="1"/>
          </p:cNvSpPr>
          <p:nvPr>
            <p:ph type="body" idx="1"/>
          </p:nvPr>
        </p:nvSpPr>
        <p:spPr/>
        <p:txBody>
          <a:bodyPr/>
          <a:lstStyle/>
          <a:p>
            <a:pPr>
              <a:lnSpc>
                <a:spcPct val="90000"/>
              </a:lnSpc>
            </a:pPr>
            <a:r>
              <a:rPr lang="en-US" altLang="en-US"/>
              <a:t>A: everyone with 40 quarters of “insurance” with SS. </a:t>
            </a:r>
          </a:p>
          <a:p>
            <a:pPr lvl="1">
              <a:lnSpc>
                <a:spcPct val="90000"/>
              </a:lnSpc>
            </a:pPr>
            <a:r>
              <a:rPr lang="en-US" altLang="en-US"/>
              <a:t>Disabled on SSDI for 2 years.  </a:t>
            </a:r>
          </a:p>
          <a:p>
            <a:pPr lvl="1">
              <a:lnSpc>
                <a:spcPct val="90000"/>
              </a:lnSpc>
            </a:pPr>
            <a:r>
              <a:rPr lang="en-US" altLang="en-US"/>
              <a:t>ESRD</a:t>
            </a:r>
          </a:p>
          <a:p>
            <a:pPr>
              <a:lnSpc>
                <a:spcPct val="90000"/>
              </a:lnSpc>
            </a:pPr>
            <a:r>
              <a:rPr lang="en-US" altLang="en-US"/>
              <a:t>B: voluntary, but 95% of those on A are in. Costs ~$78.20 in 2005 per month</a:t>
            </a:r>
          </a:p>
          <a:p>
            <a:pPr>
              <a:lnSpc>
                <a:spcPct val="90000"/>
              </a:lnSpc>
            </a:pPr>
            <a:r>
              <a:rPr lang="en-US" altLang="en-US"/>
              <a:t>C: voluntary, replaces A and B (11-15% of the population)</a:t>
            </a:r>
          </a:p>
          <a:p>
            <a:pPr>
              <a:lnSpc>
                <a:spcPct val="90000"/>
              </a:lnSpc>
            </a:pPr>
            <a:r>
              <a:rPr lang="en-US" altLang="en-US"/>
              <a:t>D: voluntary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1B3045-26ED-4A6D-8F29-9FF5EE55AAB2}"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A5BE0932-4E76-4A50-B300-7412AF41704A}" type="slidenum">
              <a:rPr lang="en-US" altLang="en-US"/>
              <a:pPr/>
              <a:t>19</a:t>
            </a:fld>
            <a:endParaRPr lang="en-US" altLang="en-US"/>
          </a:p>
        </p:txBody>
      </p:sp>
      <p:sp>
        <p:nvSpPr>
          <p:cNvPr id="44034" name="Rectangle 2"/>
          <p:cNvSpPr>
            <a:spLocks noGrp="1" noRot="1" noChangeArrowheads="1"/>
          </p:cNvSpPr>
          <p:nvPr>
            <p:ph type="title"/>
          </p:nvPr>
        </p:nvSpPr>
        <p:spPr/>
        <p:txBody>
          <a:bodyPr/>
          <a:lstStyle/>
          <a:p>
            <a:r>
              <a:rPr lang="en-US" altLang="en-US"/>
              <a:t>History</a:t>
            </a:r>
          </a:p>
        </p:txBody>
      </p:sp>
      <p:sp>
        <p:nvSpPr>
          <p:cNvPr id="44035" name="Rectangle 3"/>
          <p:cNvSpPr>
            <a:spLocks noGrp="1" noChangeArrowheads="1"/>
          </p:cNvSpPr>
          <p:nvPr>
            <p:ph type="body" idx="1"/>
          </p:nvPr>
        </p:nvSpPr>
        <p:spPr>
          <a:xfrm>
            <a:off x="685800" y="2057400"/>
            <a:ext cx="8229600" cy="4114800"/>
          </a:xfrm>
        </p:spPr>
        <p:txBody>
          <a:bodyPr/>
          <a:lstStyle/>
          <a:p>
            <a:pPr>
              <a:lnSpc>
                <a:spcPct val="90000"/>
              </a:lnSpc>
            </a:pPr>
            <a:r>
              <a:rPr lang="en-US" altLang="en-US"/>
              <a:t>1965-enacted</a:t>
            </a:r>
          </a:p>
          <a:p>
            <a:pPr>
              <a:lnSpc>
                <a:spcPct val="90000"/>
              </a:lnSpc>
            </a:pPr>
            <a:r>
              <a:rPr lang="en-US" altLang="en-US"/>
              <a:t>1972-eligibility extended to SSDI recipients and ESRD persons</a:t>
            </a:r>
          </a:p>
          <a:p>
            <a:pPr>
              <a:lnSpc>
                <a:spcPct val="90000"/>
              </a:lnSpc>
            </a:pPr>
            <a:r>
              <a:rPr lang="en-US" altLang="en-US"/>
              <a:t>1982 – managed care plans (HMOs) could participate with risk-based option (not FFS)</a:t>
            </a:r>
          </a:p>
          <a:p>
            <a:pPr>
              <a:lnSpc>
                <a:spcPct val="90000"/>
              </a:lnSpc>
            </a:pPr>
            <a:r>
              <a:rPr lang="en-US" altLang="en-US"/>
              <a:t>1983 – inpatient hospital prospective payment system introduced</a:t>
            </a:r>
          </a:p>
          <a:p>
            <a:pPr>
              <a:lnSpc>
                <a:spcPct val="90000"/>
              </a:lnSpc>
            </a:pPr>
            <a:r>
              <a:rPr lang="en-US" altLang="en-US"/>
              <a:t>1988 – Medicare Catastrophic Coverage Act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982594-69FF-4D83-BB7C-2ADB3D2EF651}"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3ADEAF32-5BF5-4214-86F4-C37E49543722}" type="slidenum">
              <a:rPr lang="en-US" altLang="en-US"/>
              <a:pPr/>
              <a:t>2</a:t>
            </a:fld>
            <a:endParaRPr lang="en-US" altLang="en-US"/>
          </a:p>
        </p:txBody>
      </p:sp>
      <p:sp>
        <p:nvSpPr>
          <p:cNvPr id="92162" name="Rectangle 2"/>
          <p:cNvSpPr>
            <a:spLocks noGrp="1" noRot="1" noChangeArrowheads="1"/>
          </p:cNvSpPr>
          <p:nvPr>
            <p:ph type="title"/>
          </p:nvPr>
        </p:nvSpPr>
        <p:spPr/>
        <p:txBody>
          <a:bodyPr/>
          <a:lstStyle/>
          <a:p>
            <a:r>
              <a:rPr lang="en-US" altLang="en-US"/>
              <a:t>Medicaid (Medi-Cal in CA)</a:t>
            </a:r>
          </a:p>
        </p:txBody>
      </p:sp>
      <p:sp>
        <p:nvSpPr>
          <p:cNvPr id="92163" name="Rectangle 3"/>
          <p:cNvSpPr>
            <a:spLocks noGrp="1" noChangeArrowheads="1"/>
          </p:cNvSpPr>
          <p:nvPr>
            <p:ph type="body" idx="1"/>
          </p:nvPr>
        </p:nvSpPr>
        <p:spPr/>
        <p:txBody>
          <a:bodyPr/>
          <a:lstStyle/>
          <a:p>
            <a:r>
              <a:rPr lang="en-US" altLang="en-US"/>
              <a:t>Largest public insurance program for low income people</a:t>
            </a:r>
          </a:p>
          <a:p>
            <a:r>
              <a:rPr lang="en-US" altLang="en-US"/>
              <a:t>Fills in holes – </a:t>
            </a:r>
          </a:p>
          <a:p>
            <a:pPr lvl="1"/>
            <a:r>
              <a:rPr lang="en-US" altLang="en-US"/>
              <a:t>39 m children and parents, low income</a:t>
            </a:r>
          </a:p>
          <a:p>
            <a:pPr lvl="1"/>
            <a:r>
              <a:rPr lang="en-US" altLang="en-US"/>
              <a:t>8 m persons with disabilities</a:t>
            </a:r>
          </a:p>
          <a:p>
            <a:pPr lvl="1"/>
            <a:r>
              <a:rPr lang="en-US" altLang="en-US"/>
              <a:t>6 m low-income Medicare beneficiaries</a:t>
            </a:r>
          </a:p>
          <a:p>
            <a:r>
              <a:rPr lang="en-US" altLang="en-US"/>
              <a:t>Financed jointly by the feds (57%) and the states, by formula based in state income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13A2F8-AFAA-4EB4-9B9E-A83152BFBC62}"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76643F61-DC4A-4F1F-A6DE-C90EE2276704}" type="slidenum">
              <a:rPr lang="en-US" altLang="en-US"/>
              <a:pPr/>
              <a:t>20</a:t>
            </a:fld>
            <a:endParaRPr lang="en-US" altLang="en-US"/>
          </a:p>
        </p:txBody>
      </p:sp>
      <p:sp>
        <p:nvSpPr>
          <p:cNvPr id="45058" name="Rectangle 2"/>
          <p:cNvSpPr>
            <a:spLocks noGrp="1" noRot="1" noChangeArrowheads="1"/>
          </p:cNvSpPr>
          <p:nvPr>
            <p:ph type="title"/>
          </p:nvPr>
        </p:nvSpPr>
        <p:spPr/>
        <p:txBody>
          <a:bodyPr/>
          <a:lstStyle/>
          <a:p>
            <a:r>
              <a:rPr lang="en-US" altLang="en-US"/>
              <a:t>History</a:t>
            </a:r>
          </a:p>
        </p:txBody>
      </p:sp>
      <p:sp>
        <p:nvSpPr>
          <p:cNvPr id="45059" name="Rectangle 3"/>
          <p:cNvSpPr>
            <a:spLocks noGrp="1" noChangeArrowheads="1"/>
          </p:cNvSpPr>
          <p:nvPr>
            <p:ph type="body" idx="1"/>
          </p:nvPr>
        </p:nvSpPr>
        <p:spPr/>
        <p:txBody>
          <a:bodyPr/>
          <a:lstStyle/>
          <a:p>
            <a:r>
              <a:rPr lang="en-US" altLang="en-US"/>
              <a:t>1989 – MCCA repealed!</a:t>
            </a:r>
          </a:p>
          <a:p>
            <a:r>
              <a:rPr lang="en-US" altLang="en-US"/>
              <a:t>1997 – Balanced Budget Act of 1997:</a:t>
            </a:r>
          </a:p>
          <a:p>
            <a:pPr lvl="1"/>
            <a:r>
              <a:rPr lang="en-US" altLang="en-US"/>
              <a:t>Establishes Part C as Medicare+Choice </a:t>
            </a:r>
          </a:p>
          <a:p>
            <a:pPr lvl="1"/>
            <a:r>
              <a:rPr lang="en-US" altLang="en-US"/>
              <a:t>New payment systems (HH prospective pmt)</a:t>
            </a:r>
          </a:p>
          <a:p>
            <a:pPr lvl="1"/>
            <a:r>
              <a:rPr lang="en-US" altLang="en-US"/>
              <a:t>R&amp;D for other approaches (PPO)</a:t>
            </a:r>
          </a:p>
          <a:p>
            <a:pPr lvl="1"/>
            <a:r>
              <a:rPr lang="en-US" altLang="en-US"/>
              <a:t>Expanded preventive benefits (mammograms)</a:t>
            </a:r>
          </a:p>
          <a:p>
            <a:r>
              <a:rPr lang="en-US" altLang="en-US"/>
              <a:t>2003 – Medicare Modernization Act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D8EFFE-8E50-471B-B186-29B3B20B975F}"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AB86735F-A638-4D08-89A9-D862D9F808D3}" type="slidenum">
              <a:rPr lang="en-US" altLang="en-US"/>
              <a:pPr/>
              <a:t>21</a:t>
            </a:fld>
            <a:endParaRPr lang="en-US" altLang="en-US"/>
          </a:p>
        </p:txBody>
      </p:sp>
      <p:sp>
        <p:nvSpPr>
          <p:cNvPr id="46082" name="Rectangle 2"/>
          <p:cNvSpPr>
            <a:spLocks noGrp="1" noRot="1" noChangeArrowheads="1"/>
          </p:cNvSpPr>
          <p:nvPr>
            <p:ph type="title"/>
          </p:nvPr>
        </p:nvSpPr>
        <p:spPr/>
        <p:txBody>
          <a:bodyPr/>
          <a:lstStyle/>
          <a:p>
            <a:r>
              <a:rPr lang="en-US" altLang="en-US"/>
              <a:t>Patterns</a:t>
            </a:r>
          </a:p>
        </p:txBody>
      </p:sp>
      <p:sp>
        <p:nvSpPr>
          <p:cNvPr id="46083" name="Rectangle 3"/>
          <p:cNvSpPr>
            <a:spLocks noGrp="1" noChangeArrowheads="1"/>
          </p:cNvSpPr>
          <p:nvPr>
            <p:ph type="body" idx="1"/>
          </p:nvPr>
        </p:nvSpPr>
        <p:spPr>
          <a:xfrm>
            <a:off x="685800" y="1828800"/>
            <a:ext cx="7772400" cy="4495800"/>
          </a:xfrm>
        </p:spPr>
        <p:txBody>
          <a:bodyPr/>
          <a:lstStyle/>
          <a:p>
            <a:pPr>
              <a:lnSpc>
                <a:spcPct val="90000"/>
              </a:lnSpc>
            </a:pPr>
            <a:r>
              <a:rPr lang="en-US" altLang="en-US" sz="2800"/>
              <a:t>24% - A, B, + Medigap plan</a:t>
            </a:r>
          </a:p>
          <a:p>
            <a:pPr>
              <a:lnSpc>
                <a:spcPct val="90000"/>
              </a:lnSpc>
            </a:pPr>
            <a:r>
              <a:rPr lang="en-US" altLang="en-US" sz="2800"/>
              <a:t>33% - A, B, employer supplemental plan</a:t>
            </a:r>
          </a:p>
          <a:p>
            <a:pPr>
              <a:lnSpc>
                <a:spcPct val="90000"/>
              </a:lnSpc>
            </a:pPr>
            <a:r>
              <a:rPr lang="en-US" altLang="en-US" sz="2800"/>
              <a:t>11% - A, B + Medicaid – (the “dual </a:t>
            </a:r>
          </a:p>
          <a:p>
            <a:pPr>
              <a:lnSpc>
                <a:spcPct val="90000"/>
              </a:lnSpc>
              <a:buFont typeface="Wingdings" panose="05000000000000000000" pitchFamily="2" charset="2"/>
              <a:buNone/>
            </a:pPr>
            <a:r>
              <a:rPr lang="en-US" altLang="en-US" sz="2800"/>
              <a:t>			eligibles”</a:t>
            </a:r>
          </a:p>
          <a:p>
            <a:pPr>
              <a:lnSpc>
                <a:spcPct val="90000"/>
              </a:lnSpc>
            </a:pPr>
            <a:r>
              <a:rPr lang="en-US" altLang="en-US" sz="2800"/>
              <a:t>17% - MR+Choice (=HMOs, MR-HSAs)</a:t>
            </a:r>
          </a:p>
          <a:p>
            <a:pPr>
              <a:lnSpc>
                <a:spcPct val="90000"/>
              </a:lnSpc>
            </a:pPr>
            <a:r>
              <a:rPr lang="en-US" altLang="en-US" sz="2800"/>
              <a:t>12% - A, B = old Fee For Service (FFS)</a:t>
            </a:r>
          </a:p>
          <a:p>
            <a:pPr>
              <a:lnSpc>
                <a:spcPct val="90000"/>
              </a:lnSpc>
            </a:pPr>
            <a:r>
              <a:rPr lang="en-US" altLang="en-US" sz="2800"/>
              <a:t>  2% - “other public” (military….)</a:t>
            </a:r>
          </a:p>
          <a:p>
            <a:pPr>
              <a:lnSpc>
                <a:spcPct val="90000"/>
              </a:lnSpc>
            </a:pPr>
            <a:r>
              <a:rPr lang="en-US" altLang="en-US" sz="2800"/>
              <a:t>100% - Total 34.6m non-institutionalized MR beneficiaries….</a:t>
            </a:r>
          </a:p>
          <a:p>
            <a:pPr>
              <a:lnSpc>
                <a:spcPct val="90000"/>
              </a:lnSpc>
            </a:pP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36E68F5-739F-41B2-BBA2-C08895D252FE}"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BB10531F-C8A0-4777-90BA-D5BA92A6F914}" type="slidenum">
              <a:rPr lang="en-US" altLang="en-US"/>
              <a:pPr/>
              <a:t>22</a:t>
            </a:fld>
            <a:endParaRPr lang="en-US" altLang="en-US"/>
          </a:p>
        </p:txBody>
      </p:sp>
      <p:sp>
        <p:nvSpPr>
          <p:cNvPr id="47106" name="Rectangle 2"/>
          <p:cNvSpPr>
            <a:spLocks noGrp="1" noRot="1" noChangeArrowheads="1"/>
          </p:cNvSpPr>
          <p:nvPr>
            <p:ph type="title"/>
          </p:nvPr>
        </p:nvSpPr>
        <p:spPr/>
        <p:txBody>
          <a:bodyPr/>
          <a:lstStyle/>
          <a:p>
            <a:r>
              <a:rPr lang="en-US" altLang="en-US"/>
              <a:t>What’s right with Medicare</a:t>
            </a:r>
          </a:p>
        </p:txBody>
      </p:sp>
      <p:sp>
        <p:nvSpPr>
          <p:cNvPr id="47107" name="Rectangle 3"/>
          <p:cNvSpPr>
            <a:spLocks noGrp="1" noChangeArrowheads="1"/>
          </p:cNvSpPr>
          <p:nvPr>
            <p:ph type="body" idx="1"/>
          </p:nvPr>
        </p:nvSpPr>
        <p:spPr/>
        <p:txBody>
          <a:bodyPr/>
          <a:lstStyle/>
          <a:p>
            <a:r>
              <a:rPr lang="en-US" altLang="en-US"/>
              <a:t>Covers millions who would not have health insurance otherwise</a:t>
            </a:r>
          </a:p>
          <a:p>
            <a:r>
              <a:rPr lang="en-US" altLang="en-US"/>
              <a:t>Improves quality of life for them</a:t>
            </a:r>
          </a:p>
          <a:p>
            <a:r>
              <a:rPr lang="en-US" altLang="en-US"/>
              <a:t>Popular</a:t>
            </a:r>
          </a:p>
          <a:p>
            <a:r>
              <a:rPr lang="en-US" altLang="en-US"/>
              <a:t>Controls costs better than the private sector</a:t>
            </a:r>
          </a:p>
          <a:p>
            <a:r>
              <a:rPr lang="en-US" altLang="en-US"/>
              <a:t>Administrative costs are low</a:t>
            </a:r>
          </a:p>
          <a:p>
            <a:r>
              <a:rPr lang="en-US" altLang="en-US"/>
              <a:t>Supports teaching hospitals, urban/rural hospitals, isolated hospitals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AE032AD-30D6-4294-8B1E-D03A74156B1A}"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52A4FD08-0C57-4CC8-9E70-D1AF85B529BF}" type="slidenum">
              <a:rPr lang="en-US" altLang="en-US"/>
              <a:pPr/>
              <a:t>23</a:t>
            </a:fld>
            <a:endParaRPr lang="en-US" altLang="en-US"/>
          </a:p>
        </p:txBody>
      </p:sp>
      <p:sp>
        <p:nvSpPr>
          <p:cNvPr id="48130" name="Rectangle 2"/>
          <p:cNvSpPr>
            <a:spLocks noGrp="1" noRot="1" noChangeArrowheads="1"/>
          </p:cNvSpPr>
          <p:nvPr>
            <p:ph type="title"/>
          </p:nvPr>
        </p:nvSpPr>
        <p:spPr/>
        <p:txBody>
          <a:bodyPr/>
          <a:lstStyle/>
          <a:p>
            <a:r>
              <a:rPr lang="en-US" altLang="en-US"/>
              <a:t>What’s wrong with Medicare</a:t>
            </a:r>
          </a:p>
        </p:txBody>
      </p:sp>
      <p:sp>
        <p:nvSpPr>
          <p:cNvPr id="48131" name="Rectangle 3"/>
          <p:cNvSpPr>
            <a:spLocks noGrp="1" noChangeArrowheads="1"/>
          </p:cNvSpPr>
          <p:nvPr>
            <p:ph type="body" idx="1"/>
          </p:nvPr>
        </p:nvSpPr>
        <p:spPr>
          <a:xfrm>
            <a:off x="685800" y="2057400"/>
            <a:ext cx="8153400" cy="4114800"/>
          </a:xfrm>
        </p:spPr>
        <p:txBody>
          <a:bodyPr/>
          <a:lstStyle/>
          <a:p>
            <a:r>
              <a:rPr lang="en-US" altLang="en-US"/>
              <a:t>Benefits limited, but a lot better than &lt;1997</a:t>
            </a:r>
          </a:p>
          <a:p>
            <a:r>
              <a:rPr lang="en-US" altLang="en-US"/>
              <a:t>HI trust fund will run short in ~2030</a:t>
            </a:r>
          </a:p>
          <a:p>
            <a:r>
              <a:rPr lang="en-US" altLang="en-US"/>
              <a:t>Reforms needed to accommodate baby boom</a:t>
            </a:r>
          </a:p>
          <a:p>
            <a:r>
              <a:rPr lang="en-US" altLang="en-US"/>
              <a:t>Some MR spending is wasted</a:t>
            </a:r>
          </a:p>
          <a:p>
            <a:r>
              <a:rPr lang="en-US" altLang="en-US"/>
              <a:t>Costs increasing faster than economic growth</a:t>
            </a:r>
          </a:p>
          <a:p>
            <a:r>
              <a:rPr lang="en-US" altLang="en-US"/>
              <a:t>Costs containment strategies – mixed success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0F2778-22C8-4C67-A47F-D8CE2CADE708}"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C5C132CC-3695-4F61-BF7C-EBE3299240F5}" type="slidenum">
              <a:rPr lang="en-US" altLang="en-US"/>
              <a:pPr/>
              <a:t>24</a:t>
            </a:fld>
            <a:endParaRPr lang="en-US" altLang="en-US"/>
          </a:p>
        </p:txBody>
      </p:sp>
      <p:sp>
        <p:nvSpPr>
          <p:cNvPr id="49154" name="Rectangle 2"/>
          <p:cNvSpPr>
            <a:spLocks noGrp="1" noRot="1" noChangeArrowheads="1"/>
          </p:cNvSpPr>
          <p:nvPr>
            <p:ph type="title"/>
          </p:nvPr>
        </p:nvSpPr>
        <p:spPr>
          <a:xfrm>
            <a:off x="457200" y="274638"/>
            <a:ext cx="8229600" cy="762000"/>
          </a:xfrm>
        </p:spPr>
        <p:txBody>
          <a:bodyPr/>
          <a:lstStyle/>
          <a:p>
            <a:r>
              <a:rPr lang="en-US" altLang="en-US"/>
              <a:t>Reforms</a:t>
            </a:r>
          </a:p>
        </p:txBody>
      </p:sp>
      <p:sp>
        <p:nvSpPr>
          <p:cNvPr id="49155" name="Rectangle 3"/>
          <p:cNvSpPr>
            <a:spLocks noGrp="1" noChangeArrowheads="1"/>
          </p:cNvSpPr>
          <p:nvPr>
            <p:ph type="body" idx="1"/>
          </p:nvPr>
        </p:nvSpPr>
        <p:spPr>
          <a:xfrm>
            <a:off x="685800" y="1447800"/>
            <a:ext cx="7772400" cy="4724400"/>
          </a:xfrm>
        </p:spPr>
        <p:txBody>
          <a:bodyPr/>
          <a:lstStyle/>
          <a:p>
            <a:pPr marL="609600" indent="-609600">
              <a:lnSpc>
                <a:spcPct val="90000"/>
              </a:lnSpc>
            </a:pPr>
            <a:r>
              <a:rPr lang="en-US" altLang="en-US"/>
              <a:t>Increased age of eligibility</a:t>
            </a:r>
          </a:p>
          <a:p>
            <a:pPr marL="609600" indent="-609600">
              <a:lnSpc>
                <a:spcPct val="90000"/>
              </a:lnSpc>
            </a:pPr>
            <a:r>
              <a:rPr lang="en-US" altLang="en-US"/>
              <a:t>Increased cost sharing</a:t>
            </a:r>
          </a:p>
          <a:p>
            <a:pPr marL="990600" lvl="1" indent="-533400">
              <a:lnSpc>
                <a:spcPct val="90000"/>
              </a:lnSpc>
            </a:pPr>
            <a:r>
              <a:rPr lang="en-US" altLang="en-US"/>
              <a:t>Relate premiums to beneficiary income</a:t>
            </a:r>
          </a:p>
          <a:p>
            <a:pPr marL="609600" indent="-609600">
              <a:lnSpc>
                <a:spcPct val="90000"/>
              </a:lnSpc>
            </a:pPr>
            <a:r>
              <a:rPr lang="en-US" altLang="en-US"/>
              <a:t>Increase revenues through payroll tax</a:t>
            </a:r>
          </a:p>
          <a:p>
            <a:pPr marL="609600" indent="-609600">
              <a:lnSpc>
                <a:spcPct val="90000"/>
              </a:lnSpc>
            </a:pPr>
            <a:r>
              <a:rPr lang="en-US" altLang="en-US"/>
              <a:t>Defined contribution plan – no standard benefit package</a:t>
            </a:r>
          </a:p>
          <a:p>
            <a:pPr marL="609600" indent="-609600">
              <a:lnSpc>
                <a:spcPct val="90000"/>
              </a:lnSpc>
            </a:pPr>
            <a:r>
              <a:rPr lang="en-US" altLang="en-US"/>
              <a:t>Premium support – w/standardized benefit package – like Federal employee plan</a:t>
            </a:r>
          </a:p>
          <a:p>
            <a:pPr marL="609600" indent="-609600">
              <a:lnSpc>
                <a:spcPct val="90000"/>
              </a:lnSpc>
            </a:pPr>
            <a:r>
              <a:rPr lang="en-US" altLang="en-US"/>
              <a:t>Tax the value of Medicare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FB01A8E-747B-463C-A898-307D64347D46}"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ABE541BC-3028-4CD0-BFA8-A0C49B52FF63}" type="slidenum">
              <a:rPr lang="en-US" altLang="en-US"/>
              <a:pPr/>
              <a:t>25</a:t>
            </a:fld>
            <a:endParaRPr lang="en-US" altLang="en-US"/>
          </a:p>
        </p:txBody>
      </p:sp>
      <p:sp>
        <p:nvSpPr>
          <p:cNvPr id="50178" name="Rectangle 2"/>
          <p:cNvSpPr>
            <a:spLocks noGrp="1" noRot="1" noChangeArrowheads="1"/>
          </p:cNvSpPr>
          <p:nvPr>
            <p:ph type="title"/>
          </p:nvPr>
        </p:nvSpPr>
        <p:spPr/>
        <p:txBody>
          <a:bodyPr/>
          <a:lstStyle/>
          <a:p>
            <a:r>
              <a:rPr lang="en-US" altLang="en-US"/>
              <a:t>Expanding coverage</a:t>
            </a:r>
          </a:p>
        </p:txBody>
      </p:sp>
      <p:sp>
        <p:nvSpPr>
          <p:cNvPr id="50179" name="Rectangle 3"/>
          <p:cNvSpPr>
            <a:spLocks noGrp="1" noChangeArrowheads="1"/>
          </p:cNvSpPr>
          <p:nvPr>
            <p:ph type="body" idx="1"/>
          </p:nvPr>
        </p:nvSpPr>
        <p:spPr/>
        <p:txBody>
          <a:bodyPr/>
          <a:lstStyle/>
          <a:p>
            <a:r>
              <a:rPr lang="en-US" altLang="en-US"/>
              <a:t>Drug benefit – expand it?</a:t>
            </a:r>
          </a:p>
          <a:p>
            <a:r>
              <a:rPr lang="en-US" altLang="en-US"/>
              <a:t>Allow those 55-64 to buy in</a:t>
            </a:r>
          </a:p>
          <a:p>
            <a:r>
              <a:rPr lang="en-US" altLang="en-US"/>
              <a:t>Long-term care benefit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BD5CC37-1A6A-476C-9C04-EA1EDB573628}"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107F3282-0F3A-42E6-B69F-66E4FF827846}" type="slidenum">
              <a:rPr lang="en-US" altLang="en-US"/>
              <a:pPr/>
              <a:t>3</a:t>
            </a:fld>
            <a:endParaRPr lang="en-US" altLang="en-US"/>
          </a:p>
        </p:txBody>
      </p:sp>
      <p:sp>
        <p:nvSpPr>
          <p:cNvPr id="93186" name="Rectangle 1026"/>
          <p:cNvSpPr>
            <a:spLocks noGrp="1" noRot="1" noChangeArrowheads="1"/>
          </p:cNvSpPr>
          <p:nvPr>
            <p:ph type="title"/>
          </p:nvPr>
        </p:nvSpPr>
        <p:spPr>
          <a:xfrm>
            <a:off x="457200" y="274638"/>
            <a:ext cx="8229600" cy="152400"/>
          </a:xfrm>
        </p:spPr>
        <p:txBody>
          <a:bodyPr/>
          <a:lstStyle/>
          <a:p>
            <a:endParaRPr lang="en-US" altLang="en-US"/>
          </a:p>
        </p:txBody>
      </p:sp>
      <p:sp>
        <p:nvSpPr>
          <p:cNvPr id="93187" name="Rectangle 1027"/>
          <p:cNvSpPr>
            <a:spLocks noGrp="1" noChangeArrowheads="1"/>
          </p:cNvSpPr>
          <p:nvPr>
            <p:ph type="body" idx="1"/>
          </p:nvPr>
        </p:nvSpPr>
        <p:spPr>
          <a:xfrm>
            <a:off x="685800" y="762000"/>
            <a:ext cx="7772400" cy="5334000"/>
          </a:xfrm>
        </p:spPr>
        <p:txBody>
          <a:bodyPr/>
          <a:lstStyle/>
          <a:p>
            <a:r>
              <a:rPr lang="en-US" altLang="en-US"/>
              <a:t>States administer MA within broad federal guidelines – participation voluntary</a:t>
            </a:r>
          </a:p>
          <a:p>
            <a:pPr lvl="1"/>
            <a:r>
              <a:rPr lang="en-US" altLang="en-US"/>
              <a:t>56 different programs</a:t>
            </a:r>
          </a:p>
          <a:p>
            <a:r>
              <a:rPr lang="en-US" altLang="en-US"/>
              <a:t>Services purchased thru private health sector – thru FFS or managed care</a:t>
            </a:r>
          </a:p>
          <a:p>
            <a:r>
              <a:rPr lang="en-US" altLang="en-US"/>
              <a:t>Federal waivers available – “1115 waivers”</a:t>
            </a:r>
          </a:p>
          <a:p>
            <a:r>
              <a:rPr lang="en-US" altLang="en-US"/>
              <a:t>MA evolved – managed care, disease mgt., home and community based LTC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012D93-4012-4B3E-89B4-43D8E595E87C}" type="datetime1">
              <a:rPr lang="en-US" altLang="en-US"/>
              <a:pPr/>
              <a:t>11/16/2016</a:t>
            </a:fld>
            <a:endParaRPr lang="en-US" altLang="en-US"/>
          </a:p>
        </p:txBody>
      </p:sp>
      <p:sp>
        <p:nvSpPr>
          <p:cNvPr id="6" name="Slide Number Placeholder 5"/>
          <p:cNvSpPr>
            <a:spLocks noGrp="1"/>
          </p:cNvSpPr>
          <p:nvPr>
            <p:ph type="sldNum" sz="quarter" idx="11"/>
          </p:nvPr>
        </p:nvSpPr>
        <p:spPr/>
        <p:txBody>
          <a:bodyPr/>
          <a:lstStyle/>
          <a:p>
            <a:fld id="{D1E642AC-0553-4E05-B183-A9ACB5D58CEE}" type="slidenum">
              <a:rPr lang="en-US" altLang="en-US"/>
              <a:pPr/>
              <a:t>4</a:t>
            </a:fld>
            <a:endParaRPr lang="en-US" altLang="en-US"/>
          </a:p>
        </p:txBody>
      </p:sp>
      <p:sp>
        <p:nvSpPr>
          <p:cNvPr id="99330" name="Rectangle 2"/>
          <p:cNvSpPr>
            <a:spLocks noGrp="1" noRot="1" noChangeArrowheads="1"/>
          </p:cNvSpPr>
          <p:nvPr>
            <p:ph type="title"/>
          </p:nvPr>
        </p:nvSpPr>
        <p:spPr/>
        <p:txBody>
          <a:bodyPr/>
          <a:lstStyle/>
          <a:p>
            <a:r>
              <a:rPr lang="en-US" altLang="en-US"/>
              <a:t>Medicaid: Who</a:t>
            </a:r>
          </a:p>
        </p:txBody>
      </p:sp>
      <p:sp>
        <p:nvSpPr>
          <p:cNvPr id="99331" name="Rectangle 3"/>
          <p:cNvSpPr>
            <a:spLocks noGrp="1" noChangeArrowheads="1"/>
          </p:cNvSpPr>
          <p:nvPr>
            <p:ph type="body" sz="half" idx="1"/>
          </p:nvPr>
        </p:nvSpPr>
        <p:spPr>
          <a:xfrm>
            <a:off x="381000" y="1981200"/>
            <a:ext cx="4114800" cy="4114800"/>
          </a:xfrm>
        </p:spPr>
        <p:txBody>
          <a:bodyPr/>
          <a:lstStyle/>
          <a:p>
            <a:pPr marL="533400" indent="-533400">
              <a:lnSpc>
                <a:spcPct val="90000"/>
              </a:lnSpc>
              <a:buFontTx/>
              <a:buAutoNum type="arabicPeriod"/>
            </a:pPr>
            <a:r>
              <a:rPr lang="en-US" altLang="en-US" sz="2800"/>
              <a:t>Income requirement</a:t>
            </a:r>
          </a:p>
          <a:p>
            <a:pPr marL="533400" indent="-533400">
              <a:lnSpc>
                <a:spcPct val="90000"/>
              </a:lnSpc>
              <a:buFontTx/>
              <a:buAutoNum type="arabicPeriod"/>
            </a:pPr>
            <a:r>
              <a:rPr lang="en-US" altLang="en-US" sz="2800"/>
              <a:t>Asset requirement</a:t>
            </a:r>
          </a:p>
          <a:p>
            <a:pPr marL="533400" indent="-533400">
              <a:lnSpc>
                <a:spcPct val="90000"/>
              </a:lnSpc>
              <a:buFontTx/>
              <a:buAutoNum type="arabicPeriod"/>
            </a:pPr>
            <a:r>
              <a:rPr lang="en-US" altLang="en-US" sz="2800"/>
              <a:t>Must fit into a category-CA, 40+ cats</a:t>
            </a:r>
          </a:p>
          <a:p>
            <a:pPr marL="533400" indent="-533400">
              <a:lnSpc>
                <a:spcPct val="90000"/>
              </a:lnSpc>
            </a:pPr>
            <a:r>
              <a:rPr lang="en-US" altLang="en-US" sz="2800"/>
              <a:t>“Mandatory” popula-tions: </a:t>
            </a:r>
          </a:p>
          <a:p>
            <a:pPr marL="914400" lvl="1" indent="-457200">
              <a:lnSpc>
                <a:spcPct val="90000"/>
              </a:lnSpc>
            </a:pPr>
            <a:r>
              <a:rPr lang="en-US" altLang="en-US" sz="2400"/>
              <a:t>pregnant women &amp; kids under 6 with incomes &lt; 133% of poverty line, more….</a:t>
            </a:r>
          </a:p>
        </p:txBody>
      </p:sp>
      <p:sp>
        <p:nvSpPr>
          <p:cNvPr id="99332" name="Rectangle 4"/>
          <p:cNvSpPr>
            <a:spLocks noGrp="1" noChangeArrowheads="1"/>
          </p:cNvSpPr>
          <p:nvPr>
            <p:ph type="body" sz="half" idx="2"/>
          </p:nvPr>
        </p:nvSpPr>
        <p:spPr>
          <a:xfrm>
            <a:off x="4648200" y="1981200"/>
            <a:ext cx="4191000" cy="4114800"/>
          </a:xfrm>
        </p:spPr>
        <p:txBody>
          <a:bodyPr/>
          <a:lstStyle/>
          <a:p>
            <a:r>
              <a:rPr lang="en-US" altLang="en-US" sz="2800"/>
              <a:t>“Optional” populations: </a:t>
            </a:r>
          </a:p>
          <a:p>
            <a:pPr lvl="1"/>
            <a:r>
              <a:rPr lang="en-US" altLang="en-US" sz="2400"/>
              <a:t>Persons with disabilities </a:t>
            </a:r>
          </a:p>
          <a:p>
            <a:pPr lvl="1"/>
            <a:r>
              <a:rPr lang="en-US" altLang="en-US" sz="2400"/>
              <a:t>Seniors up to 100% of FPL</a:t>
            </a:r>
          </a:p>
          <a:p>
            <a:pPr lvl="1"/>
            <a:r>
              <a:rPr lang="en-US" altLang="en-US" sz="2400"/>
              <a:t>“Medically needy”</a:t>
            </a:r>
          </a:p>
          <a:p>
            <a:pPr lvl="1"/>
            <a:r>
              <a:rPr lang="en-US" altLang="en-US" sz="2400"/>
              <a:t>Nursing home residents with incomes up to 300% of SSI limits, more….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862FD5-C166-4671-B532-E588B5B7A39C}"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EC1E560F-E208-4CE9-9B8B-CDF071481422}" type="slidenum">
              <a:rPr lang="en-US" altLang="en-US"/>
              <a:pPr/>
              <a:t>5</a:t>
            </a:fld>
            <a:endParaRPr lang="en-US" altLang="en-US"/>
          </a:p>
        </p:txBody>
      </p:sp>
      <p:sp>
        <p:nvSpPr>
          <p:cNvPr id="95234" name="Rectangle 2"/>
          <p:cNvSpPr>
            <a:spLocks noGrp="1" noRot="1" noChangeArrowheads="1"/>
          </p:cNvSpPr>
          <p:nvPr>
            <p:ph type="title"/>
          </p:nvPr>
        </p:nvSpPr>
        <p:spPr/>
        <p:txBody>
          <a:bodyPr/>
          <a:lstStyle/>
          <a:p>
            <a:r>
              <a:rPr lang="en-US" altLang="en-US"/>
              <a:t>Medicaid: Who, Continued</a:t>
            </a:r>
          </a:p>
        </p:txBody>
      </p:sp>
      <p:sp>
        <p:nvSpPr>
          <p:cNvPr id="95235" name="Rectangle 3"/>
          <p:cNvSpPr>
            <a:spLocks noGrp="1" noChangeArrowheads="1"/>
          </p:cNvSpPr>
          <p:nvPr>
            <p:ph type="body" idx="1"/>
          </p:nvPr>
        </p:nvSpPr>
        <p:spPr/>
        <p:txBody>
          <a:bodyPr/>
          <a:lstStyle/>
          <a:p>
            <a:pPr>
              <a:lnSpc>
                <a:spcPct val="90000"/>
              </a:lnSpc>
            </a:pPr>
            <a:r>
              <a:rPr lang="en-US" altLang="en-US" sz="2800"/>
              <a:t>30 m low income children and parents, 2/3 of which are in working families</a:t>
            </a:r>
          </a:p>
          <a:p>
            <a:pPr>
              <a:lnSpc>
                <a:spcPct val="90000"/>
              </a:lnSpc>
            </a:pPr>
            <a:r>
              <a:rPr lang="en-US" altLang="en-US" sz="2800"/>
              <a:t>25 m kids, 1 in 4 children.  Plus SCHIP w/ 4 m additional low-income children.  </a:t>
            </a:r>
          </a:p>
          <a:p>
            <a:pPr>
              <a:lnSpc>
                <a:spcPct val="90000"/>
              </a:lnSpc>
            </a:pPr>
            <a:r>
              <a:rPr lang="en-US" altLang="en-US" sz="2800"/>
              <a:t>MA pays for 1/3 of all births</a:t>
            </a:r>
          </a:p>
          <a:p>
            <a:pPr>
              <a:lnSpc>
                <a:spcPct val="90000"/>
              </a:lnSpc>
            </a:pPr>
            <a:r>
              <a:rPr lang="en-US" altLang="en-US" sz="2800"/>
              <a:t>Largest source of public funding for family planning</a:t>
            </a:r>
          </a:p>
          <a:p>
            <a:pPr>
              <a:lnSpc>
                <a:spcPct val="90000"/>
              </a:lnSpc>
            </a:pPr>
            <a:r>
              <a:rPr lang="en-US" altLang="en-US" sz="2800"/>
              <a:t>Primary source of coverage for 8 m low income Americans with disabilities and chronic illnesses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14124F3-6102-40DE-A51D-50E7CB65A767}"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E4BF832B-88B3-4262-BB71-8F6031430099}" type="slidenum">
              <a:rPr lang="en-US" altLang="en-US"/>
              <a:pPr/>
              <a:t>6</a:t>
            </a:fld>
            <a:endParaRPr lang="en-US" altLang="en-US"/>
          </a:p>
        </p:txBody>
      </p:sp>
      <p:sp>
        <p:nvSpPr>
          <p:cNvPr id="96258" name="Rectangle 2"/>
          <p:cNvSpPr>
            <a:spLocks noGrp="1" noRot="1" noChangeArrowheads="1"/>
          </p:cNvSpPr>
          <p:nvPr>
            <p:ph type="title"/>
          </p:nvPr>
        </p:nvSpPr>
        <p:spPr>
          <a:xfrm>
            <a:off x="685800" y="304800"/>
            <a:ext cx="7772400" cy="1143000"/>
          </a:xfrm>
        </p:spPr>
        <p:txBody>
          <a:bodyPr/>
          <a:lstStyle/>
          <a:p>
            <a:r>
              <a:rPr lang="en-US" altLang="en-US"/>
              <a:t>Medicaid: Significance</a:t>
            </a:r>
          </a:p>
        </p:txBody>
      </p:sp>
      <p:sp>
        <p:nvSpPr>
          <p:cNvPr id="96259" name="Rectangle 3"/>
          <p:cNvSpPr>
            <a:spLocks noGrp="1" noChangeArrowheads="1"/>
          </p:cNvSpPr>
          <p:nvPr>
            <p:ph type="body" idx="1"/>
          </p:nvPr>
        </p:nvSpPr>
        <p:spPr>
          <a:xfrm>
            <a:off x="685800" y="1371600"/>
            <a:ext cx="7772400" cy="4953000"/>
          </a:xfrm>
        </p:spPr>
        <p:txBody>
          <a:bodyPr/>
          <a:lstStyle/>
          <a:p>
            <a:pPr>
              <a:lnSpc>
                <a:spcPct val="90000"/>
              </a:lnSpc>
            </a:pPr>
            <a:r>
              <a:rPr lang="en-US" altLang="en-US" sz="2800"/>
              <a:t>An “entitlement” program for both the states and for low income individuals</a:t>
            </a:r>
          </a:p>
          <a:p>
            <a:pPr>
              <a:lnSpc>
                <a:spcPct val="90000"/>
              </a:lnSpc>
            </a:pPr>
            <a:r>
              <a:rPr lang="en-US" altLang="en-US" sz="2800"/>
              <a:t>MA enrollees:</a:t>
            </a:r>
          </a:p>
          <a:p>
            <a:pPr lvl="1">
              <a:lnSpc>
                <a:spcPct val="90000"/>
              </a:lnSpc>
            </a:pPr>
            <a:r>
              <a:rPr lang="en-US" altLang="en-US" sz="2400"/>
              <a:t>Much poorer than the general population</a:t>
            </a:r>
          </a:p>
          <a:p>
            <a:pPr lvl="1">
              <a:lnSpc>
                <a:spcPct val="90000"/>
              </a:lnSpc>
            </a:pPr>
            <a:r>
              <a:rPr lang="en-US" altLang="en-US" sz="2400"/>
              <a:t>Markedly worse health than the general population</a:t>
            </a:r>
          </a:p>
          <a:p>
            <a:pPr lvl="1">
              <a:lnSpc>
                <a:spcPct val="90000"/>
              </a:lnSpc>
            </a:pPr>
            <a:r>
              <a:rPr lang="en-US" altLang="en-US" sz="2400"/>
              <a:t>Most enrollees’ employers don’t offer HI</a:t>
            </a:r>
          </a:p>
          <a:p>
            <a:pPr>
              <a:lnSpc>
                <a:spcPct val="90000"/>
              </a:lnSpc>
            </a:pPr>
            <a:r>
              <a:rPr lang="en-US" altLang="en-US" sz="2800"/>
              <a:t>Many low income people don’t qualify</a:t>
            </a:r>
          </a:p>
          <a:p>
            <a:pPr lvl="1">
              <a:lnSpc>
                <a:spcPct val="90000"/>
              </a:lnSpc>
            </a:pPr>
            <a:r>
              <a:rPr lang="en-US" altLang="en-US" sz="2400"/>
              <a:t>14 states: parents must be &lt;50% of FPL</a:t>
            </a:r>
          </a:p>
          <a:p>
            <a:pPr lvl="1">
              <a:lnSpc>
                <a:spcPct val="90000"/>
              </a:lnSpc>
            </a:pPr>
            <a:r>
              <a:rPr lang="en-US" altLang="en-US" sz="2400"/>
              <a:t>Adults without kids (not disabled) do not qualify </a:t>
            </a:r>
          </a:p>
          <a:p>
            <a:pPr lvl="1">
              <a:lnSpc>
                <a:spcPct val="90000"/>
              </a:lnSpc>
            </a:pPr>
            <a:r>
              <a:rPr lang="en-US" altLang="en-US" sz="2400"/>
              <a:t>Immigrants – only ER for 5 years.  </a:t>
            </a:r>
          </a:p>
          <a:p>
            <a:pPr lvl="2">
              <a:lnSpc>
                <a:spcPct val="90000"/>
              </a:lnSpc>
            </a:pPr>
            <a:r>
              <a:rPr lang="en-US" altLang="en-US" sz="2000"/>
              <a:t>Undocumented: ER only.  </a:t>
            </a:r>
          </a:p>
          <a:p>
            <a:pPr lvl="1">
              <a:lnSpc>
                <a:spcPct val="90000"/>
              </a:lnSpc>
            </a:pP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B6E0CDD-327E-42CA-A819-F30208B49E1C}"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DB6128D6-7D0D-45F8-80D8-0B3B653CC961}" type="slidenum">
              <a:rPr lang="en-US" altLang="en-US"/>
              <a:pPr/>
              <a:t>7</a:t>
            </a:fld>
            <a:endParaRPr lang="en-US" altLang="en-US"/>
          </a:p>
        </p:txBody>
      </p:sp>
      <p:sp>
        <p:nvSpPr>
          <p:cNvPr id="97282" name="Rectangle 2"/>
          <p:cNvSpPr>
            <a:spLocks noGrp="1" noRot="1" noChangeArrowheads="1"/>
          </p:cNvSpPr>
          <p:nvPr>
            <p:ph type="title"/>
          </p:nvPr>
        </p:nvSpPr>
        <p:spPr/>
        <p:txBody>
          <a:bodyPr/>
          <a:lstStyle/>
          <a:p>
            <a:r>
              <a:rPr lang="en-US" altLang="en-US"/>
              <a:t>Medicaid Services</a:t>
            </a:r>
          </a:p>
        </p:txBody>
      </p:sp>
      <p:sp>
        <p:nvSpPr>
          <p:cNvPr id="97283" name="Rectangle 3"/>
          <p:cNvSpPr>
            <a:spLocks noGrp="1" noChangeArrowheads="1"/>
          </p:cNvSpPr>
          <p:nvPr>
            <p:ph type="body" idx="1"/>
          </p:nvPr>
        </p:nvSpPr>
        <p:spPr/>
        <p:txBody>
          <a:bodyPr/>
          <a:lstStyle/>
          <a:p>
            <a:r>
              <a:rPr lang="en-US" altLang="en-US" sz="2800"/>
              <a:t>12 required; 30 optional (CA has 28)</a:t>
            </a:r>
          </a:p>
          <a:p>
            <a:r>
              <a:rPr lang="en-US" altLang="en-US" sz="2800"/>
              <a:t>Scope of benefits varies across states</a:t>
            </a:r>
          </a:p>
          <a:p>
            <a:pPr lvl="1"/>
            <a:r>
              <a:rPr lang="en-US" altLang="en-US" sz="2400"/>
              <a:t>States can limit MD visits or drugs they cover</a:t>
            </a:r>
          </a:p>
          <a:p>
            <a:r>
              <a:rPr lang="en-US" altLang="en-US" sz="2800"/>
              <a:t>MA is the major source of LTC services</a:t>
            </a:r>
          </a:p>
          <a:p>
            <a:pPr lvl="1"/>
            <a:r>
              <a:rPr lang="en-US" altLang="en-US" sz="2400"/>
              <a:t>10 m Americans need LTC</a:t>
            </a:r>
          </a:p>
          <a:p>
            <a:pPr lvl="1"/>
            <a:r>
              <a:rPr lang="en-US" altLang="en-US" sz="2400"/>
              <a:t>MA pays 40% of the $151 b spent on LTC</a:t>
            </a:r>
          </a:p>
          <a:p>
            <a:r>
              <a:rPr lang="en-US" altLang="en-US" sz="2800"/>
              <a:t>MA is the major source for mental health and substance abuse for low income people</a:t>
            </a:r>
          </a:p>
          <a:p>
            <a:r>
              <a:rPr lang="en-US" altLang="en-US" sz="2800"/>
              <a:t>States can impose nominal co-payments for services</a:t>
            </a:r>
          </a:p>
          <a:p>
            <a:endParaRPr lang="en-US" alt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734009-9812-4C08-B29C-CDD4C488D425}"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A512DFA1-E74E-40FF-BA90-1325B4DB0996}" type="slidenum">
              <a:rPr lang="en-US" altLang="en-US"/>
              <a:pPr/>
              <a:t>8</a:t>
            </a:fld>
            <a:endParaRPr lang="en-US" altLang="en-US"/>
          </a:p>
        </p:txBody>
      </p:sp>
      <p:sp>
        <p:nvSpPr>
          <p:cNvPr id="98306" name="Rectangle 2"/>
          <p:cNvSpPr>
            <a:spLocks noGrp="1" noRot="1" noChangeArrowheads="1"/>
          </p:cNvSpPr>
          <p:nvPr>
            <p:ph type="title"/>
          </p:nvPr>
        </p:nvSpPr>
        <p:spPr/>
        <p:txBody>
          <a:bodyPr/>
          <a:lstStyle/>
          <a:p>
            <a:r>
              <a:rPr lang="en-US" altLang="en-US"/>
              <a:t>Medicaid’s Costs</a:t>
            </a:r>
          </a:p>
        </p:txBody>
      </p:sp>
      <p:sp>
        <p:nvSpPr>
          <p:cNvPr id="98307" name="Rectangle 3"/>
          <p:cNvSpPr>
            <a:spLocks noGrp="1" noChangeArrowheads="1"/>
          </p:cNvSpPr>
          <p:nvPr>
            <p:ph type="body" idx="1"/>
          </p:nvPr>
        </p:nvSpPr>
        <p:spPr/>
        <p:txBody>
          <a:bodyPr/>
          <a:lstStyle/>
          <a:p>
            <a:pPr>
              <a:lnSpc>
                <a:spcPct val="90000"/>
              </a:lnSpc>
            </a:pPr>
            <a:r>
              <a:rPr lang="en-US" altLang="en-US" sz="2800"/>
              <a:t>$300 b in FY 2004, 90% for services. </a:t>
            </a:r>
          </a:p>
          <a:p>
            <a:pPr>
              <a:lnSpc>
                <a:spcPct val="90000"/>
              </a:lnSpc>
            </a:pPr>
            <a:r>
              <a:rPr lang="en-US" altLang="en-US" sz="2800"/>
              <a:t>Relatively low cost per person, once you consider health status of MA bennies</a:t>
            </a:r>
          </a:p>
          <a:p>
            <a:pPr>
              <a:lnSpc>
                <a:spcPct val="90000"/>
              </a:lnSpc>
            </a:pPr>
            <a:r>
              <a:rPr lang="en-US" altLang="en-US" sz="2800"/>
              <a:t>Spending (FY 03)</a:t>
            </a:r>
          </a:p>
          <a:p>
            <a:pPr lvl="1">
              <a:lnSpc>
                <a:spcPct val="90000"/>
              </a:lnSpc>
            </a:pPr>
            <a:r>
              <a:rPr lang="en-US" altLang="en-US" sz="2400"/>
              <a:t>Children: 	$1,700		-Adults:	$1,800</a:t>
            </a:r>
          </a:p>
          <a:p>
            <a:pPr lvl="1">
              <a:lnSpc>
                <a:spcPct val="90000"/>
              </a:lnSpc>
            </a:pPr>
            <a:r>
              <a:rPr lang="en-US" altLang="en-US" sz="2400"/>
              <a:t>Disabled:	$12,300	-Seniors:	$12,800</a:t>
            </a:r>
          </a:p>
          <a:p>
            <a:pPr>
              <a:lnSpc>
                <a:spcPct val="90000"/>
              </a:lnSpc>
            </a:pPr>
            <a:r>
              <a:rPr lang="en-US" altLang="en-US" sz="2800"/>
              <a:t>Adults and children are 75% of bennies, but cost only 31% of the total.  Seniors/disabled are 25% of the beneficiaries, but use 60% of the funds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6B55F40-25A0-4190-BD09-29F116094E9B}" type="datetime1">
              <a:rPr lang="en-US" altLang="en-US"/>
              <a:pPr/>
              <a:t>11/16/2016</a:t>
            </a:fld>
            <a:endParaRPr lang="en-US" altLang="en-US"/>
          </a:p>
        </p:txBody>
      </p:sp>
      <p:sp>
        <p:nvSpPr>
          <p:cNvPr id="5" name="Slide Number Placeholder 4"/>
          <p:cNvSpPr>
            <a:spLocks noGrp="1"/>
          </p:cNvSpPr>
          <p:nvPr>
            <p:ph type="sldNum" sz="quarter" idx="11"/>
          </p:nvPr>
        </p:nvSpPr>
        <p:spPr/>
        <p:txBody>
          <a:bodyPr/>
          <a:lstStyle/>
          <a:p>
            <a:fld id="{51713D0C-9DD0-49AC-97D2-A96F733D4E8C}" type="slidenum">
              <a:rPr lang="en-US" altLang="en-US"/>
              <a:pPr/>
              <a:t>9</a:t>
            </a:fld>
            <a:endParaRPr lang="en-US" altLang="en-US"/>
          </a:p>
        </p:txBody>
      </p:sp>
      <p:sp>
        <p:nvSpPr>
          <p:cNvPr id="136196" name="Rectangle 4"/>
          <p:cNvSpPr>
            <a:spLocks noGrp="1" noRot="1" noChangeArrowheads="1"/>
          </p:cNvSpPr>
          <p:nvPr>
            <p:ph type="title"/>
          </p:nvPr>
        </p:nvSpPr>
        <p:spPr/>
        <p:txBody>
          <a:bodyPr/>
          <a:lstStyle/>
          <a:p>
            <a:endParaRPr lang="en-US" altLang="en-US"/>
          </a:p>
        </p:txBody>
      </p:sp>
      <p:pic>
        <p:nvPicPr>
          <p:cNvPr id="136198" name="Picture 6"/>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609600"/>
            <a:ext cx="7620000" cy="5730875"/>
          </a:xfrm>
          <a:noFill/>
          <a:ln/>
          <a:extLs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1398</TotalTime>
  <Words>1843</Words>
  <Application>Microsoft Office PowerPoint</Application>
  <PresentationFormat>On-screen Show (4:3)</PresentationFormat>
  <Paragraphs>332</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Times New Roman</vt:lpstr>
      <vt:lpstr>Garamond</vt:lpstr>
      <vt:lpstr>Wingdings</vt:lpstr>
      <vt:lpstr>Arial</vt:lpstr>
      <vt:lpstr>Stream</vt:lpstr>
      <vt:lpstr>History, Current Issues, Options: Medicaid and Medicare</vt:lpstr>
      <vt:lpstr>Medicaid (Medi-Cal in CA)</vt:lpstr>
      <vt:lpstr>PowerPoint Presentation</vt:lpstr>
      <vt:lpstr>Medicaid: Who</vt:lpstr>
      <vt:lpstr>Medicaid: Who, Continued</vt:lpstr>
      <vt:lpstr>Medicaid: Significance</vt:lpstr>
      <vt:lpstr>Medicaid Services</vt:lpstr>
      <vt:lpstr>Medicaid’s Costs</vt:lpstr>
      <vt:lpstr>PowerPoint Presentation</vt:lpstr>
      <vt:lpstr>Medicaid reform is on the agenda</vt:lpstr>
      <vt:lpstr>Practical reforms…</vt:lpstr>
      <vt:lpstr>More Medicaid reforms….</vt:lpstr>
      <vt:lpstr>PowerPoint Presentation</vt:lpstr>
      <vt:lpstr>PowerPoint Presentation</vt:lpstr>
      <vt:lpstr>Medicaid reform – only 5 ways</vt:lpstr>
      <vt:lpstr>Medicare</vt:lpstr>
      <vt:lpstr>The Program</vt:lpstr>
      <vt:lpstr>Eligibility</vt:lpstr>
      <vt:lpstr>History</vt:lpstr>
      <vt:lpstr>History</vt:lpstr>
      <vt:lpstr>Patterns</vt:lpstr>
      <vt:lpstr>What’s right with Medicare</vt:lpstr>
      <vt:lpstr>What’s wrong with Medicare</vt:lpstr>
      <vt:lpstr>Reforms</vt:lpstr>
      <vt:lpstr>Expanding coverage</vt:lpstr>
    </vt:vector>
  </TitlesOfParts>
  <Company>Cal State Los Angeles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Current Issues, Options Social Security and Medicare</dc:title>
  <dc:creator>Anagnoson</dc:creator>
  <cp:lastModifiedBy>Salcido, Violeta</cp:lastModifiedBy>
  <cp:revision>34</cp:revision>
  <cp:lastPrinted>1601-01-01T00:00:00Z</cp:lastPrinted>
  <dcterms:created xsi:type="dcterms:W3CDTF">2005-04-24T22:35:42Z</dcterms:created>
  <dcterms:modified xsi:type="dcterms:W3CDTF">2016-11-16T20:35:15Z</dcterms:modified>
</cp:coreProperties>
</file>