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Lall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8T13:42:16.708" idx="1">
    <p:pos x="6000" y="0"/>
    <p:text>This popup actually appears on the course once you've selected it, so it would say the course name at the top. I added a different screenshot if you want it.
If you need one with the performance thing below it, or whatever, I can get that too.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1960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out background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75" y="0"/>
            <a:ext cx="9144000" cy="5143500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2878C8">
                  <a:alpha val="80000"/>
                </a:srgbClr>
              </a:gs>
              <a:gs pos="100000">
                <a:srgbClr val="33A2BE"/>
              </a:gs>
            </a:gsLst>
            <a:lin ang="18900044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25" y="4685900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ic-logo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250" y="4731075"/>
            <a:ext cx="739250" cy="1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5200" y="3391250"/>
            <a:ext cx="8395800" cy="93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409050" y="3267075"/>
            <a:ext cx="832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321100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87225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04375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400800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604381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66" name="Shape 66"/>
          <p:cNvSpPr/>
          <p:nvPr/>
        </p:nvSpPr>
        <p:spPr>
          <a:xfrm>
            <a:off x="604381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67" name="Shape 67"/>
          <p:cNvSpPr/>
          <p:nvPr/>
        </p:nvSpPr>
        <p:spPr>
          <a:xfrm>
            <a:off x="604381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604379" y="1235175"/>
            <a:ext cx="676200" cy="69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521282" y="1235175"/>
            <a:ext cx="676200" cy="6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431523" y="1235175"/>
            <a:ext cx="676199" cy="6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71" name="Shape 71"/>
          <p:cNvSpPr/>
          <p:nvPr/>
        </p:nvSpPr>
        <p:spPr>
          <a:xfrm>
            <a:off x="611039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72" name="Shape 72"/>
          <p:cNvSpPr/>
          <p:nvPr/>
        </p:nvSpPr>
        <p:spPr>
          <a:xfrm>
            <a:off x="611039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726529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726529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726529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5"/>
          </p:nvPr>
        </p:nvSpPr>
        <p:spPr>
          <a:xfrm>
            <a:off x="726529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6"/>
          </p:nvPr>
        </p:nvSpPr>
        <p:spPr>
          <a:xfrm>
            <a:off x="726529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7"/>
          </p:nvPr>
        </p:nvSpPr>
        <p:spPr>
          <a:xfrm>
            <a:off x="3517950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517956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81" name="Shape 81"/>
          <p:cNvSpPr/>
          <p:nvPr/>
        </p:nvSpPr>
        <p:spPr>
          <a:xfrm>
            <a:off x="3517956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82" name="Shape 82"/>
          <p:cNvSpPr/>
          <p:nvPr/>
        </p:nvSpPr>
        <p:spPr>
          <a:xfrm>
            <a:off x="3517956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83" name="Shape 83"/>
          <p:cNvSpPr/>
          <p:nvPr/>
        </p:nvSpPr>
        <p:spPr>
          <a:xfrm>
            <a:off x="352461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84" name="Shape 84"/>
          <p:cNvSpPr/>
          <p:nvPr/>
        </p:nvSpPr>
        <p:spPr>
          <a:xfrm>
            <a:off x="352461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8"/>
          </p:nvPr>
        </p:nvSpPr>
        <p:spPr>
          <a:xfrm>
            <a:off x="3640104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9"/>
          </p:nvPr>
        </p:nvSpPr>
        <p:spPr>
          <a:xfrm>
            <a:off x="3640104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3"/>
          </p:nvPr>
        </p:nvSpPr>
        <p:spPr>
          <a:xfrm>
            <a:off x="3640104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4"/>
          </p:nvPr>
        </p:nvSpPr>
        <p:spPr>
          <a:xfrm>
            <a:off x="3640104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5"/>
          </p:nvPr>
        </p:nvSpPr>
        <p:spPr>
          <a:xfrm>
            <a:off x="3640104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6"/>
          </p:nvPr>
        </p:nvSpPr>
        <p:spPr>
          <a:xfrm>
            <a:off x="6438200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438206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92" name="Shape 92"/>
          <p:cNvSpPr/>
          <p:nvPr/>
        </p:nvSpPr>
        <p:spPr>
          <a:xfrm>
            <a:off x="6438206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93" name="Shape 93"/>
          <p:cNvSpPr/>
          <p:nvPr/>
        </p:nvSpPr>
        <p:spPr>
          <a:xfrm>
            <a:off x="6438206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94" name="Shape 94"/>
          <p:cNvSpPr/>
          <p:nvPr/>
        </p:nvSpPr>
        <p:spPr>
          <a:xfrm>
            <a:off x="644486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95" name="Shape 95"/>
          <p:cNvSpPr/>
          <p:nvPr/>
        </p:nvSpPr>
        <p:spPr>
          <a:xfrm>
            <a:off x="644486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7"/>
          </p:nvPr>
        </p:nvSpPr>
        <p:spPr>
          <a:xfrm>
            <a:off x="6560354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8"/>
          </p:nvPr>
        </p:nvSpPr>
        <p:spPr>
          <a:xfrm>
            <a:off x="6560354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9"/>
          </p:nvPr>
        </p:nvSpPr>
        <p:spPr>
          <a:xfrm>
            <a:off x="6560354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0"/>
          </p:nvPr>
        </p:nvSpPr>
        <p:spPr>
          <a:xfrm>
            <a:off x="6560354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1"/>
          </p:nvPr>
        </p:nvSpPr>
        <p:spPr>
          <a:xfrm>
            <a:off x="6560354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lling/Quizzi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544450" y="14126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811650" y="15539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200" cy="59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544450" y="20177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811650" y="21590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0" name="Shape 110"/>
          <p:cNvSpPr/>
          <p:nvPr/>
        </p:nvSpPr>
        <p:spPr>
          <a:xfrm>
            <a:off x="1544450" y="26228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811650" y="27641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2" name="Shape 112"/>
          <p:cNvSpPr/>
          <p:nvPr/>
        </p:nvSpPr>
        <p:spPr>
          <a:xfrm>
            <a:off x="1544450" y="32279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11650" y="33692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4" name="Shape 114"/>
          <p:cNvSpPr/>
          <p:nvPr/>
        </p:nvSpPr>
        <p:spPr>
          <a:xfrm>
            <a:off x="1544450" y="38330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811650" y="39743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036833" y="14125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036833" y="20177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2036833" y="26228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2036833" y="32279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2036833" y="38330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Foo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Header + Footer 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5500" y="88195"/>
            <a:ext cx="8520600" cy="88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395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0" y="9634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2878C8"/>
              </a:buClr>
              <a:buSzPct val="100000"/>
              <a:buFont typeface="Montserrat"/>
              <a:defRPr sz="3000" b="1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Centered - Blank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200" cy="59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75" y="0"/>
            <a:ext cx="9144000" cy="5143500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2878C8">
                  <a:alpha val="80000"/>
                </a:srgbClr>
              </a:gs>
              <a:gs pos="100000">
                <a:srgbClr val="33A2BE"/>
              </a:gs>
            </a:gsLst>
            <a:lin ang="18900044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25" y="4685900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ic-logo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250" y="4731075"/>
            <a:ext cx="739250" cy="1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85600" y="1241870"/>
            <a:ext cx="2986200" cy="293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6848" y="88473"/>
            <a:ext cx="8319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975" y="1021850"/>
            <a:ext cx="8319899" cy="37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Create Your Reef Student Account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0" y="1031835"/>
            <a:ext cx="3438600" cy="30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-GB" sz="1300" dirty="0">
                <a:latin typeface="Open Sans"/>
                <a:ea typeface="Open Sans"/>
                <a:cs typeface="Open Sans"/>
                <a:sym typeface="Open Sans"/>
              </a:rPr>
              <a:t>The link will take you to the Reef student login site. 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-GB" sz="1300" dirty="0" smtClean="0"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GB" sz="1300" dirty="0">
                <a:latin typeface="Open Sans"/>
                <a:ea typeface="Open Sans"/>
                <a:cs typeface="Open Sans"/>
                <a:sym typeface="Open Sans"/>
              </a:rPr>
              <a:t>you've used the Reef student application before, </a:t>
            </a:r>
            <a:r>
              <a:rPr lang="en-GB" sz="1300" dirty="0" smtClean="0">
                <a:latin typeface="Open Sans"/>
                <a:ea typeface="Open Sans"/>
                <a:cs typeface="Open Sans"/>
                <a:sym typeface="Open Sans"/>
              </a:rPr>
              <a:t>log in</a:t>
            </a:r>
            <a:r>
              <a:rPr lang="en-GB" sz="1300" dirty="0"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-GB" sz="1300" dirty="0">
                <a:latin typeface="Open Sans"/>
                <a:ea typeface="Open Sans"/>
                <a:cs typeface="Open Sans"/>
                <a:sym typeface="Open Sans"/>
              </a:rPr>
              <a:t>If you have not used Reef before, </a:t>
            </a:r>
            <a:r>
              <a:rPr lang="en-GB" sz="1300" dirty="0" smtClean="0">
                <a:latin typeface="Open Sans"/>
                <a:ea typeface="Open Sans"/>
                <a:cs typeface="Open Sans"/>
                <a:sym typeface="Open Sans"/>
              </a:rPr>
              <a:t>click the Sign Up link.</a:t>
            </a:r>
            <a:endParaRPr lang="en-GB"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-GB" sz="1300" dirty="0" smtClean="0">
                <a:latin typeface="Open Sans"/>
                <a:ea typeface="Open Sans"/>
                <a:cs typeface="Open Sans"/>
                <a:sym typeface="Open Sans"/>
              </a:rPr>
              <a:t>Search for California State University Los Angeles. </a:t>
            </a: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-GB" sz="1300" dirty="0" smtClean="0">
                <a:latin typeface="Open Sans"/>
                <a:ea typeface="Open Sans"/>
                <a:cs typeface="Open Sans"/>
                <a:sym typeface="Open Sans"/>
              </a:rPr>
              <a:t>Enter your first and last name, Cal State LA email address and CIN. </a:t>
            </a:r>
            <a:endParaRPr lang="en-GB"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600" y="1036700"/>
            <a:ext cx="6244524" cy="345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055225" y="4489250"/>
            <a:ext cx="3855300" cy="6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900" b="1">
                <a:latin typeface="Open Sans"/>
                <a:ea typeface="Open Sans"/>
                <a:cs typeface="Open Sans"/>
                <a:sym typeface="Open Sans"/>
              </a:rPr>
              <a:t>Important:</a:t>
            </a:r>
            <a:r>
              <a:rPr lang="en-GB" sz="900">
                <a:latin typeface="Open Sans"/>
                <a:ea typeface="Open Sans"/>
                <a:cs typeface="Open Sans"/>
                <a:sym typeface="Open Sans"/>
              </a:rPr>
              <a:t> Only create and use a single Reef student account. Creating multiple accounts may result in the loss of grade points.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l="13699" r="15608"/>
          <a:stretch/>
        </p:blipFill>
        <p:spPr>
          <a:xfrm>
            <a:off x="3803525" y="1290661"/>
            <a:ext cx="4358701" cy="277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ctrTitle"/>
          </p:nvPr>
        </p:nvSpPr>
        <p:spPr>
          <a:xfrm>
            <a:off x="311708" y="8022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Link this Course to Reef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35500" y="765029"/>
            <a:ext cx="2867400" cy="25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Click on the “+” Button in the top right corner of the webpage.</a:t>
            </a: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In the box labelled “Find Your Institution,” type in “California State University Los Angeles”.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In the box labelled “Find Your Course,” type in your instructor’s name or the name of the course.</a:t>
            </a: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Shape 13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434" y="765029"/>
            <a:ext cx="3540201" cy="196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9515"/>
          <a:stretch/>
        </p:blipFill>
        <p:spPr>
          <a:xfrm>
            <a:off x="5464725" y="904853"/>
            <a:ext cx="2420318" cy="1539561"/>
          </a:xfrm>
          <a:prstGeom prst="rect">
            <a:avLst/>
          </a:prstGeom>
        </p:spPr>
      </p:pic>
      <p:pic>
        <p:nvPicPr>
          <p:cNvPr id="9" name="Shape 13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434" y="2723083"/>
            <a:ext cx="3540201" cy="196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r="9907"/>
          <a:stretch/>
        </p:blipFill>
        <p:spPr>
          <a:xfrm>
            <a:off x="5464725" y="2868483"/>
            <a:ext cx="2420318" cy="153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If you are using an iClicker Remote...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01875" y="1248425"/>
            <a:ext cx="2950200" cy="73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If you plan to use 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an </a:t>
            </a:r>
            <a:r>
              <a:rPr lang="en-GB" sz="14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 remote, </a:t>
            </a: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you must register your remote in your Reef account.</a:t>
            </a:r>
            <a:br>
              <a:rPr lang="en-GB" sz="1400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88" y="1112659"/>
            <a:ext cx="4779015" cy="2477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If you are using an iClicker Remote...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84050" y="1258125"/>
            <a:ext cx="3250500" cy="15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Enter the barcode ID number found on the back of your clicker. If you do not have your clicker, you can register it later in your Reef profile.</a:t>
            </a:r>
            <a:br>
              <a:rPr lang="en-GB" sz="1400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09" y="1302242"/>
            <a:ext cx="5457414" cy="2097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Check </a:t>
            </a:r>
            <a:r>
              <a:rPr lang="en-GB" dirty="0"/>
              <a:t>Your Courses List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35625" y="1248425"/>
            <a:ext cx="3438600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Our course should already be </a:t>
            </a:r>
            <a:r>
              <a:rPr lang="en-GB" sz="1400" dirty="0" err="1">
                <a:latin typeface="Open Sans"/>
                <a:ea typeface="Open Sans"/>
                <a:cs typeface="Open Sans"/>
                <a:sym typeface="Open Sans"/>
              </a:rPr>
              <a:t>be</a:t>
            </a: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 added to your Courses list.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17" y="1144077"/>
            <a:ext cx="4095249" cy="2508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Reef Student Mobile App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35625" y="1248425"/>
            <a:ext cx="3438600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If you want to use your mobile device to vote, you can download the mobile app from the Apple or Google app stores.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250" y="845750"/>
            <a:ext cx="4354176" cy="389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830" y="1423925"/>
            <a:ext cx="1588725" cy="282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0699" y="1294374"/>
            <a:ext cx="1735275" cy="308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Join </a:t>
            </a:r>
            <a:r>
              <a:rPr lang="en-GB" dirty="0"/>
              <a:t>a Session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35624" y="1248425"/>
            <a:ext cx="3780809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I start a session, you will see a “Join” button 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appear on your </a:t>
            </a: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screen.</a:t>
            </a:r>
            <a:br>
              <a:rPr lang="en-GB" sz="1400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Hit the Join button 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to participate. </a:t>
            </a: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17" y="850767"/>
            <a:ext cx="2112599" cy="36600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Viewing </a:t>
            </a:r>
            <a:r>
              <a:rPr lang="en-GB" dirty="0" smtClean="0"/>
              <a:t>Course Statistics and Course History </a:t>
            </a:r>
            <a:endParaRPr lang="en-GB" dirty="0"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35500" y="853209"/>
            <a:ext cx="3438600" cy="171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>
              <a:buSzPct val="100000"/>
              <a:buFont typeface="Open Sans"/>
              <a:buChar char="●"/>
            </a:pP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The main 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screen of Reef </a:t>
            </a: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shows your </a:t>
            </a:r>
            <a:r>
              <a:rPr lang="en-GB" sz="1400" b="1" dirty="0">
                <a:latin typeface="Open Sans"/>
                <a:ea typeface="Open Sans"/>
                <a:cs typeface="Open Sans"/>
                <a:sym typeface="Open Sans"/>
              </a:rPr>
              <a:t>Course Statistics</a:t>
            </a: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GB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Here you will see an overview of your course performance for points earned in polls and/or </a:t>
            </a:r>
            <a:r>
              <a:rPr lang="en-GB" sz="14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quizzes. </a:t>
            </a:r>
          </a:p>
          <a:p>
            <a:pPr marL="457200" lvl="0" indent="-298450">
              <a:buSzPct val="100000"/>
              <a:buFont typeface="Open Sans"/>
              <a:buChar char="●"/>
            </a:pP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1400" b="1" dirty="0" smtClean="0">
                <a:latin typeface="Open Sans"/>
                <a:ea typeface="Open Sans"/>
                <a:cs typeface="Open Sans"/>
                <a:sym typeface="Open Sans"/>
              </a:rPr>
              <a:t>Course History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 view shows you a detailed view of your individual session results, by date. </a:t>
            </a:r>
            <a:r>
              <a:rPr lang="en-GB" sz="14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GB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can select an individual </a:t>
            </a:r>
            <a:r>
              <a:rPr lang="en-GB" sz="14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session to view </a:t>
            </a:r>
            <a:r>
              <a:rPr lang="en-GB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more details, </a:t>
            </a:r>
            <a:r>
              <a:rPr lang="en-GB" sz="14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including results and images </a:t>
            </a:r>
            <a:r>
              <a:rPr lang="en-GB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of polling questions to use as a study </a:t>
            </a:r>
            <a:r>
              <a:rPr lang="en-GB" sz="14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guide. </a:t>
            </a:r>
            <a:r>
              <a:rPr lang="en-GB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GB" sz="14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 descr="Reef_CourseHisto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74" y="853209"/>
            <a:ext cx="1925851" cy="3562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711" y="853209"/>
            <a:ext cx="2059843" cy="3562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Reef App Subscription </a:t>
            </a:r>
            <a:r>
              <a:rPr lang="en-GB" dirty="0"/>
              <a:t>Expired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54550" y="959362"/>
            <a:ext cx="4055766" cy="209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After 14 days, your free trial will expire and </a:t>
            </a:r>
            <a:r>
              <a:rPr lang="en-GB" sz="11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you'll need to purchase a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subscription or obtain an </a:t>
            </a:r>
            <a:r>
              <a:rPr lang="en-GB" sz="11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 Reef subscription or begin using a remote.</a:t>
            </a:r>
          </a:p>
          <a:p>
            <a:pPr marL="457200" lvl="0" indent="-298450">
              <a:buSzPct val="100000"/>
              <a:buFont typeface="Open Sans"/>
              <a:buChar char="●"/>
            </a:pPr>
            <a:r>
              <a:rPr lang="en-GB" sz="11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GB" sz="1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can obtain an </a:t>
            </a:r>
            <a:r>
              <a:rPr lang="en-GB" sz="1100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Reef </a:t>
            </a:r>
            <a:r>
              <a:rPr lang="en-GB" sz="11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subscription </a:t>
            </a:r>
            <a:r>
              <a:rPr lang="en-GB" sz="1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 one of two </a:t>
            </a:r>
            <a:r>
              <a:rPr lang="en-GB" sz="11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ways:</a:t>
            </a:r>
            <a:endParaRPr lang="en-GB" sz="11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8450">
              <a:buSzPct val="100000"/>
              <a:buFont typeface="+mj-lt"/>
              <a:buAutoNum type="arabicPeriod"/>
            </a:pPr>
            <a:r>
              <a:rPr lang="en-GB" sz="11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GB" sz="1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can purchase an </a:t>
            </a:r>
            <a:r>
              <a:rPr lang="en-GB" sz="1100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Reef </a:t>
            </a:r>
            <a:r>
              <a:rPr lang="en-GB" sz="11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access </a:t>
            </a:r>
            <a:r>
              <a:rPr lang="en-GB" sz="1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code from </a:t>
            </a:r>
            <a:r>
              <a:rPr lang="en-GB" sz="11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bookstore.</a:t>
            </a:r>
          </a:p>
          <a:p>
            <a:pPr marL="914400" lvl="1" indent="-298450">
              <a:buSzPct val="100000"/>
              <a:buFont typeface="+mj-lt"/>
              <a:buAutoNum type="arabicPeriod"/>
            </a:pPr>
            <a:r>
              <a:rPr lang="en-GB" sz="11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You can complete an In-App purchase of a subscription. </a:t>
            </a:r>
          </a:p>
          <a:p>
            <a:pPr marL="457200" indent="-298450">
              <a:buSzPct val="100000"/>
              <a:buFont typeface="Open Sans"/>
              <a:buChar char="●"/>
            </a:pP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Contact the campus bookstore with additional questions.</a:t>
            </a:r>
            <a:endParaRPr lang="en-GB"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84" y="1259082"/>
            <a:ext cx="3489001" cy="2468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&gt;clicker REEF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435</Words>
  <Application>Microsoft Office PowerPoint</Application>
  <PresentationFormat>On-screen Show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Montserrat</vt:lpstr>
      <vt:lpstr>Calibri</vt:lpstr>
      <vt:lpstr>Open Sans</vt:lpstr>
      <vt:lpstr>Arial</vt:lpstr>
      <vt:lpstr>i&gt;clicker REEF Theme</vt:lpstr>
      <vt:lpstr>Create Your Reef Student Account</vt:lpstr>
      <vt:lpstr>Link this Course to Reef</vt:lpstr>
      <vt:lpstr>If you are using an iClicker Remote...</vt:lpstr>
      <vt:lpstr>If you are using an iClicker Remote...</vt:lpstr>
      <vt:lpstr>Check Your Courses List</vt:lpstr>
      <vt:lpstr>Reef Student Mobile App</vt:lpstr>
      <vt:lpstr>Join a Session</vt:lpstr>
      <vt:lpstr>Viewing Course Statistics and Course History </vt:lpstr>
      <vt:lpstr>Reef App Subscription Expired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Students to Participate in Class</dc:title>
  <dc:creator>Suarez-Grant, Jeffrey T</dc:creator>
  <cp:lastModifiedBy>Deo, Natalie S</cp:lastModifiedBy>
  <cp:revision>16</cp:revision>
  <dcterms:modified xsi:type="dcterms:W3CDTF">2018-10-23T22:45:01Z</dcterms:modified>
</cp:coreProperties>
</file>