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p:cViewPr varScale="1">
        <p:scale>
          <a:sx n="62" d="100"/>
          <a:sy n="62" d="100"/>
        </p:scale>
        <p:origin x="1220" y="4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nors, David N" userId="47813c51-9c67-4d3c-9c87-6e905e66f5bf" providerId="ADAL" clId="{EC243FBE-D57F-4331-ABEF-F1EC98D65390}"/>
    <pc:docChg chg="modSld">
      <pc:chgData name="Connors, David N" userId="47813c51-9c67-4d3c-9c87-6e905e66f5bf" providerId="ADAL" clId="{EC243FBE-D57F-4331-ABEF-F1EC98D65390}" dt="2025-10-03T17:32:55.634" v="24" actId="20577"/>
      <pc:docMkLst>
        <pc:docMk/>
      </pc:docMkLst>
      <pc:sldChg chg="modSp mod">
        <pc:chgData name="Connors, David N" userId="47813c51-9c67-4d3c-9c87-6e905e66f5bf" providerId="ADAL" clId="{EC243FBE-D57F-4331-ABEF-F1EC98D65390}" dt="2025-09-02T19:40:54.020" v="20" actId="6549"/>
        <pc:sldMkLst>
          <pc:docMk/>
          <pc:sldMk cId="0" sldId="256"/>
        </pc:sldMkLst>
        <pc:spChg chg="mod">
          <ac:chgData name="Connors, David N" userId="47813c51-9c67-4d3c-9c87-6e905e66f5bf" providerId="ADAL" clId="{EC243FBE-D57F-4331-ABEF-F1EC98D65390}" dt="2025-09-02T19:40:54.020" v="20" actId="6549"/>
          <ac:spMkLst>
            <pc:docMk/>
            <pc:sldMk cId="0" sldId="256"/>
            <ac:spMk id="12" creationId="{E6D86886-9A6F-0A45-B354-58E5990B5C40}"/>
          </ac:spMkLst>
        </pc:spChg>
      </pc:sldChg>
      <pc:sldChg chg="modSp mod">
        <pc:chgData name="Connors, David N" userId="47813c51-9c67-4d3c-9c87-6e905e66f5bf" providerId="ADAL" clId="{EC243FBE-D57F-4331-ABEF-F1EC98D65390}" dt="2025-10-03T17:32:55.634" v="24" actId="20577"/>
        <pc:sldMkLst>
          <pc:docMk/>
          <pc:sldMk cId="0" sldId="276"/>
        </pc:sldMkLst>
        <pc:spChg chg="mod">
          <ac:chgData name="Connors, David N" userId="47813c51-9c67-4d3c-9c87-6e905e66f5bf" providerId="ADAL" clId="{EC243FBE-D57F-4331-ABEF-F1EC98D65390}" dt="2025-10-03T17:32:55.634" v="24" actId="20577"/>
          <ac:spMkLst>
            <pc:docMk/>
            <pc:sldMk cId="0" sldId="276"/>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84957" y="6569865"/>
            <a:ext cx="5224145" cy="974090"/>
          </a:xfrm>
          <a:custGeom>
            <a:avLst/>
            <a:gdLst/>
            <a:ahLst/>
            <a:cxnLst/>
            <a:rect l="l" t="t" r="r" b="b"/>
            <a:pathLst>
              <a:path w="5224145" h="974090">
                <a:moveTo>
                  <a:pt x="91314" y="22753"/>
                </a:moveTo>
                <a:lnTo>
                  <a:pt x="3879215" y="973935"/>
                </a:lnTo>
                <a:lnTo>
                  <a:pt x="5223885" y="973935"/>
                </a:lnTo>
                <a:lnTo>
                  <a:pt x="91314" y="22753"/>
                </a:lnTo>
                <a:close/>
              </a:path>
              <a:path w="5224145" h="974090">
                <a:moveTo>
                  <a:pt x="704" y="0"/>
                </a:moveTo>
                <a:lnTo>
                  <a:pt x="0" y="5830"/>
                </a:lnTo>
                <a:lnTo>
                  <a:pt x="91314" y="22753"/>
                </a:lnTo>
                <a:lnTo>
                  <a:pt x="704" y="0"/>
                </a:lnTo>
                <a:close/>
              </a:path>
            </a:pathLst>
          </a:custGeom>
          <a:solidFill>
            <a:srgbClr val="FFDC99">
              <a:alpha val="39999"/>
            </a:srgbClr>
          </a:solidFill>
        </p:spPr>
        <p:txBody>
          <a:bodyPr wrap="square" lIns="0" tIns="0" rIns="0" bIns="0" rtlCol="0"/>
          <a:lstStyle/>
          <a:p>
            <a:endParaRPr/>
          </a:p>
        </p:txBody>
      </p:sp>
      <p:sp>
        <p:nvSpPr>
          <p:cNvPr id="17" name="bg object 17"/>
          <p:cNvSpPr/>
          <p:nvPr/>
        </p:nvSpPr>
        <p:spPr>
          <a:xfrm>
            <a:off x="670498" y="6563545"/>
            <a:ext cx="3895725" cy="980440"/>
          </a:xfrm>
          <a:custGeom>
            <a:avLst/>
            <a:gdLst/>
            <a:ahLst/>
            <a:cxnLst/>
            <a:rect l="l" t="t" r="r" b="b"/>
            <a:pathLst>
              <a:path w="3895725" h="980440">
                <a:moveTo>
                  <a:pt x="0" y="0"/>
                </a:moveTo>
                <a:lnTo>
                  <a:pt x="8448" y="6772"/>
                </a:lnTo>
                <a:lnTo>
                  <a:pt x="3060133" y="980254"/>
                </a:lnTo>
                <a:lnTo>
                  <a:pt x="3895370" y="980254"/>
                </a:lnTo>
                <a:lnTo>
                  <a:pt x="0" y="0"/>
                </a:lnTo>
                <a:close/>
              </a:path>
            </a:pathLst>
          </a:custGeom>
          <a:solidFill>
            <a:srgbClr val="000000"/>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52400" y="6403848"/>
            <a:ext cx="3627120" cy="1139952"/>
          </a:xfrm>
          <a:prstGeom prst="rect">
            <a:avLst/>
          </a:prstGeom>
        </p:spPr>
      </p:pic>
      <p:pic>
        <p:nvPicPr>
          <p:cNvPr id="19" name="bg object 19"/>
          <p:cNvPicPr/>
          <p:nvPr/>
        </p:nvPicPr>
        <p:blipFill>
          <a:blip r:embed="rId3" cstate="print"/>
          <a:stretch>
            <a:fillRect/>
          </a:stretch>
        </p:blipFill>
        <p:spPr>
          <a:xfrm>
            <a:off x="152400" y="6398571"/>
            <a:ext cx="3596595" cy="1145229"/>
          </a:xfrm>
          <a:prstGeom prst="rect">
            <a:avLst/>
          </a:prstGeom>
        </p:spPr>
      </p:pic>
      <p:pic>
        <p:nvPicPr>
          <p:cNvPr id="20" name="bg object 20"/>
          <p:cNvPicPr/>
          <p:nvPr/>
        </p:nvPicPr>
        <p:blipFill>
          <a:blip r:embed="rId4" cstate="print"/>
          <a:stretch>
            <a:fillRect/>
          </a:stretch>
        </p:blipFill>
        <p:spPr>
          <a:xfrm>
            <a:off x="313943" y="512063"/>
            <a:ext cx="1124712" cy="1164336"/>
          </a:xfrm>
          <a:prstGeom prst="rect">
            <a:avLst/>
          </a:prstGeom>
        </p:spPr>
      </p:pic>
      <p:sp>
        <p:nvSpPr>
          <p:cNvPr id="2" name="Holder 2"/>
          <p:cNvSpPr>
            <a:spLocks noGrp="1"/>
          </p:cNvSpPr>
          <p:nvPr>
            <p:ph type="title"/>
          </p:nvPr>
        </p:nvSpPr>
        <p:spPr/>
        <p:txBody>
          <a:bodyPr lIns="0" tIns="0" rIns="0" bIns="0"/>
          <a:lstStyle>
            <a:lvl1pPr>
              <a:defRPr sz="4300" b="1" i="0">
                <a:solidFill>
                  <a:srgbClr val="F5C20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sz="2600" b="0" i="0">
                <a:solidFill>
                  <a:schemeClr val="tx1"/>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1" i="0">
                <a:solidFill>
                  <a:srgbClr val="F5C201"/>
                </a:solidFill>
                <a:latin typeface="Lucida Sans Unicode"/>
                <a:cs typeface="Lucida Sans Unicode"/>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00" b="1" i="0">
                <a:solidFill>
                  <a:srgbClr val="F5C20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84957" y="6569865"/>
            <a:ext cx="5224145" cy="974090"/>
          </a:xfrm>
          <a:custGeom>
            <a:avLst/>
            <a:gdLst/>
            <a:ahLst/>
            <a:cxnLst/>
            <a:rect l="l" t="t" r="r" b="b"/>
            <a:pathLst>
              <a:path w="5224145" h="974090">
                <a:moveTo>
                  <a:pt x="91314" y="22753"/>
                </a:moveTo>
                <a:lnTo>
                  <a:pt x="3879215" y="973935"/>
                </a:lnTo>
                <a:lnTo>
                  <a:pt x="5223885" y="973935"/>
                </a:lnTo>
                <a:lnTo>
                  <a:pt x="91314" y="22753"/>
                </a:lnTo>
                <a:close/>
              </a:path>
              <a:path w="5224145" h="974090">
                <a:moveTo>
                  <a:pt x="704" y="0"/>
                </a:moveTo>
                <a:lnTo>
                  <a:pt x="0" y="5830"/>
                </a:lnTo>
                <a:lnTo>
                  <a:pt x="91314" y="22753"/>
                </a:lnTo>
                <a:lnTo>
                  <a:pt x="704" y="0"/>
                </a:lnTo>
                <a:close/>
              </a:path>
            </a:pathLst>
          </a:custGeom>
          <a:solidFill>
            <a:srgbClr val="FFDC99">
              <a:alpha val="39999"/>
            </a:srgbClr>
          </a:solidFill>
        </p:spPr>
        <p:txBody>
          <a:bodyPr wrap="square" lIns="0" tIns="0" rIns="0" bIns="0" rtlCol="0"/>
          <a:lstStyle/>
          <a:p>
            <a:endParaRPr/>
          </a:p>
        </p:txBody>
      </p:sp>
      <p:sp>
        <p:nvSpPr>
          <p:cNvPr id="17" name="bg object 17"/>
          <p:cNvSpPr/>
          <p:nvPr/>
        </p:nvSpPr>
        <p:spPr>
          <a:xfrm>
            <a:off x="670498" y="6563545"/>
            <a:ext cx="3895725" cy="980440"/>
          </a:xfrm>
          <a:custGeom>
            <a:avLst/>
            <a:gdLst/>
            <a:ahLst/>
            <a:cxnLst/>
            <a:rect l="l" t="t" r="r" b="b"/>
            <a:pathLst>
              <a:path w="3895725" h="980440">
                <a:moveTo>
                  <a:pt x="0" y="0"/>
                </a:moveTo>
                <a:lnTo>
                  <a:pt x="8448" y="6772"/>
                </a:lnTo>
                <a:lnTo>
                  <a:pt x="3060133" y="980254"/>
                </a:lnTo>
                <a:lnTo>
                  <a:pt x="3895370" y="980254"/>
                </a:lnTo>
                <a:lnTo>
                  <a:pt x="0" y="0"/>
                </a:lnTo>
                <a:close/>
              </a:path>
            </a:pathLst>
          </a:custGeom>
          <a:solidFill>
            <a:srgbClr val="000000"/>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52400" y="6403848"/>
            <a:ext cx="3627120" cy="1139952"/>
          </a:xfrm>
          <a:prstGeom prst="rect">
            <a:avLst/>
          </a:prstGeom>
        </p:spPr>
      </p:pic>
      <p:pic>
        <p:nvPicPr>
          <p:cNvPr id="19" name="bg object 19"/>
          <p:cNvPicPr/>
          <p:nvPr/>
        </p:nvPicPr>
        <p:blipFill>
          <a:blip r:embed="rId3" cstate="print"/>
          <a:stretch>
            <a:fillRect/>
          </a:stretch>
        </p:blipFill>
        <p:spPr>
          <a:xfrm>
            <a:off x="152400" y="6398571"/>
            <a:ext cx="3596595" cy="1145229"/>
          </a:xfrm>
          <a:prstGeom prst="rect">
            <a:avLst/>
          </a:prstGeom>
        </p:spPr>
      </p:pic>
      <p:pic>
        <p:nvPicPr>
          <p:cNvPr id="20" name="bg object 20"/>
          <p:cNvPicPr/>
          <p:nvPr/>
        </p:nvPicPr>
        <p:blipFill>
          <a:blip r:embed="rId4" cstate="print"/>
          <a:stretch>
            <a:fillRect/>
          </a:stretch>
        </p:blipFill>
        <p:spPr>
          <a:xfrm>
            <a:off x="313943" y="512063"/>
            <a:ext cx="1124712" cy="1164336"/>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84957" y="6569865"/>
            <a:ext cx="5224145" cy="974090"/>
          </a:xfrm>
          <a:custGeom>
            <a:avLst/>
            <a:gdLst/>
            <a:ahLst/>
            <a:cxnLst/>
            <a:rect l="l" t="t" r="r" b="b"/>
            <a:pathLst>
              <a:path w="5224145" h="974090">
                <a:moveTo>
                  <a:pt x="91314" y="22753"/>
                </a:moveTo>
                <a:lnTo>
                  <a:pt x="3879215" y="973935"/>
                </a:lnTo>
                <a:lnTo>
                  <a:pt x="5223885" y="973935"/>
                </a:lnTo>
                <a:lnTo>
                  <a:pt x="91314" y="22753"/>
                </a:lnTo>
                <a:close/>
              </a:path>
              <a:path w="5224145" h="974090">
                <a:moveTo>
                  <a:pt x="704" y="0"/>
                </a:moveTo>
                <a:lnTo>
                  <a:pt x="0" y="5830"/>
                </a:lnTo>
                <a:lnTo>
                  <a:pt x="91314" y="22753"/>
                </a:lnTo>
                <a:lnTo>
                  <a:pt x="704" y="0"/>
                </a:lnTo>
                <a:close/>
              </a:path>
            </a:pathLst>
          </a:custGeom>
          <a:solidFill>
            <a:srgbClr val="FFDC99">
              <a:alpha val="39999"/>
            </a:srgbClr>
          </a:solidFill>
        </p:spPr>
        <p:txBody>
          <a:bodyPr wrap="square" lIns="0" tIns="0" rIns="0" bIns="0" rtlCol="0"/>
          <a:lstStyle/>
          <a:p>
            <a:endParaRPr/>
          </a:p>
        </p:txBody>
      </p:sp>
      <p:sp>
        <p:nvSpPr>
          <p:cNvPr id="17" name="bg object 17"/>
          <p:cNvSpPr/>
          <p:nvPr/>
        </p:nvSpPr>
        <p:spPr>
          <a:xfrm>
            <a:off x="670498" y="6563545"/>
            <a:ext cx="3895725" cy="980440"/>
          </a:xfrm>
          <a:custGeom>
            <a:avLst/>
            <a:gdLst/>
            <a:ahLst/>
            <a:cxnLst/>
            <a:rect l="l" t="t" r="r" b="b"/>
            <a:pathLst>
              <a:path w="3895725" h="980440">
                <a:moveTo>
                  <a:pt x="0" y="0"/>
                </a:moveTo>
                <a:lnTo>
                  <a:pt x="8448" y="6772"/>
                </a:lnTo>
                <a:lnTo>
                  <a:pt x="3060133" y="980254"/>
                </a:lnTo>
                <a:lnTo>
                  <a:pt x="3895370" y="980254"/>
                </a:lnTo>
                <a:lnTo>
                  <a:pt x="0" y="0"/>
                </a:lnTo>
                <a:close/>
              </a:path>
            </a:pathLst>
          </a:custGeom>
          <a:solidFill>
            <a:srgbClr val="000000"/>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152400" y="6403848"/>
            <a:ext cx="3627120" cy="1139952"/>
          </a:xfrm>
          <a:prstGeom prst="rect">
            <a:avLst/>
          </a:prstGeom>
        </p:spPr>
      </p:pic>
      <p:pic>
        <p:nvPicPr>
          <p:cNvPr id="19" name="bg object 19"/>
          <p:cNvPicPr/>
          <p:nvPr/>
        </p:nvPicPr>
        <p:blipFill>
          <a:blip r:embed="rId8" cstate="print"/>
          <a:stretch>
            <a:fillRect/>
          </a:stretch>
        </p:blipFill>
        <p:spPr>
          <a:xfrm>
            <a:off x="152400" y="6398571"/>
            <a:ext cx="3596595" cy="1145229"/>
          </a:xfrm>
          <a:prstGeom prst="rect">
            <a:avLst/>
          </a:prstGeom>
        </p:spPr>
      </p:pic>
      <p:sp>
        <p:nvSpPr>
          <p:cNvPr id="2" name="Holder 2"/>
          <p:cNvSpPr>
            <a:spLocks noGrp="1"/>
          </p:cNvSpPr>
          <p:nvPr>
            <p:ph type="title"/>
          </p:nvPr>
        </p:nvSpPr>
        <p:spPr>
          <a:xfrm>
            <a:off x="3671569" y="484792"/>
            <a:ext cx="2715260" cy="683260"/>
          </a:xfrm>
          <a:prstGeom prst="rect">
            <a:avLst/>
          </a:prstGeom>
        </p:spPr>
        <p:txBody>
          <a:bodyPr wrap="square" lIns="0" tIns="0" rIns="0" bIns="0">
            <a:spAutoFit/>
          </a:bodyPr>
          <a:lstStyle>
            <a:lvl1pPr>
              <a:defRPr sz="4300" b="1" i="0">
                <a:solidFill>
                  <a:srgbClr val="F5C201"/>
                </a:solidFill>
                <a:latin typeface="Lucida Sans Unicode"/>
                <a:cs typeface="Lucida Sans Unicode"/>
              </a:defRPr>
            </a:lvl1pPr>
          </a:lstStyle>
          <a:p>
            <a:endParaRPr/>
          </a:p>
        </p:txBody>
      </p:sp>
      <p:sp>
        <p:nvSpPr>
          <p:cNvPr id="3" name="Holder 3"/>
          <p:cNvSpPr>
            <a:spLocks noGrp="1"/>
          </p:cNvSpPr>
          <p:nvPr>
            <p:ph type="body" idx="1"/>
          </p:nvPr>
        </p:nvSpPr>
        <p:spPr>
          <a:xfrm>
            <a:off x="1004654" y="2501514"/>
            <a:ext cx="8222615" cy="3815079"/>
          </a:xfrm>
          <a:prstGeom prst="rect">
            <a:avLst/>
          </a:prstGeom>
        </p:spPr>
        <p:txBody>
          <a:bodyPr wrap="square" lIns="0" tIns="0" rIns="0" bIns="0">
            <a:spAutoFit/>
          </a:bodyPr>
          <a:lstStyle>
            <a:lvl1pPr>
              <a:defRPr sz="2600" b="0" i="0">
                <a:solidFill>
                  <a:schemeClr val="tx1"/>
                </a:solidFill>
                <a:latin typeface="Garamond"/>
                <a:cs typeface="Garamond"/>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10/2/2025</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alstatela.edu/apra/assessment-resourc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5511800"/>
            <a:ext cx="9753600" cy="2032000"/>
            <a:chOff x="152400" y="5511800"/>
            <a:chExt cx="9753600" cy="2032000"/>
          </a:xfrm>
        </p:grpSpPr>
        <p:sp>
          <p:nvSpPr>
            <p:cNvPr id="3" name="object 3"/>
            <p:cNvSpPr/>
            <p:nvPr/>
          </p:nvSpPr>
          <p:spPr>
            <a:xfrm>
              <a:off x="1952414" y="5511800"/>
              <a:ext cx="7954009" cy="520700"/>
            </a:xfrm>
            <a:custGeom>
              <a:avLst/>
              <a:gdLst/>
              <a:ahLst/>
              <a:cxnLst/>
              <a:rect l="l" t="t" r="r" b="b"/>
              <a:pathLst>
                <a:path w="7954009" h="520700">
                  <a:moveTo>
                    <a:pt x="7953585" y="0"/>
                  </a:moveTo>
                  <a:lnTo>
                    <a:pt x="0" y="309297"/>
                  </a:lnTo>
                  <a:lnTo>
                    <a:pt x="7953585" y="520697"/>
                  </a:lnTo>
                  <a:lnTo>
                    <a:pt x="7953585" y="0"/>
                  </a:lnTo>
                  <a:close/>
                </a:path>
              </a:pathLst>
            </a:custGeom>
            <a:solidFill>
              <a:srgbClr val="FFDC99">
                <a:alpha val="39999"/>
              </a:srgbClr>
            </a:solidFill>
          </p:spPr>
          <p:txBody>
            <a:bodyPr wrap="square" lIns="0" tIns="0" rIns="0" bIns="0" rtlCol="0"/>
            <a:lstStyle/>
            <a:p>
              <a:endParaRPr/>
            </a:p>
          </p:txBody>
        </p:sp>
        <p:sp>
          <p:nvSpPr>
            <p:cNvPr id="4" name="object 4"/>
            <p:cNvSpPr/>
            <p:nvPr/>
          </p:nvSpPr>
          <p:spPr>
            <a:xfrm>
              <a:off x="271170" y="5815526"/>
              <a:ext cx="9634855" cy="841375"/>
            </a:xfrm>
            <a:custGeom>
              <a:avLst/>
              <a:gdLst/>
              <a:ahLst/>
              <a:cxnLst/>
              <a:rect l="l" t="t" r="r" b="b"/>
              <a:pathLst>
                <a:path w="9634855" h="841375">
                  <a:moveTo>
                    <a:pt x="9634829" y="0"/>
                  </a:moveTo>
                  <a:lnTo>
                    <a:pt x="0" y="0"/>
                  </a:lnTo>
                  <a:lnTo>
                    <a:pt x="9634829" y="841239"/>
                  </a:lnTo>
                  <a:lnTo>
                    <a:pt x="9634829"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152400" y="5559551"/>
              <a:ext cx="9753600" cy="1984248"/>
            </a:xfrm>
            <a:prstGeom prst="rect">
              <a:avLst/>
            </a:prstGeom>
          </p:spPr>
        </p:pic>
        <p:pic>
          <p:nvPicPr>
            <p:cNvPr id="6" name="object 6"/>
            <p:cNvPicPr/>
            <p:nvPr/>
          </p:nvPicPr>
          <p:blipFill>
            <a:blip r:embed="rId3" cstate="print"/>
            <a:stretch>
              <a:fillRect/>
            </a:stretch>
          </p:blipFill>
          <p:spPr>
            <a:xfrm>
              <a:off x="152400" y="5553337"/>
              <a:ext cx="9753599" cy="855510"/>
            </a:xfrm>
            <a:prstGeom prst="rect">
              <a:avLst/>
            </a:prstGeom>
          </p:spPr>
        </p:pic>
      </p:grpSp>
      <p:pic>
        <p:nvPicPr>
          <p:cNvPr id="7" name="object 7"/>
          <p:cNvPicPr/>
          <p:nvPr/>
        </p:nvPicPr>
        <p:blipFill>
          <a:blip r:embed="rId4" cstate="print"/>
          <a:stretch>
            <a:fillRect/>
          </a:stretch>
        </p:blipFill>
        <p:spPr>
          <a:xfrm>
            <a:off x="3560064" y="1304544"/>
            <a:ext cx="5294376" cy="4032504"/>
          </a:xfrm>
          <a:prstGeom prst="rect">
            <a:avLst/>
          </a:prstGeom>
        </p:spPr>
      </p:pic>
      <p:sp>
        <p:nvSpPr>
          <p:cNvPr id="8" name="object 8"/>
          <p:cNvSpPr txBox="1"/>
          <p:nvPr/>
        </p:nvSpPr>
        <p:spPr>
          <a:xfrm>
            <a:off x="9581219" y="7217664"/>
            <a:ext cx="103505"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Arial"/>
                <a:cs typeface="Arial"/>
              </a:rPr>
              <a:t>1</a:t>
            </a:r>
            <a:endParaRPr sz="1100">
              <a:latin typeface="Arial"/>
              <a:cs typeface="Arial"/>
            </a:endParaRPr>
          </a:p>
        </p:txBody>
      </p:sp>
      <p:pic>
        <p:nvPicPr>
          <p:cNvPr id="9" name="object 9"/>
          <p:cNvPicPr/>
          <p:nvPr/>
        </p:nvPicPr>
        <p:blipFill>
          <a:blip r:embed="rId5" cstate="print"/>
          <a:stretch>
            <a:fillRect/>
          </a:stretch>
        </p:blipFill>
        <p:spPr>
          <a:xfrm>
            <a:off x="396240" y="1853183"/>
            <a:ext cx="2365248" cy="2441448"/>
          </a:xfrm>
          <a:prstGeom prst="rect">
            <a:avLst/>
          </a:prstGeom>
        </p:spPr>
      </p:pic>
      <p:sp>
        <p:nvSpPr>
          <p:cNvPr id="10" name="TextBox 9">
            <a:extLst>
              <a:ext uri="{FF2B5EF4-FFF2-40B4-BE49-F238E27FC236}">
                <a16:creationId xmlns:a16="http://schemas.microsoft.com/office/drawing/2014/main" id="{00518CA3-E064-7346-8B17-D28A9FF2630E}"/>
              </a:ext>
            </a:extLst>
          </p:cNvPr>
          <p:cNvSpPr txBox="1"/>
          <p:nvPr/>
        </p:nvSpPr>
        <p:spPr>
          <a:xfrm>
            <a:off x="6705600" y="4887399"/>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E6D86886-9A6F-0A45-B354-58E5990B5C40}"/>
              </a:ext>
            </a:extLst>
          </p:cNvPr>
          <p:cNvSpPr txBox="1"/>
          <p:nvPr/>
        </p:nvSpPr>
        <p:spPr>
          <a:xfrm>
            <a:off x="4530852" y="4792662"/>
            <a:ext cx="3352800" cy="523220"/>
          </a:xfrm>
          <a:prstGeom prst="rect">
            <a:avLst/>
          </a:prstGeom>
          <a:solidFill>
            <a:schemeClr val="bg1"/>
          </a:solidFill>
        </p:spPr>
        <p:txBody>
          <a:bodyPr wrap="square" rtlCol="0">
            <a:spAutoFit/>
          </a:bodyPr>
          <a:lstStyle/>
          <a:p>
            <a:r>
              <a:rPr lang="en-US" sz="2800" dirty="0">
                <a:latin typeface="Garamond" panose="02020404030301010803" pitchFamily="18" charset="0"/>
              </a:rPr>
              <a:t>October 3,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094" y="2169667"/>
            <a:ext cx="8271509" cy="3783965"/>
          </a:xfrm>
          <a:prstGeom prst="rect">
            <a:avLst/>
          </a:prstGeom>
        </p:spPr>
        <p:txBody>
          <a:bodyPr vert="horz" wrap="square" lIns="0" tIns="18415" rIns="0" bIns="0" rtlCol="0">
            <a:spAutoFit/>
          </a:bodyPr>
          <a:lstStyle/>
          <a:p>
            <a:pPr marL="285115" marR="5080" indent="-273050">
              <a:lnSpc>
                <a:spcPct val="98700"/>
              </a:lnSpc>
              <a:spcBef>
                <a:spcPts val="145"/>
              </a:spcBef>
              <a:buClr>
                <a:srgbClr val="F5C201"/>
              </a:buClr>
              <a:buSzPct val="66666"/>
              <a:buFont typeface="Arial Narrow"/>
              <a:buChar char="►"/>
              <a:tabLst>
                <a:tab pos="285115" algn="l"/>
                <a:tab pos="285750" algn="l"/>
              </a:tabLst>
            </a:pPr>
            <a:r>
              <a:rPr sz="3000" b="1" spc="-5" dirty="0">
                <a:latin typeface="Garamond"/>
                <a:cs typeface="Garamond"/>
              </a:rPr>
              <a:t>Program </a:t>
            </a:r>
            <a:r>
              <a:rPr sz="3000" b="1" spc="5" dirty="0">
                <a:latin typeface="Garamond"/>
                <a:cs typeface="Garamond"/>
              </a:rPr>
              <a:t>learning </a:t>
            </a:r>
            <a:r>
              <a:rPr sz="3000" b="1" spc="-10" dirty="0">
                <a:latin typeface="Garamond"/>
                <a:cs typeface="Garamond"/>
              </a:rPr>
              <a:t>outcomes (PLOs) </a:t>
            </a:r>
            <a:r>
              <a:rPr sz="3000" spc="-10" dirty="0">
                <a:latin typeface="Garamond"/>
                <a:cs typeface="Garamond"/>
              </a:rPr>
              <a:t>should also be </a:t>
            </a:r>
            <a:r>
              <a:rPr sz="3000" spc="-735" dirty="0">
                <a:latin typeface="Garamond"/>
                <a:cs typeface="Garamond"/>
              </a:rPr>
              <a:t> </a:t>
            </a:r>
            <a:r>
              <a:rPr sz="3000" spc="-10" dirty="0">
                <a:latin typeface="Garamond"/>
                <a:cs typeface="Garamond"/>
              </a:rPr>
              <a:t>aligned with the Institutional Mission and </a:t>
            </a:r>
            <a:r>
              <a:rPr sz="3000" spc="-5" dirty="0">
                <a:latin typeface="Garamond"/>
                <a:cs typeface="Garamond"/>
              </a:rPr>
              <a:t>Learning </a:t>
            </a:r>
            <a:r>
              <a:rPr sz="3000" dirty="0">
                <a:latin typeface="Garamond"/>
                <a:cs typeface="Garamond"/>
              </a:rPr>
              <a:t> </a:t>
            </a:r>
            <a:r>
              <a:rPr sz="3000" spc="-15" dirty="0">
                <a:latin typeface="Garamond"/>
                <a:cs typeface="Garamond"/>
              </a:rPr>
              <a:t>Outcomes</a:t>
            </a:r>
            <a:endParaRPr sz="3000">
              <a:latin typeface="Garamond"/>
              <a:cs typeface="Garamond"/>
            </a:endParaRPr>
          </a:p>
          <a:p>
            <a:pPr>
              <a:lnSpc>
                <a:spcPct val="100000"/>
              </a:lnSpc>
              <a:spcBef>
                <a:spcPts val="45"/>
              </a:spcBef>
              <a:buClr>
                <a:srgbClr val="F5C201"/>
              </a:buClr>
              <a:buFont typeface="Arial Narrow"/>
              <a:buChar char="►"/>
            </a:pPr>
            <a:endParaRPr sz="3950">
              <a:latin typeface="Garamond"/>
              <a:cs typeface="Garamond"/>
            </a:endParaRPr>
          </a:p>
          <a:p>
            <a:pPr marL="285115" marR="234315" indent="-273050">
              <a:lnSpc>
                <a:spcPct val="100000"/>
              </a:lnSpc>
              <a:buClr>
                <a:srgbClr val="F5C201"/>
              </a:buClr>
              <a:buSzPct val="66666"/>
              <a:buFont typeface="Arial Narrow"/>
              <a:buChar char="►"/>
              <a:tabLst>
                <a:tab pos="285115" algn="l"/>
                <a:tab pos="285750" algn="l"/>
                <a:tab pos="3688715" algn="l"/>
              </a:tabLst>
            </a:pPr>
            <a:r>
              <a:rPr sz="3000" spc="-20" dirty="0">
                <a:latin typeface="Garamond"/>
                <a:cs typeface="Garamond"/>
              </a:rPr>
              <a:t>Make </a:t>
            </a:r>
            <a:r>
              <a:rPr sz="3000" spc="-5" dirty="0">
                <a:latin typeface="Garamond"/>
                <a:cs typeface="Garamond"/>
              </a:rPr>
              <a:t>sure </a:t>
            </a:r>
            <a:r>
              <a:rPr sz="3000" spc="-10" dirty="0">
                <a:latin typeface="Garamond"/>
                <a:cs typeface="Garamond"/>
              </a:rPr>
              <a:t>all </a:t>
            </a:r>
            <a:r>
              <a:rPr sz="3000" b="1" spc="-10" dirty="0">
                <a:latin typeface="Garamond"/>
                <a:cs typeface="Garamond"/>
              </a:rPr>
              <a:t>Institutional </a:t>
            </a:r>
            <a:r>
              <a:rPr sz="3000" b="1" spc="5" dirty="0">
                <a:latin typeface="Garamond"/>
                <a:cs typeface="Garamond"/>
              </a:rPr>
              <a:t>Learning </a:t>
            </a:r>
            <a:r>
              <a:rPr sz="3000" b="1" spc="-10" dirty="0">
                <a:latin typeface="Garamond"/>
                <a:cs typeface="Garamond"/>
              </a:rPr>
              <a:t>Outcomes </a:t>
            </a:r>
            <a:r>
              <a:rPr sz="3000" b="1" spc="-5" dirty="0">
                <a:latin typeface="Garamond"/>
                <a:cs typeface="Garamond"/>
              </a:rPr>
              <a:t> </a:t>
            </a:r>
            <a:r>
              <a:rPr sz="3000" b="1" spc="-10" dirty="0">
                <a:latin typeface="Garamond"/>
                <a:cs typeface="Garamond"/>
              </a:rPr>
              <a:t>(ILOs), </a:t>
            </a:r>
            <a:r>
              <a:rPr sz="3000" spc="-10" dirty="0">
                <a:latin typeface="Garamond"/>
                <a:cs typeface="Garamond"/>
              </a:rPr>
              <a:t>including the </a:t>
            </a:r>
            <a:r>
              <a:rPr sz="3000" b="1" dirty="0">
                <a:latin typeface="Garamond"/>
                <a:cs typeface="Garamond"/>
              </a:rPr>
              <a:t>5 core </a:t>
            </a:r>
            <a:r>
              <a:rPr sz="3000" b="1" spc="-10" dirty="0">
                <a:latin typeface="Garamond"/>
                <a:cs typeface="Garamond"/>
              </a:rPr>
              <a:t>competencies </a:t>
            </a:r>
            <a:r>
              <a:rPr sz="3000" spc="-10" dirty="0">
                <a:latin typeface="Garamond"/>
                <a:cs typeface="Garamond"/>
              </a:rPr>
              <a:t>(critical </a:t>
            </a:r>
            <a:r>
              <a:rPr sz="3000" spc="-735" dirty="0">
                <a:latin typeface="Garamond"/>
                <a:cs typeface="Garamond"/>
              </a:rPr>
              <a:t> </a:t>
            </a:r>
            <a:r>
              <a:rPr sz="3000" spc="-10" dirty="0">
                <a:latin typeface="Garamond"/>
                <a:cs typeface="Garamond"/>
              </a:rPr>
              <a:t>thinking, written </a:t>
            </a:r>
            <a:r>
              <a:rPr sz="3000" spc="-15" dirty="0">
                <a:latin typeface="Garamond"/>
                <a:cs typeface="Garamond"/>
              </a:rPr>
              <a:t>communication, </a:t>
            </a:r>
            <a:r>
              <a:rPr sz="3000" spc="-25" dirty="0">
                <a:latin typeface="Garamond"/>
                <a:cs typeface="Garamond"/>
              </a:rPr>
              <a:t>etc.) </a:t>
            </a:r>
            <a:r>
              <a:rPr sz="3000" spc="-10" dirty="0">
                <a:latin typeface="Garamond"/>
                <a:cs typeface="Garamond"/>
              </a:rPr>
              <a:t>can be </a:t>
            </a:r>
            <a:r>
              <a:rPr sz="3000" spc="-15" dirty="0">
                <a:latin typeface="Garamond"/>
                <a:cs typeface="Garamond"/>
              </a:rPr>
              <a:t>found </a:t>
            </a:r>
            <a:r>
              <a:rPr sz="3000" spc="-10" dirty="0">
                <a:latin typeface="Garamond"/>
                <a:cs typeface="Garamond"/>
              </a:rPr>
              <a:t> within the </a:t>
            </a:r>
            <a:r>
              <a:rPr sz="3000" spc="-5" dirty="0">
                <a:latin typeface="Garamond"/>
                <a:cs typeface="Garamond"/>
              </a:rPr>
              <a:t>language</a:t>
            </a:r>
            <a:r>
              <a:rPr sz="3000" spc="-10" dirty="0">
                <a:latin typeface="Garamond"/>
                <a:cs typeface="Garamond"/>
              </a:rPr>
              <a:t> </a:t>
            </a:r>
            <a:r>
              <a:rPr sz="3000" spc="-5" dirty="0">
                <a:latin typeface="Garamond"/>
                <a:cs typeface="Garamond"/>
              </a:rPr>
              <a:t>of	</a:t>
            </a:r>
            <a:r>
              <a:rPr sz="3000" spc="-20" dirty="0">
                <a:latin typeface="Garamond"/>
                <a:cs typeface="Garamond"/>
              </a:rPr>
              <a:t>your</a:t>
            </a:r>
            <a:r>
              <a:rPr sz="3000" spc="-5" dirty="0">
                <a:latin typeface="Garamond"/>
                <a:cs typeface="Garamond"/>
              </a:rPr>
              <a:t> </a:t>
            </a:r>
            <a:r>
              <a:rPr sz="3000" spc="-10" dirty="0">
                <a:latin typeface="Garamond"/>
                <a:cs typeface="Garamond"/>
              </a:rPr>
              <a:t>PLOs</a:t>
            </a:r>
            <a:endParaRPr sz="3000">
              <a:latin typeface="Garamond"/>
              <a:cs typeface="Garamond"/>
            </a:endParaRPr>
          </a:p>
        </p:txBody>
      </p:sp>
      <p:pic>
        <p:nvPicPr>
          <p:cNvPr id="3" name="object 3"/>
          <p:cNvPicPr/>
          <p:nvPr/>
        </p:nvPicPr>
        <p:blipFill>
          <a:blip r:embed="rId2" cstate="print"/>
          <a:stretch>
            <a:fillRect/>
          </a:stretch>
        </p:blipFill>
        <p:spPr>
          <a:xfrm>
            <a:off x="2048255" y="929639"/>
            <a:ext cx="7232904" cy="56387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55648" y="652272"/>
            <a:ext cx="7830311" cy="993648"/>
          </a:xfrm>
          <a:prstGeom prst="rect">
            <a:avLst/>
          </a:prstGeom>
        </p:spPr>
      </p:pic>
      <p:sp>
        <p:nvSpPr>
          <p:cNvPr id="3" name="object 3"/>
          <p:cNvSpPr txBox="1"/>
          <p:nvPr/>
        </p:nvSpPr>
        <p:spPr>
          <a:xfrm>
            <a:off x="842094" y="1818639"/>
            <a:ext cx="8326755" cy="4325543"/>
          </a:xfrm>
          <a:prstGeom prst="rect">
            <a:avLst/>
          </a:prstGeom>
        </p:spPr>
        <p:txBody>
          <a:bodyPr vert="horz" wrap="square" lIns="0" tIns="12700" rIns="0" bIns="0" rtlCol="0">
            <a:spAutoFit/>
          </a:bodyPr>
          <a:lstStyle/>
          <a:p>
            <a:pPr marL="285115" marR="544195" indent="-273050">
              <a:lnSpc>
                <a:spcPct val="100000"/>
              </a:lnSpc>
              <a:spcBef>
                <a:spcPts val="100"/>
              </a:spcBef>
              <a:buClr>
                <a:srgbClr val="F5C201"/>
              </a:buClr>
              <a:buSzPct val="68000"/>
              <a:buFont typeface="Arial Narrow"/>
              <a:buChar char="►"/>
              <a:tabLst>
                <a:tab pos="285115" algn="l"/>
                <a:tab pos="285750" algn="l"/>
                <a:tab pos="3329304" algn="l"/>
              </a:tabLst>
            </a:pPr>
            <a:r>
              <a:rPr sz="2500" spc="-5" dirty="0">
                <a:latin typeface="Garamond"/>
                <a:cs typeface="Garamond"/>
              </a:rPr>
              <a:t>In</a:t>
            </a:r>
            <a:r>
              <a:rPr sz="2500" dirty="0">
                <a:latin typeface="Garamond"/>
                <a:cs typeface="Garamond"/>
              </a:rPr>
              <a:t> </a:t>
            </a:r>
            <a:r>
              <a:rPr sz="2500" spc="-10">
                <a:latin typeface="Garamond"/>
                <a:cs typeface="Garamond"/>
              </a:rPr>
              <a:t>the </a:t>
            </a:r>
            <a:r>
              <a:rPr sz="2500" i="1" spc="-15">
                <a:latin typeface="Garamond"/>
                <a:cs typeface="Garamond"/>
              </a:rPr>
              <a:t>20</a:t>
            </a:r>
            <a:r>
              <a:rPr lang="en-US" sz="2500" i="1" spc="-15">
                <a:latin typeface="Garamond"/>
                <a:cs typeface="Garamond"/>
              </a:rPr>
              <a:t>2</a:t>
            </a:r>
            <a:r>
              <a:rPr sz="2500" i="1" spc="-15">
                <a:latin typeface="Garamond"/>
                <a:cs typeface="Garamond"/>
              </a:rPr>
              <a:t>3</a:t>
            </a:r>
            <a:r>
              <a:rPr sz="2500" i="1">
                <a:latin typeface="Garamond"/>
                <a:cs typeface="Garamond"/>
              </a:rPr>
              <a:t> </a:t>
            </a:r>
            <a:r>
              <a:rPr sz="2500" i="1" spc="-10" dirty="0">
                <a:latin typeface="Garamond"/>
                <a:cs typeface="Garamond"/>
              </a:rPr>
              <a:t>Handbook</a:t>
            </a:r>
            <a:r>
              <a:rPr sz="2500" i="1" spc="-5" dirty="0">
                <a:latin typeface="Garamond"/>
                <a:cs typeface="Garamond"/>
              </a:rPr>
              <a:t> of	Accreditation</a:t>
            </a:r>
            <a:r>
              <a:rPr sz="2500" spc="-5" dirty="0">
                <a:latin typeface="Garamond"/>
                <a:cs typeface="Garamond"/>
              </a:rPr>
              <a:t>,</a:t>
            </a:r>
            <a:r>
              <a:rPr sz="2500" dirty="0">
                <a:latin typeface="Garamond"/>
                <a:cs typeface="Garamond"/>
              </a:rPr>
              <a:t> </a:t>
            </a:r>
            <a:r>
              <a:rPr sz="2500" spc="-10" dirty="0">
                <a:latin typeface="Garamond"/>
                <a:cs typeface="Garamond"/>
              </a:rPr>
              <a:t>Criteria</a:t>
            </a:r>
            <a:r>
              <a:rPr sz="2500" spc="-5" dirty="0">
                <a:latin typeface="Garamond"/>
                <a:cs typeface="Garamond"/>
              </a:rPr>
              <a:t> </a:t>
            </a:r>
            <a:r>
              <a:rPr sz="2500" spc="-10" dirty="0">
                <a:latin typeface="Garamond"/>
                <a:cs typeface="Garamond"/>
              </a:rPr>
              <a:t>for</a:t>
            </a:r>
            <a:r>
              <a:rPr sz="2500" spc="-15" dirty="0">
                <a:latin typeface="Garamond"/>
                <a:cs typeface="Garamond"/>
              </a:rPr>
              <a:t> </a:t>
            </a:r>
            <a:r>
              <a:rPr sz="2500" spc="-25" dirty="0">
                <a:latin typeface="Garamond"/>
                <a:cs typeface="Garamond"/>
              </a:rPr>
              <a:t>Review</a:t>
            </a:r>
            <a:r>
              <a:rPr sz="2500" spc="-15" dirty="0">
                <a:latin typeface="Garamond"/>
                <a:cs typeface="Garamond"/>
              </a:rPr>
              <a:t> </a:t>
            </a:r>
            <a:r>
              <a:rPr sz="2500" spc="-10" dirty="0">
                <a:latin typeface="Garamond"/>
                <a:cs typeface="Garamond"/>
              </a:rPr>
              <a:t>2.2a </a:t>
            </a:r>
            <a:r>
              <a:rPr sz="2500" spc="-610" dirty="0">
                <a:latin typeface="Garamond"/>
                <a:cs typeface="Garamond"/>
              </a:rPr>
              <a:t> </a:t>
            </a:r>
            <a:r>
              <a:rPr sz="2500" spc="-15" dirty="0">
                <a:latin typeface="Garamond"/>
                <a:cs typeface="Garamond"/>
              </a:rPr>
              <a:t>states:</a:t>
            </a:r>
            <a:endParaRPr sz="2500">
              <a:latin typeface="Garamond"/>
              <a:cs typeface="Garamond"/>
            </a:endParaRPr>
          </a:p>
          <a:p>
            <a:pPr marL="558165" marR="24130" lvl="1" indent="-243840">
              <a:lnSpc>
                <a:spcPct val="99200"/>
              </a:lnSpc>
              <a:spcBef>
                <a:spcPts val="325"/>
              </a:spcBef>
              <a:buClr>
                <a:srgbClr val="F5C201"/>
              </a:buClr>
              <a:buFont typeface="Verdana"/>
              <a:buChar char="◦"/>
              <a:tabLst>
                <a:tab pos="558165" algn="l"/>
                <a:tab pos="558800" algn="l"/>
              </a:tabLst>
            </a:pPr>
            <a:r>
              <a:rPr sz="2100" spc="-15" dirty="0">
                <a:latin typeface="Garamond"/>
                <a:cs typeface="Garamond"/>
              </a:rPr>
              <a:t>Baccalaureate </a:t>
            </a:r>
            <a:r>
              <a:rPr sz="2100" spc="-5" dirty="0">
                <a:latin typeface="Garamond"/>
                <a:cs typeface="Garamond"/>
              </a:rPr>
              <a:t>programs</a:t>
            </a:r>
            <a:r>
              <a:rPr sz="2100" spc="-10" dirty="0">
                <a:latin typeface="Garamond"/>
                <a:cs typeface="Garamond"/>
              </a:rPr>
              <a:t> </a:t>
            </a:r>
            <a:r>
              <a:rPr sz="2100" dirty="0">
                <a:latin typeface="Garamond"/>
                <a:cs typeface="Garamond"/>
              </a:rPr>
              <a:t>engage</a:t>
            </a:r>
            <a:r>
              <a:rPr sz="2100" spc="-15" dirty="0">
                <a:latin typeface="Garamond"/>
                <a:cs typeface="Garamond"/>
              </a:rPr>
              <a:t> students</a:t>
            </a:r>
            <a:r>
              <a:rPr sz="2100" spc="-10" dirty="0">
                <a:latin typeface="Garamond"/>
                <a:cs typeface="Garamond"/>
              </a:rPr>
              <a:t> </a:t>
            </a:r>
            <a:r>
              <a:rPr sz="2100" spc="-5" dirty="0">
                <a:latin typeface="Garamond"/>
                <a:cs typeface="Garamond"/>
              </a:rPr>
              <a:t>in</a:t>
            </a:r>
            <a:r>
              <a:rPr sz="2100" spc="-10" dirty="0">
                <a:latin typeface="Garamond"/>
                <a:cs typeface="Garamond"/>
              </a:rPr>
              <a:t> an</a:t>
            </a:r>
            <a:r>
              <a:rPr sz="2100" spc="-15" dirty="0">
                <a:latin typeface="Garamond"/>
                <a:cs typeface="Garamond"/>
              </a:rPr>
              <a:t> </a:t>
            </a:r>
            <a:r>
              <a:rPr sz="2100" spc="-5" dirty="0">
                <a:latin typeface="Garamond"/>
                <a:cs typeface="Garamond"/>
              </a:rPr>
              <a:t>integrated</a:t>
            </a:r>
            <a:r>
              <a:rPr sz="2100" spc="-10" dirty="0">
                <a:latin typeface="Garamond"/>
                <a:cs typeface="Garamond"/>
              </a:rPr>
              <a:t> course </a:t>
            </a:r>
            <a:r>
              <a:rPr sz="2100" spc="-5" dirty="0">
                <a:latin typeface="Garamond"/>
                <a:cs typeface="Garamond"/>
              </a:rPr>
              <a:t>of</a:t>
            </a:r>
            <a:r>
              <a:rPr sz="2100" spc="260" dirty="0">
                <a:latin typeface="Garamond"/>
                <a:cs typeface="Garamond"/>
              </a:rPr>
              <a:t> </a:t>
            </a:r>
            <a:r>
              <a:rPr sz="2100" spc="-15" dirty="0">
                <a:latin typeface="Garamond"/>
                <a:cs typeface="Garamond"/>
              </a:rPr>
              <a:t>study </a:t>
            </a:r>
            <a:r>
              <a:rPr sz="2100" spc="-5" dirty="0">
                <a:latin typeface="Garamond"/>
                <a:cs typeface="Garamond"/>
              </a:rPr>
              <a:t>of </a:t>
            </a:r>
            <a:r>
              <a:rPr sz="2100" spc="-509" dirty="0">
                <a:latin typeface="Garamond"/>
                <a:cs typeface="Garamond"/>
              </a:rPr>
              <a:t> </a:t>
            </a:r>
            <a:r>
              <a:rPr sz="2100" spc="-10" dirty="0">
                <a:latin typeface="Garamond"/>
                <a:cs typeface="Garamond"/>
              </a:rPr>
              <a:t>sufficient breadth and </a:t>
            </a:r>
            <a:r>
              <a:rPr sz="2100" spc="-5" dirty="0">
                <a:latin typeface="Garamond"/>
                <a:cs typeface="Garamond"/>
              </a:rPr>
              <a:t>depth </a:t>
            </a:r>
            <a:r>
              <a:rPr sz="2100" spc="-10" dirty="0">
                <a:latin typeface="Garamond"/>
                <a:cs typeface="Garamond"/>
              </a:rPr>
              <a:t>to </a:t>
            </a:r>
            <a:r>
              <a:rPr sz="2100" spc="-5" dirty="0">
                <a:latin typeface="Garamond"/>
                <a:cs typeface="Garamond"/>
              </a:rPr>
              <a:t>prepare </a:t>
            </a:r>
            <a:r>
              <a:rPr sz="2100" spc="-10" dirty="0">
                <a:latin typeface="Garamond"/>
                <a:cs typeface="Garamond"/>
              </a:rPr>
              <a:t>them for </a:t>
            </a:r>
            <a:r>
              <a:rPr sz="2100" spc="-20" dirty="0">
                <a:latin typeface="Garamond"/>
                <a:cs typeface="Garamond"/>
              </a:rPr>
              <a:t>work, citizenship, </a:t>
            </a:r>
            <a:r>
              <a:rPr sz="2100" spc="-10" dirty="0">
                <a:latin typeface="Garamond"/>
                <a:cs typeface="Garamond"/>
              </a:rPr>
              <a:t>and life- </a:t>
            </a:r>
            <a:r>
              <a:rPr sz="2100" spc="-509" dirty="0">
                <a:latin typeface="Garamond"/>
                <a:cs typeface="Garamond"/>
              </a:rPr>
              <a:t> </a:t>
            </a:r>
            <a:r>
              <a:rPr sz="2100" spc="-5" dirty="0">
                <a:latin typeface="Garamond"/>
                <a:cs typeface="Garamond"/>
              </a:rPr>
              <a:t>long </a:t>
            </a:r>
            <a:r>
              <a:rPr sz="2100" spc="-15" dirty="0">
                <a:latin typeface="Garamond"/>
                <a:cs typeface="Garamond"/>
              </a:rPr>
              <a:t>learning. </a:t>
            </a:r>
            <a:r>
              <a:rPr sz="2100" spc="-5" dirty="0">
                <a:latin typeface="Garamond"/>
                <a:cs typeface="Garamond"/>
              </a:rPr>
              <a:t>These programs </a:t>
            </a:r>
            <a:r>
              <a:rPr sz="2100" spc="-10" dirty="0">
                <a:latin typeface="Garamond"/>
                <a:cs typeface="Garamond"/>
              </a:rPr>
              <a:t>ensure the </a:t>
            </a:r>
            <a:r>
              <a:rPr sz="2100" spc="-15" dirty="0">
                <a:latin typeface="Garamond"/>
                <a:cs typeface="Garamond"/>
              </a:rPr>
              <a:t>development </a:t>
            </a:r>
            <a:r>
              <a:rPr sz="2100" spc="-5" dirty="0">
                <a:latin typeface="Garamond"/>
                <a:cs typeface="Garamond"/>
              </a:rPr>
              <a:t>of</a:t>
            </a:r>
            <a:r>
              <a:rPr sz="2100" dirty="0">
                <a:latin typeface="Garamond"/>
                <a:cs typeface="Garamond"/>
              </a:rPr>
              <a:t> </a:t>
            </a:r>
            <a:r>
              <a:rPr sz="2100" spc="-10" dirty="0">
                <a:latin typeface="Garamond"/>
                <a:cs typeface="Garamond"/>
              </a:rPr>
              <a:t>core </a:t>
            </a:r>
            <a:r>
              <a:rPr sz="2100" spc="-5" dirty="0">
                <a:latin typeface="Garamond"/>
                <a:cs typeface="Garamond"/>
              </a:rPr>
              <a:t> </a:t>
            </a:r>
            <a:r>
              <a:rPr sz="2100" spc="-10" dirty="0">
                <a:latin typeface="Garamond"/>
                <a:cs typeface="Garamond"/>
              </a:rPr>
              <a:t>competencies including, but not limited </a:t>
            </a:r>
            <a:r>
              <a:rPr sz="2100" spc="-40" dirty="0">
                <a:latin typeface="Garamond"/>
                <a:cs typeface="Garamond"/>
              </a:rPr>
              <a:t>to, </a:t>
            </a:r>
            <a:r>
              <a:rPr sz="2100" b="1" spc="-10" dirty="0">
                <a:latin typeface="Garamond"/>
                <a:cs typeface="Garamond"/>
              </a:rPr>
              <a:t>written and </a:t>
            </a:r>
            <a:r>
              <a:rPr sz="2100" b="1" spc="-15" dirty="0">
                <a:latin typeface="Garamond"/>
                <a:cs typeface="Garamond"/>
              </a:rPr>
              <a:t>oral </a:t>
            </a:r>
            <a:r>
              <a:rPr sz="2100" b="1" spc="-10" dirty="0">
                <a:latin typeface="Garamond"/>
                <a:cs typeface="Garamond"/>
              </a:rPr>
              <a:t> </a:t>
            </a:r>
            <a:r>
              <a:rPr sz="2100" b="1" spc="-15" dirty="0">
                <a:latin typeface="Garamond"/>
                <a:cs typeface="Garamond"/>
              </a:rPr>
              <a:t>communication,</a:t>
            </a:r>
            <a:r>
              <a:rPr sz="2100" b="1" spc="-5" dirty="0">
                <a:latin typeface="Garamond"/>
                <a:cs typeface="Garamond"/>
              </a:rPr>
              <a:t> </a:t>
            </a:r>
            <a:r>
              <a:rPr sz="2100" b="1" spc="-15" dirty="0">
                <a:latin typeface="Garamond"/>
                <a:cs typeface="Garamond"/>
              </a:rPr>
              <a:t>quantitative reasoning,</a:t>
            </a:r>
            <a:r>
              <a:rPr sz="2100" b="1" dirty="0">
                <a:latin typeface="Garamond"/>
                <a:cs typeface="Garamond"/>
              </a:rPr>
              <a:t> information</a:t>
            </a:r>
            <a:r>
              <a:rPr sz="2100" b="1" spc="-15" dirty="0">
                <a:latin typeface="Garamond"/>
                <a:cs typeface="Garamond"/>
              </a:rPr>
              <a:t> </a:t>
            </a:r>
            <a:r>
              <a:rPr sz="2100" b="1" spc="-30" dirty="0">
                <a:latin typeface="Garamond"/>
                <a:cs typeface="Garamond"/>
              </a:rPr>
              <a:t>literacy,</a:t>
            </a:r>
            <a:r>
              <a:rPr sz="2100" b="1" dirty="0">
                <a:latin typeface="Garamond"/>
                <a:cs typeface="Garamond"/>
              </a:rPr>
              <a:t> </a:t>
            </a:r>
            <a:r>
              <a:rPr sz="2100" b="1" spc="-10" dirty="0">
                <a:latin typeface="Garamond"/>
                <a:cs typeface="Garamond"/>
              </a:rPr>
              <a:t>and </a:t>
            </a:r>
            <a:r>
              <a:rPr sz="2100" b="1" spc="-5" dirty="0">
                <a:latin typeface="Garamond"/>
                <a:cs typeface="Garamond"/>
              </a:rPr>
              <a:t> </a:t>
            </a:r>
            <a:r>
              <a:rPr sz="2100" b="1" spc="-10" dirty="0">
                <a:latin typeface="Garamond"/>
                <a:cs typeface="Garamond"/>
              </a:rPr>
              <a:t>critical </a:t>
            </a:r>
            <a:r>
              <a:rPr sz="2100" b="1" spc="-30" dirty="0">
                <a:latin typeface="Garamond"/>
                <a:cs typeface="Garamond"/>
              </a:rPr>
              <a:t>thinking.</a:t>
            </a:r>
            <a:endParaRPr sz="2100" dirty="0">
              <a:latin typeface="Garamond"/>
              <a:cs typeface="Garamond"/>
            </a:endParaRPr>
          </a:p>
          <a:p>
            <a:pPr lvl="1">
              <a:lnSpc>
                <a:spcPct val="100000"/>
              </a:lnSpc>
              <a:spcBef>
                <a:spcPts val="25"/>
              </a:spcBef>
              <a:buClr>
                <a:srgbClr val="F5C201"/>
              </a:buClr>
              <a:buFont typeface="Verdana"/>
              <a:buChar char="◦"/>
            </a:pPr>
            <a:endParaRPr sz="2800" dirty="0">
              <a:latin typeface="Garamond"/>
              <a:cs typeface="Garamond"/>
            </a:endParaRPr>
          </a:p>
          <a:p>
            <a:pPr marL="285115" marR="5080" indent="-273050">
              <a:lnSpc>
                <a:spcPct val="100000"/>
              </a:lnSpc>
              <a:buClr>
                <a:srgbClr val="F5C201"/>
              </a:buClr>
              <a:buSzPct val="68000"/>
              <a:buFont typeface="Arial Narrow"/>
              <a:buChar char="►"/>
              <a:tabLst>
                <a:tab pos="285115" algn="l"/>
                <a:tab pos="285750" algn="l"/>
              </a:tabLst>
            </a:pPr>
            <a:r>
              <a:rPr sz="2500" spc="-10" dirty="0">
                <a:latin typeface="Garamond"/>
                <a:cs typeface="Garamond"/>
              </a:rPr>
              <a:t>Institutions </a:t>
            </a:r>
            <a:r>
              <a:rPr sz="2500" spc="-5" dirty="0">
                <a:latin typeface="Garamond"/>
                <a:cs typeface="Garamond"/>
              </a:rPr>
              <a:t>are </a:t>
            </a:r>
            <a:r>
              <a:rPr sz="2500" b="1" spc="-5" dirty="0">
                <a:latin typeface="Garamond"/>
                <a:cs typeface="Garamond"/>
              </a:rPr>
              <a:t>free to </a:t>
            </a:r>
            <a:r>
              <a:rPr sz="2500" b="1" spc="-10" dirty="0">
                <a:latin typeface="Garamond"/>
                <a:cs typeface="Garamond"/>
              </a:rPr>
              <a:t>define </a:t>
            </a:r>
            <a:r>
              <a:rPr sz="2500" b="1" spc="-15" dirty="0">
                <a:latin typeface="Garamond"/>
                <a:cs typeface="Garamond"/>
              </a:rPr>
              <a:t>each </a:t>
            </a:r>
            <a:r>
              <a:rPr sz="2500" b="1" spc="-5" dirty="0">
                <a:latin typeface="Garamond"/>
                <a:cs typeface="Garamond"/>
              </a:rPr>
              <a:t>core </a:t>
            </a:r>
            <a:r>
              <a:rPr sz="2500" b="1" spc="-15" dirty="0">
                <a:latin typeface="Garamond"/>
                <a:cs typeface="Garamond"/>
              </a:rPr>
              <a:t>competency </a:t>
            </a:r>
            <a:r>
              <a:rPr sz="2500" dirty="0">
                <a:latin typeface="Garamond"/>
                <a:cs typeface="Garamond"/>
              </a:rPr>
              <a:t>in a </a:t>
            </a:r>
            <a:r>
              <a:rPr sz="2500" spc="-30" dirty="0">
                <a:latin typeface="Garamond"/>
                <a:cs typeface="Garamond"/>
              </a:rPr>
              <a:t>way </a:t>
            </a:r>
            <a:r>
              <a:rPr sz="2500" spc="-25" dirty="0">
                <a:latin typeface="Garamond"/>
                <a:cs typeface="Garamond"/>
              </a:rPr>
              <a:t> </a:t>
            </a:r>
            <a:r>
              <a:rPr sz="2500" spc="-10" dirty="0">
                <a:latin typeface="Garamond"/>
                <a:cs typeface="Garamond"/>
              </a:rPr>
              <a:t>that</a:t>
            </a:r>
            <a:r>
              <a:rPr sz="2500" spc="-5" dirty="0">
                <a:latin typeface="Garamond"/>
                <a:cs typeface="Garamond"/>
              </a:rPr>
              <a:t> </a:t>
            </a:r>
            <a:r>
              <a:rPr sz="2500" spc="-20" dirty="0">
                <a:latin typeface="Garamond"/>
                <a:cs typeface="Garamond"/>
              </a:rPr>
              <a:t>makes</a:t>
            </a:r>
            <a:r>
              <a:rPr sz="2500" spc="5" dirty="0">
                <a:latin typeface="Garamond"/>
                <a:cs typeface="Garamond"/>
              </a:rPr>
              <a:t> </a:t>
            </a:r>
            <a:r>
              <a:rPr sz="2500" spc="-10" dirty="0">
                <a:latin typeface="Garamond"/>
                <a:cs typeface="Garamond"/>
              </a:rPr>
              <a:t>sense for</a:t>
            </a:r>
            <a:r>
              <a:rPr sz="2500" spc="5" dirty="0">
                <a:latin typeface="Garamond"/>
                <a:cs typeface="Garamond"/>
              </a:rPr>
              <a:t> </a:t>
            </a:r>
            <a:r>
              <a:rPr sz="2500" spc="-10" dirty="0">
                <a:latin typeface="Garamond"/>
                <a:cs typeface="Garamond"/>
              </a:rPr>
              <a:t>the institution,</a:t>
            </a:r>
            <a:r>
              <a:rPr sz="2500" spc="10" dirty="0">
                <a:latin typeface="Garamond"/>
                <a:cs typeface="Garamond"/>
              </a:rPr>
              <a:t> </a:t>
            </a:r>
            <a:r>
              <a:rPr sz="2500" spc="-5" dirty="0">
                <a:latin typeface="Garamond"/>
                <a:cs typeface="Garamond"/>
              </a:rPr>
              <a:t>its</a:t>
            </a:r>
            <a:r>
              <a:rPr sz="2500" dirty="0">
                <a:latin typeface="Garamond"/>
                <a:cs typeface="Garamond"/>
              </a:rPr>
              <a:t> </a:t>
            </a:r>
            <a:r>
              <a:rPr sz="2500" spc="-10" dirty="0">
                <a:latin typeface="Garamond"/>
                <a:cs typeface="Garamond"/>
              </a:rPr>
              <a:t>mission,</a:t>
            </a:r>
            <a:r>
              <a:rPr sz="2500" spc="10" dirty="0">
                <a:latin typeface="Garamond"/>
                <a:cs typeface="Garamond"/>
              </a:rPr>
              <a:t> </a:t>
            </a:r>
            <a:r>
              <a:rPr sz="2500" spc="-5" dirty="0">
                <a:latin typeface="Garamond"/>
                <a:cs typeface="Garamond"/>
              </a:rPr>
              <a:t>its</a:t>
            </a:r>
            <a:r>
              <a:rPr sz="2500" dirty="0">
                <a:latin typeface="Garamond"/>
                <a:cs typeface="Garamond"/>
              </a:rPr>
              <a:t> </a:t>
            </a:r>
            <a:r>
              <a:rPr sz="2500" spc="-30" dirty="0">
                <a:latin typeface="Garamond"/>
                <a:cs typeface="Garamond"/>
              </a:rPr>
              <a:t>values,</a:t>
            </a:r>
            <a:r>
              <a:rPr sz="2500" spc="10" dirty="0">
                <a:latin typeface="Garamond"/>
                <a:cs typeface="Garamond"/>
              </a:rPr>
              <a:t> </a:t>
            </a:r>
            <a:r>
              <a:rPr sz="2500" spc="-5" dirty="0">
                <a:latin typeface="Garamond"/>
                <a:cs typeface="Garamond"/>
              </a:rPr>
              <a:t>and </a:t>
            </a:r>
            <a:r>
              <a:rPr sz="2500" spc="-10" dirty="0">
                <a:latin typeface="Garamond"/>
                <a:cs typeface="Garamond"/>
              </a:rPr>
              <a:t>the </a:t>
            </a:r>
            <a:r>
              <a:rPr sz="2500" spc="-610" dirty="0">
                <a:latin typeface="Garamond"/>
                <a:cs typeface="Garamond"/>
              </a:rPr>
              <a:t> </a:t>
            </a:r>
            <a:r>
              <a:rPr sz="2500" spc="-15" dirty="0">
                <a:latin typeface="Garamond"/>
                <a:cs typeface="Garamond"/>
              </a:rPr>
              <a:t>needs</a:t>
            </a:r>
            <a:r>
              <a:rPr sz="2500" spc="-10" dirty="0">
                <a:latin typeface="Garamond"/>
                <a:cs typeface="Garamond"/>
              </a:rPr>
              <a:t> </a:t>
            </a:r>
            <a:r>
              <a:rPr sz="2500" spc="-5" dirty="0">
                <a:latin typeface="Garamond"/>
                <a:cs typeface="Garamond"/>
              </a:rPr>
              <a:t>of</a:t>
            </a:r>
            <a:r>
              <a:rPr sz="2500" spc="315" dirty="0">
                <a:latin typeface="Garamond"/>
                <a:cs typeface="Garamond"/>
              </a:rPr>
              <a:t> </a:t>
            </a:r>
            <a:r>
              <a:rPr sz="2500" spc="-5" dirty="0">
                <a:latin typeface="Garamond"/>
                <a:cs typeface="Garamond"/>
              </a:rPr>
              <a:t>its </a:t>
            </a:r>
            <a:r>
              <a:rPr sz="2500" spc="-15" dirty="0">
                <a:latin typeface="Garamond"/>
                <a:cs typeface="Garamond"/>
              </a:rPr>
              <a:t>student</a:t>
            </a:r>
            <a:r>
              <a:rPr sz="2500" spc="-10" dirty="0">
                <a:latin typeface="Garamond"/>
                <a:cs typeface="Garamond"/>
              </a:rPr>
              <a:t> </a:t>
            </a:r>
            <a:r>
              <a:rPr sz="2500" spc="-55" dirty="0">
                <a:latin typeface="Garamond"/>
                <a:cs typeface="Garamond"/>
              </a:rPr>
              <a:t>body.</a:t>
            </a:r>
            <a:endParaRPr sz="2500" dirty="0">
              <a:latin typeface="Garamond"/>
              <a:cs typeface="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90344" y="521208"/>
            <a:ext cx="7031735" cy="1109472"/>
          </a:xfrm>
          <a:prstGeom prst="rect">
            <a:avLst/>
          </a:prstGeom>
        </p:spPr>
      </p:pic>
      <p:sp>
        <p:nvSpPr>
          <p:cNvPr id="3" name="object 3"/>
          <p:cNvSpPr txBox="1"/>
          <p:nvPr/>
        </p:nvSpPr>
        <p:spPr>
          <a:xfrm>
            <a:off x="842094" y="1886203"/>
            <a:ext cx="8220075" cy="4000500"/>
          </a:xfrm>
          <a:prstGeom prst="rect">
            <a:avLst/>
          </a:prstGeom>
        </p:spPr>
        <p:txBody>
          <a:bodyPr vert="horz" wrap="square" lIns="0" tIns="38100" rIns="0" bIns="0" rtlCol="0">
            <a:spAutoFit/>
          </a:bodyPr>
          <a:lstStyle/>
          <a:p>
            <a:pPr marL="285115" marR="17780" indent="-273050">
              <a:lnSpc>
                <a:spcPts val="3500"/>
              </a:lnSpc>
              <a:spcBef>
                <a:spcPts val="300"/>
              </a:spcBef>
              <a:buClr>
                <a:srgbClr val="F5C201"/>
              </a:buClr>
              <a:buSzPct val="66666"/>
              <a:buFont typeface="Arial Narrow"/>
              <a:buChar char="►"/>
              <a:tabLst>
                <a:tab pos="285115" algn="l"/>
                <a:tab pos="285750" algn="l"/>
                <a:tab pos="2371725" algn="l"/>
                <a:tab pos="4239260" algn="l"/>
              </a:tabLst>
            </a:pPr>
            <a:r>
              <a:rPr sz="3000" b="1" spc="-15" dirty="0">
                <a:latin typeface="Garamond"/>
                <a:cs typeface="Garamond"/>
              </a:rPr>
              <a:t>Knowledge:	</a:t>
            </a:r>
            <a:r>
              <a:rPr sz="3000" b="1" spc="5" dirty="0">
                <a:latin typeface="Garamond"/>
                <a:cs typeface="Garamond"/>
              </a:rPr>
              <a:t>Mastery</a:t>
            </a:r>
            <a:r>
              <a:rPr sz="3000" b="1" spc="-10" dirty="0">
                <a:latin typeface="Garamond"/>
                <a:cs typeface="Garamond"/>
              </a:rPr>
              <a:t> </a:t>
            </a:r>
            <a:r>
              <a:rPr sz="3000" b="1" spc="-5" dirty="0">
                <a:latin typeface="Garamond"/>
                <a:cs typeface="Garamond"/>
              </a:rPr>
              <a:t>of	</a:t>
            </a:r>
            <a:r>
              <a:rPr sz="3000" b="1" spc="-10" dirty="0">
                <a:latin typeface="Garamond"/>
                <a:cs typeface="Garamond"/>
              </a:rPr>
              <a:t>content</a:t>
            </a:r>
            <a:r>
              <a:rPr sz="3000" b="1" spc="-35" dirty="0">
                <a:latin typeface="Garamond"/>
                <a:cs typeface="Garamond"/>
              </a:rPr>
              <a:t> </a:t>
            </a:r>
            <a:r>
              <a:rPr sz="3000" b="1" spc="-10" dirty="0">
                <a:latin typeface="Garamond"/>
                <a:cs typeface="Garamond"/>
              </a:rPr>
              <a:t>and</a:t>
            </a:r>
            <a:r>
              <a:rPr sz="3000" b="1" spc="-30" dirty="0">
                <a:latin typeface="Garamond"/>
                <a:cs typeface="Garamond"/>
              </a:rPr>
              <a:t> </a:t>
            </a:r>
            <a:r>
              <a:rPr sz="3000" b="1" spc="-5" dirty="0">
                <a:latin typeface="Garamond"/>
                <a:cs typeface="Garamond"/>
              </a:rPr>
              <a:t>processes</a:t>
            </a:r>
            <a:r>
              <a:rPr sz="3000" b="1" spc="-40" dirty="0">
                <a:latin typeface="Garamond"/>
                <a:cs typeface="Garamond"/>
              </a:rPr>
              <a:t> </a:t>
            </a:r>
            <a:r>
              <a:rPr sz="3000" b="1" spc="-5" dirty="0">
                <a:latin typeface="Garamond"/>
                <a:cs typeface="Garamond"/>
              </a:rPr>
              <a:t>of </a:t>
            </a:r>
            <a:r>
              <a:rPr sz="3000" b="1" spc="-735" dirty="0">
                <a:latin typeface="Garamond"/>
                <a:cs typeface="Garamond"/>
              </a:rPr>
              <a:t> </a:t>
            </a:r>
            <a:r>
              <a:rPr sz="3000" b="1" spc="10" dirty="0">
                <a:latin typeface="Garamond"/>
                <a:cs typeface="Garamond"/>
              </a:rPr>
              <a:t>inquiry</a:t>
            </a:r>
            <a:endParaRPr sz="3000">
              <a:latin typeface="Garamond"/>
              <a:cs typeface="Garamond"/>
            </a:endParaRPr>
          </a:p>
          <a:p>
            <a:pPr>
              <a:lnSpc>
                <a:spcPct val="100000"/>
              </a:lnSpc>
              <a:buClr>
                <a:srgbClr val="F5C201"/>
              </a:buClr>
              <a:buFont typeface="Arial Narrow"/>
              <a:buChar char="►"/>
            </a:pPr>
            <a:endParaRPr sz="3900">
              <a:latin typeface="Garamond"/>
              <a:cs typeface="Garamond"/>
            </a:endParaRPr>
          </a:p>
          <a:p>
            <a:pPr marL="380365" indent="-368300">
              <a:lnSpc>
                <a:spcPct val="100000"/>
              </a:lnSpc>
              <a:spcBef>
                <a:spcPts val="5"/>
              </a:spcBef>
              <a:buClr>
                <a:srgbClr val="F5C201"/>
              </a:buClr>
              <a:buSzPct val="66666"/>
              <a:buFont typeface="Arial Narrow"/>
              <a:buChar char="►"/>
              <a:tabLst>
                <a:tab pos="380365" algn="l"/>
                <a:tab pos="381000" algn="l"/>
              </a:tabLst>
            </a:pPr>
            <a:r>
              <a:rPr sz="3000" b="1" spc="-5" dirty="0">
                <a:latin typeface="Garamond"/>
                <a:cs typeface="Garamond"/>
              </a:rPr>
              <a:t>Proficiency:</a:t>
            </a:r>
            <a:r>
              <a:rPr sz="3000" b="1" spc="-30" dirty="0">
                <a:latin typeface="Garamond"/>
                <a:cs typeface="Garamond"/>
              </a:rPr>
              <a:t> </a:t>
            </a:r>
            <a:r>
              <a:rPr sz="3000" b="1" spc="-10" dirty="0">
                <a:latin typeface="Garamond"/>
                <a:cs typeface="Garamond"/>
              </a:rPr>
              <a:t>Intellectual</a:t>
            </a:r>
            <a:r>
              <a:rPr sz="3000" b="1" spc="-25" dirty="0">
                <a:latin typeface="Garamond"/>
                <a:cs typeface="Garamond"/>
              </a:rPr>
              <a:t> </a:t>
            </a:r>
            <a:r>
              <a:rPr sz="3000" b="1" spc="-10" dirty="0">
                <a:latin typeface="Garamond"/>
                <a:cs typeface="Garamond"/>
              </a:rPr>
              <a:t>skills</a:t>
            </a:r>
            <a:endParaRPr sz="3000">
              <a:latin typeface="Garamond"/>
              <a:cs typeface="Garamond"/>
            </a:endParaRPr>
          </a:p>
          <a:p>
            <a:pPr>
              <a:lnSpc>
                <a:spcPct val="100000"/>
              </a:lnSpc>
              <a:buClr>
                <a:srgbClr val="F5C201"/>
              </a:buClr>
              <a:buFont typeface="Arial Narrow"/>
              <a:buChar char="►"/>
            </a:pPr>
            <a:endParaRPr sz="3900">
              <a:latin typeface="Garamond"/>
              <a:cs typeface="Garamond"/>
            </a:endParaRPr>
          </a:p>
          <a:p>
            <a:pPr marL="285115" indent="-273050">
              <a:lnSpc>
                <a:spcPct val="100000"/>
              </a:lnSpc>
              <a:spcBef>
                <a:spcPts val="5"/>
              </a:spcBef>
              <a:buClr>
                <a:srgbClr val="F5C201"/>
              </a:buClr>
              <a:buSzPct val="66666"/>
              <a:buFont typeface="Arial Narrow"/>
              <a:buChar char="►"/>
              <a:tabLst>
                <a:tab pos="285115" algn="l"/>
                <a:tab pos="285750" algn="l"/>
              </a:tabLst>
            </a:pPr>
            <a:r>
              <a:rPr sz="3000" b="1" spc="-10" dirty="0">
                <a:latin typeface="Garamond"/>
                <a:cs typeface="Garamond"/>
              </a:rPr>
              <a:t>Place and</a:t>
            </a:r>
            <a:r>
              <a:rPr sz="3000" b="1" spc="-5" dirty="0">
                <a:latin typeface="Garamond"/>
                <a:cs typeface="Garamond"/>
              </a:rPr>
              <a:t> </a:t>
            </a:r>
            <a:r>
              <a:rPr sz="3000" b="1" spc="-10" dirty="0">
                <a:latin typeface="Garamond"/>
                <a:cs typeface="Garamond"/>
              </a:rPr>
              <a:t>Community:</a:t>
            </a:r>
            <a:r>
              <a:rPr sz="3000" b="1" spc="-15" dirty="0">
                <a:latin typeface="Garamond"/>
                <a:cs typeface="Garamond"/>
              </a:rPr>
              <a:t> </a:t>
            </a:r>
            <a:r>
              <a:rPr sz="3000" b="1" spc="-10" dirty="0">
                <a:latin typeface="Garamond"/>
                <a:cs typeface="Garamond"/>
              </a:rPr>
              <a:t>Urban</a:t>
            </a:r>
            <a:r>
              <a:rPr sz="3000" b="1" spc="-5" dirty="0">
                <a:latin typeface="Garamond"/>
                <a:cs typeface="Garamond"/>
              </a:rPr>
              <a:t> </a:t>
            </a:r>
            <a:r>
              <a:rPr sz="3000" b="1" spc="-10" dirty="0">
                <a:latin typeface="Garamond"/>
                <a:cs typeface="Garamond"/>
              </a:rPr>
              <a:t>and</a:t>
            </a:r>
            <a:r>
              <a:rPr sz="3000" b="1" spc="-5" dirty="0">
                <a:latin typeface="Garamond"/>
                <a:cs typeface="Garamond"/>
              </a:rPr>
              <a:t> </a:t>
            </a:r>
            <a:r>
              <a:rPr sz="3000" b="1" spc="-15" dirty="0">
                <a:latin typeface="Garamond"/>
                <a:cs typeface="Garamond"/>
              </a:rPr>
              <a:t>global </a:t>
            </a:r>
            <a:r>
              <a:rPr sz="3000" b="1" spc="-10" dirty="0">
                <a:latin typeface="Garamond"/>
                <a:cs typeface="Garamond"/>
              </a:rPr>
              <a:t>mission</a:t>
            </a:r>
            <a:endParaRPr sz="3000">
              <a:latin typeface="Garamond"/>
              <a:cs typeface="Garamond"/>
            </a:endParaRPr>
          </a:p>
          <a:p>
            <a:pPr>
              <a:lnSpc>
                <a:spcPct val="100000"/>
              </a:lnSpc>
              <a:spcBef>
                <a:spcPts val="10"/>
              </a:spcBef>
              <a:buClr>
                <a:srgbClr val="F5C201"/>
              </a:buClr>
              <a:buFont typeface="Arial Narrow"/>
              <a:buChar char="►"/>
            </a:pPr>
            <a:endParaRPr sz="4000">
              <a:latin typeface="Garamond"/>
              <a:cs typeface="Garamond"/>
            </a:endParaRPr>
          </a:p>
          <a:p>
            <a:pPr marL="285115" indent="-273050">
              <a:lnSpc>
                <a:spcPct val="100000"/>
              </a:lnSpc>
              <a:buClr>
                <a:srgbClr val="F5C201"/>
              </a:buClr>
              <a:buSzPct val="66666"/>
              <a:buFont typeface="Arial Narrow"/>
              <a:buChar char="►"/>
              <a:tabLst>
                <a:tab pos="285115" algn="l"/>
                <a:tab pos="285750" algn="l"/>
              </a:tabLst>
            </a:pPr>
            <a:r>
              <a:rPr sz="3000" b="1" spc="-10" dirty="0">
                <a:latin typeface="Garamond"/>
                <a:cs typeface="Garamond"/>
              </a:rPr>
              <a:t>Transformation:</a:t>
            </a:r>
            <a:r>
              <a:rPr sz="3000" b="1" spc="-25" dirty="0">
                <a:latin typeface="Garamond"/>
                <a:cs typeface="Garamond"/>
              </a:rPr>
              <a:t> </a:t>
            </a:r>
            <a:r>
              <a:rPr sz="3000" b="1" spc="-15" dirty="0">
                <a:latin typeface="Garamond"/>
                <a:cs typeface="Garamond"/>
              </a:rPr>
              <a:t>Integrative</a:t>
            </a:r>
            <a:r>
              <a:rPr sz="3000" b="1" spc="-20" dirty="0">
                <a:latin typeface="Garamond"/>
                <a:cs typeface="Garamond"/>
              </a:rPr>
              <a:t> </a:t>
            </a:r>
            <a:r>
              <a:rPr sz="3000" b="1" spc="5" dirty="0">
                <a:latin typeface="Garamond"/>
                <a:cs typeface="Garamond"/>
              </a:rPr>
              <a:t>learning</a:t>
            </a:r>
            <a:endParaRPr sz="3000">
              <a:latin typeface="Garamond"/>
              <a:cs typeface="Garamond"/>
            </a:endParaRPr>
          </a:p>
        </p:txBody>
      </p:sp>
      <p:sp>
        <p:nvSpPr>
          <p:cNvPr id="4" name="object 4"/>
          <p:cNvSpPr txBox="1"/>
          <p:nvPr/>
        </p:nvSpPr>
        <p:spPr>
          <a:xfrm>
            <a:off x="6853088" y="7090664"/>
            <a:ext cx="2642870" cy="254000"/>
          </a:xfrm>
          <a:prstGeom prst="rect">
            <a:avLst/>
          </a:prstGeom>
        </p:spPr>
        <p:txBody>
          <a:bodyPr vert="horz" wrap="square" lIns="0" tIns="12700" rIns="0" bIns="0" rtlCol="0">
            <a:spAutoFit/>
          </a:bodyPr>
          <a:lstStyle/>
          <a:p>
            <a:pPr marL="12700">
              <a:lnSpc>
                <a:spcPct val="100000"/>
              </a:lnSpc>
              <a:spcBef>
                <a:spcPts val="100"/>
              </a:spcBef>
            </a:pPr>
            <a:r>
              <a:rPr sz="1500" i="1" spc="-10" dirty="0">
                <a:latin typeface="Arial"/>
                <a:cs typeface="Arial"/>
              </a:rPr>
              <a:t>For</a:t>
            </a:r>
            <a:r>
              <a:rPr sz="1500" i="1" spc="-25" dirty="0">
                <a:latin typeface="Arial"/>
                <a:cs typeface="Arial"/>
              </a:rPr>
              <a:t> </a:t>
            </a:r>
            <a:r>
              <a:rPr sz="1500" i="1" spc="-5" dirty="0">
                <a:latin typeface="Arial"/>
                <a:cs typeface="Arial"/>
              </a:rPr>
              <a:t>details</a:t>
            </a:r>
            <a:r>
              <a:rPr sz="1500" i="1" spc="-20" dirty="0">
                <a:latin typeface="Arial"/>
                <a:cs typeface="Arial"/>
              </a:rPr>
              <a:t> </a:t>
            </a:r>
            <a:r>
              <a:rPr sz="1500" i="1" spc="-10" dirty="0">
                <a:latin typeface="Arial"/>
                <a:cs typeface="Arial"/>
              </a:rPr>
              <a:t>please</a:t>
            </a:r>
            <a:r>
              <a:rPr sz="1500" i="1" spc="-25" dirty="0">
                <a:latin typeface="Arial"/>
                <a:cs typeface="Arial"/>
              </a:rPr>
              <a:t> </a:t>
            </a:r>
            <a:r>
              <a:rPr sz="1500" i="1" spc="-5" dirty="0">
                <a:latin typeface="Arial"/>
                <a:cs typeface="Arial"/>
              </a:rPr>
              <a:t>see</a:t>
            </a:r>
            <a:r>
              <a:rPr sz="1500" i="1" spc="-30" dirty="0">
                <a:latin typeface="Arial"/>
                <a:cs typeface="Arial"/>
              </a:rPr>
              <a:t> </a:t>
            </a:r>
            <a:r>
              <a:rPr sz="1500" i="1" spc="-10" dirty="0">
                <a:latin typeface="Arial"/>
                <a:cs typeface="Arial"/>
              </a:rPr>
              <a:t>Handout</a:t>
            </a:r>
            <a:endParaRPr sz="15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18360" y="646176"/>
            <a:ext cx="7083552" cy="1115568"/>
          </a:xfrm>
          <a:prstGeom prst="rect">
            <a:avLst/>
          </a:prstGeom>
        </p:spPr>
      </p:pic>
      <p:sp>
        <p:nvSpPr>
          <p:cNvPr id="3" name="object 3"/>
          <p:cNvSpPr txBox="1">
            <a:spLocks noGrp="1"/>
          </p:cNvSpPr>
          <p:nvPr>
            <p:ph type="title"/>
          </p:nvPr>
        </p:nvSpPr>
        <p:spPr>
          <a:xfrm>
            <a:off x="842094" y="1886203"/>
            <a:ext cx="3359150" cy="482600"/>
          </a:xfrm>
          <a:prstGeom prst="rect">
            <a:avLst/>
          </a:prstGeom>
        </p:spPr>
        <p:txBody>
          <a:bodyPr vert="horz" wrap="square" lIns="0" tIns="12700" rIns="0" bIns="0" rtlCol="0">
            <a:spAutoFit/>
          </a:bodyPr>
          <a:lstStyle/>
          <a:p>
            <a:pPr marL="12700">
              <a:lnSpc>
                <a:spcPct val="100000"/>
              </a:lnSpc>
              <a:spcBef>
                <a:spcPts val="100"/>
              </a:spcBef>
              <a:tabLst>
                <a:tab pos="560705" algn="l"/>
              </a:tabLst>
            </a:pPr>
            <a:r>
              <a:rPr sz="2000" dirty="0">
                <a:latin typeface="Garamond"/>
                <a:cs typeface="Garamond"/>
              </a:rPr>
              <a:t>1.	</a:t>
            </a:r>
            <a:r>
              <a:rPr sz="3000" spc="-10" dirty="0">
                <a:solidFill>
                  <a:srgbClr val="000000"/>
                </a:solidFill>
                <a:latin typeface="Garamond"/>
                <a:cs typeface="Garamond"/>
              </a:rPr>
              <a:t>Critical</a:t>
            </a:r>
            <a:r>
              <a:rPr sz="3000" spc="-65" dirty="0">
                <a:solidFill>
                  <a:srgbClr val="000000"/>
                </a:solidFill>
                <a:latin typeface="Garamond"/>
                <a:cs typeface="Garamond"/>
              </a:rPr>
              <a:t> </a:t>
            </a:r>
            <a:r>
              <a:rPr sz="3000" spc="-5" dirty="0">
                <a:solidFill>
                  <a:srgbClr val="000000"/>
                </a:solidFill>
                <a:latin typeface="Garamond"/>
                <a:cs typeface="Garamond"/>
              </a:rPr>
              <a:t>Thinking</a:t>
            </a:r>
            <a:endParaRPr sz="3000">
              <a:latin typeface="Garamond"/>
              <a:cs typeface="Garamond"/>
            </a:endParaRPr>
          </a:p>
        </p:txBody>
      </p:sp>
      <p:sp>
        <p:nvSpPr>
          <p:cNvPr id="4" name="object 4"/>
          <p:cNvSpPr txBox="1"/>
          <p:nvPr/>
        </p:nvSpPr>
        <p:spPr>
          <a:xfrm>
            <a:off x="842094" y="2901188"/>
            <a:ext cx="4473575" cy="2527935"/>
          </a:xfrm>
          <a:prstGeom prst="rect">
            <a:avLst/>
          </a:prstGeom>
        </p:spPr>
        <p:txBody>
          <a:bodyPr vert="horz" wrap="square" lIns="0" tIns="12700" rIns="0" bIns="0" rtlCol="0">
            <a:spAutoFit/>
          </a:bodyPr>
          <a:lstStyle/>
          <a:p>
            <a:pPr marL="655955" indent="-643890">
              <a:lnSpc>
                <a:spcPct val="100000"/>
              </a:lnSpc>
              <a:spcBef>
                <a:spcPts val="100"/>
              </a:spcBef>
              <a:buClr>
                <a:srgbClr val="F5C201"/>
              </a:buClr>
              <a:buSzPct val="66666"/>
              <a:buFont typeface="Garamond"/>
              <a:buAutoNum type="arabicPeriod" startAt="2"/>
              <a:tabLst>
                <a:tab pos="655955" algn="l"/>
                <a:tab pos="656590" algn="l"/>
              </a:tabLst>
            </a:pPr>
            <a:r>
              <a:rPr sz="3000" b="1" spc="-20" dirty="0">
                <a:latin typeface="Garamond"/>
                <a:cs typeface="Garamond"/>
              </a:rPr>
              <a:t>Quantitative</a:t>
            </a:r>
            <a:r>
              <a:rPr sz="3000" b="1" spc="-30" dirty="0">
                <a:latin typeface="Garamond"/>
                <a:cs typeface="Garamond"/>
              </a:rPr>
              <a:t> </a:t>
            </a:r>
            <a:r>
              <a:rPr sz="3000" b="1" spc="-15" dirty="0">
                <a:latin typeface="Garamond"/>
                <a:cs typeface="Garamond"/>
              </a:rPr>
              <a:t>Reasoning</a:t>
            </a:r>
            <a:endParaRPr sz="3000">
              <a:latin typeface="Garamond"/>
              <a:cs typeface="Garamond"/>
            </a:endParaRPr>
          </a:p>
          <a:p>
            <a:pPr>
              <a:lnSpc>
                <a:spcPct val="100000"/>
              </a:lnSpc>
              <a:buAutoNum type="arabicPeriod" startAt="2"/>
            </a:pPr>
            <a:endParaRPr sz="3900">
              <a:latin typeface="Garamond"/>
              <a:cs typeface="Garamond"/>
            </a:endParaRPr>
          </a:p>
          <a:p>
            <a:pPr marL="561340" indent="-548640">
              <a:lnSpc>
                <a:spcPct val="100000"/>
              </a:lnSpc>
              <a:spcBef>
                <a:spcPts val="5"/>
              </a:spcBef>
              <a:buClr>
                <a:srgbClr val="F5C201"/>
              </a:buClr>
              <a:buSzPct val="66666"/>
              <a:buAutoNum type="arabicPeriod" startAt="2"/>
              <a:tabLst>
                <a:tab pos="560705" algn="l"/>
                <a:tab pos="561340" algn="l"/>
              </a:tabLst>
            </a:pPr>
            <a:r>
              <a:rPr sz="3000" b="1" spc="-10" dirty="0">
                <a:latin typeface="Garamond"/>
                <a:cs typeface="Garamond"/>
              </a:rPr>
              <a:t>Oral</a:t>
            </a:r>
            <a:r>
              <a:rPr sz="3000" b="1" spc="-70" dirty="0">
                <a:latin typeface="Garamond"/>
                <a:cs typeface="Garamond"/>
              </a:rPr>
              <a:t> </a:t>
            </a:r>
            <a:r>
              <a:rPr sz="3000" b="1" spc="-10" dirty="0">
                <a:latin typeface="Garamond"/>
                <a:cs typeface="Garamond"/>
              </a:rPr>
              <a:t>Communication</a:t>
            </a:r>
            <a:endParaRPr sz="3000">
              <a:latin typeface="Garamond"/>
              <a:cs typeface="Garamond"/>
            </a:endParaRPr>
          </a:p>
          <a:p>
            <a:pPr>
              <a:lnSpc>
                <a:spcPct val="100000"/>
              </a:lnSpc>
              <a:spcBef>
                <a:spcPts val="10"/>
              </a:spcBef>
              <a:buAutoNum type="arabicPeriod" startAt="2"/>
            </a:pPr>
            <a:endParaRPr sz="4000">
              <a:latin typeface="Garamond"/>
              <a:cs typeface="Garamond"/>
            </a:endParaRPr>
          </a:p>
          <a:p>
            <a:pPr marL="561340" indent="-548640">
              <a:lnSpc>
                <a:spcPct val="100000"/>
              </a:lnSpc>
              <a:buClr>
                <a:srgbClr val="F5C201"/>
              </a:buClr>
              <a:buSzPct val="66666"/>
              <a:buAutoNum type="arabicPeriod" startAt="2"/>
              <a:tabLst>
                <a:tab pos="560705" algn="l"/>
                <a:tab pos="561340" algn="l"/>
              </a:tabLst>
            </a:pPr>
            <a:r>
              <a:rPr sz="3000" b="1" spc="-25" dirty="0">
                <a:latin typeface="Garamond"/>
                <a:cs typeface="Garamond"/>
              </a:rPr>
              <a:t>Written</a:t>
            </a:r>
            <a:r>
              <a:rPr sz="3000" b="1" spc="-50" dirty="0">
                <a:latin typeface="Garamond"/>
                <a:cs typeface="Garamond"/>
              </a:rPr>
              <a:t> </a:t>
            </a:r>
            <a:r>
              <a:rPr sz="3000" b="1" spc="-10" dirty="0">
                <a:latin typeface="Garamond"/>
                <a:cs typeface="Garamond"/>
              </a:rPr>
              <a:t>Communication</a:t>
            </a:r>
            <a:endParaRPr sz="3000">
              <a:latin typeface="Garamond"/>
              <a:cs typeface="Garamond"/>
            </a:endParaRPr>
          </a:p>
        </p:txBody>
      </p:sp>
      <p:sp>
        <p:nvSpPr>
          <p:cNvPr id="5" name="object 5"/>
          <p:cNvSpPr txBox="1"/>
          <p:nvPr/>
        </p:nvSpPr>
        <p:spPr>
          <a:xfrm>
            <a:off x="6853088" y="7090664"/>
            <a:ext cx="2642870" cy="254000"/>
          </a:xfrm>
          <a:prstGeom prst="rect">
            <a:avLst/>
          </a:prstGeom>
        </p:spPr>
        <p:txBody>
          <a:bodyPr vert="horz" wrap="square" lIns="0" tIns="12700" rIns="0" bIns="0" rtlCol="0">
            <a:spAutoFit/>
          </a:bodyPr>
          <a:lstStyle/>
          <a:p>
            <a:pPr marL="12700">
              <a:lnSpc>
                <a:spcPct val="100000"/>
              </a:lnSpc>
              <a:spcBef>
                <a:spcPts val="100"/>
              </a:spcBef>
            </a:pPr>
            <a:r>
              <a:rPr sz="1500" i="1" spc="-10" dirty="0">
                <a:latin typeface="Arial"/>
                <a:cs typeface="Arial"/>
              </a:rPr>
              <a:t>For</a:t>
            </a:r>
            <a:r>
              <a:rPr sz="1500" i="1" spc="-25" dirty="0">
                <a:latin typeface="Arial"/>
                <a:cs typeface="Arial"/>
              </a:rPr>
              <a:t> </a:t>
            </a:r>
            <a:r>
              <a:rPr sz="1500" i="1" spc="-5" dirty="0">
                <a:latin typeface="Arial"/>
                <a:cs typeface="Arial"/>
              </a:rPr>
              <a:t>details</a:t>
            </a:r>
            <a:r>
              <a:rPr sz="1500" i="1" spc="-20" dirty="0">
                <a:latin typeface="Arial"/>
                <a:cs typeface="Arial"/>
              </a:rPr>
              <a:t> </a:t>
            </a:r>
            <a:r>
              <a:rPr sz="1500" i="1" spc="-10" dirty="0">
                <a:latin typeface="Arial"/>
                <a:cs typeface="Arial"/>
              </a:rPr>
              <a:t>please</a:t>
            </a:r>
            <a:r>
              <a:rPr sz="1500" i="1" spc="-25" dirty="0">
                <a:latin typeface="Arial"/>
                <a:cs typeface="Arial"/>
              </a:rPr>
              <a:t> </a:t>
            </a:r>
            <a:r>
              <a:rPr sz="1500" i="1" spc="-5" dirty="0">
                <a:latin typeface="Arial"/>
                <a:cs typeface="Arial"/>
              </a:rPr>
              <a:t>see</a:t>
            </a:r>
            <a:r>
              <a:rPr sz="1500" i="1" spc="-30" dirty="0">
                <a:latin typeface="Arial"/>
                <a:cs typeface="Arial"/>
              </a:rPr>
              <a:t> </a:t>
            </a:r>
            <a:r>
              <a:rPr sz="1500" i="1" spc="-10" dirty="0">
                <a:latin typeface="Arial"/>
                <a:cs typeface="Arial"/>
              </a:rPr>
              <a:t>Handout</a:t>
            </a:r>
            <a:endParaRPr sz="15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3943" y="512063"/>
            <a:ext cx="1124712" cy="1164336"/>
          </a:xfrm>
          <a:prstGeom prst="rect">
            <a:avLst/>
          </a:prstGeom>
        </p:spPr>
      </p:pic>
      <p:pic>
        <p:nvPicPr>
          <p:cNvPr id="3" name="object 3"/>
          <p:cNvPicPr/>
          <p:nvPr/>
        </p:nvPicPr>
        <p:blipFill>
          <a:blip r:embed="rId3" cstate="print"/>
          <a:stretch>
            <a:fillRect/>
          </a:stretch>
        </p:blipFill>
        <p:spPr>
          <a:xfrm>
            <a:off x="2118360" y="646176"/>
            <a:ext cx="7083552" cy="1115568"/>
          </a:xfrm>
          <a:prstGeom prst="rect">
            <a:avLst/>
          </a:prstGeom>
        </p:spPr>
      </p:pic>
      <p:sp>
        <p:nvSpPr>
          <p:cNvPr id="4" name="object 4"/>
          <p:cNvSpPr txBox="1">
            <a:spLocks noGrp="1"/>
          </p:cNvSpPr>
          <p:nvPr>
            <p:ph type="title"/>
          </p:nvPr>
        </p:nvSpPr>
        <p:spPr>
          <a:xfrm>
            <a:off x="615263" y="3055620"/>
            <a:ext cx="8929370" cy="2575560"/>
          </a:xfrm>
          <a:prstGeom prst="rect">
            <a:avLst/>
          </a:prstGeom>
        </p:spPr>
        <p:txBody>
          <a:bodyPr vert="horz" wrap="square" lIns="0" tIns="12700" rIns="0" bIns="0" rtlCol="0">
            <a:spAutoFit/>
          </a:bodyPr>
          <a:lstStyle/>
          <a:p>
            <a:pPr marL="12700">
              <a:lnSpc>
                <a:spcPct val="100000"/>
              </a:lnSpc>
              <a:spcBef>
                <a:spcPts val="100"/>
              </a:spcBef>
              <a:tabLst>
                <a:tab pos="499745" algn="l"/>
              </a:tabLst>
            </a:pPr>
            <a:r>
              <a:rPr sz="2600" spc="-10" dirty="0">
                <a:solidFill>
                  <a:srgbClr val="000000"/>
                </a:solidFill>
                <a:latin typeface="Garamond"/>
                <a:cs typeface="Garamond"/>
              </a:rPr>
              <a:t>5.	Information</a:t>
            </a:r>
            <a:r>
              <a:rPr sz="2600" spc="-55" dirty="0">
                <a:solidFill>
                  <a:srgbClr val="000000"/>
                </a:solidFill>
                <a:latin typeface="Garamond"/>
                <a:cs typeface="Garamond"/>
              </a:rPr>
              <a:t> </a:t>
            </a:r>
            <a:r>
              <a:rPr sz="2600" spc="-20" dirty="0">
                <a:solidFill>
                  <a:srgbClr val="000000"/>
                </a:solidFill>
                <a:latin typeface="Garamond"/>
                <a:cs typeface="Garamond"/>
              </a:rPr>
              <a:t>Literacy</a:t>
            </a:r>
            <a:endParaRPr sz="2600">
              <a:latin typeface="Garamond"/>
              <a:cs typeface="Garamond"/>
            </a:endParaRPr>
          </a:p>
          <a:p>
            <a:pPr marL="568325" marR="5080">
              <a:lnSpc>
                <a:spcPct val="102299"/>
              </a:lnSpc>
              <a:spcBef>
                <a:spcPts val="20"/>
              </a:spcBef>
            </a:pPr>
            <a:r>
              <a:rPr sz="2300" b="0" spc="15" dirty="0">
                <a:solidFill>
                  <a:srgbClr val="000000"/>
                </a:solidFill>
                <a:latin typeface="Garamond"/>
                <a:cs typeface="Garamond"/>
              </a:rPr>
              <a:t>According </a:t>
            </a:r>
            <a:r>
              <a:rPr sz="2300" b="0" spc="10" dirty="0">
                <a:solidFill>
                  <a:srgbClr val="000000"/>
                </a:solidFill>
                <a:latin typeface="Garamond"/>
                <a:cs typeface="Garamond"/>
              </a:rPr>
              <a:t>the Association of</a:t>
            </a:r>
            <a:r>
              <a:rPr sz="2300" b="0" spc="15" dirty="0">
                <a:solidFill>
                  <a:srgbClr val="000000"/>
                </a:solidFill>
                <a:latin typeface="Garamond"/>
                <a:cs typeface="Garamond"/>
              </a:rPr>
              <a:t> College and </a:t>
            </a:r>
            <a:r>
              <a:rPr sz="2300" b="0" dirty="0">
                <a:solidFill>
                  <a:srgbClr val="000000"/>
                </a:solidFill>
                <a:latin typeface="Garamond"/>
                <a:cs typeface="Garamond"/>
              </a:rPr>
              <a:t>Research </a:t>
            </a:r>
            <a:r>
              <a:rPr sz="2300" b="0" spc="5" dirty="0">
                <a:solidFill>
                  <a:srgbClr val="000000"/>
                </a:solidFill>
                <a:latin typeface="Garamond"/>
                <a:cs typeface="Garamond"/>
              </a:rPr>
              <a:t>Libraries, </a:t>
            </a:r>
            <a:r>
              <a:rPr sz="2300" b="0" spc="10" dirty="0">
                <a:solidFill>
                  <a:srgbClr val="000000"/>
                </a:solidFill>
                <a:latin typeface="Garamond"/>
                <a:cs typeface="Garamond"/>
              </a:rPr>
              <a:t>the ability </a:t>
            </a:r>
            <a:r>
              <a:rPr sz="2300" b="0" spc="-560" dirty="0">
                <a:solidFill>
                  <a:srgbClr val="000000"/>
                </a:solidFill>
                <a:latin typeface="Garamond"/>
                <a:cs typeface="Garamond"/>
              </a:rPr>
              <a:t> </a:t>
            </a:r>
            <a:r>
              <a:rPr sz="2300" b="0" dirty="0">
                <a:solidFill>
                  <a:srgbClr val="000000"/>
                </a:solidFill>
                <a:latin typeface="Garamond"/>
                <a:cs typeface="Garamond"/>
              </a:rPr>
              <a:t>to</a:t>
            </a:r>
            <a:r>
              <a:rPr sz="2300" b="0" spc="30" dirty="0">
                <a:solidFill>
                  <a:srgbClr val="000000"/>
                </a:solidFill>
                <a:latin typeface="Garamond"/>
                <a:cs typeface="Garamond"/>
              </a:rPr>
              <a:t> </a:t>
            </a:r>
            <a:r>
              <a:rPr sz="2300" b="0" spc="15" dirty="0">
                <a:solidFill>
                  <a:srgbClr val="000000"/>
                </a:solidFill>
                <a:latin typeface="Garamond"/>
                <a:cs typeface="Garamond"/>
              </a:rPr>
              <a:t>“recognize</a:t>
            </a:r>
            <a:r>
              <a:rPr sz="2300" b="0" spc="20" dirty="0">
                <a:solidFill>
                  <a:srgbClr val="000000"/>
                </a:solidFill>
                <a:latin typeface="Garamond"/>
                <a:cs typeface="Garamond"/>
              </a:rPr>
              <a:t> </a:t>
            </a:r>
            <a:r>
              <a:rPr sz="2300" b="0" spc="15" dirty="0">
                <a:solidFill>
                  <a:srgbClr val="000000"/>
                </a:solidFill>
                <a:latin typeface="Garamond"/>
                <a:cs typeface="Garamond"/>
              </a:rPr>
              <a:t>when</a:t>
            </a:r>
            <a:r>
              <a:rPr sz="2300" b="0" spc="35" dirty="0">
                <a:solidFill>
                  <a:srgbClr val="000000"/>
                </a:solidFill>
                <a:latin typeface="Garamond"/>
                <a:cs typeface="Garamond"/>
              </a:rPr>
              <a:t> </a:t>
            </a:r>
            <a:r>
              <a:rPr sz="2300" b="0" spc="25" dirty="0">
                <a:solidFill>
                  <a:srgbClr val="000000"/>
                </a:solidFill>
                <a:latin typeface="Garamond"/>
                <a:cs typeface="Garamond"/>
              </a:rPr>
              <a:t>information</a:t>
            </a:r>
            <a:r>
              <a:rPr sz="2300" b="0" spc="30" dirty="0">
                <a:solidFill>
                  <a:srgbClr val="000000"/>
                </a:solidFill>
                <a:latin typeface="Garamond"/>
                <a:cs typeface="Garamond"/>
              </a:rPr>
              <a:t> </a:t>
            </a:r>
            <a:r>
              <a:rPr sz="2300" b="0" dirty="0">
                <a:solidFill>
                  <a:srgbClr val="000000"/>
                </a:solidFill>
                <a:latin typeface="Garamond"/>
                <a:cs typeface="Garamond"/>
              </a:rPr>
              <a:t>is</a:t>
            </a:r>
            <a:r>
              <a:rPr sz="2300" b="0" spc="20" dirty="0">
                <a:solidFill>
                  <a:srgbClr val="000000"/>
                </a:solidFill>
                <a:latin typeface="Garamond"/>
                <a:cs typeface="Garamond"/>
              </a:rPr>
              <a:t> </a:t>
            </a:r>
            <a:r>
              <a:rPr sz="2300" b="0" spc="15" dirty="0">
                <a:solidFill>
                  <a:srgbClr val="000000"/>
                </a:solidFill>
                <a:latin typeface="Garamond"/>
                <a:cs typeface="Garamond"/>
              </a:rPr>
              <a:t>needed</a:t>
            </a:r>
            <a:r>
              <a:rPr sz="2300" b="0" spc="25" dirty="0">
                <a:solidFill>
                  <a:srgbClr val="000000"/>
                </a:solidFill>
                <a:latin typeface="Garamond"/>
                <a:cs typeface="Garamond"/>
              </a:rPr>
              <a:t> </a:t>
            </a:r>
            <a:r>
              <a:rPr sz="2300" b="0" spc="15" dirty="0">
                <a:solidFill>
                  <a:srgbClr val="000000"/>
                </a:solidFill>
                <a:latin typeface="Garamond"/>
                <a:cs typeface="Garamond"/>
              </a:rPr>
              <a:t>and</a:t>
            </a:r>
            <a:r>
              <a:rPr sz="2300" b="0" spc="25" dirty="0">
                <a:solidFill>
                  <a:srgbClr val="000000"/>
                </a:solidFill>
                <a:latin typeface="Garamond"/>
                <a:cs typeface="Garamond"/>
              </a:rPr>
              <a:t> </a:t>
            </a:r>
            <a:r>
              <a:rPr sz="2300" b="0" spc="-5" dirty="0">
                <a:solidFill>
                  <a:srgbClr val="000000"/>
                </a:solidFill>
                <a:latin typeface="Garamond"/>
                <a:cs typeface="Garamond"/>
              </a:rPr>
              <a:t>have</a:t>
            </a:r>
            <a:r>
              <a:rPr sz="2300" b="0" spc="25" dirty="0">
                <a:solidFill>
                  <a:srgbClr val="000000"/>
                </a:solidFill>
                <a:latin typeface="Garamond"/>
                <a:cs typeface="Garamond"/>
              </a:rPr>
              <a:t> </a:t>
            </a:r>
            <a:r>
              <a:rPr sz="2300" b="0" spc="10" dirty="0">
                <a:solidFill>
                  <a:srgbClr val="000000"/>
                </a:solidFill>
                <a:latin typeface="Garamond"/>
                <a:cs typeface="Garamond"/>
              </a:rPr>
              <a:t>the</a:t>
            </a:r>
            <a:r>
              <a:rPr sz="2300" b="0" spc="20" dirty="0">
                <a:solidFill>
                  <a:srgbClr val="000000"/>
                </a:solidFill>
                <a:latin typeface="Garamond"/>
                <a:cs typeface="Garamond"/>
              </a:rPr>
              <a:t> </a:t>
            </a:r>
            <a:r>
              <a:rPr sz="2300" b="0" spc="10" dirty="0">
                <a:solidFill>
                  <a:srgbClr val="000000"/>
                </a:solidFill>
                <a:latin typeface="Garamond"/>
                <a:cs typeface="Garamond"/>
              </a:rPr>
              <a:t>ability</a:t>
            </a:r>
            <a:r>
              <a:rPr sz="2300" b="0" spc="25" dirty="0">
                <a:solidFill>
                  <a:srgbClr val="000000"/>
                </a:solidFill>
                <a:latin typeface="Garamond"/>
                <a:cs typeface="Garamond"/>
              </a:rPr>
              <a:t> </a:t>
            </a:r>
            <a:r>
              <a:rPr sz="2300" b="0" dirty="0">
                <a:solidFill>
                  <a:srgbClr val="000000"/>
                </a:solidFill>
                <a:latin typeface="Garamond"/>
                <a:cs typeface="Garamond"/>
              </a:rPr>
              <a:t>to</a:t>
            </a:r>
            <a:r>
              <a:rPr sz="2300" b="0" spc="30" dirty="0">
                <a:solidFill>
                  <a:srgbClr val="000000"/>
                </a:solidFill>
                <a:latin typeface="Garamond"/>
                <a:cs typeface="Garamond"/>
              </a:rPr>
              <a:t> </a:t>
            </a:r>
            <a:r>
              <a:rPr sz="2300" b="0" spc="5" dirty="0">
                <a:solidFill>
                  <a:srgbClr val="000000"/>
                </a:solidFill>
                <a:latin typeface="Garamond"/>
                <a:cs typeface="Garamond"/>
              </a:rPr>
              <a:t>locate, </a:t>
            </a:r>
            <a:r>
              <a:rPr sz="2300" b="0" spc="10" dirty="0">
                <a:solidFill>
                  <a:srgbClr val="000000"/>
                </a:solidFill>
                <a:latin typeface="Garamond"/>
                <a:cs typeface="Garamond"/>
              </a:rPr>
              <a:t> </a:t>
            </a:r>
            <a:r>
              <a:rPr sz="2300" b="0" spc="5" dirty="0">
                <a:solidFill>
                  <a:srgbClr val="000000"/>
                </a:solidFill>
                <a:latin typeface="Garamond"/>
                <a:cs typeface="Garamond"/>
              </a:rPr>
              <a:t>evaluate, </a:t>
            </a:r>
            <a:r>
              <a:rPr sz="2300" b="0" spc="15" dirty="0">
                <a:solidFill>
                  <a:srgbClr val="000000"/>
                </a:solidFill>
                <a:latin typeface="Garamond"/>
                <a:cs typeface="Garamond"/>
              </a:rPr>
              <a:t>and </a:t>
            </a:r>
            <a:r>
              <a:rPr sz="2300" b="0" spc="10" dirty="0">
                <a:solidFill>
                  <a:srgbClr val="000000"/>
                </a:solidFill>
                <a:latin typeface="Garamond"/>
                <a:cs typeface="Garamond"/>
              </a:rPr>
              <a:t>use the </a:t>
            </a:r>
            <a:r>
              <a:rPr sz="2300" b="0" spc="15" dirty="0">
                <a:solidFill>
                  <a:srgbClr val="000000"/>
                </a:solidFill>
                <a:latin typeface="Garamond"/>
                <a:cs typeface="Garamond"/>
              </a:rPr>
              <a:t>needed </a:t>
            </a:r>
            <a:r>
              <a:rPr sz="2300" b="0" spc="20" dirty="0">
                <a:solidFill>
                  <a:srgbClr val="000000"/>
                </a:solidFill>
                <a:latin typeface="Garamond"/>
                <a:cs typeface="Garamond"/>
              </a:rPr>
              <a:t>information” </a:t>
            </a:r>
            <a:r>
              <a:rPr sz="2300" b="0" spc="10" dirty="0">
                <a:solidFill>
                  <a:srgbClr val="000000"/>
                </a:solidFill>
                <a:latin typeface="Garamond"/>
                <a:cs typeface="Garamond"/>
              </a:rPr>
              <a:t>for </a:t>
            </a:r>
            <a:r>
              <a:rPr sz="2300" b="0" dirty="0">
                <a:solidFill>
                  <a:srgbClr val="000000"/>
                </a:solidFill>
                <a:latin typeface="Garamond"/>
                <a:cs typeface="Garamond"/>
              </a:rPr>
              <a:t>a </a:t>
            </a:r>
            <a:r>
              <a:rPr sz="2300" b="0" spc="10" dirty="0">
                <a:solidFill>
                  <a:srgbClr val="000000"/>
                </a:solidFill>
                <a:latin typeface="Garamond"/>
                <a:cs typeface="Garamond"/>
              </a:rPr>
              <a:t>wide </a:t>
            </a:r>
            <a:r>
              <a:rPr sz="2300" b="0" spc="25" dirty="0">
                <a:solidFill>
                  <a:srgbClr val="000000"/>
                </a:solidFill>
                <a:latin typeface="Garamond"/>
                <a:cs typeface="Garamond"/>
              </a:rPr>
              <a:t>range </a:t>
            </a:r>
            <a:r>
              <a:rPr sz="2300" b="0" spc="10" dirty="0">
                <a:solidFill>
                  <a:srgbClr val="000000"/>
                </a:solidFill>
                <a:latin typeface="Garamond"/>
                <a:cs typeface="Garamond"/>
              </a:rPr>
              <a:t>of</a:t>
            </a:r>
            <a:r>
              <a:rPr sz="2300" b="0" spc="15" dirty="0">
                <a:solidFill>
                  <a:srgbClr val="000000"/>
                </a:solidFill>
                <a:latin typeface="Garamond"/>
                <a:cs typeface="Garamond"/>
              </a:rPr>
              <a:t> </a:t>
            </a:r>
            <a:r>
              <a:rPr sz="2300" b="0" spc="5" dirty="0">
                <a:solidFill>
                  <a:srgbClr val="000000"/>
                </a:solidFill>
                <a:latin typeface="Garamond"/>
                <a:cs typeface="Garamond"/>
              </a:rPr>
              <a:t>purposes. </a:t>
            </a:r>
            <a:r>
              <a:rPr sz="2300" b="0" spc="-560" dirty="0">
                <a:solidFill>
                  <a:srgbClr val="000000"/>
                </a:solidFill>
                <a:latin typeface="Garamond"/>
                <a:cs typeface="Garamond"/>
              </a:rPr>
              <a:t> </a:t>
            </a:r>
            <a:r>
              <a:rPr sz="2300" b="0" spc="10" dirty="0">
                <a:solidFill>
                  <a:srgbClr val="000000"/>
                </a:solidFill>
                <a:latin typeface="Garamond"/>
                <a:cs typeface="Garamond"/>
              </a:rPr>
              <a:t>An</a:t>
            </a:r>
            <a:r>
              <a:rPr sz="2300" b="0" spc="35" dirty="0">
                <a:solidFill>
                  <a:srgbClr val="000000"/>
                </a:solidFill>
                <a:latin typeface="Garamond"/>
                <a:cs typeface="Garamond"/>
              </a:rPr>
              <a:t> </a:t>
            </a:r>
            <a:r>
              <a:rPr sz="2300" b="0" spc="15" dirty="0">
                <a:solidFill>
                  <a:srgbClr val="000000"/>
                </a:solidFill>
                <a:latin typeface="Garamond"/>
                <a:cs typeface="Garamond"/>
              </a:rPr>
              <a:t>information-literate</a:t>
            </a:r>
            <a:r>
              <a:rPr sz="2300" b="0" spc="30" dirty="0">
                <a:solidFill>
                  <a:srgbClr val="000000"/>
                </a:solidFill>
                <a:latin typeface="Garamond"/>
                <a:cs typeface="Garamond"/>
              </a:rPr>
              <a:t> </a:t>
            </a:r>
            <a:r>
              <a:rPr sz="2300" b="0" spc="10" dirty="0">
                <a:solidFill>
                  <a:srgbClr val="000000"/>
                </a:solidFill>
                <a:latin typeface="Garamond"/>
                <a:cs typeface="Garamond"/>
              </a:rPr>
              <a:t>individual</a:t>
            </a:r>
            <a:r>
              <a:rPr sz="2300" b="0" spc="20" dirty="0">
                <a:solidFill>
                  <a:srgbClr val="000000"/>
                </a:solidFill>
                <a:latin typeface="Garamond"/>
                <a:cs typeface="Garamond"/>
              </a:rPr>
              <a:t> </a:t>
            </a:r>
            <a:r>
              <a:rPr sz="2300" b="0" dirty="0">
                <a:solidFill>
                  <a:srgbClr val="000000"/>
                </a:solidFill>
                <a:latin typeface="Garamond"/>
                <a:cs typeface="Garamond"/>
              </a:rPr>
              <a:t>is</a:t>
            </a:r>
            <a:r>
              <a:rPr sz="2300" b="0" spc="20" dirty="0">
                <a:solidFill>
                  <a:srgbClr val="000000"/>
                </a:solidFill>
                <a:latin typeface="Garamond"/>
                <a:cs typeface="Garamond"/>
              </a:rPr>
              <a:t> </a:t>
            </a:r>
            <a:r>
              <a:rPr sz="2300" b="0" spc="10" dirty="0">
                <a:solidFill>
                  <a:srgbClr val="000000"/>
                </a:solidFill>
                <a:latin typeface="Garamond"/>
                <a:cs typeface="Garamond"/>
              </a:rPr>
              <a:t>able</a:t>
            </a:r>
            <a:r>
              <a:rPr sz="2300" b="0" spc="30" dirty="0">
                <a:solidFill>
                  <a:srgbClr val="000000"/>
                </a:solidFill>
                <a:latin typeface="Garamond"/>
                <a:cs typeface="Garamond"/>
              </a:rPr>
              <a:t> </a:t>
            </a:r>
            <a:r>
              <a:rPr sz="2300" spc="5" dirty="0">
                <a:solidFill>
                  <a:srgbClr val="000000"/>
                </a:solidFill>
                <a:latin typeface="Garamond"/>
                <a:cs typeface="Garamond"/>
              </a:rPr>
              <a:t>to</a:t>
            </a:r>
            <a:r>
              <a:rPr sz="2300" spc="45" dirty="0">
                <a:solidFill>
                  <a:srgbClr val="000000"/>
                </a:solidFill>
                <a:latin typeface="Garamond"/>
                <a:cs typeface="Garamond"/>
              </a:rPr>
              <a:t> </a:t>
            </a:r>
            <a:r>
              <a:rPr sz="2300" spc="30" dirty="0">
                <a:solidFill>
                  <a:srgbClr val="000000"/>
                </a:solidFill>
                <a:latin typeface="Garamond"/>
                <a:cs typeface="Garamond"/>
              </a:rPr>
              <a:t>determine</a:t>
            </a:r>
            <a:r>
              <a:rPr sz="2300" spc="40" dirty="0">
                <a:solidFill>
                  <a:srgbClr val="000000"/>
                </a:solidFill>
                <a:latin typeface="Garamond"/>
                <a:cs typeface="Garamond"/>
              </a:rPr>
              <a:t> </a:t>
            </a:r>
            <a:r>
              <a:rPr sz="2300" spc="10" dirty="0">
                <a:solidFill>
                  <a:srgbClr val="000000"/>
                </a:solidFill>
                <a:latin typeface="Garamond"/>
                <a:cs typeface="Garamond"/>
              </a:rPr>
              <a:t>the</a:t>
            </a:r>
            <a:r>
              <a:rPr sz="2300" spc="35" dirty="0">
                <a:solidFill>
                  <a:srgbClr val="000000"/>
                </a:solidFill>
                <a:latin typeface="Garamond"/>
                <a:cs typeface="Garamond"/>
              </a:rPr>
              <a:t> </a:t>
            </a:r>
            <a:r>
              <a:rPr sz="2300" spc="15" dirty="0">
                <a:solidFill>
                  <a:srgbClr val="000000"/>
                </a:solidFill>
                <a:latin typeface="Garamond"/>
                <a:cs typeface="Garamond"/>
              </a:rPr>
              <a:t>extent</a:t>
            </a:r>
            <a:r>
              <a:rPr sz="2300" spc="30" dirty="0">
                <a:solidFill>
                  <a:srgbClr val="000000"/>
                </a:solidFill>
                <a:latin typeface="Garamond"/>
                <a:cs typeface="Garamond"/>
              </a:rPr>
              <a:t> </a:t>
            </a:r>
            <a:r>
              <a:rPr sz="2300" spc="10" dirty="0">
                <a:solidFill>
                  <a:srgbClr val="000000"/>
                </a:solidFill>
                <a:latin typeface="Garamond"/>
                <a:cs typeface="Garamond"/>
              </a:rPr>
              <a:t>of </a:t>
            </a:r>
            <a:r>
              <a:rPr sz="2300" spc="15" dirty="0">
                <a:solidFill>
                  <a:srgbClr val="000000"/>
                </a:solidFill>
                <a:latin typeface="Garamond"/>
                <a:cs typeface="Garamond"/>
              </a:rPr>
              <a:t> </a:t>
            </a:r>
            <a:r>
              <a:rPr sz="2300" spc="25" dirty="0">
                <a:solidFill>
                  <a:srgbClr val="000000"/>
                </a:solidFill>
                <a:latin typeface="Garamond"/>
                <a:cs typeface="Garamond"/>
              </a:rPr>
              <a:t>information</a:t>
            </a:r>
            <a:r>
              <a:rPr sz="2300" spc="30" dirty="0">
                <a:solidFill>
                  <a:srgbClr val="000000"/>
                </a:solidFill>
                <a:latin typeface="Garamond"/>
                <a:cs typeface="Garamond"/>
              </a:rPr>
              <a:t> </a:t>
            </a:r>
            <a:r>
              <a:rPr sz="2300" spc="15" dirty="0">
                <a:solidFill>
                  <a:srgbClr val="000000"/>
                </a:solidFill>
                <a:latin typeface="Garamond"/>
                <a:cs typeface="Garamond"/>
              </a:rPr>
              <a:t>needed,</a:t>
            </a:r>
            <a:r>
              <a:rPr sz="2300" spc="30" dirty="0">
                <a:solidFill>
                  <a:srgbClr val="000000"/>
                </a:solidFill>
                <a:latin typeface="Garamond"/>
                <a:cs typeface="Garamond"/>
              </a:rPr>
              <a:t> </a:t>
            </a:r>
            <a:r>
              <a:rPr sz="2300" spc="15" dirty="0">
                <a:solidFill>
                  <a:srgbClr val="000000"/>
                </a:solidFill>
                <a:latin typeface="Garamond"/>
                <a:cs typeface="Garamond"/>
              </a:rPr>
              <a:t>access</a:t>
            </a:r>
            <a:r>
              <a:rPr sz="2300" spc="30" dirty="0">
                <a:solidFill>
                  <a:srgbClr val="000000"/>
                </a:solidFill>
                <a:latin typeface="Garamond"/>
                <a:cs typeface="Garamond"/>
              </a:rPr>
              <a:t> </a:t>
            </a:r>
            <a:r>
              <a:rPr sz="2300" spc="5" dirty="0">
                <a:solidFill>
                  <a:srgbClr val="000000"/>
                </a:solidFill>
                <a:latin typeface="Garamond"/>
                <a:cs typeface="Garamond"/>
              </a:rPr>
              <a:t>it,</a:t>
            </a:r>
            <a:r>
              <a:rPr sz="2300" spc="30" dirty="0">
                <a:solidFill>
                  <a:srgbClr val="000000"/>
                </a:solidFill>
                <a:latin typeface="Garamond"/>
                <a:cs typeface="Garamond"/>
              </a:rPr>
              <a:t> </a:t>
            </a:r>
            <a:r>
              <a:rPr sz="2300" spc="5" dirty="0">
                <a:solidFill>
                  <a:srgbClr val="000000"/>
                </a:solidFill>
                <a:latin typeface="Garamond"/>
                <a:cs typeface="Garamond"/>
              </a:rPr>
              <a:t>evaluate</a:t>
            </a:r>
            <a:r>
              <a:rPr sz="2300" spc="35" dirty="0">
                <a:solidFill>
                  <a:srgbClr val="000000"/>
                </a:solidFill>
                <a:latin typeface="Garamond"/>
                <a:cs typeface="Garamond"/>
              </a:rPr>
              <a:t> </a:t>
            </a:r>
            <a:r>
              <a:rPr sz="2300" spc="5" dirty="0">
                <a:solidFill>
                  <a:srgbClr val="000000"/>
                </a:solidFill>
                <a:latin typeface="Garamond"/>
                <a:cs typeface="Garamond"/>
              </a:rPr>
              <a:t>it</a:t>
            </a:r>
            <a:r>
              <a:rPr sz="2300" spc="25" dirty="0">
                <a:solidFill>
                  <a:srgbClr val="000000"/>
                </a:solidFill>
                <a:latin typeface="Garamond"/>
                <a:cs typeface="Garamond"/>
              </a:rPr>
              <a:t> </a:t>
            </a:r>
            <a:r>
              <a:rPr sz="2300" spc="10" dirty="0">
                <a:solidFill>
                  <a:srgbClr val="000000"/>
                </a:solidFill>
                <a:latin typeface="Garamond"/>
                <a:cs typeface="Garamond"/>
              </a:rPr>
              <a:t>and</a:t>
            </a:r>
            <a:r>
              <a:rPr sz="2300" spc="35" dirty="0">
                <a:solidFill>
                  <a:srgbClr val="000000"/>
                </a:solidFill>
                <a:latin typeface="Garamond"/>
                <a:cs typeface="Garamond"/>
              </a:rPr>
              <a:t> </a:t>
            </a:r>
            <a:r>
              <a:rPr sz="2300" spc="5" dirty="0">
                <a:solidFill>
                  <a:srgbClr val="000000"/>
                </a:solidFill>
                <a:latin typeface="Garamond"/>
                <a:cs typeface="Garamond"/>
              </a:rPr>
              <a:t>its</a:t>
            </a:r>
            <a:r>
              <a:rPr sz="2300" spc="30" dirty="0">
                <a:solidFill>
                  <a:srgbClr val="000000"/>
                </a:solidFill>
                <a:latin typeface="Garamond"/>
                <a:cs typeface="Garamond"/>
              </a:rPr>
              <a:t> </a:t>
            </a:r>
            <a:r>
              <a:rPr sz="2300" spc="15" dirty="0">
                <a:solidFill>
                  <a:srgbClr val="000000"/>
                </a:solidFill>
                <a:latin typeface="Garamond"/>
                <a:cs typeface="Garamond"/>
              </a:rPr>
              <a:t>sources,</a:t>
            </a:r>
            <a:r>
              <a:rPr sz="2300" spc="25" dirty="0">
                <a:solidFill>
                  <a:srgbClr val="000000"/>
                </a:solidFill>
                <a:latin typeface="Garamond"/>
                <a:cs typeface="Garamond"/>
              </a:rPr>
              <a:t> </a:t>
            </a:r>
            <a:r>
              <a:rPr sz="2300" spc="10" dirty="0">
                <a:solidFill>
                  <a:srgbClr val="000000"/>
                </a:solidFill>
                <a:latin typeface="Garamond"/>
                <a:cs typeface="Garamond"/>
              </a:rPr>
              <a:t>use</a:t>
            </a:r>
            <a:r>
              <a:rPr sz="2300" spc="40" dirty="0">
                <a:solidFill>
                  <a:srgbClr val="000000"/>
                </a:solidFill>
                <a:latin typeface="Garamond"/>
                <a:cs typeface="Garamond"/>
              </a:rPr>
              <a:t> </a:t>
            </a:r>
            <a:r>
              <a:rPr sz="2300" spc="10" dirty="0">
                <a:solidFill>
                  <a:srgbClr val="000000"/>
                </a:solidFill>
                <a:latin typeface="Garamond"/>
                <a:cs typeface="Garamond"/>
              </a:rPr>
              <a:t>the </a:t>
            </a:r>
            <a:r>
              <a:rPr sz="2300" spc="15" dirty="0">
                <a:solidFill>
                  <a:srgbClr val="000000"/>
                </a:solidFill>
                <a:latin typeface="Garamond"/>
                <a:cs typeface="Garamond"/>
              </a:rPr>
              <a:t> </a:t>
            </a:r>
            <a:r>
              <a:rPr sz="2300" spc="25" dirty="0">
                <a:solidFill>
                  <a:srgbClr val="000000"/>
                </a:solidFill>
                <a:latin typeface="Garamond"/>
                <a:cs typeface="Garamond"/>
              </a:rPr>
              <a:t>information</a:t>
            </a:r>
            <a:r>
              <a:rPr sz="2300" spc="30" dirty="0">
                <a:solidFill>
                  <a:srgbClr val="000000"/>
                </a:solidFill>
                <a:latin typeface="Garamond"/>
                <a:cs typeface="Garamond"/>
              </a:rPr>
              <a:t> </a:t>
            </a:r>
            <a:r>
              <a:rPr sz="2300" dirty="0">
                <a:solidFill>
                  <a:srgbClr val="000000"/>
                </a:solidFill>
                <a:latin typeface="Garamond"/>
                <a:cs typeface="Garamond"/>
              </a:rPr>
              <a:t>effectively,</a:t>
            </a:r>
            <a:r>
              <a:rPr sz="2300" spc="25" dirty="0">
                <a:solidFill>
                  <a:srgbClr val="000000"/>
                </a:solidFill>
                <a:latin typeface="Garamond"/>
                <a:cs typeface="Garamond"/>
              </a:rPr>
              <a:t> </a:t>
            </a:r>
            <a:r>
              <a:rPr sz="2300" spc="10" dirty="0">
                <a:solidFill>
                  <a:srgbClr val="000000"/>
                </a:solidFill>
                <a:latin typeface="Garamond"/>
                <a:cs typeface="Garamond"/>
              </a:rPr>
              <a:t>and</a:t>
            </a:r>
            <a:r>
              <a:rPr sz="2300" spc="30" dirty="0">
                <a:solidFill>
                  <a:srgbClr val="000000"/>
                </a:solidFill>
                <a:latin typeface="Garamond"/>
                <a:cs typeface="Garamond"/>
              </a:rPr>
              <a:t> </a:t>
            </a:r>
            <a:r>
              <a:rPr sz="2300" spc="10" dirty="0">
                <a:solidFill>
                  <a:srgbClr val="000000"/>
                </a:solidFill>
                <a:latin typeface="Garamond"/>
                <a:cs typeface="Garamond"/>
              </a:rPr>
              <a:t>do</a:t>
            </a:r>
            <a:r>
              <a:rPr sz="2300" spc="35" dirty="0">
                <a:solidFill>
                  <a:srgbClr val="000000"/>
                </a:solidFill>
                <a:latin typeface="Garamond"/>
                <a:cs typeface="Garamond"/>
              </a:rPr>
              <a:t> </a:t>
            </a:r>
            <a:r>
              <a:rPr sz="2300" spc="5" dirty="0">
                <a:solidFill>
                  <a:srgbClr val="000000"/>
                </a:solidFill>
                <a:latin typeface="Garamond"/>
                <a:cs typeface="Garamond"/>
              </a:rPr>
              <a:t>so</a:t>
            </a:r>
            <a:r>
              <a:rPr sz="2300" spc="35" dirty="0">
                <a:solidFill>
                  <a:srgbClr val="000000"/>
                </a:solidFill>
                <a:latin typeface="Garamond"/>
                <a:cs typeface="Garamond"/>
              </a:rPr>
              <a:t> </a:t>
            </a:r>
            <a:r>
              <a:rPr sz="2300" spc="15" dirty="0">
                <a:solidFill>
                  <a:srgbClr val="000000"/>
                </a:solidFill>
                <a:latin typeface="Garamond"/>
                <a:cs typeface="Garamond"/>
              </a:rPr>
              <a:t>ethically</a:t>
            </a:r>
            <a:r>
              <a:rPr sz="2300" spc="35" dirty="0">
                <a:solidFill>
                  <a:srgbClr val="000000"/>
                </a:solidFill>
                <a:latin typeface="Garamond"/>
                <a:cs typeface="Garamond"/>
              </a:rPr>
              <a:t> </a:t>
            </a:r>
            <a:r>
              <a:rPr sz="2300" spc="10" dirty="0">
                <a:solidFill>
                  <a:srgbClr val="000000"/>
                </a:solidFill>
                <a:latin typeface="Garamond"/>
                <a:cs typeface="Garamond"/>
              </a:rPr>
              <a:t>and</a:t>
            </a:r>
            <a:r>
              <a:rPr sz="2300" spc="35" dirty="0">
                <a:solidFill>
                  <a:srgbClr val="000000"/>
                </a:solidFill>
                <a:latin typeface="Garamond"/>
                <a:cs typeface="Garamond"/>
              </a:rPr>
              <a:t> </a:t>
            </a:r>
            <a:r>
              <a:rPr sz="2300" spc="-10" dirty="0">
                <a:solidFill>
                  <a:srgbClr val="000000"/>
                </a:solidFill>
                <a:latin typeface="Garamond"/>
                <a:cs typeface="Garamond"/>
              </a:rPr>
              <a:t>legally.</a:t>
            </a:r>
            <a:endParaRPr sz="2300">
              <a:latin typeface="Garamond"/>
              <a:cs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7515" y="1648318"/>
            <a:ext cx="8724900" cy="4955540"/>
          </a:xfrm>
          <a:prstGeom prst="rect">
            <a:avLst/>
          </a:prstGeom>
        </p:spPr>
        <p:txBody>
          <a:bodyPr vert="horz" wrap="square" lIns="0" tIns="46990" rIns="0" bIns="0" rtlCol="0">
            <a:spAutoFit/>
          </a:bodyPr>
          <a:lstStyle/>
          <a:p>
            <a:pPr marL="285115" indent="-273050">
              <a:lnSpc>
                <a:spcPct val="100000"/>
              </a:lnSpc>
              <a:spcBef>
                <a:spcPts val="370"/>
              </a:spcBef>
              <a:buClr>
                <a:srgbClr val="F5C201"/>
              </a:buClr>
              <a:buSzPct val="68965"/>
              <a:buFont typeface="Arial Narrow"/>
              <a:buChar char="►"/>
              <a:tabLst>
                <a:tab pos="285115" algn="l"/>
                <a:tab pos="285750" algn="l"/>
              </a:tabLst>
            </a:pPr>
            <a:r>
              <a:rPr sz="2900" b="1" spc="-20" dirty="0">
                <a:latin typeface="Garamond"/>
                <a:cs typeface="Garamond"/>
              </a:rPr>
              <a:t>How</a:t>
            </a:r>
            <a:r>
              <a:rPr sz="2900" b="1" spc="-30" dirty="0">
                <a:latin typeface="Garamond"/>
                <a:cs typeface="Garamond"/>
              </a:rPr>
              <a:t> many</a:t>
            </a:r>
            <a:r>
              <a:rPr sz="2900" b="1" spc="-20" dirty="0">
                <a:latin typeface="Garamond"/>
                <a:cs typeface="Garamond"/>
              </a:rPr>
              <a:t> </a:t>
            </a:r>
            <a:r>
              <a:rPr sz="2900" b="1" spc="-15" dirty="0">
                <a:latin typeface="Garamond"/>
                <a:cs typeface="Garamond"/>
              </a:rPr>
              <a:t>should</a:t>
            </a:r>
            <a:r>
              <a:rPr sz="2900" b="1" spc="-30" dirty="0">
                <a:latin typeface="Garamond"/>
                <a:cs typeface="Garamond"/>
              </a:rPr>
              <a:t> </a:t>
            </a:r>
            <a:r>
              <a:rPr sz="2900" b="1" spc="-5" dirty="0">
                <a:latin typeface="Garamond"/>
                <a:cs typeface="Garamond"/>
              </a:rPr>
              <a:t>there</a:t>
            </a:r>
            <a:r>
              <a:rPr sz="2900" b="1" spc="-20" dirty="0">
                <a:latin typeface="Garamond"/>
                <a:cs typeface="Garamond"/>
              </a:rPr>
              <a:t> </a:t>
            </a:r>
            <a:r>
              <a:rPr sz="2900" b="1" spc="-15" dirty="0">
                <a:latin typeface="Garamond"/>
                <a:cs typeface="Garamond"/>
              </a:rPr>
              <a:t>be?</a:t>
            </a:r>
            <a:endParaRPr sz="2900">
              <a:latin typeface="Garamond"/>
              <a:cs typeface="Garamond"/>
            </a:endParaRPr>
          </a:p>
          <a:p>
            <a:pPr marL="558165" marR="134620" lvl="1" indent="-243840">
              <a:lnSpc>
                <a:spcPct val="100000"/>
              </a:lnSpc>
              <a:spcBef>
                <a:spcPts val="229"/>
              </a:spcBef>
              <a:buClr>
                <a:srgbClr val="F5C201"/>
              </a:buClr>
              <a:buFont typeface="Verdana"/>
              <a:buChar char="◦"/>
              <a:tabLst>
                <a:tab pos="558800" algn="l"/>
              </a:tabLst>
            </a:pPr>
            <a:r>
              <a:rPr sz="2500" spc="-20" dirty="0">
                <a:latin typeface="Garamond"/>
                <a:cs typeface="Garamond"/>
              </a:rPr>
              <a:t>Not </a:t>
            </a:r>
            <a:r>
              <a:rPr sz="2500" spc="-15" dirty="0">
                <a:latin typeface="Garamond"/>
                <a:cs typeface="Garamond"/>
              </a:rPr>
              <a:t>too</a:t>
            </a:r>
            <a:r>
              <a:rPr sz="2500" spc="-35" dirty="0">
                <a:latin typeface="Garamond"/>
                <a:cs typeface="Garamond"/>
              </a:rPr>
              <a:t> </a:t>
            </a:r>
            <a:r>
              <a:rPr sz="2500" spc="-30" dirty="0">
                <a:latin typeface="Garamond"/>
                <a:cs typeface="Garamond"/>
              </a:rPr>
              <a:t>numerous </a:t>
            </a:r>
            <a:r>
              <a:rPr sz="2500" spc="-15" dirty="0">
                <a:latin typeface="Garamond"/>
                <a:cs typeface="Garamond"/>
              </a:rPr>
              <a:t>that</a:t>
            </a:r>
            <a:r>
              <a:rPr sz="2500" spc="-20" dirty="0">
                <a:latin typeface="Garamond"/>
                <a:cs typeface="Garamond"/>
              </a:rPr>
              <a:t> </a:t>
            </a:r>
            <a:r>
              <a:rPr sz="2500" spc="-10" dirty="0">
                <a:latin typeface="Garamond"/>
                <a:cs typeface="Garamond"/>
              </a:rPr>
              <a:t>it</a:t>
            </a:r>
            <a:r>
              <a:rPr sz="2500" spc="-15" dirty="0">
                <a:latin typeface="Garamond"/>
                <a:cs typeface="Garamond"/>
              </a:rPr>
              <a:t> </a:t>
            </a:r>
            <a:r>
              <a:rPr sz="2500" spc="-35" dirty="0">
                <a:latin typeface="Garamond"/>
                <a:cs typeface="Garamond"/>
              </a:rPr>
              <a:t>would</a:t>
            </a:r>
            <a:r>
              <a:rPr sz="2500" spc="-40" dirty="0">
                <a:latin typeface="Garamond"/>
                <a:cs typeface="Garamond"/>
              </a:rPr>
              <a:t> </a:t>
            </a:r>
            <a:r>
              <a:rPr sz="2500" spc="-15" dirty="0">
                <a:latin typeface="Garamond"/>
                <a:cs typeface="Garamond"/>
              </a:rPr>
              <a:t>be</a:t>
            </a:r>
            <a:r>
              <a:rPr sz="2500" spc="-25" dirty="0">
                <a:latin typeface="Garamond"/>
                <a:cs typeface="Garamond"/>
              </a:rPr>
              <a:t> </a:t>
            </a:r>
            <a:r>
              <a:rPr sz="2500" spc="-20" dirty="0">
                <a:latin typeface="Garamond"/>
                <a:cs typeface="Garamond"/>
              </a:rPr>
              <a:t>difficult </a:t>
            </a:r>
            <a:r>
              <a:rPr sz="2500" spc="-5" dirty="0">
                <a:latin typeface="Garamond"/>
                <a:cs typeface="Garamond"/>
              </a:rPr>
              <a:t>to</a:t>
            </a:r>
            <a:r>
              <a:rPr sz="2500" spc="-30" dirty="0">
                <a:latin typeface="Garamond"/>
                <a:cs typeface="Garamond"/>
              </a:rPr>
              <a:t> </a:t>
            </a:r>
            <a:r>
              <a:rPr sz="2500" spc="-20" dirty="0">
                <a:latin typeface="Garamond"/>
                <a:cs typeface="Garamond"/>
              </a:rPr>
              <a:t>assess</a:t>
            </a:r>
            <a:r>
              <a:rPr sz="2500" spc="-35" dirty="0">
                <a:latin typeface="Garamond"/>
                <a:cs typeface="Garamond"/>
              </a:rPr>
              <a:t> </a:t>
            </a:r>
            <a:r>
              <a:rPr sz="2500" spc="-15" dirty="0">
                <a:latin typeface="Garamond"/>
                <a:cs typeface="Garamond"/>
              </a:rPr>
              <a:t>them</a:t>
            </a:r>
            <a:r>
              <a:rPr sz="2500" spc="-50" dirty="0">
                <a:latin typeface="Garamond"/>
                <a:cs typeface="Garamond"/>
              </a:rPr>
              <a:t> </a:t>
            </a:r>
            <a:r>
              <a:rPr sz="2500" spc="-10" dirty="0">
                <a:latin typeface="Garamond"/>
                <a:cs typeface="Garamond"/>
              </a:rPr>
              <a:t>all</a:t>
            </a:r>
            <a:r>
              <a:rPr sz="2500" spc="-20" dirty="0">
                <a:latin typeface="Garamond"/>
                <a:cs typeface="Garamond"/>
              </a:rPr>
              <a:t> </a:t>
            </a:r>
            <a:r>
              <a:rPr sz="2500" spc="-15" dirty="0">
                <a:latin typeface="Garamond"/>
                <a:cs typeface="Garamond"/>
              </a:rPr>
              <a:t>on</a:t>
            </a:r>
            <a:r>
              <a:rPr sz="2500" spc="-35" dirty="0">
                <a:latin typeface="Garamond"/>
                <a:cs typeface="Garamond"/>
              </a:rPr>
              <a:t> </a:t>
            </a:r>
            <a:r>
              <a:rPr sz="2500" dirty="0">
                <a:latin typeface="Garamond"/>
                <a:cs typeface="Garamond"/>
              </a:rPr>
              <a:t>a </a:t>
            </a:r>
            <a:r>
              <a:rPr sz="2500" spc="-610" dirty="0">
                <a:latin typeface="Garamond"/>
                <a:cs typeface="Garamond"/>
              </a:rPr>
              <a:t> </a:t>
            </a:r>
            <a:r>
              <a:rPr sz="2500" spc="-20" dirty="0">
                <a:latin typeface="Garamond"/>
                <a:cs typeface="Garamond"/>
              </a:rPr>
              <a:t>regular</a:t>
            </a:r>
            <a:r>
              <a:rPr sz="2500" spc="-40" dirty="0">
                <a:latin typeface="Garamond"/>
                <a:cs typeface="Garamond"/>
              </a:rPr>
              <a:t> </a:t>
            </a:r>
            <a:r>
              <a:rPr sz="2500" spc="-15" dirty="0">
                <a:latin typeface="Garamond"/>
                <a:cs typeface="Garamond"/>
              </a:rPr>
              <a:t>cycle</a:t>
            </a:r>
            <a:endParaRPr sz="2500">
              <a:latin typeface="Garamond"/>
              <a:cs typeface="Garamond"/>
            </a:endParaRPr>
          </a:p>
          <a:p>
            <a:pPr marL="558165" lvl="1" indent="-244475">
              <a:lnSpc>
                <a:spcPct val="100000"/>
              </a:lnSpc>
              <a:spcBef>
                <a:spcPts val="290"/>
              </a:spcBef>
              <a:buClr>
                <a:srgbClr val="F5C201"/>
              </a:buClr>
              <a:buFont typeface="Verdana"/>
              <a:buChar char="◦"/>
              <a:tabLst>
                <a:tab pos="558800" algn="l"/>
              </a:tabLst>
            </a:pPr>
            <a:r>
              <a:rPr sz="2500" spc="-25" dirty="0">
                <a:latin typeface="Garamond"/>
                <a:cs typeface="Garamond"/>
              </a:rPr>
              <a:t>4-10</a:t>
            </a:r>
            <a:endParaRPr sz="2500">
              <a:latin typeface="Garamond"/>
              <a:cs typeface="Garamond"/>
            </a:endParaRPr>
          </a:p>
          <a:p>
            <a:pPr lvl="1">
              <a:lnSpc>
                <a:spcPct val="100000"/>
              </a:lnSpc>
              <a:spcBef>
                <a:spcPts val="5"/>
              </a:spcBef>
              <a:buClr>
                <a:srgbClr val="F5C201"/>
              </a:buClr>
              <a:buFont typeface="Verdana"/>
              <a:buChar char="◦"/>
            </a:pPr>
            <a:endParaRPr sz="3200">
              <a:latin typeface="Garamond"/>
              <a:cs typeface="Garamond"/>
            </a:endParaRPr>
          </a:p>
          <a:p>
            <a:pPr marL="285115" indent="-273050">
              <a:lnSpc>
                <a:spcPct val="100000"/>
              </a:lnSpc>
              <a:buClr>
                <a:srgbClr val="F5C201"/>
              </a:buClr>
              <a:buSzPct val="68965"/>
              <a:buFont typeface="Arial Narrow"/>
              <a:buChar char="►"/>
              <a:tabLst>
                <a:tab pos="285115" algn="l"/>
                <a:tab pos="285750" algn="l"/>
              </a:tabLst>
            </a:pPr>
            <a:r>
              <a:rPr sz="2900" b="1" spc="-20" dirty="0">
                <a:latin typeface="Garamond"/>
                <a:cs typeface="Garamond"/>
              </a:rPr>
              <a:t>How</a:t>
            </a:r>
            <a:r>
              <a:rPr sz="2900" b="1" spc="-30" dirty="0">
                <a:latin typeface="Garamond"/>
                <a:cs typeface="Garamond"/>
              </a:rPr>
              <a:t> </a:t>
            </a:r>
            <a:r>
              <a:rPr sz="2900" b="1" spc="-15" dirty="0">
                <a:latin typeface="Garamond"/>
                <a:cs typeface="Garamond"/>
              </a:rPr>
              <a:t>should</a:t>
            </a:r>
            <a:r>
              <a:rPr sz="2900" b="1" spc="-25" dirty="0">
                <a:latin typeface="Garamond"/>
                <a:cs typeface="Garamond"/>
              </a:rPr>
              <a:t> </a:t>
            </a:r>
            <a:r>
              <a:rPr sz="2900" b="1" spc="-10" dirty="0">
                <a:latin typeface="Garamond"/>
                <a:cs typeface="Garamond"/>
              </a:rPr>
              <a:t>they</a:t>
            </a:r>
            <a:r>
              <a:rPr sz="2900" b="1" spc="-20" dirty="0">
                <a:latin typeface="Garamond"/>
                <a:cs typeface="Garamond"/>
              </a:rPr>
              <a:t> </a:t>
            </a:r>
            <a:r>
              <a:rPr sz="2900" b="1" spc="-10" dirty="0">
                <a:latin typeface="Garamond"/>
                <a:cs typeface="Garamond"/>
              </a:rPr>
              <a:t>be</a:t>
            </a:r>
            <a:r>
              <a:rPr sz="2900" b="1" spc="-25" dirty="0">
                <a:latin typeface="Garamond"/>
                <a:cs typeface="Garamond"/>
              </a:rPr>
              <a:t> </a:t>
            </a:r>
            <a:r>
              <a:rPr sz="2900" b="1" spc="-15" dirty="0">
                <a:latin typeface="Garamond"/>
                <a:cs typeface="Garamond"/>
              </a:rPr>
              <a:t>expressed?</a:t>
            </a:r>
            <a:endParaRPr sz="2900">
              <a:latin typeface="Garamond"/>
              <a:cs typeface="Garamond"/>
            </a:endParaRPr>
          </a:p>
          <a:p>
            <a:pPr marL="558165" marR="280035" lvl="1" indent="-243840">
              <a:lnSpc>
                <a:spcPct val="100000"/>
              </a:lnSpc>
              <a:spcBef>
                <a:spcPts val="305"/>
              </a:spcBef>
              <a:buClr>
                <a:srgbClr val="F5C201"/>
              </a:buClr>
              <a:buFont typeface="Verdana"/>
              <a:buChar char="◦"/>
              <a:tabLst>
                <a:tab pos="558800" algn="l"/>
              </a:tabLst>
            </a:pPr>
            <a:r>
              <a:rPr sz="2500" spc="-20" dirty="0">
                <a:latin typeface="Garamond"/>
                <a:cs typeface="Garamond"/>
              </a:rPr>
              <a:t>Should </a:t>
            </a:r>
            <a:r>
              <a:rPr sz="2500" spc="-15" dirty="0">
                <a:latin typeface="Garamond"/>
                <a:cs typeface="Garamond"/>
              </a:rPr>
              <a:t>be </a:t>
            </a:r>
            <a:r>
              <a:rPr sz="2500" spc="-20" dirty="0">
                <a:latin typeface="Garamond"/>
                <a:cs typeface="Garamond"/>
              </a:rPr>
              <a:t>measureable- </a:t>
            </a:r>
            <a:r>
              <a:rPr sz="2500" spc="-15" dirty="0">
                <a:latin typeface="Garamond"/>
                <a:cs typeface="Garamond"/>
              </a:rPr>
              <a:t>use </a:t>
            </a:r>
            <a:r>
              <a:rPr sz="2500" spc="-20" dirty="0">
                <a:latin typeface="Garamond"/>
                <a:cs typeface="Garamond"/>
              </a:rPr>
              <a:t>concrete </a:t>
            </a:r>
            <a:r>
              <a:rPr sz="2500" spc="-15" dirty="0">
                <a:latin typeface="Garamond"/>
                <a:cs typeface="Garamond"/>
              </a:rPr>
              <a:t>action </a:t>
            </a:r>
            <a:r>
              <a:rPr sz="2500" spc="-35" dirty="0">
                <a:latin typeface="Garamond"/>
                <a:cs typeface="Garamond"/>
              </a:rPr>
              <a:t>words </a:t>
            </a:r>
            <a:r>
              <a:rPr sz="2500" spc="-20" dirty="0">
                <a:latin typeface="Garamond"/>
                <a:cs typeface="Garamond"/>
              </a:rPr>
              <a:t>when possible </a:t>
            </a:r>
            <a:r>
              <a:rPr sz="2500" spc="-610" dirty="0">
                <a:latin typeface="Garamond"/>
                <a:cs typeface="Garamond"/>
              </a:rPr>
              <a:t> </a:t>
            </a:r>
            <a:r>
              <a:rPr sz="2500" spc="-15" dirty="0">
                <a:latin typeface="Garamond"/>
                <a:cs typeface="Garamond"/>
              </a:rPr>
              <a:t>(see</a:t>
            </a:r>
            <a:r>
              <a:rPr sz="2500" spc="-35" dirty="0">
                <a:latin typeface="Garamond"/>
                <a:cs typeface="Garamond"/>
              </a:rPr>
              <a:t> </a:t>
            </a:r>
            <a:r>
              <a:rPr sz="2500" spc="-50" dirty="0">
                <a:latin typeface="Garamond"/>
                <a:cs typeface="Garamond"/>
              </a:rPr>
              <a:t>Bloom’s</a:t>
            </a:r>
            <a:r>
              <a:rPr sz="2500" spc="-35" dirty="0">
                <a:latin typeface="Garamond"/>
                <a:cs typeface="Garamond"/>
              </a:rPr>
              <a:t> </a:t>
            </a:r>
            <a:r>
              <a:rPr sz="2500" spc="-30" dirty="0">
                <a:latin typeface="Garamond"/>
                <a:cs typeface="Garamond"/>
              </a:rPr>
              <a:t>taxonomy)</a:t>
            </a:r>
            <a:endParaRPr sz="2500">
              <a:latin typeface="Garamond"/>
              <a:cs typeface="Garamond"/>
            </a:endParaRPr>
          </a:p>
          <a:p>
            <a:pPr marL="558165" lvl="1" indent="-244475">
              <a:lnSpc>
                <a:spcPct val="100000"/>
              </a:lnSpc>
              <a:spcBef>
                <a:spcPts val="215"/>
              </a:spcBef>
              <a:buClr>
                <a:srgbClr val="F5C201"/>
              </a:buClr>
              <a:buFont typeface="Verdana"/>
              <a:buChar char="◦"/>
              <a:tabLst>
                <a:tab pos="558800" algn="l"/>
              </a:tabLst>
            </a:pPr>
            <a:r>
              <a:rPr sz="2500" spc="-20" dirty="0">
                <a:latin typeface="Garamond"/>
                <a:cs typeface="Garamond"/>
              </a:rPr>
              <a:t>Should</a:t>
            </a:r>
            <a:r>
              <a:rPr sz="2500" spc="-45" dirty="0">
                <a:latin typeface="Garamond"/>
                <a:cs typeface="Garamond"/>
              </a:rPr>
              <a:t> </a:t>
            </a:r>
            <a:r>
              <a:rPr sz="2500" spc="-20" dirty="0">
                <a:latin typeface="Garamond"/>
                <a:cs typeface="Garamond"/>
              </a:rPr>
              <a:t>specify</a:t>
            </a:r>
            <a:r>
              <a:rPr sz="2500" spc="-30" dirty="0">
                <a:latin typeface="Garamond"/>
                <a:cs typeface="Garamond"/>
              </a:rPr>
              <a:t> </a:t>
            </a:r>
            <a:r>
              <a:rPr sz="2500" spc="-20" dirty="0">
                <a:latin typeface="Garamond"/>
                <a:cs typeface="Garamond"/>
              </a:rPr>
              <a:t>what students</a:t>
            </a:r>
            <a:r>
              <a:rPr sz="2500" spc="-35" dirty="0">
                <a:latin typeface="Garamond"/>
                <a:cs typeface="Garamond"/>
              </a:rPr>
              <a:t> </a:t>
            </a:r>
            <a:r>
              <a:rPr sz="2500" spc="-20" dirty="0">
                <a:latin typeface="Garamond"/>
                <a:cs typeface="Garamond"/>
              </a:rPr>
              <a:t>should</a:t>
            </a:r>
            <a:r>
              <a:rPr sz="2500" spc="-40" dirty="0">
                <a:latin typeface="Garamond"/>
                <a:cs typeface="Garamond"/>
              </a:rPr>
              <a:t> </a:t>
            </a:r>
            <a:r>
              <a:rPr sz="2500" spc="-15" dirty="0">
                <a:latin typeface="Garamond"/>
                <a:cs typeface="Garamond"/>
              </a:rPr>
              <a:t>be</a:t>
            </a:r>
            <a:r>
              <a:rPr sz="2500" spc="-30" dirty="0">
                <a:latin typeface="Garamond"/>
                <a:cs typeface="Garamond"/>
              </a:rPr>
              <a:t> </a:t>
            </a:r>
            <a:r>
              <a:rPr sz="2500" spc="-15" dirty="0">
                <a:latin typeface="Garamond"/>
                <a:cs typeface="Garamond"/>
              </a:rPr>
              <a:t>able</a:t>
            </a:r>
            <a:r>
              <a:rPr sz="2500" spc="-30" dirty="0">
                <a:latin typeface="Garamond"/>
                <a:cs typeface="Garamond"/>
              </a:rPr>
              <a:t> </a:t>
            </a:r>
            <a:r>
              <a:rPr sz="2500" spc="-5" dirty="0">
                <a:latin typeface="Garamond"/>
                <a:cs typeface="Garamond"/>
              </a:rPr>
              <a:t>to</a:t>
            </a:r>
            <a:r>
              <a:rPr sz="2500" spc="-35" dirty="0">
                <a:latin typeface="Garamond"/>
                <a:cs typeface="Garamond"/>
              </a:rPr>
              <a:t> </a:t>
            </a:r>
            <a:r>
              <a:rPr sz="2500" spc="-15" dirty="0">
                <a:latin typeface="Garamond"/>
                <a:cs typeface="Garamond"/>
              </a:rPr>
              <a:t>do</a:t>
            </a:r>
            <a:r>
              <a:rPr sz="2500" spc="-35" dirty="0">
                <a:latin typeface="Garamond"/>
                <a:cs typeface="Garamond"/>
              </a:rPr>
              <a:t> </a:t>
            </a:r>
            <a:r>
              <a:rPr sz="2500" spc="-15" dirty="0">
                <a:latin typeface="Garamond"/>
                <a:cs typeface="Garamond"/>
              </a:rPr>
              <a:t>and</a:t>
            </a:r>
            <a:r>
              <a:rPr sz="2500" spc="-40" dirty="0">
                <a:latin typeface="Garamond"/>
                <a:cs typeface="Garamond"/>
              </a:rPr>
              <a:t> </a:t>
            </a:r>
            <a:r>
              <a:rPr sz="2500" spc="-20" dirty="0">
                <a:latin typeface="Garamond"/>
                <a:cs typeface="Garamond"/>
              </a:rPr>
              <a:t>demonstrate</a:t>
            </a:r>
            <a:endParaRPr sz="2500">
              <a:latin typeface="Garamond"/>
              <a:cs typeface="Garamond"/>
            </a:endParaRPr>
          </a:p>
          <a:p>
            <a:pPr marL="812165" lvl="2" indent="-244475">
              <a:lnSpc>
                <a:spcPct val="100000"/>
              </a:lnSpc>
              <a:spcBef>
                <a:spcPts val="495"/>
              </a:spcBef>
              <a:buFont typeface="Arial"/>
              <a:buChar char="•"/>
              <a:tabLst>
                <a:tab pos="812165" algn="l"/>
                <a:tab pos="812800" algn="l"/>
              </a:tabLst>
            </a:pPr>
            <a:r>
              <a:rPr sz="2200" spc="-45" dirty="0">
                <a:latin typeface="Garamond"/>
                <a:cs typeface="Garamond"/>
              </a:rPr>
              <a:t>Too</a:t>
            </a:r>
            <a:r>
              <a:rPr sz="2200" spc="30" dirty="0">
                <a:latin typeface="Garamond"/>
                <a:cs typeface="Garamond"/>
              </a:rPr>
              <a:t> </a:t>
            </a:r>
            <a:r>
              <a:rPr sz="2200" spc="5" dirty="0">
                <a:latin typeface="Garamond"/>
                <a:cs typeface="Garamond"/>
              </a:rPr>
              <a:t>vague:</a:t>
            </a:r>
            <a:r>
              <a:rPr sz="2200" spc="20" dirty="0">
                <a:latin typeface="Garamond"/>
                <a:cs typeface="Garamond"/>
              </a:rPr>
              <a:t> </a:t>
            </a:r>
            <a:r>
              <a:rPr sz="2200" spc="10" dirty="0">
                <a:latin typeface="Garamond"/>
                <a:cs typeface="Garamond"/>
              </a:rPr>
              <a:t>“Students</a:t>
            </a:r>
            <a:r>
              <a:rPr sz="2200" spc="20" dirty="0">
                <a:latin typeface="Garamond"/>
                <a:cs typeface="Garamond"/>
              </a:rPr>
              <a:t> </a:t>
            </a:r>
            <a:r>
              <a:rPr sz="2200" spc="5" dirty="0">
                <a:latin typeface="Garamond"/>
                <a:cs typeface="Garamond"/>
              </a:rPr>
              <a:t>will</a:t>
            </a:r>
            <a:r>
              <a:rPr sz="2200" spc="10" dirty="0">
                <a:latin typeface="Garamond"/>
                <a:cs typeface="Garamond"/>
              </a:rPr>
              <a:t> </a:t>
            </a:r>
            <a:r>
              <a:rPr sz="2200" spc="15" dirty="0">
                <a:latin typeface="Garamond"/>
                <a:cs typeface="Garamond"/>
              </a:rPr>
              <a:t>demonstrate</a:t>
            </a:r>
            <a:r>
              <a:rPr sz="2200" spc="20" dirty="0">
                <a:latin typeface="Garamond"/>
                <a:cs typeface="Garamond"/>
              </a:rPr>
              <a:t> information</a:t>
            </a:r>
            <a:r>
              <a:rPr sz="2200" spc="35" dirty="0">
                <a:latin typeface="Garamond"/>
                <a:cs typeface="Garamond"/>
              </a:rPr>
              <a:t> </a:t>
            </a:r>
            <a:r>
              <a:rPr sz="2200" spc="5" dirty="0">
                <a:latin typeface="Garamond"/>
                <a:cs typeface="Garamond"/>
              </a:rPr>
              <a:t>literacy</a:t>
            </a:r>
            <a:r>
              <a:rPr sz="2200" spc="25" dirty="0">
                <a:latin typeface="Garamond"/>
                <a:cs typeface="Garamond"/>
              </a:rPr>
              <a:t> </a:t>
            </a:r>
            <a:r>
              <a:rPr sz="2200" spc="5" dirty="0">
                <a:latin typeface="Garamond"/>
                <a:cs typeface="Garamond"/>
              </a:rPr>
              <a:t>skills”</a:t>
            </a:r>
            <a:endParaRPr sz="2200">
              <a:latin typeface="Garamond"/>
              <a:cs typeface="Garamond"/>
            </a:endParaRPr>
          </a:p>
          <a:p>
            <a:pPr marL="812165" marR="100965" lvl="2" indent="-243840">
              <a:lnSpc>
                <a:spcPct val="102699"/>
              </a:lnSpc>
              <a:spcBef>
                <a:spcPts val="380"/>
              </a:spcBef>
              <a:buFont typeface="Arial"/>
              <a:buChar char="•"/>
              <a:tabLst>
                <a:tab pos="812165" algn="l"/>
                <a:tab pos="812800" algn="l"/>
              </a:tabLst>
            </a:pPr>
            <a:r>
              <a:rPr sz="2200" spc="15" dirty="0">
                <a:latin typeface="Garamond"/>
                <a:cs typeface="Garamond"/>
              </a:rPr>
              <a:t>Better:</a:t>
            </a:r>
            <a:r>
              <a:rPr sz="2200" spc="25" dirty="0">
                <a:latin typeface="Garamond"/>
                <a:cs typeface="Garamond"/>
              </a:rPr>
              <a:t> </a:t>
            </a:r>
            <a:r>
              <a:rPr sz="2200" spc="10" dirty="0">
                <a:latin typeface="Garamond"/>
                <a:cs typeface="Garamond"/>
              </a:rPr>
              <a:t>“Students</a:t>
            </a:r>
            <a:r>
              <a:rPr sz="2200" spc="30" dirty="0">
                <a:latin typeface="Garamond"/>
                <a:cs typeface="Garamond"/>
              </a:rPr>
              <a:t> </a:t>
            </a:r>
            <a:r>
              <a:rPr sz="2200" spc="5" dirty="0">
                <a:latin typeface="Garamond"/>
                <a:cs typeface="Garamond"/>
              </a:rPr>
              <a:t>will</a:t>
            </a:r>
            <a:r>
              <a:rPr sz="2200" spc="20" dirty="0">
                <a:latin typeface="Garamond"/>
                <a:cs typeface="Garamond"/>
              </a:rPr>
              <a:t> </a:t>
            </a:r>
            <a:r>
              <a:rPr sz="2200" spc="5" dirty="0">
                <a:latin typeface="Garamond"/>
                <a:cs typeface="Garamond"/>
              </a:rPr>
              <a:t>locate</a:t>
            </a:r>
            <a:r>
              <a:rPr sz="2200" spc="35" dirty="0">
                <a:latin typeface="Garamond"/>
                <a:cs typeface="Garamond"/>
              </a:rPr>
              <a:t> </a:t>
            </a:r>
            <a:r>
              <a:rPr sz="2200" spc="15" dirty="0">
                <a:latin typeface="Garamond"/>
                <a:cs typeface="Garamond"/>
              </a:rPr>
              <a:t>information</a:t>
            </a:r>
            <a:r>
              <a:rPr sz="2200" spc="40" dirty="0">
                <a:latin typeface="Garamond"/>
                <a:cs typeface="Garamond"/>
              </a:rPr>
              <a:t> </a:t>
            </a:r>
            <a:r>
              <a:rPr sz="2200" spc="10" dirty="0">
                <a:latin typeface="Garamond"/>
                <a:cs typeface="Garamond"/>
              </a:rPr>
              <a:t>and</a:t>
            </a:r>
            <a:r>
              <a:rPr sz="2200" spc="35" dirty="0">
                <a:latin typeface="Garamond"/>
                <a:cs typeface="Garamond"/>
              </a:rPr>
              <a:t> </a:t>
            </a:r>
            <a:r>
              <a:rPr sz="2200" dirty="0">
                <a:latin typeface="Garamond"/>
                <a:cs typeface="Garamond"/>
              </a:rPr>
              <a:t>evaluate</a:t>
            </a:r>
            <a:r>
              <a:rPr sz="2200" spc="30" dirty="0">
                <a:latin typeface="Garamond"/>
                <a:cs typeface="Garamond"/>
              </a:rPr>
              <a:t> </a:t>
            </a:r>
            <a:r>
              <a:rPr sz="2200" dirty="0">
                <a:latin typeface="Garamond"/>
                <a:cs typeface="Garamond"/>
              </a:rPr>
              <a:t>it</a:t>
            </a:r>
            <a:r>
              <a:rPr sz="2200" spc="30" dirty="0">
                <a:latin typeface="Garamond"/>
                <a:cs typeface="Garamond"/>
              </a:rPr>
              <a:t> </a:t>
            </a:r>
            <a:r>
              <a:rPr sz="2200" spc="5" dirty="0">
                <a:latin typeface="Garamond"/>
                <a:cs typeface="Garamond"/>
              </a:rPr>
              <a:t>critically</a:t>
            </a:r>
            <a:r>
              <a:rPr sz="2200" spc="35" dirty="0">
                <a:latin typeface="Garamond"/>
                <a:cs typeface="Garamond"/>
              </a:rPr>
              <a:t> </a:t>
            </a:r>
            <a:r>
              <a:rPr sz="2200" spc="5" dirty="0">
                <a:latin typeface="Garamond"/>
                <a:cs typeface="Garamond"/>
              </a:rPr>
              <a:t>for</a:t>
            </a:r>
            <a:r>
              <a:rPr sz="2200" spc="30" dirty="0">
                <a:latin typeface="Garamond"/>
                <a:cs typeface="Garamond"/>
              </a:rPr>
              <a:t> </a:t>
            </a:r>
            <a:r>
              <a:rPr sz="2200" dirty="0">
                <a:latin typeface="Garamond"/>
                <a:cs typeface="Garamond"/>
              </a:rPr>
              <a:t>its </a:t>
            </a:r>
            <a:r>
              <a:rPr sz="2200" spc="-535" dirty="0">
                <a:latin typeface="Garamond"/>
                <a:cs typeface="Garamond"/>
              </a:rPr>
              <a:t> </a:t>
            </a:r>
            <a:r>
              <a:rPr sz="2200" dirty="0">
                <a:latin typeface="Garamond"/>
                <a:cs typeface="Garamond"/>
              </a:rPr>
              <a:t>validity</a:t>
            </a:r>
            <a:r>
              <a:rPr sz="2200" spc="20" dirty="0">
                <a:latin typeface="Garamond"/>
                <a:cs typeface="Garamond"/>
              </a:rPr>
              <a:t> </a:t>
            </a:r>
            <a:r>
              <a:rPr sz="2200" spc="10" dirty="0">
                <a:latin typeface="Garamond"/>
                <a:cs typeface="Garamond"/>
              </a:rPr>
              <a:t>and</a:t>
            </a:r>
            <a:r>
              <a:rPr sz="2200" spc="30" dirty="0">
                <a:latin typeface="Garamond"/>
                <a:cs typeface="Garamond"/>
              </a:rPr>
              <a:t> </a:t>
            </a:r>
            <a:r>
              <a:rPr sz="2200" spc="10" dirty="0">
                <a:latin typeface="Garamond"/>
                <a:cs typeface="Garamond"/>
              </a:rPr>
              <a:t>appropriateness”</a:t>
            </a:r>
            <a:endParaRPr sz="2200">
              <a:latin typeface="Garamond"/>
              <a:cs typeface="Garamond"/>
            </a:endParaRPr>
          </a:p>
        </p:txBody>
      </p:sp>
      <p:pic>
        <p:nvPicPr>
          <p:cNvPr id="3" name="object 3"/>
          <p:cNvPicPr/>
          <p:nvPr/>
        </p:nvPicPr>
        <p:blipFill>
          <a:blip r:embed="rId2" cstate="print"/>
          <a:stretch>
            <a:fillRect/>
          </a:stretch>
        </p:blipFill>
        <p:spPr>
          <a:xfrm>
            <a:off x="1517903" y="576072"/>
            <a:ext cx="7976616" cy="111251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3943" y="512063"/>
            <a:ext cx="1124712" cy="1164336"/>
          </a:xfrm>
          <a:prstGeom prst="rect">
            <a:avLst/>
          </a:prstGeom>
        </p:spPr>
      </p:pic>
      <p:pic>
        <p:nvPicPr>
          <p:cNvPr id="3" name="object 3"/>
          <p:cNvPicPr/>
          <p:nvPr/>
        </p:nvPicPr>
        <p:blipFill>
          <a:blip r:embed="rId3" cstate="print"/>
          <a:stretch>
            <a:fillRect/>
          </a:stretch>
        </p:blipFill>
        <p:spPr>
          <a:xfrm>
            <a:off x="201168" y="3060192"/>
            <a:ext cx="2252472" cy="1368552"/>
          </a:xfrm>
          <a:prstGeom prst="rect">
            <a:avLst/>
          </a:prstGeom>
        </p:spPr>
      </p:pic>
      <p:sp>
        <p:nvSpPr>
          <p:cNvPr id="4" name="object 4"/>
          <p:cNvSpPr txBox="1">
            <a:spLocks noGrp="1"/>
          </p:cNvSpPr>
          <p:nvPr>
            <p:ph type="title"/>
          </p:nvPr>
        </p:nvSpPr>
        <p:spPr>
          <a:xfrm>
            <a:off x="443594" y="3178555"/>
            <a:ext cx="1711325" cy="939800"/>
          </a:xfrm>
          <a:prstGeom prst="rect">
            <a:avLst/>
          </a:prstGeom>
        </p:spPr>
        <p:txBody>
          <a:bodyPr vert="horz" wrap="square" lIns="0" tIns="12700" rIns="0" bIns="0" rtlCol="0">
            <a:spAutoFit/>
          </a:bodyPr>
          <a:lstStyle/>
          <a:p>
            <a:pPr marL="12700" marR="5080" indent="168910">
              <a:lnSpc>
                <a:spcPct val="100000"/>
              </a:lnSpc>
              <a:spcBef>
                <a:spcPts val="100"/>
              </a:spcBef>
            </a:pPr>
            <a:r>
              <a:rPr sz="3000" b="0" spc="-10" dirty="0">
                <a:solidFill>
                  <a:srgbClr val="0070C0"/>
                </a:solidFill>
                <a:latin typeface="Britannic Bold"/>
                <a:cs typeface="Britannic Bold"/>
              </a:rPr>
              <a:t>Bloom’s </a:t>
            </a:r>
            <a:r>
              <a:rPr sz="3000" b="0" spc="-5" dirty="0">
                <a:solidFill>
                  <a:srgbClr val="0070C0"/>
                </a:solidFill>
                <a:latin typeface="Britannic Bold"/>
                <a:cs typeface="Britannic Bold"/>
              </a:rPr>
              <a:t> </a:t>
            </a:r>
            <a:r>
              <a:rPr sz="3000" b="0" spc="-10" dirty="0">
                <a:solidFill>
                  <a:srgbClr val="0070C0"/>
                </a:solidFill>
                <a:latin typeface="Britannic Bold"/>
                <a:cs typeface="Britannic Bold"/>
              </a:rPr>
              <a:t>T</a:t>
            </a:r>
            <a:r>
              <a:rPr sz="3000" b="0" spc="-5" dirty="0">
                <a:solidFill>
                  <a:srgbClr val="0070C0"/>
                </a:solidFill>
                <a:latin typeface="Britannic Bold"/>
                <a:cs typeface="Britannic Bold"/>
              </a:rPr>
              <a:t>a</a:t>
            </a:r>
            <a:r>
              <a:rPr sz="3000" b="0" dirty="0">
                <a:solidFill>
                  <a:srgbClr val="0070C0"/>
                </a:solidFill>
                <a:latin typeface="Britannic Bold"/>
                <a:cs typeface="Britannic Bold"/>
              </a:rPr>
              <a:t>x</a:t>
            </a:r>
            <a:r>
              <a:rPr sz="3000" b="0" spc="-15" dirty="0">
                <a:solidFill>
                  <a:srgbClr val="0070C0"/>
                </a:solidFill>
                <a:latin typeface="Britannic Bold"/>
                <a:cs typeface="Britannic Bold"/>
              </a:rPr>
              <a:t>o</a:t>
            </a:r>
            <a:r>
              <a:rPr sz="3000" b="0" spc="-5" dirty="0">
                <a:solidFill>
                  <a:srgbClr val="0070C0"/>
                </a:solidFill>
                <a:latin typeface="Britannic Bold"/>
                <a:cs typeface="Britannic Bold"/>
              </a:rPr>
              <a:t>n</a:t>
            </a:r>
            <a:r>
              <a:rPr sz="3000" b="0" spc="-15" dirty="0">
                <a:solidFill>
                  <a:srgbClr val="0070C0"/>
                </a:solidFill>
                <a:latin typeface="Britannic Bold"/>
                <a:cs typeface="Britannic Bold"/>
              </a:rPr>
              <a:t>om</a:t>
            </a:r>
            <a:r>
              <a:rPr sz="3000" b="0" dirty="0">
                <a:solidFill>
                  <a:srgbClr val="0070C0"/>
                </a:solidFill>
                <a:latin typeface="Britannic Bold"/>
                <a:cs typeface="Britannic Bold"/>
              </a:rPr>
              <a:t>y</a:t>
            </a:r>
            <a:endParaRPr sz="3000">
              <a:latin typeface="Britannic Bold"/>
              <a:cs typeface="Britannic Bold"/>
            </a:endParaRPr>
          </a:p>
        </p:txBody>
      </p:sp>
      <p:sp>
        <p:nvSpPr>
          <p:cNvPr id="5" name="object 5"/>
          <p:cNvSpPr txBox="1"/>
          <p:nvPr/>
        </p:nvSpPr>
        <p:spPr>
          <a:xfrm>
            <a:off x="6937756" y="7252207"/>
            <a:ext cx="2558415" cy="254000"/>
          </a:xfrm>
          <a:prstGeom prst="rect">
            <a:avLst/>
          </a:prstGeom>
        </p:spPr>
        <p:txBody>
          <a:bodyPr vert="horz" wrap="square" lIns="0" tIns="12700" rIns="0" bIns="0" rtlCol="0">
            <a:spAutoFit/>
          </a:bodyPr>
          <a:lstStyle/>
          <a:p>
            <a:pPr marL="12700">
              <a:lnSpc>
                <a:spcPct val="100000"/>
              </a:lnSpc>
              <a:spcBef>
                <a:spcPts val="100"/>
              </a:spcBef>
            </a:pPr>
            <a:r>
              <a:rPr sz="1500" i="1" spc="-10" dirty="0">
                <a:latin typeface="Arial"/>
                <a:cs typeface="Arial"/>
              </a:rPr>
              <a:t>For</a:t>
            </a:r>
            <a:r>
              <a:rPr sz="1500" i="1" spc="-20" dirty="0">
                <a:latin typeface="Arial"/>
                <a:cs typeface="Arial"/>
              </a:rPr>
              <a:t> </a:t>
            </a:r>
            <a:r>
              <a:rPr sz="1500" i="1" dirty="0">
                <a:latin typeface="Arial"/>
                <a:cs typeface="Arial"/>
              </a:rPr>
              <a:t>a</a:t>
            </a:r>
            <a:r>
              <a:rPr sz="1500" i="1" spc="-25" dirty="0">
                <a:latin typeface="Arial"/>
                <a:cs typeface="Arial"/>
              </a:rPr>
              <a:t> </a:t>
            </a:r>
            <a:r>
              <a:rPr sz="1500" i="1" spc="-10" dirty="0">
                <a:latin typeface="Arial"/>
                <a:cs typeface="Arial"/>
              </a:rPr>
              <a:t>better</a:t>
            </a:r>
            <a:r>
              <a:rPr sz="1500" i="1" spc="-20" dirty="0">
                <a:latin typeface="Arial"/>
                <a:cs typeface="Arial"/>
              </a:rPr>
              <a:t> </a:t>
            </a:r>
            <a:r>
              <a:rPr sz="1500" i="1" spc="-5" dirty="0">
                <a:latin typeface="Arial"/>
                <a:cs typeface="Arial"/>
              </a:rPr>
              <a:t>view</a:t>
            </a:r>
            <a:r>
              <a:rPr sz="1500" i="1" spc="-20" dirty="0">
                <a:latin typeface="Arial"/>
                <a:cs typeface="Arial"/>
              </a:rPr>
              <a:t> </a:t>
            </a:r>
            <a:r>
              <a:rPr sz="1500" i="1" spc="-5" dirty="0">
                <a:latin typeface="Arial"/>
                <a:cs typeface="Arial"/>
              </a:rPr>
              <a:t>see</a:t>
            </a:r>
            <a:r>
              <a:rPr sz="1500" i="1" spc="-25" dirty="0">
                <a:latin typeface="Arial"/>
                <a:cs typeface="Arial"/>
              </a:rPr>
              <a:t> </a:t>
            </a:r>
            <a:r>
              <a:rPr sz="1500" i="1" spc="-10" dirty="0">
                <a:latin typeface="Arial"/>
                <a:cs typeface="Arial"/>
              </a:rPr>
              <a:t>Handout</a:t>
            </a:r>
            <a:endParaRPr sz="1500">
              <a:latin typeface="Arial"/>
              <a:cs typeface="Arial"/>
            </a:endParaRPr>
          </a:p>
        </p:txBody>
      </p:sp>
      <p:pic>
        <p:nvPicPr>
          <p:cNvPr id="6" name="object 6"/>
          <p:cNvPicPr/>
          <p:nvPr/>
        </p:nvPicPr>
        <p:blipFill>
          <a:blip r:embed="rId4" cstate="print"/>
          <a:stretch>
            <a:fillRect/>
          </a:stretch>
        </p:blipFill>
        <p:spPr>
          <a:xfrm>
            <a:off x="2279904" y="1121663"/>
            <a:ext cx="7522464" cy="552907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2520" y="2227579"/>
            <a:ext cx="8122920" cy="2289175"/>
          </a:xfrm>
          <a:prstGeom prst="rect">
            <a:avLst/>
          </a:prstGeom>
        </p:spPr>
        <p:txBody>
          <a:bodyPr vert="horz" wrap="square" lIns="0" tIns="12700" rIns="0" bIns="0" rtlCol="0">
            <a:spAutoFit/>
          </a:bodyPr>
          <a:lstStyle/>
          <a:p>
            <a:pPr marL="285115" indent="-273050">
              <a:lnSpc>
                <a:spcPct val="100000"/>
              </a:lnSpc>
              <a:spcBef>
                <a:spcPts val="100"/>
              </a:spcBef>
              <a:buClr>
                <a:srgbClr val="F5C201"/>
              </a:buClr>
              <a:buSzPct val="66666"/>
              <a:buFont typeface="Arial Narrow"/>
              <a:buChar char="►"/>
              <a:tabLst>
                <a:tab pos="285115" algn="l"/>
                <a:tab pos="285750" algn="l"/>
              </a:tabLst>
            </a:pPr>
            <a:r>
              <a:rPr sz="3000" spc="-10" dirty="0">
                <a:latin typeface="Garamond"/>
                <a:cs typeface="Garamond"/>
              </a:rPr>
              <a:t>Differentiate</a:t>
            </a:r>
            <a:r>
              <a:rPr sz="3000" spc="-20" dirty="0">
                <a:latin typeface="Garamond"/>
                <a:cs typeface="Garamond"/>
              </a:rPr>
              <a:t> between </a:t>
            </a:r>
            <a:r>
              <a:rPr sz="3000" spc="-15" dirty="0">
                <a:latin typeface="Garamond"/>
                <a:cs typeface="Garamond"/>
              </a:rPr>
              <a:t>expectations</a:t>
            </a:r>
            <a:r>
              <a:rPr sz="3000" spc="-5" dirty="0">
                <a:latin typeface="Garamond"/>
                <a:cs typeface="Garamond"/>
              </a:rPr>
              <a:t> at</a:t>
            </a:r>
            <a:r>
              <a:rPr sz="3000" spc="-20" dirty="0">
                <a:latin typeface="Garamond"/>
                <a:cs typeface="Garamond"/>
              </a:rPr>
              <a:t> </a:t>
            </a:r>
            <a:r>
              <a:rPr sz="3000" b="1" spc="5" dirty="0">
                <a:latin typeface="Garamond"/>
                <a:cs typeface="Garamond"/>
              </a:rPr>
              <a:t>different</a:t>
            </a:r>
            <a:r>
              <a:rPr sz="3000" b="1" spc="-10" dirty="0">
                <a:latin typeface="Garamond"/>
                <a:cs typeface="Garamond"/>
              </a:rPr>
              <a:t> </a:t>
            </a:r>
            <a:r>
              <a:rPr sz="3000" spc="-20" dirty="0">
                <a:latin typeface="Garamond"/>
                <a:cs typeface="Garamond"/>
              </a:rPr>
              <a:t>levels</a:t>
            </a:r>
            <a:endParaRPr sz="3000">
              <a:latin typeface="Garamond"/>
              <a:cs typeface="Garamond"/>
            </a:endParaRPr>
          </a:p>
          <a:p>
            <a:pPr>
              <a:lnSpc>
                <a:spcPct val="100000"/>
              </a:lnSpc>
              <a:spcBef>
                <a:spcPts val="10"/>
              </a:spcBef>
              <a:buClr>
                <a:srgbClr val="F5C201"/>
              </a:buClr>
              <a:buFont typeface="Arial Narrow"/>
              <a:buChar char="►"/>
            </a:pPr>
            <a:endParaRPr sz="3800">
              <a:latin typeface="Garamond"/>
              <a:cs typeface="Garamond"/>
            </a:endParaRPr>
          </a:p>
          <a:p>
            <a:pPr marL="558165" lvl="1" indent="-244475">
              <a:lnSpc>
                <a:spcPct val="100000"/>
              </a:lnSpc>
              <a:buClr>
                <a:srgbClr val="F5C201"/>
              </a:buClr>
              <a:buFont typeface="Verdana"/>
              <a:buChar char="◦"/>
              <a:tabLst>
                <a:tab pos="558800" algn="l"/>
              </a:tabLst>
            </a:pPr>
            <a:r>
              <a:rPr sz="2600" spc="-35" dirty="0">
                <a:latin typeface="Garamond"/>
                <a:cs typeface="Garamond"/>
              </a:rPr>
              <a:t>Lower </a:t>
            </a:r>
            <a:r>
              <a:rPr sz="2600" spc="-20" dirty="0">
                <a:latin typeface="Garamond"/>
                <a:cs typeface="Garamond"/>
              </a:rPr>
              <a:t>division</a:t>
            </a:r>
            <a:r>
              <a:rPr sz="2600" spc="-35" dirty="0">
                <a:latin typeface="Garamond"/>
                <a:cs typeface="Garamond"/>
              </a:rPr>
              <a:t> </a:t>
            </a:r>
            <a:r>
              <a:rPr sz="2600" spc="-15" dirty="0">
                <a:latin typeface="Garamond"/>
                <a:cs typeface="Garamond"/>
              </a:rPr>
              <a:t>and</a:t>
            </a:r>
            <a:r>
              <a:rPr sz="2600" spc="-40" dirty="0">
                <a:latin typeface="Garamond"/>
                <a:cs typeface="Garamond"/>
              </a:rPr>
              <a:t> </a:t>
            </a:r>
            <a:r>
              <a:rPr sz="2600" spc="-20" dirty="0">
                <a:latin typeface="Garamond"/>
                <a:cs typeface="Garamond"/>
              </a:rPr>
              <a:t>upper</a:t>
            </a:r>
            <a:r>
              <a:rPr sz="2600" spc="-35" dirty="0">
                <a:latin typeface="Garamond"/>
                <a:cs typeface="Garamond"/>
              </a:rPr>
              <a:t> </a:t>
            </a:r>
            <a:r>
              <a:rPr sz="2600" spc="-20" dirty="0">
                <a:latin typeface="Garamond"/>
                <a:cs typeface="Garamond"/>
              </a:rPr>
              <a:t>division</a:t>
            </a:r>
            <a:endParaRPr sz="2600">
              <a:latin typeface="Garamond"/>
              <a:cs typeface="Garamond"/>
            </a:endParaRPr>
          </a:p>
          <a:p>
            <a:pPr lvl="1">
              <a:lnSpc>
                <a:spcPct val="100000"/>
              </a:lnSpc>
              <a:spcBef>
                <a:spcPts val="40"/>
              </a:spcBef>
              <a:buClr>
                <a:srgbClr val="F5C201"/>
              </a:buClr>
              <a:buFont typeface="Verdana"/>
              <a:buChar char="◦"/>
            </a:pPr>
            <a:endParaRPr sz="3250">
              <a:latin typeface="Garamond"/>
              <a:cs typeface="Garamond"/>
            </a:endParaRPr>
          </a:p>
          <a:p>
            <a:pPr marL="558165" lvl="1" indent="-244475">
              <a:lnSpc>
                <a:spcPct val="100000"/>
              </a:lnSpc>
              <a:buClr>
                <a:srgbClr val="F5C201"/>
              </a:buClr>
              <a:buFont typeface="Verdana"/>
              <a:buChar char="◦"/>
              <a:tabLst>
                <a:tab pos="558800" algn="l"/>
              </a:tabLst>
            </a:pPr>
            <a:r>
              <a:rPr sz="2600" spc="-15" dirty="0">
                <a:latin typeface="Garamond"/>
                <a:cs typeface="Garamond"/>
              </a:rPr>
              <a:t>UG</a:t>
            </a:r>
            <a:r>
              <a:rPr sz="2600" spc="-60" dirty="0">
                <a:latin typeface="Garamond"/>
                <a:cs typeface="Garamond"/>
              </a:rPr>
              <a:t> </a:t>
            </a:r>
            <a:r>
              <a:rPr sz="2600" spc="-15" dirty="0">
                <a:latin typeface="Garamond"/>
                <a:cs typeface="Garamond"/>
              </a:rPr>
              <a:t>and</a:t>
            </a:r>
            <a:r>
              <a:rPr sz="2600" spc="-45" dirty="0">
                <a:latin typeface="Garamond"/>
                <a:cs typeface="Garamond"/>
              </a:rPr>
              <a:t> </a:t>
            </a:r>
            <a:r>
              <a:rPr sz="2600" spc="-10" dirty="0">
                <a:latin typeface="Garamond"/>
                <a:cs typeface="Garamond"/>
              </a:rPr>
              <a:t>graduate</a:t>
            </a:r>
            <a:r>
              <a:rPr sz="2600" spc="-45" dirty="0">
                <a:latin typeface="Garamond"/>
                <a:cs typeface="Garamond"/>
              </a:rPr>
              <a:t> </a:t>
            </a:r>
            <a:r>
              <a:rPr sz="2600" spc="-25" dirty="0">
                <a:latin typeface="Garamond"/>
                <a:cs typeface="Garamond"/>
              </a:rPr>
              <a:t>levels</a:t>
            </a:r>
            <a:endParaRPr sz="2600">
              <a:latin typeface="Garamond"/>
              <a:cs typeface="Garamond"/>
            </a:endParaRPr>
          </a:p>
        </p:txBody>
      </p:sp>
      <p:pic>
        <p:nvPicPr>
          <p:cNvPr id="3" name="object 3"/>
          <p:cNvPicPr/>
          <p:nvPr/>
        </p:nvPicPr>
        <p:blipFill>
          <a:blip r:embed="rId2" cstate="print"/>
          <a:stretch>
            <a:fillRect/>
          </a:stretch>
        </p:blipFill>
        <p:spPr>
          <a:xfrm>
            <a:off x="1767839" y="1191767"/>
            <a:ext cx="6873240" cy="4297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2827" y="2269236"/>
            <a:ext cx="6132830" cy="421640"/>
          </a:xfrm>
          <a:prstGeom prst="rect">
            <a:avLst/>
          </a:prstGeom>
        </p:spPr>
        <p:txBody>
          <a:bodyPr vert="horz" wrap="square" lIns="0" tIns="12700" rIns="0" bIns="0" rtlCol="0">
            <a:spAutoFit/>
          </a:bodyPr>
          <a:lstStyle/>
          <a:p>
            <a:pPr marL="12700">
              <a:lnSpc>
                <a:spcPct val="100000"/>
              </a:lnSpc>
              <a:spcBef>
                <a:spcPts val="100"/>
              </a:spcBef>
              <a:tabLst>
                <a:tab pos="377825" algn="l"/>
              </a:tabLst>
            </a:pPr>
            <a:r>
              <a:rPr sz="1700" spc="10" dirty="0">
                <a:latin typeface="Garamond"/>
                <a:cs typeface="Garamond"/>
              </a:rPr>
              <a:t>1.	</a:t>
            </a:r>
            <a:r>
              <a:rPr sz="2600" spc="-35" dirty="0">
                <a:solidFill>
                  <a:srgbClr val="000000"/>
                </a:solidFill>
                <a:latin typeface="Garamond"/>
                <a:cs typeface="Garamond"/>
              </a:rPr>
              <a:t>Active</a:t>
            </a:r>
            <a:r>
              <a:rPr sz="2600" spc="-40" dirty="0">
                <a:solidFill>
                  <a:srgbClr val="000000"/>
                </a:solidFill>
                <a:latin typeface="Garamond"/>
                <a:cs typeface="Garamond"/>
              </a:rPr>
              <a:t> </a:t>
            </a:r>
            <a:r>
              <a:rPr sz="2600" spc="-25" dirty="0">
                <a:solidFill>
                  <a:srgbClr val="000000"/>
                </a:solidFill>
                <a:latin typeface="Garamond"/>
                <a:cs typeface="Garamond"/>
              </a:rPr>
              <a:t>Citizenship</a:t>
            </a:r>
            <a:r>
              <a:rPr sz="2600" spc="-40" dirty="0">
                <a:solidFill>
                  <a:srgbClr val="000000"/>
                </a:solidFill>
                <a:latin typeface="Garamond"/>
                <a:cs typeface="Garamond"/>
              </a:rPr>
              <a:t> </a:t>
            </a:r>
            <a:r>
              <a:rPr sz="2600" spc="-15" dirty="0">
                <a:solidFill>
                  <a:srgbClr val="000000"/>
                </a:solidFill>
                <a:latin typeface="Garamond"/>
                <a:cs typeface="Garamond"/>
              </a:rPr>
              <a:t>and</a:t>
            </a:r>
            <a:r>
              <a:rPr sz="2600" spc="-40" dirty="0">
                <a:solidFill>
                  <a:srgbClr val="000000"/>
                </a:solidFill>
                <a:latin typeface="Garamond"/>
                <a:cs typeface="Garamond"/>
              </a:rPr>
              <a:t> </a:t>
            </a:r>
            <a:r>
              <a:rPr sz="2600" spc="-25" dirty="0">
                <a:solidFill>
                  <a:srgbClr val="000000"/>
                </a:solidFill>
                <a:latin typeface="Garamond"/>
                <a:cs typeface="Garamond"/>
              </a:rPr>
              <a:t>Civic</a:t>
            </a:r>
            <a:r>
              <a:rPr sz="2600" spc="-35" dirty="0">
                <a:solidFill>
                  <a:srgbClr val="000000"/>
                </a:solidFill>
                <a:latin typeface="Garamond"/>
                <a:cs typeface="Garamond"/>
              </a:rPr>
              <a:t> </a:t>
            </a:r>
            <a:r>
              <a:rPr sz="2600" spc="-20" dirty="0">
                <a:solidFill>
                  <a:srgbClr val="000000"/>
                </a:solidFill>
                <a:latin typeface="Garamond"/>
                <a:cs typeface="Garamond"/>
              </a:rPr>
              <a:t>Engagement</a:t>
            </a:r>
            <a:endParaRPr sz="2600">
              <a:latin typeface="Garamond"/>
              <a:cs typeface="Garamond"/>
            </a:endParaRPr>
          </a:p>
        </p:txBody>
      </p:sp>
      <p:sp>
        <p:nvSpPr>
          <p:cNvPr id="3" name="object 3"/>
          <p:cNvSpPr txBox="1"/>
          <p:nvPr/>
        </p:nvSpPr>
        <p:spPr>
          <a:xfrm>
            <a:off x="642827" y="3159252"/>
            <a:ext cx="6904355" cy="3088640"/>
          </a:xfrm>
          <a:prstGeom prst="rect">
            <a:avLst/>
          </a:prstGeom>
        </p:spPr>
        <p:txBody>
          <a:bodyPr vert="horz" wrap="square" lIns="0" tIns="12700" rIns="0" bIns="0" rtlCol="0">
            <a:spAutoFit/>
          </a:bodyPr>
          <a:lstStyle/>
          <a:p>
            <a:pPr marL="378460" indent="-365760">
              <a:lnSpc>
                <a:spcPct val="100000"/>
              </a:lnSpc>
              <a:spcBef>
                <a:spcPts val="100"/>
              </a:spcBef>
              <a:buClr>
                <a:srgbClr val="F5C201"/>
              </a:buClr>
              <a:buSzPct val="65384"/>
              <a:buAutoNum type="arabicPeriod" startAt="2"/>
              <a:tabLst>
                <a:tab pos="377825" algn="l"/>
                <a:tab pos="378460" algn="l"/>
              </a:tabLst>
            </a:pPr>
            <a:r>
              <a:rPr sz="2600" b="1" spc="-20" dirty="0">
                <a:latin typeface="Garamond"/>
                <a:cs typeface="Garamond"/>
              </a:rPr>
              <a:t>Critical</a:t>
            </a:r>
            <a:r>
              <a:rPr sz="2600" b="1" spc="-15" dirty="0">
                <a:latin typeface="Garamond"/>
                <a:cs typeface="Garamond"/>
              </a:rPr>
              <a:t> </a:t>
            </a:r>
            <a:r>
              <a:rPr sz="2600" b="1" spc="-20" dirty="0">
                <a:latin typeface="Garamond"/>
                <a:cs typeface="Garamond"/>
              </a:rPr>
              <a:t>Thinking</a:t>
            </a:r>
            <a:r>
              <a:rPr sz="2600" b="1" spc="-25" dirty="0">
                <a:latin typeface="Garamond"/>
                <a:cs typeface="Garamond"/>
              </a:rPr>
              <a:t> </a:t>
            </a:r>
            <a:r>
              <a:rPr sz="2600" b="1" spc="-15" dirty="0">
                <a:latin typeface="Garamond"/>
                <a:cs typeface="Garamond"/>
              </a:rPr>
              <a:t>and</a:t>
            </a:r>
            <a:r>
              <a:rPr sz="2600" b="1" spc="-30" dirty="0">
                <a:latin typeface="Garamond"/>
                <a:cs typeface="Garamond"/>
              </a:rPr>
              <a:t> </a:t>
            </a:r>
            <a:r>
              <a:rPr sz="2600" b="1" spc="-25" dirty="0">
                <a:latin typeface="Garamond"/>
                <a:cs typeface="Garamond"/>
              </a:rPr>
              <a:t>Political</a:t>
            </a:r>
            <a:r>
              <a:rPr sz="2600" b="1" spc="-15" dirty="0">
                <a:latin typeface="Garamond"/>
                <a:cs typeface="Garamond"/>
              </a:rPr>
              <a:t> </a:t>
            </a:r>
            <a:r>
              <a:rPr sz="2600" b="1" spc="-25" dirty="0">
                <a:latin typeface="Garamond"/>
                <a:cs typeface="Garamond"/>
              </a:rPr>
              <a:t>Communication</a:t>
            </a:r>
            <a:endParaRPr sz="2600">
              <a:latin typeface="Garamond"/>
              <a:cs typeface="Garamond"/>
            </a:endParaRPr>
          </a:p>
          <a:p>
            <a:pPr>
              <a:lnSpc>
                <a:spcPct val="100000"/>
              </a:lnSpc>
              <a:spcBef>
                <a:spcPts val="5"/>
              </a:spcBef>
              <a:buClr>
                <a:srgbClr val="F5C201"/>
              </a:buClr>
              <a:buFont typeface="Garamond"/>
              <a:buAutoNum type="arabicPeriod" startAt="2"/>
            </a:pPr>
            <a:endParaRPr sz="3450">
              <a:latin typeface="Garamond"/>
              <a:cs typeface="Garamond"/>
            </a:endParaRPr>
          </a:p>
          <a:p>
            <a:pPr marL="378460" indent="-365760">
              <a:lnSpc>
                <a:spcPct val="100000"/>
              </a:lnSpc>
              <a:buClr>
                <a:srgbClr val="F5C201"/>
              </a:buClr>
              <a:buSzPct val="65384"/>
              <a:buAutoNum type="arabicPeriod" startAt="2"/>
              <a:tabLst>
                <a:tab pos="377825" algn="l"/>
                <a:tab pos="378460" algn="l"/>
              </a:tabLst>
            </a:pPr>
            <a:r>
              <a:rPr sz="2600" b="1" spc="-25" dirty="0">
                <a:latin typeface="Garamond"/>
                <a:cs typeface="Garamond"/>
              </a:rPr>
              <a:t>Political</a:t>
            </a:r>
            <a:r>
              <a:rPr sz="2600" b="1" spc="-30" dirty="0">
                <a:latin typeface="Garamond"/>
                <a:cs typeface="Garamond"/>
              </a:rPr>
              <a:t> </a:t>
            </a:r>
            <a:r>
              <a:rPr sz="2600" b="1" spc="-40" dirty="0">
                <a:latin typeface="Garamond"/>
                <a:cs typeface="Garamond"/>
              </a:rPr>
              <a:t>Power</a:t>
            </a:r>
            <a:r>
              <a:rPr sz="2600" b="1" spc="-30" dirty="0">
                <a:latin typeface="Garamond"/>
                <a:cs typeface="Garamond"/>
              </a:rPr>
              <a:t> </a:t>
            </a:r>
            <a:r>
              <a:rPr sz="2600" b="1" spc="-15" dirty="0">
                <a:latin typeface="Garamond"/>
                <a:cs typeface="Garamond"/>
              </a:rPr>
              <a:t>and</a:t>
            </a:r>
            <a:r>
              <a:rPr sz="2600" b="1" spc="-40" dirty="0">
                <a:latin typeface="Garamond"/>
                <a:cs typeface="Garamond"/>
              </a:rPr>
              <a:t> </a:t>
            </a:r>
            <a:r>
              <a:rPr sz="2600" b="1" spc="-20" dirty="0">
                <a:latin typeface="Garamond"/>
                <a:cs typeface="Garamond"/>
              </a:rPr>
              <a:t>Decision</a:t>
            </a:r>
            <a:r>
              <a:rPr sz="2600" b="1" spc="-40" dirty="0">
                <a:latin typeface="Garamond"/>
                <a:cs typeface="Garamond"/>
              </a:rPr>
              <a:t> </a:t>
            </a:r>
            <a:r>
              <a:rPr sz="2600" b="1" spc="-25" dirty="0">
                <a:latin typeface="Garamond"/>
                <a:cs typeface="Garamond"/>
              </a:rPr>
              <a:t>Making</a:t>
            </a:r>
            <a:endParaRPr sz="2600">
              <a:latin typeface="Garamond"/>
              <a:cs typeface="Garamond"/>
            </a:endParaRPr>
          </a:p>
          <a:p>
            <a:pPr>
              <a:lnSpc>
                <a:spcPct val="100000"/>
              </a:lnSpc>
              <a:spcBef>
                <a:spcPts val="40"/>
              </a:spcBef>
              <a:buClr>
                <a:srgbClr val="F5C201"/>
              </a:buClr>
              <a:buFont typeface="Garamond"/>
              <a:buAutoNum type="arabicPeriod" startAt="2"/>
            </a:pPr>
            <a:endParaRPr sz="3400">
              <a:latin typeface="Garamond"/>
              <a:cs typeface="Garamond"/>
            </a:endParaRPr>
          </a:p>
          <a:p>
            <a:pPr marL="378460" indent="-365760">
              <a:lnSpc>
                <a:spcPct val="100000"/>
              </a:lnSpc>
              <a:buClr>
                <a:srgbClr val="F5C201"/>
              </a:buClr>
              <a:buSzPct val="65384"/>
              <a:buAutoNum type="arabicPeriod" startAt="2"/>
              <a:tabLst>
                <a:tab pos="377825" algn="l"/>
                <a:tab pos="378460" algn="l"/>
                <a:tab pos="2590800" algn="l"/>
              </a:tabLst>
            </a:pPr>
            <a:r>
              <a:rPr sz="2600" b="1" spc="-30" dirty="0">
                <a:latin typeface="Garamond"/>
                <a:cs typeface="Garamond"/>
              </a:rPr>
              <a:t>Foundations</a:t>
            </a:r>
            <a:r>
              <a:rPr sz="2600" b="1" spc="-15" dirty="0">
                <a:latin typeface="Garamond"/>
                <a:cs typeface="Garamond"/>
              </a:rPr>
              <a:t> of	</a:t>
            </a:r>
            <a:r>
              <a:rPr sz="2600" b="1" spc="-25" dirty="0">
                <a:latin typeface="Garamond"/>
                <a:cs typeface="Garamond"/>
              </a:rPr>
              <a:t>Political</a:t>
            </a:r>
            <a:r>
              <a:rPr sz="2600" b="1" spc="-40" dirty="0">
                <a:latin typeface="Garamond"/>
                <a:cs typeface="Garamond"/>
              </a:rPr>
              <a:t> </a:t>
            </a:r>
            <a:r>
              <a:rPr sz="2600" b="1" spc="-20" dirty="0">
                <a:latin typeface="Garamond"/>
                <a:cs typeface="Garamond"/>
              </a:rPr>
              <a:t>Science</a:t>
            </a:r>
            <a:endParaRPr sz="2600">
              <a:latin typeface="Garamond"/>
              <a:cs typeface="Garamond"/>
            </a:endParaRPr>
          </a:p>
          <a:p>
            <a:pPr>
              <a:lnSpc>
                <a:spcPct val="100000"/>
              </a:lnSpc>
              <a:spcBef>
                <a:spcPts val="5"/>
              </a:spcBef>
              <a:buClr>
                <a:srgbClr val="F5C201"/>
              </a:buClr>
              <a:buFont typeface="Garamond"/>
              <a:buAutoNum type="arabicPeriod" startAt="2"/>
            </a:pPr>
            <a:endParaRPr sz="3450">
              <a:latin typeface="Garamond"/>
              <a:cs typeface="Garamond"/>
            </a:endParaRPr>
          </a:p>
          <a:p>
            <a:pPr marL="378460" indent="-365760">
              <a:lnSpc>
                <a:spcPct val="100000"/>
              </a:lnSpc>
              <a:buClr>
                <a:srgbClr val="F5C201"/>
              </a:buClr>
              <a:buSzPct val="65384"/>
              <a:buAutoNum type="arabicPeriod" startAt="2"/>
              <a:tabLst>
                <a:tab pos="377825" algn="l"/>
                <a:tab pos="378460" algn="l"/>
              </a:tabLst>
            </a:pPr>
            <a:r>
              <a:rPr sz="2600" b="1" dirty="0">
                <a:latin typeface="Garamond"/>
                <a:cs typeface="Garamond"/>
              </a:rPr>
              <a:t>A</a:t>
            </a:r>
            <a:r>
              <a:rPr sz="2600" b="1" spc="-60" dirty="0">
                <a:latin typeface="Garamond"/>
                <a:cs typeface="Garamond"/>
              </a:rPr>
              <a:t> </a:t>
            </a:r>
            <a:r>
              <a:rPr sz="2600" b="1" spc="-20" dirty="0">
                <a:latin typeface="Garamond"/>
                <a:cs typeface="Garamond"/>
              </a:rPr>
              <a:t>Global</a:t>
            </a:r>
            <a:r>
              <a:rPr sz="2600" b="1" spc="-40" dirty="0">
                <a:latin typeface="Garamond"/>
                <a:cs typeface="Garamond"/>
              </a:rPr>
              <a:t> </a:t>
            </a:r>
            <a:r>
              <a:rPr sz="2600" b="1" spc="-30" dirty="0">
                <a:latin typeface="Garamond"/>
                <a:cs typeface="Garamond"/>
              </a:rPr>
              <a:t>Perspective</a:t>
            </a:r>
            <a:endParaRPr sz="2600">
              <a:latin typeface="Garamond"/>
              <a:cs typeface="Garamond"/>
            </a:endParaRPr>
          </a:p>
        </p:txBody>
      </p:sp>
      <p:pic>
        <p:nvPicPr>
          <p:cNvPr id="4" name="object 4"/>
          <p:cNvPicPr/>
          <p:nvPr/>
        </p:nvPicPr>
        <p:blipFill>
          <a:blip r:embed="rId2" cstate="print"/>
          <a:stretch>
            <a:fillRect/>
          </a:stretch>
        </p:blipFill>
        <p:spPr>
          <a:xfrm>
            <a:off x="3279647" y="746759"/>
            <a:ext cx="4319015" cy="832104"/>
          </a:xfrm>
          <a:prstGeom prst="rect">
            <a:avLst/>
          </a:prstGeom>
        </p:spPr>
      </p:pic>
      <p:sp>
        <p:nvSpPr>
          <p:cNvPr id="5" name="object 5"/>
          <p:cNvSpPr txBox="1"/>
          <p:nvPr/>
        </p:nvSpPr>
        <p:spPr>
          <a:xfrm>
            <a:off x="6853088" y="7090664"/>
            <a:ext cx="2642870" cy="254000"/>
          </a:xfrm>
          <a:prstGeom prst="rect">
            <a:avLst/>
          </a:prstGeom>
        </p:spPr>
        <p:txBody>
          <a:bodyPr vert="horz" wrap="square" lIns="0" tIns="12700" rIns="0" bIns="0" rtlCol="0">
            <a:spAutoFit/>
          </a:bodyPr>
          <a:lstStyle/>
          <a:p>
            <a:pPr marL="12700">
              <a:lnSpc>
                <a:spcPct val="100000"/>
              </a:lnSpc>
              <a:spcBef>
                <a:spcPts val="100"/>
              </a:spcBef>
            </a:pPr>
            <a:r>
              <a:rPr sz="1500" i="1" spc="-10" dirty="0">
                <a:latin typeface="Arial"/>
                <a:cs typeface="Arial"/>
              </a:rPr>
              <a:t>For</a:t>
            </a:r>
            <a:r>
              <a:rPr sz="1500" i="1" spc="-25" dirty="0">
                <a:latin typeface="Arial"/>
                <a:cs typeface="Arial"/>
              </a:rPr>
              <a:t> </a:t>
            </a:r>
            <a:r>
              <a:rPr sz="1500" i="1" spc="-5" dirty="0">
                <a:latin typeface="Arial"/>
                <a:cs typeface="Arial"/>
              </a:rPr>
              <a:t>details</a:t>
            </a:r>
            <a:r>
              <a:rPr sz="1500" i="1" spc="-20" dirty="0">
                <a:latin typeface="Arial"/>
                <a:cs typeface="Arial"/>
              </a:rPr>
              <a:t> </a:t>
            </a:r>
            <a:r>
              <a:rPr sz="1500" i="1" spc="-10" dirty="0">
                <a:latin typeface="Arial"/>
                <a:cs typeface="Arial"/>
              </a:rPr>
              <a:t>please</a:t>
            </a:r>
            <a:r>
              <a:rPr sz="1500" i="1" spc="-25" dirty="0">
                <a:latin typeface="Arial"/>
                <a:cs typeface="Arial"/>
              </a:rPr>
              <a:t> </a:t>
            </a:r>
            <a:r>
              <a:rPr sz="1500" i="1" spc="-5" dirty="0">
                <a:latin typeface="Arial"/>
                <a:cs typeface="Arial"/>
              </a:rPr>
              <a:t>see</a:t>
            </a:r>
            <a:r>
              <a:rPr sz="1500" i="1" spc="-30" dirty="0">
                <a:latin typeface="Arial"/>
                <a:cs typeface="Arial"/>
              </a:rPr>
              <a:t> </a:t>
            </a:r>
            <a:r>
              <a:rPr sz="1500" i="1" spc="-10" dirty="0">
                <a:latin typeface="Arial"/>
                <a:cs typeface="Arial"/>
              </a:rPr>
              <a:t>Handout</a:t>
            </a:r>
            <a:endParaRPr sz="15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3374" y="1781047"/>
            <a:ext cx="8347709" cy="4908550"/>
          </a:xfrm>
          <a:prstGeom prst="rect">
            <a:avLst/>
          </a:prstGeom>
        </p:spPr>
        <p:txBody>
          <a:bodyPr vert="horz" wrap="square" lIns="0" tIns="31115" rIns="0" bIns="0" rtlCol="0">
            <a:spAutoFit/>
          </a:bodyPr>
          <a:lstStyle/>
          <a:p>
            <a:pPr marL="12700" marR="395605">
              <a:lnSpc>
                <a:spcPts val="3190"/>
              </a:lnSpc>
              <a:spcBef>
                <a:spcPts val="245"/>
              </a:spcBef>
              <a:buAutoNum type="arabicPeriod"/>
              <a:tabLst>
                <a:tab pos="331470" algn="l"/>
              </a:tabLst>
            </a:pPr>
            <a:r>
              <a:rPr sz="2700" spc="-20" dirty="0">
                <a:latin typeface="Garamond"/>
                <a:cs typeface="Garamond"/>
              </a:rPr>
              <a:t>Students </a:t>
            </a:r>
            <a:r>
              <a:rPr sz="2700" spc="-10" dirty="0">
                <a:latin typeface="Garamond"/>
                <a:cs typeface="Garamond"/>
              </a:rPr>
              <a:t>will</a:t>
            </a:r>
            <a:r>
              <a:rPr sz="2700" spc="-15" dirty="0">
                <a:latin typeface="Garamond"/>
                <a:cs typeface="Garamond"/>
              </a:rPr>
              <a:t> </a:t>
            </a:r>
            <a:r>
              <a:rPr sz="2700" spc="-25" dirty="0">
                <a:latin typeface="Garamond"/>
                <a:cs typeface="Garamond"/>
              </a:rPr>
              <a:t>develop</a:t>
            </a:r>
            <a:r>
              <a:rPr sz="2700" spc="-30" dirty="0">
                <a:latin typeface="Garamond"/>
                <a:cs typeface="Garamond"/>
              </a:rPr>
              <a:t> </a:t>
            </a:r>
            <a:r>
              <a:rPr sz="2700" b="1" spc="-20" dirty="0">
                <a:latin typeface="Garamond"/>
                <a:cs typeface="Garamond"/>
              </a:rPr>
              <a:t>in-depth</a:t>
            </a:r>
            <a:r>
              <a:rPr sz="2700" b="1" spc="-35" dirty="0">
                <a:latin typeface="Garamond"/>
                <a:cs typeface="Garamond"/>
              </a:rPr>
              <a:t> </a:t>
            </a:r>
            <a:r>
              <a:rPr sz="2700" b="1" spc="-15" dirty="0">
                <a:latin typeface="Garamond"/>
                <a:cs typeface="Garamond"/>
              </a:rPr>
              <a:t>understanding</a:t>
            </a:r>
            <a:r>
              <a:rPr sz="2700" b="1" spc="-25" dirty="0">
                <a:latin typeface="Garamond"/>
                <a:cs typeface="Garamond"/>
              </a:rPr>
              <a:t> </a:t>
            </a:r>
            <a:r>
              <a:rPr sz="2700" spc="-10" dirty="0">
                <a:latin typeface="Garamond"/>
                <a:cs typeface="Garamond"/>
              </a:rPr>
              <a:t>of</a:t>
            </a:r>
            <a:r>
              <a:rPr sz="2700" spc="335" dirty="0">
                <a:latin typeface="Garamond"/>
                <a:cs typeface="Garamond"/>
              </a:rPr>
              <a:t> </a:t>
            </a:r>
            <a:r>
              <a:rPr sz="2700" spc="-15" dirty="0">
                <a:latin typeface="Garamond"/>
                <a:cs typeface="Garamond"/>
              </a:rPr>
              <a:t>one</a:t>
            </a:r>
            <a:r>
              <a:rPr sz="2700" spc="-30" dirty="0">
                <a:latin typeface="Garamond"/>
                <a:cs typeface="Garamond"/>
              </a:rPr>
              <a:t> </a:t>
            </a:r>
            <a:r>
              <a:rPr sz="2700" spc="-20" dirty="0">
                <a:latin typeface="Garamond"/>
                <a:cs typeface="Garamond"/>
              </a:rPr>
              <a:t>or </a:t>
            </a:r>
            <a:r>
              <a:rPr sz="2700" spc="-660" dirty="0">
                <a:latin typeface="Garamond"/>
                <a:cs typeface="Garamond"/>
              </a:rPr>
              <a:t> </a:t>
            </a:r>
            <a:r>
              <a:rPr sz="2700" spc="-15" dirty="0">
                <a:latin typeface="Garamond"/>
                <a:cs typeface="Garamond"/>
              </a:rPr>
              <a:t>more</a:t>
            </a:r>
            <a:r>
              <a:rPr sz="2700" spc="-35" dirty="0">
                <a:latin typeface="Garamond"/>
                <a:cs typeface="Garamond"/>
              </a:rPr>
              <a:t> </a:t>
            </a:r>
            <a:r>
              <a:rPr sz="2700" spc="-15" dirty="0">
                <a:latin typeface="Garamond"/>
                <a:cs typeface="Garamond"/>
              </a:rPr>
              <a:t>subfields</a:t>
            </a:r>
            <a:r>
              <a:rPr sz="2700" spc="-25" dirty="0">
                <a:latin typeface="Garamond"/>
                <a:cs typeface="Garamond"/>
              </a:rPr>
              <a:t> </a:t>
            </a:r>
            <a:r>
              <a:rPr sz="2700" spc="-5" dirty="0">
                <a:latin typeface="Garamond"/>
                <a:cs typeface="Garamond"/>
              </a:rPr>
              <a:t>in</a:t>
            </a:r>
            <a:r>
              <a:rPr sz="2700" spc="-30" dirty="0">
                <a:latin typeface="Garamond"/>
                <a:cs typeface="Garamond"/>
              </a:rPr>
              <a:t> </a:t>
            </a:r>
            <a:r>
              <a:rPr sz="2700" spc="-15" dirty="0">
                <a:latin typeface="Garamond"/>
                <a:cs typeface="Garamond"/>
              </a:rPr>
              <a:t>political </a:t>
            </a:r>
            <a:r>
              <a:rPr sz="2700" spc="-25" dirty="0">
                <a:latin typeface="Garamond"/>
                <a:cs typeface="Garamond"/>
              </a:rPr>
              <a:t>science.</a:t>
            </a:r>
            <a:endParaRPr sz="2700">
              <a:latin typeface="Garamond"/>
              <a:cs typeface="Garamond"/>
            </a:endParaRPr>
          </a:p>
          <a:p>
            <a:pPr marL="12700" marR="144145">
              <a:lnSpc>
                <a:spcPts val="3190"/>
              </a:lnSpc>
              <a:spcBef>
                <a:spcPts val="30"/>
              </a:spcBef>
              <a:buAutoNum type="arabicPeriod"/>
              <a:tabLst>
                <a:tab pos="331470" algn="l"/>
              </a:tabLst>
            </a:pPr>
            <a:r>
              <a:rPr sz="2700" spc="-20" dirty="0">
                <a:latin typeface="Garamond"/>
                <a:cs typeface="Garamond"/>
              </a:rPr>
              <a:t>Students </a:t>
            </a:r>
            <a:r>
              <a:rPr sz="2700" spc="-10" dirty="0">
                <a:latin typeface="Garamond"/>
                <a:cs typeface="Garamond"/>
              </a:rPr>
              <a:t>will be </a:t>
            </a:r>
            <a:r>
              <a:rPr sz="2700" spc="-15" dirty="0">
                <a:latin typeface="Garamond"/>
                <a:cs typeface="Garamond"/>
              </a:rPr>
              <a:t>able </a:t>
            </a:r>
            <a:r>
              <a:rPr sz="2700" b="1" spc="-5" dirty="0">
                <a:latin typeface="Garamond"/>
                <a:cs typeface="Garamond"/>
              </a:rPr>
              <a:t>to </a:t>
            </a:r>
            <a:r>
              <a:rPr sz="2700" b="1" spc="-20" dirty="0">
                <a:latin typeface="Garamond"/>
                <a:cs typeface="Garamond"/>
              </a:rPr>
              <a:t>analyze </a:t>
            </a:r>
            <a:r>
              <a:rPr sz="2700" spc="-20" dirty="0">
                <a:latin typeface="Garamond"/>
                <a:cs typeface="Garamond"/>
              </a:rPr>
              <a:t>complex </a:t>
            </a:r>
            <a:r>
              <a:rPr sz="2700" spc="-15" dirty="0">
                <a:latin typeface="Garamond"/>
                <a:cs typeface="Garamond"/>
              </a:rPr>
              <a:t>political questions </a:t>
            </a:r>
            <a:r>
              <a:rPr sz="2700" spc="-660" dirty="0">
                <a:latin typeface="Garamond"/>
                <a:cs typeface="Garamond"/>
              </a:rPr>
              <a:t> </a:t>
            </a:r>
            <a:r>
              <a:rPr sz="2700" spc="-15" dirty="0">
                <a:latin typeface="Garamond"/>
                <a:cs typeface="Garamond"/>
              </a:rPr>
              <a:t>utilizing</a:t>
            </a:r>
            <a:r>
              <a:rPr sz="2700" spc="-25" dirty="0">
                <a:latin typeface="Garamond"/>
                <a:cs typeface="Garamond"/>
              </a:rPr>
              <a:t> </a:t>
            </a:r>
            <a:r>
              <a:rPr sz="2700" spc="-15" dirty="0">
                <a:latin typeface="Garamond"/>
                <a:cs typeface="Garamond"/>
              </a:rPr>
              <a:t>discipline-based</a:t>
            </a:r>
            <a:r>
              <a:rPr sz="2700" spc="-30" dirty="0">
                <a:latin typeface="Garamond"/>
                <a:cs typeface="Garamond"/>
              </a:rPr>
              <a:t> theories.</a:t>
            </a:r>
            <a:endParaRPr sz="2700">
              <a:latin typeface="Garamond"/>
              <a:cs typeface="Garamond"/>
            </a:endParaRPr>
          </a:p>
          <a:p>
            <a:pPr marL="330835" indent="-318770">
              <a:lnSpc>
                <a:spcPts val="3085"/>
              </a:lnSpc>
              <a:buAutoNum type="arabicPeriod"/>
              <a:tabLst>
                <a:tab pos="331470" algn="l"/>
              </a:tabLst>
            </a:pPr>
            <a:r>
              <a:rPr sz="2700" spc="-20" dirty="0">
                <a:latin typeface="Garamond"/>
                <a:cs typeface="Garamond"/>
              </a:rPr>
              <a:t>Students </a:t>
            </a:r>
            <a:r>
              <a:rPr sz="2700" spc="-10" dirty="0">
                <a:latin typeface="Garamond"/>
                <a:cs typeface="Garamond"/>
              </a:rPr>
              <a:t>will</a:t>
            </a:r>
            <a:r>
              <a:rPr sz="2700" spc="-15" dirty="0">
                <a:latin typeface="Garamond"/>
                <a:cs typeface="Garamond"/>
              </a:rPr>
              <a:t> </a:t>
            </a:r>
            <a:r>
              <a:rPr sz="2700" spc="-25" dirty="0">
                <a:latin typeface="Garamond"/>
                <a:cs typeface="Garamond"/>
              </a:rPr>
              <a:t>develop</a:t>
            </a:r>
            <a:r>
              <a:rPr sz="2700" spc="-30" dirty="0">
                <a:latin typeface="Garamond"/>
                <a:cs typeface="Garamond"/>
              </a:rPr>
              <a:t> </a:t>
            </a:r>
            <a:r>
              <a:rPr sz="2700" b="1" spc="-5" dirty="0">
                <a:latin typeface="Garamond"/>
                <a:cs typeface="Garamond"/>
              </a:rPr>
              <a:t>necessary</a:t>
            </a:r>
            <a:r>
              <a:rPr sz="2700" b="1" spc="-20" dirty="0">
                <a:latin typeface="Garamond"/>
                <a:cs typeface="Garamond"/>
              </a:rPr>
              <a:t> </a:t>
            </a:r>
            <a:r>
              <a:rPr sz="2700" b="1" spc="-15" dirty="0">
                <a:latin typeface="Garamond"/>
                <a:cs typeface="Garamond"/>
              </a:rPr>
              <a:t>skills</a:t>
            </a:r>
            <a:r>
              <a:rPr sz="2700" b="1" spc="-20" dirty="0">
                <a:latin typeface="Garamond"/>
                <a:cs typeface="Garamond"/>
              </a:rPr>
              <a:t> </a:t>
            </a:r>
            <a:r>
              <a:rPr sz="2700" b="1" spc="-5" dirty="0">
                <a:latin typeface="Garamond"/>
                <a:cs typeface="Garamond"/>
              </a:rPr>
              <a:t>for</a:t>
            </a:r>
            <a:r>
              <a:rPr sz="2700" b="1" spc="-15" dirty="0">
                <a:latin typeface="Garamond"/>
                <a:cs typeface="Garamond"/>
              </a:rPr>
              <a:t> </a:t>
            </a:r>
            <a:r>
              <a:rPr sz="2700" b="1" spc="-20" dirty="0">
                <a:latin typeface="Garamond"/>
                <a:cs typeface="Garamond"/>
              </a:rPr>
              <a:t>conducting</a:t>
            </a:r>
            <a:r>
              <a:rPr sz="2700" b="1" spc="-35" dirty="0">
                <a:latin typeface="Garamond"/>
                <a:cs typeface="Garamond"/>
              </a:rPr>
              <a:t> </a:t>
            </a:r>
            <a:r>
              <a:rPr sz="2700" b="1" spc="-25" dirty="0">
                <a:latin typeface="Garamond"/>
                <a:cs typeface="Garamond"/>
              </a:rPr>
              <a:t>and</a:t>
            </a:r>
            <a:endParaRPr sz="2700">
              <a:latin typeface="Garamond"/>
              <a:cs typeface="Garamond"/>
            </a:endParaRPr>
          </a:p>
          <a:p>
            <a:pPr marL="12700">
              <a:lnSpc>
                <a:spcPts val="3204"/>
              </a:lnSpc>
            </a:pPr>
            <a:r>
              <a:rPr sz="2700" b="1" spc="-20" dirty="0">
                <a:latin typeface="Garamond"/>
                <a:cs typeface="Garamond"/>
              </a:rPr>
              <a:t>executing</a:t>
            </a:r>
            <a:r>
              <a:rPr sz="2700" b="1" spc="-40" dirty="0">
                <a:latin typeface="Garamond"/>
                <a:cs typeface="Garamond"/>
              </a:rPr>
              <a:t> </a:t>
            </a:r>
            <a:r>
              <a:rPr sz="2700" b="1" spc="-10" dirty="0">
                <a:latin typeface="Garamond"/>
                <a:cs typeface="Garamond"/>
              </a:rPr>
              <a:t>research</a:t>
            </a:r>
            <a:r>
              <a:rPr sz="2700" b="1" spc="-45" dirty="0">
                <a:latin typeface="Garamond"/>
                <a:cs typeface="Garamond"/>
              </a:rPr>
              <a:t> </a:t>
            </a:r>
            <a:r>
              <a:rPr sz="2700" spc="-10" dirty="0">
                <a:latin typeface="Garamond"/>
                <a:cs typeface="Garamond"/>
              </a:rPr>
              <a:t>on</a:t>
            </a:r>
            <a:r>
              <a:rPr sz="2700" spc="-40" dirty="0">
                <a:latin typeface="Garamond"/>
                <a:cs typeface="Garamond"/>
              </a:rPr>
              <a:t> </a:t>
            </a:r>
            <a:r>
              <a:rPr sz="2700" spc="-15" dirty="0">
                <a:latin typeface="Garamond"/>
                <a:cs typeface="Garamond"/>
              </a:rPr>
              <a:t>the</a:t>
            </a:r>
            <a:r>
              <a:rPr sz="2700" spc="-35" dirty="0">
                <a:latin typeface="Garamond"/>
                <a:cs typeface="Garamond"/>
              </a:rPr>
              <a:t> </a:t>
            </a:r>
            <a:r>
              <a:rPr sz="2700" spc="-15" dirty="0">
                <a:latin typeface="Garamond"/>
                <a:cs typeface="Garamond"/>
              </a:rPr>
              <a:t>political</a:t>
            </a:r>
            <a:r>
              <a:rPr sz="2700" spc="-25" dirty="0">
                <a:latin typeface="Garamond"/>
                <a:cs typeface="Garamond"/>
              </a:rPr>
              <a:t> </a:t>
            </a:r>
            <a:r>
              <a:rPr sz="2700" spc="-30" dirty="0">
                <a:latin typeface="Garamond"/>
                <a:cs typeface="Garamond"/>
              </a:rPr>
              <a:t>process.</a:t>
            </a:r>
            <a:endParaRPr sz="2700">
              <a:latin typeface="Garamond"/>
              <a:cs typeface="Garamond"/>
            </a:endParaRPr>
          </a:p>
          <a:p>
            <a:pPr marL="12700" marR="941069">
              <a:lnSpc>
                <a:spcPts val="3190"/>
              </a:lnSpc>
              <a:spcBef>
                <a:spcPts val="125"/>
              </a:spcBef>
              <a:buAutoNum type="arabicPeriod" startAt="4"/>
              <a:tabLst>
                <a:tab pos="331470" algn="l"/>
              </a:tabLst>
            </a:pPr>
            <a:r>
              <a:rPr sz="2700" spc="-20" dirty="0">
                <a:latin typeface="Garamond"/>
                <a:cs typeface="Garamond"/>
              </a:rPr>
              <a:t>Students</a:t>
            </a:r>
            <a:r>
              <a:rPr sz="2700" spc="-25" dirty="0">
                <a:latin typeface="Garamond"/>
                <a:cs typeface="Garamond"/>
              </a:rPr>
              <a:t> </a:t>
            </a:r>
            <a:r>
              <a:rPr sz="2700" spc="-10" dirty="0">
                <a:latin typeface="Garamond"/>
                <a:cs typeface="Garamond"/>
              </a:rPr>
              <a:t>will</a:t>
            </a:r>
            <a:r>
              <a:rPr sz="2700" spc="-15" dirty="0">
                <a:latin typeface="Garamond"/>
                <a:cs typeface="Garamond"/>
              </a:rPr>
              <a:t> </a:t>
            </a:r>
            <a:r>
              <a:rPr sz="2700" dirty="0">
                <a:latin typeface="Garamond"/>
                <a:cs typeface="Garamond"/>
              </a:rPr>
              <a:t>learn</a:t>
            </a:r>
            <a:r>
              <a:rPr sz="2700" spc="-35" dirty="0">
                <a:latin typeface="Garamond"/>
                <a:cs typeface="Garamond"/>
              </a:rPr>
              <a:t> </a:t>
            </a:r>
            <a:r>
              <a:rPr sz="2700" b="1" spc="-5" dirty="0">
                <a:latin typeface="Garamond"/>
                <a:cs typeface="Garamond"/>
              </a:rPr>
              <a:t>to</a:t>
            </a:r>
            <a:r>
              <a:rPr sz="2700" b="1" spc="-30" dirty="0">
                <a:latin typeface="Garamond"/>
                <a:cs typeface="Garamond"/>
              </a:rPr>
              <a:t> </a:t>
            </a:r>
            <a:r>
              <a:rPr sz="2700" b="1" spc="-10" dirty="0">
                <a:latin typeface="Garamond"/>
                <a:cs typeface="Garamond"/>
              </a:rPr>
              <a:t>integrate</a:t>
            </a:r>
            <a:r>
              <a:rPr sz="2700" b="1" spc="-25" dirty="0">
                <a:latin typeface="Garamond"/>
                <a:cs typeface="Garamond"/>
              </a:rPr>
              <a:t> </a:t>
            </a:r>
            <a:r>
              <a:rPr sz="2700" b="1" spc="-15" dirty="0">
                <a:latin typeface="Garamond"/>
                <a:cs typeface="Garamond"/>
              </a:rPr>
              <a:t>and</a:t>
            </a:r>
            <a:r>
              <a:rPr sz="2700" b="1" spc="-35" dirty="0">
                <a:latin typeface="Garamond"/>
                <a:cs typeface="Garamond"/>
              </a:rPr>
              <a:t> </a:t>
            </a:r>
            <a:r>
              <a:rPr sz="2700" b="1" spc="-15" dirty="0">
                <a:latin typeface="Garamond"/>
                <a:cs typeface="Garamond"/>
              </a:rPr>
              <a:t>present </a:t>
            </a:r>
            <a:r>
              <a:rPr sz="2700" spc="-20" dirty="0">
                <a:latin typeface="Garamond"/>
                <a:cs typeface="Garamond"/>
              </a:rPr>
              <a:t>research </a:t>
            </a:r>
            <a:r>
              <a:rPr sz="2700" spc="-660" dirty="0">
                <a:latin typeface="Garamond"/>
                <a:cs typeface="Garamond"/>
              </a:rPr>
              <a:t> </a:t>
            </a:r>
            <a:r>
              <a:rPr sz="2700" spc="-25" dirty="0">
                <a:latin typeface="Garamond"/>
                <a:cs typeface="Garamond"/>
              </a:rPr>
              <a:t>findings.</a:t>
            </a:r>
            <a:endParaRPr sz="2700">
              <a:latin typeface="Garamond"/>
              <a:cs typeface="Garamond"/>
            </a:endParaRPr>
          </a:p>
          <a:p>
            <a:pPr marL="12700" marR="5080">
              <a:lnSpc>
                <a:spcPts val="3190"/>
              </a:lnSpc>
              <a:spcBef>
                <a:spcPts val="25"/>
              </a:spcBef>
              <a:buAutoNum type="arabicPeriod" startAt="4"/>
              <a:tabLst>
                <a:tab pos="331470" algn="l"/>
              </a:tabLst>
            </a:pPr>
            <a:r>
              <a:rPr sz="2700" spc="-20" dirty="0">
                <a:latin typeface="Garamond"/>
                <a:cs typeface="Garamond"/>
              </a:rPr>
              <a:t>Students </a:t>
            </a:r>
            <a:r>
              <a:rPr sz="2700" spc="-10" dirty="0">
                <a:latin typeface="Garamond"/>
                <a:cs typeface="Garamond"/>
              </a:rPr>
              <a:t>will be </a:t>
            </a:r>
            <a:r>
              <a:rPr sz="2700" spc="-15" dirty="0">
                <a:latin typeface="Garamond"/>
                <a:cs typeface="Garamond"/>
              </a:rPr>
              <a:t>able </a:t>
            </a:r>
            <a:r>
              <a:rPr sz="2700" b="1" spc="-5" dirty="0">
                <a:latin typeface="Garamond"/>
                <a:cs typeface="Garamond"/>
              </a:rPr>
              <a:t>to </a:t>
            </a:r>
            <a:r>
              <a:rPr sz="2700" b="1" spc="-15" dirty="0">
                <a:latin typeface="Garamond"/>
                <a:cs typeface="Garamond"/>
              </a:rPr>
              <a:t>situate and </a:t>
            </a:r>
            <a:r>
              <a:rPr sz="2700" b="1" spc="-20" dirty="0">
                <a:latin typeface="Garamond"/>
                <a:cs typeface="Garamond"/>
              </a:rPr>
              <a:t>analyze </a:t>
            </a:r>
            <a:r>
              <a:rPr sz="2700" spc="-15" dirty="0">
                <a:latin typeface="Garamond"/>
                <a:cs typeface="Garamond"/>
              </a:rPr>
              <a:t>political </a:t>
            </a:r>
            <a:r>
              <a:rPr sz="2700" spc="-20" dirty="0">
                <a:latin typeface="Garamond"/>
                <a:cs typeface="Garamond"/>
              </a:rPr>
              <a:t>activity </a:t>
            </a:r>
            <a:r>
              <a:rPr sz="2700" spc="-660" dirty="0">
                <a:latin typeface="Garamond"/>
                <a:cs typeface="Garamond"/>
              </a:rPr>
              <a:t> </a:t>
            </a:r>
            <a:r>
              <a:rPr sz="2700" spc="-5" dirty="0">
                <a:latin typeface="Garamond"/>
                <a:cs typeface="Garamond"/>
              </a:rPr>
              <a:t>in</a:t>
            </a:r>
            <a:r>
              <a:rPr sz="2700" spc="-35" dirty="0">
                <a:latin typeface="Garamond"/>
                <a:cs typeface="Garamond"/>
              </a:rPr>
              <a:t> </a:t>
            </a:r>
            <a:r>
              <a:rPr sz="2700" spc="-15" dirty="0">
                <a:latin typeface="Garamond"/>
                <a:cs typeface="Garamond"/>
              </a:rPr>
              <a:t>local, national, and</a:t>
            </a:r>
            <a:r>
              <a:rPr sz="2700" spc="-25" dirty="0">
                <a:latin typeface="Garamond"/>
                <a:cs typeface="Garamond"/>
              </a:rPr>
              <a:t> </a:t>
            </a:r>
            <a:r>
              <a:rPr sz="2700" spc="-15" dirty="0">
                <a:latin typeface="Garamond"/>
                <a:cs typeface="Garamond"/>
              </a:rPr>
              <a:t>global </a:t>
            </a:r>
            <a:r>
              <a:rPr sz="2700" spc="-30" dirty="0">
                <a:latin typeface="Garamond"/>
                <a:cs typeface="Garamond"/>
              </a:rPr>
              <a:t>contexts.</a:t>
            </a:r>
            <a:endParaRPr sz="2700">
              <a:latin typeface="Garamond"/>
              <a:cs typeface="Garamond"/>
            </a:endParaRPr>
          </a:p>
          <a:p>
            <a:pPr marL="330835" indent="-318770">
              <a:lnSpc>
                <a:spcPts val="3085"/>
              </a:lnSpc>
              <a:buAutoNum type="arabicPeriod" startAt="4"/>
              <a:tabLst>
                <a:tab pos="331470" algn="l"/>
              </a:tabLst>
            </a:pPr>
            <a:r>
              <a:rPr sz="2700" spc="-20" dirty="0">
                <a:latin typeface="Garamond"/>
                <a:cs typeface="Garamond"/>
              </a:rPr>
              <a:t>Students</a:t>
            </a:r>
            <a:r>
              <a:rPr sz="2700" spc="-25" dirty="0">
                <a:latin typeface="Garamond"/>
                <a:cs typeface="Garamond"/>
              </a:rPr>
              <a:t> </a:t>
            </a:r>
            <a:r>
              <a:rPr sz="2700" spc="-10" dirty="0">
                <a:latin typeface="Garamond"/>
                <a:cs typeface="Garamond"/>
              </a:rPr>
              <a:t>will</a:t>
            </a:r>
            <a:r>
              <a:rPr sz="2700" spc="-15" dirty="0">
                <a:latin typeface="Garamond"/>
                <a:cs typeface="Garamond"/>
              </a:rPr>
              <a:t> </a:t>
            </a:r>
            <a:r>
              <a:rPr sz="2700" spc="-10" dirty="0">
                <a:latin typeface="Garamond"/>
                <a:cs typeface="Garamond"/>
              </a:rPr>
              <a:t>be</a:t>
            </a:r>
            <a:r>
              <a:rPr sz="2700" spc="-30" dirty="0">
                <a:latin typeface="Garamond"/>
                <a:cs typeface="Garamond"/>
              </a:rPr>
              <a:t> </a:t>
            </a:r>
            <a:r>
              <a:rPr sz="2700" spc="-15" dirty="0">
                <a:latin typeface="Garamond"/>
                <a:cs typeface="Garamond"/>
              </a:rPr>
              <a:t>able</a:t>
            </a:r>
            <a:r>
              <a:rPr sz="2700" spc="-30" dirty="0">
                <a:latin typeface="Garamond"/>
                <a:cs typeface="Garamond"/>
              </a:rPr>
              <a:t> </a:t>
            </a:r>
            <a:r>
              <a:rPr sz="2700" b="1" spc="-5" dirty="0">
                <a:latin typeface="Garamond"/>
                <a:cs typeface="Garamond"/>
              </a:rPr>
              <a:t>to</a:t>
            </a:r>
            <a:r>
              <a:rPr sz="2700" b="1" spc="-35" dirty="0">
                <a:latin typeface="Garamond"/>
                <a:cs typeface="Garamond"/>
              </a:rPr>
              <a:t> </a:t>
            </a:r>
            <a:r>
              <a:rPr sz="2700" b="1" spc="-10" dirty="0">
                <a:latin typeface="Garamond"/>
                <a:cs typeface="Garamond"/>
              </a:rPr>
              <a:t>apply</a:t>
            </a:r>
            <a:r>
              <a:rPr sz="2700" b="1" spc="-25" dirty="0">
                <a:latin typeface="Garamond"/>
                <a:cs typeface="Garamond"/>
              </a:rPr>
              <a:t> </a:t>
            </a:r>
            <a:r>
              <a:rPr sz="2700" b="1" spc="-10" dirty="0">
                <a:latin typeface="Garamond"/>
                <a:cs typeface="Garamond"/>
              </a:rPr>
              <a:t>the</a:t>
            </a:r>
            <a:r>
              <a:rPr sz="2700" b="1" spc="-30" dirty="0">
                <a:latin typeface="Garamond"/>
                <a:cs typeface="Garamond"/>
              </a:rPr>
              <a:t> </a:t>
            </a:r>
            <a:r>
              <a:rPr sz="2700" b="1" spc="-20" dirty="0">
                <a:latin typeface="Garamond"/>
                <a:cs typeface="Garamond"/>
              </a:rPr>
              <a:t>findings</a:t>
            </a:r>
            <a:r>
              <a:rPr sz="2700" b="1" spc="-25" dirty="0">
                <a:latin typeface="Garamond"/>
                <a:cs typeface="Garamond"/>
              </a:rPr>
              <a:t> </a:t>
            </a:r>
            <a:r>
              <a:rPr sz="2700" spc="-10" dirty="0">
                <a:latin typeface="Garamond"/>
                <a:cs typeface="Garamond"/>
              </a:rPr>
              <a:t>of</a:t>
            </a:r>
            <a:r>
              <a:rPr sz="2700" spc="330" dirty="0">
                <a:latin typeface="Garamond"/>
                <a:cs typeface="Garamond"/>
              </a:rPr>
              <a:t> </a:t>
            </a:r>
            <a:r>
              <a:rPr sz="2700" spc="-25" dirty="0">
                <a:latin typeface="Garamond"/>
                <a:cs typeface="Garamond"/>
              </a:rPr>
              <a:t>advanced</a:t>
            </a:r>
            <a:endParaRPr sz="2700">
              <a:latin typeface="Garamond"/>
              <a:cs typeface="Garamond"/>
            </a:endParaRPr>
          </a:p>
          <a:p>
            <a:pPr marL="12700">
              <a:lnSpc>
                <a:spcPts val="3229"/>
              </a:lnSpc>
            </a:pPr>
            <a:r>
              <a:rPr sz="2700" spc="-15" dirty="0">
                <a:latin typeface="Garamond"/>
                <a:cs typeface="Garamond"/>
              </a:rPr>
              <a:t>political science</a:t>
            </a:r>
            <a:r>
              <a:rPr sz="2700" spc="-25" dirty="0">
                <a:latin typeface="Garamond"/>
                <a:cs typeface="Garamond"/>
              </a:rPr>
              <a:t> </a:t>
            </a:r>
            <a:r>
              <a:rPr sz="2700" spc="-20" dirty="0">
                <a:latin typeface="Garamond"/>
                <a:cs typeface="Garamond"/>
              </a:rPr>
              <a:t>research</a:t>
            </a:r>
            <a:r>
              <a:rPr sz="2700" spc="-30" dirty="0">
                <a:latin typeface="Garamond"/>
                <a:cs typeface="Garamond"/>
              </a:rPr>
              <a:t> </a:t>
            </a:r>
            <a:r>
              <a:rPr sz="2700" spc="-10" dirty="0">
                <a:latin typeface="Garamond"/>
                <a:cs typeface="Garamond"/>
              </a:rPr>
              <a:t>to</a:t>
            </a:r>
            <a:r>
              <a:rPr sz="2700" spc="-25" dirty="0">
                <a:latin typeface="Garamond"/>
                <a:cs typeface="Garamond"/>
              </a:rPr>
              <a:t> </a:t>
            </a:r>
            <a:r>
              <a:rPr sz="2700" spc="-15" dirty="0">
                <a:latin typeface="Garamond"/>
                <a:cs typeface="Garamond"/>
              </a:rPr>
              <a:t>contemporary</a:t>
            </a:r>
            <a:r>
              <a:rPr sz="2700" spc="-30" dirty="0">
                <a:latin typeface="Garamond"/>
                <a:cs typeface="Garamond"/>
              </a:rPr>
              <a:t> </a:t>
            </a:r>
            <a:r>
              <a:rPr sz="2700" spc="-15" dirty="0">
                <a:latin typeface="Garamond"/>
                <a:cs typeface="Garamond"/>
              </a:rPr>
              <a:t>issues and</a:t>
            </a:r>
            <a:r>
              <a:rPr sz="2700" spc="-25" dirty="0">
                <a:latin typeface="Garamond"/>
                <a:cs typeface="Garamond"/>
              </a:rPr>
              <a:t> </a:t>
            </a:r>
            <a:r>
              <a:rPr sz="2700" spc="-30" dirty="0">
                <a:latin typeface="Garamond"/>
                <a:cs typeface="Garamond"/>
              </a:rPr>
              <a:t>debates.</a:t>
            </a:r>
            <a:endParaRPr sz="2700">
              <a:latin typeface="Garamond"/>
              <a:cs typeface="Garamond"/>
            </a:endParaRPr>
          </a:p>
        </p:txBody>
      </p:sp>
      <p:pic>
        <p:nvPicPr>
          <p:cNvPr id="3" name="object 3"/>
          <p:cNvPicPr/>
          <p:nvPr/>
        </p:nvPicPr>
        <p:blipFill>
          <a:blip r:embed="rId2" cstate="print"/>
          <a:stretch>
            <a:fillRect/>
          </a:stretch>
        </p:blipFill>
        <p:spPr>
          <a:xfrm>
            <a:off x="1831848" y="652272"/>
            <a:ext cx="7687056" cy="9936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094" y="2145792"/>
            <a:ext cx="8402955" cy="3418204"/>
          </a:xfrm>
          <a:prstGeom prst="rect">
            <a:avLst/>
          </a:prstGeom>
        </p:spPr>
        <p:txBody>
          <a:bodyPr vert="horz" wrap="square" lIns="0" tIns="55244" rIns="0" bIns="0" rtlCol="0">
            <a:spAutoFit/>
          </a:bodyPr>
          <a:lstStyle/>
          <a:p>
            <a:pPr marL="285115" indent="-273050">
              <a:lnSpc>
                <a:spcPct val="100000"/>
              </a:lnSpc>
              <a:spcBef>
                <a:spcPts val="434"/>
              </a:spcBef>
              <a:buClr>
                <a:srgbClr val="F5C201"/>
              </a:buClr>
              <a:buSzPct val="68965"/>
              <a:buFont typeface="Arial Narrow"/>
              <a:buChar char="►"/>
              <a:tabLst>
                <a:tab pos="285115" algn="l"/>
                <a:tab pos="285750" algn="l"/>
              </a:tabLst>
            </a:pPr>
            <a:r>
              <a:rPr sz="2900" spc="5" dirty="0">
                <a:latin typeface="Garamond"/>
                <a:cs typeface="Garamond"/>
              </a:rPr>
              <a:t>The</a:t>
            </a:r>
            <a:r>
              <a:rPr sz="2900" spc="-45" dirty="0">
                <a:latin typeface="Garamond"/>
                <a:cs typeface="Garamond"/>
              </a:rPr>
              <a:t> </a:t>
            </a:r>
            <a:r>
              <a:rPr sz="2900" spc="-10" dirty="0">
                <a:latin typeface="Garamond"/>
                <a:cs typeface="Garamond"/>
              </a:rPr>
              <a:t>Assessment</a:t>
            </a:r>
            <a:r>
              <a:rPr sz="2900" spc="-35" dirty="0">
                <a:latin typeface="Garamond"/>
                <a:cs typeface="Garamond"/>
              </a:rPr>
              <a:t> </a:t>
            </a:r>
            <a:r>
              <a:rPr sz="2900" spc="-10" dirty="0">
                <a:latin typeface="Garamond"/>
                <a:cs typeface="Garamond"/>
              </a:rPr>
              <a:t>Cycle</a:t>
            </a:r>
            <a:endParaRPr sz="2900">
              <a:latin typeface="Garamond"/>
              <a:cs typeface="Garamond"/>
            </a:endParaRPr>
          </a:p>
          <a:p>
            <a:pPr marL="285115" marR="5080" indent="-273050">
              <a:lnSpc>
                <a:spcPct val="100000"/>
              </a:lnSpc>
              <a:spcBef>
                <a:spcPts val="335"/>
              </a:spcBef>
              <a:buClr>
                <a:srgbClr val="F5C201"/>
              </a:buClr>
              <a:buSzPct val="68965"/>
              <a:buFont typeface="Arial Narrow"/>
              <a:buChar char="►"/>
              <a:tabLst>
                <a:tab pos="285115" algn="l"/>
                <a:tab pos="285750" algn="l"/>
              </a:tabLst>
            </a:pPr>
            <a:r>
              <a:rPr sz="2900" spc="-20" dirty="0">
                <a:latin typeface="Garamond"/>
                <a:cs typeface="Garamond"/>
              </a:rPr>
              <a:t>Developing</a:t>
            </a:r>
            <a:r>
              <a:rPr sz="2900" spc="-5" dirty="0">
                <a:latin typeface="Garamond"/>
                <a:cs typeface="Garamond"/>
              </a:rPr>
              <a:t> </a:t>
            </a:r>
            <a:r>
              <a:rPr sz="2900" spc="-10" dirty="0">
                <a:latin typeface="Garamond"/>
                <a:cs typeface="Garamond"/>
              </a:rPr>
              <a:t>and</a:t>
            </a:r>
            <a:r>
              <a:rPr sz="2900" spc="-5" dirty="0">
                <a:latin typeface="Garamond"/>
                <a:cs typeface="Garamond"/>
              </a:rPr>
              <a:t> </a:t>
            </a:r>
            <a:r>
              <a:rPr sz="2900" spc="-20" dirty="0">
                <a:latin typeface="Garamond"/>
                <a:cs typeface="Garamond"/>
              </a:rPr>
              <a:t>Improving</a:t>
            </a:r>
            <a:r>
              <a:rPr sz="2900" spc="-5" dirty="0">
                <a:latin typeface="Garamond"/>
                <a:cs typeface="Garamond"/>
              </a:rPr>
              <a:t> </a:t>
            </a:r>
            <a:r>
              <a:rPr sz="2900" dirty="0">
                <a:latin typeface="Garamond"/>
                <a:cs typeface="Garamond"/>
              </a:rPr>
              <a:t>Program</a:t>
            </a:r>
            <a:r>
              <a:rPr sz="2900" spc="-5" dirty="0">
                <a:latin typeface="Garamond"/>
                <a:cs typeface="Garamond"/>
              </a:rPr>
              <a:t> Learning </a:t>
            </a:r>
            <a:r>
              <a:rPr sz="2900" spc="-15" dirty="0">
                <a:latin typeface="Garamond"/>
                <a:cs typeface="Garamond"/>
              </a:rPr>
              <a:t>Outcomes </a:t>
            </a:r>
            <a:r>
              <a:rPr sz="2900" spc="-710" dirty="0">
                <a:latin typeface="Garamond"/>
                <a:cs typeface="Garamond"/>
              </a:rPr>
              <a:t> </a:t>
            </a:r>
            <a:r>
              <a:rPr sz="2900" spc="-15" dirty="0">
                <a:latin typeface="Garamond"/>
                <a:cs typeface="Garamond"/>
              </a:rPr>
              <a:t>(PLOs)</a:t>
            </a:r>
            <a:endParaRPr sz="2900">
              <a:latin typeface="Garamond"/>
              <a:cs typeface="Garamond"/>
            </a:endParaRPr>
          </a:p>
          <a:p>
            <a:pPr marL="285115" indent="-273050">
              <a:lnSpc>
                <a:spcPct val="100000"/>
              </a:lnSpc>
              <a:spcBef>
                <a:spcPts val="430"/>
              </a:spcBef>
              <a:buClr>
                <a:srgbClr val="F5C201"/>
              </a:buClr>
              <a:buSzPct val="68965"/>
              <a:buFont typeface="Arial Narrow"/>
              <a:buChar char="►"/>
              <a:tabLst>
                <a:tab pos="285115" algn="l"/>
                <a:tab pos="285750" algn="l"/>
                <a:tab pos="4880610" algn="l"/>
              </a:tabLst>
            </a:pPr>
            <a:r>
              <a:rPr sz="2900" spc="-10" dirty="0">
                <a:latin typeface="Garamond"/>
                <a:cs typeface="Garamond"/>
              </a:rPr>
              <a:t>Direct</a:t>
            </a:r>
            <a:r>
              <a:rPr sz="2900" spc="5" dirty="0">
                <a:latin typeface="Garamond"/>
                <a:cs typeface="Garamond"/>
              </a:rPr>
              <a:t> </a:t>
            </a:r>
            <a:r>
              <a:rPr sz="2900" spc="-10" dirty="0">
                <a:latin typeface="Garamond"/>
                <a:cs typeface="Garamond"/>
              </a:rPr>
              <a:t>and</a:t>
            </a:r>
            <a:r>
              <a:rPr sz="2900" dirty="0">
                <a:latin typeface="Garamond"/>
                <a:cs typeface="Garamond"/>
              </a:rPr>
              <a:t> </a:t>
            </a:r>
            <a:r>
              <a:rPr sz="2900" spc="-15" dirty="0">
                <a:latin typeface="Garamond"/>
                <a:cs typeface="Garamond"/>
              </a:rPr>
              <a:t>Indirect</a:t>
            </a:r>
            <a:r>
              <a:rPr sz="2900" spc="5" dirty="0">
                <a:latin typeface="Garamond"/>
                <a:cs typeface="Garamond"/>
              </a:rPr>
              <a:t> </a:t>
            </a:r>
            <a:r>
              <a:rPr sz="2900" spc="-15" dirty="0">
                <a:latin typeface="Garamond"/>
                <a:cs typeface="Garamond"/>
              </a:rPr>
              <a:t>Methods</a:t>
            </a:r>
            <a:r>
              <a:rPr sz="2900" spc="5" dirty="0">
                <a:latin typeface="Garamond"/>
                <a:cs typeface="Garamond"/>
              </a:rPr>
              <a:t> </a:t>
            </a:r>
            <a:r>
              <a:rPr sz="2900" spc="-10" dirty="0">
                <a:latin typeface="Garamond"/>
                <a:cs typeface="Garamond"/>
              </a:rPr>
              <a:t>of	Assessment</a:t>
            </a:r>
            <a:endParaRPr sz="2900">
              <a:latin typeface="Garamond"/>
              <a:cs typeface="Garamond"/>
            </a:endParaRPr>
          </a:p>
          <a:p>
            <a:pPr marL="285115" indent="-273050">
              <a:lnSpc>
                <a:spcPct val="100000"/>
              </a:lnSpc>
              <a:spcBef>
                <a:spcPts val="409"/>
              </a:spcBef>
              <a:buClr>
                <a:srgbClr val="F5C201"/>
              </a:buClr>
              <a:buSzPct val="68965"/>
              <a:buFont typeface="Arial Narrow"/>
              <a:buChar char="►"/>
              <a:tabLst>
                <a:tab pos="285115" algn="l"/>
                <a:tab pos="285750" algn="l"/>
              </a:tabLst>
            </a:pPr>
            <a:r>
              <a:rPr sz="2900" spc="-10" dirty="0">
                <a:latin typeface="Garamond"/>
                <a:cs typeface="Garamond"/>
              </a:rPr>
              <a:t>Best</a:t>
            </a:r>
            <a:r>
              <a:rPr sz="2900" spc="-20" dirty="0">
                <a:latin typeface="Garamond"/>
                <a:cs typeface="Garamond"/>
              </a:rPr>
              <a:t> </a:t>
            </a:r>
            <a:r>
              <a:rPr sz="2900" spc="-15" dirty="0">
                <a:latin typeface="Garamond"/>
                <a:cs typeface="Garamond"/>
              </a:rPr>
              <a:t>Practices</a:t>
            </a:r>
            <a:r>
              <a:rPr sz="2900" spc="-10" dirty="0">
                <a:latin typeface="Garamond"/>
                <a:cs typeface="Garamond"/>
              </a:rPr>
              <a:t> in</a:t>
            </a:r>
            <a:r>
              <a:rPr sz="2900" spc="-25" dirty="0">
                <a:latin typeface="Garamond"/>
                <a:cs typeface="Garamond"/>
              </a:rPr>
              <a:t> </a:t>
            </a:r>
            <a:r>
              <a:rPr sz="2900" spc="-10" dirty="0">
                <a:latin typeface="Garamond"/>
                <a:cs typeface="Garamond"/>
              </a:rPr>
              <a:t>Meaningful</a:t>
            </a:r>
            <a:r>
              <a:rPr sz="2900" spc="-15" dirty="0">
                <a:latin typeface="Garamond"/>
                <a:cs typeface="Garamond"/>
              </a:rPr>
              <a:t> </a:t>
            </a:r>
            <a:r>
              <a:rPr sz="2900" spc="-10" dirty="0">
                <a:latin typeface="Garamond"/>
                <a:cs typeface="Garamond"/>
              </a:rPr>
              <a:t>and</a:t>
            </a:r>
            <a:r>
              <a:rPr sz="2900" spc="-20" dirty="0">
                <a:latin typeface="Garamond"/>
                <a:cs typeface="Garamond"/>
              </a:rPr>
              <a:t> </a:t>
            </a:r>
            <a:r>
              <a:rPr sz="2900" spc="-10" dirty="0">
                <a:latin typeface="Garamond"/>
                <a:cs typeface="Garamond"/>
              </a:rPr>
              <a:t>Useful</a:t>
            </a:r>
            <a:r>
              <a:rPr sz="2900" spc="-15" dirty="0">
                <a:latin typeface="Garamond"/>
                <a:cs typeface="Garamond"/>
              </a:rPr>
              <a:t> </a:t>
            </a:r>
            <a:r>
              <a:rPr sz="2900" spc="-10" dirty="0">
                <a:latin typeface="Garamond"/>
                <a:cs typeface="Garamond"/>
              </a:rPr>
              <a:t>Assessment</a:t>
            </a:r>
            <a:endParaRPr sz="2900">
              <a:latin typeface="Garamond"/>
              <a:cs typeface="Garamond"/>
            </a:endParaRPr>
          </a:p>
          <a:p>
            <a:pPr marL="285115" indent="-273050">
              <a:lnSpc>
                <a:spcPct val="100000"/>
              </a:lnSpc>
              <a:spcBef>
                <a:spcPts val="430"/>
              </a:spcBef>
              <a:buClr>
                <a:srgbClr val="F5C201"/>
              </a:buClr>
              <a:buSzPct val="68965"/>
              <a:buFont typeface="Arial Narrow"/>
              <a:buChar char="►"/>
              <a:tabLst>
                <a:tab pos="285115" algn="l"/>
                <a:tab pos="285750" algn="l"/>
              </a:tabLst>
            </a:pPr>
            <a:r>
              <a:rPr sz="2900" spc="-5" dirty="0">
                <a:latin typeface="Garamond"/>
                <a:cs typeface="Garamond"/>
              </a:rPr>
              <a:t>Curriculum</a:t>
            </a:r>
            <a:r>
              <a:rPr sz="2900" spc="-50" dirty="0">
                <a:latin typeface="Garamond"/>
                <a:cs typeface="Garamond"/>
              </a:rPr>
              <a:t> </a:t>
            </a:r>
            <a:r>
              <a:rPr sz="2900" spc="-15" dirty="0">
                <a:latin typeface="Garamond"/>
                <a:cs typeface="Garamond"/>
              </a:rPr>
              <a:t>Mapping</a:t>
            </a:r>
            <a:endParaRPr sz="2900">
              <a:latin typeface="Garamond"/>
              <a:cs typeface="Garamond"/>
            </a:endParaRPr>
          </a:p>
          <a:p>
            <a:pPr marL="285115" indent="-273050">
              <a:lnSpc>
                <a:spcPct val="100000"/>
              </a:lnSpc>
              <a:spcBef>
                <a:spcPts val="409"/>
              </a:spcBef>
              <a:buClr>
                <a:srgbClr val="F5C201"/>
              </a:buClr>
              <a:buSzPct val="68965"/>
              <a:buFont typeface="Arial Narrow"/>
              <a:buChar char="►"/>
              <a:tabLst>
                <a:tab pos="285115" algn="l"/>
                <a:tab pos="285750" algn="l"/>
              </a:tabLst>
            </a:pPr>
            <a:r>
              <a:rPr sz="2900" spc="-15" dirty="0">
                <a:latin typeface="Garamond"/>
                <a:cs typeface="Garamond"/>
              </a:rPr>
              <a:t>Making</a:t>
            </a:r>
            <a:r>
              <a:rPr sz="2900" spc="-25" dirty="0">
                <a:latin typeface="Garamond"/>
                <a:cs typeface="Garamond"/>
              </a:rPr>
              <a:t> </a:t>
            </a:r>
            <a:r>
              <a:rPr sz="2900" dirty="0">
                <a:latin typeface="Garamond"/>
                <a:cs typeface="Garamond"/>
              </a:rPr>
              <a:t>a</a:t>
            </a:r>
            <a:r>
              <a:rPr sz="2900" spc="-15" dirty="0">
                <a:latin typeface="Garamond"/>
                <a:cs typeface="Garamond"/>
              </a:rPr>
              <a:t> </a:t>
            </a:r>
            <a:r>
              <a:rPr sz="2900" spc="-20" dirty="0">
                <a:latin typeface="Garamond"/>
                <a:cs typeface="Garamond"/>
              </a:rPr>
              <a:t>Comprehensive </a:t>
            </a:r>
            <a:r>
              <a:rPr sz="2900" spc="-10" dirty="0">
                <a:latin typeface="Garamond"/>
                <a:cs typeface="Garamond"/>
              </a:rPr>
              <a:t>Assessment</a:t>
            </a:r>
            <a:r>
              <a:rPr sz="2900" spc="-20" dirty="0">
                <a:latin typeface="Garamond"/>
                <a:cs typeface="Garamond"/>
              </a:rPr>
              <a:t> </a:t>
            </a:r>
            <a:r>
              <a:rPr sz="2900" spc="-10" dirty="0">
                <a:latin typeface="Garamond"/>
                <a:cs typeface="Garamond"/>
              </a:rPr>
              <a:t>Plan</a:t>
            </a:r>
            <a:endParaRPr sz="2900">
              <a:latin typeface="Garamond"/>
              <a:cs typeface="Garamond"/>
            </a:endParaRPr>
          </a:p>
        </p:txBody>
      </p:sp>
      <p:pic>
        <p:nvPicPr>
          <p:cNvPr id="3" name="object 3"/>
          <p:cNvPicPr/>
          <p:nvPr/>
        </p:nvPicPr>
        <p:blipFill>
          <a:blip r:embed="rId2" cstate="print"/>
          <a:stretch>
            <a:fillRect/>
          </a:stretch>
        </p:blipFill>
        <p:spPr>
          <a:xfrm>
            <a:off x="4770120" y="929639"/>
            <a:ext cx="1807464" cy="42976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5511800"/>
            <a:ext cx="9753600" cy="2032000"/>
            <a:chOff x="152400" y="5511800"/>
            <a:chExt cx="9753600" cy="2032000"/>
          </a:xfrm>
        </p:grpSpPr>
        <p:sp>
          <p:nvSpPr>
            <p:cNvPr id="3" name="object 3"/>
            <p:cNvSpPr/>
            <p:nvPr/>
          </p:nvSpPr>
          <p:spPr>
            <a:xfrm>
              <a:off x="1952414" y="5511800"/>
              <a:ext cx="7954009" cy="520700"/>
            </a:xfrm>
            <a:custGeom>
              <a:avLst/>
              <a:gdLst/>
              <a:ahLst/>
              <a:cxnLst/>
              <a:rect l="l" t="t" r="r" b="b"/>
              <a:pathLst>
                <a:path w="7954009" h="520700">
                  <a:moveTo>
                    <a:pt x="7953585" y="0"/>
                  </a:moveTo>
                  <a:lnTo>
                    <a:pt x="0" y="309297"/>
                  </a:lnTo>
                  <a:lnTo>
                    <a:pt x="7953585" y="520697"/>
                  </a:lnTo>
                  <a:lnTo>
                    <a:pt x="7953585" y="0"/>
                  </a:lnTo>
                  <a:close/>
                </a:path>
              </a:pathLst>
            </a:custGeom>
            <a:solidFill>
              <a:srgbClr val="FFDC99">
                <a:alpha val="39999"/>
              </a:srgbClr>
            </a:solidFill>
          </p:spPr>
          <p:txBody>
            <a:bodyPr wrap="square" lIns="0" tIns="0" rIns="0" bIns="0" rtlCol="0"/>
            <a:lstStyle/>
            <a:p>
              <a:endParaRPr/>
            </a:p>
          </p:txBody>
        </p:sp>
        <p:sp>
          <p:nvSpPr>
            <p:cNvPr id="4" name="object 4"/>
            <p:cNvSpPr/>
            <p:nvPr/>
          </p:nvSpPr>
          <p:spPr>
            <a:xfrm>
              <a:off x="271170" y="5815526"/>
              <a:ext cx="9634855" cy="841375"/>
            </a:xfrm>
            <a:custGeom>
              <a:avLst/>
              <a:gdLst/>
              <a:ahLst/>
              <a:cxnLst/>
              <a:rect l="l" t="t" r="r" b="b"/>
              <a:pathLst>
                <a:path w="9634855" h="841375">
                  <a:moveTo>
                    <a:pt x="9634829" y="0"/>
                  </a:moveTo>
                  <a:lnTo>
                    <a:pt x="0" y="0"/>
                  </a:lnTo>
                  <a:lnTo>
                    <a:pt x="9634829" y="841239"/>
                  </a:lnTo>
                  <a:lnTo>
                    <a:pt x="9634829"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152400" y="5559551"/>
              <a:ext cx="9753600" cy="1984248"/>
            </a:xfrm>
            <a:prstGeom prst="rect">
              <a:avLst/>
            </a:prstGeom>
          </p:spPr>
        </p:pic>
        <p:pic>
          <p:nvPicPr>
            <p:cNvPr id="6" name="object 6"/>
            <p:cNvPicPr/>
            <p:nvPr/>
          </p:nvPicPr>
          <p:blipFill>
            <a:blip r:embed="rId3" cstate="print"/>
            <a:stretch>
              <a:fillRect/>
            </a:stretch>
          </p:blipFill>
          <p:spPr>
            <a:xfrm>
              <a:off x="152400" y="5553337"/>
              <a:ext cx="9753599" cy="855510"/>
            </a:xfrm>
            <a:prstGeom prst="rect">
              <a:avLst/>
            </a:prstGeom>
          </p:spPr>
        </p:pic>
      </p:grpSp>
      <p:pic>
        <p:nvPicPr>
          <p:cNvPr id="7" name="object 7"/>
          <p:cNvPicPr/>
          <p:nvPr/>
        </p:nvPicPr>
        <p:blipFill>
          <a:blip r:embed="rId4" cstate="print"/>
          <a:stretch>
            <a:fillRect/>
          </a:stretch>
        </p:blipFill>
        <p:spPr>
          <a:xfrm>
            <a:off x="2980944" y="2124455"/>
            <a:ext cx="5977128" cy="1161288"/>
          </a:xfrm>
          <a:prstGeom prst="rect">
            <a:avLst/>
          </a:prstGeom>
        </p:spPr>
      </p:pic>
      <p:pic>
        <p:nvPicPr>
          <p:cNvPr id="8" name="object 8"/>
          <p:cNvPicPr/>
          <p:nvPr/>
        </p:nvPicPr>
        <p:blipFill>
          <a:blip r:embed="rId5" cstate="print"/>
          <a:stretch>
            <a:fillRect/>
          </a:stretch>
        </p:blipFill>
        <p:spPr>
          <a:xfrm>
            <a:off x="396240" y="1853183"/>
            <a:ext cx="2365248" cy="244144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2094" y="1819147"/>
            <a:ext cx="4488180" cy="482600"/>
          </a:xfrm>
          <a:prstGeom prst="rect">
            <a:avLst/>
          </a:prstGeom>
        </p:spPr>
        <p:txBody>
          <a:bodyPr vert="horz" wrap="square" lIns="0" tIns="12700" rIns="0" bIns="0" rtlCol="0">
            <a:spAutoFit/>
          </a:bodyPr>
          <a:lstStyle/>
          <a:p>
            <a:pPr marL="12700">
              <a:lnSpc>
                <a:spcPct val="100000"/>
              </a:lnSpc>
              <a:spcBef>
                <a:spcPts val="100"/>
              </a:spcBef>
            </a:pPr>
            <a:r>
              <a:rPr sz="3000" b="0" spc="-5" dirty="0">
                <a:solidFill>
                  <a:srgbClr val="000000"/>
                </a:solidFill>
                <a:latin typeface="Garamond"/>
                <a:cs typeface="Garamond"/>
              </a:rPr>
              <a:t>1.</a:t>
            </a:r>
            <a:r>
              <a:rPr sz="3000" b="0" spc="-20" dirty="0">
                <a:solidFill>
                  <a:srgbClr val="000000"/>
                </a:solidFill>
                <a:latin typeface="Garamond"/>
                <a:cs typeface="Garamond"/>
              </a:rPr>
              <a:t> Pick </a:t>
            </a:r>
            <a:r>
              <a:rPr sz="3000" b="0" dirty="0">
                <a:solidFill>
                  <a:srgbClr val="000000"/>
                </a:solidFill>
                <a:latin typeface="Garamond"/>
                <a:cs typeface="Garamond"/>
              </a:rPr>
              <a:t>a</a:t>
            </a:r>
            <a:r>
              <a:rPr sz="3000" b="0" spc="-15" dirty="0">
                <a:solidFill>
                  <a:srgbClr val="000000"/>
                </a:solidFill>
                <a:latin typeface="Garamond"/>
                <a:cs typeface="Garamond"/>
              </a:rPr>
              <a:t> </a:t>
            </a:r>
            <a:r>
              <a:rPr sz="3000" b="0" spc="-10" dirty="0">
                <a:solidFill>
                  <a:srgbClr val="000000"/>
                </a:solidFill>
                <a:latin typeface="Garamond"/>
                <a:cs typeface="Garamond"/>
              </a:rPr>
              <a:t>PLO</a:t>
            </a:r>
            <a:r>
              <a:rPr sz="3000" b="0" spc="-25" dirty="0">
                <a:solidFill>
                  <a:srgbClr val="000000"/>
                </a:solidFill>
                <a:latin typeface="Garamond"/>
                <a:cs typeface="Garamond"/>
              </a:rPr>
              <a:t> </a:t>
            </a:r>
            <a:r>
              <a:rPr sz="3000" b="0" spc="-10" dirty="0">
                <a:solidFill>
                  <a:srgbClr val="000000"/>
                </a:solidFill>
                <a:latin typeface="Garamond"/>
                <a:cs typeface="Garamond"/>
              </a:rPr>
              <a:t>that</a:t>
            </a:r>
            <a:r>
              <a:rPr sz="3000" b="0" spc="-20" dirty="0">
                <a:solidFill>
                  <a:srgbClr val="000000"/>
                </a:solidFill>
                <a:latin typeface="Garamond"/>
                <a:cs typeface="Garamond"/>
              </a:rPr>
              <a:t> </a:t>
            </a:r>
            <a:r>
              <a:rPr sz="3000" b="0" spc="-5" dirty="0">
                <a:solidFill>
                  <a:srgbClr val="000000"/>
                </a:solidFill>
                <a:latin typeface="Garamond"/>
                <a:cs typeface="Garamond"/>
              </a:rPr>
              <a:t>is</a:t>
            </a:r>
            <a:r>
              <a:rPr sz="3000" b="0" spc="-15" dirty="0">
                <a:solidFill>
                  <a:srgbClr val="000000"/>
                </a:solidFill>
                <a:latin typeface="Garamond"/>
                <a:cs typeface="Garamond"/>
              </a:rPr>
              <a:t> </a:t>
            </a:r>
            <a:r>
              <a:rPr sz="3000" b="0" dirty="0">
                <a:solidFill>
                  <a:srgbClr val="000000"/>
                </a:solidFill>
                <a:latin typeface="Garamond"/>
                <a:cs typeface="Garamond"/>
              </a:rPr>
              <a:t>a</a:t>
            </a:r>
            <a:r>
              <a:rPr sz="3000" b="0" spc="-15" dirty="0">
                <a:solidFill>
                  <a:srgbClr val="000000"/>
                </a:solidFill>
                <a:latin typeface="Garamond"/>
                <a:cs typeface="Garamond"/>
              </a:rPr>
              <a:t> </a:t>
            </a:r>
            <a:r>
              <a:rPr sz="3000" b="0" spc="-10" dirty="0">
                <a:solidFill>
                  <a:srgbClr val="000000"/>
                </a:solidFill>
                <a:latin typeface="Garamond"/>
                <a:cs typeface="Garamond"/>
              </a:rPr>
              <a:t>priority</a:t>
            </a:r>
            <a:endParaRPr sz="3000">
              <a:latin typeface="Garamond"/>
              <a:cs typeface="Garamond"/>
            </a:endParaRPr>
          </a:p>
        </p:txBody>
      </p:sp>
      <p:sp>
        <p:nvSpPr>
          <p:cNvPr id="3" name="object 3"/>
          <p:cNvSpPr txBox="1"/>
          <p:nvPr/>
        </p:nvSpPr>
        <p:spPr>
          <a:xfrm>
            <a:off x="842094" y="2280567"/>
            <a:ext cx="8457565" cy="4305025"/>
          </a:xfrm>
          <a:prstGeom prst="rect">
            <a:avLst/>
          </a:prstGeom>
        </p:spPr>
        <p:txBody>
          <a:bodyPr vert="horz" wrap="square" lIns="0" tIns="57150" rIns="0" bIns="0" rtlCol="0">
            <a:spAutoFit/>
          </a:bodyPr>
          <a:lstStyle/>
          <a:p>
            <a:pPr marL="367665" indent="-355600">
              <a:lnSpc>
                <a:spcPct val="100000"/>
              </a:lnSpc>
              <a:spcBef>
                <a:spcPts val="450"/>
              </a:spcBef>
              <a:buAutoNum type="arabicPeriod" startAt="2"/>
              <a:tabLst>
                <a:tab pos="368300" algn="l"/>
              </a:tabLst>
            </a:pPr>
            <a:r>
              <a:rPr sz="3000" spc="-10" dirty="0">
                <a:latin typeface="Garamond"/>
                <a:cs typeface="Garamond"/>
              </a:rPr>
              <a:t>Examine</a:t>
            </a:r>
            <a:r>
              <a:rPr sz="3000" spc="-20" dirty="0">
                <a:latin typeface="Garamond"/>
                <a:cs typeface="Garamond"/>
              </a:rPr>
              <a:t> </a:t>
            </a:r>
            <a:r>
              <a:rPr sz="3000" spc="-10" dirty="0">
                <a:latin typeface="Garamond"/>
                <a:cs typeface="Garamond"/>
              </a:rPr>
              <a:t>data that</a:t>
            </a:r>
            <a:r>
              <a:rPr sz="3000" spc="-15" dirty="0">
                <a:latin typeface="Garamond"/>
                <a:cs typeface="Garamond"/>
              </a:rPr>
              <a:t> </a:t>
            </a:r>
            <a:r>
              <a:rPr sz="3000" spc="-10" dirty="0">
                <a:latin typeface="Garamond"/>
                <a:cs typeface="Garamond"/>
              </a:rPr>
              <a:t>already</a:t>
            </a:r>
            <a:r>
              <a:rPr sz="3000" spc="-15" dirty="0">
                <a:latin typeface="Garamond"/>
                <a:cs typeface="Garamond"/>
              </a:rPr>
              <a:t> </a:t>
            </a:r>
            <a:r>
              <a:rPr sz="3000" spc="-10" dirty="0">
                <a:latin typeface="Garamond"/>
                <a:cs typeface="Garamond"/>
              </a:rPr>
              <a:t>exists</a:t>
            </a:r>
            <a:endParaRPr sz="3000" dirty="0">
              <a:latin typeface="Garamond"/>
              <a:cs typeface="Garamond"/>
            </a:endParaRPr>
          </a:p>
          <a:p>
            <a:pPr marL="558165" marR="1296035" lvl="1" indent="-243840">
              <a:lnSpc>
                <a:spcPts val="3100"/>
              </a:lnSpc>
              <a:spcBef>
                <a:spcPts val="425"/>
              </a:spcBef>
              <a:buClr>
                <a:srgbClr val="F5C201"/>
              </a:buClr>
              <a:buFont typeface="Verdana"/>
              <a:buChar char="◦"/>
              <a:tabLst>
                <a:tab pos="558800" algn="l"/>
              </a:tabLst>
            </a:pPr>
            <a:r>
              <a:rPr sz="2600" spc="-10" dirty="0">
                <a:latin typeface="Garamond"/>
                <a:cs typeface="Garamond"/>
              </a:rPr>
              <a:t>I</a:t>
            </a:r>
            <a:r>
              <a:rPr lang="en-US" sz="2600" spc="-10" dirty="0">
                <a:latin typeface="Garamond"/>
                <a:cs typeface="Garamond"/>
              </a:rPr>
              <a:t>E</a:t>
            </a:r>
            <a:r>
              <a:rPr sz="2600" spc="-10" dirty="0">
                <a:latin typeface="Garamond"/>
                <a:cs typeface="Garamond"/>
              </a:rPr>
              <a:t> or </a:t>
            </a:r>
            <a:r>
              <a:rPr sz="2600" spc="-25" dirty="0">
                <a:latin typeface="Garamond"/>
                <a:cs typeface="Garamond"/>
              </a:rPr>
              <a:t>university </a:t>
            </a:r>
            <a:r>
              <a:rPr sz="2600" spc="-20" dirty="0">
                <a:latin typeface="Garamond"/>
                <a:cs typeface="Garamond"/>
              </a:rPr>
              <a:t>assessment </a:t>
            </a:r>
            <a:r>
              <a:rPr sz="2600" spc="-15" dirty="0">
                <a:latin typeface="Garamond"/>
                <a:cs typeface="Garamond"/>
              </a:rPr>
              <a:t>results (info </a:t>
            </a:r>
            <a:r>
              <a:rPr sz="2600" spc="-40" dirty="0">
                <a:latin typeface="Garamond"/>
                <a:cs typeface="Garamond"/>
              </a:rPr>
              <a:t>literacy, </a:t>
            </a:r>
            <a:r>
              <a:rPr sz="2600" spc="-15" dirty="0">
                <a:latin typeface="Garamond"/>
                <a:cs typeface="Garamond"/>
              </a:rPr>
              <a:t>oral </a:t>
            </a:r>
            <a:r>
              <a:rPr sz="2600" spc="-635" dirty="0">
                <a:latin typeface="Garamond"/>
                <a:cs typeface="Garamond"/>
              </a:rPr>
              <a:t> </a:t>
            </a:r>
            <a:r>
              <a:rPr sz="2600" spc="-25" dirty="0">
                <a:latin typeface="Garamond"/>
                <a:cs typeface="Garamond"/>
              </a:rPr>
              <a:t>communication)</a:t>
            </a:r>
            <a:endParaRPr sz="2600" dirty="0">
              <a:latin typeface="Garamond"/>
              <a:cs typeface="Garamond"/>
            </a:endParaRPr>
          </a:p>
          <a:p>
            <a:pPr marL="558165" lvl="1" indent="-244475">
              <a:lnSpc>
                <a:spcPct val="100000"/>
              </a:lnSpc>
              <a:spcBef>
                <a:spcPts val="180"/>
              </a:spcBef>
              <a:buClr>
                <a:srgbClr val="F5C201"/>
              </a:buClr>
              <a:buFont typeface="Verdana"/>
              <a:buChar char="◦"/>
              <a:tabLst>
                <a:tab pos="558800" algn="l"/>
              </a:tabLst>
            </a:pPr>
            <a:r>
              <a:rPr sz="2600" spc="-15" dirty="0">
                <a:latin typeface="Garamond"/>
                <a:cs typeface="Garamond"/>
              </a:rPr>
              <a:t>Share</a:t>
            </a:r>
            <a:r>
              <a:rPr sz="2600" spc="-40" dirty="0">
                <a:latin typeface="Garamond"/>
                <a:cs typeface="Garamond"/>
              </a:rPr>
              <a:t> </a:t>
            </a:r>
            <a:r>
              <a:rPr sz="2600" spc="-15" dirty="0">
                <a:latin typeface="Garamond"/>
                <a:cs typeface="Garamond"/>
              </a:rPr>
              <a:t>results</a:t>
            </a:r>
            <a:r>
              <a:rPr sz="2600" spc="-35" dirty="0">
                <a:latin typeface="Garamond"/>
                <a:cs typeface="Garamond"/>
              </a:rPr>
              <a:t> </a:t>
            </a:r>
            <a:r>
              <a:rPr sz="2600" spc="-15" dirty="0">
                <a:latin typeface="Garamond"/>
                <a:cs typeface="Garamond"/>
              </a:rPr>
              <a:t>from</a:t>
            </a:r>
            <a:r>
              <a:rPr sz="2600" spc="-55" dirty="0">
                <a:latin typeface="Garamond"/>
                <a:cs typeface="Garamond"/>
              </a:rPr>
              <a:t> </a:t>
            </a:r>
            <a:r>
              <a:rPr sz="2600" spc="-20" dirty="0">
                <a:latin typeface="Garamond"/>
                <a:cs typeface="Garamond"/>
              </a:rPr>
              <a:t>course-based</a:t>
            </a:r>
            <a:r>
              <a:rPr sz="2600" spc="-35" dirty="0">
                <a:latin typeface="Garamond"/>
                <a:cs typeface="Garamond"/>
              </a:rPr>
              <a:t> </a:t>
            </a:r>
            <a:r>
              <a:rPr sz="2600" spc="-20" dirty="0">
                <a:latin typeface="Garamond"/>
                <a:cs typeface="Garamond"/>
              </a:rPr>
              <a:t>assessments</a:t>
            </a:r>
            <a:endParaRPr sz="2600" dirty="0">
              <a:latin typeface="Garamond"/>
              <a:cs typeface="Garamond"/>
            </a:endParaRPr>
          </a:p>
          <a:p>
            <a:pPr marL="12700" marR="5080">
              <a:lnSpc>
                <a:spcPct val="100000"/>
              </a:lnSpc>
              <a:spcBef>
                <a:spcPts val="395"/>
              </a:spcBef>
              <a:buAutoNum type="arabicPeriod" startAt="2"/>
              <a:tabLst>
                <a:tab pos="368300" algn="l"/>
              </a:tabLst>
            </a:pPr>
            <a:r>
              <a:rPr lang="en-US" sz="3000" spc="-10" dirty="0">
                <a:latin typeface="Garamond"/>
                <a:cs typeface="Garamond"/>
              </a:rPr>
              <a:t> </a:t>
            </a:r>
            <a:r>
              <a:rPr sz="3000" spc="-10" dirty="0">
                <a:latin typeface="Garamond"/>
                <a:cs typeface="Garamond"/>
              </a:rPr>
              <a:t>Decide </a:t>
            </a:r>
            <a:r>
              <a:rPr sz="3000" spc="-25" dirty="0">
                <a:latin typeface="Garamond"/>
                <a:cs typeface="Garamond"/>
              </a:rPr>
              <a:t>how </a:t>
            </a:r>
            <a:r>
              <a:rPr sz="3000" spc="-5" dirty="0">
                <a:latin typeface="Garamond"/>
                <a:cs typeface="Garamond"/>
              </a:rPr>
              <a:t>to </a:t>
            </a:r>
            <a:r>
              <a:rPr sz="3000" spc="-10" dirty="0">
                <a:latin typeface="Garamond"/>
                <a:cs typeface="Garamond"/>
              </a:rPr>
              <a:t>collect better data using indirect and/or</a:t>
            </a:r>
            <a:endParaRPr lang="en-US" sz="3000" spc="-10" dirty="0">
              <a:latin typeface="Garamond"/>
              <a:cs typeface="Garamond"/>
            </a:endParaRPr>
          </a:p>
          <a:p>
            <a:pPr marL="12700" marR="5080">
              <a:lnSpc>
                <a:spcPct val="100000"/>
              </a:lnSpc>
              <a:spcBef>
                <a:spcPts val="395"/>
              </a:spcBef>
              <a:tabLst>
                <a:tab pos="368300" algn="l"/>
              </a:tabLst>
            </a:pPr>
            <a:r>
              <a:rPr lang="en-US" sz="3000" spc="-10" dirty="0">
                <a:latin typeface="Garamond"/>
                <a:cs typeface="Garamond"/>
              </a:rPr>
              <a:t>   </a:t>
            </a:r>
            <a:r>
              <a:rPr sz="3000" spc="-10" dirty="0">
                <a:latin typeface="Garamond"/>
                <a:cs typeface="Garamond"/>
              </a:rPr>
              <a:t> </a:t>
            </a:r>
            <a:r>
              <a:rPr sz="3000" spc="-735" dirty="0">
                <a:latin typeface="Garamond"/>
                <a:cs typeface="Garamond"/>
              </a:rPr>
              <a:t> </a:t>
            </a:r>
            <a:r>
              <a:rPr sz="3000" spc="-10" dirty="0">
                <a:latin typeface="Garamond"/>
                <a:cs typeface="Garamond"/>
              </a:rPr>
              <a:t>direct</a:t>
            </a:r>
            <a:r>
              <a:rPr sz="3000" spc="-20" dirty="0">
                <a:latin typeface="Garamond"/>
                <a:cs typeface="Garamond"/>
              </a:rPr>
              <a:t> </a:t>
            </a:r>
            <a:r>
              <a:rPr sz="3000" spc="-15" dirty="0">
                <a:latin typeface="Garamond"/>
                <a:cs typeface="Garamond"/>
              </a:rPr>
              <a:t>methods</a:t>
            </a:r>
            <a:endParaRPr sz="3000" dirty="0">
              <a:latin typeface="Garamond"/>
              <a:cs typeface="Garamond"/>
            </a:endParaRPr>
          </a:p>
          <a:p>
            <a:pPr marL="12700" marR="523240">
              <a:lnSpc>
                <a:spcPct val="100000"/>
              </a:lnSpc>
              <a:spcBef>
                <a:spcPts val="384"/>
              </a:spcBef>
              <a:tabLst>
                <a:tab pos="368300" algn="l"/>
              </a:tabLst>
            </a:pPr>
            <a:r>
              <a:rPr lang="en-US" sz="3000" spc="-10" dirty="0">
                <a:latin typeface="Garamond"/>
                <a:cs typeface="Garamond"/>
              </a:rPr>
              <a:t>4. </a:t>
            </a:r>
            <a:r>
              <a:rPr sz="3000" spc="-10" dirty="0">
                <a:latin typeface="Garamond"/>
                <a:cs typeface="Garamond"/>
              </a:rPr>
              <a:t>Collect the data </a:t>
            </a:r>
            <a:r>
              <a:rPr sz="3000" spc="-5" dirty="0">
                <a:latin typeface="Garamond"/>
                <a:cs typeface="Garamond"/>
              </a:rPr>
              <a:t>in </a:t>
            </a:r>
            <a:r>
              <a:rPr sz="3000" spc="-15" dirty="0">
                <a:latin typeface="Garamond"/>
                <a:cs typeface="Garamond"/>
              </a:rPr>
              <a:t>multiple </a:t>
            </a:r>
            <a:r>
              <a:rPr sz="3000" spc="-10" dirty="0">
                <a:latin typeface="Garamond"/>
                <a:cs typeface="Garamond"/>
              </a:rPr>
              <a:t>classes </a:t>
            </a:r>
            <a:r>
              <a:rPr sz="3000" spc="-5" dirty="0">
                <a:latin typeface="Garamond"/>
                <a:cs typeface="Garamond"/>
              </a:rPr>
              <a:t>at </a:t>
            </a:r>
            <a:r>
              <a:rPr sz="3000" spc="-15" dirty="0">
                <a:latin typeface="Garamond"/>
                <a:cs typeface="Garamond"/>
              </a:rPr>
              <a:t>multiple </a:t>
            </a:r>
            <a:r>
              <a:rPr sz="3000" spc="-20" dirty="0">
                <a:latin typeface="Garamond"/>
                <a:cs typeface="Garamond"/>
              </a:rPr>
              <a:t>levels </a:t>
            </a:r>
            <a:r>
              <a:rPr sz="3000" spc="-735" dirty="0">
                <a:latin typeface="Garamond"/>
                <a:cs typeface="Garamond"/>
              </a:rPr>
              <a:t> </a:t>
            </a:r>
            <a:r>
              <a:rPr sz="3000" spc="-30" dirty="0">
                <a:latin typeface="Garamond"/>
                <a:cs typeface="Garamond"/>
              </a:rPr>
              <a:t>(lower,</a:t>
            </a:r>
            <a:r>
              <a:rPr sz="3000" spc="-15" dirty="0">
                <a:latin typeface="Garamond"/>
                <a:cs typeface="Garamond"/>
              </a:rPr>
              <a:t> </a:t>
            </a:r>
            <a:r>
              <a:rPr sz="3000" spc="-10" dirty="0">
                <a:latin typeface="Garamond"/>
                <a:cs typeface="Garamond"/>
              </a:rPr>
              <a:t>mid, capstone)</a:t>
            </a:r>
            <a:endParaRPr lang="en-US" sz="3000" spc="-10" dirty="0">
              <a:latin typeface="Garamond"/>
              <a:cs typeface="Garamond"/>
            </a:endParaRPr>
          </a:p>
          <a:p>
            <a:pPr marL="12700" marR="523240">
              <a:lnSpc>
                <a:spcPct val="100000"/>
              </a:lnSpc>
              <a:spcBef>
                <a:spcPts val="384"/>
              </a:spcBef>
              <a:tabLst>
                <a:tab pos="368300" algn="l"/>
              </a:tabLst>
            </a:pPr>
            <a:r>
              <a:rPr lang="en-US" sz="3000" spc="-10" dirty="0">
                <a:latin typeface="Garamond"/>
                <a:cs typeface="Garamond"/>
              </a:rPr>
              <a:t>5. </a:t>
            </a:r>
            <a:r>
              <a:rPr sz="3000" spc="-10" dirty="0">
                <a:latin typeface="Garamond"/>
                <a:cs typeface="Garamond"/>
              </a:rPr>
              <a:t>Discuss results</a:t>
            </a:r>
            <a:r>
              <a:rPr sz="3000" spc="-5" dirty="0">
                <a:latin typeface="Garamond"/>
                <a:cs typeface="Garamond"/>
              </a:rPr>
              <a:t> </a:t>
            </a:r>
            <a:r>
              <a:rPr sz="3000" spc="-10" dirty="0">
                <a:latin typeface="Garamond"/>
                <a:cs typeface="Garamond"/>
              </a:rPr>
              <a:t>and</a:t>
            </a:r>
            <a:r>
              <a:rPr sz="3000" spc="-15" dirty="0">
                <a:latin typeface="Garamond"/>
                <a:cs typeface="Garamond"/>
              </a:rPr>
              <a:t> </a:t>
            </a:r>
            <a:r>
              <a:rPr sz="3000" spc="-10" dirty="0">
                <a:latin typeface="Garamond"/>
                <a:cs typeface="Garamond"/>
              </a:rPr>
              <a:t>close</a:t>
            </a:r>
            <a:r>
              <a:rPr sz="3000" spc="-20" dirty="0">
                <a:latin typeface="Garamond"/>
                <a:cs typeface="Garamond"/>
              </a:rPr>
              <a:t> </a:t>
            </a:r>
            <a:r>
              <a:rPr sz="3000" spc="-10" dirty="0">
                <a:latin typeface="Garamond"/>
                <a:cs typeface="Garamond"/>
              </a:rPr>
              <a:t>the</a:t>
            </a:r>
            <a:r>
              <a:rPr sz="3000" spc="-15" dirty="0">
                <a:latin typeface="Garamond"/>
                <a:cs typeface="Garamond"/>
              </a:rPr>
              <a:t> </a:t>
            </a:r>
            <a:r>
              <a:rPr sz="3000" spc="-10" dirty="0">
                <a:latin typeface="Garamond"/>
                <a:cs typeface="Garamond"/>
              </a:rPr>
              <a:t>loop</a:t>
            </a:r>
            <a:endParaRPr sz="3000" dirty="0">
              <a:latin typeface="Garamond"/>
              <a:cs typeface="Garamond"/>
            </a:endParaRPr>
          </a:p>
        </p:txBody>
      </p:sp>
      <p:pic>
        <p:nvPicPr>
          <p:cNvPr id="4" name="object 4"/>
          <p:cNvPicPr/>
          <p:nvPr/>
        </p:nvPicPr>
        <p:blipFill>
          <a:blip r:embed="rId2" cstate="print"/>
          <a:stretch>
            <a:fillRect/>
          </a:stretch>
        </p:blipFill>
        <p:spPr>
          <a:xfrm>
            <a:off x="2407920" y="929639"/>
            <a:ext cx="6495287" cy="56387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49551" y="929639"/>
            <a:ext cx="7821168" cy="563879"/>
          </a:xfrm>
          <a:prstGeom prst="rect">
            <a:avLst/>
          </a:prstGeom>
        </p:spPr>
      </p:pic>
      <p:sp>
        <p:nvSpPr>
          <p:cNvPr id="3" name="object 3"/>
          <p:cNvSpPr txBox="1"/>
          <p:nvPr/>
        </p:nvSpPr>
        <p:spPr>
          <a:xfrm>
            <a:off x="575529" y="1724660"/>
            <a:ext cx="9031605" cy="4486910"/>
          </a:xfrm>
          <a:prstGeom prst="rect">
            <a:avLst/>
          </a:prstGeom>
        </p:spPr>
        <p:txBody>
          <a:bodyPr vert="horz" wrap="square" lIns="0" tIns="64135" rIns="0" bIns="0" rtlCol="0">
            <a:spAutoFit/>
          </a:bodyPr>
          <a:lstStyle/>
          <a:p>
            <a:pPr marL="285115" indent="-273050">
              <a:lnSpc>
                <a:spcPct val="100000"/>
              </a:lnSpc>
              <a:spcBef>
                <a:spcPts val="505"/>
              </a:spcBef>
              <a:buClr>
                <a:srgbClr val="F5C201"/>
              </a:buClr>
              <a:buSzPct val="66666"/>
              <a:buFont typeface="Arial Narrow"/>
              <a:buChar char="►"/>
              <a:tabLst>
                <a:tab pos="285115" algn="l"/>
                <a:tab pos="285750" algn="l"/>
              </a:tabLst>
            </a:pPr>
            <a:r>
              <a:rPr sz="3000" spc="-10" dirty="0">
                <a:latin typeface="Garamond"/>
                <a:cs typeface="Garamond"/>
              </a:rPr>
              <a:t>Should</a:t>
            </a:r>
            <a:r>
              <a:rPr sz="3000" spc="-20" dirty="0">
                <a:latin typeface="Garamond"/>
                <a:cs typeface="Garamond"/>
              </a:rPr>
              <a:t> </a:t>
            </a:r>
            <a:r>
              <a:rPr sz="3000" spc="-10" dirty="0">
                <a:latin typeface="Garamond"/>
                <a:cs typeface="Garamond"/>
              </a:rPr>
              <a:t>be</a:t>
            </a:r>
            <a:r>
              <a:rPr sz="3000" spc="-15" dirty="0">
                <a:latin typeface="Garamond"/>
                <a:cs typeface="Garamond"/>
              </a:rPr>
              <a:t> </a:t>
            </a:r>
            <a:r>
              <a:rPr sz="3000" b="1" spc="-10" dirty="0">
                <a:latin typeface="Garamond"/>
                <a:cs typeface="Garamond"/>
              </a:rPr>
              <a:t>intentional </a:t>
            </a:r>
            <a:r>
              <a:rPr sz="3000" spc="-10" dirty="0">
                <a:latin typeface="Garamond"/>
                <a:cs typeface="Garamond"/>
              </a:rPr>
              <a:t>and</a:t>
            </a:r>
            <a:r>
              <a:rPr sz="3000" spc="-15" dirty="0">
                <a:latin typeface="Garamond"/>
                <a:cs typeface="Garamond"/>
              </a:rPr>
              <a:t> </a:t>
            </a:r>
            <a:r>
              <a:rPr sz="3000" b="1" spc="-10" dirty="0">
                <a:latin typeface="Garamond"/>
                <a:cs typeface="Garamond"/>
              </a:rPr>
              <a:t>purposive</a:t>
            </a:r>
            <a:endParaRPr sz="3000">
              <a:latin typeface="Garamond"/>
              <a:cs typeface="Garamond"/>
            </a:endParaRPr>
          </a:p>
          <a:p>
            <a:pPr marL="285115" marR="168910" indent="-273050">
              <a:lnSpc>
                <a:spcPct val="100000"/>
              </a:lnSpc>
              <a:spcBef>
                <a:spcPts val="409"/>
              </a:spcBef>
              <a:buClr>
                <a:srgbClr val="F5C201"/>
              </a:buClr>
              <a:buSzPct val="66666"/>
              <a:buFont typeface="Arial Narrow"/>
              <a:buChar char="►"/>
              <a:tabLst>
                <a:tab pos="285115" algn="l"/>
                <a:tab pos="285750" algn="l"/>
                <a:tab pos="3665220" algn="l"/>
              </a:tabLst>
            </a:pPr>
            <a:r>
              <a:rPr sz="3000" b="1" spc="-20" dirty="0">
                <a:latin typeface="Garamond"/>
                <a:cs typeface="Garamond"/>
              </a:rPr>
              <a:t>Backward </a:t>
            </a:r>
            <a:r>
              <a:rPr sz="3000" b="1" spc="-10" dirty="0">
                <a:latin typeface="Garamond"/>
                <a:cs typeface="Garamond"/>
              </a:rPr>
              <a:t>design </a:t>
            </a:r>
            <a:r>
              <a:rPr sz="3000" spc="-10" dirty="0">
                <a:latin typeface="Garamond"/>
                <a:cs typeface="Garamond"/>
              </a:rPr>
              <a:t>means </a:t>
            </a:r>
            <a:r>
              <a:rPr sz="3000" spc="-15" dirty="0">
                <a:latin typeface="Garamond"/>
                <a:cs typeface="Garamond"/>
              </a:rPr>
              <a:t>beginning </a:t>
            </a:r>
            <a:r>
              <a:rPr sz="3000" spc="-10" dirty="0">
                <a:latin typeface="Garamond"/>
                <a:cs typeface="Garamond"/>
              </a:rPr>
              <a:t>with the end </a:t>
            </a:r>
            <a:r>
              <a:rPr sz="3000" spc="-5" dirty="0">
                <a:latin typeface="Garamond"/>
                <a:cs typeface="Garamond"/>
              </a:rPr>
              <a:t>in </a:t>
            </a:r>
            <a:r>
              <a:rPr sz="3000" spc="-10" dirty="0">
                <a:latin typeface="Garamond"/>
                <a:cs typeface="Garamond"/>
              </a:rPr>
              <a:t>mind, </a:t>
            </a:r>
            <a:r>
              <a:rPr sz="3000" spc="-735" dirty="0">
                <a:latin typeface="Garamond"/>
                <a:cs typeface="Garamond"/>
              </a:rPr>
              <a:t> </a:t>
            </a:r>
            <a:r>
              <a:rPr sz="3000" spc="-15" dirty="0">
                <a:latin typeface="Garamond"/>
                <a:cs typeface="Garamond"/>
              </a:rPr>
              <a:t>anticipating</a:t>
            </a:r>
            <a:r>
              <a:rPr sz="3000" spc="-5" dirty="0">
                <a:latin typeface="Garamond"/>
                <a:cs typeface="Garamond"/>
              </a:rPr>
              <a:t> </a:t>
            </a:r>
            <a:r>
              <a:rPr sz="3000" spc="-10" dirty="0">
                <a:latin typeface="Garamond"/>
                <a:cs typeface="Garamond"/>
              </a:rPr>
              <a:t>the</a:t>
            </a:r>
            <a:r>
              <a:rPr sz="3000" dirty="0">
                <a:latin typeface="Garamond"/>
                <a:cs typeface="Garamond"/>
              </a:rPr>
              <a:t> </a:t>
            </a:r>
            <a:r>
              <a:rPr sz="3000" spc="-5" dirty="0">
                <a:latin typeface="Garamond"/>
                <a:cs typeface="Garamond"/>
              </a:rPr>
              <a:t>use</a:t>
            </a:r>
            <a:r>
              <a:rPr sz="3000" dirty="0">
                <a:latin typeface="Garamond"/>
                <a:cs typeface="Garamond"/>
              </a:rPr>
              <a:t> </a:t>
            </a:r>
            <a:r>
              <a:rPr sz="3000" spc="-10" dirty="0">
                <a:latin typeface="Garamond"/>
                <a:cs typeface="Garamond"/>
              </a:rPr>
              <a:t>of	evidence</a:t>
            </a:r>
            <a:endParaRPr sz="3000">
              <a:latin typeface="Garamond"/>
              <a:cs typeface="Garamond"/>
            </a:endParaRPr>
          </a:p>
          <a:p>
            <a:pPr marL="285115" indent="-273050">
              <a:lnSpc>
                <a:spcPct val="100000"/>
              </a:lnSpc>
              <a:spcBef>
                <a:spcPts val="405"/>
              </a:spcBef>
              <a:buClr>
                <a:srgbClr val="F5C201"/>
              </a:buClr>
              <a:buSzPct val="66666"/>
              <a:buFont typeface="Arial Narrow"/>
              <a:buChar char="►"/>
              <a:tabLst>
                <a:tab pos="285115" algn="l"/>
                <a:tab pos="285750" algn="l"/>
              </a:tabLst>
            </a:pPr>
            <a:r>
              <a:rPr sz="3000" spc="-5" dirty="0">
                <a:latin typeface="Garamond"/>
                <a:cs typeface="Garamond"/>
              </a:rPr>
              <a:t>Articulate</a:t>
            </a:r>
            <a:r>
              <a:rPr sz="3000" spc="-15" dirty="0">
                <a:latin typeface="Garamond"/>
                <a:cs typeface="Garamond"/>
              </a:rPr>
              <a:t> </a:t>
            </a:r>
            <a:r>
              <a:rPr sz="3000" spc="-10" dirty="0">
                <a:latin typeface="Garamond"/>
                <a:cs typeface="Garamond"/>
              </a:rPr>
              <a:t>questions</a:t>
            </a:r>
            <a:r>
              <a:rPr sz="3000" spc="-5" dirty="0">
                <a:latin typeface="Garamond"/>
                <a:cs typeface="Garamond"/>
              </a:rPr>
              <a:t> important</a:t>
            </a:r>
            <a:r>
              <a:rPr sz="3000" spc="-15" dirty="0">
                <a:latin typeface="Garamond"/>
                <a:cs typeface="Garamond"/>
              </a:rPr>
              <a:t> </a:t>
            </a:r>
            <a:r>
              <a:rPr sz="3000" spc="-10" dirty="0">
                <a:latin typeface="Garamond"/>
                <a:cs typeface="Garamond"/>
              </a:rPr>
              <a:t>for</a:t>
            </a:r>
            <a:r>
              <a:rPr sz="3000" dirty="0">
                <a:latin typeface="Garamond"/>
                <a:cs typeface="Garamond"/>
              </a:rPr>
              <a:t> </a:t>
            </a:r>
            <a:r>
              <a:rPr sz="3000" spc="-10" dirty="0">
                <a:latin typeface="Garamond"/>
                <a:cs typeface="Garamond"/>
              </a:rPr>
              <a:t>the</a:t>
            </a:r>
            <a:r>
              <a:rPr sz="3000" spc="-15" dirty="0">
                <a:latin typeface="Garamond"/>
                <a:cs typeface="Garamond"/>
              </a:rPr>
              <a:t> </a:t>
            </a:r>
            <a:r>
              <a:rPr sz="3000" dirty="0">
                <a:latin typeface="Garamond"/>
                <a:cs typeface="Garamond"/>
              </a:rPr>
              <a:t>program:</a:t>
            </a:r>
            <a:endParaRPr sz="3000">
              <a:latin typeface="Garamond"/>
              <a:cs typeface="Garamond"/>
            </a:endParaRPr>
          </a:p>
          <a:p>
            <a:pPr marL="558165" marR="742315" lvl="1" indent="-243840">
              <a:lnSpc>
                <a:spcPct val="100000"/>
              </a:lnSpc>
              <a:spcBef>
                <a:spcPts val="280"/>
              </a:spcBef>
              <a:buClr>
                <a:srgbClr val="F5C201"/>
              </a:buClr>
              <a:buFont typeface="Verdana"/>
              <a:buChar char="◦"/>
              <a:tabLst>
                <a:tab pos="558800" algn="l"/>
              </a:tabLst>
            </a:pPr>
            <a:r>
              <a:rPr sz="2600" spc="-15" dirty="0">
                <a:latin typeface="Garamond"/>
                <a:cs typeface="Garamond"/>
              </a:rPr>
              <a:t>Are</a:t>
            </a:r>
            <a:r>
              <a:rPr sz="2600" spc="-35" dirty="0">
                <a:latin typeface="Garamond"/>
                <a:cs typeface="Garamond"/>
              </a:rPr>
              <a:t> </a:t>
            </a:r>
            <a:r>
              <a:rPr sz="2600" spc="-15" dirty="0">
                <a:latin typeface="Garamond"/>
                <a:cs typeface="Garamond"/>
              </a:rPr>
              <a:t>there</a:t>
            </a:r>
            <a:r>
              <a:rPr sz="2600" spc="-30" dirty="0">
                <a:latin typeface="Garamond"/>
                <a:cs typeface="Garamond"/>
              </a:rPr>
              <a:t> </a:t>
            </a:r>
            <a:r>
              <a:rPr sz="2600" spc="-15" dirty="0">
                <a:latin typeface="Garamond"/>
                <a:cs typeface="Garamond"/>
              </a:rPr>
              <a:t>disparities</a:t>
            </a:r>
            <a:r>
              <a:rPr sz="2600" spc="-30" dirty="0">
                <a:latin typeface="Garamond"/>
                <a:cs typeface="Garamond"/>
              </a:rPr>
              <a:t> </a:t>
            </a:r>
            <a:r>
              <a:rPr sz="2600" spc="-5" dirty="0">
                <a:latin typeface="Garamond"/>
                <a:cs typeface="Garamond"/>
              </a:rPr>
              <a:t>in</a:t>
            </a:r>
            <a:r>
              <a:rPr sz="2600" spc="-35" dirty="0">
                <a:latin typeface="Garamond"/>
                <a:cs typeface="Garamond"/>
              </a:rPr>
              <a:t> </a:t>
            </a:r>
            <a:r>
              <a:rPr sz="2600" spc="-20" dirty="0">
                <a:latin typeface="Garamond"/>
                <a:cs typeface="Garamond"/>
              </a:rPr>
              <a:t>academic</a:t>
            </a:r>
            <a:r>
              <a:rPr sz="2600" spc="-30" dirty="0">
                <a:latin typeface="Garamond"/>
                <a:cs typeface="Garamond"/>
              </a:rPr>
              <a:t> </a:t>
            </a:r>
            <a:r>
              <a:rPr sz="2600" spc="-10" dirty="0">
                <a:latin typeface="Garamond"/>
                <a:cs typeface="Garamond"/>
              </a:rPr>
              <a:t>performance</a:t>
            </a:r>
            <a:r>
              <a:rPr sz="2600" spc="-30" dirty="0">
                <a:latin typeface="Garamond"/>
                <a:cs typeface="Garamond"/>
              </a:rPr>
              <a:t> </a:t>
            </a:r>
            <a:r>
              <a:rPr sz="2600" spc="-20" dirty="0">
                <a:latin typeface="Garamond"/>
                <a:cs typeface="Garamond"/>
              </a:rPr>
              <a:t>among</a:t>
            </a:r>
            <a:r>
              <a:rPr sz="2600" spc="-35" dirty="0">
                <a:latin typeface="Garamond"/>
                <a:cs typeface="Garamond"/>
              </a:rPr>
              <a:t> </a:t>
            </a:r>
            <a:r>
              <a:rPr sz="2600" spc="-25" dirty="0">
                <a:latin typeface="Garamond"/>
                <a:cs typeface="Garamond"/>
              </a:rPr>
              <a:t>various </a:t>
            </a:r>
            <a:r>
              <a:rPr sz="2600" spc="-635" dirty="0">
                <a:latin typeface="Garamond"/>
                <a:cs typeface="Garamond"/>
              </a:rPr>
              <a:t> </a:t>
            </a:r>
            <a:r>
              <a:rPr sz="2600" spc="-20" dirty="0">
                <a:latin typeface="Garamond"/>
                <a:cs typeface="Garamond"/>
              </a:rPr>
              <a:t>ethnicities</a:t>
            </a:r>
            <a:r>
              <a:rPr sz="2600" spc="-30" dirty="0">
                <a:latin typeface="Garamond"/>
                <a:cs typeface="Garamond"/>
              </a:rPr>
              <a:t> </a:t>
            </a:r>
            <a:r>
              <a:rPr sz="2600" spc="-5" dirty="0">
                <a:latin typeface="Garamond"/>
                <a:cs typeface="Garamond"/>
              </a:rPr>
              <a:t>in</a:t>
            </a:r>
            <a:r>
              <a:rPr sz="2600" spc="-35" dirty="0">
                <a:latin typeface="Garamond"/>
                <a:cs typeface="Garamond"/>
              </a:rPr>
              <a:t> </a:t>
            </a:r>
            <a:r>
              <a:rPr sz="2600" spc="-15" dirty="0">
                <a:latin typeface="Garamond"/>
                <a:cs typeface="Garamond"/>
              </a:rPr>
              <a:t>our</a:t>
            </a:r>
            <a:r>
              <a:rPr sz="2600" spc="-25" dirty="0">
                <a:latin typeface="Garamond"/>
                <a:cs typeface="Garamond"/>
              </a:rPr>
              <a:t> </a:t>
            </a:r>
            <a:r>
              <a:rPr sz="2600" spc="-15" dirty="0">
                <a:latin typeface="Garamond"/>
                <a:cs typeface="Garamond"/>
              </a:rPr>
              <a:t>program?</a:t>
            </a:r>
            <a:endParaRPr sz="2600">
              <a:latin typeface="Garamond"/>
              <a:cs typeface="Garamond"/>
            </a:endParaRPr>
          </a:p>
          <a:p>
            <a:pPr marL="558165" lvl="1" indent="-244475">
              <a:lnSpc>
                <a:spcPct val="100000"/>
              </a:lnSpc>
              <a:spcBef>
                <a:spcPts val="265"/>
              </a:spcBef>
              <a:buClr>
                <a:srgbClr val="F5C201"/>
              </a:buClr>
              <a:buFont typeface="Verdana"/>
              <a:buChar char="◦"/>
              <a:tabLst>
                <a:tab pos="558800" algn="l"/>
              </a:tabLst>
            </a:pPr>
            <a:r>
              <a:rPr sz="2600" spc="-15" dirty="0">
                <a:latin typeface="Garamond"/>
                <a:cs typeface="Garamond"/>
              </a:rPr>
              <a:t>Are</a:t>
            </a:r>
            <a:r>
              <a:rPr sz="2600" spc="-25" dirty="0">
                <a:latin typeface="Garamond"/>
                <a:cs typeface="Garamond"/>
              </a:rPr>
              <a:t> </a:t>
            </a:r>
            <a:r>
              <a:rPr sz="2600" spc="-20" dirty="0">
                <a:latin typeface="Garamond"/>
                <a:cs typeface="Garamond"/>
              </a:rPr>
              <a:t>students</a:t>
            </a:r>
            <a:r>
              <a:rPr sz="2600" spc="-25" dirty="0">
                <a:latin typeface="Garamond"/>
                <a:cs typeface="Garamond"/>
              </a:rPr>
              <a:t> </a:t>
            </a:r>
            <a:r>
              <a:rPr sz="2600" spc="-15" dirty="0">
                <a:latin typeface="Garamond"/>
                <a:cs typeface="Garamond"/>
              </a:rPr>
              <a:t>able</a:t>
            </a:r>
            <a:r>
              <a:rPr sz="2600" spc="-25" dirty="0">
                <a:latin typeface="Garamond"/>
                <a:cs typeface="Garamond"/>
              </a:rPr>
              <a:t> </a:t>
            </a:r>
            <a:r>
              <a:rPr sz="2600" spc="-5" dirty="0">
                <a:latin typeface="Garamond"/>
                <a:cs typeface="Garamond"/>
              </a:rPr>
              <a:t>to</a:t>
            </a:r>
            <a:r>
              <a:rPr sz="2600" spc="-25" dirty="0">
                <a:latin typeface="Garamond"/>
                <a:cs typeface="Garamond"/>
              </a:rPr>
              <a:t> </a:t>
            </a:r>
            <a:r>
              <a:rPr sz="2600" spc="-15" dirty="0">
                <a:latin typeface="Garamond"/>
                <a:cs typeface="Garamond"/>
              </a:rPr>
              <a:t>transfer</a:t>
            </a:r>
            <a:r>
              <a:rPr sz="2600" spc="-25" dirty="0">
                <a:latin typeface="Garamond"/>
                <a:cs typeface="Garamond"/>
              </a:rPr>
              <a:t> </a:t>
            </a:r>
            <a:r>
              <a:rPr sz="2600" spc="-20" dirty="0">
                <a:latin typeface="Garamond"/>
                <a:cs typeface="Garamond"/>
              </a:rPr>
              <a:t>knowledge</a:t>
            </a:r>
            <a:r>
              <a:rPr sz="2600" spc="-25" dirty="0">
                <a:latin typeface="Garamond"/>
                <a:cs typeface="Garamond"/>
              </a:rPr>
              <a:t> between </a:t>
            </a:r>
            <a:r>
              <a:rPr sz="2600" spc="-15" dirty="0">
                <a:latin typeface="Garamond"/>
                <a:cs typeface="Garamond"/>
              </a:rPr>
              <a:t>our</a:t>
            </a:r>
            <a:r>
              <a:rPr sz="2600" spc="-25" dirty="0">
                <a:latin typeface="Garamond"/>
                <a:cs typeface="Garamond"/>
              </a:rPr>
              <a:t> </a:t>
            </a:r>
            <a:r>
              <a:rPr sz="2600" spc="-20" dirty="0">
                <a:latin typeface="Garamond"/>
                <a:cs typeface="Garamond"/>
              </a:rPr>
              <a:t>courses?</a:t>
            </a:r>
            <a:endParaRPr sz="2600">
              <a:latin typeface="Garamond"/>
              <a:cs typeface="Garamond"/>
            </a:endParaRPr>
          </a:p>
          <a:p>
            <a:pPr marL="558165" marR="5080" lvl="1" indent="-243840">
              <a:lnSpc>
                <a:spcPts val="3100"/>
              </a:lnSpc>
              <a:spcBef>
                <a:spcPts val="400"/>
              </a:spcBef>
              <a:buClr>
                <a:srgbClr val="F5C201"/>
              </a:buClr>
              <a:buFont typeface="Verdana"/>
              <a:buChar char="◦"/>
              <a:tabLst>
                <a:tab pos="558800" algn="l"/>
              </a:tabLst>
            </a:pPr>
            <a:r>
              <a:rPr sz="2600" spc="-15" dirty="0">
                <a:latin typeface="Garamond"/>
                <a:cs typeface="Garamond"/>
              </a:rPr>
              <a:t>What </a:t>
            </a:r>
            <a:r>
              <a:rPr sz="2600" spc="-20" dirty="0">
                <a:latin typeface="Garamond"/>
                <a:cs typeface="Garamond"/>
              </a:rPr>
              <a:t>assignments </a:t>
            </a:r>
            <a:r>
              <a:rPr sz="2600" spc="-15" dirty="0">
                <a:latin typeface="Garamond"/>
                <a:cs typeface="Garamond"/>
              </a:rPr>
              <a:t>are used </a:t>
            </a:r>
            <a:r>
              <a:rPr sz="2600" spc="-5" dirty="0">
                <a:latin typeface="Garamond"/>
                <a:cs typeface="Garamond"/>
              </a:rPr>
              <a:t>in </a:t>
            </a:r>
            <a:r>
              <a:rPr sz="2600" spc="-15" dirty="0">
                <a:latin typeface="Garamond"/>
                <a:cs typeface="Garamond"/>
              </a:rPr>
              <a:t>our </a:t>
            </a:r>
            <a:r>
              <a:rPr sz="2600" spc="-20" dirty="0">
                <a:latin typeface="Garamond"/>
                <a:cs typeface="Garamond"/>
              </a:rPr>
              <a:t>capstone courses </a:t>
            </a:r>
            <a:r>
              <a:rPr sz="2600" spc="-15" dirty="0">
                <a:latin typeface="Garamond"/>
                <a:cs typeface="Garamond"/>
              </a:rPr>
              <a:t>and </a:t>
            </a:r>
            <a:r>
              <a:rPr sz="2600" spc="-20" dirty="0">
                <a:latin typeface="Garamond"/>
                <a:cs typeface="Garamond"/>
              </a:rPr>
              <a:t>what </a:t>
            </a:r>
            <a:r>
              <a:rPr sz="2600" spc="-15" dirty="0">
                <a:latin typeface="Garamond"/>
                <a:cs typeface="Garamond"/>
              </a:rPr>
              <a:t> </a:t>
            </a:r>
            <a:r>
              <a:rPr sz="2600" spc="-20" dirty="0">
                <a:latin typeface="Garamond"/>
                <a:cs typeface="Garamond"/>
              </a:rPr>
              <a:t>knowledge</a:t>
            </a:r>
            <a:r>
              <a:rPr sz="2600" spc="-25" dirty="0">
                <a:latin typeface="Garamond"/>
                <a:cs typeface="Garamond"/>
              </a:rPr>
              <a:t> </a:t>
            </a:r>
            <a:r>
              <a:rPr sz="2600" spc="-15" dirty="0">
                <a:latin typeface="Garamond"/>
                <a:cs typeface="Garamond"/>
              </a:rPr>
              <a:t>can</a:t>
            </a:r>
            <a:r>
              <a:rPr sz="2600" spc="-25" dirty="0">
                <a:latin typeface="Garamond"/>
                <a:cs typeface="Garamond"/>
              </a:rPr>
              <a:t> </a:t>
            </a:r>
            <a:r>
              <a:rPr sz="2600" spc="-15" dirty="0">
                <a:latin typeface="Garamond"/>
                <a:cs typeface="Garamond"/>
              </a:rPr>
              <a:t>be</a:t>
            </a:r>
            <a:r>
              <a:rPr sz="2600" spc="-30" dirty="0">
                <a:latin typeface="Garamond"/>
                <a:cs typeface="Garamond"/>
              </a:rPr>
              <a:t> </a:t>
            </a:r>
            <a:r>
              <a:rPr sz="2600" spc="-10" dirty="0">
                <a:latin typeface="Garamond"/>
                <a:cs typeface="Garamond"/>
              </a:rPr>
              <a:t>learned</a:t>
            </a:r>
            <a:r>
              <a:rPr sz="2600" spc="-25" dirty="0">
                <a:latin typeface="Garamond"/>
                <a:cs typeface="Garamond"/>
              </a:rPr>
              <a:t> </a:t>
            </a:r>
            <a:r>
              <a:rPr sz="2600" spc="-15" dirty="0">
                <a:latin typeface="Garamond"/>
                <a:cs typeface="Garamond"/>
              </a:rPr>
              <a:t>from</a:t>
            </a:r>
            <a:r>
              <a:rPr sz="2600" spc="-40" dirty="0">
                <a:latin typeface="Garamond"/>
                <a:cs typeface="Garamond"/>
              </a:rPr>
              <a:t> </a:t>
            </a:r>
            <a:r>
              <a:rPr sz="2600" spc="-15" dirty="0">
                <a:latin typeface="Garamond"/>
                <a:cs typeface="Garamond"/>
              </a:rPr>
              <a:t>these</a:t>
            </a:r>
            <a:r>
              <a:rPr sz="2600" spc="-25" dirty="0">
                <a:latin typeface="Garamond"/>
                <a:cs typeface="Garamond"/>
              </a:rPr>
              <a:t> </a:t>
            </a:r>
            <a:r>
              <a:rPr sz="2600" spc="-5" dirty="0">
                <a:latin typeface="Garamond"/>
                <a:cs typeface="Garamond"/>
              </a:rPr>
              <a:t>in</a:t>
            </a:r>
            <a:r>
              <a:rPr sz="2600" spc="-25" dirty="0">
                <a:latin typeface="Garamond"/>
                <a:cs typeface="Garamond"/>
              </a:rPr>
              <a:t> </a:t>
            </a:r>
            <a:r>
              <a:rPr sz="2600" dirty="0">
                <a:latin typeface="Garamond"/>
                <a:cs typeface="Garamond"/>
              </a:rPr>
              <a:t>terms</a:t>
            </a:r>
            <a:r>
              <a:rPr sz="2600" spc="-20" dirty="0">
                <a:latin typeface="Garamond"/>
                <a:cs typeface="Garamond"/>
              </a:rPr>
              <a:t> </a:t>
            </a:r>
            <a:r>
              <a:rPr sz="2600" spc="-15" dirty="0">
                <a:latin typeface="Garamond"/>
                <a:cs typeface="Garamond"/>
              </a:rPr>
              <a:t>of</a:t>
            </a:r>
            <a:r>
              <a:rPr sz="2600" spc="315" dirty="0">
                <a:latin typeface="Garamond"/>
                <a:cs typeface="Garamond"/>
              </a:rPr>
              <a:t> </a:t>
            </a:r>
            <a:r>
              <a:rPr sz="2600" spc="-15" dirty="0">
                <a:latin typeface="Garamond"/>
                <a:cs typeface="Garamond"/>
              </a:rPr>
              <a:t>performance</a:t>
            </a:r>
            <a:r>
              <a:rPr sz="2600" spc="-25" dirty="0">
                <a:latin typeface="Garamond"/>
                <a:cs typeface="Garamond"/>
              </a:rPr>
              <a:t> and </a:t>
            </a:r>
            <a:r>
              <a:rPr sz="2600" spc="-635" dirty="0">
                <a:latin typeface="Garamond"/>
                <a:cs typeface="Garamond"/>
              </a:rPr>
              <a:t> </a:t>
            </a:r>
            <a:r>
              <a:rPr sz="2600" spc="-15" dirty="0">
                <a:latin typeface="Garamond"/>
                <a:cs typeface="Garamond"/>
              </a:rPr>
              <a:t>pedagogical</a:t>
            </a:r>
            <a:r>
              <a:rPr sz="2600" spc="-25" dirty="0">
                <a:latin typeface="Garamond"/>
                <a:cs typeface="Garamond"/>
              </a:rPr>
              <a:t> effectiveness?</a:t>
            </a:r>
            <a:endParaRPr sz="2600">
              <a:latin typeface="Garamond"/>
              <a:cs typeface="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13832" y="4242815"/>
            <a:ext cx="4392168" cy="3300984"/>
          </a:xfrm>
          <a:prstGeom prst="rect">
            <a:avLst/>
          </a:prstGeom>
        </p:spPr>
      </p:pic>
      <p:sp>
        <p:nvSpPr>
          <p:cNvPr id="3" name="object 3"/>
          <p:cNvSpPr txBox="1"/>
          <p:nvPr/>
        </p:nvSpPr>
        <p:spPr>
          <a:xfrm>
            <a:off x="598254" y="1672701"/>
            <a:ext cx="7399020" cy="4368165"/>
          </a:xfrm>
          <a:prstGeom prst="rect">
            <a:avLst/>
          </a:prstGeom>
        </p:spPr>
        <p:txBody>
          <a:bodyPr vert="horz" wrap="square" lIns="0" tIns="46990" rIns="0" bIns="0" rtlCol="0">
            <a:spAutoFit/>
          </a:bodyPr>
          <a:lstStyle/>
          <a:p>
            <a:pPr marL="285115" indent="-273050">
              <a:lnSpc>
                <a:spcPct val="100000"/>
              </a:lnSpc>
              <a:spcBef>
                <a:spcPts val="370"/>
              </a:spcBef>
              <a:buClr>
                <a:srgbClr val="F5C201"/>
              </a:buClr>
              <a:buSzPct val="68965"/>
              <a:buFont typeface="Courier New"/>
              <a:buChar char="o"/>
              <a:tabLst>
                <a:tab pos="285750" algn="l"/>
                <a:tab pos="5111750" algn="l"/>
              </a:tabLst>
            </a:pPr>
            <a:r>
              <a:rPr sz="2900" b="1" spc="-10" dirty="0">
                <a:latin typeface="Garamond"/>
                <a:cs typeface="Garamond"/>
              </a:rPr>
              <a:t>Indirect</a:t>
            </a:r>
            <a:r>
              <a:rPr sz="2900" b="1" spc="5" dirty="0">
                <a:latin typeface="Garamond"/>
                <a:cs typeface="Garamond"/>
              </a:rPr>
              <a:t> </a:t>
            </a:r>
            <a:r>
              <a:rPr sz="2900" spc="-10" dirty="0">
                <a:latin typeface="Garamond"/>
                <a:cs typeface="Garamond"/>
              </a:rPr>
              <a:t>assessment</a:t>
            </a:r>
            <a:r>
              <a:rPr sz="2900" spc="5" dirty="0">
                <a:latin typeface="Garamond"/>
                <a:cs typeface="Garamond"/>
              </a:rPr>
              <a:t> </a:t>
            </a:r>
            <a:r>
              <a:rPr sz="2900" spc="-10" dirty="0">
                <a:latin typeface="Garamond"/>
                <a:cs typeface="Garamond"/>
              </a:rPr>
              <a:t>measures</a:t>
            </a:r>
            <a:r>
              <a:rPr sz="2900" spc="5" dirty="0">
                <a:latin typeface="Garamond"/>
                <a:cs typeface="Garamond"/>
              </a:rPr>
              <a:t> </a:t>
            </a:r>
            <a:r>
              <a:rPr sz="2900" spc="-10" dirty="0">
                <a:latin typeface="Garamond"/>
                <a:cs typeface="Garamond"/>
              </a:rPr>
              <a:t>of	student</a:t>
            </a:r>
            <a:r>
              <a:rPr sz="2900" spc="-65" dirty="0">
                <a:latin typeface="Garamond"/>
                <a:cs typeface="Garamond"/>
              </a:rPr>
              <a:t> </a:t>
            </a:r>
            <a:r>
              <a:rPr sz="2900" spc="-5" dirty="0">
                <a:latin typeface="Garamond"/>
                <a:cs typeface="Garamond"/>
              </a:rPr>
              <a:t>learning</a:t>
            </a:r>
            <a:endParaRPr sz="2900">
              <a:latin typeface="Garamond"/>
              <a:cs typeface="Garamond"/>
            </a:endParaRPr>
          </a:p>
          <a:p>
            <a:pPr marL="558165" lvl="1" indent="-244475">
              <a:lnSpc>
                <a:spcPct val="100000"/>
              </a:lnSpc>
              <a:spcBef>
                <a:spcPts val="229"/>
              </a:spcBef>
              <a:buClr>
                <a:srgbClr val="F5C201"/>
              </a:buClr>
              <a:buFont typeface="Courier New"/>
              <a:buChar char="o"/>
              <a:tabLst>
                <a:tab pos="558800" algn="l"/>
              </a:tabLst>
            </a:pPr>
            <a:r>
              <a:rPr sz="2500" spc="-20" dirty="0">
                <a:latin typeface="Garamond"/>
                <a:cs typeface="Garamond"/>
              </a:rPr>
              <a:t>Graduation</a:t>
            </a:r>
            <a:r>
              <a:rPr sz="2500" spc="-50" dirty="0">
                <a:latin typeface="Garamond"/>
                <a:cs typeface="Garamond"/>
              </a:rPr>
              <a:t> </a:t>
            </a:r>
            <a:r>
              <a:rPr sz="2500" spc="-15" dirty="0">
                <a:latin typeface="Garamond"/>
                <a:cs typeface="Garamond"/>
              </a:rPr>
              <a:t>or</a:t>
            </a:r>
            <a:r>
              <a:rPr sz="2500" spc="-50" dirty="0">
                <a:latin typeface="Garamond"/>
                <a:cs typeface="Garamond"/>
              </a:rPr>
              <a:t> </a:t>
            </a:r>
            <a:r>
              <a:rPr sz="2500" spc="-20" dirty="0">
                <a:latin typeface="Garamond"/>
                <a:cs typeface="Garamond"/>
              </a:rPr>
              <a:t>completion</a:t>
            </a:r>
            <a:r>
              <a:rPr sz="2500" spc="-50" dirty="0">
                <a:latin typeface="Garamond"/>
                <a:cs typeface="Garamond"/>
              </a:rPr>
              <a:t> </a:t>
            </a:r>
            <a:r>
              <a:rPr sz="2500" spc="-15" dirty="0">
                <a:latin typeface="Garamond"/>
                <a:cs typeface="Garamond"/>
              </a:rPr>
              <a:t>rates</a:t>
            </a:r>
            <a:endParaRPr sz="2500">
              <a:latin typeface="Garamond"/>
              <a:cs typeface="Garamond"/>
            </a:endParaRPr>
          </a:p>
          <a:p>
            <a:pPr marL="558165" lvl="1" indent="-244475">
              <a:lnSpc>
                <a:spcPct val="100000"/>
              </a:lnSpc>
              <a:spcBef>
                <a:spcPts val="290"/>
              </a:spcBef>
              <a:buClr>
                <a:srgbClr val="F5C201"/>
              </a:buClr>
              <a:buFont typeface="Courier New"/>
              <a:buChar char="o"/>
              <a:tabLst>
                <a:tab pos="558800" algn="l"/>
              </a:tabLst>
            </a:pPr>
            <a:r>
              <a:rPr sz="2500" spc="-20" dirty="0">
                <a:latin typeface="Garamond"/>
                <a:cs typeface="Garamond"/>
              </a:rPr>
              <a:t>Student</a:t>
            </a:r>
            <a:r>
              <a:rPr sz="2500" spc="-30" dirty="0">
                <a:latin typeface="Garamond"/>
                <a:cs typeface="Garamond"/>
              </a:rPr>
              <a:t> </a:t>
            </a:r>
            <a:r>
              <a:rPr sz="2500" spc="-20" dirty="0">
                <a:latin typeface="Garamond"/>
                <a:cs typeface="Garamond"/>
              </a:rPr>
              <a:t>opinion</a:t>
            </a:r>
            <a:r>
              <a:rPr sz="2500" spc="-45" dirty="0">
                <a:latin typeface="Garamond"/>
                <a:cs typeface="Garamond"/>
              </a:rPr>
              <a:t> </a:t>
            </a:r>
            <a:r>
              <a:rPr sz="2500" spc="-15" dirty="0">
                <a:latin typeface="Garamond"/>
                <a:cs typeface="Garamond"/>
              </a:rPr>
              <a:t>or</a:t>
            </a:r>
            <a:r>
              <a:rPr sz="2500" spc="-45" dirty="0">
                <a:latin typeface="Garamond"/>
                <a:cs typeface="Garamond"/>
              </a:rPr>
              <a:t> </a:t>
            </a:r>
            <a:r>
              <a:rPr sz="2500" spc="-20" dirty="0">
                <a:latin typeface="Garamond"/>
                <a:cs typeface="Garamond"/>
              </a:rPr>
              <a:t>alumni</a:t>
            </a:r>
            <a:r>
              <a:rPr sz="2500" spc="-35" dirty="0">
                <a:latin typeface="Garamond"/>
                <a:cs typeface="Garamond"/>
              </a:rPr>
              <a:t> </a:t>
            </a:r>
            <a:r>
              <a:rPr sz="2500" spc="-15" dirty="0">
                <a:latin typeface="Garamond"/>
                <a:cs typeface="Garamond"/>
              </a:rPr>
              <a:t>surveys</a:t>
            </a:r>
            <a:endParaRPr sz="2500">
              <a:latin typeface="Garamond"/>
              <a:cs typeface="Garamond"/>
            </a:endParaRPr>
          </a:p>
          <a:p>
            <a:pPr marL="558165" lvl="1" indent="-244475">
              <a:lnSpc>
                <a:spcPct val="100000"/>
              </a:lnSpc>
              <a:spcBef>
                <a:spcPts val="310"/>
              </a:spcBef>
              <a:buClr>
                <a:srgbClr val="F5C201"/>
              </a:buClr>
              <a:buFont typeface="Courier New"/>
              <a:buChar char="o"/>
              <a:tabLst>
                <a:tab pos="558800" algn="l"/>
              </a:tabLst>
            </a:pPr>
            <a:r>
              <a:rPr sz="2500" spc="-40" dirty="0">
                <a:latin typeface="Garamond"/>
                <a:cs typeface="Garamond"/>
              </a:rPr>
              <a:t>Focus</a:t>
            </a:r>
            <a:r>
              <a:rPr sz="2500" spc="-60" dirty="0">
                <a:latin typeface="Garamond"/>
                <a:cs typeface="Garamond"/>
              </a:rPr>
              <a:t> </a:t>
            </a:r>
            <a:r>
              <a:rPr sz="2500" spc="-15" dirty="0">
                <a:latin typeface="Garamond"/>
                <a:cs typeface="Garamond"/>
              </a:rPr>
              <a:t>groups</a:t>
            </a:r>
            <a:endParaRPr sz="2500">
              <a:latin typeface="Garamond"/>
              <a:cs typeface="Garamond"/>
            </a:endParaRPr>
          </a:p>
          <a:p>
            <a:pPr marL="285115" indent="-273050">
              <a:lnSpc>
                <a:spcPct val="100000"/>
              </a:lnSpc>
              <a:spcBef>
                <a:spcPts val="390"/>
              </a:spcBef>
              <a:buClr>
                <a:srgbClr val="F5C201"/>
              </a:buClr>
              <a:buSzPct val="68965"/>
              <a:buFont typeface="Courier New"/>
              <a:buChar char="o"/>
              <a:tabLst>
                <a:tab pos="285750" algn="l"/>
                <a:tab pos="3638550" algn="l"/>
              </a:tabLst>
            </a:pPr>
            <a:r>
              <a:rPr sz="2900" b="1" spc="-10" dirty="0">
                <a:latin typeface="Garamond"/>
                <a:cs typeface="Garamond"/>
              </a:rPr>
              <a:t>Direct</a:t>
            </a:r>
            <a:r>
              <a:rPr sz="2900" b="1" spc="10" dirty="0">
                <a:latin typeface="Garamond"/>
                <a:cs typeface="Garamond"/>
              </a:rPr>
              <a:t> </a:t>
            </a:r>
            <a:r>
              <a:rPr sz="2900" b="1" spc="-15" dirty="0">
                <a:latin typeface="Garamond"/>
                <a:cs typeface="Garamond"/>
              </a:rPr>
              <a:t>assessment</a:t>
            </a:r>
            <a:r>
              <a:rPr sz="2900" b="1" spc="5" dirty="0">
                <a:latin typeface="Garamond"/>
                <a:cs typeface="Garamond"/>
              </a:rPr>
              <a:t> </a:t>
            </a:r>
            <a:r>
              <a:rPr sz="2900" spc="-10" dirty="0">
                <a:latin typeface="Garamond"/>
                <a:cs typeface="Garamond"/>
              </a:rPr>
              <a:t>of	student</a:t>
            </a:r>
            <a:r>
              <a:rPr sz="2900" spc="-55" dirty="0">
                <a:latin typeface="Garamond"/>
                <a:cs typeface="Garamond"/>
              </a:rPr>
              <a:t> </a:t>
            </a:r>
            <a:r>
              <a:rPr sz="2900" spc="-5" dirty="0">
                <a:latin typeface="Garamond"/>
                <a:cs typeface="Garamond"/>
              </a:rPr>
              <a:t>learning</a:t>
            </a:r>
            <a:endParaRPr sz="2900">
              <a:latin typeface="Garamond"/>
              <a:cs typeface="Garamond"/>
            </a:endParaRPr>
          </a:p>
          <a:p>
            <a:pPr marL="558165" lvl="1" indent="-244475">
              <a:lnSpc>
                <a:spcPct val="100000"/>
              </a:lnSpc>
              <a:spcBef>
                <a:spcPts val="330"/>
              </a:spcBef>
              <a:buClr>
                <a:srgbClr val="F5C201"/>
              </a:buClr>
              <a:buFont typeface="Courier New"/>
              <a:buChar char="o"/>
              <a:tabLst>
                <a:tab pos="558800" algn="l"/>
              </a:tabLst>
            </a:pPr>
            <a:r>
              <a:rPr sz="2500" spc="-20" dirty="0">
                <a:latin typeface="Garamond"/>
                <a:cs typeface="Garamond"/>
              </a:rPr>
              <a:t>Standardized</a:t>
            </a:r>
            <a:r>
              <a:rPr sz="2500" spc="-65" dirty="0">
                <a:latin typeface="Garamond"/>
                <a:cs typeface="Garamond"/>
              </a:rPr>
              <a:t> </a:t>
            </a:r>
            <a:r>
              <a:rPr sz="2500" spc="-20" dirty="0">
                <a:latin typeface="Garamond"/>
                <a:cs typeface="Garamond"/>
              </a:rPr>
              <a:t>assessments</a:t>
            </a:r>
            <a:endParaRPr sz="2500">
              <a:latin typeface="Garamond"/>
              <a:cs typeface="Garamond"/>
            </a:endParaRPr>
          </a:p>
          <a:p>
            <a:pPr marL="558165" lvl="1" indent="-244475">
              <a:lnSpc>
                <a:spcPct val="100000"/>
              </a:lnSpc>
              <a:spcBef>
                <a:spcPts val="190"/>
              </a:spcBef>
              <a:buClr>
                <a:srgbClr val="F5C201"/>
              </a:buClr>
              <a:buFont typeface="Courier New"/>
              <a:buChar char="o"/>
              <a:tabLst>
                <a:tab pos="558800" algn="l"/>
              </a:tabLst>
            </a:pPr>
            <a:r>
              <a:rPr sz="2500" spc="-20" dirty="0">
                <a:latin typeface="Garamond"/>
                <a:cs typeface="Garamond"/>
              </a:rPr>
              <a:t>Classroom-based</a:t>
            </a:r>
            <a:r>
              <a:rPr sz="2500" spc="-60" dirty="0">
                <a:latin typeface="Garamond"/>
                <a:cs typeface="Garamond"/>
              </a:rPr>
              <a:t> </a:t>
            </a:r>
            <a:r>
              <a:rPr sz="2500" spc="-20" dirty="0">
                <a:latin typeface="Garamond"/>
                <a:cs typeface="Garamond"/>
              </a:rPr>
              <a:t>assessments</a:t>
            </a:r>
            <a:r>
              <a:rPr sz="2500" spc="-50" dirty="0">
                <a:latin typeface="Garamond"/>
                <a:cs typeface="Garamond"/>
              </a:rPr>
              <a:t> </a:t>
            </a:r>
            <a:r>
              <a:rPr sz="2500" spc="-15" dirty="0">
                <a:latin typeface="Garamond"/>
                <a:cs typeface="Garamond"/>
              </a:rPr>
              <a:t>and</a:t>
            </a:r>
            <a:r>
              <a:rPr sz="2500" spc="-60" dirty="0">
                <a:latin typeface="Garamond"/>
                <a:cs typeface="Garamond"/>
              </a:rPr>
              <a:t> </a:t>
            </a:r>
            <a:r>
              <a:rPr sz="2500" spc="-20" dirty="0">
                <a:latin typeface="Garamond"/>
                <a:cs typeface="Garamond"/>
              </a:rPr>
              <a:t>assignments</a:t>
            </a:r>
            <a:endParaRPr sz="2500">
              <a:latin typeface="Garamond"/>
              <a:cs typeface="Garamond"/>
            </a:endParaRPr>
          </a:p>
          <a:p>
            <a:pPr marL="558165" lvl="1" indent="-244475">
              <a:lnSpc>
                <a:spcPct val="100000"/>
              </a:lnSpc>
              <a:spcBef>
                <a:spcPts val="310"/>
              </a:spcBef>
              <a:buClr>
                <a:srgbClr val="F5C201"/>
              </a:buClr>
              <a:buFont typeface="Courier New"/>
              <a:buChar char="o"/>
              <a:tabLst>
                <a:tab pos="558800" algn="l"/>
              </a:tabLst>
            </a:pPr>
            <a:r>
              <a:rPr sz="2600" spc="-25" dirty="0">
                <a:latin typeface="Garamond"/>
                <a:cs typeface="Garamond"/>
              </a:rPr>
              <a:t>Rubrics</a:t>
            </a:r>
            <a:endParaRPr sz="2600">
              <a:latin typeface="Garamond"/>
              <a:cs typeface="Garamond"/>
            </a:endParaRPr>
          </a:p>
          <a:p>
            <a:pPr marL="558165" lvl="1" indent="-244475">
              <a:lnSpc>
                <a:spcPct val="100000"/>
              </a:lnSpc>
              <a:spcBef>
                <a:spcPts val="290"/>
              </a:spcBef>
              <a:buClr>
                <a:srgbClr val="F5C201"/>
              </a:buClr>
              <a:buFont typeface="Courier New"/>
              <a:buChar char="o"/>
              <a:tabLst>
                <a:tab pos="558800" algn="l"/>
              </a:tabLst>
            </a:pPr>
            <a:r>
              <a:rPr sz="2600" spc="-25" dirty="0">
                <a:latin typeface="Garamond"/>
                <a:cs typeface="Garamond"/>
              </a:rPr>
              <a:t>Portfolios</a:t>
            </a:r>
            <a:endParaRPr sz="2600">
              <a:latin typeface="Garamond"/>
              <a:cs typeface="Garamond"/>
            </a:endParaRPr>
          </a:p>
          <a:p>
            <a:pPr marL="558165" lvl="1" indent="-244475">
              <a:lnSpc>
                <a:spcPct val="100000"/>
              </a:lnSpc>
              <a:spcBef>
                <a:spcPts val="260"/>
              </a:spcBef>
              <a:buClr>
                <a:srgbClr val="F5C201"/>
              </a:buClr>
              <a:buFont typeface="Courier New"/>
              <a:buChar char="o"/>
              <a:tabLst>
                <a:tab pos="558800" algn="l"/>
              </a:tabLst>
            </a:pPr>
            <a:r>
              <a:rPr sz="2600" spc="-20" dirty="0">
                <a:latin typeface="Garamond"/>
                <a:cs typeface="Garamond"/>
              </a:rPr>
              <a:t>Capstone</a:t>
            </a:r>
            <a:r>
              <a:rPr sz="2600" spc="-50" dirty="0">
                <a:latin typeface="Garamond"/>
                <a:cs typeface="Garamond"/>
              </a:rPr>
              <a:t> </a:t>
            </a:r>
            <a:r>
              <a:rPr sz="2600" spc="-20" dirty="0">
                <a:latin typeface="Garamond"/>
                <a:cs typeface="Garamond"/>
              </a:rPr>
              <a:t>Projects</a:t>
            </a:r>
            <a:endParaRPr sz="2600">
              <a:latin typeface="Garamond"/>
              <a:cs typeface="Garamond"/>
            </a:endParaRPr>
          </a:p>
        </p:txBody>
      </p:sp>
      <p:pic>
        <p:nvPicPr>
          <p:cNvPr id="4" name="object 4"/>
          <p:cNvPicPr/>
          <p:nvPr/>
        </p:nvPicPr>
        <p:blipFill>
          <a:blip r:embed="rId3" cstate="print"/>
          <a:stretch>
            <a:fillRect/>
          </a:stretch>
        </p:blipFill>
        <p:spPr>
          <a:xfrm>
            <a:off x="2819400" y="929639"/>
            <a:ext cx="5708904" cy="43281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76855" y="594359"/>
            <a:ext cx="6498336" cy="1112520"/>
          </a:xfrm>
          <a:prstGeom prst="rect">
            <a:avLst/>
          </a:prstGeom>
        </p:spPr>
      </p:pic>
      <p:sp>
        <p:nvSpPr>
          <p:cNvPr id="3" name="object 3"/>
          <p:cNvSpPr txBox="1"/>
          <p:nvPr/>
        </p:nvSpPr>
        <p:spPr>
          <a:xfrm>
            <a:off x="516974" y="1976628"/>
            <a:ext cx="9032875" cy="4256405"/>
          </a:xfrm>
          <a:prstGeom prst="rect">
            <a:avLst/>
          </a:prstGeom>
        </p:spPr>
        <p:txBody>
          <a:bodyPr vert="horz" wrap="square" lIns="0" tIns="60960" rIns="0" bIns="0" rtlCol="0">
            <a:spAutoFit/>
          </a:bodyPr>
          <a:lstStyle/>
          <a:p>
            <a:pPr marL="285115" indent="-273050">
              <a:lnSpc>
                <a:spcPct val="100000"/>
              </a:lnSpc>
              <a:spcBef>
                <a:spcPts val="480"/>
              </a:spcBef>
              <a:buClr>
                <a:srgbClr val="F5C201"/>
              </a:buClr>
              <a:buSzPct val="65384"/>
              <a:buFont typeface="Arial"/>
              <a:buChar char="•"/>
              <a:tabLst>
                <a:tab pos="285115" algn="l"/>
                <a:tab pos="285750" algn="l"/>
              </a:tabLst>
            </a:pPr>
            <a:r>
              <a:rPr sz="2600" spc="-20" dirty="0">
                <a:latin typeface="Garamond"/>
                <a:cs typeface="Garamond"/>
              </a:rPr>
              <a:t>Administering</a:t>
            </a:r>
            <a:r>
              <a:rPr sz="2600" spc="-35" dirty="0">
                <a:latin typeface="Garamond"/>
                <a:cs typeface="Garamond"/>
              </a:rPr>
              <a:t> </a:t>
            </a:r>
            <a:r>
              <a:rPr sz="2600" b="1" spc="-25" dirty="0">
                <a:latin typeface="Garamond"/>
                <a:cs typeface="Garamond"/>
              </a:rPr>
              <a:t>standardized</a:t>
            </a:r>
            <a:r>
              <a:rPr sz="2600" b="1" spc="-35" dirty="0">
                <a:latin typeface="Garamond"/>
                <a:cs typeface="Garamond"/>
              </a:rPr>
              <a:t> </a:t>
            </a:r>
            <a:r>
              <a:rPr sz="2600" b="1" spc="-15" dirty="0">
                <a:latin typeface="Garamond"/>
                <a:cs typeface="Garamond"/>
              </a:rPr>
              <a:t>tests </a:t>
            </a:r>
            <a:r>
              <a:rPr sz="2600" spc="-10" dirty="0">
                <a:latin typeface="Garamond"/>
                <a:cs typeface="Garamond"/>
              </a:rPr>
              <a:t>to</a:t>
            </a:r>
            <a:r>
              <a:rPr sz="2600" spc="-30" dirty="0">
                <a:latin typeface="Garamond"/>
                <a:cs typeface="Garamond"/>
              </a:rPr>
              <a:t> </a:t>
            </a:r>
            <a:r>
              <a:rPr sz="2600" dirty="0">
                <a:latin typeface="Garamond"/>
                <a:cs typeface="Garamond"/>
              </a:rPr>
              <a:t>a</a:t>
            </a:r>
            <a:r>
              <a:rPr sz="2600" spc="-30" dirty="0">
                <a:latin typeface="Garamond"/>
                <a:cs typeface="Garamond"/>
              </a:rPr>
              <a:t> </a:t>
            </a:r>
            <a:r>
              <a:rPr sz="2600" spc="-20" dirty="0">
                <a:latin typeface="Garamond"/>
                <a:cs typeface="Garamond"/>
              </a:rPr>
              <a:t>sample</a:t>
            </a:r>
            <a:r>
              <a:rPr sz="2600" spc="-25" dirty="0">
                <a:latin typeface="Garamond"/>
                <a:cs typeface="Garamond"/>
              </a:rPr>
              <a:t> </a:t>
            </a:r>
            <a:r>
              <a:rPr sz="2600" spc="-15" dirty="0">
                <a:latin typeface="Garamond"/>
                <a:cs typeface="Garamond"/>
              </a:rPr>
              <a:t>of</a:t>
            </a:r>
            <a:r>
              <a:rPr sz="2600" spc="310" dirty="0">
                <a:latin typeface="Garamond"/>
                <a:cs typeface="Garamond"/>
              </a:rPr>
              <a:t> </a:t>
            </a:r>
            <a:r>
              <a:rPr sz="2600" spc="-20" dirty="0">
                <a:latin typeface="Garamond"/>
                <a:cs typeface="Garamond"/>
              </a:rPr>
              <a:t>students</a:t>
            </a:r>
            <a:endParaRPr sz="2600">
              <a:latin typeface="Garamond"/>
              <a:cs typeface="Garamond"/>
            </a:endParaRPr>
          </a:p>
          <a:p>
            <a:pPr marL="285115" marR="328930" indent="-273050">
              <a:lnSpc>
                <a:spcPts val="3000"/>
              </a:lnSpc>
              <a:spcBef>
                <a:spcPts val="585"/>
              </a:spcBef>
              <a:buClr>
                <a:srgbClr val="F5C201"/>
              </a:buClr>
              <a:buSzPct val="65384"/>
              <a:buFont typeface="Arial"/>
              <a:buChar char="•"/>
              <a:tabLst>
                <a:tab pos="285115" algn="l"/>
                <a:tab pos="285750" algn="l"/>
              </a:tabLst>
            </a:pPr>
            <a:r>
              <a:rPr sz="2600" spc="-25" dirty="0">
                <a:latin typeface="Garamond"/>
                <a:cs typeface="Garamond"/>
              </a:rPr>
              <a:t>Embedding</a:t>
            </a:r>
            <a:r>
              <a:rPr sz="2600" spc="-30" dirty="0">
                <a:latin typeface="Garamond"/>
                <a:cs typeface="Garamond"/>
              </a:rPr>
              <a:t> </a:t>
            </a:r>
            <a:r>
              <a:rPr sz="2600" dirty="0">
                <a:latin typeface="Garamond"/>
                <a:cs typeface="Garamond"/>
              </a:rPr>
              <a:t>a</a:t>
            </a:r>
            <a:r>
              <a:rPr sz="2600" spc="-30" dirty="0">
                <a:latin typeface="Garamond"/>
                <a:cs typeface="Garamond"/>
              </a:rPr>
              <a:t> </a:t>
            </a:r>
            <a:r>
              <a:rPr sz="2600" spc="-15" dirty="0">
                <a:latin typeface="Garamond"/>
                <a:cs typeface="Garamond"/>
              </a:rPr>
              <a:t>set</a:t>
            </a:r>
            <a:r>
              <a:rPr sz="2600" spc="-20" dirty="0">
                <a:latin typeface="Garamond"/>
                <a:cs typeface="Garamond"/>
              </a:rPr>
              <a:t> </a:t>
            </a:r>
            <a:r>
              <a:rPr sz="2600" spc="-15" dirty="0">
                <a:latin typeface="Garamond"/>
                <a:cs typeface="Garamond"/>
              </a:rPr>
              <a:t>of</a:t>
            </a:r>
            <a:r>
              <a:rPr sz="2600" spc="310" dirty="0">
                <a:latin typeface="Garamond"/>
                <a:cs typeface="Garamond"/>
              </a:rPr>
              <a:t> </a:t>
            </a:r>
            <a:r>
              <a:rPr sz="2600" spc="-20" dirty="0">
                <a:latin typeface="Garamond"/>
                <a:cs typeface="Garamond"/>
              </a:rPr>
              <a:t>items</a:t>
            </a:r>
            <a:r>
              <a:rPr sz="2600" spc="-25" dirty="0">
                <a:latin typeface="Garamond"/>
                <a:cs typeface="Garamond"/>
              </a:rPr>
              <a:t> </a:t>
            </a:r>
            <a:r>
              <a:rPr sz="2600" spc="-20" dirty="0">
                <a:latin typeface="Garamond"/>
                <a:cs typeface="Garamond"/>
              </a:rPr>
              <a:t>measuring</a:t>
            </a:r>
            <a:r>
              <a:rPr sz="2600" spc="-25" dirty="0">
                <a:latin typeface="Garamond"/>
                <a:cs typeface="Garamond"/>
              </a:rPr>
              <a:t> </a:t>
            </a:r>
            <a:r>
              <a:rPr sz="2600" spc="-15" dirty="0">
                <a:latin typeface="Garamond"/>
                <a:cs typeface="Garamond"/>
              </a:rPr>
              <a:t>the</a:t>
            </a:r>
            <a:r>
              <a:rPr sz="2600" spc="-30" dirty="0">
                <a:latin typeface="Garamond"/>
                <a:cs typeface="Garamond"/>
              </a:rPr>
              <a:t> </a:t>
            </a:r>
            <a:r>
              <a:rPr sz="2600" spc="-20" dirty="0">
                <a:latin typeface="Garamond"/>
                <a:cs typeface="Garamond"/>
              </a:rPr>
              <a:t>PLO</a:t>
            </a:r>
            <a:r>
              <a:rPr sz="2600" spc="-45" dirty="0">
                <a:latin typeface="Garamond"/>
                <a:cs typeface="Garamond"/>
              </a:rPr>
              <a:t> </a:t>
            </a:r>
            <a:r>
              <a:rPr sz="2600" spc="-15" dirty="0">
                <a:latin typeface="Garamond"/>
                <a:cs typeface="Garamond"/>
              </a:rPr>
              <a:t>into</a:t>
            </a:r>
            <a:r>
              <a:rPr sz="2600" spc="-25" dirty="0">
                <a:latin typeface="Garamond"/>
                <a:cs typeface="Garamond"/>
              </a:rPr>
              <a:t> </a:t>
            </a:r>
            <a:r>
              <a:rPr sz="2600" b="1" spc="-15" dirty="0">
                <a:latin typeface="Garamond"/>
                <a:cs typeface="Garamond"/>
              </a:rPr>
              <a:t>final</a:t>
            </a:r>
            <a:r>
              <a:rPr sz="2600" b="1" spc="-20" dirty="0">
                <a:latin typeface="Garamond"/>
                <a:cs typeface="Garamond"/>
              </a:rPr>
              <a:t> exams</a:t>
            </a:r>
            <a:r>
              <a:rPr sz="2600" b="1" spc="-25" dirty="0">
                <a:latin typeface="Garamond"/>
                <a:cs typeface="Garamond"/>
              </a:rPr>
              <a:t> </a:t>
            </a:r>
            <a:r>
              <a:rPr sz="2600" spc="-20" dirty="0">
                <a:latin typeface="Garamond"/>
                <a:cs typeface="Garamond"/>
              </a:rPr>
              <a:t>of </a:t>
            </a:r>
            <a:r>
              <a:rPr sz="2600" spc="-635" dirty="0">
                <a:latin typeface="Garamond"/>
                <a:cs typeface="Garamond"/>
              </a:rPr>
              <a:t> </a:t>
            </a:r>
            <a:r>
              <a:rPr sz="2600" spc="-25" dirty="0">
                <a:latin typeface="Garamond"/>
                <a:cs typeface="Garamond"/>
              </a:rPr>
              <a:t>several </a:t>
            </a:r>
            <a:r>
              <a:rPr sz="2600" spc="-15" dirty="0">
                <a:latin typeface="Garamond"/>
                <a:cs typeface="Garamond"/>
              </a:rPr>
              <a:t>class</a:t>
            </a:r>
            <a:r>
              <a:rPr sz="2600" spc="-30" dirty="0">
                <a:latin typeface="Garamond"/>
                <a:cs typeface="Garamond"/>
              </a:rPr>
              <a:t> </a:t>
            </a:r>
            <a:r>
              <a:rPr sz="2600" spc="-15" dirty="0">
                <a:latin typeface="Garamond"/>
                <a:cs typeface="Garamond"/>
              </a:rPr>
              <a:t>sections</a:t>
            </a:r>
            <a:endParaRPr sz="2600">
              <a:latin typeface="Garamond"/>
              <a:cs typeface="Garamond"/>
            </a:endParaRPr>
          </a:p>
          <a:p>
            <a:pPr marL="285115" marR="5080" indent="-273050">
              <a:lnSpc>
                <a:spcPts val="3000"/>
              </a:lnSpc>
              <a:spcBef>
                <a:spcPts val="600"/>
              </a:spcBef>
              <a:buClr>
                <a:srgbClr val="F5C201"/>
              </a:buClr>
              <a:buSzPct val="65384"/>
              <a:buFont typeface="Arial"/>
              <a:buChar char="•"/>
              <a:tabLst>
                <a:tab pos="285115" algn="l"/>
                <a:tab pos="285750" algn="l"/>
              </a:tabLst>
            </a:pPr>
            <a:r>
              <a:rPr sz="2600" spc="-20" dirty="0">
                <a:latin typeface="Garamond"/>
                <a:cs typeface="Garamond"/>
              </a:rPr>
              <a:t>Collecting products</a:t>
            </a:r>
            <a:r>
              <a:rPr sz="2600" spc="-10" dirty="0">
                <a:latin typeface="Garamond"/>
                <a:cs typeface="Garamond"/>
              </a:rPr>
              <a:t> </a:t>
            </a:r>
            <a:r>
              <a:rPr sz="2600" spc="-25" dirty="0">
                <a:latin typeface="Garamond"/>
                <a:cs typeface="Garamond"/>
              </a:rPr>
              <a:t>(such</a:t>
            </a:r>
            <a:r>
              <a:rPr sz="2600" spc="-20" dirty="0">
                <a:latin typeface="Garamond"/>
                <a:cs typeface="Garamond"/>
              </a:rPr>
              <a:t> </a:t>
            </a:r>
            <a:r>
              <a:rPr sz="2600" spc="-10" dirty="0">
                <a:latin typeface="Garamond"/>
                <a:cs typeface="Garamond"/>
              </a:rPr>
              <a:t>as </a:t>
            </a:r>
            <a:r>
              <a:rPr sz="2600" spc="-30" dirty="0">
                <a:latin typeface="Garamond"/>
                <a:cs typeface="Garamond"/>
              </a:rPr>
              <a:t>papers,</a:t>
            </a:r>
            <a:r>
              <a:rPr sz="2600" spc="-10" dirty="0">
                <a:latin typeface="Garamond"/>
                <a:cs typeface="Garamond"/>
              </a:rPr>
              <a:t> </a:t>
            </a:r>
            <a:r>
              <a:rPr sz="2600" spc="-30" dirty="0">
                <a:latin typeface="Garamond"/>
                <a:cs typeface="Garamond"/>
              </a:rPr>
              <a:t>posters,</a:t>
            </a:r>
            <a:r>
              <a:rPr sz="2600" spc="-5" dirty="0">
                <a:latin typeface="Garamond"/>
                <a:cs typeface="Garamond"/>
              </a:rPr>
              <a:t> </a:t>
            </a:r>
            <a:r>
              <a:rPr sz="2600" spc="-30" dirty="0">
                <a:latin typeface="Garamond"/>
                <a:cs typeface="Garamond"/>
              </a:rPr>
              <a:t>etc.)</a:t>
            </a:r>
            <a:r>
              <a:rPr sz="2600" spc="-5" dirty="0">
                <a:latin typeface="Garamond"/>
                <a:cs typeface="Garamond"/>
              </a:rPr>
              <a:t> </a:t>
            </a:r>
            <a:r>
              <a:rPr sz="2600" spc="-15" dirty="0">
                <a:latin typeface="Garamond"/>
                <a:cs typeface="Garamond"/>
              </a:rPr>
              <a:t>from</a:t>
            </a:r>
            <a:r>
              <a:rPr sz="2600" spc="-35" dirty="0">
                <a:latin typeface="Garamond"/>
                <a:cs typeface="Garamond"/>
              </a:rPr>
              <a:t> </a:t>
            </a:r>
            <a:r>
              <a:rPr sz="2600" spc="-25" dirty="0">
                <a:latin typeface="Garamond"/>
                <a:cs typeface="Garamond"/>
              </a:rPr>
              <a:t>several</a:t>
            </a:r>
            <a:r>
              <a:rPr sz="2600" spc="-5" dirty="0">
                <a:latin typeface="Garamond"/>
                <a:cs typeface="Garamond"/>
              </a:rPr>
              <a:t> </a:t>
            </a:r>
            <a:r>
              <a:rPr sz="2600" spc="-20" dirty="0">
                <a:latin typeface="Garamond"/>
                <a:cs typeface="Garamond"/>
              </a:rPr>
              <a:t>classes </a:t>
            </a:r>
            <a:r>
              <a:rPr sz="2600" spc="-635" dirty="0">
                <a:latin typeface="Garamond"/>
                <a:cs typeface="Garamond"/>
              </a:rPr>
              <a:t> </a:t>
            </a:r>
            <a:r>
              <a:rPr sz="2600" spc="-15" dirty="0">
                <a:latin typeface="Garamond"/>
                <a:cs typeface="Garamond"/>
              </a:rPr>
              <a:t>and</a:t>
            </a:r>
            <a:r>
              <a:rPr sz="2600" spc="-40" dirty="0">
                <a:latin typeface="Garamond"/>
                <a:cs typeface="Garamond"/>
              </a:rPr>
              <a:t> </a:t>
            </a:r>
            <a:r>
              <a:rPr sz="2600" spc="-15" dirty="0">
                <a:latin typeface="Garamond"/>
                <a:cs typeface="Garamond"/>
              </a:rPr>
              <a:t>scoring</a:t>
            </a:r>
            <a:r>
              <a:rPr sz="2600" spc="-30" dirty="0">
                <a:latin typeface="Garamond"/>
                <a:cs typeface="Garamond"/>
              </a:rPr>
              <a:t> </a:t>
            </a:r>
            <a:r>
              <a:rPr sz="2600" spc="-15" dirty="0">
                <a:latin typeface="Garamond"/>
                <a:cs typeface="Garamond"/>
              </a:rPr>
              <a:t>them</a:t>
            </a:r>
            <a:r>
              <a:rPr sz="2600" spc="-45" dirty="0">
                <a:latin typeface="Garamond"/>
                <a:cs typeface="Garamond"/>
              </a:rPr>
              <a:t> </a:t>
            </a:r>
            <a:r>
              <a:rPr sz="2600" spc="-15" dirty="0">
                <a:latin typeface="Garamond"/>
                <a:cs typeface="Garamond"/>
              </a:rPr>
              <a:t>with</a:t>
            </a:r>
            <a:r>
              <a:rPr sz="2600" spc="-30" dirty="0">
                <a:latin typeface="Garamond"/>
                <a:cs typeface="Garamond"/>
              </a:rPr>
              <a:t> </a:t>
            </a:r>
            <a:r>
              <a:rPr sz="2600" dirty="0">
                <a:latin typeface="Garamond"/>
                <a:cs typeface="Garamond"/>
              </a:rPr>
              <a:t>a</a:t>
            </a:r>
            <a:r>
              <a:rPr sz="2600" spc="-30" dirty="0">
                <a:latin typeface="Garamond"/>
                <a:cs typeface="Garamond"/>
              </a:rPr>
              <a:t> </a:t>
            </a:r>
            <a:r>
              <a:rPr sz="2600" b="1" spc="-25" dirty="0">
                <a:latin typeface="Garamond"/>
                <a:cs typeface="Garamond"/>
              </a:rPr>
              <a:t>common</a:t>
            </a:r>
            <a:r>
              <a:rPr sz="2600" b="1" spc="-40" dirty="0">
                <a:latin typeface="Garamond"/>
                <a:cs typeface="Garamond"/>
              </a:rPr>
              <a:t> </a:t>
            </a:r>
            <a:r>
              <a:rPr sz="2600" b="1" spc="-5" dirty="0">
                <a:latin typeface="Garamond"/>
                <a:cs typeface="Garamond"/>
              </a:rPr>
              <a:t>rubric</a:t>
            </a:r>
            <a:endParaRPr sz="2600">
              <a:latin typeface="Garamond"/>
              <a:cs typeface="Garamond"/>
            </a:endParaRPr>
          </a:p>
          <a:p>
            <a:pPr marL="285115" marR="258445" indent="-273050">
              <a:lnSpc>
                <a:spcPts val="3100"/>
              </a:lnSpc>
              <a:spcBef>
                <a:spcPts val="425"/>
              </a:spcBef>
              <a:buClr>
                <a:srgbClr val="F5C201"/>
              </a:buClr>
              <a:buSzPct val="65384"/>
              <a:buFont typeface="Arial"/>
              <a:buChar char="•"/>
              <a:tabLst>
                <a:tab pos="285115" algn="l"/>
                <a:tab pos="285750" algn="l"/>
              </a:tabLst>
            </a:pPr>
            <a:r>
              <a:rPr sz="2600" spc="-20" dirty="0">
                <a:latin typeface="Garamond"/>
                <a:cs typeface="Garamond"/>
              </a:rPr>
              <a:t>Creating</a:t>
            </a:r>
            <a:r>
              <a:rPr sz="2600" spc="-30" dirty="0">
                <a:latin typeface="Garamond"/>
                <a:cs typeface="Garamond"/>
              </a:rPr>
              <a:t> </a:t>
            </a:r>
            <a:r>
              <a:rPr sz="2600" dirty="0">
                <a:latin typeface="Garamond"/>
                <a:cs typeface="Garamond"/>
              </a:rPr>
              <a:t>a</a:t>
            </a:r>
            <a:r>
              <a:rPr sz="2600" spc="-25" dirty="0">
                <a:latin typeface="Garamond"/>
                <a:cs typeface="Garamond"/>
              </a:rPr>
              <a:t> </a:t>
            </a:r>
            <a:r>
              <a:rPr sz="2600" b="1" spc="-25" dirty="0">
                <a:latin typeface="Garamond"/>
                <a:cs typeface="Garamond"/>
              </a:rPr>
              <a:t>common</a:t>
            </a:r>
            <a:r>
              <a:rPr sz="2600" b="1" spc="-30" dirty="0">
                <a:latin typeface="Garamond"/>
                <a:cs typeface="Garamond"/>
              </a:rPr>
              <a:t> </a:t>
            </a:r>
            <a:r>
              <a:rPr sz="2600" b="1" spc="-25" dirty="0">
                <a:latin typeface="Garamond"/>
                <a:cs typeface="Garamond"/>
              </a:rPr>
              <a:t>assignment</a:t>
            </a:r>
            <a:r>
              <a:rPr sz="2600" b="1" spc="-20" dirty="0">
                <a:latin typeface="Garamond"/>
                <a:cs typeface="Garamond"/>
              </a:rPr>
              <a:t> </a:t>
            </a:r>
            <a:r>
              <a:rPr sz="2600" spc="-15" dirty="0">
                <a:latin typeface="Garamond"/>
                <a:cs typeface="Garamond"/>
              </a:rPr>
              <a:t>for</a:t>
            </a:r>
            <a:r>
              <a:rPr sz="2600" spc="-25" dirty="0">
                <a:latin typeface="Garamond"/>
                <a:cs typeface="Garamond"/>
              </a:rPr>
              <a:t> </a:t>
            </a:r>
            <a:r>
              <a:rPr sz="2600" dirty="0">
                <a:latin typeface="Garamond"/>
                <a:cs typeface="Garamond"/>
              </a:rPr>
              <a:t>a</a:t>
            </a:r>
            <a:r>
              <a:rPr sz="2600" spc="-25" dirty="0">
                <a:latin typeface="Garamond"/>
                <a:cs typeface="Garamond"/>
              </a:rPr>
              <a:t> </a:t>
            </a:r>
            <a:r>
              <a:rPr sz="2600" spc="-15" dirty="0">
                <a:latin typeface="Garamond"/>
                <a:cs typeface="Garamond"/>
              </a:rPr>
              <a:t>set</a:t>
            </a:r>
            <a:r>
              <a:rPr sz="2600" spc="-20" dirty="0">
                <a:latin typeface="Garamond"/>
                <a:cs typeface="Garamond"/>
              </a:rPr>
              <a:t> </a:t>
            </a:r>
            <a:r>
              <a:rPr sz="2600" spc="-10" dirty="0">
                <a:latin typeface="Garamond"/>
                <a:cs typeface="Garamond"/>
              </a:rPr>
              <a:t>of</a:t>
            </a:r>
            <a:r>
              <a:rPr sz="2600" spc="315" dirty="0">
                <a:latin typeface="Garamond"/>
                <a:cs typeface="Garamond"/>
              </a:rPr>
              <a:t> </a:t>
            </a:r>
            <a:r>
              <a:rPr sz="2600" spc="-20" dirty="0">
                <a:latin typeface="Garamond"/>
                <a:cs typeface="Garamond"/>
              </a:rPr>
              <a:t>classes</a:t>
            </a:r>
            <a:r>
              <a:rPr sz="2600" spc="-25" dirty="0">
                <a:latin typeface="Garamond"/>
                <a:cs typeface="Garamond"/>
              </a:rPr>
              <a:t> </a:t>
            </a:r>
            <a:r>
              <a:rPr sz="2600" spc="-15" dirty="0">
                <a:latin typeface="Garamond"/>
                <a:cs typeface="Garamond"/>
              </a:rPr>
              <a:t>and</a:t>
            </a:r>
            <a:r>
              <a:rPr sz="2600" spc="-35" dirty="0">
                <a:latin typeface="Garamond"/>
                <a:cs typeface="Garamond"/>
              </a:rPr>
              <a:t> </a:t>
            </a:r>
            <a:r>
              <a:rPr sz="2600" spc="-15" dirty="0">
                <a:latin typeface="Garamond"/>
                <a:cs typeface="Garamond"/>
              </a:rPr>
              <a:t>collecting </a:t>
            </a:r>
            <a:r>
              <a:rPr sz="2600" spc="-635" dirty="0">
                <a:latin typeface="Garamond"/>
                <a:cs typeface="Garamond"/>
              </a:rPr>
              <a:t> </a:t>
            </a:r>
            <a:r>
              <a:rPr sz="2600" spc="-15" dirty="0">
                <a:latin typeface="Garamond"/>
                <a:cs typeface="Garamond"/>
              </a:rPr>
              <a:t>the</a:t>
            </a:r>
            <a:r>
              <a:rPr sz="2600" spc="-35" dirty="0">
                <a:latin typeface="Garamond"/>
                <a:cs typeface="Garamond"/>
              </a:rPr>
              <a:t> </a:t>
            </a:r>
            <a:r>
              <a:rPr sz="2600" spc="-20" dirty="0">
                <a:latin typeface="Garamond"/>
                <a:cs typeface="Garamond"/>
              </a:rPr>
              <a:t>scores</a:t>
            </a:r>
            <a:r>
              <a:rPr sz="2600" spc="-25" dirty="0">
                <a:latin typeface="Garamond"/>
                <a:cs typeface="Garamond"/>
              </a:rPr>
              <a:t> </a:t>
            </a:r>
            <a:r>
              <a:rPr sz="2600" spc="-10" dirty="0">
                <a:latin typeface="Garamond"/>
                <a:cs typeface="Garamond"/>
              </a:rPr>
              <a:t>(graded</a:t>
            </a:r>
            <a:r>
              <a:rPr sz="2600" spc="-35" dirty="0">
                <a:latin typeface="Garamond"/>
                <a:cs typeface="Garamond"/>
              </a:rPr>
              <a:t> </a:t>
            </a:r>
            <a:r>
              <a:rPr sz="2600" spc="-15" dirty="0">
                <a:latin typeface="Garamond"/>
                <a:cs typeface="Garamond"/>
              </a:rPr>
              <a:t>with</a:t>
            </a:r>
            <a:r>
              <a:rPr sz="2600" spc="-30" dirty="0">
                <a:latin typeface="Garamond"/>
                <a:cs typeface="Garamond"/>
              </a:rPr>
              <a:t> </a:t>
            </a:r>
            <a:r>
              <a:rPr sz="2600" dirty="0">
                <a:latin typeface="Garamond"/>
                <a:cs typeface="Garamond"/>
              </a:rPr>
              <a:t>a</a:t>
            </a:r>
            <a:r>
              <a:rPr sz="2600" spc="-30" dirty="0">
                <a:latin typeface="Garamond"/>
                <a:cs typeface="Garamond"/>
              </a:rPr>
              <a:t> </a:t>
            </a:r>
            <a:r>
              <a:rPr sz="2600" spc="-25" dirty="0">
                <a:latin typeface="Garamond"/>
                <a:cs typeface="Garamond"/>
              </a:rPr>
              <a:t>common</a:t>
            </a:r>
            <a:r>
              <a:rPr sz="2600" spc="-35" dirty="0">
                <a:latin typeface="Garamond"/>
                <a:cs typeface="Garamond"/>
              </a:rPr>
              <a:t> </a:t>
            </a:r>
            <a:r>
              <a:rPr sz="2600" spc="-5" dirty="0">
                <a:latin typeface="Garamond"/>
                <a:cs typeface="Garamond"/>
              </a:rPr>
              <a:t>rubric)</a:t>
            </a:r>
            <a:r>
              <a:rPr sz="2600" spc="-20" dirty="0">
                <a:latin typeface="Garamond"/>
                <a:cs typeface="Garamond"/>
              </a:rPr>
              <a:t> </a:t>
            </a:r>
            <a:r>
              <a:rPr sz="2600" spc="-15" dirty="0">
                <a:latin typeface="Garamond"/>
                <a:cs typeface="Garamond"/>
              </a:rPr>
              <a:t>from</a:t>
            </a:r>
            <a:r>
              <a:rPr sz="2600" spc="-45" dirty="0">
                <a:latin typeface="Garamond"/>
                <a:cs typeface="Garamond"/>
              </a:rPr>
              <a:t> </a:t>
            </a:r>
            <a:r>
              <a:rPr sz="2600" spc="-10" dirty="0">
                <a:latin typeface="Garamond"/>
                <a:cs typeface="Garamond"/>
              </a:rPr>
              <a:t>instructors</a:t>
            </a:r>
            <a:endParaRPr sz="2600">
              <a:latin typeface="Garamond"/>
              <a:cs typeface="Garamond"/>
            </a:endParaRPr>
          </a:p>
          <a:p>
            <a:pPr marL="285115" marR="90805" indent="-273050">
              <a:lnSpc>
                <a:spcPts val="3100"/>
              </a:lnSpc>
              <a:spcBef>
                <a:spcPts val="400"/>
              </a:spcBef>
              <a:buClr>
                <a:srgbClr val="F5C201"/>
              </a:buClr>
              <a:buSzPct val="65384"/>
              <a:buFont typeface="Arial"/>
              <a:buChar char="•"/>
              <a:tabLst>
                <a:tab pos="366395" algn="l"/>
                <a:tab pos="367030" algn="l"/>
              </a:tabLst>
            </a:pPr>
            <a:r>
              <a:rPr dirty="0"/>
              <a:t>	</a:t>
            </a:r>
            <a:r>
              <a:rPr sz="2600" spc="-20" dirty="0">
                <a:latin typeface="Garamond"/>
                <a:cs typeface="Garamond"/>
              </a:rPr>
              <a:t>Asking</a:t>
            </a:r>
            <a:r>
              <a:rPr sz="2600" spc="-25" dirty="0">
                <a:latin typeface="Garamond"/>
                <a:cs typeface="Garamond"/>
              </a:rPr>
              <a:t> </a:t>
            </a:r>
            <a:r>
              <a:rPr sz="2600" spc="-20" dirty="0">
                <a:latin typeface="Garamond"/>
                <a:cs typeface="Garamond"/>
              </a:rPr>
              <a:t>students </a:t>
            </a:r>
            <a:r>
              <a:rPr sz="2600" spc="-5" dirty="0">
                <a:latin typeface="Garamond"/>
                <a:cs typeface="Garamond"/>
              </a:rPr>
              <a:t>to</a:t>
            </a:r>
            <a:r>
              <a:rPr sz="2600" spc="-35" dirty="0">
                <a:latin typeface="Garamond"/>
                <a:cs typeface="Garamond"/>
              </a:rPr>
              <a:t> </a:t>
            </a:r>
            <a:r>
              <a:rPr sz="2600" b="1" spc="-5" dirty="0">
                <a:latin typeface="Garamond"/>
                <a:cs typeface="Garamond"/>
              </a:rPr>
              <a:t>self-reflect</a:t>
            </a:r>
            <a:r>
              <a:rPr sz="2600" b="1" spc="-15" dirty="0">
                <a:latin typeface="Garamond"/>
                <a:cs typeface="Garamond"/>
              </a:rPr>
              <a:t> </a:t>
            </a:r>
            <a:r>
              <a:rPr sz="2600" spc="-15" dirty="0">
                <a:latin typeface="Garamond"/>
                <a:cs typeface="Garamond"/>
              </a:rPr>
              <a:t>on</a:t>
            </a:r>
            <a:r>
              <a:rPr sz="2600" spc="-20" dirty="0">
                <a:latin typeface="Garamond"/>
                <a:cs typeface="Garamond"/>
              </a:rPr>
              <a:t> </a:t>
            </a:r>
            <a:r>
              <a:rPr sz="2600" spc="-15" dirty="0">
                <a:latin typeface="Garamond"/>
                <a:cs typeface="Garamond"/>
              </a:rPr>
              <a:t>their</a:t>
            </a:r>
            <a:r>
              <a:rPr sz="2600" spc="-20" dirty="0">
                <a:latin typeface="Garamond"/>
                <a:cs typeface="Garamond"/>
              </a:rPr>
              <a:t> </a:t>
            </a:r>
            <a:r>
              <a:rPr sz="2600" spc="-30" dirty="0">
                <a:latin typeface="Garamond"/>
                <a:cs typeface="Garamond"/>
              </a:rPr>
              <a:t>achievement</a:t>
            </a:r>
            <a:r>
              <a:rPr sz="2600" spc="-20" dirty="0">
                <a:latin typeface="Garamond"/>
                <a:cs typeface="Garamond"/>
              </a:rPr>
              <a:t> </a:t>
            </a:r>
            <a:r>
              <a:rPr sz="2600" spc="-10" dirty="0">
                <a:latin typeface="Garamond"/>
                <a:cs typeface="Garamond"/>
              </a:rPr>
              <a:t>of</a:t>
            </a:r>
            <a:r>
              <a:rPr sz="2600" spc="320" dirty="0">
                <a:latin typeface="Garamond"/>
                <a:cs typeface="Garamond"/>
              </a:rPr>
              <a:t> </a:t>
            </a:r>
            <a:r>
              <a:rPr sz="2600" spc="-15" dirty="0">
                <a:latin typeface="Garamond"/>
                <a:cs typeface="Garamond"/>
              </a:rPr>
              <a:t>the</a:t>
            </a:r>
            <a:r>
              <a:rPr sz="2600" spc="-25" dirty="0">
                <a:latin typeface="Garamond"/>
                <a:cs typeface="Garamond"/>
              </a:rPr>
              <a:t> </a:t>
            </a:r>
            <a:r>
              <a:rPr sz="2600" spc="-15" dirty="0">
                <a:latin typeface="Garamond"/>
                <a:cs typeface="Garamond"/>
              </a:rPr>
              <a:t>learning </a:t>
            </a:r>
            <a:r>
              <a:rPr sz="2600" spc="-635" dirty="0">
                <a:latin typeface="Garamond"/>
                <a:cs typeface="Garamond"/>
              </a:rPr>
              <a:t> </a:t>
            </a:r>
            <a:r>
              <a:rPr sz="2600" spc="-20" dirty="0">
                <a:latin typeface="Garamond"/>
                <a:cs typeface="Garamond"/>
              </a:rPr>
              <a:t>outcome</a:t>
            </a:r>
            <a:endParaRPr sz="2600">
              <a:latin typeface="Garamond"/>
              <a:cs typeface="Garamond"/>
            </a:endParaRPr>
          </a:p>
          <a:p>
            <a:pPr marL="366395" indent="-354330">
              <a:lnSpc>
                <a:spcPct val="100000"/>
              </a:lnSpc>
              <a:spcBef>
                <a:spcPts val="280"/>
              </a:spcBef>
              <a:buClr>
                <a:srgbClr val="F5C201"/>
              </a:buClr>
              <a:buSzPct val="65384"/>
              <a:buFont typeface="Arial"/>
              <a:buChar char="•"/>
              <a:tabLst>
                <a:tab pos="366395" algn="l"/>
                <a:tab pos="367030" algn="l"/>
              </a:tabLst>
            </a:pPr>
            <a:r>
              <a:rPr sz="2600" spc="-20" dirty="0">
                <a:latin typeface="Garamond"/>
                <a:cs typeface="Garamond"/>
              </a:rPr>
              <a:t>Conducting</a:t>
            </a:r>
            <a:r>
              <a:rPr sz="2600" spc="-40" dirty="0">
                <a:latin typeface="Garamond"/>
                <a:cs typeface="Garamond"/>
              </a:rPr>
              <a:t> </a:t>
            </a:r>
            <a:r>
              <a:rPr sz="2600" b="1" spc="-15" dirty="0">
                <a:latin typeface="Garamond"/>
                <a:cs typeface="Garamond"/>
              </a:rPr>
              <a:t>focus</a:t>
            </a:r>
            <a:r>
              <a:rPr sz="2600" b="1" spc="-35" dirty="0">
                <a:latin typeface="Garamond"/>
                <a:cs typeface="Garamond"/>
              </a:rPr>
              <a:t> </a:t>
            </a:r>
            <a:r>
              <a:rPr sz="2600" b="1" spc="-10" dirty="0">
                <a:latin typeface="Garamond"/>
                <a:cs typeface="Garamond"/>
              </a:rPr>
              <a:t>groups</a:t>
            </a:r>
            <a:r>
              <a:rPr sz="2600" b="1" spc="-25" dirty="0">
                <a:latin typeface="Garamond"/>
                <a:cs typeface="Garamond"/>
              </a:rPr>
              <a:t> </a:t>
            </a:r>
            <a:r>
              <a:rPr sz="2600" spc="-15" dirty="0">
                <a:latin typeface="Garamond"/>
                <a:cs typeface="Garamond"/>
              </a:rPr>
              <a:t>with</a:t>
            </a:r>
            <a:r>
              <a:rPr sz="2600" spc="-35" dirty="0">
                <a:latin typeface="Garamond"/>
                <a:cs typeface="Garamond"/>
              </a:rPr>
              <a:t> </a:t>
            </a:r>
            <a:r>
              <a:rPr sz="2600" spc="-20" dirty="0">
                <a:latin typeface="Garamond"/>
                <a:cs typeface="Garamond"/>
              </a:rPr>
              <a:t>students</a:t>
            </a:r>
            <a:endParaRPr sz="2600">
              <a:latin typeface="Garamond"/>
              <a:cs typeface="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8224" y="2831592"/>
            <a:ext cx="1548383" cy="883919"/>
          </a:xfrm>
          <a:prstGeom prst="rect">
            <a:avLst/>
          </a:prstGeom>
        </p:spPr>
      </p:pic>
      <p:grpSp>
        <p:nvGrpSpPr>
          <p:cNvPr id="3" name="object 3"/>
          <p:cNvGrpSpPr/>
          <p:nvPr/>
        </p:nvGrpSpPr>
        <p:grpSpPr>
          <a:xfrm>
            <a:off x="2136985" y="587586"/>
            <a:ext cx="7769225" cy="4927600"/>
            <a:chOff x="2136985" y="587586"/>
            <a:chExt cx="7769225" cy="4927600"/>
          </a:xfrm>
        </p:grpSpPr>
        <p:sp>
          <p:nvSpPr>
            <p:cNvPr id="4" name="object 4"/>
            <p:cNvSpPr/>
            <p:nvPr/>
          </p:nvSpPr>
          <p:spPr>
            <a:xfrm>
              <a:off x="2136978" y="587590"/>
              <a:ext cx="7769225" cy="1791970"/>
            </a:xfrm>
            <a:custGeom>
              <a:avLst/>
              <a:gdLst/>
              <a:ahLst/>
              <a:cxnLst/>
              <a:rect l="l" t="t" r="r" b="b"/>
              <a:pathLst>
                <a:path w="7769225" h="1791970">
                  <a:moveTo>
                    <a:pt x="1553806" y="692188"/>
                  </a:moveTo>
                  <a:lnTo>
                    <a:pt x="0" y="692188"/>
                  </a:lnTo>
                  <a:lnTo>
                    <a:pt x="0" y="1791652"/>
                  </a:lnTo>
                  <a:lnTo>
                    <a:pt x="1553806" y="1791652"/>
                  </a:lnTo>
                  <a:lnTo>
                    <a:pt x="1553806" y="692188"/>
                  </a:lnTo>
                  <a:close/>
                </a:path>
                <a:path w="7769225" h="1791970">
                  <a:moveTo>
                    <a:pt x="7769022" y="0"/>
                  </a:moveTo>
                  <a:lnTo>
                    <a:pt x="7769022" y="0"/>
                  </a:lnTo>
                  <a:lnTo>
                    <a:pt x="0" y="0"/>
                  </a:lnTo>
                  <a:lnTo>
                    <a:pt x="0" y="651548"/>
                  </a:lnTo>
                  <a:lnTo>
                    <a:pt x="7769022" y="651548"/>
                  </a:lnTo>
                  <a:lnTo>
                    <a:pt x="7769022" y="0"/>
                  </a:lnTo>
                  <a:close/>
                </a:path>
              </a:pathLst>
            </a:custGeom>
            <a:solidFill>
              <a:srgbClr val="F5C201"/>
            </a:solidFill>
          </p:spPr>
          <p:txBody>
            <a:bodyPr wrap="square" lIns="0" tIns="0" rIns="0" bIns="0" rtlCol="0"/>
            <a:lstStyle/>
            <a:p>
              <a:endParaRPr/>
            </a:p>
          </p:txBody>
        </p:sp>
        <p:sp>
          <p:nvSpPr>
            <p:cNvPr id="5" name="object 5"/>
            <p:cNvSpPr/>
            <p:nvPr/>
          </p:nvSpPr>
          <p:spPr>
            <a:xfrm>
              <a:off x="3690785" y="1279778"/>
              <a:ext cx="6215380" cy="1099820"/>
            </a:xfrm>
            <a:custGeom>
              <a:avLst/>
              <a:gdLst/>
              <a:ahLst/>
              <a:cxnLst/>
              <a:rect l="l" t="t" r="r" b="b"/>
              <a:pathLst>
                <a:path w="6215380" h="1099820">
                  <a:moveTo>
                    <a:pt x="6215215" y="0"/>
                  </a:moveTo>
                  <a:lnTo>
                    <a:pt x="4661408" y="0"/>
                  </a:lnTo>
                  <a:lnTo>
                    <a:pt x="3107601" y="0"/>
                  </a:lnTo>
                  <a:lnTo>
                    <a:pt x="1208976" y="0"/>
                  </a:lnTo>
                  <a:lnTo>
                    <a:pt x="0" y="0"/>
                  </a:lnTo>
                  <a:lnTo>
                    <a:pt x="0" y="1099464"/>
                  </a:lnTo>
                  <a:lnTo>
                    <a:pt x="1208976" y="1099464"/>
                  </a:lnTo>
                  <a:lnTo>
                    <a:pt x="3107601" y="1099464"/>
                  </a:lnTo>
                  <a:lnTo>
                    <a:pt x="4661408" y="1099464"/>
                  </a:lnTo>
                  <a:lnTo>
                    <a:pt x="6215215" y="1099464"/>
                  </a:lnTo>
                  <a:lnTo>
                    <a:pt x="6215215" y="0"/>
                  </a:lnTo>
                  <a:close/>
                </a:path>
              </a:pathLst>
            </a:custGeom>
            <a:solidFill>
              <a:srgbClr val="FBE9CB"/>
            </a:solidFill>
          </p:spPr>
          <p:txBody>
            <a:bodyPr wrap="square" lIns="0" tIns="0" rIns="0" bIns="0" rtlCol="0"/>
            <a:lstStyle/>
            <a:p>
              <a:endParaRPr/>
            </a:p>
          </p:txBody>
        </p:sp>
        <p:sp>
          <p:nvSpPr>
            <p:cNvPr id="6" name="object 6"/>
            <p:cNvSpPr/>
            <p:nvPr/>
          </p:nvSpPr>
          <p:spPr>
            <a:xfrm>
              <a:off x="2136985" y="2379242"/>
              <a:ext cx="1553845" cy="1120140"/>
            </a:xfrm>
            <a:custGeom>
              <a:avLst/>
              <a:gdLst/>
              <a:ahLst/>
              <a:cxnLst/>
              <a:rect l="l" t="t" r="r" b="b"/>
              <a:pathLst>
                <a:path w="1553845" h="1120139">
                  <a:moveTo>
                    <a:pt x="1553803" y="0"/>
                  </a:moveTo>
                  <a:lnTo>
                    <a:pt x="0" y="0"/>
                  </a:lnTo>
                  <a:lnTo>
                    <a:pt x="0" y="1119784"/>
                  </a:lnTo>
                  <a:lnTo>
                    <a:pt x="1553803" y="1119784"/>
                  </a:lnTo>
                  <a:lnTo>
                    <a:pt x="1553803" y="0"/>
                  </a:lnTo>
                  <a:close/>
                </a:path>
              </a:pathLst>
            </a:custGeom>
            <a:solidFill>
              <a:srgbClr val="F5C201"/>
            </a:solidFill>
          </p:spPr>
          <p:txBody>
            <a:bodyPr wrap="square" lIns="0" tIns="0" rIns="0" bIns="0" rtlCol="0"/>
            <a:lstStyle/>
            <a:p>
              <a:endParaRPr/>
            </a:p>
          </p:txBody>
        </p:sp>
        <p:sp>
          <p:nvSpPr>
            <p:cNvPr id="7" name="object 7"/>
            <p:cNvSpPr/>
            <p:nvPr/>
          </p:nvSpPr>
          <p:spPr>
            <a:xfrm>
              <a:off x="3690785" y="2379243"/>
              <a:ext cx="6215380" cy="1120140"/>
            </a:xfrm>
            <a:custGeom>
              <a:avLst/>
              <a:gdLst/>
              <a:ahLst/>
              <a:cxnLst/>
              <a:rect l="l" t="t" r="r" b="b"/>
              <a:pathLst>
                <a:path w="6215380" h="1120139">
                  <a:moveTo>
                    <a:pt x="6215215" y="0"/>
                  </a:moveTo>
                  <a:lnTo>
                    <a:pt x="4661408" y="0"/>
                  </a:lnTo>
                  <a:lnTo>
                    <a:pt x="3107601" y="0"/>
                  </a:lnTo>
                  <a:lnTo>
                    <a:pt x="1208976" y="0"/>
                  </a:lnTo>
                  <a:lnTo>
                    <a:pt x="0" y="0"/>
                  </a:lnTo>
                  <a:lnTo>
                    <a:pt x="0" y="1119784"/>
                  </a:lnTo>
                  <a:lnTo>
                    <a:pt x="1208976" y="1119784"/>
                  </a:lnTo>
                  <a:lnTo>
                    <a:pt x="3107601" y="1119784"/>
                  </a:lnTo>
                  <a:lnTo>
                    <a:pt x="4661408" y="1119784"/>
                  </a:lnTo>
                  <a:lnTo>
                    <a:pt x="6215215" y="1119784"/>
                  </a:lnTo>
                  <a:lnTo>
                    <a:pt x="6215215" y="0"/>
                  </a:lnTo>
                  <a:close/>
                </a:path>
              </a:pathLst>
            </a:custGeom>
            <a:solidFill>
              <a:srgbClr val="FDF4E7"/>
            </a:solidFill>
          </p:spPr>
          <p:txBody>
            <a:bodyPr wrap="square" lIns="0" tIns="0" rIns="0" bIns="0" rtlCol="0"/>
            <a:lstStyle/>
            <a:p>
              <a:endParaRPr/>
            </a:p>
          </p:txBody>
        </p:sp>
        <p:sp>
          <p:nvSpPr>
            <p:cNvPr id="8" name="object 8"/>
            <p:cNvSpPr/>
            <p:nvPr/>
          </p:nvSpPr>
          <p:spPr>
            <a:xfrm>
              <a:off x="2136985" y="3499026"/>
              <a:ext cx="1553845" cy="1344295"/>
            </a:xfrm>
            <a:custGeom>
              <a:avLst/>
              <a:gdLst/>
              <a:ahLst/>
              <a:cxnLst/>
              <a:rect l="l" t="t" r="r" b="b"/>
              <a:pathLst>
                <a:path w="1553845" h="1344295">
                  <a:moveTo>
                    <a:pt x="1553803" y="0"/>
                  </a:moveTo>
                  <a:lnTo>
                    <a:pt x="0" y="0"/>
                  </a:lnTo>
                  <a:lnTo>
                    <a:pt x="0" y="1343741"/>
                  </a:lnTo>
                  <a:lnTo>
                    <a:pt x="1553803" y="1343741"/>
                  </a:lnTo>
                  <a:lnTo>
                    <a:pt x="1553803" y="0"/>
                  </a:lnTo>
                  <a:close/>
                </a:path>
              </a:pathLst>
            </a:custGeom>
            <a:solidFill>
              <a:srgbClr val="F5C201"/>
            </a:solidFill>
          </p:spPr>
          <p:txBody>
            <a:bodyPr wrap="square" lIns="0" tIns="0" rIns="0" bIns="0" rtlCol="0"/>
            <a:lstStyle/>
            <a:p>
              <a:endParaRPr/>
            </a:p>
          </p:txBody>
        </p:sp>
        <p:sp>
          <p:nvSpPr>
            <p:cNvPr id="9" name="object 9"/>
            <p:cNvSpPr/>
            <p:nvPr/>
          </p:nvSpPr>
          <p:spPr>
            <a:xfrm>
              <a:off x="3690785" y="3499027"/>
              <a:ext cx="6215380" cy="1344295"/>
            </a:xfrm>
            <a:custGeom>
              <a:avLst/>
              <a:gdLst/>
              <a:ahLst/>
              <a:cxnLst/>
              <a:rect l="l" t="t" r="r" b="b"/>
              <a:pathLst>
                <a:path w="6215380" h="1344295">
                  <a:moveTo>
                    <a:pt x="6215215" y="0"/>
                  </a:moveTo>
                  <a:lnTo>
                    <a:pt x="4661408" y="0"/>
                  </a:lnTo>
                  <a:lnTo>
                    <a:pt x="3107601" y="0"/>
                  </a:lnTo>
                  <a:lnTo>
                    <a:pt x="1208976" y="0"/>
                  </a:lnTo>
                  <a:lnTo>
                    <a:pt x="0" y="0"/>
                  </a:lnTo>
                  <a:lnTo>
                    <a:pt x="0" y="1343748"/>
                  </a:lnTo>
                  <a:lnTo>
                    <a:pt x="1208976" y="1343748"/>
                  </a:lnTo>
                  <a:lnTo>
                    <a:pt x="3107601" y="1343748"/>
                  </a:lnTo>
                  <a:lnTo>
                    <a:pt x="4661408" y="1343748"/>
                  </a:lnTo>
                  <a:lnTo>
                    <a:pt x="6215215" y="1343748"/>
                  </a:lnTo>
                  <a:lnTo>
                    <a:pt x="6215215" y="0"/>
                  </a:lnTo>
                  <a:close/>
                </a:path>
              </a:pathLst>
            </a:custGeom>
            <a:solidFill>
              <a:srgbClr val="FBE9CB"/>
            </a:solidFill>
          </p:spPr>
          <p:txBody>
            <a:bodyPr wrap="square" lIns="0" tIns="0" rIns="0" bIns="0" rtlCol="0"/>
            <a:lstStyle/>
            <a:p>
              <a:endParaRPr/>
            </a:p>
          </p:txBody>
        </p:sp>
        <p:sp>
          <p:nvSpPr>
            <p:cNvPr id="10" name="object 10"/>
            <p:cNvSpPr/>
            <p:nvPr/>
          </p:nvSpPr>
          <p:spPr>
            <a:xfrm>
              <a:off x="2136985" y="4842767"/>
              <a:ext cx="1553845" cy="672465"/>
            </a:xfrm>
            <a:custGeom>
              <a:avLst/>
              <a:gdLst/>
              <a:ahLst/>
              <a:cxnLst/>
              <a:rect l="l" t="t" r="r" b="b"/>
              <a:pathLst>
                <a:path w="1553845" h="672464">
                  <a:moveTo>
                    <a:pt x="1553803" y="0"/>
                  </a:moveTo>
                  <a:lnTo>
                    <a:pt x="0" y="0"/>
                  </a:lnTo>
                  <a:lnTo>
                    <a:pt x="0" y="671870"/>
                  </a:lnTo>
                  <a:lnTo>
                    <a:pt x="1553803" y="671870"/>
                  </a:lnTo>
                  <a:lnTo>
                    <a:pt x="1553803" y="0"/>
                  </a:lnTo>
                  <a:close/>
                </a:path>
              </a:pathLst>
            </a:custGeom>
            <a:solidFill>
              <a:srgbClr val="F5C201"/>
            </a:solidFill>
          </p:spPr>
          <p:txBody>
            <a:bodyPr wrap="square" lIns="0" tIns="0" rIns="0" bIns="0" rtlCol="0"/>
            <a:lstStyle/>
            <a:p>
              <a:endParaRPr/>
            </a:p>
          </p:txBody>
        </p:sp>
        <p:sp>
          <p:nvSpPr>
            <p:cNvPr id="11" name="object 11"/>
            <p:cNvSpPr/>
            <p:nvPr/>
          </p:nvSpPr>
          <p:spPr>
            <a:xfrm>
              <a:off x="3690785" y="4842776"/>
              <a:ext cx="6215380" cy="672465"/>
            </a:xfrm>
            <a:custGeom>
              <a:avLst/>
              <a:gdLst/>
              <a:ahLst/>
              <a:cxnLst/>
              <a:rect l="l" t="t" r="r" b="b"/>
              <a:pathLst>
                <a:path w="6215380" h="672464">
                  <a:moveTo>
                    <a:pt x="6215215" y="0"/>
                  </a:moveTo>
                  <a:lnTo>
                    <a:pt x="4661408" y="0"/>
                  </a:lnTo>
                  <a:lnTo>
                    <a:pt x="3107601" y="0"/>
                  </a:lnTo>
                  <a:lnTo>
                    <a:pt x="1208976" y="0"/>
                  </a:lnTo>
                  <a:lnTo>
                    <a:pt x="0" y="0"/>
                  </a:lnTo>
                  <a:lnTo>
                    <a:pt x="0" y="671868"/>
                  </a:lnTo>
                  <a:lnTo>
                    <a:pt x="1208976" y="671868"/>
                  </a:lnTo>
                  <a:lnTo>
                    <a:pt x="3107601" y="671868"/>
                  </a:lnTo>
                  <a:lnTo>
                    <a:pt x="4661408" y="671868"/>
                  </a:lnTo>
                  <a:lnTo>
                    <a:pt x="6215215" y="671868"/>
                  </a:lnTo>
                  <a:lnTo>
                    <a:pt x="6215215" y="0"/>
                  </a:lnTo>
                  <a:close/>
                </a:path>
              </a:pathLst>
            </a:custGeom>
            <a:solidFill>
              <a:srgbClr val="FDF4E7"/>
            </a:solidFill>
          </p:spPr>
          <p:txBody>
            <a:bodyPr wrap="square" lIns="0" tIns="0" rIns="0" bIns="0" rtlCol="0"/>
            <a:lstStyle/>
            <a:p>
              <a:endParaRPr/>
            </a:p>
          </p:txBody>
        </p:sp>
      </p:grpSp>
      <p:grpSp>
        <p:nvGrpSpPr>
          <p:cNvPr id="12" name="object 12"/>
          <p:cNvGrpSpPr/>
          <p:nvPr/>
        </p:nvGrpSpPr>
        <p:grpSpPr>
          <a:xfrm>
            <a:off x="2130000" y="573828"/>
            <a:ext cx="7783195" cy="6970395"/>
            <a:chOff x="2130000" y="573828"/>
            <a:chExt cx="7783195" cy="6970395"/>
          </a:xfrm>
        </p:grpSpPr>
        <p:sp>
          <p:nvSpPr>
            <p:cNvPr id="13" name="object 13"/>
            <p:cNvSpPr/>
            <p:nvPr/>
          </p:nvSpPr>
          <p:spPr>
            <a:xfrm>
              <a:off x="2136978" y="5514644"/>
              <a:ext cx="1553845" cy="672465"/>
            </a:xfrm>
            <a:custGeom>
              <a:avLst/>
              <a:gdLst/>
              <a:ahLst/>
              <a:cxnLst/>
              <a:rect l="l" t="t" r="r" b="b"/>
              <a:pathLst>
                <a:path w="1553845" h="672464">
                  <a:moveTo>
                    <a:pt x="1553806" y="0"/>
                  </a:moveTo>
                  <a:lnTo>
                    <a:pt x="0" y="0"/>
                  </a:lnTo>
                  <a:lnTo>
                    <a:pt x="0" y="46304"/>
                  </a:lnTo>
                  <a:lnTo>
                    <a:pt x="0" y="671868"/>
                  </a:lnTo>
                  <a:lnTo>
                    <a:pt x="1553806" y="671868"/>
                  </a:lnTo>
                  <a:lnTo>
                    <a:pt x="1553806" y="46304"/>
                  </a:lnTo>
                  <a:lnTo>
                    <a:pt x="1553806" y="0"/>
                  </a:lnTo>
                  <a:close/>
                </a:path>
              </a:pathLst>
            </a:custGeom>
            <a:solidFill>
              <a:srgbClr val="F5C201"/>
            </a:solidFill>
          </p:spPr>
          <p:txBody>
            <a:bodyPr wrap="square" lIns="0" tIns="0" rIns="0" bIns="0" rtlCol="0"/>
            <a:lstStyle/>
            <a:p>
              <a:endParaRPr/>
            </a:p>
          </p:txBody>
        </p:sp>
        <p:sp>
          <p:nvSpPr>
            <p:cNvPr id="14" name="object 14"/>
            <p:cNvSpPr/>
            <p:nvPr/>
          </p:nvSpPr>
          <p:spPr>
            <a:xfrm>
              <a:off x="3690785" y="5514644"/>
              <a:ext cx="6215380" cy="672465"/>
            </a:xfrm>
            <a:custGeom>
              <a:avLst/>
              <a:gdLst/>
              <a:ahLst/>
              <a:cxnLst/>
              <a:rect l="l" t="t" r="r" b="b"/>
              <a:pathLst>
                <a:path w="6215380" h="672464">
                  <a:moveTo>
                    <a:pt x="6215215" y="0"/>
                  </a:moveTo>
                  <a:lnTo>
                    <a:pt x="4661408" y="0"/>
                  </a:lnTo>
                  <a:lnTo>
                    <a:pt x="3107601" y="0"/>
                  </a:lnTo>
                  <a:lnTo>
                    <a:pt x="1208976" y="0"/>
                  </a:lnTo>
                  <a:lnTo>
                    <a:pt x="0" y="0"/>
                  </a:lnTo>
                  <a:lnTo>
                    <a:pt x="0" y="671868"/>
                  </a:lnTo>
                  <a:lnTo>
                    <a:pt x="1208976" y="671868"/>
                  </a:lnTo>
                  <a:lnTo>
                    <a:pt x="3107601" y="671868"/>
                  </a:lnTo>
                  <a:lnTo>
                    <a:pt x="4661408" y="671868"/>
                  </a:lnTo>
                  <a:lnTo>
                    <a:pt x="6215215" y="671868"/>
                  </a:lnTo>
                  <a:lnTo>
                    <a:pt x="6215215" y="0"/>
                  </a:lnTo>
                  <a:close/>
                </a:path>
              </a:pathLst>
            </a:custGeom>
            <a:solidFill>
              <a:srgbClr val="FBE9CB"/>
            </a:solidFill>
          </p:spPr>
          <p:txBody>
            <a:bodyPr wrap="square" lIns="0" tIns="0" rIns="0" bIns="0" rtlCol="0"/>
            <a:lstStyle/>
            <a:p>
              <a:endParaRPr/>
            </a:p>
          </p:txBody>
        </p:sp>
        <p:sp>
          <p:nvSpPr>
            <p:cNvPr id="15" name="object 15"/>
            <p:cNvSpPr/>
            <p:nvPr/>
          </p:nvSpPr>
          <p:spPr>
            <a:xfrm>
              <a:off x="2136978" y="6186512"/>
              <a:ext cx="1553845" cy="1344295"/>
            </a:xfrm>
            <a:custGeom>
              <a:avLst/>
              <a:gdLst/>
              <a:ahLst/>
              <a:cxnLst/>
              <a:rect l="l" t="t" r="r" b="b"/>
              <a:pathLst>
                <a:path w="1553845" h="1344295">
                  <a:moveTo>
                    <a:pt x="1553806" y="0"/>
                  </a:moveTo>
                  <a:lnTo>
                    <a:pt x="0" y="0"/>
                  </a:lnTo>
                  <a:lnTo>
                    <a:pt x="0" y="950252"/>
                  </a:lnTo>
                  <a:lnTo>
                    <a:pt x="0" y="1343748"/>
                  </a:lnTo>
                  <a:lnTo>
                    <a:pt x="1553806" y="1343748"/>
                  </a:lnTo>
                  <a:lnTo>
                    <a:pt x="1553806" y="950252"/>
                  </a:lnTo>
                  <a:lnTo>
                    <a:pt x="1553806" y="0"/>
                  </a:lnTo>
                  <a:close/>
                </a:path>
              </a:pathLst>
            </a:custGeom>
            <a:solidFill>
              <a:srgbClr val="F5C201"/>
            </a:solidFill>
          </p:spPr>
          <p:txBody>
            <a:bodyPr wrap="square" lIns="0" tIns="0" rIns="0" bIns="0" rtlCol="0"/>
            <a:lstStyle/>
            <a:p>
              <a:endParaRPr/>
            </a:p>
          </p:txBody>
        </p:sp>
        <p:sp>
          <p:nvSpPr>
            <p:cNvPr id="16" name="object 16"/>
            <p:cNvSpPr/>
            <p:nvPr/>
          </p:nvSpPr>
          <p:spPr>
            <a:xfrm>
              <a:off x="3690785" y="6186512"/>
              <a:ext cx="6215380" cy="1344295"/>
            </a:xfrm>
            <a:custGeom>
              <a:avLst/>
              <a:gdLst/>
              <a:ahLst/>
              <a:cxnLst/>
              <a:rect l="l" t="t" r="r" b="b"/>
              <a:pathLst>
                <a:path w="6215380" h="1344295">
                  <a:moveTo>
                    <a:pt x="6215215" y="0"/>
                  </a:moveTo>
                  <a:lnTo>
                    <a:pt x="4661408" y="0"/>
                  </a:lnTo>
                  <a:lnTo>
                    <a:pt x="3107601" y="0"/>
                  </a:lnTo>
                  <a:lnTo>
                    <a:pt x="1208976" y="0"/>
                  </a:lnTo>
                  <a:lnTo>
                    <a:pt x="0" y="0"/>
                  </a:lnTo>
                  <a:lnTo>
                    <a:pt x="0" y="1343748"/>
                  </a:lnTo>
                  <a:lnTo>
                    <a:pt x="1208976" y="1343748"/>
                  </a:lnTo>
                  <a:lnTo>
                    <a:pt x="3107601" y="1343748"/>
                  </a:lnTo>
                  <a:lnTo>
                    <a:pt x="4661408" y="1343748"/>
                  </a:lnTo>
                  <a:lnTo>
                    <a:pt x="6215215" y="1343748"/>
                  </a:lnTo>
                  <a:lnTo>
                    <a:pt x="6215215" y="0"/>
                  </a:lnTo>
                  <a:close/>
                </a:path>
              </a:pathLst>
            </a:custGeom>
            <a:solidFill>
              <a:srgbClr val="FDF4E7"/>
            </a:solidFill>
          </p:spPr>
          <p:txBody>
            <a:bodyPr wrap="square" lIns="0" tIns="0" rIns="0" bIns="0" rtlCol="0"/>
            <a:lstStyle/>
            <a:p>
              <a:endParaRPr/>
            </a:p>
          </p:txBody>
        </p:sp>
        <p:sp>
          <p:nvSpPr>
            <p:cNvPr id="17" name="object 17"/>
            <p:cNvSpPr/>
            <p:nvPr/>
          </p:nvSpPr>
          <p:spPr>
            <a:xfrm>
              <a:off x="3690788" y="580813"/>
              <a:ext cx="4661535" cy="6956425"/>
            </a:xfrm>
            <a:custGeom>
              <a:avLst/>
              <a:gdLst/>
              <a:ahLst/>
              <a:cxnLst/>
              <a:rect l="l" t="t" r="r" b="b"/>
              <a:pathLst>
                <a:path w="4661534" h="6956425">
                  <a:moveTo>
                    <a:pt x="0" y="0"/>
                  </a:moveTo>
                  <a:lnTo>
                    <a:pt x="0" y="6956212"/>
                  </a:lnTo>
                </a:path>
                <a:path w="4661534" h="6956425">
                  <a:moveTo>
                    <a:pt x="1208974" y="0"/>
                  </a:moveTo>
                  <a:lnTo>
                    <a:pt x="1208974" y="6956212"/>
                  </a:lnTo>
                </a:path>
                <a:path w="4661534" h="6956425">
                  <a:moveTo>
                    <a:pt x="3107606" y="0"/>
                  </a:moveTo>
                  <a:lnTo>
                    <a:pt x="3107606" y="6956212"/>
                  </a:lnTo>
                </a:path>
                <a:path w="4661534" h="6956425">
                  <a:moveTo>
                    <a:pt x="4661409" y="0"/>
                  </a:moveTo>
                  <a:lnTo>
                    <a:pt x="4661409" y="6956212"/>
                  </a:lnTo>
                </a:path>
              </a:pathLst>
            </a:custGeom>
            <a:ln w="13546">
              <a:solidFill>
                <a:srgbClr val="FFFFFF"/>
              </a:solidFill>
            </a:ln>
          </p:spPr>
          <p:txBody>
            <a:bodyPr wrap="square" lIns="0" tIns="0" rIns="0" bIns="0" rtlCol="0"/>
            <a:lstStyle/>
            <a:p>
              <a:endParaRPr/>
            </a:p>
          </p:txBody>
        </p:sp>
        <p:sp>
          <p:nvSpPr>
            <p:cNvPr id="18" name="object 18"/>
            <p:cNvSpPr/>
            <p:nvPr/>
          </p:nvSpPr>
          <p:spPr>
            <a:xfrm>
              <a:off x="2130209" y="1239138"/>
              <a:ext cx="7776209" cy="4954270"/>
            </a:xfrm>
            <a:custGeom>
              <a:avLst/>
              <a:gdLst/>
              <a:ahLst/>
              <a:cxnLst/>
              <a:rect l="l" t="t" r="r" b="b"/>
              <a:pathLst>
                <a:path w="7776209" h="4954270">
                  <a:moveTo>
                    <a:pt x="7775778" y="4940605"/>
                  </a:moveTo>
                  <a:lnTo>
                    <a:pt x="0" y="4940605"/>
                  </a:lnTo>
                  <a:lnTo>
                    <a:pt x="0" y="4954155"/>
                  </a:lnTo>
                  <a:lnTo>
                    <a:pt x="7775778" y="4954155"/>
                  </a:lnTo>
                  <a:lnTo>
                    <a:pt x="7775778" y="4940605"/>
                  </a:lnTo>
                  <a:close/>
                </a:path>
                <a:path w="7776209" h="4954270">
                  <a:moveTo>
                    <a:pt x="7775778" y="4268736"/>
                  </a:moveTo>
                  <a:lnTo>
                    <a:pt x="0" y="4268736"/>
                  </a:lnTo>
                  <a:lnTo>
                    <a:pt x="0" y="4282275"/>
                  </a:lnTo>
                  <a:lnTo>
                    <a:pt x="7775778" y="4282275"/>
                  </a:lnTo>
                  <a:lnTo>
                    <a:pt x="7775778" y="4268736"/>
                  </a:lnTo>
                  <a:close/>
                </a:path>
                <a:path w="7776209" h="4954270">
                  <a:moveTo>
                    <a:pt x="7775778" y="3596868"/>
                  </a:moveTo>
                  <a:lnTo>
                    <a:pt x="0" y="3596868"/>
                  </a:lnTo>
                  <a:lnTo>
                    <a:pt x="0" y="3610406"/>
                  </a:lnTo>
                  <a:lnTo>
                    <a:pt x="7775778" y="3610406"/>
                  </a:lnTo>
                  <a:lnTo>
                    <a:pt x="7775778" y="3596868"/>
                  </a:lnTo>
                  <a:close/>
                </a:path>
                <a:path w="7776209" h="4954270">
                  <a:moveTo>
                    <a:pt x="7775778" y="2253119"/>
                  </a:moveTo>
                  <a:lnTo>
                    <a:pt x="0" y="2253119"/>
                  </a:lnTo>
                  <a:lnTo>
                    <a:pt x="0" y="2266670"/>
                  </a:lnTo>
                  <a:lnTo>
                    <a:pt x="7775778" y="2266670"/>
                  </a:lnTo>
                  <a:lnTo>
                    <a:pt x="7775778" y="2253119"/>
                  </a:lnTo>
                  <a:close/>
                </a:path>
                <a:path w="7776209" h="4954270">
                  <a:moveTo>
                    <a:pt x="7775778" y="1133335"/>
                  </a:moveTo>
                  <a:lnTo>
                    <a:pt x="0" y="1133335"/>
                  </a:lnTo>
                  <a:lnTo>
                    <a:pt x="0" y="1146886"/>
                  </a:lnTo>
                  <a:lnTo>
                    <a:pt x="7775778" y="1146886"/>
                  </a:lnTo>
                  <a:lnTo>
                    <a:pt x="7775778" y="1133335"/>
                  </a:lnTo>
                  <a:close/>
                </a:path>
                <a:path w="7776209" h="4954270">
                  <a:moveTo>
                    <a:pt x="7775778" y="0"/>
                  </a:moveTo>
                  <a:lnTo>
                    <a:pt x="0" y="0"/>
                  </a:lnTo>
                  <a:lnTo>
                    <a:pt x="0" y="40640"/>
                  </a:lnTo>
                  <a:lnTo>
                    <a:pt x="7775778" y="40640"/>
                  </a:lnTo>
                  <a:lnTo>
                    <a:pt x="7775778" y="0"/>
                  </a:lnTo>
                  <a:close/>
                </a:path>
              </a:pathLst>
            </a:custGeom>
            <a:solidFill>
              <a:srgbClr val="FFFFFF"/>
            </a:solidFill>
          </p:spPr>
          <p:txBody>
            <a:bodyPr wrap="square" lIns="0" tIns="0" rIns="0" bIns="0" rtlCol="0"/>
            <a:lstStyle/>
            <a:p>
              <a:endParaRPr/>
            </a:p>
          </p:txBody>
        </p:sp>
        <p:sp>
          <p:nvSpPr>
            <p:cNvPr id="19" name="object 19"/>
            <p:cNvSpPr/>
            <p:nvPr/>
          </p:nvSpPr>
          <p:spPr>
            <a:xfrm>
              <a:off x="2136985" y="580813"/>
              <a:ext cx="7769225" cy="6956425"/>
            </a:xfrm>
            <a:custGeom>
              <a:avLst/>
              <a:gdLst/>
              <a:ahLst/>
              <a:cxnLst/>
              <a:rect l="l" t="t" r="r" b="b"/>
              <a:pathLst>
                <a:path w="7769225" h="6956425">
                  <a:moveTo>
                    <a:pt x="0" y="0"/>
                  </a:moveTo>
                  <a:lnTo>
                    <a:pt x="0" y="6956212"/>
                  </a:lnTo>
                </a:path>
                <a:path w="7769225" h="6956425">
                  <a:moveTo>
                    <a:pt x="7769014" y="0"/>
                  </a:moveTo>
                  <a:lnTo>
                    <a:pt x="7769014" y="6956212"/>
                  </a:lnTo>
                </a:path>
              </a:pathLst>
            </a:custGeom>
            <a:ln w="13546">
              <a:solidFill>
                <a:srgbClr val="FFFFFF"/>
              </a:solidFill>
            </a:ln>
          </p:spPr>
          <p:txBody>
            <a:bodyPr wrap="square" lIns="0" tIns="0" rIns="0" bIns="0" rtlCol="0"/>
            <a:lstStyle/>
            <a:p>
              <a:endParaRPr/>
            </a:p>
          </p:txBody>
        </p:sp>
        <p:sp>
          <p:nvSpPr>
            <p:cNvPr id="20" name="object 20"/>
            <p:cNvSpPr/>
            <p:nvPr/>
          </p:nvSpPr>
          <p:spPr>
            <a:xfrm>
              <a:off x="2130209" y="580821"/>
              <a:ext cx="7776209" cy="6956425"/>
            </a:xfrm>
            <a:custGeom>
              <a:avLst/>
              <a:gdLst/>
              <a:ahLst/>
              <a:cxnLst/>
              <a:rect l="l" t="t" r="r" b="b"/>
              <a:pathLst>
                <a:path w="7776209" h="6956425">
                  <a:moveTo>
                    <a:pt x="7775778" y="6942658"/>
                  </a:moveTo>
                  <a:lnTo>
                    <a:pt x="0" y="6942658"/>
                  </a:lnTo>
                  <a:lnTo>
                    <a:pt x="0" y="6956209"/>
                  </a:lnTo>
                  <a:lnTo>
                    <a:pt x="7775778" y="6956209"/>
                  </a:lnTo>
                  <a:lnTo>
                    <a:pt x="7775778" y="6942658"/>
                  </a:lnTo>
                  <a:close/>
                </a:path>
                <a:path w="7776209" h="6956425">
                  <a:moveTo>
                    <a:pt x="7775778" y="0"/>
                  </a:moveTo>
                  <a:lnTo>
                    <a:pt x="0" y="0"/>
                  </a:lnTo>
                  <a:lnTo>
                    <a:pt x="0" y="13550"/>
                  </a:lnTo>
                  <a:lnTo>
                    <a:pt x="7775778" y="13550"/>
                  </a:lnTo>
                  <a:lnTo>
                    <a:pt x="7775778" y="0"/>
                  </a:lnTo>
                  <a:close/>
                </a:path>
              </a:pathLst>
            </a:custGeom>
            <a:solidFill>
              <a:srgbClr val="FFFFFF"/>
            </a:solidFill>
          </p:spPr>
          <p:txBody>
            <a:bodyPr wrap="square" lIns="0" tIns="0" rIns="0" bIns="0" rtlCol="0"/>
            <a:lstStyle/>
            <a:p>
              <a:endParaRPr/>
            </a:p>
          </p:txBody>
        </p:sp>
      </p:grpSp>
      <p:sp>
        <p:nvSpPr>
          <p:cNvPr id="21" name="object 21"/>
          <p:cNvSpPr txBox="1"/>
          <p:nvPr/>
        </p:nvSpPr>
        <p:spPr>
          <a:xfrm>
            <a:off x="2179149" y="1234295"/>
            <a:ext cx="654685" cy="219710"/>
          </a:xfrm>
          <a:prstGeom prst="rect">
            <a:avLst/>
          </a:prstGeom>
        </p:spPr>
        <p:txBody>
          <a:bodyPr vert="horz" wrap="square" lIns="0" tIns="15875" rIns="0" bIns="0" rtlCol="0">
            <a:spAutoFit/>
          </a:bodyPr>
          <a:lstStyle/>
          <a:p>
            <a:pPr marL="12700">
              <a:lnSpc>
                <a:spcPct val="100000"/>
              </a:lnSpc>
              <a:spcBef>
                <a:spcPts val="125"/>
              </a:spcBef>
            </a:pPr>
            <a:r>
              <a:rPr sz="1250" b="1" spc="10" dirty="0">
                <a:solidFill>
                  <a:srgbClr val="FFFFFF"/>
                </a:solidFill>
                <a:latin typeface="Lucida Sans Unicode"/>
                <a:cs typeface="Lucida Sans Unicode"/>
              </a:rPr>
              <a:t>C</a:t>
            </a:r>
            <a:r>
              <a:rPr sz="1250" b="1" spc="15" dirty="0">
                <a:solidFill>
                  <a:srgbClr val="FFFFFF"/>
                </a:solidFill>
                <a:latin typeface="Lucida Sans Unicode"/>
                <a:cs typeface="Lucida Sans Unicode"/>
              </a:rPr>
              <a:t>o</a:t>
            </a:r>
            <a:r>
              <a:rPr sz="1250" b="1" spc="20" dirty="0">
                <a:solidFill>
                  <a:srgbClr val="FFFFFF"/>
                </a:solidFill>
                <a:latin typeface="Lucida Sans Unicode"/>
                <a:cs typeface="Lucida Sans Unicode"/>
              </a:rPr>
              <a:t>n</a:t>
            </a:r>
            <a:r>
              <a:rPr sz="1250" b="1" spc="5" dirty="0">
                <a:solidFill>
                  <a:srgbClr val="FFFFFF"/>
                </a:solidFill>
                <a:latin typeface="Lucida Sans Unicode"/>
                <a:cs typeface="Lucida Sans Unicode"/>
              </a:rPr>
              <a:t>t</a:t>
            </a:r>
            <a:r>
              <a:rPr sz="1250" b="1" spc="20" dirty="0">
                <a:solidFill>
                  <a:srgbClr val="FFFFFF"/>
                </a:solidFill>
                <a:latin typeface="Lucida Sans Unicode"/>
                <a:cs typeface="Lucida Sans Unicode"/>
              </a:rPr>
              <a:t>en</a:t>
            </a:r>
            <a:r>
              <a:rPr sz="1250" b="1" spc="15" dirty="0">
                <a:solidFill>
                  <a:srgbClr val="FFFFFF"/>
                </a:solidFill>
                <a:latin typeface="Lucida Sans Unicode"/>
                <a:cs typeface="Lucida Sans Unicode"/>
              </a:rPr>
              <a:t>t</a:t>
            </a:r>
            <a:endParaRPr sz="1250">
              <a:latin typeface="Lucida Sans Unicode"/>
              <a:cs typeface="Lucida Sans Unicode"/>
            </a:endParaRPr>
          </a:p>
        </p:txBody>
      </p:sp>
      <p:sp>
        <p:nvSpPr>
          <p:cNvPr id="22" name="object 22"/>
          <p:cNvSpPr txBox="1"/>
          <p:nvPr/>
        </p:nvSpPr>
        <p:spPr>
          <a:xfrm>
            <a:off x="3732951" y="1233423"/>
            <a:ext cx="998219" cy="223520"/>
          </a:xfrm>
          <a:prstGeom prst="rect">
            <a:avLst/>
          </a:prstGeom>
        </p:spPr>
        <p:txBody>
          <a:bodyPr vert="horz" wrap="square" lIns="0" tIns="12700" rIns="0" bIns="0" rtlCol="0">
            <a:spAutoFit/>
          </a:bodyPr>
          <a:lstStyle/>
          <a:p>
            <a:pPr marL="12700">
              <a:lnSpc>
                <a:spcPct val="100000"/>
              </a:lnSpc>
              <a:spcBef>
                <a:spcPts val="100"/>
              </a:spcBef>
            </a:pPr>
            <a:r>
              <a:rPr sz="1300" spc="-15" dirty="0">
                <a:latin typeface="Lucida Sans Unicode"/>
                <a:cs typeface="Lucida Sans Unicode"/>
              </a:rPr>
              <a:t>Introduction</a:t>
            </a:r>
            <a:endParaRPr sz="1300">
              <a:latin typeface="Lucida Sans Unicode"/>
              <a:cs typeface="Lucida Sans Unicode"/>
            </a:endParaRPr>
          </a:p>
        </p:txBody>
      </p:sp>
      <p:sp>
        <p:nvSpPr>
          <p:cNvPr id="23" name="object 23"/>
          <p:cNvSpPr txBox="1"/>
          <p:nvPr/>
        </p:nvSpPr>
        <p:spPr>
          <a:xfrm>
            <a:off x="4941927" y="544611"/>
            <a:ext cx="1694814" cy="912494"/>
          </a:xfrm>
          <a:prstGeom prst="rect">
            <a:avLst/>
          </a:prstGeom>
        </p:spPr>
        <p:txBody>
          <a:bodyPr vert="horz" wrap="square" lIns="0" tIns="12065" rIns="0" bIns="0" rtlCol="0">
            <a:spAutoFit/>
          </a:bodyPr>
          <a:lstStyle/>
          <a:p>
            <a:pPr marL="12700" marR="5080">
              <a:lnSpc>
                <a:spcPct val="112000"/>
              </a:lnSpc>
              <a:spcBef>
                <a:spcPts val="95"/>
              </a:spcBef>
            </a:pPr>
            <a:r>
              <a:rPr sz="1250" b="1" spc="15" dirty="0">
                <a:solidFill>
                  <a:srgbClr val="FFFFFF"/>
                </a:solidFill>
                <a:latin typeface="Lucida Sans Unicode"/>
                <a:cs typeface="Lucida Sans Unicode"/>
              </a:rPr>
              <a:t>Exceeds</a:t>
            </a:r>
            <a:r>
              <a:rPr sz="1250" b="1" spc="-60" dirty="0">
                <a:solidFill>
                  <a:srgbClr val="FFFFFF"/>
                </a:solidFill>
                <a:latin typeface="Lucida Sans Unicode"/>
                <a:cs typeface="Lucida Sans Unicode"/>
              </a:rPr>
              <a:t> </a:t>
            </a:r>
            <a:r>
              <a:rPr sz="1250" b="1" spc="15" dirty="0">
                <a:solidFill>
                  <a:srgbClr val="FFFFFF"/>
                </a:solidFill>
                <a:latin typeface="Lucida Sans Unicode"/>
                <a:cs typeface="Lucida Sans Unicode"/>
              </a:rPr>
              <a:t>Competency </a:t>
            </a:r>
            <a:r>
              <a:rPr sz="1250" b="1" spc="-380" dirty="0">
                <a:solidFill>
                  <a:srgbClr val="FFFFFF"/>
                </a:solidFill>
                <a:latin typeface="Lucida Sans Unicode"/>
                <a:cs typeface="Lucida Sans Unicode"/>
              </a:rPr>
              <a:t> </a:t>
            </a:r>
            <a:r>
              <a:rPr sz="1250" b="1" spc="15" dirty="0">
                <a:solidFill>
                  <a:srgbClr val="FFFFFF"/>
                </a:solidFill>
                <a:latin typeface="Lucida Sans Unicode"/>
                <a:cs typeface="Lucida Sans Unicode"/>
              </a:rPr>
              <a:t>(3</a:t>
            </a:r>
            <a:r>
              <a:rPr sz="1250" b="1" spc="-10" dirty="0">
                <a:solidFill>
                  <a:srgbClr val="FFFFFF"/>
                </a:solidFill>
                <a:latin typeface="Lucida Sans Unicode"/>
                <a:cs typeface="Lucida Sans Unicode"/>
              </a:rPr>
              <a:t> </a:t>
            </a:r>
            <a:r>
              <a:rPr sz="1250" b="1" spc="10" dirty="0">
                <a:solidFill>
                  <a:srgbClr val="FFFFFF"/>
                </a:solidFill>
                <a:latin typeface="Lucida Sans Unicode"/>
                <a:cs typeface="Lucida Sans Unicode"/>
              </a:rPr>
              <a:t>points)</a:t>
            </a:r>
            <a:endParaRPr sz="1250">
              <a:latin typeface="Lucida Sans Unicode"/>
              <a:cs typeface="Lucida Sans Unicode"/>
            </a:endParaRPr>
          </a:p>
          <a:p>
            <a:pPr>
              <a:lnSpc>
                <a:spcPct val="100000"/>
              </a:lnSpc>
              <a:spcBef>
                <a:spcPts val="70"/>
              </a:spcBef>
            </a:pPr>
            <a:endParaRPr sz="1300">
              <a:latin typeface="Lucida Sans Unicode"/>
              <a:cs typeface="Lucida Sans Unicode"/>
            </a:endParaRPr>
          </a:p>
          <a:p>
            <a:pPr marL="12700">
              <a:lnSpc>
                <a:spcPct val="100000"/>
              </a:lnSpc>
            </a:pPr>
            <a:r>
              <a:rPr sz="1300" spc="-15" dirty="0">
                <a:latin typeface="Lucida Sans Unicode"/>
                <a:cs typeface="Lucida Sans Unicode"/>
              </a:rPr>
              <a:t>Concisely</a:t>
            </a:r>
            <a:r>
              <a:rPr sz="1300" spc="-55" dirty="0">
                <a:latin typeface="Lucida Sans Unicode"/>
                <a:cs typeface="Lucida Sans Unicode"/>
              </a:rPr>
              <a:t> </a:t>
            </a:r>
            <a:r>
              <a:rPr sz="1300" spc="-15" dirty="0">
                <a:latin typeface="Lucida Sans Unicode"/>
                <a:cs typeface="Lucida Sans Unicode"/>
              </a:rPr>
              <a:t>described</a:t>
            </a:r>
            <a:endParaRPr sz="1300">
              <a:latin typeface="Lucida Sans Unicode"/>
              <a:cs typeface="Lucida Sans Unicode"/>
            </a:endParaRPr>
          </a:p>
        </p:txBody>
      </p:sp>
      <p:sp>
        <p:nvSpPr>
          <p:cNvPr id="24" name="object 24"/>
          <p:cNvSpPr txBox="1"/>
          <p:nvPr/>
        </p:nvSpPr>
        <p:spPr>
          <a:xfrm>
            <a:off x="6840557" y="544611"/>
            <a:ext cx="1212215" cy="912494"/>
          </a:xfrm>
          <a:prstGeom prst="rect">
            <a:avLst/>
          </a:prstGeom>
        </p:spPr>
        <p:txBody>
          <a:bodyPr vert="horz" wrap="square" lIns="0" tIns="16510" rIns="0" bIns="0" rtlCol="0">
            <a:spAutoFit/>
          </a:bodyPr>
          <a:lstStyle/>
          <a:p>
            <a:pPr marL="12700" marR="5080">
              <a:lnSpc>
                <a:spcPct val="109600"/>
              </a:lnSpc>
              <a:spcBef>
                <a:spcPts val="130"/>
              </a:spcBef>
            </a:pPr>
            <a:r>
              <a:rPr sz="1250" b="1" spc="20" dirty="0">
                <a:solidFill>
                  <a:srgbClr val="FFFFFF"/>
                </a:solidFill>
                <a:latin typeface="Lucida Sans Unicode"/>
                <a:cs typeface="Lucida Sans Unicode"/>
              </a:rPr>
              <a:t>Meets </a:t>
            </a:r>
            <a:r>
              <a:rPr sz="1250" b="1" spc="25" dirty="0">
                <a:solidFill>
                  <a:srgbClr val="FFFFFF"/>
                </a:solidFill>
                <a:latin typeface="Lucida Sans Unicode"/>
                <a:cs typeface="Lucida Sans Unicode"/>
              </a:rPr>
              <a:t> </a:t>
            </a:r>
            <a:r>
              <a:rPr sz="1250" b="1" spc="15" dirty="0">
                <a:solidFill>
                  <a:srgbClr val="FFFFFF"/>
                </a:solidFill>
                <a:latin typeface="Lucida Sans Unicode"/>
                <a:cs typeface="Lucida Sans Unicode"/>
              </a:rPr>
              <a:t>Competency</a:t>
            </a:r>
            <a:r>
              <a:rPr sz="1250" b="1" spc="-70" dirty="0">
                <a:solidFill>
                  <a:srgbClr val="FFFFFF"/>
                </a:solidFill>
                <a:latin typeface="Lucida Sans Unicode"/>
                <a:cs typeface="Lucida Sans Unicode"/>
              </a:rPr>
              <a:t> </a:t>
            </a:r>
            <a:r>
              <a:rPr sz="1250" b="1" spc="15" dirty="0">
                <a:solidFill>
                  <a:srgbClr val="FFFFFF"/>
                </a:solidFill>
                <a:latin typeface="Lucida Sans Unicode"/>
                <a:cs typeface="Lucida Sans Unicode"/>
              </a:rPr>
              <a:t>(2 </a:t>
            </a:r>
            <a:r>
              <a:rPr sz="1250" b="1" spc="-380" dirty="0">
                <a:solidFill>
                  <a:srgbClr val="FFFFFF"/>
                </a:solidFill>
                <a:latin typeface="Lucida Sans Unicode"/>
                <a:cs typeface="Lucida Sans Unicode"/>
              </a:rPr>
              <a:t> </a:t>
            </a:r>
            <a:r>
              <a:rPr sz="1250" b="1" spc="10" dirty="0">
                <a:solidFill>
                  <a:srgbClr val="FFFFFF"/>
                </a:solidFill>
                <a:latin typeface="Lucida Sans Unicode"/>
                <a:cs typeface="Lucida Sans Unicode"/>
              </a:rPr>
              <a:t>points)</a:t>
            </a:r>
            <a:endParaRPr sz="1250">
              <a:latin typeface="Lucida Sans Unicode"/>
              <a:cs typeface="Lucida Sans Unicode"/>
            </a:endParaRPr>
          </a:p>
          <a:p>
            <a:pPr marL="12700">
              <a:lnSpc>
                <a:spcPct val="100000"/>
              </a:lnSpc>
              <a:spcBef>
                <a:spcPts val="459"/>
              </a:spcBef>
            </a:pPr>
            <a:r>
              <a:rPr sz="1300" spc="-15" dirty="0">
                <a:latin typeface="Lucida Sans Unicode"/>
                <a:cs typeface="Lucida Sans Unicode"/>
              </a:rPr>
              <a:t>Information</a:t>
            </a:r>
            <a:r>
              <a:rPr sz="1300" spc="-45" dirty="0">
                <a:latin typeface="Lucida Sans Unicode"/>
                <a:cs typeface="Lucida Sans Unicode"/>
              </a:rPr>
              <a:t> </a:t>
            </a:r>
            <a:r>
              <a:rPr sz="1300" spc="-5" dirty="0">
                <a:latin typeface="Lucida Sans Unicode"/>
                <a:cs typeface="Lucida Sans Unicode"/>
              </a:rPr>
              <a:t>is</a:t>
            </a:r>
            <a:endParaRPr sz="1300">
              <a:latin typeface="Lucida Sans Unicode"/>
              <a:cs typeface="Lucida Sans Unicode"/>
            </a:endParaRPr>
          </a:p>
        </p:txBody>
      </p:sp>
      <p:sp>
        <p:nvSpPr>
          <p:cNvPr id="25" name="object 25"/>
          <p:cNvSpPr txBox="1"/>
          <p:nvPr/>
        </p:nvSpPr>
        <p:spPr>
          <a:xfrm>
            <a:off x="6840557" y="1449832"/>
            <a:ext cx="1350010" cy="427990"/>
          </a:xfrm>
          <a:prstGeom prst="rect">
            <a:avLst/>
          </a:prstGeom>
        </p:spPr>
        <p:txBody>
          <a:bodyPr vert="horz" wrap="square" lIns="0" tIns="6350" rIns="0" bIns="0" rtlCol="0">
            <a:spAutoFit/>
          </a:bodyPr>
          <a:lstStyle/>
          <a:p>
            <a:pPr marL="12700" marR="5080">
              <a:lnSpc>
                <a:spcPct val="103099"/>
              </a:lnSpc>
              <a:spcBef>
                <a:spcPts val="50"/>
              </a:spcBef>
            </a:pPr>
            <a:r>
              <a:rPr sz="1300" spc="-15" dirty="0">
                <a:latin typeface="Lucida Sans Unicode"/>
                <a:cs typeface="Lucida Sans Unicode"/>
              </a:rPr>
              <a:t>relevant</a:t>
            </a:r>
            <a:r>
              <a:rPr sz="1300" spc="-60" dirty="0">
                <a:latin typeface="Lucida Sans Unicode"/>
                <a:cs typeface="Lucida Sans Unicode"/>
              </a:rPr>
              <a:t> </a:t>
            </a:r>
            <a:r>
              <a:rPr sz="1300" spc="-10" dirty="0">
                <a:latin typeface="Lucida Sans Unicode"/>
                <a:cs typeface="Lucida Sans Unicode"/>
              </a:rPr>
              <a:t>but</a:t>
            </a:r>
            <a:r>
              <a:rPr sz="1300" spc="-55" dirty="0">
                <a:latin typeface="Lucida Sans Unicode"/>
                <a:cs typeface="Lucida Sans Unicode"/>
              </a:rPr>
              <a:t> </a:t>
            </a:r>
            <a:r>
              <a:rPr sz="1300" spc="-10" dirty="0">
                <a:latin typeface="Lucida Sans Unicode"/>
                <a:cs typeface="Lucida Sans Unicode"/>
              </a:rPr>
              <a:t>may </a:t>
            </a:r>
            <a:r>
              <a:rPr sz="1300" spc="-395" dirty="0">
                <a:latin typeface="Lucida Sans Unicode"/>
                <a:cs typeface="Lucida Sans Unicode"/>
              </a:rPr>
              <a:t> </a:t>
            </a:r>
            <a:r>
              <a:rPr sz="1300" spc="-10" dirty="0">
                <a:latin typeface="Lucida Sans Unicode"/>
                <a:cs typeface="Lucida Sans Unicode"/>
              </a:rPr>
              <a:t>be</a:t>
            </a:r>
            <a:r>
              <a:rPr sz="1300" spc="-45" dirty="0">
                <a:latin typeface="Lucida Sans Unicode"/>
                <a:cs typeface="Lucida Sans Unicode"/>
              </a:rPr>
              <a:t> </a:t>
            </a:r>
            <a:r>
              <a:rPr sz="1300" spc="-10" dirty="0">
                <a:latin typeface="Lucida Sans Unicode"/>
                <a:cs typeface="Lucida Sans Unicode"/>
              </a:rPr>
              <a:t>too</a:t>
            </a:r>
            <a:r>
              <a:rPr sz="1300" spc="-35" dirty="0">
                <a:latin typeface="Lucida Sans Unicode"/>
                <a:cs typeface="Lucida Sans Unicode"/>
              </a:rPr>
              <a:t> </a:t>
            </a:r>
            <a:r>
              <a:rPr sz="1300" spc="-20" dirty="0">
                <a:latin typeface="Lucida Sans Unicode"/>
                <a:cs typeface="Lucida Sans Unicode"/>
              </a:rPr>
              <a:t>wordy</a:t>
            </a:r>
            <a:endParaRPr sz="1300">
              <a:latin typeface="Lucida Sans Unicode"/>
              <a:cs typeface="Lucida Sans Unicode"/>
            </a:endParaRPr>
          </a:p>
        </p:txBody>
      </p:sp>
      <p:sp>
        <p:nvSpPr>
          <p:cNvPr id="26" name="object 26"/>
          <p:cNvSpPr txBox="1"/>
          <p:nvPr/>
        </p:nvSpPr>
        <p:spPr>
          <a:xfrm>
            <a:off x="8394361" y="544611"/>
            <a:ext cx="1212215" cy="912494"/>
          </a:xfrm>
          <a:prstGeom prst="rect">
            <a:avLst/>
          </a:prstGeom>
        </p:spPr>
        <p:txBody>
          <a:bodyPr vert="horz" wrap="square" lIns="0" tIns="16510" rIns="0" bIns="0" rtlCol="0">
            <a:spAutoFit/>
          </a:bodyPr>
          <a:lstStyle/>
          <a:p>
            <a:pPr marL="12700" marR="5080" algn="just">
              <a:lnSpc>
                <a:spcPct val="109600"/>
              </a:lnSpc>
              <a:spcBef>
                <a:spcPts val="130"/>
              </a:spcBef>
            </a:pPr>
            <a:r>
              <a:rPr sz="1250" b="1" spc="20" dirty="0">
                <a:solidFill>
                  <a:srgbClr val="FFFFFF"/>
                </a:solidFill>
                <a:latin typeface="Lucida Sans Unicode"/>
                <a:cs typeface="Lucida Sans Unicode"/>
              </a:rPr>
              <a:t>Does </a:t>
            </a:r>
            <a:r>
              <a:rPr sz="1250" b="1" spc="15" dirty="0">
                <a:solidFill>
                  <a:srgbClr val="FFFFFF"/>
                </a:solidFill>
                <a:latin typeface="Lucida Sans Unicode"/>
                <a:cs typeface="Lucida Sans Unicode"/>
              </a:rPr>
              <a:t>Not </a:t>
            </a:r>
            <a:r>
              <a:rPr sz="1250" b="1" spc="20" dirty="0">
                <a:solidFill>
                  <a:srgbClr val="FFFFFF"/>
                </a:solidFill>
                <a:latin typeface="Lucida Sans Unicode"/>
                <a:cs typeface="Lucida Sans Unicode"/>
              </a:rPr>
              <a:t>Meet </a:t>
            </a:r>
            <a:r>
              <a:rPr sz="1250" b="1" spc="-385" dirty="0">
                <a:solidFill>
                  <a:srgbClr val="FFFFFF"/>
                </a:solidFill>
                <a:latin typeface="Lucida Sans Unicode"/>
                <a:cs typeface="Lucida Sans Unicode"/>
              </a:rPr>
              <a:t> </a:t>
            </a:r>
            <a:r>
              <a:rPr sz="1250" b="1" spc="15" dirty="0">
                <a:solidFill>
                  <a:srgbClr val="FFFFFF"/>
                </a:solidFill>
                <a:latin typeface="Lucida Sans Unicode"/>
                <a:cs typeface="Lucida Sans Unicode"/>
              </a:rPr>
              <a:t>Competency</a:t>
            </a:r>
            <a:r>
              <a:rPr sz="1250" b="1" spc="-70" dirty="0">
                <a:solidFill>
                  <a:srgbClr val="FFFFFF"/>
                </a:solidFill>
                <a:latin typeface="Lucida Sans Unicode"/>
                <a:cs typeface="Lucida Sans Unicode"/>
              </a:rPr>
              <a:t> </a:t>
            </a:r>
            <a:r>
              <a:rPr sz="1250" b="1" spc="15" dirty="0">
                <a:solidFill>
                  <a:srgbClr val="FFFFFF"/>
                </a:solidFill>
                <a:latin typeface="Lucida Sans Unicode"/>
                <a:cs typeface="Lucida Sans Unicode"/>
              </a:rPr>
              <a:t>(1 </a:t>
            </a:r>
            <a:r>
              <a:rPr sz="1250" b="1" spc="-385" dirty="0">
                <a:solidFill>
                  <a:srgbClr val="FFFFFF"/>
                </a:solidFill>
                <a:latin typeface="Lucida Sans Unicode"/>
                <a:cs typeface="Lucida Sans Unicode"/>
              </a:rPr>
              <a:t> </a:t>
            </a:r>
            <a:r>
              <a:rPr sz="1250" b="1" spc="5" dirty="0">
                <a:solidFill>
                  <a:srgbClr val="FFFFFF"/>
                </a:solidFill>
                <a:latin typeface="Lucida Sans Unicode"/>
                <a:cs typeface="Lucida Sans Unicode"/>
              </a:rPr>
              <a:t>pt.)</a:t>
            </a:r>
            <a:endParaRPr sz="1250">
              <a:latin typeface="Lucida Sans Unicode"/>
              <a:cs typeface="Lucida Sans Unicode"/>
            </a:endParaRPr>
          </a:p>
          <a:p>
            <a:pPr marL="12700" algn="just">
              <a:lnSpc>
                <a:spcPct val="100000"/>
              </a:lnSpc>
              <a:spcBef>
                <a:spcPts val="459"/>
              </a:spcBef>
            </a:pPr>
            <a:r>
              <a:rPr sz="1300" spc="-15" dirty="0">
                <a:latin typeface="Lucida Sans Unicode"/>
                <a:cs typeface="Lucida Sans Unicode"/>
              </a:rPr>
              <a:t>Information</a:t>
            </a:r>
            <a:r>
              <a:rPr sz="1300" spc="-45" dirty="0">
                <a:latin typeface="Lucida Sans Unicode"/>
                <a:cs typeface="Lucida Sans Unicode"/>
              </a:rPr>
              <a:t> </a:t>
            </a:r>
            <a:r>
              <a:rPr sz="1300" spc="-5" dirty="0">
                <a:latin typeface="Lucida Sans Unicode"/>
                <a:cs typeface="Lucida Sans Unicode"/>
              </a:rPr>
              <a:t>is</a:t>
            </a:r>
            <a:endParaRPr sz="1300">
              <a:latin typeface="Lucida Sans Unicode"/>
              <a:cs typeface="Lucida Sans Unicode"/>
            </a:endParaRPr>
          </a:p>
        </p:txBody>
      </p:sp>
      <p:sp>
        <p:nvSpPr>
          <p:cNvPr id="27" name="object 27"/>
          <p:cNvSpPr txBox="1"/>
          <p:nvPr/>
        </p:nvSpPr>
        <p:spPr>
          <a:xfrm>
            <a:off x="8394361" y="1449832"/>
            <a:ext cx="1343025" cy="641350"/>
          </a:xfrm>
          <a:prstGeom prst="rect">
            <a:avLst/>
          </a:prstGeom>
        </p:spPr>
        <p:txBody>
          <a:bodyPr vert="horz" wrap="square" lIns="0" tIns="1905" rIns="0" bIns="0" rtlCol="0">
            <a:spAutoFit/>
          </a:bodyPr>
          <a:lstStyle/>
          <a:p>
            <a:pPr marL="12700" marR="5080" algn="just">
              <a:lnSpc>
                <a:spcPct val="105400"/>
              </a:lnSpc>
              <a:spcBef>
                <a:spcPts val="15"/>
              </a:spcBef>
            </a:pPr>
            <a:r>
              <a:rPr sz="1300" spc="-10" dirty="0">
                <a:latin typeface="Lucida Sans Unicode"/>
                <a:cs typeface="Lucida Sans Unicode"/>
              </a:rPr>
              <a:t>confusing</a:t>
            </a:r>
            <a:r>
              <a:rPr sz="1300" spc="-65" dirty="0">
                <a:latin typeface="Lucida Sans Unicode"/>
                <a:cs typeface="Lucida Sans Unicode"/>
              </a:rPr>
              <a:t> </a:t>
            </a:r>
            <a:r>
              <a:rPr sz="1300" spc="-10" dirty="0">
                <a:latin typeface="Lucida Sans Unicode"/>
                <a:cs typeface="Lucida Sans Unicode"/>
              </a:rPr>
              <a:t>or</a:t>
            </a:r>
            <a:r>
              <a:rPr sz="1300" spc="-65" dirty="0">
                <a:latin typeface="Lucida Sans Unicode"/>
                <a:cs typeface="Lucida Sans Unicode"/>
              </a:rPr>
              <a:t> </a:t>
            </a:r>
            <a:r>
              <a:rPr sz="1300" spc="-10" dirty="0">
                <a:latin typeface="Lucida Sans Unicode"/>
                <a:cs typeface="Lucida Sans Unicode"/>
              </a:rPr>
              <a:t>not </a:t>
            </a:r>
            <a:r>
              <a:rPr sz="1300" spc="-400" dirty="0">
                <a:latin typeface="Lucida Sans Unicode"/>
                <a:cs typeface="Lucida Sans Unicode"/>
              </a:rPr>
              <a:t> </a:t>
            </a:r>
            <a:r>
              <a:rPr sz="1300" spc="-15" dirty="0">
                <a:latin typeface="Lucida Sans Unicode"/>
                <a:cs typeface="Lucida Sans Unicode"/>
              </a:rPr>
              <a:t>clearly</a:t>
            </a:r>
            <a:r>
              <a:rPr sz="1300" spc="-50" dirty="0">
                <a:latin typeface="Lucida Sans Unicode"/>
                <a:cs typeface="Lucida Sans Unicode"/>
              </a:rPr>
              <a:t> </a:t>
            </a:r>
            <a:r>
              <a:rPr sz="1300" spc="-15" dirty="0">
                <a:latin typeface="Lucida Sans Unicode"/>
                <a:cs typeface="Lucida Sans Unicode"/>
              </a:rPr>
              <a:t>related</a:t>
            </a:r>
            <a:r>
              <a:rPr sz="1300" spc="-55" dirty="0">
                <a:latin typeface="Lucida Sans Unicode"/>
                <a:cs typeface="Lucida Sans Unicode"/>
              </a:rPr>
              <a:t> </a:t>
            </a:r>
            <a:r>
              <a:rPr sz="1300" spc="-5" dirty="0">
                <a:latin typeface="Lucida Sans Unicode"/>
                <a:cs typeface="Lucida Sans Unicode"/>
              </a:rPr>
              <a:t>to </a:t>
            </a:r>
            <a:r>
              <a:rPr sz="1300" spc="-400" dirty="0">
                <a:latin typeface="Lucida Sans Unicode"/>
                <a:cs typeface="Lucida Sans Unicode"/>
              </a:rPr>
              <a:t> </a:t>
            </a:r>
            <a:r>
              <a:rPr sz="1300" spc="-15" dirty="0">
                <a:latin typeface="Lucida Sans Unicode"/>
                <a:cs typeface="Lucida Sans Unicode"/>
              </a:rPr>
              <a:t>hypotheses</a:t>
            </a:r>
            <a:endParaRPr sz="1300">
              <a:latin typeface="Lucida Sans Unicode"/>
              <a:cs typeface="Lucida Sans Unicode"/>
            </a:endParaRPr>
          </a:p>
        </p:txBody>
      </p:sp>
      <p:sp>
        <p:nvSpPr>
          <p:cNvPr id="28" name="object 28"/>
          <p:cNvSpPr txBox="1"/>
          <p:nvPr/>
        </p:nvSpPr>
        <p:spPr>
          <a:xfrm>
            <a:off x="3732951" y="2333752"/>
            <a:ext cx="965835" cy="458470"/>
          </a:xfrm>
          <a:prstGeom prst="rect">
            <a:avLst/>
          </a:prstGeom>
        </p:spPr>
        <p:txBody>
          <a:bodyPr vert="horz" wrap="square" lIns="0" tIns="12700" rIns="0" bIns="0" rtlCol="0">
            <a:spAutoFit/>
          </a:bodyPr>
          <a:lstStyle/>
          <a:p>
            <a:pPr marL="12700" marR="5080">
              <a:lnSpc>
                <a:spcPct val="109200"/>
              </a:lnSpc>
              <a:spcBef>
                <a:spcPts val="100"/>
              </a:spcBef>
            </a:pPr>
            <a:r>
              <a:rPr sz="1300" spc="-15" dirty="0">
                <a:latin typeface="Lucida Sans Unicode"/>
                <a:cs typeface="Lucida Sans Unicode"/>
              </a:rPr>
              <a:t>M</a:t>
            </a:r>
            <a:r>
              <a:rPr sz="1300" spc="-20" dirty="0">
                <a:latin typeface="Lucida Sans Unicode"/>
                <a:cs typeface="Lucida Sans Unicode"/>
              </a:rPr>
              <a:t>e</a:t>
            </a:r>
            <a:r>
              <a:rPr sz="1300" spc="-10" dirty="0">
                <a:latin typeface="Lucida Sans Unicode"/>
                <a:cs typeface="Lucida Sans Unicode"/>
              </a:rPr>
              <a:t>th</a:t>
            </a:r>
            <a:r>
              <a:rPr sz="1300" spc="-15" dirty="0">
                <a:latin typeface="Lucida Sans Unicode"/>
                <a:cs typeface="Lucida Sans Unicode"/>
              </a:rPr>
              <a:t>o</a:t>
            </a:r>
            <a:r>
              <a:rPr sz="1300" dirty="0">
                <a:latin typeface="Lucida Sans Unicode"/>
                <a:cs typeface="Lucida Sans Unicode"/>
              </a:rPr>
              <a:t>d</a:t>
            </a:r>
            <a:r>
              <a:rPr sz="1300" spc="-35" dirty="0">
                <a:latin typeface="Lucida Sans Unicode"/>
                <a:cs typeface="Lucida Sans Unicode"/>
              </a:rPr>
              <a:t> </a:t>
            </a:r>
            <a:r>
              <a:rPr sz="1300" spc="-15" dirty="0">
                <a:latin typeface="Lucida Sans Unicode"/>
                <a:cs typeface="Lucida Sans Unicode"/>
              </a:rPr>
              <a:t>a</a:t>
            </a:r>
            <a:r>
              <a:rPr sz="1300" spc="-10" dirty="0">
                <a:latin typeface="Lucida Sans Unicode"/>
                <a:cs typeface="Lucida Sans Unicode"/>
              </a:rPr>
              <a:t>n</a:t>
            </a:r>
            <a:r>
              <a:rPr sz="1300" dirty="0">
                <a:latin typeface="Lucida Sans Unicode"/>
                <a:cs typeface="Lucida Sans Unicode"/>
              </a:rPr>
              <a:t>d  </a:t>
            </a:r>
            <a:r>
              <a:rPr sz="1300" spc="-10" dirty="0">
                <a:latin typeface="Lucida Sans Unicode"/>
                <a:cs typeface="Lucida Sans Unicode"/>
              </a:rPr>
              <a:t>Results</a:t>
            </a:r>
            <a:endParaRPr sz="1300">
              <a:latin typeface="Lucida Sans Unicode"/>
              <a:cs typeface="Lucida Sans Unicode"/>
            </a:endParaRPr>
          </a:p>
        </p:txBody>
      </p:sp>
      <p:sp>
        <p:nvSpPr>
          <p:cNvPr id="29" name="object 29"/>
          <p:cNvSpPr txBox="1"/>
          <p:nvPr/>
        </p:nvSpPr>
        <p:spPr>
          <a:xfrm>
            <a:off x="4941927" y="1449832"/>
            <a:ext cx="1532890" cy="1125855"/>
          </a:xfrm>
          <a:prstGeom prst="rect">
            <a:avLst/>
          </a:prstGeom>
        </p:spPr>
        <p:txBody>
          <a:bodyPr vert="horz" wrap="square" lIns="0" tIns="3175" rIns="0" bIns="0" rtlCol="0">
            <a:spAutoFit/>
          </a:bodyPr>
          <a:lstStyle/>
          <a:p>
            <a:pPr marL="12700" marR="54610">
              <a:lnSpc>
                <a:spcPct val="104600"/>
              </a:lnSpc>
              <a:spcBef>
                <a:spcPts val="25"/>
              </a:spcBef>
            </a:pPr>
            <a:r>
              <a:rPr sz="1300" spc="-15" dirty="0">
                <a:latin typeface="Lucida Sans Unicode"/>
                <a:cs typeface="Lucida Sans Unicode"/>
              </a:rPr>
              <a:t>background </a:t>
            </a:r>
            <a:r>
              <a:rPr sz="1300" spc="-10" dirty="0">
                <a:latin typeface="Lucida Sans Unicode"/>
                <a:cs typeface="Lucida Sans Unicode"/>
              </a:rPr>
              <a:t> </a:t>
            </a:r>
            <a:r>
              <a:rPr sz="1300" spc="-15" dirty="0">
                <a:latin typeface="Lucida Sans Unicode"/>
                <a:cs typeface="Lucida Sans Unicode"/>
              </a:rPr>
              <a:t>information </a:t>
            </a:r>
            <a:r>
              <a:rPr sz="1300" spc="-5" dirty="0">
                <a:latin typeface="Lucida Sans Unicode"/>
                <a:cs typeface="Lucida Sans Unicode"/>
              </a:rPr>
              <a:t>is </a:t>
            </a:r>
            <a:r>
              <a:rPr sz="1300" dirty="0">
                <a:latin typeface="Lucida Sans Unicode"/>
                <a:cs typeface="Lucida Sans Unicode"/>
              </a:rPr>
              <a:t> </a:t>
            </a:r>
            <a:r>
              <a:rPr sz="1300" spc="-10" dirty="0">
                <a:latin typeface="Lucida Sans Unicode"/>
                <a:cs typeface="Lucida Sans Unicode"/>
              </a:rPr>
              <a:t>logically</a:t>
            </a:r>
            <a:r>
              <a:rPr sz="1300" spc="-60" dirty="0">
                <a:latin typeface="Lucida Sans Unicode"/>
                <a:cs typeface="Lucida Sans Unicode"/>
              </a:rPr>
              <a:t> </a:t>
            </a:r>
            <a:r>
              <a:rPr sz="1300" spc="-15" dirty="0">
                <a:latin typeface="Lucida Sans Unicode"/>
                <a:cs typeface="Lucida Sans Unicode"/>
              </a:rPr>
              <a:t>related</a:t>
            </a:r>
            <a:r>
              <a:rPr sz="1300" spc="-65" dirty="0">
                <a:latin typeface="Lucida Sans Unicode"/>
                <a:cs typeface="Lucida Sans Unicode"/>
              </a:rPr>
              <a:t> </a:t>
            </a:r>
            <a:r>
              <a:rPr sz="1300" spc="-5" dirty="0">
                <a:latin typeface="Lucida Sans Unicode"/>
                <a:cs typeface="Lucida Sans Unicode"/>
              </a:rPr>
              <a:t>to </a:t>
            </a:r>
            <a:r>
              <a:rPr sz="1300" spc="-400" dirty="0">
                <a:latin typeface="Lucida Sans Unicode"/>
                <a:cs typeface="Lucida Sans Unicode"/>
              </a:rPr>
              <a:t> </a:t>
            </a:r>
            <a:r>
              <a:rPr sz="1300" spc="-15" dirty="0">
                <a:latin typeface="Lucida Sans Unicode"/>
                <a:cs typeface="Lucida Sans Unicode"/>
              </a:rPr>
              <a:t>hypotheses</a:t>
            </a:r>
            <a:endParaRPr sz="1300">
              <a:latin typeface="Lucida Sans Unicode"/>
              <a:cs typeface="Lucida Sans Unicode"/>
            </a:endParaRPr>
          </a:p>
          <a:p>
            <a:pPr marL="12700">
              <a:lnSpc>
                <a:spcPct val="100000"/>
              </a:lnSpc>
              <a:spcBef>
                <a:spcPts val="650"/>
              </a:spcBef>
            </a:pPr>
            <a:r>
              <a:rPr sz="1300" spc="-10" dirty="0">
                <a:latin typeface="Lucida Sans Unicode"/>
                <a:cs typeface="Lucida Sans Unicode"/>
              </a:rPr>
              <a:t>Easy</a:t>
            </a:r>
            <a:r>
              <a:rPr sz="1300" spc="-60" dirty="0">
                <a:latin typeface="Lucida Sans Unicode"/>
                <a:cs typeface="Lucida Sans Unicode"/>
              </a:rPr>
              <a:t> </a:t>
            </a:r>
            <a:r>
              <a:rPr sz="1300" spc="-5" dirty="0">
                <a:latin typeface="Lucida Sans Unicode"/>
                <a:cs typeface="Lucida Sans Unicode"/>
              </a:rPr>
              <a:t>to</a:t>
            </a:r>
            <a:r>
              <a:rPr sz="1300" spc="-55" dirty="0">
                <a:latin typeface="Lucida Sans Unicode"/>
                <a:cs typeface="Lucida Sans Unicode"/>
              </a:rPr>
              <a:t> </a:t>
            </a:r>
            <a:r>
              <a:rPr sz="1300" spc="-15" dirty="0">
                <a:latin typeface="Lucida Sans Unicode"/>
                <a:cs typeface="Lucida Sans Unicode"/>
              </a:rPr>
              <a:t>understand</a:t>
            </a:r>
            <a:endParaRPr sz="1300">
              <a:latin typeface="Lucida Sans Unicode"/>
              <a:cs typeface="Lucida Sans Unicode"/>
            </a:endParaRPr>
          </a:p>
        </p:txBody>
      </p:sp>
      <p:sp>
        <p:nvSpPr>
          <p:cNvPr id="30" name="object 30"/>
          <p:cNvSpPr txBox="1"/>
          <p:nvPr/>
        </p:nvSpPr>
        <p:spPr>
          <a:xfrm>
            <a:off x="4941927" y="2568447"/>
            <a:ext cx="1559560" cy="223520"/>
          </a:xfrm>
          <a:prstGeom prst="rect">
            <a:avLst/>
          </a:prstGeom>
        </p:spPr>
        <p:txBody>
          <a:bodyPr vert="horz" wrap="square" lIns="0" tIns="12700" rIns="0" bIns="0" rtlCol="0">
            <a:spAutoFit/>
          </a:bodyPr>
          <a:lstStyle/>
          <a:p>
            <a:pPr marL="12700">
              <a:lnSpc>
                <a:spcPct val="100000"/>
              </a:lnSpc>
              <a:spcBef>
                <a:spcPts val="100"/>
              </a:spcBef>
            </a:pPr>
            <a:r>
              <a:rPr sz="1300" spc="-15" dirty="0">
                <a:latin typeface="Lucida Sans Unicode"/>
                <a:cs typeface="Lucida Sans Unicode"/>
              </a:rPr>
              <a:t>method</a:t>
            </a:r>
            <a:r>
              <a:rPr sz="1300" spc="-65" dirty="0">
                <a:latin typeface="Lucida Sans Unicode"/>
                <a:cs typeface="Lucida Sans Unicode"/>
              </a:rPr>
              <a:t> </a:t>
            </a:r>
            <a:r>
              <a:rPr sz="1300" spc="-10" dirty="0">
                <a:latin typeface="Lucida Sans Unicode"/>
                <a:cs typeface="Lucida Sans Unicode"/>
              </a:rPr>
              <a:t>and</a:t>
            </a:r>
            <a:r>
              <a:rPr sz="1300" spc="-60" dirty="0">
                <a:latin typeface="Lucida Sans Unicode"/>
                <a:cs typeface="Lucida Sans Unicode"/>
              </a:rPr>
              <a:t> </a:t>
            </a:r>
            <a:r>
              <a:rPr sz="1300" spc="-10" dirty="0">
                <a:latin typeface="Lucida Sans Unicode"/>
                <a:cs typeface="Lucida Sans Unicode"/>
              </a:rPr>
              <a:t>results</a:t>
            </a:r>
            <a:endParaRPr sz="1300">
              <a:latin typeface="Lucida Sans Unicode"/>
              <a:cs typeface="Lucida Sans Unicode"/>
            </a:endParaRPr>
          </a:p>
        </p:txBody>
      </p:sp>
      <p:sp>
        <p:nvSpPr>
          <p:cNvPr id="31" name="object 31"/>
          <p:cNvSpPr txBox="1"/>
          <p:nvPr/>
        </p:nvSpPr>
        <p:spPr>
          <a:xfrm>
            <a:off x="6840557" y="2568447"/>
            <a:ext cx="1267460" cy="644525"/>
          </a:xfrm>
          <a:prstGeom prst="rect">
            <a:avLst/>
          </a:prstGeom>
        </p:spPr>
        <p:txBody>
          <a:bodyPr vert="horz" wrap="square" lIns="0" tIns="0" rIns="0" bIns="0" rtlCol="0">
            <a:spAutoFit/>
          </a:bodyPr>
          <a:lstStyle/>
          <a:p>
            <a:pPr marL="12700" marR="5080" algn="just">
              <a:lnSpc>
                <a:spcPct val="106200"/>
              </a:lnSpc>
            </a:pPr>
            <a:r>
              <a:rPr sz="1300" spc="-10" dirty="0">
                <a:latin typeface="Lucida Sans Unicode"/>
                <a:cs typeface="Lucida Sans Unicode"/>
              </a:rPr>
              <a:t>and</a:t>
            </a:r>
            <a:r>
              <a:rPr sz="1300" spc="-75" dirty="0">
                <a:latin typeface="Lucida Sans Unicode"/>
                <a:cs typeface="Lucida Sans Unicode"/>
              </a:rPr>
              <a:t> </a:t>
            </a:r>
            <a:r>
              <a:rPr sz="1300" spc="-10" dirty="0">
                <a:latin typeface="Lucida Sans Unicode"/>
                <a:cs typeface="Lucida Sans Unicode"/>
              </a:rPr>
              <a:t>results,</a:t>
            </a:r>
            <a:r>
              <a:rPr sz="1300" spc="-75" dirty="0">
                <a:latin typeface="Lucida Sans Unicode"/>
                <a:cs typeface="Lucida Sans Unicode"/>
              </a:rPr>
              <a:t> </a:t>
            </a:r>
            <a:r>
              <a:rPr sz="1300" spc="-10" dirty="0">
                <a:latin typeface="Lucida Sans Unicode"/>
                <a:cs typeface="Lucida Sans Unicode"/>
              </a:rPr>
              <a:t>but </a:t>
            </a:r>
            <a:r>
              <a:rPr sz="1300" spc="-395" dirty="0">
                <a:latin typeface="Lucida Sans Unicode"/>
                <a:cs typeface="Lucida Sans Unicode"/>
              </a:rPr>
              <a:t> </a:t>
            </a:r>
            <a:r>
              <a:rPr sz="1300" spc="-10" dirty="0">
                <a:latin typeface="Lucida Sans Unicode"/>
                <a:cs typeface="Lucida Sans Unicode"/>
              </a:rPr>
              <a:t>clarity could be </a:t>
            </a:r>
            <a:r>
              <a:rPr sz="1300" spc="-400" dirty="0">
                <a:latin typeface="Lucida Sans Unicode"/>
                <a:cs typeface="Lucida Sans Unicode"/>
              </a:rPr>
              <a:t> </a:t>
            </a:r>
            <a:r>
              <a:rPr sz="1300" spc="-15" dirty="0">
                <a:latin typeface="Lucida Sans Unicode"/>
                <a:cs typeface="Lucida Sans Unicode"/>
              </a:rPr>
              <a:t>improved</a:t>
            </a:r>
            <a:endParaRPr sz="1300">
              <a:latin typeface="Lucida Sans Unicode"/>
              <a:cs typeface="Lucida Sans Unicode"/>
            </a:endParaRPr>
          </a:p>
        </p:txBody>
      </p:sp>
      <p:sp>
        <p:nvSpPr>
          <p:cNvPr id="32" name="object 32"/>
          <p:cNvSpPr txBox="1"/>
          <p:nvPr/>
        </p:nvSpPr>
        <p:spPr>
          <a:xfrm>
            <a:off x="6840557" y="2352040"/>
            <a:ext cx="2421255" cy="223520"/>
          </a:xfrm>
          <a:prstGeom prst="rect">
            <a:avLst/>
          </a:prstGeom>
        </p:spPr>
        <p:txBody>
          <a:bodyPr vert="horz" wrap="square" lIns="0" tIns="12700" rIns="0" bIns="0" rtlCol="0">
            <a:spAutoFit/>
          </a:bodyPr>
          <a:lstStyle/>
          <a:p>
            <a:pPr marL="12700">
              <a:lnSpc>
                <a:spcPct val="100000"/>
              </a:lnSpc>
              <a:spcBef>
                <a:spcPts val="100"/>
              </a:spcBef>
              <a:tabLst>
                <a:tab pos="1565910" algn="l"/>
              </a:tabLst>
            </a:pPr>
            <a:r>
              <a:rPr sz="1300" spc="-15" dirty="0">
                <a:latin typeface="Lucida Sans Unicode"/>
                <a:cs typeface="Lucida Sans Unicode"/>
              </a:rPr>
              <a:t>Describes</a:t>
            </a:r>
            <a:r>
              <a:rPr sz="1300" spc="-20" dirty="0">
                <a:latin typeface="Lucida Sans Unicode"/>
                <a:cs typeface="Lucida Sans Unicode"/>
              </a:rPr>
              <a:t> </a:t>
            </a:r>
            <a:r>
              <a:rPr sz="1300" spc="-15" dirty="0">
                <a:latin typeface="Lucida Sans Unicode"/>
                <a:cs typeface="Lucida Sans Unicode"/>
              </a:rPr>
              <a:t>method	</a:t>
            </a:r>
            <a:r>
              <a:rPr sz="1300" spc="-10" dirty="0">
                <a:latin typeface="Lucida Sans Unicode"/>
                <a:cs typeface="Lucida Sans Unicode"/>
              </a:rPr>
              <a:t>Difficult</a:t>
            </a:r>
            <a:r>
              <a:rPr sz="1300" spc="-90" dirty="0">
                <a:latin typeface="Lucida Sans Unicode"/>
                <a:cs typeface="Lucida Sans Unicode"/>
              </a:rPr>
              <a:t> </a:t>
            </a:r>
            <a:r>
              <a:rPr sz="1300" spc="-5" dirty="0">
                <a:latin typeface="Lucida Sans Unicode"/>
                <a:cs typeface="Lucida Sans Unicode"/>
              </a:rPr>
              <a:t>to</a:t>
            </a:r>
            <a:endParaRPr sz="1300">
              <a:latin typeface="Lucida Sans Unicode"/>
              <a:cs typeface="Lucida Sans Unicode"/>
            </a:endParaRPr>
          </a:p>
        </p:txBody>
      </p:sp>
      <p:sp>
        <p:nvSpPr>
          <p:cNvPr id="33" name="object 33"/>
          <p:cNvSpPr txBox="1"/>
          <p:nvPr/>
        </p:nvSpPr>
        <p:spPr>
          <a:xfrm>
            <a:off x="8394361" y="2568447"/>
            <a:ext cx="1310640" cy="644525"/>
          </a:xfrm>
          <a:prstGeom prst="rect">
            <a:avLst/>
          </a:prstGeom>
        </p:spPr>
        <p:txBody>
          <a:bodyPr vert="horz" wrap="square" lIns="0" tIns="0" rIns="0" bIns="0" rtlCol="0">
            <a:spAutoFit/>
          </a:bodyPr>
          <a:lstStyle/>
          <a:p>
            <a:pPr marL="12700" marR="5080">
              <a:lnSpc>
                <a:spcPct val="106200"/>
              </a:lnSpc>
            </a:pPr>
            <a:r>
              <a:rPr sz="1300" spc="-15" dirty="0">
                <a:latin typeface="Lucida Sans Unicode"/>
                <a:cs typeface="Lucida Sans Unicode"/>
              </a:rPr>
              <a:t>understand </a:t>
            </a:r>
            <a:r>
              <a:rPr sz="1300" spc="-10" dirty="0">
                <a:latin typeface="Lucida Sans Unicode"/>
                <a:cs typeface="Lucida Sans Unicode"/>
              </a:rPr>
              <a:t> </a:t>
            </a:r>
            <a:r>
              <a:rPr sz="1300" spc="-15" dirty="0">
                <a:latin typeface="Lucida Sans Unicode"/>
                <a:cs typeface="Lucida Sans Unicode"/>
              </a:rPr>
              <a:t>methods</a:t>
            </a:r>
            <a:r>
              <a:rPr sz="1300" spc="-85" dirty="0">
                <a:latin typeface="Lucida Sans Unicode"/>
                <a:cs typeface="Lucida Sans Unicode"/>
              </a:rPr>
              <a:t> </a:t>
            </a:r>
            <a:r>
              <a:rPr sz="1300" spc="-15" dirty="0">
                <a:latin typeface="Lucida Sans Unicode"/>
                <a:cs typeface="Lucida Sans Unicode"/>
              </a:rPr>
              <a:t>and/or </a:t>
            </a:r>
            <a:r>
              <a:rPr sz="1300" spc="-400" dirty="0">
                <a:latin typeface="Lucida Sans Unicode"/>
                <a:cs typeface="Lucida Sans Unicode"/>
              </a:rPr>
              <a:t> </a:t>
            </a:r>
            <a:r>
              <a:rPr sz="1300" spc="-10" dirty="0">
                <a:latin typeface="Lucida Sans Unicode"/>
                <a:cs typeface="Lucida Sans Unicode"/>
              </a:rPr>
              <a:t>results</a:t>
            </a:r>
            <a:endParaRPr sz="1300">
              <a:latin typeface="Lucida Sans Unicode"/>
              <a:cs typeface="Lucida Sans Unicode"/>
            </a:endParaRPr>
          </a:p>
        </p:txBody>
      </p:sp>
      <p:sp>
        <p:nvSpPr>
          <p:cNvPr id="34" name="object 34"/>
          <p:cNvSpPr txBox="1"/>
          <p:nvPr/>
        </p:nvSpPr>
        <p:spPr>
          <a:xfrm>
            <a:off x="3732951" y="3473703"/>
            <a:ext cx="878205" cy="223520"/>
          </a:xfrm>
          <a:prstGeom prst="rect">
            <a:avLst/>
          </a:prstGeom>
        </p:spPr>
        <p:txBody>
          <a:bodyPr vert="horz" wrap="square" lIns="0" tIns="12700" rIns="0" bIns="0" rtlCol="0">
            <a:spAutoFit/>
          </a:bodyPr>
          <a:lstStyle/>
          <a:p>
            <a:pPr marL="12700">
              <a:lnSpc>
                <a:spcPct val="100000"/>
              </a:lnSpc>
              <a:spcBef>
                <a:spcPts val="100"/>
              </a:spcBef>
            </a:pPr>
            <a:r>
              <a:rPr sz="1300" spc="-15" dirty="0">
                <a:latin typeface="Lucida Sans Unicode"/>
                <a:cs typeface="Lucida Sans Unicode"/>
              </a:rPr>
              <a:t>D</a:t>
            </a:r>
            <a:r>
              <a:rPr sz="1300" spc="-5" dirty="0">
                <a:latin typeface="Lucida Sans Unicode"/>
                <a:cs typeface="Lucida Sans Unicode"/>
              </a:rPr>
              <a:t>i</a:t>
            </a:r>
            <a:r>
              <a:rPr sz="1300" spc="-10" dirty="0">
                <a:latin typeface="Lucida Sans Unicode"/>
                <a:cs typeface="Lucida Sans Unicode"/>
              </a:rPr>
              <a:t>s</a:t>
            </a:r>
            <a:r>
              <a:rPr sz="1300" spc="-15" dirty="0">
                <a:latin typeface="Lucida Sans Unicode"/>
                <a:cs typeface="Lucida Sans Unicode"/>
              </a:rPr>
              <a:t>c</a:t>
            </a:r>
            <a:r>
              <a:rPr sz="1300" spc="-10" dirty="0">
                <a:latin typeface="Lucida Sans Unicode"/>
                <a:cs typeface="Lucida Sans Unicode"/>
              </a:rPr>
              <a:t>uss</a:t>
            </a:r>
            <a:r>
              <a:rPr sz="1300" spc="-5" dirty="0">
                <a:latin typeface="Lucida Sans Unicode"/>
                <a:cs typeface="Lucida Sans Unicode"/>
              </a:rPr>
              <a:t>i</a:t>
            </a:r>
            <a:r>
              <a:rPr sz="1300" spc="-15" dirty="0">
                <a:latin typeface="Lucida Sans Unicode"/>
                <a:cs typeface="Lucida Sans Unicode"/>
              </a:rPr>
              <a:t>o</a:t>
            </a:r>
            <a:r>
              <a:rPr sz="1300" dirty="0">
                <a:latin typeface="Lucida Sans Unicode"/>
                <a:cs typeface="Lucida Sans Unicode"/>
              </a:rPr>
              <a:t>n</a:t>
            </a:r>
            <a:endParaRPr sz="1300">
              <a:latin typeface="Lucida Sans Unicode"/>
              <a:cs typeface="Lucida Sans Unicode"/>
            </a:endParaRPr>
          </a:p>
        </p:txBody>
      </p:sp>
      <p:sp>
        <p:nvSpPr>
          <p:cNvPr id="35" name="object 35"/>
          <p:cNvSpPr txBox="1"/>
          <p:nvPr/>
        </p:nvSpPr>
        <p:spPr>
          <a:xfrm>
            <a:off x="4941927" y="3473703"/>
            <a:ext cx="1664970" cy="223520"/>
          </a:xfrm>
          <a:prstGeom prst="rect">
            <a:avLst/>
          </a:prstGeom>
        </p:spPr>
        <p:txBody>
          <a:bodyPr vert="horz" wrap="square" lIns="0" tIns="12700" rIns="0" bIns="0" rtlCol="0">
            <a:spAutoFit/>
          </a:bodyPr>
          <a:lstStyle/>
          <a:p>
            <a:pPr marL="12700">
              <a:lnSpc>
                <a:spcPct val="100000"/>
              </a:lnSpc>
              <a:spcBef>
                <a:spcPts val="100"/>
              </a:spcBef>
            </a:pPr>
            <a:r>
              <a:rPr sz="1300" spc="-15" dirty="0">
                <a:latin typeface="Lucida Sans Unicode"/>
                <a:cs typeface="Lucida Sans Unicode"/>
              </a:rPr>
              <a:t>Connects</a:t>
            </a:r>
            <a:r>
              <a:rPr sz="1300" spc="-55" dirty="0">
                <a:latin typeface="Lucida Sans Unicode"/>
                <a:cs typeface="Lucida Sans Unicode"/>
              </a:rPr>
              <a:t> </a:t>
            </a:r>
            <a:r>
              <a:rPr sz="1300" spc="-10" dirty="0">
                <a:latin typeface="Lucida Sans Unicode"/>
                <a:cs typeface="Lucida Sans Unicode"/>
              </a:rPr>
              <a:t>findings</a:t>
            </a:r>
            <a:r>
              <a:rPr sz="1300" spc="-50" dirty="0">
                <a:latin typeface="Lucida Sans Unicode"/>
                <a:cs typeface="Lucida Sans Unicode"/>
              </a:rPr>
              <a:t> </a:t>
            </a:r>
            <a:r>
              <a:rPr sz="1300" spc="-5" dirty="0">
                <a:latin typeface="Lucida Sans Unicode"/>
                <a:cs typeface="Lucida Sans Unicode"/>
              </a:rPr>
              <a:t>to</a:t>
            </a:r>
            <a:endParaRPr sz="1300">
              <a:latin typeface="Lucida Sans Unicode"/>
              <a:cs typeface="Lucida Sans Unicode"/>
            </a:endParaRPr>
          </a:p>
        </p:txBody>
      </p:sp>
      <p:sp>
        <p:nvSpPr>
          <p:cNvPr id="36" name="object 36"/>
          <p:cNvSpPr txBox="1"/>
          <p:nvPr/>
        </p:nvSpPr>
        <p:spPr>
          <a:xfrm>
            <a:off x="4941927" y="4107688"/>
            <a:ext cx="1464945" cy="427990"/>
          </a:xfrm>
          <a:prstGeom prst="rect">
            <a:avLst/>
          </a:prstGeom>
        </p:spPr>
        <p:txBody>
          <a:bodyPr vert="horz" wrap="square" lIns="0" tIns="6350" rIns="0" bIns="0" rtlCol="0">
            <a:spAutoFit/>
          </a:bodyPr>
          <a:lstStyle/>
          <a:p>
            <a:pPr marL="12700" marR="5080">
              <a:lnSpc>
                <a:spcPct val="103099"/>
              </a:lnSpc>
              <a:spcBef>
                <a:spcPts val="50"/>
              </a:spcBef>
            </a:pPr>
            <a:r>
              <a:rPr sz="1300" spc="-10" dirty="0">
                <a:latin typeface="Lucida Sans Unicode"/>
                <a:cs typeface="Lucida Sans Unicode"/>
              </a:rPr>
              <a:t>of</a:t>
            </a:r>
            <a:r>
              <a:rPr sz="1300" spc="315" dirty="0">
                <a:latin typeface="Lucida Sans Unicode"/>
                <a:cs typeface="Lucida Sans Unicode"/>
              </a:rPr>
              <a:t> </a:t>
            </a:r>
            <a:r>
              <a:rPr sz="1300" spc="-10" dirty="0">
                <a:latin typeface="Lucida Sans Unicode"/>
                <a:cs typeface="Lucida Sans Unicode"/>
              </a:rPr>
              <a:t>implications</a:t>
            </a:r>
            <a:r>
              <a:rPr sz="1300" spc="-50" dirty="0">
                <a:latin typeface="Lucida Sans Unicode"/>
                <a:cs typeface="Lucida Sans Unicode"/>
              </a:rPr>
              <a:t> </a:t>
            </a:r>
            <a:r>
              <a:rPr sz="1300" spc="-15" dirty="0">
                <a:latin typeface="Lucida Sans Unicode"/>
                <a:cs typeface="Lucida Sans Unicode"/>
              </a:rPr>
              <a:t>or </a:t>
            </a:r>
            <a:r>
              <a:rPr sz="1300" spc="-400" dirty="0">
                <a:latin typeface="Lucida Sans Unicode"/>
                <a:cs typeface="Lucida Sans Unicode"/>
              </a:rPr>
              <a:t> </a:t>
            </a:r>
            <a:r>
              <a:rPr sz="1300" spc="-10" dirty="0">
                <a:latin typeface="Lucida Sans Unicode"/>
                <a:cs typeface="Lucida Sans Unicode"/>
              </a:rPr>
              <a:t>future</a:t>
            </a:r>
            <a:r>
              <a:rPr sz="1300" spc="-45" dirty="0">
                <a:latin typeface="Lucida Sans Unicode"/>
                <a:cs typeface="Lucida Sans Unicode"/>
              </a:rPr>
              <a:t> </a:t>
            </a:r>
            <a:r>
              <a:rPr sz="1300" spc="-20" dirty="0">
                <a:latin typeface="Lucida Sans Unicode"/>
                <a:cs typeface="Lucida Sans Unicode"/>
              </a:rPr>
              <a:t>research</a:t>
            </a:r>
            <a:endParaRPr sz="1300">
              <a:latin typeface="Lucida Sans Unicode"/>
              <a:cs typeface="Lucida Sans Unicode"/>
            </a:endParaRPr>
          </a:p>
        </p:txBody>
      </p:sp>
      <p:sp>
        <p:nvSpPr>
          <p:cNvPr id="37" name="object 37"/>
          <p:cNvSpPr txBox="1"/>
          <p:nvPr/>
        </p:nvSpPr>
        <p:spPr>
          <a:xfrm>
            <a:off x="6840557" y="3473703"/>
            <a:ext cx="792480" cy="223520"/>
          </a:xfrm>
          <a:prstGeom prst="rect">
            <a:avLst/>
          </a:prstGeom>
        </p:spPr>
        <p:txBody>
          <a:bodyPr vert="horz" wrap="square" lIns="0" tIns="12700" rIns="0" bIns="0" rtlCol="0">
            <a:spAutoFit/>
          </a:bodyPr>
          <a:lstStyle/>
          <a:p>
            <a:pPr marL="12700">
              <a:lnSpc>
                <a:spcPct val="100000"/>
              </a:lnSpc>
              <a:spcBef>
                <a:spcPts val="100"/>
              </a:spcBef>
            </a:pPr>
            <a:r>
              <a:rPr sz="1300" spc="-15" dirty="0">
                <a:latin typeface="Lucida Sans Unicode"/>
                <a:cs typeface="Lucida Sans Unicode"/>
              </a:rPr>
              <a:t>D</a:t>
            </a:r>
            <a:r>
              <a:rPr sz="1300" spc="-20" dirty="0">
                <a:latin typeface="Lucida Sans Unicode"/>
                <a:cs typeface="Lucida Sans Unicode"/>
              </a:rPr>
              <a:t>e</a:t>
            </a:r>
            <a:r>
              <a:rPr sz="1300" spc="-10" dirty="0">
                <a:latin typeface="Lucida Sans Unicode"/>
                <a:cs typeface="Lucida Sans Unicode"/>
              </a:rPr>
              <a:t>s</a:t>
            </a:r>
            <a:r>
              <a:rPr sz="1300" spc="-15" dirty="0">
                <a:latin typeface="Lucida Sans Unicode"/>
                <a:cs typeface="Lucida Sans Unicode"/>
              </a:rPr>
              <a:t>cr</a:t>
            </a:r>
            <a:r>
              <a:rPr sz="1300" spc="-5" dirty="0">
                <a:latin typeface="Lucida Sans Unicode"/>
                <a:cs typeface="Lucida Sans Unicode"/>
              </a:rPr>
              <a:t>i</a:t>
            </a:r>
            <a:r>
              <a:rPr sz="1300" spc="-20" dirty="0">
                <a:latin typeface="Lucida Sans Unicode"/>
                <a:cs typeface="Lucida Sans Unicode"/>
              </a:rPr>
              <a:t>be</a:t>
            </a:r>
            <a:r>
              <a:rPr sz="1300" dirty="0">
                <a:latin typeface="Lucida Sans Unicode"/>
                <a:cs typeface="Lucida Sans Unicode"/>
              </a:rPr>
              <a:t>s</a:t>
            </a:r>
            <a:endParaRPr sz="1300">
              <a:latin typeface="Lucida Sans Unicode"/>
              <a:cs typeface="Lucida Sans Unicode"/>
            </a:endParaRPr>
          </a:p>
        </p:txBody>
      </p:sp>
      <p:sp>
        <p:nvSpPr>
          <p:cNvPr id="38" name="object 38"/>
          <p:cNvSpPr txBox="1"/>
          <p:nvPr/>
        </p:nvSpPr>
        <p:spPr>
          <a:xfrm>
            <a:off x="4941927" y="3690111"/>
            <a:ext cx="3202305" cy="424815"/>
          </a:xfrm>
          <a:prstGeom prst="rect">
            <a:avLst/>
          </a:prstGeom>
        </p:spPr>
        <p:txBody>
          <a:bodyPr vert="horz" wrap="square" lIns="0" tIns="9525" rIns="0" bIns="0" rtlCol="0">
            <a:spAutoFit/>
          </a:bodyPr>
          <a:lstStyle/>
          <a:p>
            <a:pPr marL="12700" marR="5080">
              <a:lnSpc>
                <a:spcPct val="101499"/>
              </a:lnSpc>
              <a:spcBef>
                <a:spcPts val="75"/>
              </a:spcBef>
              <a:tabLst>
                <a:tab pos="1910714" algn="l"/>
              </a:tabLst>
            </a:pPr>
            <a:r>
              <a:rPr sz="1300" spc="-15" dirty="0">
                <a:latin typeface="Lucida Sans Unicode"/>
                <a:cs typeface="Lucida Sans Unicode"/>
              </a:rPr>
              <a:t>o</a:t>
            </a:r>
            <a:r>
              <a:rPr sz="1300" spc="-10" dirty="0">
                <a:latin typeface="Lucida Sans Unicode"/>
                <a:cs typeface="Lucida Sans Unicode"/>
              </a:rPr>
              <a:t>th</a:t>
            </a:r>
            <a:r>
              <a:rPr sz="1300" spc="-20" dirty="0">
                <a:latin typeface="Lucida Sans Unicode"/>
                <a:cs typeface="Lucida Sans Unicode"/>
              </a:rPr>
              <a:t>e</a:t>
            </a:r>
            <a:r>
              <a:rPr sz="1300" dirty="0">
                <a:latin typeface="Lucida Sans Unicode"/>
                <a:cs typeface="Lucida Sans Unicode"/>
              </a:rPr>
              <a:t>r</a:t>
            </a:r>
            <a:r>
              <a:rPr sz="1300" spc="-25" dirty="0">
                <a:latin typeface="Lucida Sans Unicode"/>
                <a:cs typeface="Lucida Sans Unicode"/>
              </a:rPr>
              <a:t> </a:t>
            </a:r>
            <a:r>
              <a:rPr sz="1300" spc="-15" dirty="0">
                <a:latin typeface="Lucida Sans Unicode"/>
                <a:cs typeface="Lucida Sans Unicode"/>
              </a:rPr>
              <a:t>r</a:t>
            </a:r>
            <a:r>
              <a:rPr sz="1300" spc="-20" dirty="0">
                <a:latin typeface="Lucida Sans Unicode"/>
                <a:cs typeface="Lucida Sans Unicode"/>
              </a:rPr>
              <a:t>e</a:t>
            </a:r>
            <a:r>
              <a:rPr sz="1300" spc="-10" dirty="0">
                <a:latin typeface="Lucida Sans Unicode"/>
                <a:cs typeface="Lucida Sans Unicode"/>
              </a:rPr>
              <a:t>s</a:t>
            </a:r>
            <a:r>
              <a:rPr sz="1300" spc="-20" dirty="0">
                <a:latin typeface="Lucida Sans Unicode"/>
                <a:cs typeface="Lucida Sans Unicode"/>
              </a:rPr>
              <a:t>e</a:t>
            </a:r>
            <a:r>
              <a:rPr sz="1300" spc="-15" dirty="0">
                <a:latin typeface="Lucida Sans Unicode"/>
                <a:cs typeface="Lucida Sans Unicode"/>
              </a:rPr>
              <a:t>arc</a:t>
            </a:r>
            <a:r>
              <a:rPr sz="1300" spc="-10" dirty="0">
                <a:latin typeface="Lucida Sans Unicode"/>
                <a:cs typeface="Lucida Sans Unicode"/>
              </a:rPr>
              <a:t>h</a:t>
            </a:r>
            <a:r>
              <a:rPr sz="1300" dirty="0">
                <a:latin typeface="Lucida Sans Unicode"/>
                <a:cs typeface="Lucida Sans Unicode"/>
              </a:rPr>
              <a:t>,	</a:t>
            </a:r>
            <a:r>
              <a:rPr sz="1300" spc="-15" dirty="0">
                <a:latin typeface="Lucida Sans Unicode"/>
                <a:cs typeface="Lucida Sans Unicode"/>
              </a:rPr>
              <a:t>co</a:t>
            </a:r>
            <a:r>
              <a:rPr sz="1300" spc="-10" dirty="0">
                <a:latin typeface="Lucida Sans Unicode"/>
                <a:cs typeface="Lucida Sans Unicode"/>
              </a:rPr>
              <a:t>n</a:t>
            </a:r>
            <a:r>
              <a:rPr sz="1300" spc="-15" dirty="0">
                <a:latin typeface="Lucida Sans Unicode"/>
                <a:cs typeface="Lucida Sans Unicode"/>
              </a:rPr>
              <a:t>c</a:t>
            </a:r>
            <a:r>
              <a:rPr sz="1300" spc="-5" dirty="0">
                <a:latin typeface="Lucida Sans Unicode"/>
                <a:cs typeface="Lucida Sans Unicode"/>
              </a:rPr>
              <a:t>l</a:t>
            </a:r>
            <a:r>
              <a:rPr sz="1300" spc="-10" dirty="0">
                <a:latin typeface="Lucida Sans Unicode"/>
                <a:cs typeface="Lucida Sans Unicode"/>
              </a:rPr>
              <a:t>us</a:t>
            </a:r>
            <a:r>
              <a:rPr sz="1300" spc="-5" dirty="0">
                <a:latin typeface="Lucida Sans Unicode"/>
                <a:cs typeface="Lucida Sans Unicode"/>
              </a:rPr>
              <a:t>i</a:t>
            </a:r>
            <a:r>
              <a:rPr sz="1300" spc="-15" dirty="0">
                <a:latin typeface="Lucida Sans Unicode"/>
                <a:cs typeface="Lucida Sans Unicode"/>
              </a:rPr>
              <a:t>o</a:t>
            </a:r>
            <a:r>
              <a:rPr sz="1300" spc="-10" dirty="0">
                <a:latin typeface="Lucida Sans Unicode"/>
                <a:cs typeface="Lucida Sans Unicode"/>
              </a:rPr>
              <a:t>n</a:t>
            </a:r>
            <a:r>
              <a:rPr sz="1300" dirty="0">
                <a:latin typeface="Lucida Sans Unicode"/>
                <a:cs typeface="Lucida Sans Unicode"/>
              </a:rPr>
              <a:t>s</a:t>
            </a:r>
            <a:r>
              <a:rPr sz="1300" spc="-25" dirty="0">
                <a:latin typeface="Lucida Sans Unicode"/>
                <a:cs typeface="Lucida Sans Unicode"/>
              </a:rPr>
              <a:t> </a:t>
            </a:r>
            <a:r>
              <a:rPr sz="1300" spc="-15" dirty="0">
                <a:latin typeface="Lucida Sans Unicode"/>
                <a:cs typeface="Lucida Sans Unicode"/>
              </a:rPr>
              <a:t>a</a:t>
            </a:r>
            <a:r>
              <a:rPr sz="1300" spc="-10" dirty="0">
                <a:latin typeface="Lucida Sans Unicode"/>
                <a:cs typeface="Lucida Sans Unicode"/>
              </a:rPr>
              <a:t>n</a:t>
            </a:r>
            <a:r>
              <a:rPr sz="1300" dirty="0">
                <a:latin typeface="Lucida Sans Unicode"/>
                <a:cs typeface="Lucida Sans Unicode"/>
              </a:rPr>
              <a:t>d  </a:t>
            </a:r>
            <a:r>
              <a:rPr sz="1300" spc="-15" dirty="0">
                <a:latin typeface="Lucida Sans Unicode"/>
                <a:cs typeface="Lucida Sans Unicode"/>
              </a:rPr>
              <a:t>thoughtful</a:t>
            </a:r>
            <a:r>
              <a:rPr sz="1300" spc="5" dirty="0">
                <a:latin typeface="Lucida Sans Unicode"/>
                <a:cs typeface="Lucida Sans Unicode"/>
              </a:rPr>
              <a:t> </a:t>
            </a:r>
            <a:r>
              <a:rPr sz="1300" spc="-15" dirty="0">
                <a:latin typeface="Lucida Sans Unicode"/>
                <a:cs typeface="Lucida Sans Unicode"/>
              </a:rPr>
              <a:t>description	</a:t>
            </a:r>
            <a:r>
              <a:rPr sz="1300" spc="-10" dirty="0">
                <a:latin typeface="Lucida Sans Unicode"/>
                <a:cs typeface="Lucida Sans Unicode"/>
              </a:rPr>
              <a:t>future</a:t>
            </a:r>
            <a:r>
              <a:rPr sz="1300" spc="-80" dirty="0">
                <a:latin typeface="Lucida Sans Unicode"/>
                <a:cs typeface="Lucida Sans Unicode"/>
              </a:rPr>
              <a:t> </a:t>
            </a:r>
            <a:r>
              <a:rPr sz="1300" spc="-15" dirty="0">
                <a:latin typeface="Lucida Sans Unicode"/>
                <a:cs typeface="Lucida Sans Unicode"/>
              </a:rPr>
              <a:t>research,</a:t>
            </a:r>
            <a:endParaRPr sz="1300">
              <a:latin typeface="Lucida Sans Unicode"/>
              <a:cs typeface="Lucida Sans Unicode"/>
            </a:endParaRPr>
          </a:p>
        </p:txBody>
      </p:sp>
      <p:sp>
        <p:nvSpPr>
          <p:cNvPr id="39" name="object 39"/>
          <p:cNvSpPr txBox="1"/>
          <p:nvPr/>
        </p:nvSpPr>
        <p:spPr>
          <a:xfrm>
            <a:off x="8394361" y="3455415"/>
            <a:ext cx="1285875" cy="1080135"/>
          </a:xfrm>
          <a:prstGeom prst="rect">
            <a:avLst/>
          </a:prstGeom>
        </p:spPr>
        <p:txBody>
          <a:bodyPr vert="horz" wrap="square" lIns="0" tIns="19050" rIns="0" bIns="0" rtlCol="0">
            <a:spAutoFit/>
          </a:bodyPr>
          <a:lstStyle/>
          <a:p>
            <a:pPr marL="12700" marR="5080">
              <a:lnSpc>
                <a:spcPct val="105800"/>
              </a:lnSpc>
              <a:spcBef>
                <a:spcPts val="150"/>
              </a:spcBef>
            </a:pPr>
            <a:r>
              <a:rPr sz="1300" spc="-15" dirty="0">
                <a:latin typeface="Lucida Sans Unicode"/>
                <a:cs typeface="Lucida Sans Unicode"/>
              </a:rPr>
              <a:t>Description </a:t>
            </a:r>
            <a:r>
              <a:rPr sz="1300" spc="-10" dirty="0">
                <a:latin typeface="Lucida Sans Unicode"/>
                <a:cs typeface="Lucida Sans Unicode"/>
              </a:rPr>
              <a:t>of </a:t>
            </a:r>
            <a:r>
              <a:rPr sz="1300" spc="-5" dirty="0">
                <a:latin typeface="Lucida Sans Unicode"/>
                <a:cs typeface="Lucida Sans Unicode"/>
              </a:rPr>
              <a:t> </a:t>
            </a:r>
            <a:r>
              <a:rPr sz="1300" spc="-10" dirty="0">
                <a:latin typeface="Lucida Sans Unicode"/>
                <a:cs typeface="Lucida Sans Unicode"/>
              </a:rPr>
              <a:t>conclusions </a:t>
            </a:r>
            <a:r>
              <a:rPr sz="1300" spc="-5" dirty="0">
                <a:latin typeface="Lucida Sans Unicode"/>
                <a:cs typeface="Lucida Sans Unicode"/>
              </a:rPr>
              <a:t>is </a:t>
            </a:r>
            <a:r>
              <a:rPr sz="1300" dirty="0">
                <a:latin typeface="Lucida Sans Unicode"/>
                <a:cs typeface="Lucida Sans Unicode"/>
              </a:rPr>
              <a:t> </a:t>
            </a:r>
            <a:r>
              <a:rPr sz="1300" spc="-10" dirty="0">
                <a:latin typeface="Lucida Sans Unicode"/>
                <a:cs typeface="Lucida Sans Unicode"/>
              </a:rPr>
              <a:t>confusing and </a:t>
            </a:r>
            <a:r>
              <a:rPr sz="1300" spc="-5" dirty="0">
                <a:latin typeface="Lucida Sans Unicode"/>
                <a:cs typeface="Lucida Sans Unicode"/>
              </a:rPr>
              <a:t> i</a:t>
            </a:r>
            <a:r>
              <a:rPr sz="1300" spc="-15" dirty="0">
                <a:latin typeface="Lucida Sans Unicode"/>
                <a:cs typeface="Lucida Sans Unicode"/>
              </a:rPr>
              <a:t>m</a:t>
            </a:r>
            <a:r>
              <a:rPr sz="1300" spc="-20" dirty="0">
                <a:latin typeface="Lucida Sans Unicode"/>
                <a:cs typeface="Lucida Sans Unicode"/>
              </a:rPr>
              <a:t>p</a:t>
            </a:r>
            <a:r>
              <a:rPr sz="1300" spc="-5" dirty="0">
                <a:latin typeface="Lucida Sans Unicode"/>
                <a:cs typeface="Lucida Sans Unicode"/>
              </a:rPr>
              <a:t>li</a:t>
            </a:r>
            <a:r>
              <a:rPr sz="1300" spc="-15" dirty="0">
                <a:latin typeface="Lucida Sans Unicode"/>
                <a:cs typeface="Lucida Sans Unicode"/>
              </a:rPr>
              <a:t>ca</a:t>
            </a:r>
            <a:r>
              <a:rPr sz="1300" spc="-10" dirty="0">
                <a:latin typeface="Lucida Sans Unicode"/>
                <a:cs typeface="Lucida Sans Unicode"/>
              </a:rPr>
              <a:t>t</a:t>
            </a:r>
            <a:r>
              <a:rPr sz="1300" spc="-5" dirty="0">
                <a:latin typeface="Lucida Sans Unicode"/>
                <a:cs typeface="Lucida Sans Unicode"/>
              </a:rPr>
              <a:t>i</a:t>
            </a:r>
            <a:r>
              <a:rPr sz="1300" spc="-15" dirty="0">
                <a:latin typeface="Lucida Sans Unicode"/>
                <a:cs typeface="Lucida Sans Unicode"/>
              </a:rPr>
              <a:t>o</a:t>
            </a:r>
            <a:r>
              <a:rPr sz="1300" spc="-10" dirty="0">
                <a:latin typeface="Lucida Sans Unicode"/>
                <a:cs typeface="Lucida Sans Unicode"/>
              </a:rPr>
              <a:t>n</a:t>
            </a:r>
            <a:r>
              <a:rPr sz="1300" dirty="0">
                <a:latin typeface="Lucida Sans Unicode"/>
                <a:cs typeface="Lucida Sans Unicode"/>
              </a:rPr>
              <a:t>s</a:t>
            </a:r>
            <a:r>
              <a:rPr sz="1300" spc="-25" dirty="0">
                <a:latin typeface="Lucida Sans Unicode"/>
                <a:cs typeface="Lucida Sans Unicode"/>
              </a:rPr>
              <a:t> </a:t>
            </a:r>
            <a:r>
              <a:rPr sz="1300" spc="-15" dirty="0">
                <a:latin typeface="Lucida Sans Unicode"/>
                <a:cs typeface="Lucida Sans Unicode"/>
              </a:rPr>
              <a:t>ar</a:t>
            </a:r>
            <a:r>
              <a:rPr sz="1300" dirty="0">
                <a:latin typeface="Lucida Sans Unicode"/>
                <a:cs typeface="Lucida Sans Unicode"/>
              </a:rPr>
              <a:t>e  </a:t>
            </a:r>
            <a:r>
              <a:rPr sz="1300" spc="-15" dirty="0">
                <a:latin typeface="Lucida Sans Unicode"/>
                <a:cs typeface="Lucida Sans Unicode"/>
              </a:rPr>
              <a:t>unclear</a:t>
            </a:r>
            <a:endParaRPr sz="1300">
              <a:latin typeface="Lucida Sans Unicode"/>
              <a:cs typeface="Lucida Sans Unicode"/>
            </a:endParaRPr>
          </a:p>
        </p:txBody>
      </p:sp>
      <p:sp>
        <p:nvSpPr>
          <p:cNvPr id="40" name="object 40"/>
          <p:cNvSpPr txBox="1"/>
          <p:nvPr/>
        </p:nvSpPr>
        <p:spPr>
          <a:xfrm>
            <a:off x="2179149" y="4818744"/>
            <a:ext cx="1350645" cy="219710"/>
          </a:xfrm>
          <a:prstGeom prst="rect">
            <a:avLst/>
          </a:prstGeom>
        </p:spPr>
        <p:txBody>
          <a:bodyPr vert="horz" wrap="square" lIns="0" tIns="15875" rIns="0" bIns="0" rtlCol="0">
            <a:spAutoFit/>
          </a:bodyPr>
          <a:lstStyle/>
          <a:p>
            <a:pPr marL="12700">
              <a:lnSpc>
                <a:spcPct val="100000"/>
              </a:lnSpc>
              <a:spcBef>
                <a:spcPts val="125"/>
              </a:spcBef>
            </a:pPr>
            <a:r>
              <a:rPr sz="1250" b="1" spc="10" dirty="0">
                <a:solidFill>
                  <a:srgbClr val="FFFFFF"/>
                </a:solidFill>
                <a:latin typeface="Lucida Sans Unicode"/>
                <a:cs typeface="Lucida Sans Unicode"/>
              </a:rPr>
              <a:t>Style</a:t>
            </a:r>
            <a:r>
              <a:rPr sz="1250" b="1" spc="-35" dirty="0">
                <a:solidFill>
                  <a:srgbClr val="FFFFFF"/>
                </a:solidFill>
                <a:latin typeface="Lucida Sans Unicode"/>
                <a:cs typeface="Lucida Sans Unicode"/>
              </a:rPr>
              <a:t> </a:t>
            </a:r>
            <a:r>
              <a:rPr sz="1250" b="1" spc="20" dirty="0">
                <a:solidFill>
                  <a:srgbClr val="FFFFFF"/>
                </a:solidFill>
                <a:latin typeface="Lucida Sans Unicode"/>
                <a:cs typeface="Lucida Sans Unicode"/>
              </a:rPr>
              <a:t>and</a:t>
            </a:r>
            <a:r>
              <a:rPr sz="1250" b="1" spc="-40" dirty="0">
                <a:solidFill>
                  <a:srgbClr val="FFFFFF"/>
                </a:solidFill>
                <a:latin typeface="Lucida Sans Unicode"/>
                <a:cs typeface="Lucida Sans Unicode"/>
              </a:rPr>
              <a:t> </a:t>
            </a:r>
            <a:r>
              <a:rPr sz="1250" b="1" spc="15" dirty="0">
                <a:solidFill>
                  <a:srgbClr val="FFFFFF"/>
                </a:solidFill>
                <a:latin typeface="Lucida Sans Unicode"/>
                <a:cs typeface="Lucida Sans Unicode"/>
              </a:rPr>
              <a:t>Format</a:t>
            </a:r>
            <a:endParaRPr sz="1250">
              <a:latin typeface="Lucida Sans Unicode"/>
              <a:cs typeface="Lucida Sans Unicode"/>
            </a:endParaRPr>
          </a:p>
        </p:txBody>
      </p:sp>
      <p:sp>
        <p:nvSpPr>
          <p:cNvPr id="41" name="object 41"/>
          <p:cNvSpPr txBox="1"/>
          <p:nvPr/>
        </p:nvSpPr>
        <p:spPr>
          <a:xfrm>
            <a:off x="6840557" y="4107688"/>
            <a:ext cx="1328420" cy="934085"/>
          </a:xfrm>
          <a:prstGeom prst="rect">
            <a:avLst/>
          </a:prstGeom>
        </p:spPr>
        <p:txBody>
          <a:bodyPr vert="horz" wrap="square" lIns="0" tIns="0" rIns="0" bIns="0" rtlCol="0">
            <a:spAutoFit/>
          </a:bodyPr>
          <a:lstStyle/>
          <a:p>
            <a:pPr marL="12700" marR="5080">
              <a:lnSpc>
                <a:spcPct val="106200"/>
              </a:lnSpc>
            </a:pPr>
            <a:r>
              <a:rPr sz="1300" spc="-10" dirty="0">
                <a:latin typeface="Lucida Sans Unicode"/>
                <a:cs typeface="Lucida Sans Unicode"/>
              </a:rPr>
              <a:t>but may not </a:t>
            </a:r>
            <a:r>
              <a:rPr sz="1300" spc="-5" dirty="0">
                <a:latin typeface="Lucida Sans Unicode"/>
                <a:cs typeface="Lucida Sans Unicode"/>
              </a:rPr>
              <a:t> </a:t>
            </a:r>
            <a:r>
              <a:rPr sz="1300" spc="-15" dirty="0">
                <a:latin typeface="Lucida Sans Unicode"/>
                <a:cs typeface="Lucida Sans Unicode"/>
              </a:rPr>
              <a:t>connect</a:t>
            </a:r>
            <a:r>
              <a:rPr sz="1300" spc="-50" dirty="0">
                <a:latin typeface="Lucida Sans Unicode"/>
                <a:cs typeface="Lucida Sans Unicode"/>
              </a:rPr>
              <a:t> </a:t>
            </a:r>
            <a:r>
              <a:rPr sz="1300" spc="-5" dirty="0">
                <a:latin typeface="Lucida Sans Unicode"/>
                <a:cs typeface="Lucida Sans Unicode"/>
              </a:rPr>
              <a:t>to</a:t>
            </a:r>
            <a:r>
              <a:rPr sz="1300" spc="-55" dirty="0">
                <a:latin typeface="Lucida Sans Unicode"/>
                <a:cs typeface="Lucida Sans Unicode"/>
              </a:rPr>
              <a:t> </a:t>
            </a:r>
            <a:r>
              <a:rPr sz="1300" spc="-15" dirty="0">
                <a:latin typeface="Lucida Sans Unicode"/>
                <a:cs typeface="Lucida Sans Unicode"/>
              </a:rPr>
              <a:t>other </a:t>
            </a:r>
            <a:r>
              <a:rPr sz="1300" spc="-395" dirty="0">
                <a:latin typeface="Lucida Sans Unicode"/>
                <a:cs typeface="Lucida Sans Unicode"/>
              </a:rPr>
              <a:t> </a:t>
            </a:r>
            <a:r>
              <a:rPr sz="1300" spc="-20" dirty="0">
                <a:latin typeface="Lucida Sans Unicode"/>
                <a:cs typeface="Lucida Sans Unicode"/>
              </a:rPr>
              <a:t>research</a:t>
            </a:r>
            <a:endParaRPr sz="1300">
              <a:latin typeface="Lucida Sans Unicode"/>
              <a:cs typeface="Lucida Sans Unicode"/>
            </a:endParaRPr>
          </a:p>
          <a:p>
            <a:pPr marL="12700">
              <a:lnSpc>
                <a:spcPct val="100000"/>
              </a:lnSpc>
              <a:spcBef>
                <a:spcPts val="720"/>
              </a:spcBef>
            </a:pPr>
            <a:r>
              <a:rPr sz="1300" spc="-10" dirty="0">
                <a:latin typeface="Lucida Sans Unicode"/>
                <a:cs typeface="Lucida Sans Unicode"/>
              </a:rPr>
              <a:t>Minor</a:t>
            </a:r>
            <a:r>
              <a:rPr sz="1300" spc="-55" dirty="0">
                <a:latin typeface="Lucida Sans Unicode"/>
                <a:cs typeface="Lucida Sans Unicode"/>
              </a:rPr>
              <a:t> </a:t>
            </a:r>
            <a:r>
              <a:rPr sz="1300" spc="-15" dirty="0">
                <a:latin typeface="Lucida Sans Unicode"/>
                <a:cs typeface="Lucida Sans Unicode"/>
              </a:rPr>
              <a:t>errors</a:t>
            </a:r>
            <a:r>
              <a:rPr sz="1300" spc="-50" dirty="0">
                <a:latin typeface="Lucida Sans Unicode"/>
                <a:cs typeface="Lucida Sans Unicode"/>
              </a:rPr>
              <a:t> </a:t>
            </a:r>
            <a:r>
              <a:rPr sz="1300" spc="-5" dirty="0">
                <a:latin typeface="Lucida Sans Unicode"/>
                <a:cs typeface="Lucida Sans Unicode"/>
              </a:rPr>
              <a:t>in</a:t>
            </a:r>
            <a:endParaRPr sz="1300">
              <a:latin typeface="Lucida Sans Unicode"/>
              <a:cs typeface="Lucida Sans Unicode"/>
            </a:endParaRPr>
          </a:p>
        </p:txBody>
      </p:sp>
      <p:sp>
        <p:nvSpPr>
          <p:cNvPr id="42" name="object 42"/>
          <p:cNvSpPr txBox="1"/>
          <p:nvPr/>
        </p:nvSpPr>
        <p:spPr>
          <a:xfrm>
            <a:off x="3732951" y="4799584"/>
            <a:ext cx="946150" cy="912494"/>
          </a:xfrm>
          <a:prstGeom prst="rect">
            <a:avLst/>
          </a:prstGeom>
        </p:spPr>
        <p:txBody>
          <a:bodyPr vert="horz" wrap="square" lIns="0" tIns="12700" rIns="0" bIns="0" rtlCol="0">
            <a:spAutoFit/>
          </a:bodyPr>
          <a:lstStyle/>
          <a:p>
            <a:pPr marL="12700" marR="5080">
              <a:lnSpc>
                <a:spcPct val="109200"/>
              </a:lnSpc>
              <a:spcBef>
                <a:spcPts val="100"/>
              </a:spcBef>
            </a:pPr>
            <a:r>
              <a:rPr sz="1300" spc="-20" dirty="0">
                <a:latin typeface="Lucida Sans Unicode"/>
                <a:cs typeface="Lucida Sans Unicode"/>
              </a:rPr>
              <a:t>A</a:t>
            </a:r>
            <a:r>
              <a:rPr sz="1300" spc="-15" dirty="0">
                <a:latin typeface="Lucida Sans Unicode"/>
                <a:cs typeface="Lucida Sans Unicode"/>
              </a:rPr>
              <a:t>P</a:t>
            </a:r>
            <a:r>
              <a:rPr sz="1300" dirty="0">
                <a:latin typeface="Lucida Sans Unicode"/>
                <a:cs typeface="Lucida Sans Unicode"/>
              </a:rPr>
              <a:t>A</a:t>
            </a:r>
            <a:r>
              <a:rPr sz="1300" spc="-30" dirty="0">
                <a:latin typeface="Lucida Sans Unicode"/>
                <a:cs typeface="Lucida Sans Unicode"/>
              </a:rPr>
              <a:t> </a:t>
            </a:r>
            <a:r>
              <a:rPr sz="1300" spc="-20" dirty="0">
                <a:latin typeface="Lucida Sans Unicode"/>
                <a:cs typeface="Lucida Sans Unicode"/>
              </a:rPr>
              <a:t>F</a:t>
            </a:r>
            <a:r>
              <a:rPr sz="1300" spc="-15" dirty="0">
                <a:latin typeface="Lucida Sans Unicode"/>
                <a:cs typeface="Lucida Sans Unicode"/>
              </a:rPr>
              <a:t>orma</a:t>
            </a:r>
            <a:r>
              <a:rPr sz="1300" dirty="0">
                <a:latin typeface="Lucida Sans Unicode"/>
                <a:cs typeface="Lucida Sans Unicode"/>
              </a:rPr>
              <a:t>t  </a:t>
            </a:r>
            <a:r>
              <a:rPr sz="1300" spc="-10" dirty="0">
                <a:latin typeface="Lucida Sans Unicode"/>
                <a:cs typeface="Lucida Sans Unicode"/>
              </a:rPr>
              <a:t>Citations</a:t>
            </a:r>
            <a:endParaRPr sz="1300">
              <a:latin typeface="Lucida Sans Unicode"/>
              <a:cs typeface="Lucida Sans Unicode"/>
            </a:endParaRPr>
          </a:p>
          <a:p>
            <a:pPr>
              <a:lnSpc>
                <a:spcPct val="100000"/>
              </a:lnSpc>
              <a:spcBef>
                <a:spcPts val="15"/>
              </a:spcBef>
            </a:pPr>
            <a:endParaRPr sz="1300">
              <a:latin typeface="Lucida Sans Unicode"/>
              <a:cs typeface="Lucida Sans Unicode"/>
            </a:endParaRPr>
          </a:p>
          <a:p>
            <a:pPr marL="12700">
              <a:lnSpc>
                <a:spcPct val="100000"/>
              </a:lnSpc>
            </a:pPr>
            <a:r>
              <a:rPr sz="1300" spc="-10" dirty="0">
                <a:latin typeface="Lucida Sans Unicode"/>
                <a:cs typeface="Lucida Sans Unicode"/>
              </a:rPr>
              <a:t>Syntax</a:t>
            </a:r>
            <a:r>
              <a:rPr sz="1300" spc="-70" dirty="0">
                <a:latin typeface="Lucida Sans Unicode"/>
                <a:cs typeface="Lucida Sans Unicode"/>
              </a:rPr>
              <a:t> </a:t>
            </a:r>
            <a:r>
              <a:rPr sz="1300" spc="-15" dirty="0">
                <a:latin typeface="Lucida Sans Unicode"/>
                <a:cs typeface="Lucida Sans Unicode"/>
              </a:rPr>
              <a:t>and</a:t>
            </a:r>
            <a:endParaRPr sz="1300">
              <a:latin typeface="Lucida Sans Unicode"/>
              <a:cs typeface="Lucida Sans Unicode"/>
            </a:endParaRPr>
          </a:p>
        </p:txBody>
      </p:sp>
      <p:sp>
        <p:nvSpPr>
          <p:cNvPr id="43" name="object 43"/>
          <p:cNvSpPr txBox="1"/>
          <p:nvPr/>
        </p:nvSpPr>
        <p:spPr>
          <a:xfrm>
            <a:off x="4941927" y="4799584"/>
            <a:ext cx="1605280" cy="912494"/>
          </a:xfrm>
          <a:prstGeom prst="rect">
            <a:avLst/>
          </a:prstGeom>
        </p:spPr>
        <p:txBody>
          <a:bodyPr vert="horz" wrap="square" lIns="0" tIns="20320" rIns="0" bIns="0" rtlCol="0">
            <a:spAutoFit/>
          </a:bodyPr>
          <a:lstStyle/>
          <a:p>
            <a:pPr marL="12700" marR="5080">
              <a:lnSpc>
                <a:spcPct val="105400"/>
              </a:lnSpc>
              <a:spcBef>
                <a:spcPts val="160"/>
              </a:spcBef>
            </a:pPr>
            <a:r>
              <a:rPr sz="1300" spc="-10" dirty="0">
                <a:latin typeface="Lucida Sans Unicode"/>
                <a:cs typeface="Lucida Sans Unicode"/>
              </a:rPr>
              <a:t>An</a:t>
            </a:r>
            <a:r>
              <a:rPr sz="1300" spc="-50" dirty="0">
                <a:latin typeface="Lucida Sans Unicode"/>
                <a:cs typeface="Lucida Sans Unicode"/>
              </a:rPr>
              <a:t> </a:t>
            </a:r>
            <a:r>
              <a:rPr sz="1300" spc="-15" dirty="0">
                <a:latin typeface="Lucida Sans Unicode"/>
                <a:cs typeface="Lucida Sans Unicode"/>
              </a:rPr>
              <a:t>occasional</a:t>
            </a:r>
            <a:r>
              <a:rPr sz="1300" spc="-40" dirty="0">
                <a:latin typeface="Lucida Sans Unicode"/>
                <a:cs typeface="Lucida Sans Unicode"/>
              </a:rPr>
              <a:t> </a:t>
            </a:r>
            <a:r>
              <a:rPr sz="1300" spc="-15" dirty="0">
                <a:latin typeface="Lucida Sans Unicode"/>
                <a:cs typeface="Lucida Sans Unicode"/>
              </a:rPr>
              <a:t>error, </a:t>
            </a:r>
            <a:r>
              <a:rPr sz="1300" spc="-395" dirty="0">
                <a:latin typeface="Lucida Sans Unicode"/>
                <a:cs typeface="Lucida Sans Unicode"/>
              </a:rPr>
              <a:t> </a:t>
            </a:r>
            <a:r>
              <a:rPr sz="1300" spc="-10" dirty="0">
                <a:latin typeface="Lucida Sans Unicode"/>
                <a:cs typeface="Lucida Sans Unicode"/>
              </a:rPr>
              <a:t>but </a:t>
            </a:r>
            <a:r>
              <a:rPr sz="1300" spc="-15" dirty="0">
                <a:latin typeface="Lucida Sans Unicode"/>
                <a:cs typeface="Lucida Sans Unicode"/>
              </a:rPr>
              <a:t>demonstrates </a:t>
            </a:r>
            <a:r>
              <a:rPr sz="1300" spc="-10" dirty="0">
                <a:latin typeface="Lucida Sans Unicode"/>
                <a:cs typeface="Lucida Sans Unicode"/>
              </a:rPr>
              <a:t> </a:t>
            </a:r>
            <a:r>
              <a:rPr sz="1300" spc="-15" dirty="0">
                <a:latin typeface="Lucida Sans Unicode"/>
                <a:cs typeface="Lucida Sans Unicode"/>
              </a:rPr>
              <a:t>knowledge</a:t>
            </a:r>
            <a:r>
              <a:rPr sz="1300" spc="-50" dirty="0">
                <a:latin typeface="Lucida Sans Unicode"/>
                <a:cs typeface="Lucida Sans Unicode"/>
              </a:rPr>
              <a:t> </a:t>
            </a:r>
            <a:r>
              <a:rPr sz="1300" spc="-10" dirty="0">
                <a:latin typeface="Lucida Sans Unicode"/>
                <a:cs typeface="Lucida Sans Unicode"/>
              </a:rPr>
              <a:t>of</a:t>
            </a:r>
            <a:r>
              <a:rPr sz="1300" spc="-50" dirty="0">
                <a:latin typeface="Lucida Sans Unicode"/>
                <a:cs typeface="Lucida Sans Unicode"/>
              </a:rPr>
              <a:t> </a:t>
            </a:r>
            <a:r>
              <a:rPr sz="1300" spc="-10" dirty="0">
                <a:latin typeface="Lucida Sans Unicode"/>
                <a:cs typeface="Lucida Sans Unicode"/>
              </a:rPr>
              <a:t>rules</a:t>
            </a:r>
            <a:endParaRPr sz="1300">
              <a:latin typeface="Lucida Sans Unicode"/>
              <a:cs typeface="Lucida Sans Unicode"/>
            </a:endParaRPr>
          </a:p>
          <a:p>
            <a:pPr marL="12700">
              <a:lnSpc>
                <a:spcPct val="100000"/>
              </a:lnSpc>
              <a:spcBef>
                <a:spcPts val="430"/>
              </a:spcBef>
            </a:pPr>
            <a:r>
              <a:rPr sz="1300" spc="-10" dirty="0">
                <a:latin typeface="Lucida Sans Unicode"/>
                <a:cs typeface="Lucida Sans Unicode"/>
              </a:rPr>
              <a:t>An</a:t>
            </a:r>
            <a:r>
              <a:rPr sz="1300" spc="-40" dirty="0">
                <a:latin typeface="Lucida Sans Unicode"/>
                <a:cs typeface="Lucida Sans Unicode"/>
              </a:rPr>
              <a:t> </a:t>
            </a:r>
            <a:r>
              <a:rPr sz="1300" spc="-15" dirty="0">
                <a:latin typeface="Lucida Sans Unicode"/>
                <a:cs typeface="Lucida Sans Unicode"/>
              </a:rPr>
              <a:t>occasional</a:t>
            </a:r>
            <a:r>
              <a:rPr sz="1300" spc="-35" dirty="0">
                <a:latin typeface="Lucida Sans Unicode"/>
                <a:cs typeface="Lucida Sans Unicode"/>
              </a:rPr>
              <a:t> </a:t>
            </a:r>
            <a:r>
              <a:rPr sz="1300" spc="-15" dirty="0">
                <a:latin typeface="Lucida Sans Unicode"/>
                <a:cs typeface="Lucida Sans Unicode"/>
              </a:rPr>
              <a:t>error</a:t>
            </a:r>
            <a:endParaRPr sz="1300">
              <a:latin typeface="Lucida Sans Unicode"/>
              <a:cs typeface="Lucida Sans Unicode"/>
            </a:endParaRPr>
          </a:p>
        </p:txBody>
      </p:sp>
      <p:sp>
        <p:nvSpPr>
          <p:cNvPr id="44" name="object 44"/>
          <p:cNvSpPr txBox="1"/>
          <p:nvPr/>
        </p:nvSpPr>
        <p:spPr>
          <a:xfrm>
            <a:off x="6840557" y="5034279"/>
            <a:ext cx="1355725" cy="678180"/>
          </a:xfrm>
          <a:prstGeom prst="rect">
            <a:avLst/>
          </a:prstGeom>
        </p:spPr>
        <p:txBody>
          <a:bodyPr vert="horz" wrap="square" lIns="0" tIns="9525" rIns="0" bIns="0" rtlCol="0">
            <a:spAutoFit/>
          </a:bodyPr>
          <a:lstStyle/>
          <a:p>
            <a:pPr marL="12700" marR="24765">
              <a:lnSpc>
                <a:spcPct val="101499"/>
              </a:lnSpc>
              <a:spcBef>
                <a:spcPts val="75"/>
              </a:spcBef>
            </a:pPr>
            <a:r>
              <a:rPr sz="1300" spc="-15" dirty="0">
                <a:latin typeface="Lucida Sans Unicode"/>
                <a:cs typeface="Lucida Sans Unicode"/>
              </a:rPr>
              <a:t>format,</a:t>
            </a:r>
            <a:r>
              <a:rPr sz="1300" spc="-65" dirty="0">
                <a:latin typeface="Lucida Sans Unicode"/>
                <a:cs typeface="Lucida Sans Unicode"/>
              </a:rPr>
              <a:t> </a:t>
            </a:r>
            <a:r>
              <a:rPr sz="1300" spc="-10" dirty="0">
                <a:latin typeface="Lucida Sans Unicode"/>
                <a:cs typeface="Lucida Sans Unicode"/>
              </a:rPr>
              <a:t>but</a:t>
            </a:r>
            <a:r>
              <a:rPr sz="1300" spc="-55" dirty="0">
                <a:latin typeface="Lucida Sans Unicode"/>
                <a:cs typeface="Lucida Sans Unicode"/>
              </a:rPr>
              <a:t> </a:t>
            </a:r>
            <a:r>
              <a:rPr sz="1300" spc="-10" dirty="0">
                <a:latin typeface="Lucida Sans Unicode"/>
                <a:cs typeface="Lucida Sans Unicode"/>
              </a:rPr>
              <a:t>cites </a:t>
            </a:r>
            <a:r>
              <a:rPr sz="1300" spc="-400" dirty="0">
                <a:latin typeface="Lucida Sans Unicode"/>
                <a:cs typeface="Lucida Sans Unicode"/>
              </a:rPr>
              <a:t> </a:t>
            </a:r>
            <a:r>
              <a:rPr sz="1300" spc="-15" dirty="0">
                <a:latin typeface="Lucida Sans Unicode"/>
                <a:cs typeface="Lucida Sans Unicode"/>
              </a:rPr>
              <a:t>appropriately</a:t>
            </a:r>
            <a:endParaRPr sz="1300">
              <a:latin typeface="Lucida Sans Unicode"/>
              <a:cs typeface="Lucida Sans Unicode"/>
            </a:endParaRPr>
          </a:p>
          <a:p>
            <a:pPr marL="12700">
              <a:lnSpc>
                <a:spcPct val="100000"/>
              </a:lnSpc>
              <a:spcBef>
                <a:spcPts val="430"/>
              </a:spcBef>
            </a:pPr>
            <a:r>
              <a:rPr sz="1300" spc="-10" dirty="0">
                <a:latin typeface="Lucida Sans Unicode"/>
                <a:cs typeface="Lucida Sans Unicode"/>
              </a:rPr>
              <a:t>Some</a:t>
            </a:r>
            <a:r>
              <a:rPr sz="1300" spc="-70" dirty="0">
                <a:latin typeface="Lucida Sans Unicode"/>
                <a:cs typeface="Lucida Sans Unicode"/>
              </a:rPr>
              <a:t> </a:t>
            </a:r>
            <a:r>
              <a:rPr sz="1300" spc="-15" dirty="0">
                <a:latin typeface="Lucida Sans Unicode"/>
                <a:cs typeface="Lucida Sans Unicode"/>
              </a:rPr>
              <a:t>errors</a:t>
            </a:r>
            <a:r>
              <a:rPr sz="1300" spc="-65" dirty="0">
                <a:latin typeface="Lucida Sans Unicode"/>
                <a:cs typeface="Lucida Sans Unicode"/>
              </a:rPr>
              <a:t> </a:t>
            </a:r>
            <a:r>
              <a:rPr sz="1300" spc="-10" dirty="0">
                <a:latin typeface="Lucida Sans Unicode"/>
                <a:cs typeface="Lucida Sans Unicode"/>
              </a:rPr>
              <a:t>(can</a:t>
            </a:r>
            <a:endParaRPr sz="1300">
              <a:latin typeface="Lucida Sans Unicode"/>
              <a:cs typeface="Lucida Sans Unicode"/>
            </a:endParaRPr>
          </a:p>
        </p:txBody>
      </p:sp>
      <p:sp>
        <p:nvSpPr>
          <p:cNvPr id="45" name="object 45"/>
          <p:cNvSpPr txBox="1"/>
          <p:nvPr/>
        </p:nvSpPr>
        <p:spPr>
          <a:xfrm>
            <a:off x="8394361" y="4799584"/>
            <a:ext cx="1237615" cy="912494"/>
          </a:xfrm>
          <a:prstGeom prst="rect">
            <a:avLst/>
          </a:prstGeom>
        </p:spPr>
        <p:txBody>
          <a:bodyPr vert="horz" wrap="square" lIns="0" tIns="20320" rIns="0" bIns="0" rtlCol="0">
            <a:spAutoFit/>
          </a:bodyPr>
          <a:lstStyle/>
          <a:p>
            <a:pPr marL="12700" marR="5080">
              <a:lnSpc>
                <a:spcPct val="105400"/>
              </a:lnSpc>
              <a:spcBef>
                <a:spcPts val="160"/>
              </a:spcBef>
            </a:pPr>
            <a:r>
              <a:rPr sz="1300" spc="-15" dirty="0">
                <a:latin typeface="Lucida Sans Unicode"/>
                <a:cs typeface="Lucida Sans Unicode"/>
              </a:rPr>
              <a:t>Major errors </a:t>
            </a:r>
            <a:r>
              <a:rPr sz="1300" spc="-10" dirty="0">
                <a:latin typeface="Lucida Sans Unicode"/>
                <a:cs typeface="Lucida Sans Unicode"/>
              </a:rPr>
              <a:t> </a:t>
            </a:r>
            <a:r>
              <a:rPr sz="1300" spc="-15" dirty="0">
                <a:latin typeface="Lucida Sans Unicode"/>
                <a:cs typeface="Lucida Sans Unicode"/>
              </a:rPr>
              <a:t>a</a:t>
            </a:r>
            <a:r>
              <a:rPr sz="1300" spc="-10" dirty="0">
                <a:latin typeface="Lucida Sans Unicode"/>
                <a:cs typeface="Lucida Sans Unicode"/>
              </a:rPr>
              <a:t>n</a:t>
            </a:r>
            <a:r>
              <a:rPr sz="1300" spc="-20" dirty="0">
                <a:latin typeface="Lucida Sans Unicode"/>
                <a:cs typeface="Lucida Sans Unicode"/>
              </a:rPr>
              <a:t>d/</a:t>
            </a:r>
            <a:r>
              <a:rPr sz="1300" spc="-15" dirty="0">
                <a:latin typeface="Lucida Sans Unicode"/>
                <a:cs typeface="Lucida Sans Unicode"/>
              </a:rPr>
              <a:t>o</a:t>
            </a:r>
            <a:r>
              <a:rPr sz="1300" dirty="0">
                <a:latin typeface="Lucida Sans Unicode"/>
                <a:cs typeface="Lucida Sans Unicode"/>
              </a:rPr>
              <a:t>r</a:t>
            </a:r>
            <a:r>
              <a:rPr sz="1300" spc="-25" dirty="0">
                <a:latin typeface="Lucida Sans Unicode"/>
                <a:cs typeface="Lucida Sans Unicode"/>
              </a:rPr>
              <a:t> </a:t>
            </a:r>
            <a:r>
              <a:rPr sz="1300" spc="-15" dirty="0">
                <a:latin typeface="Lucida Sans Unicode"/>
                <a:cs typeface="Lucida Sans Unicode"/>
              </a:rPr>
              <a:t>m</a:t>
            </a:r>
            <a:r>
              <a:rPr sz="1300" spc="-5" dirty="0">
                <a:latin typeface="Lucida Sans Unicode"/>
                <a:cs typeface="Lucida Sans Unicode"/>
              </a:rPr>
              <a:t>i</a:t>
            </a:r>
            <a:r>
              <a:rPr sz="1300" spc="-10" dirty="0">
                <a:latin typeface="Lucida Sans Unicode"/>
                <a:cs typeface="Lucida Sans Unicode"/>
              </a:rPr>
              <a:t>ss</a:t>
            </a:r>
            <a:r>
              <a:rPr sz="1300" spc="-5" dirty="0">
                <a:latin typeface="Lucida Sans Unicode"/>
                <a:cs typeface="Lucida Sans Unicode"/>
              </a:rPr>
              <a:t>i</a:t>
            </a:r>
            <a:r>
              <a:rPr sz="1300" spc="-10" dirty="0">
                <a:latin typeface="Lucida Sans Unicode"/>
                <a:cs typeface="Lucida Sans Unicode"/>
              </a:rPr>
              <a:t>n</a:t>
            </a:r>
            <a:r>
              <a:rPr sz="1300" dirty="0">
                <a:latin typeface="Lucida Sans Unicode"/>
                <a:cs typeface="Lucida Sans Unicode"/>
              </a:rPr>
              <a:t>g  </a:t>
            </a:r>
            <a:r>
              <a:rPr sz="1300" spc="-10" dirty="0">
                <a:latin typeface="Lucida Sans Unicode"/>
                <a:cs typeface="Lucida Sans Unicode"/>
              </a:rPr>
              <a:t>citations</a:t>
            </a:r>
            <a:endParaRPr sz="1300">
              <a:latin typeface="Lucida Sans Unicode"/>
              <a:cs typeface="Lucida Sans Unicode"/>
            </a:endParaRPr>
          </a:p>
          <a:p>
            <a:pPr marL="12700">
              <a:lnSpc>
                <a:spcPct val="100000"/>
              </a:lnSpc>
              <a:spcBef>
                <a:spcPts val="430"/>
              </a:spcBef>
            </a:pPr>
            <a:r>
              <a:rPr sz="1300" spc="-15" dirty="0">
                <a:latin typeface="Lucida Sans Unicode"/>
                <a:cs typeface="Lucida Sans Unicode"/>
              </a:rPr>
              <a:t>Errors</a:t>
            </a:r>
            <a:r>
              <a:rPr sz="1300" spc="-50" dirty="0">
                <a:latin typeface="Lucida Sans Unicode"/>
                <a:cs typeface="Lucida Sans Unicode"/>
              </a:rPr>
              <a:t> </a:t>
            </a:r>
            <a:r>
              <a:rPr sz="1300" spc="-15" dirty="0">
                <a:latin typeface="Lucida Sans Unicode"/>
                <a:cs typeface="Lucida Sans Unicode"/>
              </a:rPr>
              <a:t>make</a:t>
            </a:r>
            <a:r>
              <a:rPr sz="1300" spc="-50" dirty="0">
                <a:latin typeface="Lucida Sans Unicode"/>
                <a:cs typeface="Lucida Sans Unicode"/>
              </a:rPr>
              <a:t> </a:t>
            </a:r>
            <a:r>
              <a:rPr sz="1300" spc="-5" dirty="0">
                <a:latin typeface="Lucida Sans Unicode"/>
                <a:cs typeface="Lucida Sans Unicode"/>
              </a:rPr>
              <a:t>it</a:t>
            </a:r>
            <a:endParaRPr sz="1300">
              <a:latin typeface="Lucida Sans Unicode"/>
              <a:cs typeface="Lucida Sans Unicode"/>
            </a:endParaRPr>
          </a:p>
        </p:txBody>
      </p:sp>
      <p:sp>
        <p:nvSpPr>
          <p:cNvPr id="46" name="object 46"/>
          <p:cNvSpPr txBox="1"/>
          <p:nvPr/>
        </p:nvSpPr>
        <p:spPr>
          <a:xfrm>
            <a:off x="3732951" y="5704840"/>
            <a:ext cx="789940" cy="680720"/>
          </a:xfrm>
          <a:prstGeom prst="rect">
            <a:avLst/>
          </a:prstGeom>
        </p:spPr>
        <p:txBody>
          <a:bodyPr vert="horz" wrap="square" lIns="0" tIns="6350" rIns="0" bIns="0" rtlCol="0">
            <a:spAutoFit/>
          </a:bodyPr>
          <a:lstStyle/>
          <a:p>
            <a:pPr marL="12700" marR="5080">
              <a:lnSpc>
                <a:spcPct val="103099"/>
              </a:lnSpc>
              <a:spcBef>
                <a:spcPts val="50"/>
              </a:spcBef>
            </a:pPr>
            <a:r>
              <a:rPr sz="1300" spc="-10" dirty="0">
                <a:latin typeface="Lucida Sans Unicode"/>
                <a:cs typeface="Lucida Sans Unicode"/>
              </a:rPr>
              <a:t>Use of </a:t>
            </a:r>
            <a:r>
              <a:rPr sz="1300" spc="-5" dirty="0">
                <a:latin typeface="Lucida Sans Unicode"/>
                <a:cs typeface="Lucida Sans Unicode"/>
              </a:rPr>
              <a:t> </a:t>
            </a:r>
            <a:r>
              <a:rPr sz="1300" spc="-15" dirty="0">
                <a:latin typeface="Lucida Sans Unicode"/>
                <a:cs typeface="Lucida Sans Unicode"/>
              </a:rPr>
              <a:t>La</a:t>
            </a:r>
            <a:r>
              <a:rPr sz="1300" spc="-10" dirty="0">
                <a:latin typeface="Lucida Sans Unicode"/>
                <a:cs typeface="Lucida Sans Unicode"/>
              </a:rPr>
              <a:t>n</a:t>
            </a:r>
            <a:r>
              <a:rPr sz="1300" spc="-15" dirty="0">
                <a:latin typeface="Lucida Sans Unicode"/>
                <a:cs typeface="Lucida Sans Unicode"/>
              </a:rPr>
              <a:t>g</a:t>
            </a:r>
            <a:r>
              <a:rPr sz="1300" spc="-10" dirty="0">
                <a:latin typeface="Lucida Sans Unicode"/>
                <a:cs typeface="Lucida Sans Unicode"/>
              </a:rPr>
              <a:t>u</a:t>
            </a:r>
            <a:r>
              <a:rPr sz="1300" spc="-15" dirty="0">
                <a:latin typeface="Lucida Sans Unicode"/>
                <a:cs typeface="Lucida Sans Unicode"/>
              </a:rPr>
              <a:t>ag</a:t>
            </a:r>
            <a:r>
              <a:rPr sz="1300" dirty="0">
                <a:latin typeface="Lucida Sans Unicode"/>
                <a:cs typeface="Lucida Sans Unicode"/>
              </a:rPr>
              <a:t>e</a:t>
            </a:r>
            <a:endParaRPr sz="1300">
              <a:latin typeface="Lucida Sans Unicode"/>
              <a:cs typeface="Lucida Sans Unicode"/>
            </a:endParaRPr>
          </a:p>
          <a:p>
            <a:pPr marL="12700">
              <a:lnSpc>
                <a:spcPct val="100000"/>
              </a:lnSpc>
              <a:spcBef>
                <a:spcPts val="430"/>
              </a:spcBef>
            </a:pPr>
            <a:r>
              <a:rPr sz="1300" spc="-10" dirty="0">
                <a:latin typeface="Lucida Sans Unicode"/>
                <a:cs typeface="Lucida Sans Unicode"/>
              </a:rPr>
              <a:t>Style</a:t>
            </a:r>
            <a:endParaRPr sz="1300">
              <a:latin typeface="Lucida Sans Unicode"/>
              <a:cs typeface="Lucida Sans Unicode"/>
            </a:endParaRPr>
          </a:p>
        </p:txBody>
      </p:sp>
      <p:sp>
        <p:nvSpPr>
          <p:cNvPr id="47" name="object 47"/>
          <p:cNvSpPr txBox="1"/>
          <p:nvPr/>
        </p:nvSpPr>
        <p:spPr>
          <a:xfrm>
            <a:off x="4941927" y="6146800"/>
            <a:ext cx="1490345" cy="656590"/>
          </a:xfrm>
          <a:prstGeom prst="rect">
            <a:avLst/>
          </a:prstGeom>
        </p:spPr>
        <p:txBody>
          <a:bodyPr vert="horz" wrap="square" lIns="0" tIns="17145" rIns="0" bIns="0" rtlCol="0">
            <a:spAutoFit/>
          </a:bodyPr>
          <a:lstStyle/>
          <a:p>
            <a:pPr marL="12700" marR="5080" algn="just">
              <a:lnSpc>
                <a:spcPct val="105400"/>
              </a:lnSpc>
              <a:spcBef>
                <a:spcPts val="135"/>
              </a:spcBef>
            </a:pPr>
            <a:r>
              <a:rPr sz="1300" spc="-10" dirty="0">
                <a:latin typeface="Lucida Sans Unicode"/>
                <a:cs typeface="Lucida Sans Unicode"/>
              </a:rPr>
              <a:t>Visually </a:t>
            </a:r>
            <a:r>
              <a:rPr sz="1300" spc="-15" dirty="0">
                <a:latin typeface="Lucida Sans Unicode"/>
                <a:cs typeface="Lucida Sans Unicode"/>
              </a:rPr>
              <a:t>engaging, </a:t>
            </a:r>
            <a:r>
              <a:rPr sz="1300" spc="-400" dirty="0">
                <a:latin typeface="Lucida Sans Unicode"/>
                <a:cs typeface="Lucida Sans Unicode"/>
              </a:rPr>
              <a:t> </a:t>
            </a:r>
            <a:r>
              <a:rPr sz="1300" spc="-15" dirty="0">
                <a:latin typeface="Lucida Sans Unicode"/>
                <a:cs typeface="Lucida Sans Unicode"/>
              </a:rPr>
              <a:t>professional, neat, </a:t>
            </a:r>
            <a:r>
              <a:rPr sz="1300" spc="-405" dirty="0">
                <a:latin typeface="Lucida Sans Unicode"/>
                <a:cs typeface="Lucida Sans Unicode"/>
              </a:rPr>
              <a:t> </a:t>
            </a:r>
            <a:r>
              <a:rPr sz="1300" spc="-10" dirty="0">
                <a:latin typeface="Lucida Sans Unicode"/>
                <a:cs typeface="Lucida Sans Unicode"/>
              </a:rPr>
              <a:t>and</a:t>
            </a:r>
            <a:r>
              <a:rPr sz="1300" spc="-40" dirty="0">
                <a:latin typeface="Lucida Sans Unicode"/>
                <a:cs typeface="Lucida Sans Unicode"/>
              </a:rPr>
              <a:t> </a:t>
            </a:r>
            <a:r>
              <a:rPr sz="1300" spc="-15" dirty="0">
                <a:latin typeface="Lucida Sans Unicode"/>
                <a:cs typeface="Lucida Sans Unicode"/>
              </a:rPr>
              <a:t>organized</a:t>
            </a:r>
            <a:endParaRPr sz="1300">
              <a:latin typeface="Lucida Sans Unicode"/>
              <a:cs typeface="Lucida Sans Unicode"/>
            </a:endParaRPr>
          </a:p>
        </p:txBody>
      </p:sp>
      <p:sp>
        <p:nvSpPr>
          <p:cNvPr id="48" name="object 48"/>
          <p:cNvSpPr txBox="1"/>
          <p:nvPr/>
        </p:nvSpPr>
        <p:spPr>
          <a:xfrm>
            <a:off x="6840557" y="6375400"/>
            <a:ext cx="1398905" cy="848360"/>
          </a:xfrm>
          <a:prstGeom prst="rect">
            <a:avLst/>
          </a:prstGeom>
        </p:spPr>
        <p:txBody>
          <a:bodyPr vert="horz" wrap="square" lIns="0" tIns="2540" rIns="0" bIns="0" rtlCol="0">
            <a:spAutoFit/>
          </a:bodyPr>
          <a:lstStyle/>
          <a:p>
            <a:pPr marL="12700" marR="5080">
              <a:lnSpc>
                <a:spcPct val="105100"/>
              </a:lnSpc>
              <a:spcBef>
                <a:spcPts val="20"/>
              </a:spcBef>
            </a:pPr>
            <a:r>
              <a:rPr sz="1300" spc="-10" dirty="0">
                <a:latin typeface="Lucida Sans Unicode"/>
                <a:cs typeface="Lucida Sans Unicode"/>
              </a:rPr>
              <a:t>but may </a:t>
            </a:r>
            <a:r>
              <a:rPr sz="1300" spc="-20" dirty="0">
                <a:latin typeface="Lucida Sans Unicode"/>
                <a:cs typeface="Lucida Sans Unicode"/>
              </a:rPr>
              <a:t>be </a:t>
            </a:r>
            <a:r>
              <a:rPr sz="1300" spc="-15" dirty="0">
                <a:latin typeface="Lucida Sans Unicode"/>
                <a:cs typeface="Lucida Sans Unicode"/>
              </a:rPr>
              <a:t> </a:t>
            </a:r>
            <a:r>
              <a:rPr sz="1300" spc="-10" dirty="0">
                <a:latin typeface="Lucida Sans Unicode"/>
                <a:cs typeface="Lucida Sans Unicode"/>
              </a:rPr>
              <a:t>visually</a:t>
            </a:r>
            <a:r>
              <a:rPr sz="1300" spc="-50" dirty="0">
                <a:latin typeface="Lucida Sans Unicode"/>
                <a:cs typeface="Lucida Sans Unicode"/>
              </a:rPr>
              <a:t> </a:t>
            </a:r>
            <a:r>
              <a:rPr sz="1300" spc="-15" dirty="0">
                <a:latin typeface="Lucida Sans Unicode"/>
                <a:cs typeface="Lucida Sans Unicode"/>
              </a:rPr>
              <a:t>boring</a:t>
            </a:r>
            <a:r>
              <a:rPr sz="1300" spc="-50" dirty="0">
                <a:latin typeface="Lucida Sans Unicode"/>
                <a:cs typeface="Lucida Sans Unicode"/>
              </a:rPr>
              <a:t> </a:t>
            </a:r>
            <a:r>
              <a:rPr sz="1300" spc="-10" dirty="0">
                <a:latin typeface="Lucida Sans Unicode"/>
                <a:cs typeface="Lucida Sans Unicode"/>
              </a:rPr>
              <a:t>or </a:t>
            </a:r>
            <a:r>
              <a:rPr sz="1300" spc="-395" dirty="0">
                <a:latin typeface="Lucida Sans Unicode"/>
                <a:cs typeface="Lucida Sans Unicode"/>
              </a:rPr>
              <a:t> </a:t>
            </a:r>
            <a:r>
              <a:rPr sz="1300" spc="-15" dirty="0">
                <a:latin typeface="Lucida Sans Unicode"/>
                <a:cs typeface="Lucida Sans Unicode"/>
              </a:rPr>
              <a:t>crowded</a:t>
            </a:r>
            <a:r>
              <a:rPr sz="1300" spc="-70" dirty="0">
                <a:latin typeface="Lucida Sans Unicode"/>
                <a:cs typeface="Lucida Sans Unicode"/>
              </a:rPr>
              <a:t> </a:t>
            </a:r>
            <a:r>
              <a:rPr sz="1300" spc="-10" dirty="0">
                <a:latin typeface="Lucida Sans Unicode"/>
                <a:cs typeface="Lucida Sans Unicode"/>
              </a:rPr>
              <a:t>with</a:t>
            </a:r>
            <a:r>
              <a:rPr sz="1300" spc="-60" dirty="0">
                <a:latin typeface="Lucida Sans Unicode"/>
                <a:cs typeface="Lucida Sans Unicode"/>
              </a:rPr>
              <a:t> </a:t>
            </a:r>
            <a:r>
              <a:rPr sz="1300" spc="-10" dirty="0">
                <a:latin typeface="Lucida Sans Unicode"/>
                <a:cs typeface="Lucida Sans Unicode"/>
              </a:rPr>
              <a:t>too </a:t>
            </a:r>
            <a:r>
              <a:rPr sz="1300" spc="-400" dirty="0">
                <a:latin typeface="Lucida Sans Unicode"/>
                <a:cs typeface="Lucida Sans Unicode"/>
              </a:rPr>
              <a:t> </a:t>
            </a:r>
            <a:r>
              <a:rPr sz="1300" spc="-10" dirty="0">
                <a:latin typeface="Lucida Sans Unicode"/>
                <a:cs typeface="Lucida Sans Unicode"/>
              </a:rPr>
              <a:t>small</a:t>
            </a:r>
            <a:r>
              <a:rPr sz="1300" spc="-25" dirty="0">
                <a:latin typeface="Lucida Sans Unicode"/>
                <a:cs typeface="Lucida Sans Unicode"/>
              </a:rPr>
              <a:t> </a:t>
            </a:r>
            <a:r>
              <a:rPr sz="1300" spc="-10" dirty="0">
                <a:latin typeface="Lucida Sans Unicode"/>
                <a:cs typeface="Lucida Sans Unicode"/>
              </a:rPr>
              <a:t>font</a:t>
            </a:r>
            <a:endParaRPr sz="1300">
              <a:latin typeface="Lucida Sans Unicode"/>
              <a:cs typeface="Lucida Sans Unicode"/>
            </a:endParaRPr>
          </a:p>
        </p:txBody>
      </p:sp>
      <p:sp>
        <p:nvSpPr>
          <p:cNvPr id="49" name="object 49"/>
          <p:cNvSpPr txBox="1"/>
          <p:nvPr/>
        </p:nvSpPr>
        <p:spPr>
          <a:xfrm>
            <a:off x="6840557" y="5704840"/>
            <a:ext cx="2880995" cy="680720"/>
          </a:xfrm>
          <a:prstGeom prst="rect">
            <a:avLst/>
          </a:prstGeom>
        </p:spPr>
        <p:txBody>
          <a:bodyPr vert="horz" wrap="square" lIns="0" tIns="6350" rIns="0" bIns="0" rtlCol="0">
            <a:spAutoFit/>
          </a:bodyPr>
          <a:lstStyle/>
          <a:p>
            <a:pPr marL="12700" marR="407034">
              <a:lnSpc>
                <a:spcPct val="103099"/>
              </a:lnSpc>
              <a:spcBef>
                <a:spcPts val="50"/>
              </a:spcBef>
              <a:tabLst>
                <a:tab pos="1565910" algn="l"/>
              </a:tabLst>
            </a:pPr>
            <a:r>
              <a:rPr sz="1300" spc="-10" dirty="0">
                <a:latin typeface="Lucida Sans Unicode"/>
                <a:cs typeface="Lucida Sans Unicode"/>
              </a:rPr>
              <a:t>be</a:t>
            </a:r>
            <a:r>
              <a:rPr sz="1300" spc="-30" dirty="0">
                <a:latin typeface="Lucida Sans Unicode"/>
                <a:cs typeface="Lucida Sans Unicode"/>
              </a:rPr>
              <a:t> </a:t>
            </a:r>
            <a:r>
              <a:rPr sz="1300" spc="-20" dirty="0">
                <a:latin typeface="Lucida Sans Unicode"/>
                <a:cs typeface="Lucida Sans Unicode"/>
              </a:rPr>
              <a:t>repeated)</a:t>
            </a:r>
            <a:r>
              <a:rPr sz="1300" spc="-15" dirty="0">
                <a:latin typeface="Lucida Sans Unicode"/>
                <a:cs typeface="Lucida Sans Unicode"/>
              </a:rPr>
              <a:t> </a:t>
            </a:r>
            <a:r>
              <a:rPr sz="1300" spc="-10" dirty="0">
                <a:latin typeface="Lucida Sans Unicode"/>
                <a:cs typeface="Lucida Sans Unicode"/>
              </a:rPr>
              <a:t>but	difficult </a:t>
            </a:r>
            <a:r>
              <a:rPr sz="1300" spc="-5" dirty="0">
                <a:latin typeface="Lucida Sans Unicode"/>
                <a:cs typeface="Lucida Sans Unicode"/>
              </a:rPr>
              <a:t>to </a:t>
            </a:r>
            <a:r>
              <a:rPr sz="1300" dirty="0">
                <a:latin typeface="Lucida Sans Unicode"/>
                <a:cs typeface="Lucida Sans Unicode"/>
              </a:rPr>
              <a:t> </a:t>
            </a:r>
            <a:r>
              <a:rPr sz="1300" spc="-10" dirty="0">
                <a:latin typeface="Lucida Sans Unicode"/>
                <a:cs typeface="Lucida Sans Unicode"/>
              </a:rPr>
              <a:t>n</a:t>
            </a:r>
            <a:r>
              <a:rPr sz="1300" spc="-15" dirty="0">
                <a:latin typeface="Lucida Sans Unicode"/>
                <a:cs typeface="Lucida Sans Unicode"/>
              </a:rPr>
              <a:t>o</a:t>
            </a:r>
            <a:r>
              <a:rPr sz="1300" dirty="0">
                <a:latin typeface="Lucida Sans Unicode"/>
                <a:cs typeface="Lucida Sans Unicode"/>
              </a:rPr>
              <a:t>t</a:t>
            </a:r>
            <a:r>
              <a:rPr sz="1300" spc="-20" dirty="0">
                <a:latin typeface="Lucida Sans Unicode"/>
                <a:cs typeface="Lucida Sans Unicode"/>
              </a:rPr>
              <a:t> d</a:t>
            </a:r>
            <a:r>
              <a:rPr sz="1300" spc="-5" dirty="0">
                <a:latin typeface="Lucida Sans Unicode"/>
                <a:cs typeface="Lucida Sans Unicode"/>
              </a:rPr>
              <a:t>i</a:t>
            </a:r>
            <a:r>
              <a:rPr sz="1300" spc="-10" dirty="0">
                <a:latin typeface="Lucida Sans Unicode"/>
                <a:cs typeface="Lucida Sans Unicode"/>
              </a:rPr>
              <a:t>st</a:t>
            </a:r>
            <a:r>
              <a:rPr sz="1300" spc="-15" dirty="0">
                <a:latin typeface="Lucida Sans Unicode"/>
                <a:cs typeface="Lucida Sans Unicode"/>
              </a:rPr>
              <a:t>rac</a:t>
            </a:r>
            <a:r>
              <a:rPr sz="1300" spc="-10" dirty="0">
                <a:latin typeface="Lucida Sans Unicode"/>
                <a:cs typeface="Lucida Sans Unicode"/>
              </a:rPr>
              <a:t>t</a:t>
            </a:r>
            <a:r>
              <a:rPr sz="1300" spc="-5" dirty="0">
                <a:latin typeface="Lucida Sans Unicode"/>
                <a:cs typeface="Lucida Sans Unicode"/>
              </a:rPr>
              <a:t>i</a:t>
            </a:r>
            <a:r>
              <a:rPr sz="1300" spc="-10" dirty="0">
                <a:latin typeface="Lucida Sans Unicode"/>
                <a:cs typeface="Lucida Sans Unicode"/>
              </a:rPr>
              <a:t>n</a:t>
            </a:r>
            <a:r>
              <a:rPr sz="1300" dirty="0">
                <a:latin typeface="Lucida Sans Unicode"/>
                <a:cs typeface="Lucida Sans Unicode"/>
              </a:rPr>
              <a:t>g	</a:t>
            </a:r>
            <a:r>
              <a:rPr sz="1300" spc="-10" dirty="0">
                <a:latin typeface="Lucida Sans Unicode"/>
                <a:cs typeface="Lucida Sans Unicode"/>
              </a:rPr>
              <a:t>un</a:t>
            </a:r>
            <a:r>
              <a:rPr sz="1300" spc="-20" dirty="0">
                <a:latin typeface="Lucida Sans Unicode"/>
                <a:cs typeface="Lucida Sans Unicode"/>
              </a:rPr>
              <a:t>de</a:t>
            </a:r>
            <a:r>
              <a:rPr sz="1300" spc="-15" dirty="0">
                <a:latin typeface="Lucida Sans Unicode"/>
                <a:cs typeface="Lucida Sans Unicode"/>
              </a:rPr>
              <a:t>r</a:t>
            </a:r>
            <a:r>
              <a:rPr sz="1300" spc="-10" dirty="0">
                <a:latin typeface="Lucida Sans Unicode"/>
                <a:cs typeface="Lucida Sans Unicode"/>
              </a:rPr>
              <a:t>st</a:t>
            </a:r>
            <a:r>
              <a:rPr sz="1300" spc="-15" dirty="0">
                <a:latin typeface="Lucida Sans Unicode"/>
                <a:cs typeface="Lucida Sans Unicode"/>
              </a:rPr>
              <a:t>a</a:t>
            </a:r>
            <a:r>
              <a:rPr sz="1300" spc="-10" dirty="0">
                <a:latin typeface="Lucida Sans Unicode"/>
                <a:cs typeface="Lucida Sans Unicode"/>
              </a:rPr>
              <a:t>nd</a:t>
            </a:r>
            <a:endParaRPr sz="1300">
              <a:latin typeface="Lucida Sans Unicode"/>
              <a:cs typeface="Lucida Sans Unicode"/>
            </a:endParaRPr>
          </a:p>
          <a:p>
            <a:pPr marL="12700">
              <a:lnSpc>
                <a:spcPct val="100000"/>
              </a:lnSpc>
              <a:spcBef>
                <a:spcPts val="430"/>
              </a:spcBef>
            </a:pPr>
            <a:r>
              <a:rPr sz="1300" spc="-10" dirty="0">
                <a:latin typeface="Lucida Sans Unicode"/>
                <a:cs typeface="Lucida Sans Unicode"/>
              </a:rPr>
              <a:t>Info.</a:t>
            </a:r>
            <a:r>
              <a:rPr sz="1300" spc="-35" dirty="0">
                <a:latin typeface="Lucida Sans Unicode"/>
                <a:cs typeface="Lucida Sans Unicode"/>
              </a:rPr>
              <a:t> </a:t>
            </a:r>
            <a:r>
              <a:rPr sz="1300" spc="-5" dirty="0">
                <a:latin typeface="Lucida Sans Unicode"/>
                <a:cs typeface="Lucida Sans Unicode"/>
              </a:rPr>
              <a:t>is</a:t>
            </a:r>
            <a:r>
              <a:rPr sz="1300" spc="-35" dirty="0">
                <a:latin typeface="Lucida Sans Unicode"/>
                <a:cs typeface="Lucida Sans Unicode"/>
              </a:rPr>
              <a:t> </a:t>
            </a:r>
            <a:r>
              <a:rPr sz="1300" spc="-15" dirty="0">
                <a:latin typeface="Lucida Sans Unicode"/>
                <a:cs typeface="Lucida Sans Unicode"/>
              </a:rPr>
              <a:t>organized,</a:t>
            </a:r>
            <a:r>
              <a:rPr sz="1300" spc="509" dirty="0">
                <a:latin typeface="Lucida Sans Unicode"/>
                <a:cs typeface="Lucida Sans Unicode"/>
              </a:rPr>
              <a:t> </a:t>
            </a:r>
            <a:r>
              <a:rPr sz="1300" spc="-15" dirty="0">
                <a:latin typeface="Lucida Sans Unicode"/>
                <a:cs typeface="Lucida Sans Unicode"/>
              </a:rPr>
              <a:t>Components</a:t>
            </a:r>
            <a:r>
              <a:rPr sz="1300" spc="-30" dirty="0">
                <a:latin typeface="Lucida Sans Unicode"/>
                <a:cs typeface="Lucida Sans Unicode"/>
              </a:rPr>
              <a:t> </a:t>
            </a:r>
            <a:r>
              <a:rPr sz="1300" spc="-10" dirty="0">
                <a:latin typeface="Lucida Sans Unicode"/>
                <a:cs typeface="Lucida Sans Unicode"/>
              </a:rPr>
              <a:t>are</a:t>
            </a:r>
            <a:endParaRPr sz="1300">
              <a:latin typeface="Lucida Sans Unicode"/>
              <a:cs typeface="Lucida Sans Unicode"/>
            </a:endParaRPr>
          </a:p>
        </p:txBody>
      </p:sp>
      <p:sp>
        <p:nvSpPr>
          <p:cNvPr id="50" name="object 50"/>
          <p:cNvSpPr txBox="1"/>
          <p:nvPr/>
        </p:nvSpPr>
        <p:spPr>
          <a:xfrm>
            <a:off x="8394361" y="6375400"/>
            <a:ext cx="1377315" cy="644525"/>
          </a:xfrm>
          <a:prstGeom prst="rect">
            <a:avLst/>
          </a:prstGeom>
        </p:spPr>
        <p:txBody>
          <a:bodyPr vert="horz" wrap="square" lIns="0" tIns="0" rIns="0" bIns="0" rtlCol="0">
            <a:spAutoFit/>
          </a:bodyPr>
          <a:lstStyle/>
          <a:p>
            <a:pPr marL="12700" marR="5080">
              <a:lnSpc>
                <a:spcPct val="106200"/>
              </a:lnSpc>
            </a:pPr>
            <a:r>
              <a:rPr sz="1300" spc="-10" dirty="0">
                <a:latin typeface="Lucida Sans Unicode"/>
                <a:cs typeface="Lucida Sans Unicode"/>
              </a:rPr>
              <a:t>difficult</a:t>
            </a:r>
            <a:r>
              <a:rPr sz="1300" spc="-65" dirty="0">
                <a:latin typeface="Lucida Sans Unicode"/>
                <a:cs typeface="Lucida Sans Unicode"/>
              </a:rPr>
              <a:t> </a:t>
            </a:r>
            <a:r>
              <a:rPr sz="1300" spc="-5" dirty="0">
                <a:latin typeface="Lucida Sans Unicode"/>
                <a:cs typeface="Lucida Sans Unicode"/>
              </a:rPr>
              <a:t>to</a:t>
            </a:r>
            <a:r>
              <a:rPr sz="1300" spc="-70" dirty="0">
                <a:latin typeface="Lucida Sans Unicode"/>
                <a:cs typeface="Lucida Sans Unicode"/>
              </a:rPr>
              <a:t> </a:t>
            </a:r>
            <a:r>
              <a:rPr sz="1300" spc="-10" dirty="0">
                <a:latin typeface="Lucida Sans Unicode"/>
                <a:cs typeface="Lucida Sans Unicode"/>
              </a:rPr>
              <a:t>follow </a:t>
            </a:r>
            <a:r>
              <a:rPr sz="1300" spc="-395" dirty="0">
                <a:latin typeface="Lucida Sans Unicode"/>
                <a:cs typeface="Lucida Sans Unicode"/>
              </a:rPr>
              <a:t> </a:t>
            </a:r>
            <a:r>
              <a:rPr sz="1300" spc="-10" dirty="0">
                <a:latin typeface="Lucida Sans Unicode"/>
                <a:cs typeface="Lucida Sans Unicode"/>
              </a:rPr>
              <a:t>or hard </a:t>
            </a:r>
            <a:r>
              <a:rPr sz="1300" spc="-5" dirty="0">
                <a:latin typeface="Lucida Sans Unicode"/>
                <a:cs typeface="Lucida Sans Unicode"/>
              </a:rPr>
              <a:t>to </a:t>
            </a:r>
            <a:r>
              <a:rPr sz="1300" spc="-15" dirty="0">
                <a:latin typeface="Lucida Sans Unicode"/>
                <a:cs typeface="Lucida Sans Unicode"/>
              </a:rPr>
              <a:t>read, </a:t>
            </a:r>
            <a:r>
              <a:rPr sz="1300" spc="-10" dirty="0">
                <a:latin typeface="Lucida Sans Unicode"/>
                <a:cs typeface="Lucida Sans Unicode"/>
              </a:rPr>
              <a:t> may</a:t>
            </a:r>
            <a:r>
              <a:rPr sz="1300" spc="-45" dirty="0">
                <a:latin typeface="Lucida Sans Unicode"/>
                <a:cs typeface="Lucida Sans Unicode"/>
              </a:rPr>
              <a:t> </a:t>
            </a:r>
            <a:r>
              <a:rPr sz="1300" spc="-10" dirty="0">
                <a:latin typeface="Lucida Sans Unicode"/>
                <a:cs typeface="Lucida Sans Unicode"/>
              </a:rPr>
              <a:t>look</a:t>
            </a:r>
            <a:r>
              <a:rPr sz="1300" spc="-45" dirty="0">
                <a:latin typeface="Lucida Sans Unicode"/>
                <a:cs typeface="Lucida Sans Unicode"/>
              </a:rPr>
              <a:t> </a:t>
            </a:r>
            <a:r>
              <a:rPr sz="1300" spc="-15" dirty="0">
                <a:latin typeface="Lucida Sans Unicode"/>
                <a:cs typeface="Lucida Sans Unicode"/>
              </a:rPr>
              <a:t>messy</a:t>
            </a:r>
            <a:endParaRPr sz="1300">
              <a:latin typeface="Lucida Sans Unicode"/>
              <a:cs typeface="Lucida Sans Unicode"/>
            </a:endParaRPr>
          </a:p>
        </p:txBody>
      </p:sp>
      <p:grpSp>
        <p:nvGrpSpPr>
          <p:cNvPr id="51" name="object 51"/>
          <p:cNvGrpSpPr/>
          <p:nvPr/>
        </p:nvGrpSpPr>
        <p:grpSpPr>
          <a:xfrm>
            <a:off x="303106" y="5549085"/>
            <a:ext cx="3085465" cy="1599565"/>
            <a:chOff x="303106" y="5549085"/>
            <a:chExt cx="3085465" cy="1599565"/>
          </a:xfrm>
        </p:grpSpPr>
        <p:sp>
          <p:nvSpPr>
            <p:cNvPr id="52" name="object 52"/>
            <p:cNvSpPr/>
            <p:nvPr/>
          </p:nvSpPr>
          <p:spPr>
            <a:xfrm>
              <a:off x="314960" y="5560938"/>
              <a:ext cx="3061970" cy="1576070"/>
            </a:xfrm>
            <a:custGeom>
              <a:avLst/>
              <a:gdLst/>
              <a:ahLst/>
              <a:cxnLst/>
              <a:rect l="l" t="t" r="r" b="b"/>
              <a:pathLst>
                <a:path w="3061970" h="1576070">
                  <a:moveTo>
                    <a:pt x="3061547" y="0"/>
                  </a:moveTo>
                  <a:lnTo>
                    <a:pt x="0" y="0"/>
                  </a:lnTo>
                  <a:lnTo>
                    <a:pt x="0" y="1575816"/>
                  </a:lnTo>
                  <a:lnTo>
                    <a:pt x="3061547" y="1575816"/>
                  </a:lnTo>
                  <a:lnTo>
                    <a:pt x="3061547" y="0"/>
                  </a:lnTo>
                  <a:close/>
                </a:path>
              </a:pathLst>
            </a:custGeom>
            <a:solidFill>
              <a:srgbClr val="FFFFFF"/>
            </a:solidFill>
          </p:spPr>
          <p:txBody>
            <a:bodyPr wrap="square" lIns="0" tIns="0" rIns="0" bIns="0" rtlCol="0"/>
            <a:lstStyle/>
            <a:p>
              <a:endParaRPr/>
            </a:p>
          </p:txBody>
        </p:sp>
        <p:sp>
          <p:nvSpPr>
            <p:cNvPr id="53" name="object 53"/>
            <p:cNvSpPr/>
            <p:nvPr/>
          </p:nvSpPr>
          <p:spPr>
            <a:xfrm>
              <a:off x="314960" y="5560938"/>
              <a:ext cx="3061970" cy="1576070"/>
            </a:xfrm>
            <a:custGeom>
              <a:avLst/>
              <a:gdLst/>
              <a:ahLst/>
              <a:cxnLst/>
              <a:rect l="l" t="t" r="r" b="b"/>
              <a:pathLst>
                <a:path w="3061970" h="1576070">
                  <a:moveTo>
                    <a:pt x="0" y="0"/>
                  </a:moveTo>
                  <a:lnTo>
                    <a:pt x="3061547" y="0"/>
                  </a:lnTo>
                  <a:lnTo>
                    <a:pt x="3061547" y="1575816"/>
                  </a:lnTo>
                  <a:lnTo>
                    <a:pt x="0" y="1575816"/>
                  </a:lnTo>
                  <a:lnTo>
                    <a:pt x="0" y="0"/>
                  </a:lnTo>
                  <a:close/>
                </a:path>
              </a:pathLst>
            </a:custGeom>
            <a:ln w="23706">
              <a:solidFill>
                <a:srgbClr val="C00000"/>
              </a:solidFill>
            </a:ln>
          </p:spPr>
          <p:txBody>
            <a:bodyPr wrap="square" lIns="0" tIns="0" rIns="0" bIns="0" rtlCol="0"/>
            <a:lstStyle/>
            <a:p>
              <a:endParaRPr/>
            </a:p>
          </p:txBody>
        </p:sp>
      </p:grpSp>
      <p:sp>
        <p:nvSpPr>
          <p:cNvPr id="54" name="object 54"/>
          <p:cNvSpPr txBox="1"/>
          <p:nvPr/>
        </p:nvSpPr>
        <p:spPr>
          <a:xfrm>
            <a:off x="492760" y="5596635"/>
            <a:ext cx="2705735" cy="751205"/>
          </a:xfrm>
          <a:prstGeom prst="rect">
            <a:avLst/>
          </a:prstGeom>
        </p:spPr>
        <p:txBody>
          <a:bodyPr vert="horz" wrap="square" lIns="0" tIns="12700" rIns="0" bIns="0" rtlCol="0">
            <a:spAutoFit/>
          </a:bodyPr>
          <a:lstStyle/>
          <a:p>
            <a:pPr algn="ctr">
              <a:lnSpc>
                <a:spcPts val="1910"/>
              </a:lnSpc>
              <a:spcBef>
                <a:spcPts val="100"/>
              </a:spcBef>
            </a:pPr>
            <a:r>
              <a:rPr sz="1600" b="1" spc="-30" dirty="0">
                <a:solidFill>
                  <a:srgbClr val="C00000"/>
                </a:solidFill>
                <a:latin typeface="Arial"/>
                <a:cs typeface="Arial"/>
              </a:rPr>
              <a:t>Total</a:t>
            </a:r>
            <a:r>
              <a:rPr sz="1600" b="1" spc="-35" dirty="0">
                <a:solidFill>
                  <a:srgbClr val="C00000"/>
                </a:solidFill>
                <a:latin typeface="Arial"/>
                <a:cs typeface="Arial"/>
              </a:rPr>
              <a:t> </a:t>
            </a:r>
            <a:r>
              <a:rPr sz="1600" b="1" spc="-5" dirty="0">
                <a:solidFill>
                  <a:srgbClr val="C00000"/>
                </a:solidFill>
                <a:latin typeface="Arial"/>
                <a:cs typeface="Arial"/>
              </a:rPr>
              <a:t>Scores</a:t>
            </a:r>
            <a:endParaRPr sz="1600">
              <a:latin typeface="Arial"/>
              <a:cs typeface="Arial"/>
            </a:endParaRPr>
          </a:p>
          <a:p>
            <a:pPr algn="ctr">
              <a:lnSpc>
                <a:spcPts val="1895"/>
              </a:lnSpc>
            </a:pPr>
            <a:r>
              <a:rPr sz="1600" b="1" dirty="0">
                <a:solidFill>
                  <a:srgbClr val="C00000"/>
                </a:solidFill>
                <a:latin typeface="Arial"/>
                <a:cs typeface="Arial"/>
              </a:rPr>
              <a:t>15-18</a:t>
            </a:r>
            <a:r>
              <a:rPr sz="1600" b="1" spc="-20" dirty="0">
                <a:solidFill>
                  <a:srgbClr val="C00000"/>
                </a:solidFill>
                <a:latin typeface="Arial"/>
                <a:cs typeface="Arial"/>
              </a:rPr>
              <a:t> </a:t>
            </a:r>
            <a:r>
              <a:rPr sz="1600" b="1" spc="-5" dirty="0">
                <a:solidFill>
                  <a:srgbClr val="C00000"/>
                </a:solidFill>
                <a:latin typeface="Arial"/>
                <a:cs typeface="Arial"/>
              </a:rPr>
              <a:t>Exceeds</a:t>
            </a:r>
            <a:r>
              <a:rPr sz="1600" b="1" spc="-20" dirty="0">
                <a:solidFill>
                  <a:srgbClr val="C00000"/>
                </a:solidFill>
                <a:latin typeface="Arial"/>
                <a:cs typeface="Arial"/>
              </a:rPr>
              <a:t> </a:t>
            </a:r>
            <a:r>
              <a:rPr sz="1600" b="1" spc="-5" dirty="0">
                <a:solidFill>
                  <a:srgbClr val="C00000"/>
                </a:solidFill>
                <a:latin typeface="Arial"/>
                <a:cs typeface="Arial"/>
              </a:rPr>
              <a:t>Competency</a:t>
            </a:r>
            <a:endParaRPr sz="1600">
              <a:latin typeface="Arial"/>
              <a:cs typeface="Arial"/>
            </a:endParaRPr>
          </a:p>
          <a:p>
            <a:pPr algn="ctr">
              <a:lnSpc>
                <a:spcPts val="1910"/>
              </a:lnSpc>
            </a:pPr>
            <a:r>
              <a:rPr sz="1600" b="1" dirty="0">
                <a:solidFill>
                  <a:srgbClr val="C00000"/>
                </a:solidFill>
                <a:latin typeface="Arial"/>
                <a:cs typeface="Arial"/>
              </a:rPr>
              <a:t>12-14</a:t>
            </a:r>
            <a:r>
              <a:rPr sz="1600" b="1" spc="-25" dirty="0">
                <a:solidFill>
                  <a:srgbClr val="C00000"/>
                </a:solidFill>
                <a:latin typeface="Arial"/>
                <a:cs typeface="Arial"/>
              </a:rPr>
              <a:t> </a:t>
            </a:r>
            <a:r>
              <a:rPr sz="1600" b="1" dirty="0">
                <a:solidFill>
                  <a:srgbClr val="C00000"/>
                </a:solidFill>
                <a:latin typeface="Arial"/>
                <a:cs typeface="Arial"/>
              </a:rPr>
              <a:t>Meets</a:t>
            </a:r>
            <a:r>
              <a:rPr sz="1600" b="1" spc="-25" dirty="0">
                <a:solidFill>
                  <a:srgbClr val="C00000"/>
                </a:solidFill>
                <a:latin typeface="Arial"/>
                <a:cs typeface="Arial"/>
              </a:rPr>
              <a:t> </a:t>
            </a:r>
            <a:r>
              <a:rPr sz="1600" b="1" spc="-5" dirty="0">
                <a:solidFill>
                  <a:srgbClr val="C00000"/>
                </a:solidFill>
                <a:latin typeface="Arial"/>
                <a:cs typeface="Arial"/>
              </a:rPr>
              <a:t>Competency</a:t>
            </a:r>
            <a:endParaRPr sz="1600">
              <a:latin typeface="Arial"/>
              <a:cs typeface="Arial"/>
            </a:endParaRPr>
          </a:p>
        </p:txBody>
      </p:sp>
      <p:sp>
        <p:nvSpPr>
          <p:cNvPr id="55" name="object 55"/>
          <p:cNvSpPr txBox="1"/>
          <p:nvPr/>
        </p:nvSpPr>
        <p:spPr>
          <a:xfrm>
            <a:off x="951653" y="6306820"/>
            <a:ext cx="1788795" cy="778510"/>
          </a:xfrm>
          <a:prstGeom prst="rect">
            <a:avLst/>
          </a:prstGeom>
        </p:spPr>
        <p:txBody>
          <a:bodyPr vert="horz" wrap="square" lIns="0" tIns="12700" rIns="0" bIns="0" rtlCol="0">
            <a:spAutoFit/>
          </a:bodyPr>
          <a:lstStyle/>
          <a:p>
            <a:pPr marL="283210" marR="38100" indent="-238125">
              <a:lnSpc>
                <a:spcPct val="105000"/>
              </a:lnSpc>
              <a:spcBef>
                <a:spcPts val="100"/>
              </a:spcBef>
            </a:pPr>
            <a:r>
              <a:rPr sz="1600" b="1" dirty="0">
                <a:solidFill>
                  <a:srgbClr val="C00000"/>
                </a:solidFill>
                <a:latin typeface="Arial"/>
                <a:cs typeface="Arial"/>
              </a:rPr>
              <a:t>8-</a:t>
            </a:r>
            <a:r>
              <a:rPr sz="1600" b="1" spc="-85" dirty="0">
                <a:solidFill>
                  <a:srgbClr val="C00000"/>
                </a:solidFill>
                <a:latin typeface="Arial"/>
                <a:cs typeface="Arial"/>
              </a:rPr>
              <a:t>1</a:t>
            </a:r>
            <a:r>
              <a:rPr sz="1600" b="1" dirty="0">
                <a:solidFill>
                  <a:srgbClr val="C00000"/>
                </a:solidFill>
                <a:latin typeface="Arial"/>
                <a:cs typeface="Arial"/>
              </a:rPr>
              <a:t>1</a:t>
            </a:r>
            <a:r>
              <a:rPr sz="1600" b="1" spc="-65" dirty="0">
                <a:solidFill>
                  <a:srgbClr val="C00000"/>
                </a:solidFill>
                <a:latin typeface="Arial"/>
                <a:cs typeface="Arial"/>
              </a:rPr>
              <a:t> </a:t>
            </a:r>
            <a:r>
              <a:rPr sz="1600" b="1" dirty="0">
                <a:solidFill>
                  <a:srgbClr val="C00000"/>
                </a:solidFill>
                <a:latin typeface="Arial"/>
                <a:cs typeface="Arial"/>
              </a:rPr>
              <a:t>A</a:t>
            </a:r>
            <a:r>
              <a:rPr sz="1600" b="1" spc="-5" dirty="0">
                <a:solidFill>
                  <a:srgbClr val="C00000"/>
                </a:solidFill>
                <a:latin typeface="Arial"/>
                <a:cs typeface="Arial"/>
              </a:rPr>
              <a:t>pp</a:t>
            </a:r>
            <a:r>
              <a:rPr sz="1600" b="1" dirty="0">
                <a:solidFill>
                  <a:srgbClr val="C00000"/>
                </a:solidFill>
                <a:latin typeface="Arial"/>
                <a:cs typeface="Arial"/>
              </a:rPr>
              <a:t>r</a:t>
            </a:r>
            <a:r>
              <a:rPr sz="1600" b="1" spc="-5" dirty="0">
                <a:solidFill>
                  <a:srgbClr val="C00000"/>
                </a:solidFill>
                <a:latin typeface="Arial"/>
                <a:cs typeface="Arial"/>
              </a:rPr>
              <a:t>o</a:t>
            </a:r>
            <a:r>
              <a:rPr sz="1600" b="1" dirty="0">
                <a:solidFill>
                  <a:srgbClr val="C00000"/>
                </a:solidFill>
                <a:latin typeface="Arial"/>
                <a:cs typeface="Arial"/>
              </a:rPr>
              <a:t>ac</a:t>
            </a:r>
            <a:r>
              <a:rPr sz="1600" b="1" spc="-5" dirty="0">
                <a:solidFill>
                  <a:srgbClr val="C00000"/>
                </a:solidFill>
                <a:latin typeface="Arial"/>
                <a:cs typeface="Arial"/>
              </a:rPr>
              <a:t>hin</a:t>
            </a:r>
            <a:r>
              <a:rPr sz="1600" b="1" dirty="0">
                <a:solidFill>
                  <a:srgbClr val="C00000"/>
                </a:solidFill>
                <a:latin typeface="Arial"/>
                <a:cs typeface="Arial"/>
              </a:rPr>
              <a:t>g  </a:t>
            </a:r>
            <a:r>
              <a:rPr sz="1600" b="1" spc="-5" dirty="0">
                <a:solidFill>
                  <a:srgbClr val="C00000"/>
                </a:solidFill>
                <a:latin typeface="Arial"/>
                <a:cs typeface="Arial"/>
              </a:rPr>
              <a:t>Competency</a:t>
            </a:r>
            <a:endParaRPr sz="1600">
              <a:latin typeface="Arial"/>
              <a:cs typeface="Arial"/>
            </a:endParaRPr>
          </a:p>
          <a:p>
            <a:pPr marL="12700">
              <a:lnSpc>
                <a:spcPts val="1895"/>
              </a:lnSpc>
            </a:pPr>
            <a:r>
              <a:rPr sz="1600" b="1" dirty="0">
                <a:solidFill>
                  <a:srgbClr val="C00000"/>
                </a:solidFill>
                <a:latin typeface="Arial"/>
                <a:cs typeface="Arial"/>
              </a:rPr>
              <a:t>3-7</a:t>
            </a:r>
            <a:r>
              <a:rPr sz="1600" b="1" spc="-40" dirty="0">
                <a:solidFill>
                  <a:srgbClr val="C00000"/>
                </a:solidFill>
                <a:latin typeface="Arial"/>
                <a:cs typeface="Arial"/>
              </a:rPr>
              <a:t> </a:t>
            </a:r>
            <a:r>
              <a:rPr sz="1600" b="1" dirty="0">
                <a:solidFill>
                  <a:srgbClr val="C00000"/>
                </a:solidFill>
                <a:latin typeface="Arial"/>
                <a:cs typeface="Arial"/>
              </a:rPr>
              <a:t>Does</a:t>
            </a:r>
            <a:r>
              <a:rPr sz="1600" b="1" spc="-35" dirty="0">
                <a:solidFill>
                  <a:srgbClr val="C00000"/>
                </a:solidFill>
                <a:latin typeface="Arial"/>
                <a:cs typeface="Arial"/>
              </a:rPr>
              <a:t> </a:t>
            </a:r>
            <a:r>
              <a:rPr sz="1600" b="1" dirty="0">
                <a:solidFill>
                  <a:srgbClr val="C00000"/>
                </a:solidFill>
                <a:latin typeface="Arial"/>
                <a:cs typeface="Arial"/>
              </a:rPr>
              <a:t>Not</a:t>
            </a:r>
            <a:r>
              <a:rPr sz="1600" b="1" spc="-35" dirty="0">
                <a:solidFill>
                  <a:srgbClr val="C00000"/>
                </a:solidFill>
                <a:latin typeface="Arial"/>
                <a:cs typeface="Arial"/>
              </a:rPr>
              <a:t> </a:t>
            </a:r>
            <a:r>
              <a:rPr sz="1600" b="1" dirty="0">
                <a:solidFill>
                  <a:srgbClr val="C00000"/>
                </a:solidFill>
                <a:latin typeface="Arial"/>
                <a:cs typeface="Arial"/>
              </a:rPr>
              <a:t>Meet</a:t>
            </a:r>
            <a:endParaRPr sz="16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9435" y="1068831"/>
            <a:ext cx="6546850" cy="406400"/>
          </a:xfrm>
          <a:prstGeom prst="rect">
            <a:avLst/>
          </a:prstGeom>
        </p:spPr>
        <p:txBody>
          <a:bodyPr vert="horz" wrap="square" lIns="0" tIns="12700" rIns="0" bIns="0" rtlCol="0">
            <a:spAutoFit/>
          </a:bodyPr>
          <a:lstStyle/>
          <a:p>
            <a:pPr marL="12700">
              <a:lnSpc>
                <a:spcPct val="100000"/>
              </a:lnSpc>
              <a:spcBef>
                <a:spcPts val="100"/>
              </a:spcBef>
            </a:pPr>
            <a:r>
              <a:rPr sz="2500" b="0" u="sng" spc="-25" dirty="0">
                <a:solidFill>
                  <a:srgbClr val="C00000"/>
                </a:solidFill>
                <a:uFill>
                  <a:solidFill>
                    <a:srgbClr val="C00000"/>
                  </a:solidFill>
                </a:uFill>
                <a:latin typeface="Garamond"/>
                <a:cs typeface="Garamond"/>
                <a:hlinkClick r:id="rId2"/>
              </a:rPr>
              <a:t>http://www.calstatela.edu/apra/assessment-resources</a:t>
            </a:r>
            <a:endParaRPr sz="2500" dirty="0">
              <a:latin typeface="Garamond"/>
              <a:cs typeface="Garamond"/>
            </a:endParaRPr>
          </a:p>
        </p:txBody>
      </p:sp>
      <p:sp>
        <p:nvSpPr>
          <p:cNvPr id="3" name="object 3"/>
          <p:cNvSpPr txBox="1"/>
          <p:nvPr/>
        </p:nvSpPr>
        <p:spPr>
          <a:xfrm>
            <a:off x="1004654" y="1766823"/>
            <a:ext cx="8087995" cy="5006340"/>
          </a:xfrm>
          <a:prstGeom prst="rect">
            <a:avLst/>
          </a:prstGeom>
        </p:spPr>
        <p:txBody>
          <a:bodyPr vert="horz" wrap="square" lIns="0" tIns="86360" rIns="0" bIns="0" rtlCol="0">
            <a:spAutoFit/>
          </a:bodyPr>
          <a:lstStyle/>
          <a:p>
            <a:pPr marL="285115" marR="334645" indent="-273050">
              <a:lnSpc>
                <a:spcPts val="2400"/>
              </a:lnSpc>
              <a:spcBef>
                <a:spcPts val="680"/>
              </a:spcBef>
              <a:buClr>
                <a:srgbClr val="F5C201"/>
              </a:buClr>
              <a:buSzPct val="68000"/>
              <a:buFont typeface="Arial Narrow"/>
              <a:buChar char="►"/>
              <a:tabLst>
                <a:tab pos="285115" algn="l"/>
                <a:tab pos="285750" algn="l"/>
              </a:tabLst>
            </a:pPr>
            <a:r>
              <a:rPr sz="2500" spc="-20" dirty="0">
                <a:latin typeface="Garamond"/>
                <a:cs typeface="Garamond"/>
              </a:rPr>
              <a:t>Association</a:t>
            </a:r>
            <a:r>
              <a:rPr sz="2500" spc="-45" dirty="0">
                <a:latin typeface="Garamond"/>
                <a:cs typeface="Garamond"/>
              </a:rPr>
              <a:t> </a:t>
            </a:r>
            <a:r>
              <a:rPr sz="2500" spc="-15" dirty="0">
                <a:latin typeface="Garamond"/>
                <a:cs typeface="Garamond"/>
              </a:rPr>
              <a:t>of</a:t>
            </a:r>
            <a:r>
              <a:rPr sz="2500" spc="280" dirty="0">
                <a:latin typeface="Garamond"/>
                <a:cs typeface="Garamond"/>
              </a:rPr>
              <a:t> </a:t>
            </a:r>
            <a:r>
              <a:rPr sz="2500" spc="-20" dirty="0">
                <a:latin typeface="Garamond"/>
                <a:cs typeface="Garamond"/>
              </a:rPr>
              <a:t>American</a:t>
            </a:r>
            <a:r>
              <a:rPr sz="2500" spc="-40" dirty="0">
                <a:latin typeface="Garamond"/>
                <a:cs typeface="Garamond"/>
              </a:rPr>
              <a:t> </a:t>
            </a:r>
            <a:r>
              <a:rPr sz="2500" spc="-15" dirty="0">
                <a:latin typeface="Garamond"/>
                <a:cs typeface="Garamond"/>
              </a:rPr>
              <a:t>Colleges</a:t>
            </a:r>
            <a:r>
              <a:rPr sz="2500" spc="-35" dirty="0">
                <a:latin typeface="Garamond"/>
                <a:cs typeface="Garamond"/>
              </a:rPr>
              <a:t> </a:t>
            </a:r>
            <a:r>
              <a:rPr sz="2500" spc="-15" dirty="0">
                <a:latin typeface="Garamond"/>
                <a:cs typeface="Garamond"/>
              </a:rPr>
              <a:t>and</a:t>
            </a:r>
            <a:r>
              <a:rPr sz="2500" spc="-40" dirty="0">
                <a:latin typeface="Garamond"/>
                <a:cs typeface="Garamond"/>
              </a:rPr>
              <a:t> </a:t>
            </a:r>
            <a:r>
              <a:rPr sz="2500" spc="-25" dirty="0">
                <a:latin typeface="Garamond"/>
                <a:cs typeface="Garamond"/>
              </a:rPr>
              <a:t>Universities</a:t>
            </a:r>
            <a:r>
              <a:rPr sz="2500" spc="-35" dirty="0">
                <a:latin typeface="Garamond"/>
                <a:cs typeface="Garamond"/>
              </a:rPr>
              <a:t> </a:t>
            </a:r>
            <a:r>
              <a:rPr sz="2500" spc="-40" dirty="0">
                <a:latin typeface="Garamond"/>
                <a:cs typeface="Garamond"/>
              </a:rPr>
              <a:t>(AAC&amp;U) </a:t>
            </a:r>
            <a:r>
              <a:rPr sz="2500" spc="-610" dirty="0">
                <a:latin typeface="Garamond"/>
                <a:cs typeface="Garamond"/>
              </a:rPr>
              <a:t> </a:t>
            </a:r>
            <a:r>
              <a:rPr sz="2500" spc="-85" dirty="0">
                <a:latin typeface="Garamond"/>
                <a:cs typeface="Garamond"/>
              </a:rPr>
              <a:t>VALUE</a:t>
            </a:r>
            <a:r>
              <a:rPr sz="2500" spc="-45" dirty="0">
                <a:latin typeface="Garamond"/>
                <a:cs typeface="Garamond"/>
              </a:rPr>
              <a:t> </a:t>
            </a:r>
            <a:r>
              <a:rPr sz="2500" spc="-10" dirty="0">
                <a:latin typeface="Garamond"/>
                <a:cs typeface="Garamond"/>
              </a:rPr>
              <a:t>rubrics</a:t>
            </a:r>
            <a:endParaRPr sz="2500">
              <a:latin typeface="Garamond"/>
              <a:cs typeface="Garamond"/>
            </a:endParaRPr>
          </a:p>
          <a:p>
            <a:pPr marL="558165" lvl="1" indent="-244475">
              <a:lnSpc>
                <a:spcPts val="2435"/>
              </a:lnSpc>
              <a:buClr>
                <a:srgbClr val="F5C201"/>
              </a:buClr>
              <a:buSzPct val="95454"/>
              <a:buFont typeface="Verdana"/>
              <a:buChar char="◦"/>
              <a:tabLst>
                <a:tab pos="558165" algn="l"/>
                <a:tab pos="558800" algn="l"/>
              </a:tabLst>
            </a:pPr>
            <a:r>
              <a:rPr sz="2200" b="1" i="1" spc="-30" dirty="0">
                <a:latin typeface="Garamond"/>
                <a:cs typeface="Garamond"/>
              </a:rPr>
              <a:t>Intellectual</a:t>
            </a:r>
            <a:r>
              <a:rPr sz="2200" b="1" i="1" spc="-10" dirty="0">
                <a:latin typeface="Garamond"/>
                <a:cs typeface="Garamond"/>
              </a:rPr>
              <a:t> </a:t>
            </a:r>
            <a:r>
              <a:rPr sz="2200" b="1" i="1" spc="-45" dirty="0">
                <a:latin typeface="Garamond"/>
                <a:cs typeface="Garamond"/>
              </a:rPr>
              <a:t>and</a:t>
            </a:r>
            <a:r>
              <a:rPr sz="2200" b="1" i="1" spc="-10" dirty="0">
                <a:latin typeface="Garamond"/>
                <a:cs typeface="Garamond"/>
              </a:rPr>
              <a:t> </a:t>
            </a:r>
            <a:r>
              <a:rPr sz="2200" b="1" i="1" spc="-30" dirty="0">
                <a:latin typeface="Garamond"/>
                <a:cs typeface="Garamond"/>
              </a:rPr>
              <a:t>Practical</a:t>
            </a:r>
            <a:r>
              <a:rPr sz="2200" b="1" i="1" spc="-10" dirty="0">
                <a:latin typeface="Garamond"/>
                <a:cs typeface="Garamond"/>
              </a:rPr>
              <a:t> </a:t>
            </a:r>
            <a:r>
              <a:rPr sz="2200" b="1" i="1" spc="-25" dirty="0">
                <a:latin typeface="Garamond"/>
                <a:cs typeface="Garamond"/>
              </a:rPr>
              <a:t>Skills,</a:t>
            </a:r>
            <a:r>
              <a:rPr sz="2200" b="1" i="1" spc="-10" dirty="0">
                <a:latin typeface="Garamond"/>
                <a:cs typeface="Garamond"/>
              </a:rPr>
              <a:t> </a:t>
            </a:r>
            <a:r>
              <a:rPr sz="2200" b="1" i="1" spc="-40" dirty="0">
                <a:latin typeface="Garamond"/>
                <a:cs typeface="Garamond"/>
              </a:rPr>
              <a:t>including</a:t>
            </a:r>
            <a:endParaRPr sz="2200">
              <a:latin typeface="Garamond"/>
              <a:cs typeface="Garamond"/>
            </a:endParaRPr>
          </a:p>
          <a:p>
            <a:pPr marL="812165" lvl="2" indent="-244475">
              <a:lnSpc>
                <a:spcPts val="2330"/>
              </a:lnSpc>
              <a:buFont typeface="Arial"/>
              <a:buChar char="•"/>
              <a:tabLst>
                <a:tab pos="812165" algn="l"/>
                <a:tab pos="812800" algn="l"/>
              </a:tabLst>
            </a:pPr>
            <a:r>
              <a:rPr sz="2000" spc="15" dirty="0">
                <a:latin typeface="Garamond"/>
                <a:cs typeface="Garamond"/>
              </a:rPr>
              <a:t>Inquiry</a:t>
            </a:r>
            <a:r>
              <a:rPr sz="2000" spc="-15" dirty="0">
                <a:latin typeface="Garamond"/>
                <a:cs typeface="Garamond"/>
              </a:rPr>
              <a:t> </a:t>
            </a:r>
            <a:r>
              <a:rPr sz="2000" spc="5" dirty="0">
                <a:latin typeface="Garamond"/>
                <a:cs typeface="Garamond"/>
              </a:rPr>
              <a:t>and</a:t>
            </a:r>
            <a:r>
              <a:rPr sz="2000" dirty="0">
                <a:latin typeface="Garamond"/>
                <a:cs typeface="Garamond"/>
              </a:rPr>
              <a:t> </a:t>
            </a:r>
            <a:r>
              <a:rPr sz="2000" spc="5" dirty="0">
                <a:latin typeface="Garamond"/>
                <a:cs typeface="Garamond"/>
              </a:rPr>
              <a:t>analysis</a:t>
            </a:r>
            <a:endParaRPr sz="2000">
              <a:latin typeface="Garamond"/>
              <a:cs typeface="Garamond"/>
            </a:endParaRPr>
          </a:p>
          <a:p>
            <a:pPr marL="812165" lvl="2" indent="-244475">
              <a:lnSpc>
                <a:spcPts val="2350"/>
              </a:lnSpc>
              <a:buFont typeface="Arial"/>
              <a:buChar char="•"/>
              <a:tabLst>
                <a:tab pos="812165" algn="l"/>
                <a:tab pos="812800" algn="l"/>
              </a:tabLst>
            </a:pPr>
            <a:r>
              <a:rPr sz="2000" spc="5" dirty="0">
                <a:latin typeface="Garamond"/>
                <a:cs typeface="Garamond"/>
              </a:rPr>
              <a:t>Critical and</a:t>
            </a:r>
            <a:r>
              <a:rPr sz="2000" spc="10" dirty="0">
                <a:latin typeface="Garamond"/>
                <a:cs typeface="Garamond"/>
              </a:rPr>
              <a:t> </a:t>
            </a:r>
            <a:r>
              <a:rPr sz="2000" spc="-5" dirty="0">
                <a:latin typeface="Garamond"/>
                <a:cs typeface="Garamond"/>
              </a:rPr>
              <a:t>creative</a:t>
            </a:r>
            <a:r>
              <a:rPr sz="2000" dirty="0">
                <a:latin typeface="Garamond"/>
                <a:cs typeface="Garamond"/>
              </a:rPr>
              <a:t> </a:t>
            </a:r>
            <a:r>
              <a:rPr sz="2000" spc="5" dirty="0">
                <a:latin typeface="Garamond"/>
                <a:cs typeface="Garamond"/>
              </a:rPr>
              <a:t>thinking</a:t>
            </a:r>
            <a:endParaRPr sz="2000">
              <a:latin typeface="Garamond"/>
              <a:cs typeface="Garamond"/>
            </a:endParaRPr>
          </a:p>
          <a:p>
            <a:pPr marL="812165" lvl="2" indent="-244475">
              <a:lnSpc>
                <a:spcPct val="100000"/>
              </a:lnSpc>
              <a:buFont typeface="Arial"/>
              <a:buChar char="•"/>
              <a:tabLst>
                <a:tab pos="812165" algn="l"/>
                <a:tab pos="812800" algn="l"/>
              </a:tabLst>
            </a:pPr>
            <a:r>
              <a:rPr sz="2000" spc="-10" dirty="0">
                <a:latin typeface="Garamond"/>
                <a:cs typeface="Garamond"/>
              </a:rPr>
              <a:t>Written</a:t>
            </a:r>
            <a:r>
              <a:rPr sz="2000" spc="15" dirty="0">
                <a:latin typeface="Garamond"/>
                <a:cs typeface="Garamond"/>
              </a:rPr>
              <a:t> </a:t>
            </a:r>
            <a:r>
              <a:rPr sz="2000" spc="10" dirty="0">
                <a:latin typeface="Garamond"/>
                <a:cs typeface="Garamond"/>
              </a:rPr>
              <a:t>and oral </a:t>
            </a:r>
            <a:r>
              <a:rPr sz="2000" spc="5" dirty="0">
                <a:latin typeface="Garamond"/>
                <a:cs typeface="Garamond"/>
              </a:rPr>
              <a:t>communication</a:t>
            </a:r>
            <a:endParaRPr sz="2000">
              <a:latin typeface="Garamond"/>
              <a:cs typeface="Garamond"/>
            </a:endParaRPr>
          </a:p>
          <a:p>
            <a:pPr marL="812165" lvl="2" indent="-244475">
              <a:lnSpc>
                <a:spcPct val="100000"/>
              </a:lnSpc>
              <a:buFont typeface="Arial"/>
              <a:buChar char="•"/>
              <a:tabLst>
                <a:tab pos="812165" algn="l"/>
                <a:tab pos="812800" algn="l"/>
              </a:tabLst>
            </a:pPr>
            <a:r>
              <a:rPr sz="2000" dirty="0">
                <a:latin typeface="Garamond"/>
                <a:cs typeface="Garamond"/>
              </a:rPr>
              <a:t>Quantitative</a:t>
            </a:r>
            <a:r>
              <a:rPr sz="2000" spc="-80" dirty="0">
                <a:latin typeface="Garamond"/>
                <a:cs typeface="Garamond"/>
              </a:rPr>
              <a:t> </a:t>
            </a:r>
            <a:r>
              <a:rPr sz="2000" spc="5" dirty="0">
                <a:latin typeface="Garamond"/>
                <a:cs typeface="Garamond"/>
              </a:rPr>
              <a:t>literacy</a:t>
            </a:r>
            <a:endParaRPr sz="2000">
              <a:latin typeface="Garamond"/>
              <a:cs typeface="Garamond"/>
            </a:endParaRPr>
          </a:p>
          <a:p>
            <a:pPr marL="812165" lvl="2" indent="-244475">
              <a:lnSpc>
                <a:spcPts val="2350"/>
              </a:lnSpc>
              <a:buFont typeface="Arial"/>
              <a:buChar char="•"/>
              <a:tabLst>
                <a:tab pos="812165" algn="l"/>
                <a:tab pos="812800" algn="l"/>
              </a:tabLst>
            </a:pPr>
            <a:r>
              <a:rPr sz="2000" spc="15" dirty="0">
                <a:latin typeface="Garamond"/>
                <a:cs typeface="Garamond"/>
              </a:rPr>
              <a:t>Information</a:t>
            </a:r>
            <a:r>
              <a:rPr sz="2000" spc="-60" dirty="0">
                <a:latin typeface="Garamond"/>
                <a:cs typeface="Garamond"/>
              </a:rPr>
              <a:t> </a:t>
            </a:r>
            <a:r>
              <a:rPr sz="2000" spc="5" dirty="0">
                <a:latin typeface="Garamond"/>
                <a:cs typeface="Garamond"/>
              </a:rPr>
              <a:t>literacy</a:t>
            </a:r>
            <a:endParaRPr sz="2000">
              <a:latin typeface="Garamond"/>
              <a:cs typeface="Garamond"/>
            </a:endParaRPr>
          </a:p>
          <a:p>
            <a:pPr marL="812165" lvl="2" indent="-244475">
              <a:lnSpc>
                <a:spcPts val="2360"/>
              </a:lnSpc>
              <a:buFont typeface="Arial"/>
              <a:buChar char="•"/>
              <a:tabLst>
                <a:tab pos="812165" algn="l"/>
                <a:tab pos="812800" algn="l"/>
              </a:tabLst>
            </a:pPr>
            <a:r>
              <a:rPr sz="2100" spc="-10" dirty="0">
                <a:latin typeface="Garamond"/>
                <a:cs typeface="Garamond"/>
              </a:rPr>
              <a:t>Teamwork</a:t>
            </a:r>
            <a:r>
              <a:rPr sz="2100" spc="5" dirty="0">
                <a:latin typeface="Garamond"/>
                <a:cs typeface="Garamond"/>
              </a:rPr>
              <a:t> </a:t>
            </a:r>
            <a:r>
              <a:rPr sz="2100" spc="10" dirty="0">
                <a:latin typeface="Garamond"/>
                <a:cs typeface="Garamond"/>
              </a:rPr>
              <a:t>and problem</a:t>
            </a:r>
            <a:r>
              <a:rPr sz="2100" spc="15" dirty="0">
                <a:latin typeface="Garamond"/>
                <a:cs typeface="Garamond"/>
              </a:rPr>
              <a:t> </a:t>
            </a:r>
            <a:r>
              <a:rPr sz="2100" spc="10" dirty="0">
                <a:latin typeface="Garamond"/>
                <a:cs typeface="Garamond"/>
              </a:rPr>
              <a:t>solving</a:t>
            </a:r>
            <a:endParaRPr sz="2100">
              <a:latin typeface="Garamond"/>
              <a:cs typeface="Garamond"/>
            </a:endParaRPr>
          </a:p>
          <a:p>
            <a:pPr marL="558165" lvl="1" indent="-244475">
              <a:lnSpc>
                <a:spcPts val="2510"/>
              </a:lnSpc>
              <a:buClr>
                <a:srgbClr val="F5C201"/>
              </a:buClr>
              <a:buSzPct val="95454"/>
              <a:buFont typeface="Verdana"/>
              <a:buChar char="◦"/>
              <a:tabLst>
                <a:tab pos="558165" algn="l"/>
                <a:tab pos="558800" algn="l"/>
              </a:tabLst>
            </a:pPr>
            <a:r>
              <a:rPr sz="2200" b="1" i="1" spc="-35" dirty="0">
                <a:latin typeface="Garamond"/>
                <a:cs typeface="Garamond"/>
              </a:rPr>
              <a:t>Personal</a:t>
            </a:r>
            <a:r>
              <a:rPr sz="2200" b="1" i="1" spc="-10" dirty="0">
                <a:latin typeface="Garamond"/>
                <a:cs typeface="Garamond"/>
              </a:rPr>
              <a:t> </a:t>
            </a:r>
            <a:r>
              <a:rPr sz="2200" b="1" i="1" spc="-45" dirty="0">
                <a:latin typeface="Garamond"/>
                <a:cs typeface="Garamond"/>
              </a:rPr>
              <a:t>and</a:t>
            </a:r>
            <a:r>
              <a:rPr sz="2200" b="1" i="1" spc="-5" dirty="0">
                <a:latin typeface="Garamond"/>
                <a:cs typeface="Garamond"/>
              </a:rPr>
              <a:t> </a:t>
            </a:r>
            <a:r>
              <a:rPr sz="2200" b="1" i="1" spc="-35" dirty="0">
                <a:latin typeface="Garamond"/>
                <a:cs typeface="Garamond"/>
              </a:rPr>
              <a:t>Social</a:t>
            </a:r>
            <a:r>
              <a:rPr sz="2200" b="1" i="1" spc="-10" dirty="0">
                <a:latin typeface="Garamond"/>
                <a:cs typeface="Garamond"/>
              </a:rPr>
              <a:t> </a:t>
            </a:r>
            <a:r>
              <a:rPr sz="2200" b="1" i="1" spc="-45" dirty="0">
                <a:latin typeface="Garamond"/>
                <a:cs typeface="Garamond"/>
              </a:rPr>
              <a:t>Responsibility,</a:t>
            </a:r>
            <a:r>
              <a:rPr sz="2200" b="1" i="1" spc="-5" dirty="0">
                <a:latin typeface="Garamond"/>
                <a:cs typeface="Garamond"/>
              </a:rPr>
              <a:t> </a:t>
            </a:r>
            <a:r>
              <a:rPr sz="2200" b="1" i="1" spc="-40" dirty="0">
                <a:latin typeface="Garamond"/>
                <a:cs typeface="Garamond"/>
              </a:rPr>
              <a:t>including</a:t>
            </a:r>
            <a:endParaRPr sz="2200">
              <a:latin typeface="Garamond"/>
              <a:cs typeface="Garamond"/>
            </a:endParaRPr>
          </a:p>
          <a:p>
            <a:pPr marL="812165" lvl="2" indent="-244475">
              <a:lnSpc>
                <a:spcPts val="2260"/>
              </a:lnSpc>
              <a:buFont typeface="Arial"/>
              <a:buChar char="•"/>
              <a:tabLst>
                <a:tab pos="812165" algn="l"/>
                <a:tab pos="812800" algn="l"/>
              </a:tabLst>
            </a:pPr>
            <a:r>
              <a:rPr sz="1900" spc="-5" dirty="0">
                <a:latin typeface="Garamond"/>
                <a:cs typeface="Garamond"/>
              </a:rPr>
              <a:t>Civic</a:t>
            </a:r>
            <a:r>
              <a:rPr sz="1900" spc="10" dirty="0">
                <a:latin typeface="Garamond"/>
                <a:cs typeface="Garamond"/>
              </a:rPr>
              <a:t> </a:t>
            </a:r>
            <a:r>
              <a:rPr sz="1900" spc="5" dirty="0">
                <a:latin typeface="Garamond"/>
                <a:cs typeface="Garamond"/>
              </a:rPr>
              <a:t>knowledge</a:t>
            </a:r>
            <a:r>
              <a:rPr sz="1900" spc="15" dirty="0">
                <a:latin typeface="Garamond"/>
                <a:cs typeface="Garamond"/>
              </a:rPr>
              <a:t> </a:t>
            </a:r>
            <a:r>
              <a:rPr sz="1900" dirty="0">
                <a:latin typeface="Garamond"/>
                <a:cs typeface="Garamond"/>
              </a:rPr>
              <a:t>and</a:t>
            </a:r>
            <a:r>
              <a:rPr sz="1900" spc="20" dirty="0">
                <a:latin typeface="Garamond"/>
                <a:cs typeface="Garamond"/>
              </a:rPr>
              <a:t> </a:t>
            </a:r>
            <a:r>
              <a:rPr sz="1900" spc="5" dirty="0">
                <a:latin typeface="Garamond"/>
                <a:cs typeface="Garamond"/>
              </a:rPr>
              <a:t>engagement—local</a:t>
            </a:r>
            <a:r>
              <a:rPr sz="1900" spc="10" dirty="0">
                <a:latin typeface="Garamond"/>
                <a:cs typeface="Garamond"/>
              </a:rPr>
              <a:t> </a:t>
            </a:r>
            <a:r>
              <a:rPr sz="1900" dirty="0">
                <a:latin typeface="Garamond"/>
                <a:cs typeface="Garamond"/>
              </a:rPr>
              <a:t>and</a:t>
            </a:r>
            <a:r>
              <a:rPr sz="1900" spc="15" dirty="0">
                <a:latin typeface="Garamond"/>
                <a:cs typeface="Garamond"/>
              </a:rPr>
              <a:t> </a:t>
            </a:r>
            <a:r>
              <a:rPr sz="1900" dirty="0">
                <a:latin typeface="Garamond"/>
                <a:cs typeface="Garamond"/>
              </a:rPr>
              <a:t>global</a:t>
            </a:r>
            <a:endParaRPr sz="1900">
              <a:latin typeface="Garamond"/>
              <a:cs typeface="Garamond"/>
            </a:endParaRPr>
          </a:p>
          <a:p>
            <a:pPr marL="812165" lvl="2" indent="-244475">
              <a:lnSpc>
                <a:spcPct val="100000"/>
              </a:lnSpc>
              <a:spcBef>
                <a:spcPts val="25"/>
              </a:spcBef>
              <a:buFont typeface="Arial"/>
              <a:buChar char="•"/>
              <a:tabLst>
                <a:tab pos="812165" algn="l"/>
                <a:tab pos="812800" algn="l"/>
              </a:tabLst>
            </a:pPr>
            <a:r>
              <a:rPr sz="1900" spc="5" dirty="0">
                <a:latin typeface="Garamond"/>
                <a:cs typeface="Garamond"/>
              </a:rPr>
              <a:t>Intercultural</a:t>
            </a:r>
            <a:r>
              <a:rPr sz="1900" dirty="0">
                <a:latin typeface="Garamond"/>
                <a:cs typeface="Garamond"/>
              </a:rPr>
              <a:t> </a:t>
            </a:r>
            <a:r>
              <a:rPr sz="1900" spc="5" dirty="0">
                <a:latin typeface="Garamond"/>
                <a:cs typeface="Garamond"/>
              </a:rPr>
              <a:t>knowledge </a:t>
            </a:r>
            <a:r>
              <a:rPr sz="1900" dirty="0">
                <a:latin typeface="Garamond"/>
                <a:cs typeface="Garamond"/>
              </a:rPr>
              <a:t>and</a:t>
            </a:r>
            <a:r>
              <a:rPr sz="1900" spc="5" dirty="0">
                <a:latin typeface="Garamond"/>
                <a:cs typeface="Garamond"/>
              </a:rPr>
              <a:t> </a:t>
            </a:r>
            <a:r>
              <a:rPr sz="1900" dirty="0">
                <a:latin typeface="Garamond"/>
                <a:cs typeface="Garamond"/>
              </a:rPr>
              <a:t>competence</a:t>
            </a:r>
            <a:endParaRPr sz="1900">
              <a:latin typeface="Garamond"/>
              <a:cs typeface="Garamond"/>
            </a:endParaRPr>
          </a:p>
          <a:p>
            <a:pPr marL="812165" lvl="2" indent="-244475">
              <a:lnSpc>
                <a:spcPct val="100000"/>
              </a:lnSpc>
              <a:spcBef>
                <a:spcPts val="20"/>
              </a:spcBef>
              <a:buFont typeface="Arial"/>
              <a:buChar char="•"/>
              <a:tabLst>
                <a:tab pos="812165" algn="l"/>
                <a:tab pos="812800" algn="l"/>
              </a:tabLst>
            </a:pPr>
            <a:r>
              <a:rPr sz="1900" spc="5" dirty="0">
                <a:latin typeface="Garamond"/>
                <a:cs typeface="Garamond"/>
              </a:rPr>
              <a:t>Ethical</a:t>
            </a:r>
            <a:r>
              <a:rPr sz="1900" dirty="0">
                <a:latin typeface="Garamond"/>
                <a:cs typeface="Garamond"/>
              </a:rPr>
              <a:t> reasoning and</a:t>
            </a:r>
            <a:r>
              <a:rPr sz="1900" spc="5" dirty="0">
                <a:latin typeface="Garamond"/>
                <a:cs typeface="Garamond"/>
              </a:rPr>
              <a:t> </a:t>
            </a:r>
            <a:r>
              <a:rPr sz="1900" dirty="0">
                <a:latin typeface="Garamond"/>
                <a:cs typeface="Garamond"/>
              </a:rPr>
              <a:t>action</a:t>
            </a:r>
            <a:endParaRPr sz="1900">
              <a:latin typeface="Garamond"/>
              <a:cs typeface="Garamond"/>
            </a:endParaRPr>
          </a:p>
          <a:p>
            <a:pPr marL="812165" lvl="2" indent="-244475">
              <a:lnSpc>
                <a:spcPts val="2135"/>
              </a:lnSpc>
              <a:spcBef>
                <a:spcPts val="25"/>
              </a:spcBef>
              <a:buFont typeface="Arial"/>
              <a:buChar char="•"/>
              <a:tabLst>
                <a:tab pos="812165" algn="l"/>
                <a:tab pos="812800" algn="l"/>
              </a:tabLst>
            </a:pPr>
            <a:r>
              <a:rPr sz="1900" spc="-5" dirty="0">
                <a:latin typeface="Garamond"/>
                <a:cs typeface="Garamond"/>
              </a:rPr>
              <a:t>Foundations</a:t>
            </a:r>
            <a:r>
              <a:rPr sz="1900" spc="10" dirty="0">
                <a:latin typeface="Garamond"/>
                <a:cs typeface="Garamond"/>
              </a:rPr>
              <a:t> </a:t>
            </a:r>
            <a:r>
              <a:rPr sz="1900" dirty="0">
                <a:latin typeface="Garamond"/>
                <a:cs typeface="Garamond"/>
              </a:rPr>
              <a:t>and</a:t>
            </a:r>
            <a:r>
              <a:rPr sz="1900" spc="15" dirty="0">
                <a:latin typeface="Garamond"/>
                <a:cs typeface="Garamond"/>
              </a:rPr>
              <a:t> </a:t>
            </a:r>
            <a:r>
              <a:rPr sz="1900" spc="5" dirty="0">
                <a:latin typeface="Garamond"/>
                <a:cs typeface="Garamond"/>
              </a:rPr>
              <a:t>skills</a:t>
            </a:r>
            <a:r>
              <a:rPr sz="1900" spc="15" dirty="0">
                <a:latin typeface="Garamond"/>
                <a:cs typeface="Garamond"/>
              </a:rPr>
              <a:t> </a:t>
            </a:r>
            <a:r>
              <a:rPr sz="1900" dirty="0">
                <a:latin typeface="Garamond"/>
                <a:cs typeface="Garamond"/>
              </a:rPr>
              <a:t>for</a:t>
            </a:r>
            <a:r>
              <a:rPr sz="1900" spc="10" dirty="0">
                <a:latin typeface="Garamond"/>
                <a:cs typeface="Garamond"/>
              </a:rPr>
              <a:t> </a:t>
            </a:r>
            <a:r>
              <a:rPr sz="1900" dirty="0">
                <a:latin typeface="Garamond"/>
                <a:cs typeface="Garamond"/>
              </a:rPr>
              <a:t>lifelong</a:t>
            </a:r>
            <a:r>
              <a:rPr sz="1900" spc="5" dirty="0">
                <a:latin typeface="Garamond"/>
                <a:cs typeface="Garamond"/>
              </a:rPr>
              <a:t> learning</a:t>
            </a:r>
            <a:endParaRPr sz="1900">
              <a:latin typeface="Garamond"/>
              <a:cs typeface="Garamond"/>
            </a:endParaRPr>
          </a:p>
          <a:p>
            <a:pPr marL="285115" indent="-273050">
              <a:lnSpc>
                <a:spcPts val="2760"/>
              </a:lnSpc>
              <a:buClr>
                <a:srgbClr val="F5C201"/>
              </a:buClr>
              <a:buSzPct val="68000"/>
              <a:buFont typeface="Arial Narrow"/>
              <a:buChar char="►"/>
              <a:tabLst>
                <a:tab pos="285115" algn="l"/>
                <a:tab pos="285750" algn="l"/>
              </a:tabLst>
            </a:pPr>
            <a:r>
              <a:rPr sz="2500" spc="-20" dirty="0">
                <a:latin typeface="Garamond"/>
                <a:cs typeface="Garamond"/>
              </a:rPr>
              <a:t>National</a:t>
            </a:r>
            <a:r>
              <a:rPr sz="2500" spc="-25" dirty="0">
                <a:latin typeface="Garamond"/>
                <a:cs typeface="Garamond"/>
              </a:rPr>
              <a:t> </a:t>
            </a:r>
            <a:r>
              <a:rPr sz="2500" spc="-15" dirty="0">
                <a:latin typeface="Garamond"/>
                <a:cs typeface="Garamond"/>
              </a:rPr>
              <a:t>Institute</a:t>
            </a:r>
            <a:r>
              <a:rPr sz="2500" spc="-25" dirty="0">
                <a:latin typeface="Garamond"/>
                <a:cs typeface="Garamond"/>
              </a:rPr>
              <a:t> </a:t>
            </a:r>
            <a:r>
              <a:rPr sz="2500" spc="-20" dirty="0">
                <a:latin typeface="Garamond"/>
                <a:cs typeface="Garamond"/>
              </a:rPr>
              <a:t>for</a:t>
            </a:r>
            <a:r>
              <a:rPr sz="2500" spc="-30" dirty="0">
                <a:latin typeface="Garamond"/>
                <a:cs typeface="Garamond"/>
              </a:rPr>
              <a:t> </a:t>
            </a:r>
            <a:r>
              <a:rPr sz="2500" spc="-15" dirty="0">
                <a:latin typeface="Garamond"/>
                <a:cs typeface="Garamond"/>
              </a:rPr>
              <a:t>Learning</a:t>
            </a:r>
            <a:r>
              <a:rPr sz="2500" spc="-35" dirty="0">
                <a:latin typeface="Garamond"/>
                <a:cs typeface="Garamond"/>
              </a:rPr>
              <a:t> </a:t>
            </a:r>
            <a:r>
              <a:rPr sz="2500" spc="-25" dirty="0">
                <a:latin typeface="Garamond"/>
                <a:cs typeface="Garamond"/>
              </a:rPr>
              <a:t>Outcomes</a:t>
            </a:r>
            <a:r>
              <a:rPr sz="2500" spc="-35" dirty="0">
                <a:latin typeface="Garamond"/>
                <a:cs typeface="Garamond"/>
              </a:rPr>
              <a:t> </a:t>
            </a:r>
            <a:r>
              <a:rPr sz="2500" spc="-25" dirty="0">
                <a:latin typeface="Garamond"/>
                <a:cs typeface="Garamond"/>
              </a:rPr>
              <a:t>Assessment</a:t>
            </a:r>
            <a:r>
              <a:rPr sz="2500" spc="-15" dirty="0">
                <a:latin typeface="Garamond"/>
                <a:cs typeface="Garamond"/>
              </a:rPr>
              <a:t> </a:t>
            </a:r>
            <a:r>
              <a:rPr sz="2500" spc="-45" dirty="0">
                <a:latin typeface="Garamond"/>
                <a:cs typeface="Garamond"/>
              </a:rPr>
              <a:t>(NILOA)</a:t>
            </a:r>
            <a:endParaRPr sz="2500">
              <a:latin typeface="Garamond"/>
              <a:cs typeface="Garamond"/>
            </a:endParaRPr>
          </a:p>
          <a:p>
            <a:pPr marL="285115" indent="-273050">
              <a:lnSpc>
                <a:spcPts val="2905"/>
              </a:lnSpc>
              <a:buClr>
                <a:srgbClr val="F5C201"/>
              </a:buClr>
              <a:buSzPct val="68000"/>
              <a:buFont typeface="Arial Narrow"/>
              <a:buChar char="►"/>
              <a:tabLst>
                <a:tab pos="285115" algn="l"/>
                <a:tab pos="285750" algn="l"/>
              </a:tabLst>
            </a:pPr>
            <a:r>
              <a:rPr sz="2500" spc="-15" dirty="0">
                <a:latin typeface="Garamond"/>
                <a:cs typeface="Garamond"/>
              </a:rPr>
              <a:t>Degree</a:t>
            </a:r>
            <a:r>
              <a:rPr sz="2500" spc="-35" dirty="0">
                <a:latin typeface="Garamond"/>
                <a:cs typeface="Garamond"/>
              </a:rPr>
              <a:t> </a:t>
            </a:r>
            <a:r>
              <a:rPr sz="2500" spc="-20" dirty="0">
                <a:latin typeface="Garamond"/>
                <a:cs typeface="Garamond"/>
              </a:rPr>
              <a:t>Qualifications</a:t>
            </a:r>
            <a:r>
              <a:rPr sz="2500" spc="-40" dirty="0">
                <a:latin typeface="Garamond"/>
                <a:cs typeface="Garamond"/>
              </a:rPr>
              <a:t> </a:t>
            </a:r>
            <a:r>
              <a:rPr sz="2500" spc="-20" dirty="0">
                <a:latin typeface="Garamond"/>
                <a:cs typeface="Garamond"/>
              </a:rPr>
              <a:t>Profile</a:t>
            </a:r>
            <a:r>
              <a:rPr sz="2500" spc="-35" dirty="0">
                <a:latin typeface="Garamond"/>
                <a:cs typeface="Garamond"/>
              </a:rPr>
              <a:t> </a:t>
            </a:r>
            <a:r>
              <a:rPr sz="2500" spc="-25" dirty="0">
                <a:latin typeface="Garamond"/>
                <a:cs typeface="Garamond"/>
              </a:rPr>
              <a:t>(DQP)</a:t>
            </a:r>
            <a:endParaRPr sz="2500">
              <a:latin typeface="Garamond"/>
              <a:cs typeface="Garamond"/>
            </a:endParaRPr>
          </a:p>
        </p:txBody>
      </p:sp>
      <p:pic>
        <p:nvPicPr>
          <p:cNvPr id="4" name="object 4"/>
          <p:cNvPicPr/>
          <p:nvPr/>
        </p:nvPicPr>
        <p:blipFill>
          <a:blip r:embed="rId3" cstate="print"/>
          <a:stretch>
            <a:fillRect/>
          </a:stretch>
        </p:blipFill>
        <p:spPr>
          <a:xfrm>
            <a:off x="3035807" y="679704"/>
            <a:ext cx="5364480" cy="42976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094" y="1789013"/>
            <a:ext cx="8281034" cy="4843780"/>
          </a:xfrm>
          <a:prstGeom prst="rect">
            <a:avLst/>
          </a:prstGeom>
        </p:spPr>
        <p:txBody>
          <a:bodyPr vert="horz" wrap="square" lIns="0" tIns="43180" rIns="0" bIns="0" rtlCol="0">
            <a:spAutoFit/>
          </a:bodyPr>
          <a:lstStyle/>
          <a:p>
            <a:pPr marL="285115" indent="-273050">
              <a:lnSpc>
                <a:spcPct val="100000"/>
              </a:lnSpc>
              <a:spcBef>
                <a:spcPts val="340"/>
              </a:spcBef>
              <a:buClr>
                <a:srgbClr val="F5C201"/>
              </a:buClr>
              <a:buSzPct val="68965"/>
              <a:buFont typeface="Arial Narrow"/>
              <a:buChar char="►"/>
              <a:tabLst>
                <a:tab pos="285115" algn="l"/>
                <a:tab pos="285750" algn="l"/>
              </a:tabLst>
            </a:pPr>
            <a:r>
              <a:rPr sz="2900" b="1" spc="-5" dirty="0">
                <a:latin typeface="Garamond"/>
                <a:cs typeface="Garamond"/>
              </a:rPr>
              <a:t>Infrastructure</a:t>
            </a:r>
            <a:endParaRPr sz="2900">
              <a:latin typeface="Garamond"/>
              <a:cs typeface="Garamond"/>
            </a:endParaRPr>
          </a:p>
          <a:p>
            <a:pPr marL="558165" lvl="1" indent="-244475">
              <a:lnSpc>
                <a:spcPct val="100000"/>
              </a:lnSpc>
              <a:spcBef>
                <a:spcPts val="209"/>
              </a:spcBef>
              <a:buClr>
                <a:srgbClr val="F5C201"/>
              </a:buClr>
              <a:buFont typeface="Verdana"/>
              <a:buChar char="◦"/>
              <a:tabLst>
                <a:tab pos="558800" algn="l"/>
              </a:tabLst>
            </a:pPr>
            <a:r>
              <a:rPr sz="2500" spc="-20" dirty="0">
                <a:latin typeface="Garamond"/>
                <a:cs typeface="Garamond"/>
              </a:rPr>
              <a:t>Standing</a:t>
            </a:r>
            <a:r>
              <a:rPr sz="2500" spc="-35" dirty="0">
                <a:latin typeface="Garamond"/>
                <a:cs typeface="Garamond"/>
              </a:rPr>
              <a:t> </a:t>
            </a:r>
            <a:r>
              <a:rPr sz="2500" spc="-20" dirty="0">
                <a:latin typeface="Garamond"/>
                <a:cs typeface="Garamond"/>
              </a:rPr>
              <a:t>committee</a:t>
            </a:r>
            <a:r>
              <a:rPr sz="2500" spc="-25" dirty="0">
                <a:latin typeface="Garamond"/>
                <a:cs typeface="Garamond"/>
              </a:rPr>
              <a:t> continuously </a:t>
            </a:r>
            <a:r>
              <a:rPr sz="2500" spc="-20" dirty="0">
                <a:latin typeface="Garamond"/>
                <a:cs typeface="Garamond"/>
              </a:rPr>
              <a:t>collects</a:t>
            </a:r>
            <a:r>
              <a:rPr sz="2500" spc="-25" dirty="0">
                <a:latin typeface="Garamond"/>
                <a:cs typeface="Garamond"/>
              </a:rPr>
              <a:t> </a:t>
            </a:r>
            <a:r>
              <a:rPr sz="2500" spc="-15" dirty="0">
                <a:latin typeface="Garamond"/>
                <a:cs typeface="Garamond"/>
              </a:rPr>
              <a:t>and</a:t>
            </a:r>
            <a:r>
              <a:rPr sz="2500" spc="-35" dirty="0">
                <a:latin typeface="Garamond"/>
                <a:cs typeface="Garamond"/>
              </a:rPr>
              <a:t> </a:t>
            </a:r>
            <a:r>
              <a:rPr sz="2500" spc="-20" dirty="0">
                <a:latin typeface="Garamond"/>
                <a:cs typeface="Garamond"/>
              </a:rPr>
              <a:t>disseminates</a:t>
            </a:r>
            <a:r>
              <a:rPr sz="2500" spc="-30" dirty="0">
                <a:latin typeface="Garamond"/>
                <a:cs typeface="Garamond"/>
              </a:rPr>
              <a:t> </a:t>
            </a:r>
            <a:r>
              <a:rPr sz="2500" spc="-15" dirty="0">
                <a:latin typeface="Garamond"/>
                <a:cs typeface="Garamond"/>
              </a:rPr>
              <a:t>data</a:t>
            </a:r>
            <a:endParaRPr sz="2500">
              <a:latin typeface="Garamond"/>
              <a:cs typeface="Garamond"/>
            </a:endParaRPr>
          </a:p>
          <a:p>
            <a:pPr marL="285115" indent="-273050">
              <a:lnSpc>
                <a:spcPct val="100000"/>
              </a:lnSpc>
              <a:spcBef>
                <a:spcPts val="390"/>
              </a:spcBef>
              <a:buClr>
                <a:srgbClr val="F5C201"/>
              </a:buClr>
              <a:buSzPct val="68965"/>
              <a:buFont typeface="Arial Narrow"/>
              <a:buChar char="►"/>
              <a:tabLst>
                <a:tab pos="285115" algn="l"/>
                <a:tab pos="285750" algn="l"/>
              </a:tabLst>
            </a:pPr>
            <a:r>
              <a:rPr sz="2900" b="1" spc="-5" dirty="0">
                <a:latin typeface="Garamond"/>
                <a:cs typeface="Garamond"/>
              </a:rPr>
              <a:t>Disaggregation</a:t>
            </a:r>
            <a:endParaRPr sz="2900">
              <a:latin typeface="Garamond"/>
              <a:cs typeface="Garamond"/>
            </a:endParaRPr>
          </a:p>
          <a:p>
            <a:pPr marL="558165" lvl="1" indent="-244475">
              <a:lnSpc>
                <a:spcPct val="100000"/>
              </a:lnSpc>
              <a:spcBef>
                <a:spcPts val="330"/>
              </a:spcBef>
              <a:buClr>
                <a:srgbClr val="F5C201"/>
              </a:buClr>
              <a:buFont typeface="Verdana"/>
              <a:buChar char="◦"/>
              <a:tabLst>
                <a:tab pos="558800" algn="l"/>
              </a:tabLst>
            </a:pPr>
            <a:r>
              <a:rPr sz="2500" spc="-30" dirty="0">
                <a:latin typeface="Garamond"/>
                <a:cs typeface="Garamond"/>
              </a:rPr>
              <a:t>Results </a:t>
            </a:r>
            <a:r>
              <a:rPr sz="2500" spc="-15" dirty="0">
                <a:latin typeface="Garamond"/>
                <a:cs typeface="Garamond"/>
              </a:rPr>
              <a:t>are</a:t>
            </a:r>
            <a:r>
              <a:rPr sz="2500" spc="-20" dirty="0">
                <a:latin typeface="Garamond"/>
                <a:cs typeface="Garamond"/>
              </a:rPr>
              <a:t> examined</a:t>
            </a:r>
            <a:r>
              <a:rPr sz="2500" spc="-30" dirty="0">
                <a:latin typeface="Garamond"/>
                <a:cs typeface="Garamond"/>
              </a:rPr>
              <a:t> </a:t>
            </a:r>
            <a:r>
              <a:rPr sz="2500" spc="-20" dirty="0">
                <a:latin typeface="Garamond"/>
                <a:cs typeface="Garamond"/>
              </a:rPr>
              <a:t>across</a:t>
            </a:r>
            <a:r>
              <a:rPr sz="2500" spc="-25" dirty="0">
                <a:latin typeface="Garamond"/>
                <a:cs typeface="Garamond"/>
              </a:rPr>
              <a:t> time,</a:t>
            </a:r>
            <a:r>
              <a:rPr sz="2500" spc="-20" dirty="0">
                <a:latin typeface="Garamond"/>
                <a:cs typeface="Garamond"/>
              </a:rPr>
              <a:t> </a:t>
            </a:r>
            <a:r>
              <a:rPr sz="2500" spc="-30" dirty="0">
                <a:latin typeface="Garamond"/>
                <a:cs typeface="Garamond"/>
              </a:rPr>
              <a:t>populations,</a:t>
            </a:r>
            <a:r>
              <a:rPr sz="2500" spc="-20" dirty="0">
                <a:latin typeface="Garamond"/>
                <a:cs typeface="Garamond"/>
              </a:rPr>
              <a:t> </a:t>
            </a:r>
            <a:r>
              <a:rPr sz="2500" spc="-15" dirty="0">
                <a:latin typeface="Garamond"/>
                <a:cs typeface="Garamond"/>
              </a:rPr>
              <a:t>and</a:t>
            </a:r>
            <a:r>
              <a:rPr sz="2500" spc="-35" dirty="0">
                <a:latin typeface="Garamond"/>
                <a:cs typeface="Garamond"/>
              </a:rPr>
              <a:t> </a:t>
            </a:r>
            <a:r>
              <a:rPr sz="2500" spc="-20" dirty="0">
                <a:latin typeface="Garamond"/>
                <a:cs typeface="Garamond"/>
              </a:rPr>
              <a:t>outcomes</a:t>
            </a:r>
            <a:endParaRPr sz="2500">
              <a:latin typeface="Garamond"/>
              <a:cs typeface="Garamond"/>
            </a:endParaRPr>
          </a:p>
          <a:p>
            <a:pPr marL="285115" indent="-273050">
              <a:lnSpc>
                <a:spcPct val="100000"/>
              </a:lnSpc>
              <a:spcBef>
                <a:spcPts val="390"/>
              </a:spcBef>
              <a:buClr>
                <a:srgbClr val="F5C201"/>
              </a:buClr>
              <a:buSzPct val="68965"/>
              <a:buFont typeface="Arial Narrow"/>
              <a:buChar char="►"/>
              <a:tabLst>
                <a:tab pos="285115" algn="l"/>
                <a:tab pos="285750" algn="l"/>
                <a:tab pos="5322570" algn="l"/>
              </a:tabLst>
            </a:pPr>
            <a:r>
              <a:rPr sz="2900" b="1" spc="-10" dirty="0">
                <a:latin typeface="Garamond"/>
                <a:cs typeface="Garamond"/>
              </a:rPr>
              <a:t>Presentation </a:t>
            </a:r>
            <a:r>
              <a:rPr sz="2900" b="1" spc="-15" dirty="0">
                <a:latin typeface="Garamond"/>
                <a:cs typeface="Garamond"/>
              </a:rPr>
              <a:t>and</a:t>
            </a:r>
            <a:r>
              <a:rPr sz="2900" b="1" spc="-5" dirty="0">
                <a:latin typeface="Garamond"/>
                <a:cs typeface="Garamond"/>
              </a:rPr>
              <a:t> </a:t>
            </a:r>
            <a:r>
              <a:rPr sz="2900" b="1" spc="-10" dirty="0">
                <a:latin typeface="Garamond"/>
                <a:cs typeface="Garamond"/>
              </a:rPr>
              <a:t>Publication</a:t>
            </a:r>
            <a:r>
              <a:rPr sz="2900" b="1" spc="-5" dirty="0">
                <a:latin typeface="Garamond"/>
                <a:cs typeface="Garamond"/>
              </a:rPr>
              <a:t> of	</a:t>
            </a:r>
            <a:r>
              <a:rPr sz="2900" b="1" spc="-10" dirty="0">
                <a:latin typeface="Garamond"/>
                <a:cs typeface="Garamond"/>
              </a:rPr>
              <a:t>Findings</a:t>
            </a:r>
            <a:endParaRPr sz="2900">
              <a:latin typeface="Garamond"/>
              <a:cs typeface="Garamond"/>
            </a:endParaRPr>
          </a:p>
          <a:p>
            <a:pPr marL="558165" lvl="1" indent="-244475">
              <a:lnSpc>
                <a:spcPct val="100000"/>
              </a:lnSpc>
              <a:spcBef>
                <a:spcPts val="330"/>
              </a:spcBef>
              <a:buClr>
                <a:srgbClr val="F5C201"/>
              </a:buClr>
              <a:buFont typeface="Verdana"/>
              <a:buChar char="◦"/>
              <a:tabLst>
                <a:tab pos="558800" algn="l"/>
              </a:tabLst>
            </a:pPr>
            <a:r>
              <a:rPr sz="2500" spc="-20" dirty="0">
                <a:latin typeface="Garamond"/>
                <a:cs typeface="Garamond"/>
              </a:rPr>
              <a:t>Findings</a:t>
            </a:r>
            <a:r>
              <a:rPr sz="2500" spc="-35" dirty="0">
                <a:latin typeface="Garamond"/>
                <a:cs typeface="Garamond"/>
              </a:rPr>
              <a:t> </a:t>
            </a:r>
            <a:r>
              <a:rPr sz="2500" spc="-15" dirty="0">
                <a:latin typeface="Garamond"/>
                <a:cs typeface="Garamond"/>
              </a:rPr>
              <a:t>are</a:t>
            </a:r>
            <a:r>
              <a:rPr sz="2500" spc="-30" dirty="0">
                <a:latin typeface="Garamond"/>
                <a:cs typeface="Garamond"/>
              </a:rPr>
              <a:t> </a:t>
            </a:r>
            <a:r>
              <a:rPr sz="2500" spc="-10" dirty="0">
                <a:latin typeface="Garamond"/>
                <a:cs typeface="Garamond"/>
              </a:rPr>
              <a:t>reported</a:t>
            </a:r>
            <a:r>
              <a:rPr sz="2500" spc="-35" dirty="0">
                <a:latin typeface="Garamond"/>
                <a:cs typeface="Garamond"/>
              </a:rPr>
              <a:t> </a:t>
            </a:r>
            <a:r>
              <a:rPr sz="2500" spc="-15" dirty="0">
                <a:latin typeface="Garamond"/>
                <a:cs typeface="Garamond"/>
              </a:rPr>
              <a:t>and</a:t>
            </a:r>
            <a:r>
              <a:rPr sz="2500" spc="-40" dirty="0">
                <a:latin typeface="Garamond"/>
                <a:cs typeface="Garamond"/>
              </a:rPr>
              <a:t> </a:t>
            </a:r>
            <a:r>
              <a:rPr sz="2500" spc="-20" dirty="0">
                <a:latin typeface="Garamond"/>
                <a:cs typeface="Garamond"/>
              </a:rPr>
              <a:t>made</a:t>
            </a:r>
            <a:r>
              <a:rPr sz="2500" spc="-30" dirty="0">
                <a:latin typeface="Garamond"/>
                <a:cs typeface="Garamond"/>
              </a:rPr>
              <a:t> available </a:t>
            </a:r>
            <a:r>
              <a:rPr sz="2500" spc="-25" dirty="0">
                <a:latin typeface="Garamond"/>
                <a:cs typeface="Garamond"/>
              </a:rPr>
              <a:t>online</a:t>
            </a:r>
            <a:endParaRPr sz="2500">
              <a:latin typeface="Garamond"/>
              <a:cs typeface="Garamond"/>
            </a:endParaRPr>
          </a:p>
          <a:p>
            <a:pPr marL="558165" lvl="1" indent="-244475">
              <a:lnSpc>
                <a:spcPct val="100000"/>
              </a:lnSpc>
              <a:spcBef>
                <a:spcPts val="310"/>
              </a:spcBef>
              <a:buClr>
                <a:srgbClr val="F5C201"/>
              </a:buClr>
              <a:buFont typeface="Verdana"/>
              <a:buChar char="◦"/>
              <a:tabLst>
                <a:tab pos="558800" algn="l"/>
              </a:tabLst>
            </a:pPr>
            <a:r>
              <a:rPr sz="2500" spc="-20" dirty="0">
                <a:latin typeface="Garamond"/>
                <a:cs typeface="Garamond"/>
              </a:rPr>
              <a:t>Students</a:t>
            </a:r>
            <a:r>
              <a:rPr sz="2500" spc="-50" dirty="0">
                <a:latin typeface="Garamond"/>
                <a:cs typeface="Garamond"/>
              </a:rPr>
              <a:t> </a:t>
            </a:r>
            <a:r>
              <a:rPr sz="2500" spc="-15" dirty="0">
                <a:latin typeface="Garamond"/>
                <a:cs typeface="Garamond"/>
              </a:rPr>
              <a:t>are</a:t>
            </a:r>
            <a:r>
              <a:rPr sz="2500" spc="-40" dirty="0">
                <a:latin typeface="Garamond"/>
                <a:cs typeface="Garamond"/>
              </a:rPr>
              <a:t> </a:t>
            </a:r>
            <a:r>
              <a:rPr sz="2500" spc="-30" dirty="0">
                <a:latin typeface="Garamond"/>
                <a:cs typeface="Garamond"/>
              </a:rPr>
              <a:t>aware</a:t>
            </a:r>
            <a:r>
              <a:rPr sz="2500" spc="-45" dirty="0">
                <a:latin typeface="Garamond"/>
                <a:cs typeface="Garamond"/>
              </a:rPr>
              <a:t> </a:t>
            </a:r>
            <a:r>
              <a:rPr sz="2500" spc="-15" dirty="0">
                <a:latin typeface="Garamond"/>
                <a:cs typeface="Garamond"/>
              </a:rPr>
              <a:t>of</a:t>
            </a:r>
            <a:r>
              <a:rPr sz="2500" spc="270" dirty="0">
                <a:latin typeface="Garamond"/>
                <a:cs typeface="Garamond"/>
              </a:rPr>
              <a:t> </a:t>
            </a:r>
            <a:r>
              <a:rPr sz="2500" spc="-20" dirty="0">
                <a:latin typeface="Garamond"/>
                <a:cs typeface="Garamond"/>
              </a:rPr>
              <a:t>findings</a:t>
            </a:r>
            <a:endParaRPr sz="2500">
              <a:latin typeface="Garamond"/>
              <a:cs typeface="Garamond"/>
            </a:endParaRPr>
          </a:p>
          <a:p>
            <a:pPr marL="285115" indent="-273050">
              <a:lnSpc>
                <a:spcPct val="100000"/>
              </a:lnSpc>
              <a:spcBef>
                <a:spcPts val="295"/>
              </a:spcBef>
              <a:buClr>
                <a:srgbClr val="F5C201"/>
              </a:buClr>
              <a:buSzPct val="68965"/>
              <a:buFont typeface="Arial Narrow"/>
              <a:buChar char="►"/>
              <a:tabLst>
                <a:tab pos="285115" algn="l"/>
                <a:tab pos="285750" algn="l"/>
                <a:tab pos="1427480" algn="l"/>
              </a:tabLst>
            </a:pPr>
            <a:r>
              <a:rPr sz="2900" b="1" spc="-10" dirty="0">
                <a:latin typeface="Garamond"/>
                <a:cs typeface="Garamond"/>
              </a:rPr>
              <a:t>Use</a:t>
            </a:r>
            <a:r>
              <a:rPr sz="2900" b="1" spc="-20" dirty="0">
                <a:latin typeface="Garamond"/>
                <a:cs typeface="Garamond"/>
              </a:rPr>
              <a:t> </a:t>
            </a:r>
            <a:r>
              <a:rPr sz="2900" b="1" spc="-5" dirty="0">
                <a:latin typeface="Garamond"/>
                <a:cs typeface="Garamond"/>
              </a:rPr>
              <a:t>of	</a:t>
            </a:r>
            <a:r>
              <a:rPr sz="2900" b="1" spc="-15" dirty="0">
                <a:latin typeface="Garamond"/>
                <a:cs typeface="Garamond"/>
              </a:rPr>
              <a:t>Findings</a:t>
            </a:r>
            <a:endParaRPr sz="2900">
              <a:latin typeface="Garamond"/>
              <a:cs typeface="Garamond"/>
            </a:endParaRPr>
          </a:p>
          <a:p>
            <a:pPr marL="558165" marR="791210" lvl="1" indent="-243840">
              <a:lnSpc>
                <a:spcPct val="100000"/>
              </a:lnSpc>
              <a:spcBef>
                <a:spcPts val="305"/>
              </a:spcBef>
              <a:buClr>
                <a:srgbClr val="F5C201"/>
              </a:buClr>
              <a:buFont typeface="Verdana"/>
              <a:buChar char="◦"/>
              <a:tabLst>
                <a:tab pos="558800" algn="l"/>
              </a:tabLst>
            </a:pPr>
            <a:r>
              <a:rPr sz="2500" spc="-30" dirty="0">
                <a:latin typeface="Garamond"/>
                <a:cs typeface="Garamond"/>
              </a:rPr>
              <a:t>Results </a:t>
            </a:r>
            <a:r>
              <a:rPr sz="2500" spc="-25" dirty="0">
                <a:latin typeface="Garamond"/>
                <a:cs typeface="Garamond"/>
              </a:rPr>
              <a:t>prompt </a:t>
            </a:r>
            <a:r>
              <a:rPr sz="2500" spc="-15" dirty="0">
                <a:latin typeface="Garamond"/>
                <a:cs typeface="Garamond"/>
              </a:rPr>
              <a:t>faculty </a:t>
            </a:r>
            <a:r>
              <a:rPr sz="2500" spc="-20" dirty="0">
                <a:latin typeface="Garamond"/>
                <a:cs typeface="Garamond"/>
              </a:rPr>
              <a:t>discussions </a:t>
            </a:r>
            <a:r>
              <a:rPr sz="2500" spc="-15" dirty="0">
                <a:latin typeface="Garamond"/>
                <a:cs typeface="Garamond"/>
              </a:rPr>
              <a:t>and lead </a:t>
            </a:r>
            <a:r>
              <a:rPr sz="2500" spc="-5" dirty="0">
                <a:latin typeface="Garamond"/>
                <a:cs typeface="Garamond"/>
              </a:rPr>
              <a:t>to </a:t>
            </a:r>
            <a:r>
              <a:rPr sz="2500" spc="-20" dirty="0">
                <a:latin typeface="Garamond"/>
                <a:cs typeface="Garamond"/>
              </a:rPr>
              <a:t>changes </a:t>
            </a:r>
            <a:r>
              <a:rPr sz="2500" spc="-10" dirty="0">
                <a:latin typeface="Garamond"/>
                <a:cs typeface="Garamond"/>
              </a:rPr>
              <a:t>in </a:t>
            </a:r>
            <a:r>
              <a:rPr sz="2500" spc="-610" dirty="0">
                <a:latin typeface="Garamond"/>
                <a:cs typeface="Garamond"/>
              </a:rPr>
              <a:t> </a:t>
            </a:r>
            <a:r>
              <a:rPr sz="2500" spc="-20" dirty="0">
                <a:latin typeface="Garamond"/>
                <a:cs typeface="Garamond"/>
              </a:rPr>
              <a:t>practices</a:t>
            </a:r>
            <a:r>
              <a:rPr sz="2500" spc="-40" dirty="0">
                <a:latin typeface="Garamond"/>
                <a:cs typeface="Garamond"/>
              </a:rPr>
              <a:t> </a:t>
            </a:r>
            <a:r>
              <a:rPr sz="2500" spc="-15" dirty="0">
                <a:latin typeface="Garamond"/>
                <a:cs typeface="Garamond"/>
              </a:rPr>
              <a:t>or</a:t>
            </a:r>
            <a:r>
              <a:rPr sz="2500" spc="-35" dirty="0">
                <a:latin typeface="Garamond"/>
                <a:cs typeface="Garamond"/>
              </a:rPr>
              <a:t> </a:t>
            </a:r>
            <a:r>
              <a:rPr sz="2500" spc="-15" dirty="0">
                <a:latin typeface="Garamond"/>
                <a:cs typeface="Garamond"/>
              </a:rPr>
              <a:t>curriculum</a:t>
            </a:r>
            <a:endParaRPr sz="2500">
              <a:latin typeface="Garamond"/>
              <a:cs typeface="Garamond"/>
            </a:endParaRPr>
          </a:p>
          <a:p>
            <a:pPr marL="558165" lvl="1" indent="-244475">
              <a:lnSpc>
                <a:spcPct val="100000"/>
              </a:lnSpc>
              <a:spcBef>
                <a:spcPts val="215"/>
              </a:spcBef>
              <a:buClr>
                <a:srgbClr val="F5C201"/>
              </a:buClr>
              <a:buFont typeface="Verdana"/>
              <a:buChar char="◦"/>
              <a:tabLst>
                <a:tab pos="558800" algn="l"/>
              </a:tabLst>
            </a:pPr>
            <a:r>
              <a:rPr sz="2500" spc="-20" dirty="0">
                <a:latin typeface="Garamond"/>
                <a:cs typeface="Garamond"/>
              </a:rPr>
              <a:t>Action</a:t>
            </a:r>
            <a:r>
              <a:rPr sz="2500" spc="-40" dirty="0">
                <a:latin typeface="Garamond"/>
                <a:cs typeface="Garamond"/>
              </a:rPr>
              <a:t> </a:t>
            </a:r>
            <a:r>
              <a:rPr sz="2500" spc="-20" dirty="0">
                <a:latin typeface="Garamond"/>
                <a:cs typeface="Garamond"/>
              </a:rPr>
              <a:t>plans</a:t>
            </a:r>
            <a:r>
              <a:rPr sz="2500" spc="-35" dirty="0">
                <a:latin typeface="Garamond"/>
                <a:cs typeface="Garamond"/>
              </a:rPr>
              <a:t> </a:t>
            </a:r>
            <a:r>
              <a:rPr sz="2500" spc="-15" dirty="0">
                <a:latin typeface="Garamond"/>
                <a:cs typeface="Garamond"/>
              </a:rPr>
              <a:t>are</a:t>
            </a:r>
            <a:r>
              <a:rPr sz="2500" spc="-35" dirty="0">
                <a:latin typeface="Garamond"/>
                <a:cs typeface="Garamond"/>
              </a:rPr>
              <a:t> </a:t>
            </a:r>
            <a:r>
              <a:rPr sz="2500" spc="-20" dirty="0">
                <a:latin typeface="Garamond"/>
                <a:cs typeface="Garamond"/>
              </a:rPr>
              <a:t>made</a:t>
            </a:r>
            <a:r>
              <a:rPr sz="2500" spc="-35" dirty="0">
                <a:latin typeface="Garamond"/>
                <a:cs typeface="Garamond"/>
              </a:rPr>
              <a:t> </a:t>
            </a:r>
            <a:r>
              <a:rPr sz="2500" spc="-15" dirty="0">
                <a:latin typeface="Garamond"/>
                <a:cs typeface="Garamond"/>
              </a:rPr>
              <a:t>and</a:t>
            </a:r>
            <a:r>
              <a:rPr sz="2500" spc="-40" dirty="0">
                <a:latin typeface="Garamond"/>
                <a:cs typeface="Garamond"/>
              </a:rPr>
              <a:t> </a:t>
            </a:r>
            <a:r>
              <a:rPr sz="2500" spc="-10" dirty="0">
                <a:latin typeface="Garamond"/>
                <a:cs typeface="Garamond"/>
              </a:rPr>
              <a:t>carried</a:t>
            </a:r>
            <a:r>
              <a:rPr sz="2500" spc="-35" dirty="0">
                <a:latin typeface="Garamond"/>
                <a:cs typeface="Garamond"/>
              </a:rPr>
              <a:t> </a:t>
            </a:r>
            <a:r>
              <a:rPr sz="2500" spc="-30" dirty="0">
                <a:latin typeface="Garamond"/>
                <a:cs typeface="Garamond"/>
              </a:rPr>
              <a:t>out</a:t>
            </a:r>
            <a:endParaRPr sz="2500">
              <a:latin typeface="Garamond"/>
              <a:cs typeface="Garamond"/>
            </a:endParaRPr>
          </a:p>
        </p:txBody>
      </p:sp>
      <p:pic>
        <p:nvPicPr>
          <p:cNvPr id="3" name="object 3"/>
          <p:cNvPicPr/>
          <p:nvPr/>
        </p:nvPicPr>
        <p:blipFill>
          <a:blip r:embed="rId2" cstate="print"/>
          <a:stretch>
            <a:fillRect/>
          </a:stretch>
        </p:blipFill>
        <p:spPr>
          <a:xfrm>
            <a:off x="2215895" y="652272"/>
            <a:ext cx="6891528" cy="99364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52600" y="591312"/>
            <a:ext cx="7766304" cy="502920"/>
          </a:xfrm>
          <a:prstGeom prst="rect">
            <a:avLst/>
          </a:prstGeom>
        </p:spPr>
      </p:pic>
      <p:sp>
        <p:nvSpPr>
          <p:cNvPr id="3" name="object 3"/>
          <p:cNvSpPr txBox="1"/>
          <p:nvPr/>
        </p:nvSpPr>
        <p:spPr>
          <a:xfrm>
            <a:off x="760814" y="1621536"/>
            <a:ext cx="8491220" cy="5158528"/>
          </a:xfrm>
          <a:prstGeom prst="rect">
            <a:avLst/>
          </a:prstGeom>
        </p:spPr>
        <p:txBody>
          <a:bodyPr vert="horz" wrap="square" lIns="0" tIns="18415" rIns="0" bIns="0" rtlCol="0">
            <a:spAutoFit/>
          </a:bodyPr>
          <a:lstStyle/>
          <a:p>
            <a:pPr marL="285115" marR="5080" indent="-273050">
              <a:lnSpc>
                <a:spcPct val="98600"/>
              </a:lnSpc>
              <a:spcBef>
                <a:spcPts val="145"/>
              </a:spcBef>
              <a:buClr>
                <a:srgbClr val="F5C201"/>
              </a:buClr>
              <a:buSzPct val="68965"/>
              <a:buFont typeface="Arial Narrow"/>
              <a:buChar char="►"/>
              <a:tabLst>
                <a:tab pos="285115" algn="l"/>
                <a:tab pos="285750" algn="l"/>
                <a:tab pos="729615" algn="l"/>
                <a:tab pos="5193030" algn="l"/>
                <a:tab pos="5648960" algn="l"/>
              </a:tabLst>
            </a:pPr>
            <a:r>
              <a:rPr sz="2900" spc="5" dirty="0">
                <a:latin typeface="Garamond"/>
                <a:cs typeface="Garamond"/>
              </a:rPr>
              <a:t>The </a:t>
            </a:r>
            <a:r>
              <a:rPr sz="2900" b="1" dirty="0">
                <a:latin typeface="Garamond"/>
                <a:cs typeface="Garamond"/>
              </a:rPr>
              <a:t>Degree </a:t>
            </a:r>
            <a:r>
              <a:rPr sz="2900" b="1" spc="-15" dirty="0">
                <a:latin typeface="Garamond"/>
                <a:cs typeface="Garamond"/>
              </a:rPr>
              <a:t>Qualifications </a:t>
            </a:r>
            <a:r>
              <a:rPr sz="2900" b="1" spc="-5" dirty="0">
                <a:latin typeface="Garamond"/>
                <a:cs typeface="Garamond"/>
              </a:rPr>
              <a:t>Profile </a:t>
            </a:r>
            <a:r>
              <a:rPr sz="2900" spc="-10" dirty="0">
                <a:latin typeface="Garamond"/>
                <a:cs typeface="Garamond"/>
              </a:rPr>
              <a:t>(DQP) outlines </a:t>
            </a:r>
            <a:r>
              <a:rPr sz="2900" dirty="0">
                <a:latin typeface="Garamond"/>
                <a:cs typeface="Garamond"/>
              </a:rPr>
              <a:t>a </a:t>
            </a:r>
            <a:r>
              <a:rPr sz="2900" spc="-10" dirty="0">
                <a:latin typeface="Garamond"/>
                <a:cs typeface="Garamond"/>
              </a:rPr>
              <a:t>set </a:t>
            </a:r>
            <a:r>
              <a:rPr sz="2900" spc="-710" dirty="0">
                <a:latin typeface="Garamond"/>
                <a:cs typeface="Garamond"/>
              </a:rPr>
              <a:t> </a:t>
            </a:r>
            <a:r>
              <a:rPr sz="2900" spc="-10" dirty="0">
                <a:latin typeface="Garamond"/>
                <a:cs typeface="Garamond"/>
              </a:rPr>
              <a:t>of</a:t>
            </a:r>
            <a:r>
              <a:rPr lang="en-US" sz="2900" spc="-10" dirty="0">
                <a:latin typeface="Garamond"/>
                <a:cs typeface="Garamond"/>
              </a:rPr>
              <a:t> </a:t>
            </a:r>
            <a:r>
              <a:rPr sz="2900" spc="-10" dirty="0">
                <a:latin typeface="Garamond"/>
                <a:cs typeface="Garamond"/>
              </a:rPr>
              <a:t>reference</a:t>
            </a:r>
            <a:r>
              <a:rPr sz="2900" spc="40" dirty="0">
                <a:latin typeface="Garamond"/>
                <a:cs typeface="Garamond"/>
              </a:rPr>
              <a:t> </a:t>
            </a:r>
            <a:r>
              <a:rPr sz="2900" spc="-15" dirty="0">
                <a:latin typeface="Garamond"/>
                <a:cs typeface="Garamond"/>
              </a:rPr>
              <a:t>points</a:t>
            </a:r>
            <a:r>
              <a:rPr sz="2900" spc="50" dirty="0">
                <a:latin typeface="Garamond"/>
                <a:cs typeface="Garamond"/>
              </a:rPr>
              <a:t> </a:t>
            </a:r>
            <a:r>
              <a:rPr sz="2900" spc="-10" dirty="0">
                <a:latin typeface="Garamond"/>
                <a:cs typeface="Garamond"/>
              </a:rPr>
              <a:t>for</a:t>
            </a:r>
            <a:r>
              <a:rPr sz="2900" spc="40" dirty="0">
                <a:latin typeface="Garamond"/>
                <a:cs typeface="Garamond"/>
              </a:rPr>
              <a:t> </a:t>
            </a:r>
            <a:r>
              <a:rPr sz="2900" spc="-10" dirty="0">
                <a:latin typeface="Garamond"/>
                <a:cs typeface="Garamond"/>
              </a:rPr>
              <a:t>what</a:t>
            </a:r>
            <a:r>
              <a:rPr sz="2900" spc="45" dirty="0">
                <a:latin typeface="Garamond"/>
                <a:cs typeface="Garamond"/>
              </a:rPr>
              <a:t> </a:t>
            </a:r>
            <a:r>
              <a:rPr sz="2900" spc="-10" dirty="0">
                <a:latin typeface="Garamond"/>
                <a:cs typeface="Garamond"/>
              </a:rPr>
              <a:t>students</a:t>
            </a:r>
            <a:r>
              <a:rPr sz="2900" spc="50" dirty="0">
                <a:latin typeface="Garamond"/>
                <a:cs typeface="Garamond"/>
              </a:rPr>
              <a:t> </a:t>
            </a:r>
            <a:r>
              <a:rPr sz="2900" spc="-10" dirty="0">
                <a:latin typeface="Garamond"/>
                <a:cs typeface="Garamond"/>
              </a:rPr>
              <a:t>should</a:t>
            </a:r>
            <a:r>
              <a:rPr sz="2900" spc="40" dirty="0">
                <a:latin typeface="Garamond"/>
                <a:cs typeface="Garamond"/>
              </a:rPr>
              <a:t> </a:t>
            </a:r>
            <a:r>
              <a:rPr sz="2900" spc="-20" dirty="0">
                <a:latin typeface="Garamond"/>
                <a:cs typeface="Garamond"/>
              </a:rPr>
              <a:t>know</a:t>
            </a:r>
            <a:r>
              <a:rPr sz="2900" spc="40" dirty="0">
                <a:latin typeface="Garamond"/>
                <a:cs typeface="Garamond"/>
              </a:rPr>
              <a:t> </a:t>
            </a:r>
            <a:r>
              <a:rPr sz="2900" spc="-15" dirty="0">
                <a:latin typeface="Garamond"/>
                <a:cs typeface="Garamond"/>
              </a:rPr>
              <a:t>and </a:t>
            </a:r>
            <a:r>
              <a:rPr sz="2900" spc="-10" dirty="0">
                <a:latin typeface="Garamond"/>
                <a:cs typeface="Garamond"/>
              </a:rPr>
              <a:t> be able </a:t>
            </a:r>
            <a:r>
              <a:rPr sz="2900" spc="-5" dirty="0">
                <a:latin typeface="Garamond"/>
                <a:cs typeface="Garamond"/>
              </a:rPr>
              <a:t>to</a:t>
            </a:r>
            <a:r>
              <a:rPr sz="2900" spc="-15" dirty="0">
                <a:latin typeface="Garamond"/>
                <a:cs typeface="Garamond"/>
              </a:rPr>
              <a:t> </a:t>
            </a:r>
            <a:r>
              <a:rPr sz="2900" spc="-5" dirty="0">
                <a:latin typeface="Garamond"/>
                <a:cs typeface="Garamond"/>
              </a:rPr>
              <a:t>do</a:t>
            </a:r>
            <a:r>
              <a:rPr sz="2900" spc="-10" dirty="0">
                <a:latin typeface="Garamond"/>
                <a:cs typeface="Garamond"/>
              </a:rPr>
              <a:t> upon</a:t>
            </a:r>
            <a:r>
              <a:rPr sz="2900" spc="-15" dirty="0">
                <a:latin typeface="Garamond"/>
                <a:cs typeface="Garamond"/>
              </a:rPr>
              <a:t> completion </a:t>
            </a:r>
            <a:r>
              <a:rPr sz="2900" spc="-10" dirty="0">
                <a:latin typeface="Garamond"/>
                <a:cs typeface="Garamond"/>
              </a:rPr>
              <a:t>of</a:t>
            </a:r>
            <a:r>
              <a:rPr lang="en-US" sz="2900" spc="-10" dirty="0">
                <a:latin typeface="Garamond"/>
                <a:cs typeface="Garamond"/>
              </a:rPr>
              <a:t> </a:t>
            </a:r>
            <a:r>
              <a:rPr sz="2900" spc="-15" dirty="0">
                <a:latin typeface="Garamond"/>
                <a:cs typeface="Garamond"/>
              </a:rPr>
              <a:t>associate, </a:t>
            </a:r>
            <a:r>
              <a:rPr sz="2900" spc="-40" dirty="0">
                <a:latin typeface="Garamond"/>
                <a:cs typeface="Garamond"/>
              </a:rPr>
              <a:t>bachelor’s </a:t>
            </a:r>
            <a:r>
              <a:rPr sz="2900" spc="-35" dirty="0">
                <a:latin typeface="Garamond"/>
                <a:cs typeface="Garamond"/>
              </a:rPr>
              <a:t> </a:t>
            </a:r>
            <a:r>
              <a:rPr sz="2900" spc="-10" dirty="0">
                <a:latin typeface="Garamond"/>
                <a:cs typeface="Garamond"/>
              </a:rPr>
              <a:t>and </a:t>
            </a:r>
            <a:r>
              <a:rPr sz="2900" spc="-35" dirty="0">
                <a:latin typeface="Garamond"/>
                <a:cs typeface="Garamond"/>
              </a:rPr>
              <a:t>master’s</a:t>
            </a:r>
            <a:r>
              <a:rPr sz="2900" spc="-5" dirty="0">
                <a:latin typeface="Garamond"/>
                <a:cs typeface="Garamond"/>
              </a:rPr>
              <a:t> </a:t>
            </a:r>
            <a:r>
              <a:rPr sz="2900" dirty="0">
                <a:latin typeface="Garamond"/>
                <a:cs typeface="Garamond"/>
              </a:rPr>
              <a:t>degrees</a:t>
            </a:r>
            <a:r>
              <a:rPr sz="2900" spc="-5" dirty="0">
                <a:latin typeface="Garamond"/>
                <a:cs typeface="Garamond"/>
              </a:rPr>
              <a:t> </a:t>
            </a:r>
            <a:r>
              <a:rPr sz="2900" dirty="0">
                <a:latin typeface="Garamond"/>
                <a:cs typeface="Garamond"/>
              </a:rPr>
              <a:t>–</a:t>
            </a:r>
            <a:r>
              <a:rPr sz="2900" spc="-10" dirty="0">
                <a:latin typeface="Garamond"/>
                <a:cs typeface="Garamond"/>
              </a:rPr>
              <a:t> in</a:t>
            </a:r>
            <a:r>
              <a:rPr sz="2900" spc="-15" dirty="0">
                <a:latin typeface="Garamond"/>
                <a:cs typeface="Garamond"/>
              </a:rPr>
              <a:t> </a:t>
            </a:r>
            <a:r>
              <a:rPr sz="2900" spc="-10" dirty="0">
                <a:latin typeface="Garamond"/>
                <a:cs typeface="Garamond"/>
              </a:rPr>
              <a:t>any field of	</a:t>
            </a:r>
            <a:r>
              <a:rPr sz="2900" spc="-50" dirty="0">
                <a:latin typeface="Garamond"/>
                <a:cs typeface="Garamond"/>
              </a:rPr>
              <a:t>study.</a:t>
            </a:r>
            <a:endParaRPr sz="2900" dirty="0">
              <a:latin typeface="Garamond"/>
              <a:cs typeface="Garamond"/>
            </a:endParaRPr>
          </a:p>
          <a:p>
            <a:pPr marL="558165" marR="147320" lvl="1" indent="-243840">
              <a:lnSpc>
                <a:spcPct val="100000"/>
              </a:lnSpc>
              <a:spcBef>
                <a:spcPts val="305"/>
              </a:spcBef>
              <a:buClr>
                <a:srgbClr val="F5C201"/>
              </a:buClr>
              <a:buFont typeface="Verdana"/>
              <a:buChar char="◦"/>
              <a:tabLst>
                <a:tab pos="558800" algn="l"/>
              </a:tabLst>
            </a:pPr>
            <a:r>
              <a:rPr sz="2500" spc="-35" dirty="0">
                <a:latin typeface="Garamond"/>
                <a:cs typeface="Garamond"/>
              </a:rPr>
              <a:t>Five</a:t>
            </a:r>
            <a:r>
              <a:rPr sz="2500" spc="-30" dirty="0">
                <a:latin typeface="Garamond"/>
                <a:cs typeface="Garamond"/>
              </a:rPr>
              <a:t> </a:t>
            </a:r>
            <a:r>
              <a:rPr sz="2500" spc="-20" dirty="0">
                <a:latin typeface="Garamond"/>
                <a:cs typeface="Garamond"/>
              </a:rPr>
              <a:t>broad</a:t>
            </a:r>
            <a:r>
              <a:rPr sz="2500" spc="-35" dirty="0">
                <a:latin typeface="Garamond"/>
                <a:cs typeface="Garamond"/>
              </a:rPr>
              <a:t> </a:t>
            </a:r>
            <a:r>
              <a:rPr sz="2500" spc="-15" dirty="0">
                <a:latin typeface="Garamond"/>
                <a:cs typeface="Garamond"/>
              </a:rPr>
              <a:t>categories</a:t>
            </a:r>
            <a:r>
              <a:rPr sz="2500" spc="-30" dirty="0">
                <a:latin typeface="Garamond"/>
                <a:cs typeface="Garamond"/>
              </a:rPr>
              <a:t> </a:t>
            </a:r>
            <a:r>
              <a:rPr sz="2500" spc="-15" dirty="0">
                <a:latin typeface="Garamond"/>
                <a:cs typeface="Garamond"/>
              </a:rPr>
              <a:t>of</a:t>
            </a:r>
            <a:r>
              <a:rPr sz="2500" spc="290" dirty="0">
                <a:latin typeface="Garamond"/>
                <a:cs typeface="Garamond"/>
              </a:rPr>
              <a:t> </a:t>
            </a:r>
            <a:r>
              <a:rPr sz="2500" spc="-20" dirty="0">
                <a:latin typeface="Garamond"/>
                <a:cs typeface="Garamond"/>
              </a:rPr>
              <a:t>proficiencies</a:t>
            </a:r>
            <a:r>
              <a:rPr sz="2500" spc="-30" dirty="0">
                <a:latin typeface="Garamond"/>
                <a:cs typeface="Garamond"/>
              </a:rPr>
              <a:t> </a:t>
            </a:r>
            <a:r>
              <a:rPr sz="2500" spc="-25" dirty="0">
                <a:latin typeface="Garamond"/>
                <a:cs typeface="Garamond"/>
              </a:rPr>
              <a:t>which</a:t>
            </a:r>
            <a:r>
              <a:rPr sz="2500" spc="-30" dirty="0">
                <a:latin typeface="Garamond"/>
                <a:cs typeface="Garamond"/>
              </a:rPr>
              <a:t> </a:t>
            </a:r>
            <a:r>
              <a:rPr sz="2500" spc="-25" dirty="0">
                <a:latin typeface="Garamond"/>
                <a:cs typeface="Garamond"/>
              </a:rPr>
              <a:t>provide</a:t>
            </a:r>
            <a:r>
              <a:rPr sz="2500" spc="-30" dirty="0">
                <a:latin typeface="Garamond"/>
                <a:cs typeface="Garamond"/>
              </a:rPr>
              <a:t> </a:t>
            </a:r>
            <a:r>
              <a:rPr sz="2500" dirty="0">
                <a:latin typeface="Garamond"/>
                <a:cs typeface="Garamond"/>
              </a:rPr>
              <a:t>a</a:t>
            </a:r>
            <a:r>
              <a:rPr sz="2500" spc="-30" dirty="0">
                <a:latin typeface="Garamond"/>
                <a:cs typeface="Garamond"/>
              </a:rPr>
              <a:t> </a:t>
            </a:r>
            <a:r>
              <a:rPr sz="2500" spc="-20" dirty="0">
                <a:latin typeface="Garamond"/>
                <a:cs typeface="Garamond"/>
              </a:rPr>
              <a:t>profile</a:t>
            </a:r>
            <a:r>
              <a:rPr sz="2500" spc="-30" dirty="0">
                <a:latin typeface="Garamond"/>
                <a:cs typeface="Garamond"/>
              </a:rPr>
              <a:t> </a:t>
            </a:r>
            <a:r>
              <a:rPr sz="2500" spc="-25" dirty="0">
                <a:latin typeface="Garamond"/>
                <a:cs typeface="Garamond"/>
              </a:rPr>
              <a:t>of </a:t>
            </a:r>
            <a:r>
              <a:rPr sz="2500" spc="-610" dirty="0">
                <a:latin typeface="Garamond"/>
                <a:cs typeface="Garamond"/>
              </a:rPr>
              <a:t> </a:t>
            </a:r>
            <a:r>
              <a:rPr sz="2500" spc="-20" dirty="0">
                <a:latin typeface="Garamond"/>
                <a:cs typeface="Garamond"/>
              </a:rPr>
              <a:t>what</a:t>
            </a:r>
            <a:r>
              <a:rPr sz="2500" spc="-25" dirty="0">
                <a:latin typeface="Garamond"/>
                <a:cs typeface="Garamond"/>
              </a:rPr>
              <a:t> </a:t>
            </a:r>
            <a:r>
              <a:rPr sz="2500" spc="-10" dirty="0">
                <a:latin typeface="Garamond"/>
                <a:cs typeface="Garamond"/>
              </a:rPr>
              <a:t>degrees</a:t>
            </a:r>
            <a:r>
              <a:rPr sz="2500" spc="-35" dirty="0">
                <a:latin typeface="Garamond"/>
                <a:cs typeface="Garamond"/>
              </a:rPr>
              <a:t> </a:t>
            </a:r>
            <a:r>
              <a:rPr sz="2500" spc="-20" dirty="0">
                <a:latin typeface="Garamond"/>
                <a:cs typeface="Garamond"/>
              </a:rPr>
              <a:t>mean</a:t>
            </a:r>
            <a:r>
              <a:rPr sz="2500" spc="-40" dirty="0">
                <a:latin typeface="Garamond"/>
                <a:cs typeface="Garamond"/>
              </a:rPr>
              <a:t> </a:t>
            </a:r>
            <a:r>
              <a:rPr sz="2500" spc="-10" dirty="0">
                <a:latin typeface="Garamond"/>
                <a:cs typeface="Garamond"/>
              </a:rPr>
              <a:t>in</a:t>
            </a:r>
            <a:r>
              <a:rPr sz="2500" spc="-40" dirty="0">
                <a:latin typeface="Garamond"/>
                <a:cs typeface="Garamond"/>
              </a:rPr>
              <a:t> </a:t>
            </a:r>
            <a:r>
              <a:rPr sz="2500" dirty="0">
                <a:latin typeface="Garamond"/>
                <a:cs typeface="Garamond"/>
              </a:rPr>
              <a:t>terms</a:t>
            </a:r>
            <a:r>
              <a:rPr sz="2500" spc="-35" dirty="0">
                <a:latin typeface="Garamond"/>
                <a:cs typeface="Garamond"/>
              </a:rPr>
              <a:t> </a:t>
            </a:r>
            <a:r>
              <a:rPr sz="2500" spc="-15" dirty="0">
                <a:latin typeface="Garamond"/>
                <a:cs typeface="Garamond"/>
              </a:rPr>
              <a:t>of</a:t>
            </a:r>
            <a:r>
              <a:rPr sz="2500" spc="290" dirty="0">
                <a:latin typeface="Garamond"/>
                <a:cs typeface="Garamond"/>
              </a:rPr>
              <a:t> </a:t>
            </a:r>
            <a:r>
              <a:rPr sz="2500" spc="-20" dirty="0">
                <a:latin typeface="Garamond"/>
                <a:cs typeface="Garamond"/>
              </a:rPr>
              <a:t>specific</a:t>
            </a:r>
            <a:r>
              <a:rPr sz="2500" spc="-30" dirty="0">
                <a:latin typeface="Garamond"/>
                <a:cs typeface="Garamond"/>
              </a:rPr>
              <a:t> </a:t>
            </a:r>
            <a:r>
              <a:rPr sz="2500" spc="-15" dirty="0">
                <a:latin typeface="Garamond"/>
                <a:cs typeface="Garamond"/>
              </a:rPr>
              <a:t>learning</a:t>
            </a:r>
            <a:r>
              <a:rPr sz="2500" spc="-40" dirty="0">
                <a:latin typeface="Garamond"/>
                <a:cs typeface="Garamond"/>
              </a:rPr>
              <a:t> </a:t>
            </a:r>
            <a:r>
              <a:rPr sz="2500" spc="-30" dirty="0">
                <a:latin typeface="Garamond"/>
                <a:cs typeface="Garamond"/>
              </a:rPr>
              <a:t>outcomes.</a:t>
            </a:r>
            <a:endParaRPr sz="2500" dirty="0">
              <a:latin typeface="Garamond"/>
              <a:cs typeface="Garamond"/>
            </a:endParaRPr>
          </a:p>
          <a:p>
            <a:pPr marL="558165" marR="246379" lvl="1" indent="-243840">
              <a:lnSpc>
                <a:spcPct val="98400"/>
              </a:lnSpc>
              <a:spcBef>
                <a:spcPts val="360"/>
              </a:spcBef>
              <a:buClr>
                <a:srgbClr val="F5C201"/>
              </a:buClr>
              <a:buFont typeface="Verdana"/>
              <a:buChar char="◦"/>
              <a:tabLst>
                <a:tab pos="558800" algn="l"/>
              </a:tabLst>
            </a:pPr>
            <a:r>
              <a:rPr sz="2500" spc="-35" dirty="0">
                <a:latin typeface="Garamond"/>
                <a:cs typeface="Garamond"/>
              </a:rPr>
              <a:t>Focusing</a:t>
            </a:r>
            <a:r>
              <a:rPr sz="2500" spc="-40" dirty="0">
                <a:latin typeface="Garamond"/>
                <a:cs typeface="Garamond"/>
              </a:rPr>
              <a:t> </a:t>
            </a:r>
            <a:r>
              <a:rPr sz="2500" spc="-15" dirty="0">
                <a:latin typeface="Garamond"/>
                <a:cs typeface="Garamond"/>
              </a:rPr>
              <a:t>on</a:t>
            </a:r>
            <a:r>
              <a:rPr sz="2500" spc="-30" dirty="0">
                <a:latin typeface="Garamond"/>
                <a:cs typeface="Garamond"/>
              </a:rPr>
              <a:t> </a:t>
            </a:r>
            <a:r>
              <a:rPr sz="2500" spc="-20" dirty="0">
                <a:latin typeface="Garamond"/>
                <a:cs typeface="Garamond"/>
              </a:rPr>
              <a:t>broad</a:t>
            </a:r>
            <a:r>
              <a:rPr sz="2500" spc="-35" dirty="0">
                <a:latin typeface="Garamond"/>
                <a:cs typeface="Garamond"/>
              </a:rPr>
              <a:t> </a:t>
            </a:r>
            <a:r>
              <a:rPr sz="2500" spc="-15" dirty="0">
                <a:latin typeface="Garamond"/>
                <a:cs typeface="Garamond"/>
              </a:rPr>
              <a:t>areas</a:t>
            </a:r>
            <a:r>
              <a:rPr sz="2500" spc="-30" dirty="0">
                <a:latin typeface="Garamond"/>
                <a:cs typeface="Garamond"/>
              </a:rPr>
              <a:t> </a:t>
            </a:r>
            <a:r>
              <a:rPr sz="2500" spc="-15" dirty="0">
                <a:latin typeface="Garamond"/>
                <a:cs typeface="Garamond"/>
              </a:rPr>
              <a:t>of</a:t>
            </a:r>
            <a:r>
              <a:rPr sz="2500" spc="295" dirty="0">
                <a:latin typeface="Garamond"/>
                <a:cs typeface="Garamond"/>
              </a:rPr>
              <a:t> </a:t>
            </a:r>
            <a:r>
              <a:rPr sz="2500" spc="-15" dirty="0">
                <a:latin typeface="Garamond"/>
                <a:cs typeface="Garamond"/>
              </a:rPr>
              <a:t>learning</a:t>
            </a:r>
            <a:r>
              <a:rPr sz="2500" spc="-35" dirty="0">
                <a:latin typeface="Garamond"/>
                <a:cs typeface="Garamond"/>
              </a:rPr>
              <a:t> </a:t>
            </a:r>
            <a:r>
              <a:rPr sz="2500" spc="-15" dirty="0">
                <a:latin typeface="Garamond"/>
                <a:cs typeface="Garamond"/>
              </a:rPr>
              <a:t>and</a:t>
            </a:r>
            <a:r>
              <a:rPr sz="2500" spc="-35" dirty="0">
                <a:latin typeface="Garamond"/>
                <a:cs typeface="Garamond"/>
              </a:rPr>
              <a:t> </a:t>
            </a:r>
            <a:r>
              <a:rPr sz="2500" spc="-15" dirty="0">
                <a:latin typeface="Garamond"/>
                <a:cs typeface="Garamond"/>
              </a:rPr>
              <a:t>the</a:t>
            </a:r>
            <a:r>
              <a:rPr sz="2500" spc="-25" dirty="0">
                <a:latin typeface="Garamond"/>
                <a:cs typeface="Garamond"/>
              </a:rPr>
              <a:t> </a:t>
            </a:r>
            <a:r>
              <a:rPr sz="2500" spc="-20" dirty="0">
                <a:latin typeface="Garamond"/>
                <a:cs typeface="Garamond"/>
              </a:rPr>
              <a:t>application</a:t>
            </a:r>
            <a:r>
              <a:rPr sz="2500" spc="-30" dirty="0">
                <a:latin typeface="Garamond"/>
                <a:cs typeface="Garamond"/>
              </a:rPr>
              <a:t> </a:t>
            </a:r>
            <a:r>
              <a:rPr sz="2500" spc="-15" dirty="0">
                <a:latin typeface="Garamond"/>
                <a:cs typeface="Garamond"/>
              </a:rPr>
              <a:t>of</a:t>
            </a:r>
            <a:r>
              <a:rPr sz="2500" spc="290" dirty="0">
                <a:latin typeface="Garamond"/>
                <a:cs typeface="Garamond"/>
              </a:rPr>
              <a:t> </a:t>
            </a:r>
            <a:r>
              <a:rPr sz="2500" spc="-15" dirty="0">
                <a:latin typeface="Garamond"/>
                <a:cs typeface="Garamond"/>
              </a:rPr>
              <a:t>that </a:t>
            </a:r>
            <a:r>
              <a:rPr sz="2500" spc="-610" dirty="0">
                <a:latin typeface="Garamond"/>
                <a:cs typeface="Garamond"/>
              </a:rPr>
              <a:t> </a:t>
            </a:r>
            <a:r>
              <a:rPr sz="2500" spc="-15" dirty="0">
                <a:latin typeface="Garamond"/>
                <a:cs typeface="Garamond"/>
              </a:rPr>
              <a:t>learning, the </a:t>
            </a:r>
            <a:r>
              <a:rPr sz="2500" spc="-25" dirty="0">
                <a:latin typeface="Garamond"/>
                <a:cs typeface="Garamond"/>
              </a:rPr>
              <a:t>DQP </a:t>
            </a:r>
            <a:r>
              <a:rPr sz="2500" spc="-20" dirty="0">
                <a:latin typeface="Garamond"/>
                <a:cs typeface="Garamond"/>
              </a:rPr>
              <a:t>illustrates </a:t>
            </a:r>
            <a:r>
              <a:rPr sz="2500" spc="-25" dirty="0">
                <a:latin typeface="Garamond"/>
                <a:cs typeface="Garamond"/>
              </a:rPr>
              <a:t>progressively challenging </a:t>
            </a:r>
            <a:r>
              <a:rPr sz="2500" spc="-20" dirty="0">
                <a:latin typeface="Garamond"/>
                <a:cs typeface="Garamond"/>
              </a:rPr>
              <a:t> </a:t>
            </a:r>
            <a:r>
              <a:rPr sz="2500" spc="-15" dirty="0">
                <a:latin typeface="Garamond"/>
                <a:cs typeface="Garamond"/>
              </a:rPr>
              <a:t>performance</a:t>
            </a:r>
            <a:r>
              <a:rPr sz="2500" spc="-35" dirty="0">
                <a:latin typeface="Garamond"/>
                <a:cs typeface="Garamond"/>
              </a:rPr>
              <a:t> </a:t>
            </a:r>
            <a:r>
              <a:rPr sz="2500" spc="-20" dirty="0">
                <a:latin typeface="Garamond"/>
                <a:cs typeface="Garamond"/>
              </a:rPr>
              <a:t>expectations</a:t>
            </a:r>
            <a:r>
              <a:rPr sz="2500" spc="-35" dirty="0">
                <a:latin typeface="Garamond"/>
                <a:cs typeface="Garamond"/>
              </a:rPr>
              <a:t> </a:t>
            </a:r>
            <a:r>
              <a:rPr sz="2500" spc="-20" dirty="0">
                <a:latin typeface="Garamond"/>
                <a:cs typeface="Garamond"/>
              </a:rPr>
              <a:t>for</a:t>
            </a:r>
            <a:r>
              <a:rPr sz="2500" spc="-35" dirty="0">
                <a:latin typeface="Garamond"/>
                <a:cs typeface="Garamond"/>
              </a:rPr>
              <a:t> </a:t>
            </a:r>
            <a:r>
              <a:rPr sz="2500" spc="-10" dirty="0">
                <a:latin typeface="Garamond"/>
                <a:cs typeface="Garamond"/>
              </a:rPr>
              <a:t>all</a:t>
            </a:r>
            <a:r>
              <a:rPr sz="2500" spc="-25" dirty="0">
                <a:latin typeface="Garamond"/>
                <a:cs typeface="Garamond"/>
              </a:rPr>
              <a:t> </a:t>
            </a:r>
            <a:r>
              <a:rPr sz="2500" spc="-30" dirty="0">
                <a:latin typeface="Garamond"/>
                <a:cs typeface="Garamond"/>
              </a:rPr>
              <a:t>students.</a:t>
            </a:r>
            <a:endParaRPr sz="2500" dirty="0">
              <a:latin typeface="Garamond"/>
              <a:cs typeface="Garamond"/>
            </a:endParaRPr>
          </a:p>
          <a:p>
            <a:pPr marL="285115" marR="294005" indent="-273050">
              <a:lnSpc>
                <a:spcPct val="100699"/>
              </a:lnSpc>
              <a:spcBef>
                <a:spcPts val="275"/>
              </a:spcBef>
              <a:buClr>
                <a:srgbClr val="F5C201"/>
              </a:buClr>
              <a:buSzPct val="68965"/>
              <a:buFont typeface="Arial Narrow"/>
              <a:buChar char="►"/>
              <a:tabLst>
                <a:tab pos="285115" algn="l"/>
                <a:tab pos="285750" algn="l"/>
                <a:tab pos="5858510" algn="l"/>
                <a:tab pos="6148070" algn="l"/>
              </a:tabLst>
            </a:pPr>
            <a:r>
              <a:rPr sz="2900" b="1" spc="-30" dirty="0">
                <a:latin typeface="Garamond"/>
                <a:cs typeface="Garamond"/>
              </a:rPr>
              <a:t>Tuning</a:t>
            </a:r>
            <a:r>
              <a:rPr sz="2900" b="1" spc="-15" dirty="0">
                <a:latin typeface="Garamond"/>
                <a:cs typeface="Garamond"/>
              </a:rPr>
              <a:t> </a:t>
            </a:r>
            <a:r>
              <a:rPr sz="2900" spc="-10" dirty="0">
                <a:latin typeface="Garamond"/>
                <a:cs typeface="Garamond"/>
              </a:rPr>
              <a:t>is</a:t>
            </a:r>
            <a:r>
              <a:rPr sz="2900" dirty="0">
                <a:latin typeface="Garamond"/>
                <a:cs typeface="Garamond"/>
              </a:rPr>
              <a:t> </a:t>
            </a:r>
            <a:r>
              <a:rPr sz="2900" spc="-10" dirty="0">
                <a:latin typeface="Garamond"/>
                <a:cs typeface="Garamond"/>
              </a:rPr>
              <a:t>the </a:t>
            </a:r>
            <a:r>
              <a:rPr sz="2900" spc="-20" dirty="0">
                <a:latin typeface="Garamond"/>
                <a:cs typeface="Garamond"/>
              </a:rPr>
              <a:t>collaborative</a:t>
            </a:r>
            <a:r>
              <a:rPr sz="2900" spc="-5" dirty="0">
                <a:latin typeface="Garamond"/>
                <a:cs typeface="Garamond"/>
              </a:rPr>
              <a:t> </a:t>
            </a:r>
            <a:r>
              <a:rPr sz="2900" spc="-10" dirty="0">
                <a:latin typeface="Garamond"/>
                <a:cs typeface="Garamond"/>
              </a:rPr>
              <a:t>process</a:t>
            </a:r>
            <a:r>
              <a:rPr sz="2900" dirty="0">
                <a:latin typeface="Garamond"/>
                <a:cs typeface="Garamond"/>
              </a:rPr>
              <a:t> </a:t>
            </a:r>
            <a:r>
              <a:rPr sz="2900" spc="-10" dirty="0">
                <a:latin typeface="Garamond"/>
                <a:cs typeface="Garamond"/>
              </a:rPr>
              <a:t>of	</a:t>
            </a:r>
            <a:r>
              <a:rPr sz="2900" spc="-15" dirty="0">
                <a:latin typeface="Garamond"/>
                <a:cs typeface="Garamond"/>
              </a:rPr>
              <a:t>coming</a:t>
            </a:r>
            <a:r>
              <a:rPr sz="2900" spc="-75" dirty="0">
                <a:latin typeface="Garamond"/>
                <a:cs typeface="Garamond"/>
              </a:rPr>
              <a:t> </a:t>
            </a:r>
            <a:r>
              <a:rPr sz="2900" spc="-5" dirty="0">
                <a:latin typeface="Garamond"/>
                <a:cs typeface="Garamond"/>
              </a:rPr>
              <a:t>together </a:t>
            </a:r>
            <a:r>
              <a:rPr sz="2900" spc="-710" dirty="0">
                <a:latin typeface="Garamond"/>
                <a:cs typeface="Garamond"/>
              </a:rPr>
              <a:t> </a:t>
            </a:r>
            <a:r>
              <a:rPr sz="2900" spc="-5" dirty="0">
                <a:latin typeface="Garamond"/>
                <a:cs typeface="Garamond"/>
              </a:rPr>
              <a:t>to </a:t>
            </a:r>
            <a:r>
              <a:rPr sz="2900" spc="-10" dirty="0">
                <a:latin typeface="Garamond"/>
                <a:cs typeface="Garamond"/>
              </a:rPr>
              <a:t>define</a:t>
            </a:r>
            <a:r>
              <a:rPr sz="2900" spc="-5" dirty="0">
                <a:latin typeface="Garamond"/>
                <a:cs typeface="Garamond"/>
              </a:rPr>
              <a:t> </a:t>
            </a:r>
            <a:r>
              <a:rPr sz="2900" spc="-10" dirty="0">
                <a:latin typeface="Garamond"/>
                <a:cs typeface="Garamond"/>
              </a:rPr>
              <a:t>core</a:t>
            </a:r>
            <a:r>
              <a:rPr sz="2900" spc="-5" dirty="0">
                <a:latin typeface="Garamond"/>
                <a:cs typeface="Garamond"/>
              </a:rPr>
              <a:t> </a:t>
            </a:r>
            <a:r>
              <a:rPr sz="2900" spc="-15" dirty="0">
                <a:latin typeface="Garamond"/>
                <a:cs typeface="Garamond"/>
              </a:rPr>
              <a:t>competencies</a:t>
            </a:r>
            <a:r>
              <a:rPr sz="2900" spc="5" dirty="0">
                <a:latin typeface="Garamond"/>
                <a:cs typeface="Garamond"/>
              </a:rPr>
              <a:t> </a:t>
            </a:r>
            <a:r>
              <a:rPr sz="2900" spc="-10" dirty="0">
                <a:latin typeface="Garamond"/>
                <a:cs typeface="Garamond"/>
              </a:rPr>
              <a:t>expected</a:t>
            </a:r>
            <a:r>
              <a:rPr sz="2900" spc="-5" dirty="0">
                <a:latin typeface="Garamond"/>
                <a:cs typeface="Garamond"/>
              </a:rPr>
              <a:t> </a:t>
            </a:r>
            <a:r>
              <a:rPr sz="2900" spc="-10" dirty="0">
                <a:latin typeface="Garamond"/>
                <a:cs typeface="Garamond"/>
              </a:rPr>
              <a:t>of	students </a:t>
            </a:r>
            <a:r>
              <a:rPr sz="2900" spc="-5" dirty="0">
                <a:latin typeface="Garamond"/>
                <a:cs typeface="Garamond"/>
              </a:rPr>
              <a:t> </a:t>
            </a:r>
            <a:r>
              <a:rPr sz="2900" spc="-10" dirty="0">
                <a:latin typeface="Garamond"/>
                <a:cs typeface="Garamond"/>
              </a:rPr>
              <a:t>studying</a:t>
            </a:r>
            <a:r>
              <a:rPr sz="2900" spc="-15" dirty="0">
                <a:latin typeface="Garamond"/>
                <a:cs typeface="Garamond"/>
              </a:rPr>
              <a:t> </a:t>
            </a:r>
            <a:r>
              <a:rPr sz="2900" dirty="0">
                <a:latin typeface="Garamond"/>
                <a:cs typeface="Garamond"/>
              </a:rPr>
              <a:t>a</a:t>
            </a:r>
            <a:r>
              <a:rPr sz="2900" spc="-15" dirty="0">
                <a:latin typeface="Garamond"/>
                <a:cs typeface="Garamond"/>
              </a:rPr>
              <a:t> </a:t>
            </a:r>
            <a:r>
              <a:rPr sz="2900" spc="-5" dirty="0">
                <a:latin typeface="Garamond"/>
                <a:cs typeface="Garamond"/>
              </a:rPr>
              <a:t>particular</a:t>
            </a:r>
            <a:r>
              <a:rPr sz="2900" spc="-15" dirty="0">
                <a:latin typeface="Garamond"/>
                <a:cs typeface="Garamond"/>
              </a:rPr>
              <a:t> </a:t>
            </a:r>
            <a:r>
              <a:rPr sz="2900" spc="-20" dirty="0">
                <a:latin typeface="Garamond"/>
                <a:cs typeface="Garamond"/>
              </a:rPr>
              <a:t>discipline.</a:t>
            </a:r>
            <a:endParaRPr sz="2900" dirty="0">
              <a:latin typeface="Garamond"/>
              <a:cs typeface="Garamon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8442" y="1906017"/>
            <a:ext cx="9087288" cy="4199325"/>
          </a:xfrm>
          <a:prstGeom prst="rect">
            <a:avLst/>
          </a:prstGeom>
        </p:spPr>
      </p:pic>
      <p:pic>
        <p:nvPicPr>
          <p:cNvPr id="3" name="object 3"/>
          <p:cNvPicPr/>
          <p:nvPr/>
        </p:nvPicPr>
        <p:blipFill>
          <a:blip r:embed="rId3" cstate="print"/>
          <a:stretch>
            <a:fillRect/>
          </a:stretch>
        </p:blipFill>
        <p:spPr>
          <a:xfrm>
            <a:off x="152400" y="615695"/>
            <a:ext cx="9753600" cy="1225295"/>
          </a:xfrm>
          <a:prstGeom prst="rect">
            <a:avLst/>
          </a:prstGeom>
        </p:spPr>
      </p:pic>
      <p:sp>
        <p:nvSpPr>
          <p:cNvPr id="4" name="object 4"/>
          <p:cNvSpPr txBox="1">
            <a:spLocks noGrp="1"/>
          </p:cNvSpPr>
          <p:nvPr>
            <p:ph type="title"/>
          </p:nvPr>
        </p:nvSpPr>
        <p:spPr>
          <a:xfrm>
            <a:off x="486541" y="704248"/>
            <a:ext cx="9406255" cy="683260"/>
          </a:xfrm>
          <a:prstGeom prst="rect">
            <a:avLst/>
          </a:prstGeom>
        </p:spPr>
        <p:txBody>
          <a:bodyPr vert="horz" wrap="square" lIns="0" tIns="13970" rIns="0" bIns="0" rtlCol="0">
            <a:spAutoFit/>
          </a:bodyPr>
          <a:lstStyle/>
          <a:p>
            <a:pPr marL="12700">
              <a:lnSpc>
                <a:spcPct val="100000"/>
              </a:lnSpc>
              <a:spcBef>
                <a:spcPts val="110"/>
              </a:spcBef>
            </a:pPr>
            <a:r>
              <a:rPr spc="40" dirty="0"/>
              <a:t>Degree</a:t>
            </a:r>
            <a:r>
              <a:rPr spc="5" dirty="0"/>
              <a:t> </a:t>
            </a:r>
            <a:r>
              <a:rPr spc="30" dirty="0"/>
              <a:t>Qualifications</a:t>
            </a:r>
            <a:r>
              <a:rPr spc="10" dirty="0"/>
              <a:t> </a:t>
            </a:r>
            <a:r>
              <a:rPr spc="30" dirty="0"/>
              <a:t>Profile</a:t>
            </a:r>
            <a:r>
              <a:rPr spc="10" dirty="0"/>
              <a:t> </a:t>
            </a:r>
            <a:r>
              <a:rPr spc="35" dirty="0"/>
              <a:t>(DQP)</a:t>
            </a:r>
          </a:p>
        </p:txBody>
      </p:sp>
      <p:sp>
        <p:nvSpPr>
          <p:cNvPr id="5" name="object 5"/>
          <p:cNvSpPr txBox="1"/>
          <p:nvPr/>
        </p:nvSpPr>
        <p:spPr>
          <a:xfrm>
            <a:off x="6937756" y="7252207"/>
            <a:ext cx="2558415" cy="254000"/>
          </a:xfrm>
          <a:prstGeom prst="rect">
            <a:avLst/>
          </a:prstGeom>
        </p:spPr>
        <p:txBody>
          <a:bodyPr vert="horz" wrap="square" lIns="0" tIns="12700" rIns="0" bIns="0" rtlCol="0">
            <a:spAutoFit/>
          </a:bodyPr>
          <a:lstStyle/>
          <a:p>
            <a:pPr marL="12700">
              <a:lnSpc>
                <a:spcPct val="100000"/>
              </a:lnSpc>
              <a:spcBef>
                <a:spcPts val="100"/>
              </a:spcBef>
            </a:pPr>
            <a:r>
              <a:rPr sz="1500" i="1" spc="-10" dirty="0">
                <a:latin typeface="Arial"/>
                <a:cs typeface="Arial"/>
              </a:rPr>
              <a:t>For</a:t>
            </a:r>
            <a:r>
              <a:rPr sz="1500" i="1" spc="-20" dirty="0">
                <a:latin typeface="Arial"/>
                <a:cs typeface="Arial"/>
              </a:rPr>
              <a:t> </a:t>
            </a:r>
            <a:r>
              <a:rPr sz="1500" i="1" dirty="0">
                <a:latin typeface="Arial"/>
                <a:cs typeface="Arial"/>
              </a:rPr>
              <a:t>a</a:t>
            </a:r>
            <a:r>
              <a:rPr sz="1500" i="1" spc="-25" dirty="0">
                <a:latin typeface="Arial"/>
                <a:cs typeface="Arial"/>
              </a:rPr>
              <a:t> </a:t>
            </a:r>
            <a:r>
              <a:rPr sz="1500" i="1" spc="-10" dirty="0">
                <a:latin typeface="Arial"/>
                <a:cs typeface="Arial"/>
              </a:rPr>
              <a:t>better</a:t>
            </a:r>
            <a:r>
              <a:rPr sz="1500" i="1" spc="-20" dirty="0">
                <a:latin typeface="Arial"/>
                <a:cs typeface="Arial"/>
              </a:rPr>
              <a:t> </a:t>
            </a:r>
            <a:r>
              <a:rPr sz="1500" i="1" spc="-5" dirty="0">
                <a:latin typeface="Arial"/>
                <a:cs typeface="Arial"/>
              </a:rPr>
              <a:t>view</a:t>
            </a:r>
            <a:r>
              <a:rPr sz="1500" i="1" spc="-20" dirty="0">
                <a:latin typeface="Arial"/>
                <a:cs typeface="Arial"/>
              </a:rPr>
              <a:t> </a:t>
            </a:r>
            <a:r>
              <a:rPr sz="1500" i="1" spc="-5" dirty="0">
                <a:latin typeface="Arial"/>
                <a:cs typeface="Arial"/>
              </a:rPr>
              <a:t>see</a:t>
            </a:r>
            <a:r>
              <a:rPr sz="1500" i="1" spc="-25" dirty="0">
                <a:latin typeface="Arial"/>
                <a:cs typeface="Arial"/>
              </a:rPr>
              <a:t> </a:t>
            </a:r>
            <a:r>
              <a:rPr sz="1500" i="1" spc="-10" dirty="0">
                <a:latin typeface="Arial"/>
                <a:cs typeface="Arial"/>
              </a:rPr>
              <a:t>Handout</a:t>
            </a:r>
            <a:endParaRPr sz="15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094" y="1819147"/>
            <a:ext cx="8485505" cy="3606800"/>
          </a:xfrm>
          <a:prstGeom prst="rect">
            <a:avLst/>
          </a:prstGeom>
        </p:spPr>
        <p:txBody>
          <a:bodyPr vert="horz" wrap="square" lIns="0" tIns="38100" rIns="0" bIns="0" rtlCol="0">
            <a:spAutoFit/>
          </a:bodyPr>
          <a:lstStyle/>
          <a:p>
            <a:pPr marL="285115" marR="1033780" indent="-273050">
              <a:lnSpc>
                <a:spcPts val="3500"/>
              </a:lnSpc>
              <a:spcBef>
                <a:spcPts val="300"/>
              </a:spcBef>
              <a:buClr>
                <a:srgbClr val="F5C201"/>
              </a:buClr>
              <a:buSzPct val="66666"/>
              <a:buFont typeface="Arial Narrow"/>
              <a:buChar char="►"/>
              <a:tabLst>
                <a:tab pos="285115" algn="l"/>
                <a:tab pos="285750" algn="l"/>
                <a:tab pos="3943350" algn="l"/>
              </a:tabLst>
            </a:pPr>
            <a:r>
              <a:rPr sz="3000" spc="-5" dirty="0">
                <a:latin typeface="Garamond"/>
                <a:cs typeface="Garamond"/>
              </a:rPr>
              <a:t>In</a:t>
            </a:r>
            <a:r>
              <a:rPr sz="3000" spc="-10" dirty="0">
                <a:latin typeface="Garamond"/>
                <a:cs typeface="Garamond"/>
              </a:rPr>
              <a:t> the </a:t>
            </a:r>
            <a:r>
              <a:rPr sz="3000" i="1" spc="-10" dirty="0">
                <a:latin typeface="Garamond"/>
                <a:cs typeface="Garamond"/>
              </a:rPr>
              <a:t>20</a:t>
            </a:r>
            <a:r>
              <a:rPr lang="en-US" sz="3000" i="1" spc="-10" dirty="0">
                <a:latin typeface="Garamond"/>
                <a:cs typeface="Garamond"/>
              </a:rPr>
              <a:t>2</a:t>
            </a:r>
            <a:r>
              <a:rPr sz="3000" i="1" spc="-10" dirty="0">
                <a:latin typeface="Garamond"/>
                <a:cs typeface="Garamond"/>
              </a:rPr>
              <a:t>3</a:t>
            </a:r>
            <a:r>
              <a:rPr sz="3000" i="1" dirty="0">
                <a:latin typeface="Garamond"/>
                <a:cs typeface="Garamond"/>
              </a:rPr>
              <a:t> </a:t>
            </a:r>
            <a:r>
              <a:rPr sz="3000" i="1" spc="-10" dirty="0">
                <a:latin typeface="Garamond"/>
                <a:cs typeface="Garamond"/>
              </a:rPr>
              <a:t>Handbook</a:t>
            </a:r>
            <a:r>
              <a:rPr sz="3000" i="1" spc="-5" dirty="0">
                <a:latin typeface="Garamond"/>
                <a:cs typeface="Garamond"/>
              </a:rPr>
              <a:t> of	Accreditation</a:t>
            </a:r>
            <a:r>
              <a:rPr sz="3000" spc="-5" dirty="0">
                <a:latin typeface="Garamond"/>
                <a:cs typeface="Garamond"/>
              </a:rPr>
              <a:t>, </a:t>
            </a:r>
            <a:r>
              <a:rPr sz="3000" spc="-10" dirty="0">
                <a:latin typeface="Garamond"/>
                <a:cs typeface="Garamond"/>
              </a:rPr>
              <a:t>Criteria for </a:t>
            </a:r>
            <a:r>
              <a:rPr sz="3000" spc="-735" dirty="0">
                <a:latin typeface="Garamond"/>
                <a:cs typeface="Garamond"/>
              </a:rPr>
              <a:t> </a:t>
            </a:r>
            <a:r>
              <a:rPr sz="3000" spc="-25" dirty="0">
                <a:latin typeface="Garamond"/>
                <a:cs typeface="Garamond"/>
              </a:rPr>
              <a:t>Review </a:t>
            </a:r>
            <a:r>
              <a:rPr sz="3000" spc="-5" dirty="0">
                <a:latin typeface="Garamond"/>
                <a:cs typeface="Garamond"/>
              </a:rPr>
              <a:t>4.1</a:t>
            </a:r>
            <a:r>
              <a:rPr sz="3000" spc="-15" dirty="0">
                <a:latin typeface="Garamond"/>
                <a:cs typeface="Garamond"/>
              </a:rPr>
              <a:t> </a:t>
            </a:r>
            <a:r>
              <a:rPr sz="3000" spc="-10" dirty="0">
                <a:latin typeface="Garamond"/>
                <a:cs typeface="Garamond"/>
              </a:rPr>
              <a:t>states:</a:t>
            </a:r>
            <a:endParaRPr sz="3000" dirty="0">
              <a:latin typeface="Garamond"/>
              <a:cs typeface="Garamond"/>
            </a:endParaRPr>
          </a:p>
          <a:p>
            <a:pPr marL="558165" marR="5080" lvl="1" indent="-243840">
              <a:lnSpc>
                <a:spcPct val="98400"/>
              </a:lnSpc>
              <a:spcBef>
                <a:spcPts val="330"/>
              </a:spcBef>
              <a:buClr>
                <a:srgbClr val="F5C201"/>
              </a:buClr>
              <a:buFont typeface="Verdana"/>
              <a:buChar char="◦"/>
              <a:tabLst>
                <a:tab pos="558800" algn="l"/>
              </a:tabLst>
            </a:pPr>
            <a:r>
              <a:rPr sz="2500" spc="-10" dirty="0">
                <a:latin typeface="Garamond"/>
                <a:cs typeface="Garamond"/>
              </a:rPr>
              <a:t>The </a:t>
            </a:r>
            <a:r>
              <a:rPr sz="2500" spc="-20" dirty="0">
                <a:latin typeface="Garamond"/>
                <a:cs typeface="Garamond"/>
              </a:rPr>
              <a:t>institution </a:t>
            </a:r>
            <a:r>
              <a:rPr sz="2500" spc="-25" dirty="0">
                <a:latin typeface="Garamond"/>
                <a:cs typeface="Garamond"/>
              </a:rPr>
              <a:t>employs </a:t>
            </a:r>
            <a:r>
              <a:rPr sz="2500" dirty="0">
                <a:latin typeface="Garamond"/>
                <a:cs typeface="Garamond"/>
              </a:rPr>
              <a:t>a </a:t>
            </a:r>
            <a:r>
              <a:rPr sz="2500" spc="-20" dirty="0">
                <a:latin typeface="Garamond"/>
                <a:cs typeface="Garamond"/>
              </a:rPr>
              <a:t>deliberate </a:t>
            </a:r>
            <a:r>
              <a:rPr sz="2500" spc="-15" dirty="0">
                <a:latin typeface="Garamond"/>
                <a:cs typeface="Garamond"/>
              </a:rPr>
              <a:t>set of</a:t>
            </a:r>
            <a:r>
              <a:rPr sz="2500" spc="-10" dirty="0">
                <a:latin typeface="Garamond"/>
                <a:cs typeface="Garamond"/>
              </a:rPr>
              <a:t> </a:t>
            </a:r>
            <a:r>
              <a:rPr sz="2500" spc="-20" dirty="0">
                <a:latin typeface="Garamond"/>
                <a:cs typeface="Garamond"/>
              </a:rPr>
              <a:t>quality</a:t>
            </a:r>
            <a:r>
              <a:rPr sz="2500" spc="-20" dirty="0">
                <a:latin typeface="Cambria Math"/>
                <a:cs typeface="Cambria Math"/>
              </a:rPr>
              <a:t>-</a:t>
            </a:r>
            <a:r>
              <a:rPr sz="2500" spc="-20" dirty="0">
                <a:latin typeface="Garamond"/>
                <a:cs typeface="Garamond"/>
              </a:rPr>
              <a:t>assurance </a:t>
            </a:r>
            <a:r>
              <a:rPr sz="2500" spc="-15" dirty="0">
                <a:latin typeface="Garamond"/>
                <a:cs typeface="Garamond"/>
              </a:rPr>
              <a:t> </a:t>
            </a:r>
            <a:r>
              <a:rPr sz="2500" spc="-20" dirty="0">
                <a:latin typeface="Garamond"/>
                <a:cs typeface="Garamond"/>
              </a:rPr>
              <a:t>processes </a:t>
            </a:r>
            <a:r>
              <a:rPr sz="2500" dirty="0">
                <a:latin typeface="Garamond"/>
                <a:cs typeface="Garamond"/>
              </a:rPr>
              <a:t>… </a:t>
            </a:r>
            <a:r>
              <a:rPr sz="2500" spc="-20" dirty="0">
                <a:latin typeface="Garamond"/>
                <a:cs typeface="Garamond"/>
              </a:rPr>
              <a:t>including periodic </a:t>
            </a:r>
            <a:r>
              <a:rPr sz="2500" spc="-15" dirty="0">
                <a:latin typeface="Garamond"/>
                <a:cs typeface="Garamond"/>
              </a:rPr>
              <a:t>program </a:t>
            </a:r>
            <a:r>
              <a:rPr sz="2500" spc="-60" dirty="0">
                <a:latin typeface="Garamond"/>
                <a:cs typeface="Garamond"/>
              </a:rPr>
              <a:t>review, </a:t>
            </a:r>
            <a:r>
              <a:rPr sz="2500" b="1" spc="-25" dirty="0">
                <a:latin typeface="Garamond"/>
                <a:cs typeface="Garamond"/>
              </a:rPr>
              <a:t>assessment </a:t>
            </a:r>
            <a:r>
              <a:rPr sz="2500" b="1" spc="-15" dirty="0">
                <a:latin typeface="Garamond"/>
                <a:cs typeface="Garamond"/>
              </a:rPr>
              <a:t>of </a:t>
            </a:r>
            <a:r>
              <a:rPr sz="2500" b="1" spc="-10" dirty="0">
                <a:latin typeface="Garamond"/>
                <a:cs typeface="Garamond"/>
              </a:rPr>
              <a:t> </a:t>
            </a:r>
            <a:r>
              <a:rPr sz="2500" b="1" spc="-20" dirty="0">
                <a:latin typeface="Garamond"/>
                <a:cs typeface="Garamond"/>
              </a:rPr>
              <a:t>student </a:t>
            </a:r>
            <a:r>
              <a:rPr sz="2500" b="1" spc="-10" dirty="0">
                <a:latin typeface="Garamond"/>
                <a:cs typeface="Garamond"/>
              </a:rPr>
              <a:t>learning</a:t>
            </a:r>
            <a:r>
              <a:rPr sz="2500" spc="-10" dirty="0">
                <a:latin typeface="Garamond"/>
                <a:cs typeface="Garamond"/>
              </a:rPr>
              <a:t>,</a:t>
            </a:r>
            <a:r>
              <a:rPr sz="2500" spc="-20" dirty="0">
                <a:latin typeface="Garamond"/>
                <a:cs typeface="Garamond"/>
              </a:rPr>
              <a:t> </a:t>
            </a:r>
            <a:r>
              <a:rPr sz="2500" spc="-15" dirty="0">
                <a:latin typeface="Garamond"/>
                <a:cs typeface="Garamond"/>
              </a:rPr>
              <a:t>and</a:t>
            </a:r>
            <a:r>
              <a:rPr sz="2500" spc="-35" dirty="0">
                <a:latin typeface="Garamond"/>
                <a:cs typeface="Garamond"/>
              </a:rPr>
              <a:t> </a:t>
            </a:r>
            <a:r>
              <a:rPr sz="2500" spc="-20" dirty="0">
                <a:latin typeface="Garamond"/>
                <a:cs typeface="Garamond"/>
              </a:rPr>
              <a:t>other</a:t>
            </a:r>
            <a:r>
              <a:rPr sz="2500" spc="-30" dirty="0">
                <a:latin typeface="Garamond"/>
                <a:cs typeface="Garamond"/>
              </a:rPr>
              <a:t> </a:t>
            </a:r>
            <a:r>
              <a:rPr sz="2500" spc="-5" dirty="0">
                <a:latin typeface="Garamond"/>
                <a:cs typeface="Garamond"/>
              </a:rPr>
              <a:t>forms</a:t>
            </a:r>
            <a:r>
              <a:rPr sz="2500" spc="-30" dirty="0">
                <a:latin typeface="Garamond"/>
                <a:cs typeface="Garamond"/>
              </a:rPr>
              <a:t> </a:t>
            </a:r>
            <a:r>
              <a:rPr sz="2500" spc="-15" dirty="0">
                <a:latin typeface="Garamond"/>
                <a:cs typeface="Garamond"/>
              </a:rPr>
              <a:t>of</a:t>
            </a:r>
            <a:r>
              <a:rPr sz="2500" spc="290" dirty="0">
                <a:latin typeface="Garamond"/>
                <a:cs typeface="Garamond"/>
              </a:rPr>
              <a:t> </a:t>
            </a:r>
            <a:r>
              <a:rPr sz="2500" spc="-15" dirty="0">
                <a:latin typeface="Garamond"/>
                <a:cs typeface="Garamond"/>
              </a:rPr>
              <a:t>ongoing</a:t>
            </a:r>
            <a:r>
              <a:rPr sz="2500" spc="-35" dirty="0">
                <a:latin typeface="Garamond"/>
                <a:cs typeface="Garamond"/>
              </a:rPr>
              <a:t> </a:t>
            </a:r>
            <a:r>
              <a:rPr sz="2500" spc="-25" dirty="0">
                <a:latin typeface="Garamond"/>
                <a:cs typeface="Garamond"/>
              </a:rPr>
              <a:t>evaluation.</a:t>
            </a:r>
            <a:r>
              <a:rPr sz="2500" spc="-20" dirty="0">
                <a:latin typeface="Garamond"/>
                <a:cs typeface="Garamond"/>
              </a:rPr>
              <a:t> </a:t>
            </a:r>
            <a:r>
              <a:rPr sz="2500" spc="-15" dirty="0">
                <a:latin typeface="Garamond"/>
                <a:cs typeface="Garamond"/>
              </a:rPr>
              <a:t>These </a:t>
            </a:r>
            <a:r>
              <a:rPr sz="2500" spc="-610" dirty="0">
                <a:latin typeface="Garamond"/>
                <a:cs typeface="Garamond"/>
              </a:rPr>
              <a:t> </a:t>
            </a:r>
            <a:r>
              <a:rPr sz="2500" spc="-20" dirty="0">
                <a:latin typeface="Garamond"/>
                <a:cs typeface="Garamond"/>
              </a:rPr>
              <a:t>processes include: collecting, analyzing, </a:t>
            </a:r>
            <a:r>
              <a:rPr sz="2500" spc="-15" dirty="0">
                <a:latin typeface="Garamond"/>
                <a:cs typeface="Garamond"/>
              </a:rPr>
              <a:t>and interpreting data; </a:t>
            </a:r>
            <a:r>
              <a:rPr sz="2500" spc="-10" dirty="0">
                <a:latin typeface="Garamond"/>
                <a:cs typeface="Garamond"/>
              </a:rPr>
              <a:t> </a:t>
            </a:r>
            <a:r>
              <a:rPr sz="2500" spc="-25" dirty="0">
                <a:latin typeface="Garamond"/>
                <a:cs typeface="Garamond"/>
              </a:rPr>
              <a:t>tracking </a:t>
            </a:r>
            <a:r>
              <a:rPr sz="2500" spc="-15" dirty="0">
                <a:latin typeface="Garamond"/>
                <a:cs typeface="Garamond"/>
              </a:rPr>
              <a:t>learning </a:t>
            </a:r>
            <a:r>
              <a:rPr sz="2500" spc="-20" dirty="0">
                <a:latin typeface="Garamond"/>
                <a:cs typeface="Garamond"/>
              </a:rPr>
              <a:t>results </a:t>
            </a:r>
            <a:r>
              <a:rPr sz="2500" spc="-40" dirty="0">
                <a:latin typeface="Garamond"/>
                <a:cs typeface="Garamond"/>
              </a:rPr>
              <a:t>over </a:t>
            </a:r>
            <a:r>
              <a:rPr sz="2500" spc="-15" dirty="0">
                <a:latin typeface="Garamond"/>
                <a:cs typeface="Garamond"/>
              </a:rPr>
              <a:t>time; </a:t>
            </a:r>
            <a:r>
              <a:rPr sz="2500" spc="-20" dirty="0">
                <a:latin typeface="Garamond"/>
                <a:cs typeface="Garamond"/>
              </a:rPr>
              <a:t>using </a:t>
            </a:r>
            <a:r>
              <a:rPr sz="2500" spc="-30" dirty="0">
                <a:latin typeface="Garamond"/>
                <a:cs typeface="Garamond"/>
              </a:rPr>
              <a:t>comparative </a:t>
            </a:r>
            <a:r>
              <a:rPr sz="2500" spc="-15" dirty="0">
                <a:latin typeface="Garamond"/>
                <a:cs typeface="Garamond"/>
              </a:rPr>
              <a:t>data </a:t>
            </a:r>
            <a:r>
              <a:rPr sz="2500" spc="-20" dirty="0">
                <a:latin typeface="Garamond"/>
                <a:cs typeface="Garamond"/>
              </a:rPr>
              <a:t>from </a:t>
            </a:r>
            <a:r>
              <a:rPr sz="2500" spc="-15" dirty="0">
                <a:latin typeface="Garamond"/>
                <a:cs typeface="Garamond"/>
              </a:rPr>
              <a:t> </a:t>
            </a:r>
            <a:r>
              <a:rPr sz="2500" spc="-10" dirty="0">
                <a:latin typeface="Garamond"/>
                <a:cs typeface="Garamond"/>
              </a:rPr>
              <a:t>external </a:t>
            </a:r>
            <a:r>
              <a:rPr sz="2500" spc="-20" dirty="0">
                <a:latin typeface="Garamond"/>
                <a:cs typeface="Garamond"/>
              </a:rPr>
              <a:t>sources; </a:t>
            </a:r>
            <a:r>
              <a:rPr sz="2500" spc="-15" dirty="0">
                <a:latin typeface="Garamond"/>
                <a:cs typeface="Garamond"/>
              </a:rPr>
              <a:t>and </a:t>
            </a:r>
            <a:r>
              <a:rPr sz="2500" spc="-25" dirty="0">
                <a:latin typeface="Garamond"/>
                <a:cs typeface="Garamond"/>
              </a:rPr>
              <a:t>improving </a:t>
            </a:r>
            <a:r>
              <a:rPr sz="2500" spc="-20" dirty="0">
                <a:latin typeface="Garamond"/>
                <a:cs typeface="Garamond"/>
              </a:rPr>
              <a:t>structures, </a:t>
            </a:r>
            <a:r>
              <a:rPr sz="2500" spc="-15" dirty="0">
                <a:latin typeface="Garamond"/>
                <a:cs typeface="Garamond"/>
              </a:rPr>
              <a:t>services, </a:t>
            </a:r>
            <a:r>
              <a:rPr sz="2500" spc="-25" dirty="0">
                <a:latin typeface="Garamond"/>
                <a:cs typeface="Garamond"/>
              </a:rPr>
              <a:t>processes, </a:t>
            </a:r>
            <a:r>
              <a:rPr sz="2500" spc="-20" dirty="0">
                <a:latin typeface="Garamond"/>
                <a:cs typeface="Garamond"/>
              </a:rPr>
              <a:t> </a:t>
            </a:r>
            <a:r>
              <a:rPr sz="2500" spc="-15" dirty="0">
                <a:latin typeface="Garamond"/>
                <a:cs typeface="Garamond"/>
              </a:rPr>
              <a:t>curricula,</a:t>
            </a:r>
            <a:r>
              <a:rPr sz="2500" spc="-30" dirty="0">
                <a:latin typeface="Garamond"/>
                <a:cs typeface="Garamond"/>
              </a:rPr>
              <a:t> pedagogy,</a:t>
            </a:r>
            <a:r>
              <a:rPr sz="2500" spc="-25" dirty="0">
                <a:latin typeface="Garamond"/>
                <a:cs typeface="Garamond"/>
              </a:rPr>
              <a:t> </a:t>
            </a:r>
            <a:r>
              <a:rPr sz="2500" spc="-15" dirty="0">
                <a:latin typeface="Garamond"/>
                <a:cs typeface="Garamond"/>
              </a:rPr>
              <a:t>and</a:t>
            </a:r>
            <a:r>
              <a:rPr sz="2500" spc="-35" dirty="0">
                <a:latin typeface="Garamond"/>
                <a:cs typeface="Garamond"/>
              </a:rPr>
              <a:t> </a:t>
            </a:r>
            <a:r>
              <a:rPr sz="2500" spc="-10" dirty="0">
                <a:latin typeface="Garamond"/>
                <a:cs typeface="Garamond"/>
              </a:rPr>
              <a:t>learning</a:t>
            </a:r>
            <a:r>
              <a:rPr sz="2500" spc="-40" dirty="0">
                <a:latin typeface="Garamond"/>
                <a:cs typeface="Garamond"/>
              </a:rPr>
              <a:t> </a:t>
            </a:r>
            <a:r>
              <a:rPr sz="2500" spc="-30" dirty="0">
                <a:latin typeface="Garamond"/>
                <a:cs typeface="Garamond"/>
              </a:rPr>
              <a:t>results.</a:t>
            </a:r>
            <a:endParaRPr sz="2500" dirty="0">
              <a:latin typeface="Garamond"/>
              <a:cs typeface="Garamond"/>
            </a:endParaRPr>
          </a:p>
        </p:txBody>
      </p:sp>
      <p:pic>
        <p:nvPicPr>
          <p:cNvPr id="3" name="object 3"/>
          <p:cNvPicPr/>
          <p:nvPr/>
        </p:nvPicPr>
        <p:blipFill>
          <a:blip r:embed="rId2" cstate="print"/>
          <a:stretch>
            <a:fillRect/>
          </a:stretch>
        </p:blipFill>
        <p:spPr>
          <a:xfrm>
            <a:off x="1624583" y="652272"/>
            <a:ext cx="7620000" cy="99364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89120" y="929639"/>
            <a:ext cx="2548128" cy="521207"/>
          </a:xfrm>
          <a:prstGeom prst="rect">
            <a:avLst/>
          </a:prstGeom>
        </p:spPr>
      </p:pic>
      <p:pic>
        <p:nvPicPr>
          <p:cNvPr id="3" name="object 3"/>
          <p:cNvPicPr/>
          <p:nvPr/>
        </p:nvPicPr>
        <p:blipFill>
          <a:blip r:embed="rId3" cstate="print"/>
          <a:stretch>
            <a:fillRect/>
          </a:stretch>
        </p:blipFill>
        <p:spPr>
          <a:xfrm>
            <a:off x="257275" y="1519590"/>
            <a:ext cx="9365957" cy="456116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 y="396240"/>
            <a:ext cx="9386570" cy="7147559"/>
            <a:chOff x="152400" y="396240"/>
            <a:chExt cx="9386570" cy="7147559"/>
          </a:xfrm>
        </p:grpSpPr>
        <p:pic>
          <p:nvPicPr>
            <p:cNvPr id="3" name="object 3"/>
            <p:cNvPicPr/>
            <p:nvPr/>
          </p:nvPicPr>
          <p:blipFill>
            <a:blip r:embed="rId2" cstate="print"/>
            <a:stretch>
              <a:fillRect/>
            </a:stretch>
          </p:blipFill>
          <p:spPr>
            <a:xfrm>
              <a:off x="367990" y="1455665"/>
              <a:ext cx="9170937" cy="5709678"/>
            </a:xfrm>
            <a:prstGeom prst="rect">
              <a:avLst/>
            </a:prstGeom>
          </p:spPr>
        </p:pic>
        <p:pic>
          <p:nvPicPr>
            <p:cNvPr id="4" name="object 4"/>
            <p:cNvPicPr/>
            <p:nvPr/>
          </p:nvPicPr>
          <p:blipFill>
            <a:blip r:embed="rId3" cstate="print"/>
            <a:stretch>
              <a:fillRect/>
            </a:stretch>
          </p:blipFill>
          <p:spPr>
            <a:xfrm>
              <a:off x="3325367" y="396240"/>
              <a:ext cx="3407664" cy="1225295"/>
            </a:xfrm>
            <a:prstGeom prst="rect">
              <a:avLst/>
            </a:prstGeom>
          </p:spPr>
        </p:pic>
      </p:grpSp>
      <p:sp>
        <p:nvSpPr>
          <p:cNvPr id="5" name="object 5"/>
          <p:cNvSpPr txBox="1">
            <a:spLocks noGrp="1"/>
          </p:cNvSpPr>
          <p:nvPr>
            <p:ph type="title"/>
          </p:nvPr>
        </p:nvSpPr>
        <p:spPr>
          <a:prstGeom prst="rect">
            <a:avLst/>
          </a:prstGeom>
        </p:spPr>
        <p:txBody>
          <a:bodyPr vert="horz" wrap="square" lIns="0" tIns="13970" rIns="0" bIns="0" rtlCol="0">
            <a:spAutoFit/>
          </a:bodyPr>
          <a:lstStyle/>
          <a:p>
            <a:pPr marL="13970">
              <a:lnSpc>
                <a:spcPct val="100000"/>
              </a:lnSpc>
              <a:spcBef>
                <a:spcPts val="110"/>
              </a:spcBef>
            </a:pPr>
            <a:r>
              <a:rPr spc="50" dirty="0"/>
              <a:t>DQP</a:t>
            </a:r>
            <a:r>
              <a:rPr spc="-65" dirty="0"/>
              <a:t> </a:t>
            </a:r>
            <a:r>
              <a:rPr spc="35" dirty="0"/>
              <a:t>cont.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25367" y="396240"/>
            <a:ext cx="3407664" cy="1225295"/>
          </a:xfrm>
          <a:prstGeom prst="rect">
            <a:avLst/>
          </a:prstGeom>
        </p:spPr>
      </p:pic>
      <p:sp>
        <p:nvSpPr>
          <p:cNvPr id="3" name="object 3"/>
          <p:cNvSpPr txBox="1">
            <a:spLocks noGrp="1"/>
          </p:cNvSpPr>
          <p:nvPr>
            <p:ph type="title"/>
          </p:nvPr>
        </p:nvSpPr>
        <p:spPr>
          <a:prstGeom prst="rect">
            <a:avLst/>
          </a:prstGeom>
        </p:spPr>
        <p:txBody>
          <a:bodyPr vert="horz" wrap="square" lIns="0" tIns="13970" rIns="0" bIns="0" rtlCol="0">
            <a:spAutoFit/>
          </a:bodyPr>
          <a:lstStyle/>
          <a:p>
            <a:pPr marL="13970">
              <a:lnSpc>
                <a:spcPct val="100000"/>
              </a:lnSpc>
              <a:spcBef>
                <a:spcPts val="110"/>
              </a:spcBef>
            </a:pPr>
            <a:r>
              <a:rPr spc="50" dirty="0"/>
              <a:t>DQP</a:t>
            </a:r>
            <a:r>
              <a:rPr spc="-65" dirty="0"/>
              <a:t> </a:t>
            </a:r>
            <a:r>
              <a:rPr spc="35" dirty="0"/>
              <a:t>cont.</a:t>
            </a:r>
          </a:p>
        </p:txBody>
      </p:sp>
      <p:pic>
        <p:nvPicPr>
          <p:cNvPr id="4" name="object 4"/>
          <p:cNvPicPr/>
          <p:nvPr/>
        </p:nvPicPr>
        <p:blipFill>
          <a:blip r:embed="rId3" cstate="print"/>
          <a:stretch>
            <a:fillRect/>
          </a:stretch>
        </p:blipFill>
        <p:spPr>
          <a:xfrm>
            <a:off x="558758" y="1319325"/>
            <a:ext cx="8940882" cy="586002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25367" y="396240"/>
            <a:ext cx="3407664" cy="1225295"/>
          </a:xfrm>
          <a:prstGeom prst="rect">
            <a:avLst/>
          </a:prstGeom>
        </p:spPr>
      </p:pic>
      <p:sp>
        <p:nvSpPr>
          <p:cNvPr id="3" name="object 3"/>
          <p:cNvSpPr txBox="1">
            <a:spLocks noGrp="1"/>
          </p:cNvSpPr>
          <p:nvPr>
            <p:ph type="title"/>
          </p:nvPr>
        </p:nvSpPr>
        <p:spPr>
          <a:prstGeom prst="rect">
            <a:avLst/>
          </a:prstGeom>
        </p:spPr>
        <p:txBody>
          <a:bodyPr vert="horz" wrap="square" lIns="0" tIns="13970" rIns="0" bIns="0" rtlCol="0">
            <a:spAutoFit/>
          </a:bodyPr>
          <a:lstStyle/>
          <a:p>
            <a:pPr marL="13970">
              <a:lnSpc>
                <a:spcPct val="100000"/>
              </a:lnSpc>
              <a:spcBef>
                <a:spcPts val="110"/>
              </a:spcBef>
            </a:pPr>
            <a:r>
              <a:rPr spc="50" dirty="0"/>
              <a:t>DQP</a:t>
            </a:r>
            <a:r>
              <a:rPr spc="-65" dirty="0"/>
              <a:t> </a:t>
            </a:r>
            <a:r>
              <a:rPr spc="35" dirty="0"/>
              <a:t>cont.</a:t>
            </a:r>
          </a:p>
        </p:txBody>
      </p:sp>
      <p:pic>
        <p:nvPicPr>
          <p:cNvPr id="4" name="object 4"/>
          <p:cNvPicPr/>
          <p:nvPr/>
        </p:nvPicPr>
        <p:blipFill>
          <a:blip r:embed="rId3" cstate="print"/>
          <a:stretch>
            <a:fillRect/>
          </a:stretch>
        </p:blipFill>
        <p:spPr>
          <a:xfrm>
            <a:off x="286811" y="1446284"/>
            <a:ext cx="9484776" cy="532666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25367" y="396240"/>
            <a:ext cx="3407664" cy="1225295"/>
          </a:xfrm>
          <a:prstGeom prst="rect">
            <a:avLst/>
          </a:prstGeom>
        </p:spPr>
      </p:pic>
      <p:sp>
        <p:nvSpPr>
          <p:cNvPr id="3" name="object 3"/>
          <p:cNvSpPr txBox="1">
            <a:spLocks noGrp="1"/>
          </p:cNvSpPr>
          <p:nvPr>
            <p:ph type="title"/>
          </p:nvPr>
        </p:nvSpPr>
        <p:spPr>
          <a:prstGeom prst="rect">
            <a:avLst/>
          </a:prstGeom>
        </p:spPr>
        <p:txBody>
          <a:bodyPr vert="horz" wrap="square" lIns="0" tIns="13970" rIns="0" bIns="0" rtlCol="0">
            <a:spAutoFit/>
          </a:bodyPr>
          <a:lstStyle/>
          <a:p>
            <a:pPr marL="13970">
              <a:lnSpc>
                <a:spcPct val="100000"/>
              </a:lnSpc>
              <a:spcBef>
                <a:spcPts val="110"/>
              </a:spcBef>
            </a:pPr>
            <a:r>
              <a:rPr spc="50" dirty="0"/>
              <a:t>DQP</a:t>
            </a:r>
            <a:r>
              <a:rPr spc="-65" dirty="0"/>
              <a:t> </a:t>
            </a:r>
            <a:r>
              <a:rPr spc="35" dirty="0"/>
              <a:t>cont.</a:t>
            </a:r>
          </a:p>
        </p:txBody>
      </p:sp>
      <p:pic>
        <p:nvPicPr>
          <p:cNvPr id="4" name="object 4"/>
          <p:cNvPicPr/>
          <p:nvPr/>
        </p:nvPicPr>
        <p:blipFill>
          <a:blip r:embed="rId3" cstate="print"/>
          <a:stretch>
            <a:fillRect/>
          </a:stretch>
        </p:blipFill>
        <p:spPr>
          <a:xfrm>
            <a:off x="365602" y="1457577"/>
            <a:ext cx="9327194" cy="470629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87167" y="920496"/>
            <a:ext cx="6376415" cy="573024"/>
          </a:xfrm>
          <a:prstGeom prst="rect">
            <a:avLst/>
          </a:prstGeom>
        </p:spPr>
      </p:pic>
      <p:sp>
        <p:nvSpPr>
          <p:cNvPr id="3" name="object 3"/>
          <p:cNvSpPr txBox="1"/>
          <p:nvPr/>
        </p:nvSpPr>
        <p:spPr>
          <a:xfrm>
            <a:off x="842094" y="1819656"/>
            <a:ext cx="8337550" cy="3323590"/>
          </a:xfrm>
          <a:prstGeom prst="rect">
            <a:avLst/>
          </a:prstGeom>
        </p:spPr>
        <p:txBody>
          <a:bodyPr vert="horz" wrap="square" lIns="0" tIns="12700" rIns="0" bIns="0" rtlCol="0">
            <a:spAutoFit/>
          </a:bodyPr>
          <a:lstStyle/>
          <a:p>
            <a:pPr marL="285115" indent="-273050">
              <a:lnSpc>
                <a:spcPct val="100000"/>
              </a:lnSpc>
              <a:spcBef>
                <a:spcPts val="100"/>
              </a:spcBef>
              <a:buClr>
                <a:srgbClr val="F5C201"/>
              </a:buClr>
              <a:buSzPct val="68965"/>
              <a:buFont typeface="Arial Narrow"/>
              <a:buChar char="►"/>
              <a:tabLst>
                <a:tab pos="285115" algn="l"/>
                <a:tab pos="285750" algn="l"/>
              </a:tabLst>
            </a:pPr>
            <a:r>
              <a:rPr sz="2900" spc="-10" dirty="0">
                <a:latin typeface="Garamond"/>
                <a:cs typeface="Garamond"/>
              </a:rPr>
              <a:t>Look</a:t>
            </a:r>
            <a:r>
              <a:rPr sz="2900" spc="-25" dirty="0">
                <a:latin typeface="Garamond"/>
                <a:cs typeface="Garamond"/>
              </a:rPr>
              <a:t> </a:t>
            </a:r>
            <a:r>
              <a:rPr sz="2900" spc="-5" dirty="0">
                <a:latin typeface="Garamond"/>
                <a:cs typeface="Garamond"/>
              </a:rPr>
              <a:t>at</a:t>
            </a:r>
            <a:r>
              <a:rPr sz="2900" spc="-10" dirty="0">
                <a:latin typeface="Garamond"/>
                <a:cs typeface="Garamond"/>
              </a:rPr>
              <a:t> the</a:t>
            </a:r>
            <a:r>
              <a:rPr sz="2900" spc="-20" dirty="0">
                <a:latin typeface="Garamond"/>
                <a:cs typeface="Garamond"/>
              </a:rPr>
              <a:t> </a:t>
            </a:r>
            <a:r>
              <a:rPr sz="2900" dirty="0">
                <a:latin typeface="Garamond"/>
                <a:cs typeface="Garamond"/>
              </a:rPr>
              <a:t>degree</a:t>
            </a:r>
            <a:r>
              <a:rPr sz="2900" spc="-15" dirty="0">
                <a:latin typeface="Garamond"/>
                <a:cs typeface="Garamond"/>
              </a:rPr>
              <a:t> </a:t>
            </a:r>
            <a:r>
              <a:rPr sz="2900" spc="-10" dirty="0">
                <a:latin typeface="Garamond"/>
                <a:cs typeface="Garamond"/>
              </a:rPr>
              <a:t>specification</a:t>
            </a:r>
            <a:r>
              <a:rPr sz="2900" spc="-20" dirty="0">
                <a:latin typeface="Garamond"/>
                <a:cs typeface="Garamond"/>
              </a:rPr>
              <a:t> </a:t>
            </a:r>
            <a:r>
              <a:rPr sz="2900" spc="5" dirty="0">
                <a:latin typeface="Garamond"/>
                <a:cs typeface="Garamond"/>
              </a:rPr>
              <a:t>rubric</a:t>
            </a:r>
            <a:r>
              <a:rPr sz="2900" spc="-20" dirty="0">
                <a:latin typeface="Garamond"/>
                <a:cs typeface="Garamond"/>
              </a:rPr>
              <a:t> </a:t>
            </a:r>
            <a:r>
              <a:rPr sz="2900" spc="-10" dirty="0">
                <a:latin typeface="Garamond"/>
                <a:cs typeface="Garamond"/>
              </a:rPr>
              <a:t>and</a:t>
            </a:r>
            <a:r>
              <a:rPr sz="2900" spc="-20" dirty="0">
                <a:latin typeface="Garamond"/>
                <a:cs typeface="Garamond"/>
              </a:rPr>
              <a:t> worksheet.</a:t>
            </a:r>
            <a:endParaRPr sz="2900">
              <a:latin typeface="Garamond"/>
              <a:cs typeface="Garamond"/>
            </a:endParaRPr>
          </a:p>
          <a:p>
            <a:pPr>
              <a:lnSpc>
                <a:spcPct val="100000"/>
              </a:lnSpc>
              <a:spcBef>
                <a:spcPts val="10"/>
              </a:spcBef>
              <a:buClr>
                <a:srgbClr val="F5C201"/>
              </a:buClr>
              <a:buFont typeface="Arial Narrow"/>
              <a:buChar char="►"/>
            </a:pPr>
            <a:endParaRPr sz="3700">
              <a:latin typeface="Garamond"/>
              <a:cs typeface="Garamond"/>
            </a:endParaRPr>
          </a:p>
          <a:p>
            <a:pPr marL="285115" marR="379095" indent="-273050">
              <a:lnSpc>
                <a:spcPct val="100699"/>
              </a:lnSpc>
              <a:buClr>
                <a:srgbClr val="F5C201"/>
              </a:buClr>
              <a:buSzPct val="68965"/>
              <a:buFont typeface="Arial Narrow"/>
              <a:buChar char="►"/>
              <a:tabLst>
                <a:tab pos="285115" algn="l"/>
                <a:tab pos="285750" algn="l"/>
              </a:tabLst>
            </a:pPr>
            <a:r>
              <a:rPr sz="2900" spc="-25" dirty="0">
                <a:latin typeface="Garamond"/>
                <a:cs typeface="Garamond"/>
              </a:rPr>
              <a:t>How </a:t>
            </a:r>
            <a:r>
              <a:rPr sz="2900" spc="-10" dirty="0">
                <a:latin typeface="Garamond"/>
                <a:cs typeface="Garamond"/>
              </a:rPr>
              <a:t>could </a:t>
            </a:r>
            <a:r>
              <a:rPr sz="2900" spc="-20" dirty="0">
                <a:latin typeface="Garamond"/>
                <a:cs typeface="Garamond"/>
              </a:rPr>
              <a:t>you </a:t>
            </a:r>
            <a:r>
              <a:rPr sz="2900" spc="-10" dirty="0">
                <a:latin typeface="Garamond"/>
                <a:cs typeface="Garamond"/>
              </a:rPr>
              <a:t>use these </a:t>
            </a:r>
            <a:r>
              <a:rPr sz="2900" spc="-5" dirty="0">
                <a:latin typeface="Garamond"/>
                <a:cs typeface="Garamond"/>
              </a:rPr>
              <a:t>to </a:t>
            </a:r>
            <a:r>
              <a:rPr sz="2900" spc="-25" dirty="0">
                <a:latin typeface="Garamond"/>
                <a:cs typeface="Garamond"/>
              </a:rPr>
              <a:t>improve </a:t>
            </a:r>
            <a:r>
              <a:rPr sz="2900" spc="-20" dirty="0">
                <a:latin typeface="Garamond"/>
                <a:cs typeface="Garamond"/>
              </a:rPr>
              <a:t>you </a:t>
            </a:r>
            <a:r>
              <a:rPr sz="2900" dirty="0">
                <a:latin typeface="Garamond"/>
                <a:cs typeface="Garamond"/>
              </a:rPr>
              <a:t>Program </a:t>
            </a:r>
            <a:r>
              <a:rPr sz="2900" spc="5" dirty="0">
                <a:latin typeface="Garamond"/>
                <a:cs typeface="Garamond"/>
              </a:rPr>
              <a:t> </a:t>
            </a:r>
            <a:r>
              <a:rPr sz="2900" spc="-5" dirty="0">
                <a:latin typeface="Garamond"/>
                <a:cs typeface="Garamond"/>
              </a:rPr>
              <a:t>Learning</a:t>
            </a:r>
            <a:r>
              <a:rPr sz="2900" spc="-15" dirty="0">
                <a:latin typeface="Garamond"/>
                <a:cs typeface="Garamond"/>
              </a:rPr>
              <a:t> </a:t>
            </a:r>
            <a:r>
              <a:rPr sz="2900" spc="-10" dirty="0">
                <a:latin typeface="Garamond"/>
                <a:cs typeface="Garamond"/>
              </a:rPr>
              <a:t>Outcomes</a:t>
            </a:r>
            <a:r>
              <a:rPr sz="2900" spc="-15" dirty="0">
                <a:latin typeface="Garamond"/>
                <a:cs typeface="Garamond"/>
              </a:rPr>
              <a:t> </a:t>
            </a:r>
            <a:r>
              <a:rPr sz="2900" spc="-10" dirty="0">
                <a:latin typeface="Garamond"/>
                <a:cs typeface="Garamond"/>
              </a:rPr>
              <a:t>(PLOs) and</a:t>
            </a:r>
            <a:r>
              <a:rPr sz="2900" spc="-20" dirty="0">
                <a:latin typeface="Garamond"/>
                <a:cs typeface="Garamond"/>
              </a:rPr>
              <a:t> </a:t>
            </a:r>
            <a:r>
              <a:rPr sz="2900" spc="-10" dirty="0">
                <a:latin typeface="Garamond"/>
                <a:cs typeface="Garamond"/>
              </a:rPr>
              <a:t>refine</a:t>
            </a:r>
            <a:r>
              <a:rPr sz="2900" spc="-15" dirty="0">
                <a:latin typeface="Garamond"/>
                <a:cs typeface="Garamond"/>
              </a:rPr>
              <a:t> </a:t>
            </a:r>
            <a:r>
              <a:rPr sz="2900" spc="-20" dirty="0">
                <a:latin typeface="Garamond"/>
                <a:cs typeface="Garamond"/>
              </a:rPr>
              <a:t>your</a:t>
            </a:r>
            <a:r>
              <a:rPr sz="2900" spc="-15" dirty="0">
                <a:latin typeface="Garamond"/>
                <a:cs typeface="Garamond"/>
              </a:rPr>
              <a:t> </a:t>
            </a:r>
            <a:r>
              <a:rPr sz="2900" spc="-5" dirty="0">
                <a:latin typeface="Garamond"/>
                <a:cs typeface="Garamond"/>
              </a:rPr>
              <a:t>program?</a:t>
            </a:r>
            <a:endParaRPr sz="2900">
              <a:latin typeface="Garamond"/>
              <a:cs typeface="Garamond"/>
            </a:endParaRPr>
          </a:p>
          <a:p>
            <a:pPr>
              <a:lnSpc>
                <a:spcPct val="100000"/>
              </a:lnSpc>
              <a:spcBef>
                <a:spcPts val="20"/>
              </a:spcBef>
              <a:buClr>
                <a:srgbClr val="F5C201"/>
              </a:buClr>
              <a:buFont typeface="Arial Narrow"/>
              <a:buChar char="►"/>
            </a:pPr>
            <a:endParaRPr sz="3800">
              <a:latin typeface="Garamond"/>
              <a:cs typeface="Garamond"/>
            </a:endParaRPr>
          </a:p>
          <a:p>
            <a:pPr marL="285115" marR="5080" indent="-273050">
              <a:lnSpc>
                <a:spcPct val="100699"/>
              </a:lnSpc>
              <a:buClr>
                <a:srgbClr val="F5C201"/>
              </a:buClr>
              <a:buSzPct val="68965"/>
              <a:buFont typeface="Arial Narrow"/>
              <a:buChar char="►"/>
              <a:tabLst>
                <a:tab pos="285115" algn="l"/>
                <a:tab pos="285750" algn="l"/>
              </a:tabLst>
            </a:pPr>
            <a:r>
              <a:rPr sz="2900" spc="-15" dirty="0">
                <a:latin typeface="Garamond"/>
                <a:cs typeface="Garamond"/>
              </a:rPr>
              <a:t>Which competencies </a:t>
            </a:r>
            <a:r>
              <a:rPr sz="2900" spc="-5" dirty="0">
                <a:latin typeface="Garamond"/>
                <a:cs typeface="Garamond"/>
              </a:rPr>
              <a:t>do </a:t>
            </a:r>
            <a:r>
              <a:rPr sz="2900" spc="-25" dirty="0">
                <a:latin typeface="Garamond"/>
                <a:cs typeface="Garamond"/>
              </a:rPr>
              <a:t>you </a:t>
            </a:r>
            <a:r>
              <a:rPr sz="2900" spc="-10" dirty="0">
                <a:latin typeface="Garamond"/>
                <a:cs typeface="Garamond"/>
              </a:rPr>
              <a:t>think </a:t>
            </a:r>
            <a:r>
              <a:rPr sz="2900" spc="-5" dirty="0">
                <a:latin typeface="Garamond"/>
                <a:cs typeface="Garamond"/>
              </a:rPr>
              <a:t>are </a:t>
            </a:r>
            <a:r>
              <a:rPr sz="2900" spc="-15" dirty="0">
                <a:latin typeface="Garamond"/>
                <a:cs typeface="Garamond"/>
              </a:rPr>
              <a:t>missing </a:t>
            </a:r>
            <a:r>
              <a:rPr sz="2900" spc="-10" dirty="0">
                <a:latin typeface="Garamond"/>
                <a:cs typeface="Garamond"/>
              </a:rPr>
              <a:t>from </a:t>
            </a:r>
            <a:r>
              <a:rPr sz="2900" spc="-20" dirty="0">
                <a:latin typeface="Garamond"/>
                <a:cs typeface="Garamond"/>
              </a:rPr>
              <a:t>your </a:t>
            </a:r>
            <a:r>
              <a:rPr sz="2900" spc="-710" dirty="0">
                <a:latin typeface="Garamond"/>
                <a:cs typeface="Garamond"/>
              </a:rPr>
              <a:t> </a:t>
            </a:r>
            <a:r>
              <a:rPr sz="2900" spc="-10" dirty="0">
                <a:latin typeface="Garamond"/>
                <a:cs typeface="Garamond"/>
              </a:rPr>
              <a:t>PLOs?</a:t>
            </a:r>
            <a:endParaRPr sz="2900">
              <a:latin typeface="Garamond"/>
              <a:cs typeface="Garamon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094" y="1819656"/>
            <a:ext cx="8305165" cy="2679700"/>
          </a:xfrm>
          <a:prstGeom prst="rect">
            <a:avLst/>
          </a:prstGeom>
        </p:spPr>
        <p:txBody>
          <a:bodyPr vert="horz" wrap="square" lIns="0" tIns="37465" rIns="0" bIns="0" rtlCol="0">
            <a:spAutoFit/>
          </a:bodyPr>
          <a:lstStyle/>
          <a:p>
            <a:pPr marL="285115" marR="492759" indent="-273050">
              <a:lnSpc>
                <a:spcPts val="3379"/>
              </a:lnSpc>
              <a:spcBef>
                <a:spcPts val="295"/>
              </a:spcBef>
              <a:buClr>
                <a:srgbClr val="F5C201"/>
              </a:buClr>
              <a:buSzPct val="68965"/>
              <a:buFont typeface="Arial Narrow"/>
              <a:buChar char="►"/>
              <a:tabLst>
                <a:tab pos="285115" algn="l"/>
                <a:tab pos="285750" algn="l"/>
              </a:tabLst>
            </a:pPr>
            <a:r>
              <a:rPr sz="2900" spc="-25" dirty="0">
                <a:latin typeface="Garamond"/>
                <a:cs typeface="Garamond"/>
              </a:rPr>
              <a:t>How</a:t>
            </a:r>
            <a:r>
              <a:rPr sz="2900" spc="-15" dirty="0">
                <a:latin typeface="Garamond"/>
                <a:cs typeface="Garamond"/>
              </a:rPr>
              <a:t> </a:t>
            </a:r>
            <a:r>
              <a:rPr sz="2900" spc="-20" dirty="0">
                <a:latin typeface="Garamond"/>
                <a:cs typeface="Garamond"/>
              </a:rPr>
              <a:t>well-developed</a:t>
            </a:r>
            <a:r>
              <a:rPr sz="2900" spc="-10" dirty="0">
                <a:latin typeface="Garamond"/>
                <a:cs typeface="Garamond"/>
              </a:rPr>
              <a:t> </a:t>
            </a:r>
            <a:r>
              <a:rPr sz="2900" spc="-5" dirty="0">
                <a:latin typeface="Garamond"/>
                <a:cs typeface="Garamond"/>
              </a:rPr>
              <a:t>is </a:t>
            </a:r>
            <a:r>
              <a:rPr sz="2900" spc="-20" dirty="0">
                <a:latin typeface="Garamond"/>
                <a:cs typeface="Garamond"/>
              </a:rPr>
              <a:t>your</a:t>
            </a:r>
            <a:r>
              <a:rPr sz="2900" spc="-10" dirty="0">
                <a:latin typeface="Garamond"/>
                <a:cs typeface="Garamond"/>
              </a:rPr>
              <a:t> </a:t>
            </a:r>
            <a:r>
              <a:rPr sz="2900" spc="-25" dirty="0">
                <a:latin typeface="Garamond"/>
                <a:cs typeface="Garamond"/>
              </a:rPr>
              <a:t>department’s</a:t>
            </a:r>
            <a:r>
              <a:rPr sz="2900" spc="-5" dirty="0">
                <a:latin typeface="Garamond"/>
                <a:cs typeface="Garamond"/>
              </a:rPr>
              <a:t> </a:t>
            </a:r>
            <a:r>
              <a:rPr sz="2900" spc="-10" dirty="0">
                <a:latin typeface="Garamond"/>
                <a:cs typeface="Garamond"/>
              </a:rPr>
              <a:t>assessment </a:t>
            </a:r>
            <a:r>
              <a:rPr sz="2900" spc="-710" dirty="0">
                <a:latin typeface="Garamond"/>
                <a:cs typeface="Garamond"/>
              </a:rPr>
              <a:t> </a:t>
            </a:r>
            <a:r>
              <a:rPr sz="2900" spc="-10" dirty="0">
                <a:latin typeface="Garamond"/>
                <a:cs typeface="Garamond"/>
              </a:rPr>
              <a:t>process?</a:t>
            </a:r>
            <a:endParaRPr sz="2900">
              <a:latin typeface="Garamond"/>
              <a:cs typeface="Garamond"/>
            </a:endParaRPr>
          </a:p>
          <a:p>
            <a:pPr>
              <a:lnSpc>
                <a:spcPct val="100000"/>
              </a:lnSpc>
              <a:spcBef>
                <a:spcPts val="10"/>
              </a:spcBef>
              <a:buClr>
                <a:srgbClr val="F5C201"/>
              </a:buClr>
              <a:buFont typeface="Arial Narrow"/>
              <a:buChar char="►"/>
            </a:pPr>
            <a:endParaRPr sz="3750">
              <a:latin typeface="Garamond"/>
              <a:cs typeface="Garamond"/>
            </a:endParaRPr>
          </a:p>
          <a:p>
            <a:pPr marL="285115" indent="-273050">
              <a:lnSpc>
                <a:spcPct val="100000"/>
              </a:lnSpc>
              <a:buClr>
                <a:srgbClr val="F5C201"/>
              </a:buClr>
              <a:buSzPct val="68965"/>
              <a:buFont typeface="Arial Narrow"/>
              <a:buChar char="►"/>
              <a:tabLst>
                <a:tab pos="285115" algn="l"/>
                <a:tab pos="285750" algn="l"/>
              </a:tabLst>
            </a:pPr>
            <a:r>
              <a:rPr sz="2900" spc="-5" dirty="0">
                <a:latin typeface="Garamond"/>
                <a:cs typeface="Garamond"/>
              </a:rPr>
              <a:t>What</a:t>
            </a:r>
            <a:r>
              <a:rPr sz="2900" spc="-25" dirty="0">
                <a:latin typeface="Garamond"/>
                <a:cs typeface="Garamond"/>
              </a:rPr>
              <a:t> </a:t>
            </a:r>
            <a:r>
              <a:rPr sz="2900" spc="-10" dirty="0">
                <a:latin typeface="Garamond"/>
                <a:cs typeface="Garamond"/>
              </a:rPr>
              <a:t>first</a:t>
            </a:r>
            <a:r>
              <a:rPr sz="2900" spc="-20" dirty="0">
                <a:latin typeface="Garamond"/>
                <a:cs typeface="Garamond"/>
              </a:rPr>
              <a:t> </a:t>
            </a:r>
            <a:r>
              <a:rPr sz="2900" spc="-5" dirty="0">
                <a:latin typeface="Garamond"/>
                <a:cs typeface="Garamond"/>
              </a:rPr>
              <a:t>steps</a:t>
            </a:r>
            <a:r>
              <a:rPr sz="2900" spc="-20" dirty="0">
                <a:latin typeface="Garamond"/>
                <a:cs typeface="Garamond"/>
              </a:rPr>
              <a:t> </a:t>
            </a:r>
            <a:r>
              <a:rPr sz="2900" spc="-15" dirty="0">
                <a:latin typeface="Garamond"/>
                <a:cs typeface="Garamond"/>
              </a:rPr>
              <a:t>will</a:t>
            </a:r>
            <a:r>
              <a:rPr sz="2900" spc="-30" dirty="0">
                <a:latin typeface="Garamond"/>
                <a:cs typeface="Garamond"/>
              </a:rPr>
              <a:t> </a:t>
            </a:r>
            <a:r>
              <a:rPr sz="2900" spc="-25" dirty="0">
                <a:latin typeface="Garamond"/>
                <a:cs typeface="Garamond"/>
              </a:rPr>
              <a:t>you</a:t>
            </a:r>
            <a:r>
              <a:rPr sz="2900" spc="-20" dirty="0">
                <a:latin typeface="Garamond"/>
                <a:cs typeface="Garamond"/>
              </a:rPr>
              <a:t> </a:t>
            </a:r>
            <a:r>
              <a:rPr sz="2900" spc="-15" dirty="0">
                <a:latin typeface="Garamond"/>
                <a:cs typeface="Garamond"/>
              </a:rPr>
              <a:t>take?</a:t>
            </a:r>
            <a:endParaRPr sz="2900">
              <a:latin typeface="Garamond"/>
              <a:cs typeface="Garamond"/>
            </a:endParaRPr>
          </a:p>
          <a:p>
            <a:pPr marL="558165" marR="5080" lvl="1" indent="-243840">
              <a:lnSpc>
                <a:spcPts val="2900"/>
              </a:lnSpc>
              <a:spcBef>
                <a:spcPts val="505"/>
              </a:spcBef>
              <a:buClr>
                <a:srgbClr val="F5C201"/>
              </a:buClr>
              <a:buFont typeface="Verdana"/>
              <a:buChar char="◦"/>
              <a:tabLst>
                <a:tab pos="558800" algn="l"/>
              </a:tabLst>
            </a:pPr>
            <a:r>
              <a:rPr sz="2500" spc="-20" dirty="0">
                <a:latin typeface="Garamond"/>
                <a:cs typeface="Garamond"/>
              </a:rPr>
              <a:t>Will </a:t>
            </a:r>
            <a:r>
              <a:rPr sz="2500" spc="-25" dirty="0">
                <a:latin typeface="Garamond"/>
                <a:cs typeface="Garamond"/>
              </a:rPr>
              <a:t>you </a:t>
            </a:r>
            <a:r>
              <a:rPr sz="2500" spc="-5" dirty="0">
                <a:latin typeface="Garamond"/>
                <a:cs typeface="Garamond"/>
              </a:rPr>
              <a:t>start </a:t>
            </a:r>
            <a:r>
              <a:rPr sz="2500" spc="-15" dirty="0">
                <a:latin typeface="Garamond"/>
                <a:cs typeface="Garamond"/>
              </a:rPr>
              <a:t>with </a:t>
            </a:r>
            <a:r>
              <a:rPr sz="2500" spc="-20" dirty="0">
                <a:latin typeface="Garamond"/>
                <a:cs typeface="Garamond"/>
              </a:rPr>
              <a:t>indirect methods (student perception </a:t>
            </a:r>
            <a:r>
              <a:rPr sz="2500" spc="-15" dirty="0">
                <a:latin typeface="Garamond"/>
                <a:cs typeface="Garamond"/>
              </a:rPr>
              <a:t>survey) </a:t>
            </a:r>
            <a:r>
              <a:rPr sz="2500" spc="-610" dirty="0">
                <a:latin typeface="Garamond"/>
                <a:cs typeface="Garamond"/>
              </a:rPr>
              <a:t> </a:t>
            </a:r>
            <a:r>
              <a:rPr sz="2500" spc="-15" dirty="0">
                <a:latin typeface="Garamond"/>
                <a:cs typeface="Garamond"/>
              </a:rPr>
              <a:t>or</a:t>
            </a:r>
            <a:r>
              <a:rPr sz="2500" spc="-35" dirty="0">
                <a:latin typeface="Garamond"/>
                <a:cs typeface="Garamond"/>
              </a:rPr>
              <a:t> </a:t>
            </a:r>
            <a:r>
              <a:rPr sz="2500" spc="-20" dirty="0">
                <a:latin typeface="Garamond"/>
                <a:cs typeface="Garamond"/>
              </a:rPr>
              <a:t>direct methods</a:t>
            </a:r>
            <a:r>
              <a:rPr sz="2500" spc="-35" dirty="0">
                <a:latin typeface="Garamond"/>
                <a:cs typeface="Garamond"/>
              </a:rPr>
              <a:t> </a:t>
            </a:r>
            <a:r>
              <a:rPr sz="2500" spc="-20" dirty="0">
                <a:latin typeface="Garamond"/>
                <a:cs typeface="Garamond"/>
              </a:rPr>
              <a:t>(collecting</a:t>
            </a:r>
            <a:r>
              <a:rPr sz="2500" spc="-40" dirty="0">
                <a:latin typeface="Garamond"/>
                <a:cs typeface="Garamond"/>
              </a:rPr>
              <a:t> </a:t>
            </a:r>
            <a:r>
              <a:rPr sz="2500" spc="-20" dirty="0">
                <a:latin typeface="Garamond"/>
                <a:cs typeface="Garamond"/>
              </a:rPr>
              <a:t>student</a:t>
            </a:r>
            <a:r>
              <a:rPr sz="2500" spc="-25" dirty="0">
                <a:latin typeface="Garamond"/>
                <a:cs typeface="Garamond"/>
              </a:rPr>
              <a:t> </a:t>
            </a:r>
            <a:r>
              <a:rPr sz="2500" spc="-20" dirty="0">
                <a:latin typeface="Garamond"/>
                <a:cs typeface="Garamond"/>
              </a:rPr>
              <a:t>assignments</a:t>
            </a:r>
            <a:r>
              <a:rPr sz="2500" spc="-35" dirty="0">
                <a:latin typeface="Garamond"/>
                <a:cs typeface="Garamond"/>
              </a:rPr>
              <a:t> </a:t>
            </a:r>
            <a:r>
              <a:rPr sz="2500" spc="-15" dirty="0">
                <a:latin typeface="Garamond"/>
                <a:cs typeface="Garamond"/>
              </a:rPr>
              <a:t>or</a:t>
            </a:r>
            <a:r>
              <a:rPr sz="2500" spc="-35" dirty="0">
                <a:latin typeface="Garamond"/>
                <a:cs typeface="Garamond"/>
              </a:rPr>
              <a:t> </a:t>
            </a:r>
            <a:r>
              <a:rPr sz="2500" spc="-15" dirty="0">
                <a:latin typeface="Garamond"/>
                <a:cs typeface="Garamond"/>
              </a:rPr>
              <a:t>tests)?</a:t>
            </a:r>
            <a:endParaRPr sz="2500">
              <a:latin typeface="Garamond"/>
              <a:cs typeface="Garamond"/>
            </a:endParaRPr>
          </a:p>
        </p:txBody>
      </p:sp>
      <p:pic>
        <p:nvPicPr>
          <p:cNvPr id="3" name="object 3"/>
          <p:cNvPicPr/>
          <p:nvPr/>
        </p:nvPicPr>
        <p:blipFill>
          <a:blip r:embed="rId2" cstate="print"/>
          <a:stretch>
            <a:fillRect/>
          </a:stretch>
        </p:blipFill>
        <p:spPr>
          <a:xfrm>
            <a:off x="2968751" y="929639"/>
            <a:ext cx="5391911" cy="42976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5511800"/>
            <a:ext cx="9753600" cy="2032000"/>
            <a:chOff x="152400" y="5511800"/>
            <a:chExt cx="9753600" cy="2032000"/>
          </a:xfrm>
        </p:grpSpPr>
        <p:sp>
          <p:nvSpPr>
            <p:cNvPr id="3" name="object 3"/>
            <p:cNvSpPr/>
            <p:nvPr/>
          </p:nvSpPr>
          <p:spPr>
            <a:xfrm>
              <a:off x="1952414" y="5511800"/>
              <a:ext cx="7954009" cy="520700"/>
            </a:xfrm>
            <a:custGeom>
              <a:avLst/>
              <a:gdLst/>
              <a:ahLst/>
              <a:cxnLst/>
              <a:rect l="l" t="t" r="r" b="b"/>
              <a:pathLst>
                <a:path w="7954009" h="520700">
                  <a:moveTo>
                    <a:pt x="7953585" y="0"/>
                  </a:moveTo>
                  <a:lnTo>
                    <a:pt x="0" y="309297"/>
                  </a:lnTo>
                  <a:lnTo>
                    <a:pt x="7953585" y="520697"/>
                  </a:lnTo>
                  <a:lnTo>
                    <a:pt x="7953585" y="0"/>
                  </a:lnTo>
                  <a:close/>
                </a:path>
              </a:pathLst>
            </a:custGeom>
            <a:solidFill>
              <a:srgbClr val="FFDC99">
                <a:alpha val="39999"/>
              </a:srgbClr>
            </a:solidFill>
          </p:spPr>
          <p:txBody>
            <a:bodyPr wrap="square" lIns="0" tIns="0" rIns="0" bIns="0" rtlCol="0"/>
            <a:lstStyle/>
            <a:p>
              <a:endParaRPr/>
            </a:p>
          </p:txBody>
        </p:sp>
        <p:sp>
          <p:nvSpPr>
            <p:cNvPr id="4" name="object 4"/>
            <p:cNvSpPr/>
            <p:nvPr/>
          </p:nvSpPr>
          <p:spPr>
            <a:xfrm>
              <a:off x="271170" y="5815526"/>
              <a:ext cx="9634855" cy="841375"/>
            </a:xfrm>
            <a:custGeom>
              <a:avLst/>
              <a:gdLst/>
              <a:ahLst/>
              <a:cxnLst/>
              <a:rect l="l" t="t" r="r" b="b"/>
              <a:pathLst>
                <a:path w="9634855" h="841375">
                  <a:moveTo>
                    <a:pt x="9634829" y="0"/>
                  </a:moveTo>
                  <a:lnTo>
                    <a:pt x="0" y="0"/>
                  </a:lnTo>
                  <a:lnTo>
                    <a:pt x="9634829" y="841239"/>
                  </a:lnTo>
                  <a:lnTo>
                    <a:pt x="9634829"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152400" y="5559551"/>
              <a:ext cx="9753600" cy="1984248"/>
            </a:xfrm>
            <a:prstGeom prst="rect">
              <a:avLst/>
            </a:prstGeom>
          </p:spPr>
        </p:pic>
        <p:pic>
          <p:nvPicPr>
            <p:cNvPr id="6" name="object 6"/>
            <p:cNvPicPr/>
            <p:nvPr/>
          </p:nvPicPr>
          <p:blipFill>
            <a:blip r:embed="rId3" cstate="print"/>
            <a:stretch>
              <a:fillRect/>
            </a:stretch>
          </p:blipFill>
          <p:spPr>
            <a:xfrm>
              <a:off x="152400" y="5553337"/>
              <a:ext cx="9753599" cy="855510"/>
            </a:xfrm>
            <a:prstGeom prst="rect">
              <a:avLst/>
            </a:prstGeom>
          </p:spPr>
        </p:pic>
      </p:grpSp>
      <p:pic>
        <p:nvPicPr>
          <p:cNvPr id="7" name="object 7"/>
          <p:cNvPicPr/>
          <p:nvPr/>
        </p:nvPicPr>
        <p:blipFill>
          <a:blip r:embed="rId4" cstate="print"/>
          <a:stretch>
            <a:fillRect/>
          </a:stretch>
        </p:blipFill>
        <p:spPr>
          <a:xfrm>
            <a:off x="3105911" y="3057144"/>
            <a:ext cx="5907024" cy="649224"/>
          </a:xfrm>
          <a:prstGeom prst="rect">
            <a:avLst/>
          </a:prstGeom>
        </p:spPr>
      </p:pic>
      <p:pic>
        <p:nvPicPr>
          <p:cNvPr id="8" name="object 8"/>
          <p:cNvPicPr/>
          <p:nvPr/>
        </p:nvPicPr>
        <p:blipFill>
          <a:blip r:embed="rId5" cstate="print"/>
          <a:stretch>
            <a:fillRect/>
          </a:stretch>
        </p:blipFill>
        <p:spPr>
          <a:xfrm>
            <a:off x="396240" y="1853183"/>
            <a:ext cx="2365248" cy="244144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094" y="2075688"/>
            <a:ext cx="8415655" cy="2490470"/>
          </a:xfrm>
          <a:prstGeom prst="rect">
            <a:avLst/>
          </a:prstGeom>
        </p:spPr>
        <p:txBody>
          <a:bodyPr vert="horz" wrap="square" lIns="0" tIns="34290" rIns="0" bIns="0" rtlCol="0">
            <a:spAutoFit/>
          </a:bodyPr>
          <a:lstStyle/>
          <a:p>
            <a:pPr marL="285115" marR="16510" indent="-273050">
              <a:lnSpc>
                <a:spcPts val="3410"/>
              </a:lnSpc>
              <a:spcBef>
                <a:spcPts val="270"/>
              </a:spcBef>
              <a:buClr>
                <a:srgbClr val="F5C201"/>
              </a:buClr>
              <a:buSzPct val="68965"/>
              <a:buFont typeface="Arial Narrow"/>
              <a:buChar char="►"/>
              <a:tabLst>
                <a:tab pos="285115" algn="l"/>
                <a:tab pos="285750" algn="l"/>
                <a:tab pos="2082164" algn="l"/>
              </a:tabLst>
            </a:pPr>
            <a:r>
              <a:rPr sz="2900" spc="-5" dirty="0">
                <a:latin typeface="Garamond"/>
                <a:cs typeface="Garamond"/>
              </a:rPr>
              <a:t>Learning</a:t>
            </a:r>
            <a:r>
              <a:rPr sz="2900" spc="-10" dirty="0">
                <a:latin typeface="Garamond"/>
                <a:cs typeface="Garamond"/>
              </a:rPr>
              <a:t> of	</a:t>
            </a:r>
            <a:r>
              <a:rPr sz="2900" spc="-15" dirty="0">
                <a:latin typeface="Garamond"/>
                <a:cs typeface="Garamond"/>
              </a:rPr>
              <a:t>each </a:t>
            </a:r>
            <a:r>
              <a:rPr sz="2900" spc="-5" dirty="0">
                <a:latin typeface="Garamond"/>
                <a:cs typeface="Garamond"/>
              </a:rPr>
              <a:t>PLO </a:t>
            </a:r>
            <a:r>
              <a:rPr sz="2900" spc="-10" dirty="0">
                <a:latin typeface="Garamond"/>
                <a:cs typeface="Garamond"/>
              </a:rPr>
              <a:t>should be </a:t>
            </a:r>
            <a:r>
              <a:rPr sz="2900" spc="-15" dirty="0">
                <a:latin typeface="Garamond"/>
                <a:cs typeface="Garamond"/>
              </a:rPr>
              <a:t>intentionally embedded </a:t>
            </a:r>
            <a:r>
              <a:rPr sz="2900" spc="-710" dirty="0">
                <a:latin typeface="Garamond"/>
                <a:cs typeface="Garamond"/>
              </a:rPr>
              <a:t> </a:t>
            </a:r>
            <a:r>
              <a:rPr sz="2900" spc="-10" dirty="0">
                <a:latin typeface="Garamond"/>
                <a:cs typeface="Garamond"/>
              </a:rPr>
              <a:t>across</a:t>
            </a:r>
            <a:r>
              <a:rPr sz="2900" spc="-15" dirty="0">
                <a:latin typeface="Garamond"/>
                <a:cs typeface="Garamond"/>
              </a:rPr>
              <a:t> </a:t>
            </a:r>
            <a:r>
              <a:rPr sz="2900" spc="-10" dirty="0">
                <a:latin typeface="Garamond"/>
                <a:cs typeface="Garamond"/>
              </a:rPr>
              <a:t>the</a:t>
            </a:r>
            <a:r>
              <a:rPr sz="2900" spc="-15" dirty="0">
                <a:latin typeface="Garamond"/>
                <a:cs typeface="Garamond"/>
              </a:rPr>
              <a:t> </a:t>
            </a:r>
            <a:r>
              <a:rPr sz="2900" spc="-5" dirty="0">
                <a:latin typeface="Garamond"/>
                <a:cs typeface="Garamond"/>
              </a:rPr>
              <a:t>curriculum</a:t>
            </a:r>
            <a:endParaRPr sz="2900">
              <a:latin typeface="Garamond"/>
              <a:cs typeface="Garamond"/>
            </a:endParaRPr>
          </a:p>
          <a:p>
            <a:pPr marL="558165" lvl="1" indent="-244475">
              <a:lnSpc>
                <a:spcPct val="100000"/>
              </a:lnSpc>
              <a:spcBef>
                <a:spcPts val="200"/>
              </a:spcBef>
              <a:buClr>
                <a:srgbClr val="F5C201"/>
              </a:buClr>
              <a:buFont typeface="Verdana"/>
              <a:buChar char="◦"/>
              <a:tabLst>
                <a:tab pos="558800" algn="l"/>
              </a:tabLst>
            </a:pPr>
            <a:r>
              <a:rPr sz="2500" spc="-15" dirty="0">
                <a:latin typeface="Garamond"/>
                <a:cs typeface="Garamond"/>
              </a:rPr>
              <a:t>Curriculum</a:t>
            </a:r>
            <a:r>
              <a:rPr sz="2500" spc="-75" dirty="0">
                <a:latin typeface="Garamond"/>
                <a:cs typeface="Garamond"/>
              </a:rPr>
              <a:t> </a:t>
            </a:r>
            <a:r>
              <a:rPr sz="2500" spc="-25" dirty="0">
                <a:latin typeface="Garamond"/>
                <a:cs typeface="Garamond"/>
              </a:rPr>
              <a:t>mapping</a:t>
            </a:r>
            <a:endParaRPr sz="2500">
              <a:latin typeface="Garamond"/>
              <a:cs typeface="Garamond"/>
            </a:endParaRPr>
          </a:p>
          <a:p>
            <a:pPr marL="558165" marR="5080" lvl="1" indent="-243840">
              <a:lnSpc>
                <a:spcPct val="98400"/>
              </a:lnSpc>
              <a:spcBef>
                <a:spcPts val="360"/>
              </a:spcBef>
              <a:buClr>
                <a:srgbClr val="F5C201"/>
              </a:buClr>
              <a:buFont typeface="Verdana"/>
              <a:buChar char="◦"/>
              <a:tabLst>
                <a:tab pos="558800" algn="l"/>
              </a:tabLst>
            </a:pPr>
            <a:r>
              <a:rPr sz="2500" spc="-20" dirty="0">
                <a:latin typeface="Garamond"/>
                <a:cs typeface="Garamond"/>
              </a:rPr>
              <a:t>Student </a:t>
            </a:r>
            <a:r>
              <a:rPr sz="2500" spc="-15" dirty="0">
                <a:latin typeface="Garamond"/>
                <a:cs typeface="Garamond"/>
              </a:rPr>
              <a:t>Learning </a:t>
            </a:r>
            <a:r>
              <a:rPr sz="2500" spc="-25" dirty="0">
                <a:latin typeface="Garamond"/>
                <a:cs typeface="Garamond"/>
              </a:rPr>
              <a:t>Outcomes (SLOs) </a:t>
            </a:r>
            <a:r>
              <a:rPr sz="2500" spc="-10" dirty="0">
                <a:latin typeface="Garamond"/>
                <a:cs typeface="Garamond"/>
              </a:rPr>
              <a:t>in </a:t>
            </a:r>
            <a:r>
              <a:rPr sz="2500" spc="-25" dirty="0">
                <a:latin typeface="Garamond"/>
                <a:cs typeface="Garamond"/>
              </a:rPr>
              <a:t>each </a:t>
            </a:r>
            <a:r>
              <a:rPr sz="2500" spc="-20" dirty="0">
                <a:latin typeface="Garamond"/>
                <a:cs typeface="Garamond"/>
              </a:rPr>
              <a:t>course proposal </a:t>
            </a:r>
            <a:r>
              <a:rPr sz="2500" spc="-15" dirty="0">
                <a:latin typeface="Garamond"/>
                <a:cs typeface="Garamond"/>
              </a:rPr>
              <a:t> </a:t>
            </a:r>
            <a:r>
              <a:rPr sz="2500" spc="-20" dirty="0">
                <a:latin typeface="Garamond"/>
                <a:cs typeface="Garamond"/>
              </a:rPr>
              <a:t>should </a:t>
            </a:r>
            <a:r>
              <a:rPr sz="2500" spc="-15" dirty="0">
                <a:latin typeface="Garamond"/>
                <a:cs typeface="Garamond"/>
              </a:rPr>
              <a:t>be </a:t>
            </a:r>
            <a:r>
              <a:rPr sz="2500" spc="-20" dirty="0">
                <a:latin typeface="Garamond"/>
                <a:cs typeface="Garamond"/>
              </a:rPr>
              <a:t>carefully </a:t>
            </a:r>
            <a:r>
              <a:rPr sz="2500" spc="-25" dirty="0">
                <a:latin typeface="Garamond"/>
                <a:cs typeface="Garamond"/>
              </a:rPr>
              <a:t>developed </a:t>
            </a:r>
            <a:r>
              <a:rPr sz="2500" spc="-5" dirty="0">
                <a:latin typeface="Garamond"/>
                <a:cs typeface="Garamond"/>
              </a:rPr>
              <a:t>to </a:t>
            </a:r>
            <a:r>
              <a:rPr sz="2500" spc="-25" dirty="0">
                <a:latin typeface="Garamond"/>
                <a:cs typeface="Garamond"/>
              </a:rPr>
              <a:t>communicate </a:t>
            </a:r>
            <a:r>
              <a:rPr sz="2500" spc="-5" dirty="0">
                <a:latin typeface="Garamond"/>
                <a:cs typeface="Garamond"/>
              </a:rPr>
              <a:t>to </a:t>
            </a:r>
            <a:r>
              <a:rPr sz="2500" spc="-15" dirty="0">
                <a:latin typeface="Garamond"/>
                <a:cs typeface="Garamond"/>
              </a:rPr>
              <a:t>instructors and </a:t>
            </a:r>
            <a:r>
              <a:rPr sz="2500" spc="-615" dirty="0">
                <a:latin typeface="Garamond"/>
                <a:cs typeface="Garamond"/>
              </a:rPr>
              <a:t> </a:t>
            </a:r>
            <a:r>
              <a:rPr sz="2500" spc="-20" dirty="0">
                <a:latin typeface="Garamond"/>
                <a:cs typeface="Garamond"/>
              </a:rPr>
              <a:t>students</a:t>
            </a:r>
            <a:r>
              <a:rPr sz="2500" spc="-35" dirty="0">
                <a:latin typeface="Garamond"/>
                <a:cs typeface="Garamond"/>
              </a:rPr>
              <a:t> </a:t>
            </a:r>
            <a:r>
              <a:rPr sz="2500" spc="-25" dirty="0">
                <a:latin typeface="Garamond"/>
                <a:cs typeface="Garamond"/>
              </a:rPr>
              <a:t>which</a:t>
            </a:r>
            <a:r>
              <a:rPr sz="2500" spc="-35" dirty="0">
                <a:latin typeface="Garamond"/>
                <a:cs typeface="Garamond"/>
              </a:rPr>
              <a:t> </a:t>
            </a:r>
            <a:r>
              <a:rPr sz="2500" spc="-15" dirty="0">
                <a:latin typeface="Garamond"/>
                <a:cs typeface="Garamond"/>
              </a:rPr>
              <a:t>learning</a:t>
            </a:r>
            <a:r>
              <a:rPr sz="2500" spc="-40" dirty="0">
                <a:latin typeface="Garamond"/>
                <a:cs typeface="Garamond"/>
              </a:rPr>
              <a:t> </a:t>
            </a:r>
            <a:r>
              <a:rPr sz="2500" spc="-20" dirty="0">
                <a:latin typeface="Garamond"/>
                <a:cs typeface="Garamond"/>
              </a:rPr>
              <a:t>outcomes</a:t>
            </a:r>
            <a:r>
              <a:rPr sz="2500" spc="-30" dirty="0">
                <a:latin typeface="Garamond"/>
                <a:cs typeface="Garamond"/>
              </a:rPr>
              <a:t> </a:t>
            </a:r>
            <a:r>
              <a:rPr sz="2500" spc="-15" dirty="0">
                <a:latin typeface="Garamond"/>
                <a:cs typeface="Garamond"/>
              </a:rPr>
              <a:t>are</a:t>
            </a:r>
            <a:r>
              <a:rPr sz="2500" spc="-30" dirty="0">
                <a:latin typeface="Garamond"/>
                <a:cs typeface="Garamond"/>
              </a:rPr>
              <a:t> </a:t>
            </a:r>
            <a:r>
              <a:rPr sz="2500" spc="-20" dirty="0">
                <a:latin typeface="Garamond"/>
                <a:cs typeface="Garamond"/>
              </a:rPr>
              <a:t>expected</a:t>
            </a:r>
            <a:endParaRPr sz="2500">
              <a:latin typeface="Garamond"/>
              <a:cs typeface="Garamond"/>
            </a:endParaRPr>
          </a:p>
        </p:txBody>
      </p:sp>
      <p:pic>
        <p:nvPicPr>
          <p:cNvPr id="3" name="object 3"/>
          <p:cNvPicPr/>
          <p:nvPr/>
        </p:nvPicPr>
        <p:blipFill>
          <a:blip r:embed="rId2" cstate="print"/>
          <a:stretch>
            <a:fillRect/>
          </a:stretch>
        </p:blipFill>
        <p:spPr>
          <a:xfrm>
            <a:off x="2240279" y="929639"/>
            <a:ext cx="6870192" cy="42976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6398571"/>
            <a:ext cx="5756910" cy="1145540"/>
            <a:chOff x="152400" y="6398571"/>
            <a:chExt cx="5756910" cy="1145540"/>
          </a:xfrm>
        </p:grpSpPr>
        <p:sp>
          <p:nvSpPr>
            <p:cNvPr id="3" name="object 3"/>
            <p:cNvSpPr/>
            <p:nvPr/>
          </p:nvSpPr>
          <p:spPr>
            <a:xfrm>
              <a:off x="684957" y="6569865"/>
              <a:ext cx="5224145" cy="974090"/>
            </a:xfrm>
            <a:custGeom>
              <a:avLst/>
              <a:gdLst/>
              <a:ahLst/>
              <a:cxnLst/>
              <a:rect l="l" t="t" r="r" b="b"/>
              <a:pathLst>
                <a:path w="5224145" h="974090">
                  <a:moveTo>
                    <a:pt x="91314" y="22753"/>
                  </a:moveTo>
                  <a:lnTo>
                    <a:pt x="3879215" y="973935"/>
                  </a:lnTo>
                  <a:lnTo>
                    <a:pt x="5223885" y="973935"/>
                  </a:lnTo>
                  <a:lnTo>
                    <a:pt x="91314" y="22753"/>
                  </a:lnTo>
                  <a:close/>
                </a:path>
                <a:path w="5224145" h="974090">
                  <a:moveTo>
                    <a:pt x="704" y="0"/>
                  </a:moveTo>
                  <a:lnTo>
                    <a:pt x="0" y="5830"/>
                  </a:lnTo>
                  <a:lnTo>
                    <a:pt x="91314" y="22753"/>
                  </a:lnTo>
                  <a:lnTo>
                    <a:pt x="704" y="0"/>
                  </a:lnTo>
                  <a:close/>
                </a:path>
              </a:pathLst>
            </a:custGeom>
            <a:solidFill>
              <a:srgbClr val="FFDC99">
                <a:alpha val="39999"/>
              </a:srgbClr>
            </a:solidFill>
          </p:spPr>
          <p:txBody>
            <a:bodyPr wrap="square" lIns="0" tIns="0" rIns="0" bIns="0" rtlCol="0"/>
            <a:lstStyle/>
            <a:p>
              <a:endParaRPr/>
            </a:p>
          </p:txBody>
        </p:sp>
        <p:sp>
          <p:nvSpPr>
            <p:cNvPr id="4" name="object 4"/>
            <p:cNvSpPr/>
            <p:nvPr/>
          </p:nvSpPr>
          <p:spPr>
            <a:xfrm>
              <a:off x="670498" y="6563545"/>
              <a:ext cx="3895725" cy="980440"/>
            </a:xfrm>
            <a:custGeom>
              <a:avLst/>
              <a:gdLst/>
              <a:ahLst/>
              <a:cxnLst/>
              <a:rect l="l" t="t" r="r" b="b"/>
              <a:pathLst>
                <a:path w="3895725" h="980440">
                  <a:moveTo>
                    <a:pt x="0" y="0"/>
                  </a:moveTo>
                  <a:lnTo>
                    <a:pt x="8448" y="6772"/>
                  </a:lnTo>
                  <a:lnTo>
                    <a:pt x="3060133" y="980254"/>
                  </a:lnTo>
                  <a:lnTo>
                    <a:pt x="3895370" y="980254"/>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152400" y="6403848"/>
              <a:ext cx="3627120" cy="1139952"/>
            </a:xfrm>
            <a:prstGeom prst="rect">
              <a:avLst/>
            </a:prstGeom>
          </p:spPr>
        </p:pic>
        <p:pic>
          <p:nvPicPr>
            <p:cNvPr id="6" name="object 6"/>
            <p:cNvPicPr/>
            <p:nvPr/>
          </p:nvPicPr>
          <p:blipFill>
            <a:blip r:embed="rId3" cstate="print"/>
            <a:stretch>
              <a:fillRect/>
            </a:stretch>
          </p:blipFill>
          <p:spPr>
            <a:xfrm>
              <a:off x="152400" y="6398571"/>
              <a:ext cx="3596595" cy="1145229"/>
            </a:xfrm>
            <a:prstGeom prst="rect">
              <a:avLst/>
            </a:prstGeom>
          </p:spPr>
        </p:pic>
      </p:grpSp>
      <p:graphicFrame>
        <p:nvGraphicFramePr>
          <p:cNvPr id="7" name="object 7"/>
          <p:cNvGraphicFramePr>
            <a:graphicFrameLocks noGrp="1"/>
          </p:cNvGraphicFramePr>
          <p:nvPr/>
        </p:nvGraphicFramePr>
        <p:xfrm>
          <a:off x="430105" y="628227"/>
          <a:ext cx="9292584" cy="6456680"/>
        </p:xfrm>
        <a:graphic>
          <a:graphicData uri="http://schemas.openxmlformats.org/drawingml/2006/table">
            <a:tbl>
              <a:tblPr firstRow="1" bandRow="1">
                <a:tableStyleId>{2D5ABB26-0587-4C30-8999-92F81FD0307C}</a:tableStyleId>
              </a:tblPr>
              <a:tblGrid>
                <a:gridCol w="1584960">
                  <a:extLst>
                    <a:ext uri="{9D8B030D-6E8A-4147-A177-3AD203B41FA5}">
                      <a16:colId xmlns:a16="http://schemas.microsoft.com/office/drawing/2014/main" val="20000"/>
                    </a:ext>
                  </a:extLst>
                </a:gridCol>
                <a:gridCol w="1002665">
                  <a:extLst>
                    <a:ext uri="{9D8B030D-6E8A-4147-A177-3AD203B41FA5}">
                      <a16:colId xmlns:a16="http://schemas.microsoft.com/office/drawing/2014/main" val="20001"/>
                    </a:ext>
                  </a:extLst>
                </a:gridCol>
                <a:gridCol w="599439">
                  <a:extLst>
                    <a:ext uri="{9D8B030D-6E8A-4147-A177-3AD203B41FA5}">
                      <a16:colId xmlns:a16="http://schemas.microsoft.com/office/drawing/2014/main" val="20002"/>
                    </a:ext>
                  </a:extLst>
                </a:gridCol>
                <a:gridCol w="647064">
                  <a:extLst>
                    <a:ext uri="{9D8B030D-6E8A-4147-A177-3AD203B41FA5}">
                      <a16:colId xmlns:a16="http://schemas.microsoft.com/office/drawing/2014/main" val="20003"/>
                    </a:ext>
                  </a:extLst>
                </a:gridCol>
                <a:gridCol w="599439">
                  <a:extLst>
                    <a:ext uri="{9D8B030D-6E8A-4147-A177-3AD203B41FA5}">
                      <a16:colId xmlns:a16="http://schemas.microsoft.com/office/drawing/2014/main" val="20004"/>
                    </a:ext>
                  </a:extLst>
                </a:gridCol>
                <a:gridCol w="599439">
                  <a:extLst>
                    <a:ext uri="{9D8B030D-6E8A-4147-A177-3AD203B41FA5}">
                      <a16:colId xmlns:a16="http://schemas.microsoft.com/office/drawing/2014/main" val="20005"/>
                    </a:ext>
                  </a:extLst>
                </a:gridCol>
                <a:gridCol w="599439">
                  <a:extLst>
                    <a:ext uri="{9D8B030D-6E8A-4147-A177-3AD203B41FA5}">
                      <a16:colId xmlns:a16="http://schemas.microsoft.com/office/drawing/2014/main" val="20006"/>
                    </a:ext>
                  </a:extLst>
                </a:gridCol>
                <a:gridCol w="631189">
                  <a:extLst>
                    <a:ext uri="{9D8B030D-6E8A-4147-A177-3AD203B41FA5}">
                      <a16:colId xmlns:a16="http://schemas.microsoft.com/office/drawing/2014/main" val="20007"/>
                    </a:ext>
                  </a:extLst>
                </a:gridCol>
                <a:gridCol w="504825">
                  <a:extLst>
                    <a:ext uri="{9D8B030D-6E8A-4147-A177-3AD203B41FA5}">
                      <a16:colId xmlns:a16="http://schemas.microsoft.com/office/drawing/2014/main" val="20008"/>
                    </a:ext>
                  </a:extLst>
                </a:gridCol>
                <a:gridCol w="504825">
                  <a:extLst>
                    <a:ext uri="{9D8B030D-6E8A-4147-A177-3AD203B41FA5}">
                      <a16:colId xmlns:a16="http://schemas.microsoft.com/office/drawing/2014/main" val="20009"/>
                    </a:ext>
                  </a:extLst>
                </a:gridCol>
                <a:gridCol w="504825">
                  <a:extLst>
                    <a:ext uri="{9D8B030D-6E8A-4147-A177-3AD203B41FA5}">
                      <a16:colId xmlns:a16="http://schemas.microsoft.com/office/drawing/2014/main" val="20010"/>
                    </a:ext>
                  </a:extLst>
                </a:gridCol>
                <a:gridCol w="504825">
                  <a:extLst>
                    <a:ext uri="{9D8B030D-6E8A-4147-A177-3AD203B41FA5}">
                      <a16:colId xmlns:a16="http://schemas.microsoft.com/office/drawing/2014/main" val="20011"/>
                    </a:ext>
                  </a:extLst>
                </a:gridCol>
                <a:gridCol w="504825">
                  <a:extLst>
                    <a:ext uri="{9D8B030D-6E8A-4147-A177-3AD203B41FA5}">
                      <a16:colId xmlns:a16="http://schemas.microsoft.com/office/drawing/2014/main" val="20012"/>
                    </a:ext>
                  </a:extLst>
                </a:gridCol>
                <a:gridCol w="504825">
                  <a:extLst>
                    <a:ext uri="{9D8B030D-6E8A-4147-A177-3AD203B41FA5}">
                      <a16:colId xmlns:a16="http://schemas.microsoft.com/office/drawing/2014/main" val="20013"/>
                    </a:ext>
                  </a:extLst>
                </a:gridCol>
              </a:tblGrid>
              <a:tr h="462915">
                <a:tc>
                  <a:txBody>
                    <a:bodyPr/>
                    <a:lstStyle/>
                    <a:p>
                      <a:pPr>
                        <a:lnSpc>
                          <a:spcPct val="100000"/>
                        </a:lnSpc>
                      </a:pPr>
                      <a:endParaRPr sz="14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15" dirty="0">
                          <a:solidFill>
                            <a:srgbClr val="FFFFFF"/>
                          </a:solidFill>
                          <a:latin typeface="Lucida Sans Unicode"/>
                          <a:cs typeface="Lucida Sans Unicode"/>
                        </a:rPr>
                        <a:t>1500/170</a:t>
                      </a:r>
                      <a:endParaRPr sz="1250">
                        <a:latin typeface="Lucida Sans Unicode"/>
                        <a:cs typeface="Lucida Sans Unicode"/>
                      </a:endParaRPr>
                    </a:p>
                    <a:p>
                      <a:pPr marL="635" algn="ctr">
                        <a:lnSpc>
                          <a:spcPct val="100000"/>
                        </a:lnSpc>
                        <a:spcBef>
                          <a:spcPts val="10"/>
                        </a:spcBef>
                      </a:pPr>
                      <a:r>
                        <a:rPr sz="1250" b="1" dirty="0">
                          <a:solidFill>
                            <a:srgbClr val="FFFFFF"/>
                          </a:solidFill>
                          <a:latin typeface="Lucida Sans Unicode"/>
                          <a:cs typeface="Lucida Sans Unicode"/>
                        </a:rPr>
                        <a:t>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2000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3020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3040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3080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3100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3220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323</a:t>
                      </a:r>
                      <a:endParaRPr sz="1250">
                        <a:latin typeface="Lucida Sans Unicode"/>
                        <a:cs typeface="Lucida Sans Unicode"/>
                      </a:endParaRPr>
                    </a:p>
                    <a:p>
                      <a:pPr marL="635" algn="ctr">
                        <a:lnSpc>
                          <a:spcPct val="100000"/>
                        </a:lnSpc>
                        <a:spcBef>
                          <a:spcPts val="10"/>
                        </a:spcBef>
                      </a:pPr>
                      <a:r>
                        <a:rPr sz="1250" b="1" dirty="0">
                          <a:solidFill>
                            <a:srgbClr val="FFFFFF"/>
                          </a:solidFill>
                          <a:latin typeface="Lucida Sans Unicode"/>
                          <a:cs typeface="Lucida Sans Unicode"/>
                        </a:rPr>
                        <a:t>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411</a:t>
                      </a:r>
                      <a:endParaRPr sz="1250">
                        <a:latin typeface="Lucida Sans Unicode"/>
                        <a:cs typeface="Lucida Sans Unicode"/>
                      </a:endParaRPr>
                    </a:p>
                    <a:p>
                      <a:pPr marL="635" algn="ctr">
                        <a:lnSpc>
                          <a:spcPct val="100000"/>
                        </a:lnSpc>
                        <a:spcBef>
                          <a:spcPts val="10"/>
                        </a:spcBef>
                      </a:pPr>
                      <a:r>
                        <a:rPr sz="1250" b="1" dirty="0">
                          <a:solidFill>
                            <a:srgbClr val="FFFFFF"/>
                          </a:solidFill>
                          <a:latin typeface="Lucida Sans Unicode"/>
                          <a:cs typeface="Lucida Sans Unicode"/>
                        </a:rPr>
                        <a:t>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412</a:t>
                      </a:r>
                      <a:endParaRPr sz="1250">
                        <a:latin typeface="Lucida Sans Unicode"/>
                        <a:cs typeface="Lucida Sans Unicode"/>
                      </a:endParaRPr>
                    </a:p>
                    <a:p>
                      <a:pPr marL="635" algn="ctr">
                        <a:lnSpc>
                          <a:spcPct val="100000"/>
                        </a:lnSpc>
                        <a:spcBef>
                          <a:spcPts val="10"/>
                        </a:spcBef>
                      </a:pPr>
                      <a:r>
                        <a:rPr sz="1250" b="1" dirty="0">
                          <a:solidFill>
                            <a:srgbClr val="FFFFFF"/>
                          </a:solidFill>
                          <a:latin typeface="Lucida Sans Unicode"/>
                          <a:cs typeface="Lucida Sans Unicode"/>
                        </a:rPr>
                        <a:t>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425</a:t>
                      </a:r>
                      <a:endParaRPr sz="1250">
                        <a:latin typeface="Lucida Sans Unicode"/>
                        <a:cs typeface="Lucida Sans Unicode"/>
                      </a:endParaRPr>
                    </a:p>
                    <a:p>
                      <a:pPr marL="635" algn="ctr">
                        <a:lnSpc>
                          <a:spcPct val="100000"/>
                        </a:lnSpc>
                        <a:spcBef>
                          <a:spcPts val="10"/>
                        </a:spcBef>
                      </a:pPr>
                      <a:r>
                        <a:rPr sz="1250" b="1" dirty="0">
                          <a:solidFill>
                            <a:srgbClr val="FFFFFF"/>
                          </a:solidFill>
                          <a:latin typeface="Lucida Sans Unicode"/>
                          <a:cs typeface="Lucida Sans Unicode"/>
                        </a:rPr>
                        <a:t>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465</a:t>
                      </a:r>
                      <a:endParaRPr sz="1250">
                        <a:latin typeface="Lucida Sans Unicode"/>
                        <a:cs typeface="Lucida Sans Unicode"/>
                      </a:endParaRPr>
                    </a:p>
                    <a:p>
                      <a:pPr marL="635" algn="ctr">
                        <a:lnSpc>
                          <a:spcPct val="100000"/>
                        </a:lnSpc>
                        <a:spcBef>
                          <a:spcPts val="10"/>
                        </a:spcBef>
                      </a:pPr>
                      <a:r>
                        <a:rPr sz="1250" b="1" dirty="0">
                          <a:solidFill>
                            <a:srgbClr val="FFFFFF"/>
                          </a:solidFill>
                          <a:latin typeface="Lucida Sans Unicode"/>
                          <a:cs typeface="Lucida Sans Unicode"/>
                        </a:rPr>
                        <a:t>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4"/>
                        </a:spcBef>
                      </a:pPr>
                      <a:r>
                        <a:rPr sz="1250" b="1" spc="20" dirty="0">
                          <a:solidFill>
                            <a:srgbClr val="FFFFFF"/>
                          </a:solidFill>
                          <a:latin typeface="Lucida Sans Unicode"/>
                          <a:cs typeface="Lucida Sans Unicode"/>
                        </a:rPr>
                        <a:t>491</a:t>
                      </a:r>
                      <a:endParaRPr sz="1250">
                        <a:latin typeface="Lucida Sans Unicode"/>
                        <a:cs typeface="Lucida Sans Unicode"/>
                      </a:endParaRPr>
                    </a:p>
                    <a:p>
                      <a:pPr marL="635" algn="ctr">
                        <a:lnSpc>
                          <a:spcPct val="100000"/>
                        </a:lnSpc>
                        <a:spcBef>
                          <a:spcPts val="10"/>
                        </a:spcBef>
                      </a:pPr>
                      <a:r>
                        <a:rPr sz="1250" b="1" dirty="0">
                          <a:solidFill>
                            <a:srgbClr val="FFFFFF"/>
                          </a:solidFill>
                          <a:latin typeface="Lucida Sans Unicode"/>
                          <a:cs typeface="Lucida Sans Unicode"/>
                        </a:rPr>
                        <a:t>0</a:t>
                      </a:r>
                      <a:endParaRPr sz="1250">
                        <a:latin typeface="Lucida Sans Unicode"/>
                        <a:cs typeface="Lucida Sans Unicode"/>
                      </a:endParaRPr>
                    </a:p>
                  </a:txBody>
                  <a:tcPr marL="0" marR="0" marT="14604"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extLst>
                  <a:ext uri="{0D108BD9-81ED-4DB2-BD59-A6C34878D82A}">
                    <a16:rowId xmlns:a16="http://schemas.microsoft.com/office/drawing/2014/main" val="10000"/>
                  </a:ext>
                </a:extLst>
              </a:tr>
              <a:tr h="657860">
                <a:tc>
                  <a:txBody>
                    <a:bodyPr/>
                    <a:lstStyle/>
                    <a:p>
                      <a:pPr marL="73025" marR="433070">
                        <a:lnSpc>
                          <a:spcPct val="99200"/>
                        </a:lnSpc>
                        <a:spcBef>
                          <a:spcPts val="95"/>
                        </a:spcBef>
                      </a:pPr>
                      <a:r>
                        <a:rPr sz="1300" spc="-5" dirty="0">
                          <a:latin typeface="Lucida Sans Unicode"/>
                          <a:cs typeface="Lucida Sans Unicode"/>
                        </a:rPr>
                        <a:t>1.</a:t>
                      </a:r>
                      <a:r>
                        <a:rPr sz="1300" spc="-100" dirty="0">
                          <a:latin typeface="Lucida Sans Unicode"/>
                          <a:cs typeface="Lucida Sans Unicode"/>
                        </a:rPr>
                        <a:t> </a:t>
                      </a:r>
                      <a:r>
                        <a:rPr sz="1300" spc="-15" dirty="0">
                          <a:latin typeface="Lucida Sans Unicode"/>
                          <a:cs typeface="Lucida Sans Unicode"/>
                        </a:rPr>
                        <a:t>Knowledge </a:t>
                      </a:r>
                      <a:r>
                        <a:rPr sz="1300" spc="-395" dirty="0">
                          <a:latin typeface="Lucida Sans Unicode"/>
                          <a:cs typeface="Lucida Sans Unicode"/>
                        </a:rPr>
                        <a:t> </a:t>
                      </a:r>
                      <a:r>
                        <a:rPr sz="1300" spc="-15" dirty="0">
                          <a:latin typeface="Lucida Sans Unicode"/>
                          <a:cs typeface="Lucida Sans Unicode"/>
                        </a:rPr>
                        <a:t>base </a:t>
                      </a:r>
                      <a:r>
                        <a:rPr sz="1300" spc="-5" dirty="0">
                          <a:latin typeface="Lucida Sans Unicode"/>
                          <a:cs typeface="Lucida Sans Unicode"/>
                        </a:rPr>
                        <a:t>in </a:t>
                      </a:r>
                      <a:r>
                        <a:rPr sz="1300" dirty="0">
                          <a:latin typeface="Lucida Sans Unicode"/>
                          <a:cs typeface="Lucida Sans Unicode"/>
                        </a:rPr>
                        <a:t> </a:t>
                      </a:r>
                      <a:r>
                        <a:rPr sz="1300" spc="-15" dirty="0">
                          <a:latin typeface="Lucida Sans Unicode"/>
                          <a:cs typeface="Lucida Sans Unicode"/>
                        </a:rPr>
                        <a:t>psychology</a:t>
                      </a:r>
                      <a:endParaRPr sz="1300">
                        <a:latin typeface="Lucida Sans Unicode"/>
                        <a:cs typeface="Lucida Sans Unicode"/>
                      </a:endParaRPr>
                    </a:p>
                  </a:txBody>
                  <a:tcPr marL="0" marR="0" marT="12065"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1"/>
                  </a:ext>
                </a:extLst>
              </a:tr>
              <a:tr h="657860">
                <a:tc>
                  <a:txBody>
                    <a:bodyPr/>
                    <a:lstStyle/>
                    <a:p>
                      <a:pPr marL="73025" marR="591820" algn="just">
                        <a:lnSpc>
                          <a:spcPct val="99200"/>
                        </a:lnSpc>
                        <a:spcBef>
                          <a:spcPts val="95"/>
                        </a:spcBef>
                      </a:pPr>
                      <a:r>
                        <a:rPr sz="1300" spc="-10" dirty="0">
                          <a:latin typeface="Lucida Sans Unicode"/>
                          <a:cs typeface="Lucida Sans Unicode"/>
                        </a:rPr>
                        <a:t>2</a:t>
                      </a:r>
                      <a:r>
                        <a:rPr sz="1300" dirty="0">
                          <a:latin typeface="Lucida Sans Unicode"/>
                          <a:cs typeface="Lucida Sans Unicode"/>
                        </a:rPr>
                        <a:t>.</a:t>
                      </a:r>
                      <a:r>
                        <a:rPr sz="1300" spc="-25" dirty="0">
                          <a:latin typeface="Lucida Sans Unicode"/>
                          <a:cs typeface="Lucida Sans Unicode"/>
                        </a:rPr>
                        <a:t> </a:t>
                      </a:r>
                      <a:r>
                        <a:rPr sz="1300" spc="-10" dirty="0">
                          <a:latin typeface="Lucida Sans Unicode"/>
                          <a:cs typeface="Lucida Sans Unicode"/>
                        </a:rPr>
                        <a:t>R</a:t>
                      </a:r>
                      <a:r>
                        <a:rPr sz="1300" spc="-20" dirty="0">
                          <a:latin typeface="Lucida Sans Unicode"/>
                          <a:cs typeface="Lucida Sans Unicode"/>
                        </a:rPr>
                        <a:t>e</a:t>
                      </a:r>
                      <a:r>
                        <a:rPr sz="1300" spc="-10" dirty="0">
                          <a:latin typeface="Lucida Sans Unicode"/>
                          <a:cs typeface="Lucida Sans Unicode"/>
                        </a:rPr>
                        <a:t>s</a:t>
                      </a:r>
                      <a:r>
                        <a:rPr sz="1300" spc="-20" dirty="0">
                          <a:latin typeface="Lucida Sans Unicode"/>
                          <a:cs typeface="Lucida Sans Unicode"/>
                        </a:rPr>
                        <a:t>e</a:t>
                      </a:r>
                      <a:r>
                        <a:rPr sz="1300" spc="-15" dirty="0">
                          <a:latin typeface="Lucida Sans Unicode"/>
                          <a:cs typeface="Lucida Sans Unicode"/>
                        </a:rPr>
                        <a:t>arc</a:t>
                      </a:r>
                      <a:r>
                        <a:rPr sz="1300" dirty="0">
                          <a:latin typeface="Lucida Sans Unicode"/>
                          <a:cs typeface="Lucida Sans Unicode"/>
                        </a:rPr>
                        <a:t>h  </a:t>
                      </a:r>
                      <a:r>
                        <a:rPr sz="1300" spc="-15" dirty="0">
                          <a:latin typeface="Lucida Sans Unicode"/>
                          <a:cs typeface="Lucida Sans Unicode"/>
                        </a:rPr>
                        <a:t>methods </a:t>
                      </a:r>
                      <a:r>
                        <a:rPr sz="1300" spc="-5" dirty="0">
                          <a:latin typeface="Lucida Sans Unicode"/>
                          <a:cs typeface="Lucida Sans Unicode"/>
                        </a:rPr>
                        <a:t>in </a:t>
                      </a:r>
                      <a:r>
                        <a:rPr sz="1300" spc="-400" dirty="0">
                          <a:latin typeface="Lucida Sans Unicode"/>
                          <a:cs typeface="Lucida Sans Unicode"/>
                        </a:rPr>
                        <a:t> </a:t>
                      </a:r>
                      <a:r>
                        <a:rPr sz="1300" spc="-15" dirty="0">
                          <a:latin typeface="Lucida Sans Unicode"/>
                          <a:cs typeface="Lucida Sans Unicode"/>
                        </a:rPr>
                        <a:t>psychology</a:t>
                      </a:r>
                      <a:endParaRPr sz="1300">
                        <a:latin typeface="Lucida Sans Unicode"/>
                        <a:cs typeface="Lucida Sans Unicode"/>
                      </a:endParaRPr>
                    </a:p>
                  </a:txBody>
                  <a:tcPr marL="0" marR="0" marT="120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2"/>
                  </a:ext>
                </a:extLst>
              </a:tr>
              <a:tr h="657860">
                <a:tc>
                  <a:txBody>
                    <a:bodyPr/>
                    <a:lstStyle/>
                    <a:p>
                      <a:pPr marL="73025" marR="193040">
                        <a:lnSpc>
                          <a:spcPct val="99200"/>
                        </a:lnSpc>
                        <a:spcBef>
                          <a:spcPts val="95"/>
                        </a:spcBef>
                      </a:pPr>
                      <a:r>
                        <a:rPr sz="1300" spc="-5" dirty="0">
                          <a:latin typeface="Lucida Sans Unicode"/>
                          <a:cs typeface="Lucida Sans Unicode"/>
                        </a:rPr>
                        <a:t>3.</a:t>
                      </a:r>
                      <a:r>
                        <a:rPr sz="1300" dirty="0">
                          <a:latin typeface="Lucida Sans Unicode"/>
                          <a:cs typeface="Lucida Sans Unicode"/>
                        </a:rPr>
                        <a:t> </a:t>
                      </a:r>
                      <a:r>
                        <a:rPr sz="1300" spc="-15" dirty="0">
                          <a:latin typeface="Lucida Sans Unicode"/>
                          <a:cs typeface="Lucida Sans Unicode"/>
                        </a:rPr>
                        <a:t>Critical </a:t>
                      </a:r>
                      <a:r>
                        <a:rPr sz="1300" spc="-10" dirty="0">
                          <a:latin typeface="Lucida Sans Unicode"/>
                          <a:cs typeface="Lucida Sans Unicode"/>
                        </a:rPr>
                        <a:t> thinking</a:t>
                      </a:r>
                      <a:r>
                        <a:rPr sz="1300" spc="-55" dirty="0">
                          <a:latin typeface="Lucida Sans Unicode"/>
                          <a:cs typeface="Lucida Sans Unicode"/>
                        </a:rPr>
                        <a:t> </a:t>
                      </a:r>
                      <a:r>
                        <a:rPr sz="1300" spc="-10" dirty="0">
                          <a:latin typeface="Lucida Sans Unicode"/>
                          <a:cs typeface="Lucida Sans Unicode"/>
                        </a:rPr>
                        <a:t>skills</a:t>
                      </a:r>
                      <a:r>
                        <a:rPr sz="1300" spc="-55" dirty="0">
                          <a:latin typeface="Lucida Sans Unicode"/>
                          <a:cs typeface="Lucida Sans Unicode"/>
                        </a:rPr>
                        <a:t> </a:t>
                      </a:r>
                      <a:r>
                        <a:rPr sz="1300" spc="-5" dirty="0">
                          <a:latin typeface="Lucida Sans Unicode"/>
                          <a:cs typeface="Lucida Sans Unicode"/>
                        </a:rPr>
                        <a:t>in </a:t>
                      </a:r>
                      <a:r>
                        <a:rPr sz="1300" spc="-395" dirty="0">
                          <a:latin typeface="Lucida Sans Unicode"/>
                          <a:cs typeface="Lucida Sans Unicode"/>
                        </a:rPr>
                        <a:t> </a:t>
                      </a:r>
                      <a:r>
                        <a:rPr sz="1300" spc="-15" dirty="0">
                          <a:latin typeface="Lucida Sans Unicode"/>
                          <a:cs typeface="Lucida Sans Unicode"/>
                        </a:rPr>
                        <a:t>psychology</a:t>
                      </a:r>
                      <a:endParaRPr sz="1300">
                        <a:latin typeface="Lucida Sans Unicode"/>
                        <a:cs typeface="Lucida Sans Unicode"/>
                      </a:endParaRPr>
                    </a:p>
                  </a:txBody>
                  <a:tcPr marL="0" marR="0" marT="120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3"/>
                  </a:ext>
                </a:extLst>
              </a:tr>
              <a:tr h="462915">
                <a:tc>
                  <a:txBody>
                    <a:bodyPr/>
                    <a:lstStyle/>
                    <a:p>
                      <a:pPr marL="73025" marR="196850">
                        <a:lnSpc>
                          <a:spcPts val="1510"/>
                        </a:lnSpc>
                        <a:spcBef>
                          <a:spcPts val="175"/>
                        </a:spcBef>
                      </a:pPr>
                      <a:r>
                        <a:rPr sz="1300" spc="-5" dirty="0">
                          <a:latin typeface="Lucida Sans Unicode"/>
                          <a:cs typeface="Lucida Sans Unicode"/>
                        </a:rPr>
                        <a:t>4.</a:t>
                      </a:r>
                      <a:r>
                        <a:rPr sz="1300" spc="-60" dirty="0">
                          <a:latin typeface="Lucida Sans Unicode"/>
                          <a:cs typeface="Lucida Sans Unicode"/>
                        </a:rPr>
                        <a:t> </a:t>
                      </a:r>
                      <a:r>
                        <a:rPr sz="1300" spc="-15" dirty="0">
                          <a:latin typeface="Lucida Sans Unicode"/>
                          <a:cs typeface="Lucida Sans Unicode"/>
                        </a:rPr>
                        <a:t>Application</a:t>
                      </a:r>
                      <a:r>
                        <a:rPr sz="1300" spc="-50" dirty="0">
                          <a:latin typeface="Lucida Sans Unicode"/>
                          <a:cs typeface="Lucida Sans Unicode"/>
                        </a:rPr>
                        <a:t> </a:t>
                      </a:r>
                      <a:r>
                        <a:rPr sz="1300" spc="-15" dirty="0">
                          <a:latin typeface="Lucida Sans Unicode"/>
                          <a:cs typeface="Lucida Sans Unicode"/>
                        </a:rPr>
                        <a:t>of </a:t>
                      </a:r>
                      <a:r>
                        <a:rPr sz="1300" spc="-395" dirty="0">
                          <a:latin typeface="Lucida Sans Unicode"/>
                          <a:cs typeface="Lucida Sans Unicode"/>
                        </a:rPr>
                        <a:t> </a:t>
                      </a:r>
                      <a:r>
                        <a:rPr sz="1300" spc="-15" dirty="0">
                          <a:latin typeface="Lucida Sans Unicode"/>
                          <a:cs typeface="Lucida Sans Unicode"/>
                        </a:rPr>
                        <a:t>psychology</a:t>
                      </a:r>
                      <a:endParaRPr sz="1300">
                        <a:latin typeface="Lucida Sans Unicode"/>
                        <a:cs typeface="Lucida Sans Unicode"/>
                      </a:endParaRPr>
                    </a:p>
                  </a:txBody>
                  <a:tcPr marL="0" marR="0" marT="2222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4"/>
                  </a:ext>
                </a:extLst>
              </a:tr>
              <a:tr h="462915">
                <a:tc>
                  <a:txBody>
                    <a:bodyPr/>
                    <a:lstStyle/>
                    <a:p>
                      <a:pPr marL="73025" marR="579755">
                        <a:lnSpc>
                          <a:spcPts val="1510"/>
                        </a:lnSpc>
                        <a:spcBef>
                          <a:spcPts val="175"/>
                        </a:spcBef>
                      </a:pPr>
                      <a:r>
                        <a:rPr sz="1300" spc="-5" dirty="0">
                          <a:latin typeface="Lucida Sans Unicode"/>
                          <a:cs typeface="Lucida Sans Unicode"/>
                        </a:rPr>
                        <a:t>5.</a:t>
                      </a:r>
                      <a:r>
                        <a:rPr sz="1300" spc="-75" dirty="0">
                          <a:latin typeface="Lucida Sans Unicode"/>
                          <a:cs typeface="Lucida Sans Unicode"/>
                        </a:rPr>
                        <a:t> </a:t>
                      </a:r>
                      <a:r>
                        <a:rPr sz="1300" spc="-10" dirty="0">
                          <a:latin typeface="Lucida Sans Unicode"/>
                          <a:cs typeface="Lucida Sans Unicode"/>
                        </a:rPr>
                        <a:t>Values</a:t>
                      </a:r>
                      <a:r>
                        <a:rPr sz="1300" spc="-70" dirty="0">
                          <a:latin typeface="Lucida Sans Unicode"/>
                          <a:cs typeface="Lucida Sans Unicode"/>
                        </a:rPr>
                        <a:t> </a:t>
                      </a:r>
                      <a:r>
                        <a:rPr sz="1300" spc="-5" dirty="0">
                          <a:latin typeface="Lucida Sans Unicode"/>
                          <a:cs typeface="Lucida Sans Unicode"/>
                        </a:rPr>
                        <a:t>in </a:t>
                      </a:r>
                      <a:r>
                        <a:rPr sz="1300" spc="-395" dirty="0">
                          <a:latin typeface="Lucida Sans Unicode"/>
                          <a:cs typeface="Lucida Sans Unicode"/>
                        </a:rPr>
                        <a:t> </a:t>
                      </a:r>
                      <a:r>
                        <a:rPr sz="1300" spc="-15" dirty="0">
                          <a:latin typeface="Lucida Sans Unicode"/>
                          <a:cs typeface="Lucida Sans Unicode"/>
                        </a:rPr>
                        <a:t>psychology</a:t>
                      </a:r>
                      <a:endParaRPr sz="1300">
                        <a:latin typeface="Lucida Sans Unicode"/>
                        <a:cs typeface="Lucida Sans Unicode"/>
                      </a:endParaRPr>
                    </a:p>
                  </a:txBody>
                  <a:tcPr marL="0" marR="0" marT="2222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5"/>
                  </a:ext>
                </a:extLst>
              </a:tr>
              <a:tr h="657860">
                <a:tc>
                  <a:txBody>
                    <a:bodyPr/>
                    <a:lstStyle/>
                    <a:p>
                      <a:pPr marL="73025" marR="106045">
                        <a:lnSpc>
                          <a:spcPct val="99200"/>
                        </a:lnSpc>
                        <a:spcBef>
                          <a:spcPts val="95"/>
                        </a:spcBef>
                      </a:pPr>
                      <a:r>
                        <a:rPr sz="1300" spc="-5" dirty="0">
                          <a:latin typeface="Lucida Sans Unicode"/>
                          <a:cs typeface="Lucida Sans Unicode"/>
                        </a:rPr>
                        <a:t>6. </a:t>
                      </a:r>
                      <a:r>
                        <a:rPr sz="1300" spc="-15" dirty="0">
                          <a:latin typeface="Lucida Sans Unicode"/>
                          <a:cs typeface="Lucida Sans Unicode"/>
                        </a:rPr>
                        <a:t>Information </a:t>
                      </a:r>
                      <a:r>
                        <a:rPr sz="1300" spc="-10" dirty="0">
                          <a:latin typeface="Lucida Sans Unicode"/>
                          <a:cs typeface="Lucida Sans Unicode"/>
                        </a:rPr>
                        <a:t> and</a:t>
                      </a:r>
                      <a:r>
                        <a:rPr sz="1300" spc="-75" dirty="0">
                          <a:latin typeface="Lucida Sans Unicode"/>
                          <a:cs typeface="Lucida Sans Unicode"/>
                        </a:rPr>
                        <a:t> </a:t>
                      </a:r>
                      <a:r>
                        <a:rPr sz="1300" spc="-15" dirty="0">
                          <a:latin typeface="Lucida Sans Unicode"/>
                          <a:cs typeface="Lucida Sans Unicode"/>
                        </a:rPr>
                        <a:t>technological </a:t>
                      </a:r>
                      <a:r>
                        <a:rPr sz="1300" spc="-395" dirty="0">
                          <a:latin typeface="Lucida Sans Unicode"/>
                          <a:cs typeface="Lucida Sans Unicode"/>
                        </a:rPr>
                        <a:t> </a:t>
                      </a:r>
                      <a:r>
                        <a:rPr sz="1300" spc="-15" dirty="0">
                          <a:latin typeface="Lucida Sans Unicode"/>
                          <a:cs typeface="Lucida Sans Unicode"/>
                        </a:rPr>
                        <a:t>literacy</a:t>
                      </a:r>
                      <a:endParaRPr sz="1300">
                        <a:latin typeface="Lucida Sans Unicode"/>
                        <a:cs typeface="Lucida Sans Unicode"/>
                      </a:endParaRPr>
                    </a:p>
                  </a:txBody>
                  <a:tcPr marL="0" marR="0" marT="120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6"/>
                  </a:ext>
                </a:extLst>
              </a:tr>
              <a:tr h="657860">
                <a:tc>
                  <a:txBody>
                    <a:bodyPr/>
                    <a:lstStyle/>
                    <a:p>
                      <a:pPr marL="73025">
                        <a:lnSpc>
                          <a:spcPts val="1535"/>
                        </a:lnSpc>
                        <a:spcBef>
                          <a:spcPts val="80"/>
                        </a:spcBef>
                      </a:pPr>
                      <a:r>
                        <a:rPr sz="1300" spc="-10" dirty="0">
                          <a:latin typeface="Lucida Sans Unicode"/>
                          <a:cs typeface="Lucida Sans Unicode"/>
                        </a:rPr>
                        <a:t>7.</a:t>
                      </a:r>
                      <a:endParaRPr sz="1300">
                        <a:latin typeface="Lucida Sans Unicode"/>
                        <a:cs typeface="Lucida Sans Unicode"/>
                      </a:endParaRPr>
                    </a:p>
                    <a:p>
                      <a:pPr marL="73025" marR="253365">
                        <a:lnSpc>
                          <a:spcPts val="1580"/>
                        </a:lnSpc>
                        <a:spcBef>
                          <a:spcPts val="15"/>
                        </a:spcBef>
                      </a:pPr>
                      <a:r>
                        <a:rPr sz="1300" spc="-20" dirty="0">
                          <a:latin typeface="Lucida Sans Unicode"/>
                          <a:cs typeface="Lucida Sans Unicode"/>
                        </a:rPr>
                        <a:t>C</a:t>
                      </a:r>
                      <a:r>
                        <a:rPr sz="1300" spc="-15" dirty="0">
                          <a:latin typeface="Lucida Sans Unicode"/>
                          <a:cs typeface="Lucida Sans Unicode"/>
                        </a:rPr>
                        <a:t>omm</a:t>
                      </a:r>
                      <a:r>
                        <a:rPr sz="1300" spc="-10" dirty="0">
                          <a:latin typeface="Lucida Sans Unicode"/>
                          <a:cs typeface="Lucida Sans Unicode"/>
                        </a:rPr>
                        <a:t>un</a:t>
                      </a:r>
                      <a:r>
                        <a:rPr sz="1300" spc="-5" dirty="0">
                          <a:latin typeface="Lucida Sans Unicode"/>
                          <a:cs typeface="Lucida Sans Unicode"/>
                        </a:rPr>
                        <a:t>i</a:t>
                      </a:r>
                      <a:r>
                        <a:rPr sz="1300" spc="-15" dirty="0">
                          <a:latin typeface="Lucida Sans Unicode"/>
                          <a:cs typeface="Lucida Sans Unicode"/>
                        </a:rPr>
                        <a:t>ca</a:t>
                      </a:r>
                      <a:r>
                        <a:rPr sz="1300" spc="-10" dirty="0">
                          <a:latin typeface="Lucida Sans Unicode"/>
                          <a:cs typeface="Lucida Sans Unicode"/>
                        </a:rPr>
                        <a:t>t</a:t>
                      </a:r>
                      <a:r>
                        <a:rPr sz="1300" spc="-5" dirty="0">
                          <a:latin typeface="Lucida Sans Unicode"/>
                          <a:cs typeface="Lucida Sans Unicode"/>
                        </a:rPr>
                        <a:t>i</a:t>
                      </a:r>
                      <a:r>
                        <a:rPr sz="1300" spc="-15" dirty="0">
                          <a:latin typeface="Lucida Sans Unicode"/>
                          <a:cs typeface="Lucida Sans Unicode"/>
                        </a:rPr>
                        <a:t>o</a:t>
                      </a:r>
                      <a:r>
                        <a:rPr sz="1300" dirty="0">
                          <a:latin typeface="Lucida Sans Unicode"/>
                          <a:cs typeface="Lucida Sans Unicode"/>
                        </a:rPr>
                        <a:t>n  </a:t>
                      </a:r>
                      <a:r>
                        <a:rPr sz="1300" spc="-10" dirty="0">
                          <a:latin typeface="Lucida Sans Unicode"/>
                          <a:cs typeface="Lucida Sans Unicode"/>
                        </a:rPr>
                        <a:t>skills</a:t>
                      </a:r>
                      <a:endParaRPr sz="1300">
                        <a:latin typeface="Lucida Sans Unicode"/>
                        <a:cs typeface="Lucida Sans Unicode"/>
                      </a:endParaRPr>
                    </a:p>
                  </a:txBody>
                  <a:tcPr marL="0" marR="0" marT="1016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7"/>
                  </a:ext>
                </a:extLst>
              </a:tr>
              <a:tr h="657860">
                <a:tc>
                  <a:txBody>
                    <a:bodyPr/>
                    <a:lstStyle/>
                    <a:p>
                      <a:pPr marL="73025" marR="156845">
                        <a:lnSpc>
                          <a:spcPct val="99200"/>
                        </a:lnSpc>
                        <a:spcBef>
                          <a:spcPts val="95"/>
                        </a:spcBef>
                      </a:pPr>
                      <a:r>
                        <a:rPr sz="1300" spc="-5" dirty="0">
                          <a:latin typeface="Lucida Sans Unicode"/>
                          <a:cs typeface="Lucida Sans Unicode"/>
                        </a:rPr>
                        <a:t>8. </a:t>
                      </a:r>
                      <a:r>
                        <a:rPr sz="1300" spc="-15" dirty="0">
                          <a:latin typeface="Lucida Sans Unicode"/>
                          <a:cs typeface="Lucida Sans Unicode"/>
                        </a:rPr>
                        <a:t>Sociocultural </a:t>
                      </a:r>
                      <a:r>
                        <a:rPr sz="1300" spc="-10" dirty="0">
                          <a:latin typeface="Lucida Sans Unicode"/>
                          <a:cs typeface="Lucida Sans Unicode"/>
                        </a:rPr>
                        <a:t> and</a:t>
                      </a:r>
                      <a:r>
                        <a:rPr sz="1300" spc="-80" dirty="0">
                          <a:latin typeface="Lucida Sans Unicode"/>
                          <a:cs typeface="Lucida Sans Unicode"/>
                        </a:rPr>
                        <a:t> </a:t>
                      </a:r>
                      <a:r>
                        <a:rPr sz="1300" spc="-15" dirty="0">
                          <a:latin typeface="Lucida Sans Unicode"/>
                          <a:cs typeface="Lucida Sans Unicode"/>
                        </a:rPr>
                        <a:t>international </a:t>
                      </a:r>
                      <a:r>
                        <a:rPr sz="1300" spc="-395" dirty="0">
                          <a:latin typeface="Lucida Sans Unicode"/>
                          <a:cs typeface="Lucida Sans Unicode"/>
                        </a:rPr>
                        <a:t> </a:t>
                      </a:r>
                      <a:r>
                        <a:rPr sz="1300" spc="-15" dirty="0">
                          <a:latin typeface="Lucida Sans Unicode"/>
                          <a:cs typeface="Lucida Sans Unicode"/>
                        </a:rPr>
                        <a:t>awareness</a:t>
                      </a:r>
                      <a:endParaRPr sz="1300">
                        <a:latin typeface="Lucida Sans Unicode"/>
                        <a:cs typeface="Lucida Sans Unicode"/>
                      </a:endParaRPr>
                    </a:p>
                  </a:txBody>
                  <a:tcPr marL="0" marR="0" marT="120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8"/>
                  </a:ext>
                </a:extLst>
              </a:tr>
              <a:tr h="462915">
                <a:tc>
                  <a:txBody>
                    <a:bodyPr/>
                    <a:lstStyle/>
                    <a:p>
                      <a:pPr marL="73025" marR="483870">
                        <a:lnSpc>
                          <a:spcPts val="1510"/>
                        </a:lnSpc>
                        <a:spcBef>
                          <a:spcPts val="175"/>
                        </a:spcBef>
                      </a:pPr>
                      <a:r>
                        <a:rPr sz="1300" spc="-5" dirty="0">
                          <a:latin typeface="Lucida Sans Unicode"/>
                          <a:cs typeface="Lucida Sans Unicode"/>
                        </a:rPr>
                        <a:t>9. </a:t>
                      </a:r>
                      <a:r>
                        <a:rPr sz="1300" spc="-15" dirty="0">
                          <a:latin typeface="Lucida Sans Unicode"/>
                          <a:cs typeface="Lucida Sans Unicode"/>
                        </a:rPr>
                        <a:t>Personal </a:t>
                      </a:r>
                      <a:r>
                        <a:rPr sz="1300" spc="-10" dirty="0">
                          <a:latin typeface="Lucida Sans Unicode"/>
                          <a:cs typeface="Lucida Sans Unicode"/>
                        </a:rPr>
                        <a:t> </a:t>
                      </a:r>
                      <a:r>
                        <a:rPr sz="1300" spc="-20" dirty="0">
                          <a:latin typeface="Lucida Sans Unicode"/>
                          <a:cs typeface="Lucida Sans Unicode"/>
                        </a:rPr>
                        <a:t>de</a:t>
                      </a:r>
                      <a:r>
                        <a:rPr sz="1300" spc="-10" dirty="0">
                          <a:latin typeface="Lucida Sans Unicode"/>
                          <a:cs typeface="Lucida Sans Unicode"/>
                        </a:rPr>
                        <a:t>v</a:t>
                      </a:r>
                      <a:r>
                        <a:rPr sz="1300" spc="-20" dirty="0">
                          <a:latin typeface="Lucida Sans Unicode"/>
                          <a:cs typeface="Lucida Sans Unicode"/>
                        </a:rPr>
                        <a:t>e</a:t>
                      </a:r>
                      <a:r>
                        <a:rPr sz="1300" spc="-5" dirty="0">
                          <a:latin typeface="Lucida Sans Unicode"/>
                          <a:cs typeface="Lucida Sans Unicode"/>
                        </a:rPr>
                        <a:t>l</a:t>
                      </a:r>
                      <a:r>
                        <a:rPr sz="1300" spc="-15" dirty="0">
                          <a:latin typeface="Lucida Sans Unicode"/>
                          <a:cs typeface="Lucida Sans Unicode"/>
                        </a:rPr>
                        <a:t>o</a:t>
                      </a:r>
                      <a:r>
                        <a:rPr sz="1300" spc="-20" dirty="0">
                          <a:latin typeface="Lucida Sans Unicode"/>
                          <a:cs typeface="Lucida Sans Unicode"/>
                        </a:rPr>
                        <a:t>p</a:t>
                      </a:r>
                      <a:r>
                        <a:rPr sz="1300" spc="-15" dirty="0">
                          <a:latin typeface="Lucida Sans Unicode"/>
                          <a:cs typeface="Lucida Sans Unicode"/>
                        </a:rPr>
                        <a:t>m</a:t>
                      </a:r>
                      <a:r>
                        <a:rPr sz="1300" spc="-20" dirty="0">
                          <a:latin typeface="Lucida Sans Unicode"/>
                          <a:cs typeface="Lucida Sans Unicode"/>
                        </a:rPr>
                        <a:t>e</a:t>
                      </a:r>
                      <a:r>
                        <a:rPr sz="1300" spc="-10" dirty="0">
                          <a:latin typeface="Lucida Sans Unicode"/>
                          <a:cs typeface="Lucida Sans Unicode"/>
                        </a:rPr>
                        <a:t>n</a:t>
                      </a:r>
                      <a:r>
                        <a:rPr sz="1300" dirty="0">
                          <a:latin typeface="Lucida Sans Unicode"/>
                          <a:cs typeface="Lucida Sans Unicode"/>
                        </a:rPr>
                        <a:t>t</a:t>
                      </a:r>
                      <a:endParaRPr sz="1300">
                        <a:latin typeface="Lucida Sans Unicode"/>
                        <a:cs typeface="Lucida Sans Unicode"/>
                      </a:endParaRPr>
                    </a:p>
                  </a:txBody>
                  <a:tcPr marL="0" marR="0" marT="2222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9"/>
                  </a:ext>
                </a:extLst>
              </a:tr>
              <a:tr h="657860">
                <a:tc>
                  <a:txBody>
                    <a:bodyPr/>
                    <a:lstStyle/>
                    <a:p>
                      <a:pPr marL="73025" marR="465455">
                        <a:lnSpc>
                          <a:spcPct val="99200"/>
                        </a:lnSpc>
                        <a:spcBef>
                          <a:spcPts val="95"/>
                        </a:spcBef>
                      </a:pPr>
                      <a:r>
                        <a:rPr sz="1300" spc="-10" dirty="0">
                          <a:latin typeface="Lucida Sans Unicode"/>
                          <a:cs typeface="Lucida Sans Unicode"/>
                        </a:rPr>
                        <a:t>10. </a:t>
                      </a:r>
                      <a:r>
                        <a:rPr sz="1300" spc="-15" dirty="0">
                          <a:latin typeface="Lucida Sans Unicode"/>
                          <a:cs typeface="Lucida Sans Unicode"/>
                        </a:rPr>
                        <a:t>Career </a:t>
                      </a:r>
                      <a:r>
                        <a:rPr sz="1300" spc="-10" dirty="0">
                          <a:latin typeface="Lucida Sans Unicode"/>
                          <a:cs typeface="Lucida Sans Unicode"/>
                        </a:rPr>
                        <a:t> </a:t>
                      </a:r>
                      <a:r>
                        <a:rPr sz="1300" spc="-20" dirty="0">
                          <a:latin typeface="Lucida Sans Unicode"/>
                          <a:cs typeface="Lucida Sans Unicode"/>
                        </a:rPr>
                        <a:t>p</a:t>
                      </a:r>
                      <a:r>
                        <a:rPr sz="1300" spc="-5" dirty="0">
                          <a:latin typeface="Lucida Sans Unicode"/>
                          <a:cs typeface="Lucida Sans Unicode"/>
                        </a:rPr>
                        <a:t>l</a:t>
                      </a:r>
                      <a:r>
                        <a:rPr sz="1300" spc="-15" dirty="0">
                          <a:latin typeface="Lucida Sans Unicode"/>
                          <a:cs typeface="Lucida Sans Unicode"/>
                        </a:rPr>
                        <a:t>a</a:t>
                      </a:r>
                      <a:r>
                        <a:rPr sz="1300" spc="-10" dirty="0">
                          <a:latin typeface="Lucida Sans Unicode"/>
                          <a:cs typeface="Lucida Sans Unicode"/>
                        </a:rPr>
                        <a:t>nn</a:t>
                      </a:r>
                      <a:r>
                        <a:rPr sz="1300" spc="-5" dirty="0">
                          <a:latin typeface="Lucida Sans Unicode"/>
                          <a:cs typeface="Lucida Sans Unicode"/>
                        </a:rPr>
                        <a:t>i</a:t>
                      </a:r>
                      <a:r>
                        <a:rPr sz="1300" spc="-10" dirty="0">
                          <a:latin typeface="Lucida Sans Unicode"/>
                          <a:cs typeface="Lucida Sans Unicode"/>
                        </a:rPr>
                        <a:t>n</a:t>
                      </a:r>
                      <a:r>
                        <a:rPr sz="1300" dirty="0">
                          <a:latin typeface="Lucida Sans Unicode"/>
                          <a:cs typeface="Lucida Sans Unicode"/>
                        </a:rPr>
                        <a:t>g</a:t>
                      </a:r>
                      <a:r>
                        <a:rPr sz="1300" spc="-25" dirty="0">
                          <a:latin typeface="Lucida Sans Unicode"/>
                          <a:cs typeface="Lucida Sans Unicode"/>
                        </a:rPr>
                        <a:t> </a:t>
                      </a:r>
                      <a:r>
                        <a:rPr sz="1300" spc="-15" dirty="0">
                          <a:latin typeface="Lucida Sans Unicode"/>
                          <a:cs typeface="Lucida Sans Unicode"/>
                        </a:rPr>
                        <a:t>a</a:t>
                      </a:r>
                      <a:r>
                        <a:rPr sz="1300" spc="-10" dirty="0">
                          <a:latin typeface="Lucida Sans Unicode"/>
                          <a:cs typeface="Lucida Sans Unicode"/>
                        </a:rPr>
                        <a:t>n</a:t>
                      </a:r>
                      <a:r>
                        <a:rPr sz="1300" dirty="0">
                          <a:latin typeface="Lucida Sans Unicode"/>
                          <a:cs typeface="Lucida Sans Unicode"/>
                        </a:rPr>
                        <a:t>d  </a:t>
                      </a:r>
                      <a:r>
                        <a:rPr sz="1300" spc="-15" dirty="0">
                          <a:latin typeface="Lucida Sans Unicode"/>
                          <a:cs typeface="Lucida Sans Unicode"/>
                        </a:rPr>
                        <a:t>development</a:t>
                      </a:r>
                      <a:endParaRPr sz="1300">
                        <a:latin typeface="Lucida Sans Unicode"/>
                        <a:cs typeface="Lucida Sans Unicode"/>
                      </a:endParaRPr>
                    </a:p>
                  </a:txBody>
                  <a:tcPr marL="0" marR="0" marT="120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42481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75895">
                        <a:lnSpc>
                          <a:spcPts val="2270"/>
                        </a:lnSpc>
                      </a:pPr>
                      <a:r>
                        <a:rPr sz="1900" dirty="0">
                          <a:latin typeface="Lucida Sans Unicode"/>
                          <a:cs typeface="Lucida Sans Unicode"/>
                        </a:rPr>
                        <a:t>X</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5511800"/>
            <a:ext cx="9753600" cy="2032000"/>
            <a:chOff x="152400" y="5511800"/>
            <a:chExt cx="9753600" cy="2032000"/>
          </a:xfrm>
        </p:grpSpPr>
        <p:sp>
          <p:nvSpPr>
            <p:cNvPr id="3" name="object 3"/>
            <p:cNvSpPr/>
            <p:nvPr/>
          </p:nvSpPr>
          <p:spPr>
            <a:xfrm>
              <a:off x="1952414" y="5511800"/>
              <a:ext cx="7954009" cy="520700"/>
            </a:xfrm>
            <a:custGeom>
              <a:avLst/>
              <a:gdLst/>
              <a:ahLst/>
              <a:cxnLst/>
              <a:rect l="l" t="t" r="r" b="b"/>
              <a:pathLst>
                <a:path w="7954009" h="520700">
                  <a:moveTo>
                    <a:pt x="7953585" y="0"/>
                  </a:moveTo>
                  <a:lnTo>
                    <a:pt x="0" y="309297"/>
                  </a:lnTo>
                  <a:lnTo>
                    <a:pt x="7953585" y="520697"/>
                  </a:lnTo>
                  <a:lnTo>
                    <a:pt x="7953585" y="0"/>
                  </a:lnTo>
                  <a:close/>
                </a:path>
              </a:pathLst>
            </a:custGeom>
            <a:solidFill>
              <a:srgbClr val="FFDC99">
                <a:alpha val="39999"/>
              </a:srgbClr>
            </a:solidFill>
          </p:spPr>
          <p:txBody>
            <a:bodyPr wrap="square" lIns="0" tIns="0" rIns="0" bIns="0" rtlCol="0"/>
            <a:lstStyle/>
            <a:p>
              <a:endParaRPr/>
            </a:p>
          </p:txBody>
        </p:sp>
        <p:sp>
          <p:nvSpPr>
            <p:cNvPr id="4" name="object 4"/>
            <p:cNvSpPr/>
            <p:nvPr/>
          </p:nvSpPr>
          <p:spPr>
            <a:xfrm>
              <a:off x="271170" y="5815526"/>
              <a:ext cx="9634855" cy="841375"/>
            </a:xfrm>
            <a:custGeom>
              <a:avLst/>
              <a:gdLst/>
              <a:ahLst/>
              <a:cxnLst/>
              <a:rect l="l" t="t" r="r" b="b"/>
              <a:pathLst>
                <a:path w="9634855" h="841375">
                  <a:moveTo>
                    <a:pt x="9634829" y="0"/>
                  </a:moveTo>
                  <a:lnTo>
                    <a:pt x="0" y="0"/>
                  </a:lnTo>
                  <a:lnTo>
                    <a:pt x="9634829" y="841239"/>
                  </a:lnTo>
                  <a:lnTo>
                    <a:pt x="9634829"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152400" y="5559551"/>
              <a:ext cx="9753600" cy="1984248"/>
            </a:xfrm>
            <a:prstGeom prst="rect">
              <a:avLst/>
            </a:prstGeom>
          </p:spPr>
        </p:pic>
        <p:pic>
          <p:nvPicPr>
            <p:cNvPr id="6" name="object 6"/>
            <p:cNvPicPr/>
            <p:nvPr/>
          </p:nvPicPr>
          <p:blipFill>
            <a:blip r:embed="rId3" cstate="print"/>
            <a:stretch>
              <a:fillRect/>
            </a:stretch>
          </p:blipFill>
          <p:spPr>
            <a:xfrm>
              <a:off x="152400" y="5553337"/>
              <a:ext cx="9753599" cy="855510"/>
            </a:xfrm>
            <a:prstGeom prst="rect">
              <a:avLst/>
            </a:prstGeom>
          </p:spPr>
        </p:pic>
      </p:grpSp>
      <p:pic>
        <p:nvPicPr>
          <p:cNvPr id="7" name="object 7"/>
          <p:cNvPicPr/>
          <p:nvPr/>
        </p:nvPicPr>
        <p:blipFill>
          <a:blip r:embed="rId4" cstate="print"/>
          <a:stretch>
            <a:fillRect/>
          </a:stretch>
        </p:blipFill>
        <p:spPr>
          <a:xfrm>
            <a:off x="3919728" y="2185416"/>
            <a:ext cx="4568952" cy="1438655"/>
          </a:xfrm>
          <a:prstGeom prst="rect">
            <a:avLst/>
          </a:prstGeom>
        </p:spPr>
      </p:pic>
      <p:pic>
        <p:nvPicPr>
          <p:cNvPr id="8" name="object 8"/>
          <p:cNvPicPr/>
          <p:nvPr/>
        </p:nvPicPr>
        <p:blipFill>
          <a:blip r:embed="rId5" cstate="print"/>
          <a:stretch>
            <a:fillRect/>
          </a:stretch>
        </p:blipFill>
        <p:spPr>
          <a:xfrm>
            <a:off x="396240" y="1853183"/>
            <a:ext cx="2365248" cy="244144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30105" y="1636098"/>
          <a:ext cx="9331959" cy="4678045"/>
        </p:xfrm>
        <a:graphic>
          <a:graphicData uri="http://schemas.openxmlformats.org/drawingml/2006/table">
            <a:tbl>
              <a:tblPr firstRow="1" bandRow="1">
                <a:tableStyleId>{2D5ABB26-0587-4C30-8999-92F81FD0307C}</a:tableStyleId>
              </a:tblPr>
              <a:tblGrid>
                <a:gridCol w="905510">
                  <a:extLst>
                    <a:ext uri="{9D8B030D-6E8A-4147-A177-3AD203B41FA5}">
                      <a16:colId xmlns:a16="http://schemas.microsoft.com/office/drawing/2014/main" val="20000"/>
                    </a:ext>
                  </a:extLst>
                </a:gridCol>
                <a:gridCol w="88265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799">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685800">
                  <a:extLst>
                    <a:ext uri="{9D8B030D-6E8A-4147-A177-3AD203B41FA5}">
                      <a16:colId xmlns:a16="http://schemas.microsoft.com/office/drawing/2014/main" val="20010"/>
                    </a:ext>
                  </a:extLst>
                </a:gridCol>
                <a:gridCol w="685800">
                  <a:extLst>
                    <a:ext uri="{9D8B030D-6E8A-4147-A177-3AD203B41FA5}">
                      <a16:colId xmlns:a16="http://schemas.microsoft.com/office/drawing/2014/main" val="20011"/>
                    </a:ext>
                  </a:extLst>
                </a:gridCol>
                <a:gridCol w="685800">
                  <a:extLst>
                    <a:ext uri="{9D8B030D-6E8A-4147-A177-3AD203B41FA5}">
                      <a16:colId xmlns:a16="http://schemas.microsoft.com/office/drawing/2014/main" val="20012"/>
                    </a:ext>
                  </a:extLst>
                </a:gridCol>
              </a:tblGrid>
              <a:tr h="462915">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1500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2000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3020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3040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3080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3100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3220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3230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4110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4120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4250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10"/>
                        </a:spcBef>
                      </a:pPr>
                      <a:r>
                        <a:rPr sz="1450" b="1" spc="25" dirty="0">
                          <a:solidFill>
                            <a:srgbClr val="FFFFFF"/>
                          </a:solidFill>
                          <a:latin typeface="Lucida Sans Unicode"/>
                          <a:cs typeface="Lucida Sans Unicode"/>
                        </a:rPr>
                        <a:t>4650</a:t>
                      </a:r>
                      <a:endParaRPr sz="145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extLst>
                  <a:ext uri="{0D108BD9-81ED-4DB2-BD59-A6C34878D82A}">
                    <a16:rowId xmlns:a16="http://schemas.microsoft.com/office/drawing/2014/main" val="10000"/>
                  </a:ext>
                </a:extLst>
              </a:tr>
              <a:tr h="657860">
                <a:tc>
                  <a:txBody>
                    <a:bodyPr/>
                    <a:lstStyle/>
                    <a:p>
                      <a:pPr marL="73025">
                        <a:lnSpc>
                          <a:spcPts val="2250"/>
                        </a:lnSpc>
                      </a:pPr>
                      <a:r>
                        <a:rPr sz="1900" spc="10" dirty="0">
                          <a:latin typeface="Lucida Sans Unicode"/>
                          <a:cs typeface="Lucida Sans Unicode"/>
                        </a:rPr>
                        <a:t>PLO1</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I</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1"/>
                  </a:ext>
                </a:extLst>
              </a:tr>
              <a:tr h="657860">
                <a:tc>
                  <a:txBody>
                    <a:bodyPr/>
                    <a:lstStyle/>
                    <a:p>
                      <a:pPr marL="73025">
                        <a:lnSpc>
                          <a:spcPts val="2250"/>
                        </a:lnSpc>
                      </a:pPr>
                      <a:r>
                        <a:rPr sz="1900" spc="10" dirty="0">
                          <a:latin typeface="Lucida Sans Unicode"/>
                          <a:cs typeface="Lucida Sans Unicode"/>
                        </a:rPr>
                        <a:t>PLO2</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I</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2"/>
                  </a:ext>
                </a:extLst>
              </a:tr>
              <a:tr h="657860">
                <a:tc>
                  <a:txBody>
                    <a:bodyPr/>
                    <a:lstStyle/>
                    <a:p>
                      <a:pPr marL="73025">
                        <a:lnSpc>
                          <a:spcPts val="2250"/>
                        </a:lnSpc>
                      </a:pPr>
                      <a:r>
                        <a:rPr sz="1900" spc="10" dirty="0">
                          <a:latin typeface="Lucida Sans Unicode"/>
                          <a:cs typeface="Lucida Sans Unicode"/>
                        </a:rPr>
                        <a:t>PLO3</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I</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3"/>
                  </a:ext>
                </a:extLst>
              </a:tr>
              <a:tr h="462915">
                <a:tc>
                  <a:txBody>
                    <a:bodyPr/>
                    <a:lstStyle/>
                    <a:p>
                      <a:pPr marL="73025">
                        <a:lnSpc>
                          <a:spcPts val="2250"/>
                        </a:lnSpc>
                      </a:pPr>
                      <a:r>
                        <a:rPr sz="1900" spc="10" dirty="0">
                          <a:latin typeface="Lucida Sans Unicode"/>
                          <a:cs typeface="Lucida Sans Unicode"/>
                        </a:rPr>
                        <a:t>PLO4</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I</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4"/>
                  </a:ext>
                </a:extLst>
              </a:tr>
              <a:tr h="462915">
                <a:tc>
                  <a:txBody>
                    <a:bodyPr/>
                    <a:lstStyle/>
                    <a:p>
                      <a:pPr marL="73025">
                        <a:lnSpc>
                          <a:spcPts val="2250"/>
                        </a:lnSpc>
                      </a:pPr>
                      <a:r>
                        <a:rPr sz="1900" spc="10" dirty="0">
                          <a:latin typeface="Lucida Sans Unicode"/>
                          <a:cs typeface="Lucida Sans Unicode"/>
                        </a:rPr>
                        <a:t>PLO5</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I</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5"/>
                  </a:ext>
                </a:extLst>
              </a:tr>
              <a:tr h="657860">
                <a:tc>
                  <a:txBody>
                    <a:bodyPr/>
                    <a:lstStyle/>
                    <a:p>
                      <a:pPr marL="73025">
                        <a:lnSpc>
                          <a:spcPts val="2250"/>
                        </a:lnSpc>
                      </a:pPr>
                      <a:r>
                        <a:rPr sz="1900" spc="10" dirty="0">
                          <a:latin typeface="Lucida Sans Unicode"/>
                          <a:cs typeface="Lucida Sans Unicode"/>
                        </a:rPr>
                        <a:t>PLO6</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I</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6"/>
                  </a:ext>
                </a:extLst>
              </a:tr>
              <a:tr h="657860">
                <a:tc>
                  <a:txBody>
                    <a:bodyPr/>
                    <a:lstStyle/>
                    <a:p>
                      <a:pPr marL="73025">
                        <a:lnSpc>
                          <a:spcPts val="2250"/>
                        </a:lnSpc>
                      </a:pPr>
                      <a:r>
                        <a:rPr sz="1900" spc="10" dirty="0">
                          <a:latin typeface="Lucida Sans Unicode"/>
                          <a:cs typeface="Lucida Sans Unicode"/>
                        </a:rPr>
                        <a:t>PLO7</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I</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D</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gn="ctr">
                        <a:lnSpc>
                          <a:spcPts val="2250"/>
                        </a:lnSpc>
                      </a:pPr>
                      <a:r>
                        <a:rPr sz="1900" dirty="0">
                          <a:latin typeface="Lucida Sans Unicode"/>
                          <a:cs typeface="Lucida Sans Unicode"/>
                        </a:rPr>
                        <a:t>M</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7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7"/>
                  </a:ext>
                </a:extLst>
              </a:tr>
            </a:tbl>
          </a:graphicData>
        </a:graphic>
      </p:graphicFrame>
      <p:pic>
        <p:nvPicPr>
          <p:cNvPr id="3" name="object 3"/>
          <p:cNvPicPr/>
          <p:nvPr/>
        </p:nvPicPr>
        <p:blipFill>
          <a:blip r:embed="rId2" cstate="print"/>
          <a:stretch>
            <a:fillRect/>
          </a:stretch>
        </p:blipFill>
        <p:spPr>
          <a:xfrm>
            <a:off x="2383535" y="655319"/>
            <a:ext cx="5053584" cy="566927"/>
          </a:xfrm>
          <a:prstGeom prst="rect">
            <a:avLst/>
          </a:prstGeom>
        </p:spPr>
      </p:pic>
      <p:sp>
        <p:nvSpPr>
          <p:cNvPr id="4" name="object 4"/>
          <p:cNvSpPr txBox="1"/>
          <p:nvPr/>
        </p:nvSpPr>
        <p:spPr>
          <a:xfrm>
            <a:off x="2795831" y="6568440"/>
            <a:ext cx="4601845" cy="284480"/>
          </a:xfrm>
          <a:prstGeom prst="rect">
            <a:avLst/>
          </a:prstGeom>
        </p:spPr>
        <p:txBody>
          <a:bodyPr vert="horz" wrap="square" lIns="0" tIns="12700" rIns="0" bIns="0" rtlCol="0">
            <a:spAutoFit/>
          </a:bodyPr>
          <a:lstStyle/>
          <a:p>
            <a:pPr marL="12700">
              <a:lnSpc>
                <a:spcPct val="100000"/>
              </a:lnSpc>
              <a:spcBef>
                <a:spcPts val="100"/>
              </a:spcBef>
            </a:pPr>
            <a:r>
              <a:rPr sz="1700" b="1" dirty="0">
                <a:latin typeface="Arial"/>
                <a:cs typeface="Arial"/>
              </a:rPr>
              <a:t>I</a:t>
            </a:r>
            <a:r>
              <a:rPr sz="1700" b="1" spc="5" dirty="0">
                <a:latin typeface="Arial"/>
                <a:cs typeface="Arial"/>
              </a:rPr>
              <a:t> </a:t>
            </a:r>
            <a:r>
              <a:rPr sz="1700" b="1" dirty="0">
                <a:latin typeface="Arial"/>
                <a:cs typeface="Arial"/>
              </a:rPr>
              <a:t>=</a:t>
            </a:r>
            <a:r>
              <a:rPr sz="1700" b="1" spc="5" dirty="0">
                <a:latin typeface="Arial"/>
                <a:cs typeface="Arial"/>
              </a:rPr>
              <a:t> </a:t>
            </a:r>
            <a:r>
              <a:rPr sz="1700" b="1" dirty="0">
                <a:latin typeface="Arial"/>
                <a:cs typeface="Arial"/>
              </a:rPr>
              <a:t>Introduced;</a:t>
            </a:r>
            <a:r>
              <a:rPr sz="1700" b="1" spc="10" dirty="0">
                <a:latin typeface="Arial"/>
                <a:cs typeface="Arial"/>
              </a:rPr>
              <a:t> </a:t>
            </a:r>
            <a:r>
              <a:rPr sz="1700" b="1" dirty="0">
                <a:latin typeface="Arial"/>
                <a:cs typeface="Arial"/>
              </a:rPr>
              <a:t>D</a:t>
            </a:r>
            <a:r>
              <a:rPr sz="1700" b="1" spc="-5" dirty="0">
                <a:latin typeface="Arial"/>
                <a:cs typeface="Arial"/>
              </a:rPr>
              <a:t> </a:t>
            </a:r>
            <a:r>
              <a:rPr sz="1700" b="1" dirty="0">
                <a:latin typeface="Arial"/>
                <a:cs typeface="Arial"/>
              </a:rPr>
              <a:t>=</a:t>
            </a:r>
            <a:r>
              <a:rPr sz="1700" b="1" spc="10" dirty="0">
                <a:latin typeface="Arial"/>
                <a:cs typeface="Arial"/>
              </a:rPr>
              <a:t> </a:t>
            </a:r>
            <a:r>
              <a:rPr sz="1700" b="1" dirty="0">
                <a:latin typeface="Arial"/>
                <a:cs typeface="Arial"/>
              </a:rPr>
              <a:t>Developed;</a:t>
            </a:r>
            <a:r>
              <a:rPr sz="1700" b="1" spc="5" dirty="0">
                <a:latin typeface="Arial"/>
                <a:cs typeface="Arial"/>
              </a:rPr>
              <a:t> </a:t>
            </a:r>
            <a:r>
              <a:rPr sz="1700" b="1" dirty="0">
                <a:latin typeface="Arial"/>
                <a:cs typeface="Arial"/>
              </a:rPr>
              <a:t>M</a:t>
            </a:r>
            <a:r>
              <a:rPr sz="1700" b="1" spc="10" dirty="0">
                <a:latin typeface="Arial"/>
                <a:cs typeface="Arial"/>
              </a:rPr>
              <a:t> </a:t>
            </a:r>
            <a:r>
              <a:rPr sz="1700" b="1" dirty="0">
                <a:latin typeface="Arial"/>
                <a:cs typeface="Arial"/>
              </a:rPr>
              <a:t>=</a:t>
            </a:r>
            <a:r>
              <a:rPr sz="1700" b="1" spc="5" dirty="0">
                <a:latin typeface="Arial"/>
                <a:cs typeface="Arial"/>
              </a:rPr>
              <a:t> </a:t>
            </a:r>
            <a:r>
              <a:rPr sz="1700" b="1" dirty="0">
                <a:latin typeface="Arial"/>
                <a:cs typeface="Arial"/>
              </a:rPr>
              <a:t>Mastered</a:t>
            </a:r>
            <a:endParaRPr sz="170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5511800"/>
            <a:ext cx="9753600" cy="2032000"/>
            <a:chOff x="152400" y="5511800"/>
            <a:chExt cx="9753600" cy="2032000"/>
          </a:xfrm>
        </p:grpSpPr>
        <p:sp>
          <p:nvSpPr>
            <p:cNvPr id="3" name="object 3"/>
            <p:cNvSpPr/>
            <p:nvPr/>
          </p:nvSpPr>
          <p:spPr>
            <a:xfrm>
              <a:off x="1952414" y="5511800"/>
              <a:ext cx="7954009" cy="520700"/>
            </a:xfrm>
            <a:custGeom>
              <a:avLst/>
              <a:gdLst/>
              <a:ahLst/>
              <a:cxnLst/>
              <a:rect l="l" t="t" r="r" b="b"/>
              <a:pathLst>
                <a:path w="7954009" h="520700">
                  <a:moveTo>
                    <a:pt x="7953585" y="0"/>
                  </a:moveTo>
                  <a:lnTo>
                    <a:pt x="0" y="309297"/>
                  </a:lnTo>
                  <a:lnTo>
                    <a:pt x="7953585" y="520697"/>
                  </a:lnTo>
                  <a:lnTo>
                    <a:pt x="7953585" y="0"/>
                  </a:lnTo>
                  <a:close/>
                </a:path>
              </a:pathLst>
            </a:custGeom>
            <a:solidFill>
              <a:srgbClr val="FFDC99">
                <a:alpha val="39999"/>
              </a:srgbClr>
            </a:solidFill>
          </p:spPr>
          <p:txBody>
            <a:bodyPr wrap="square" lIns="0" tIns="0" rIns="0" bIns="0" rtlCol="0"/>
            <a:lstStyle/>
            <a:p>
              <a:endParaRPr/>
            </a:p>
          </p:txBody>
        </p:sp>
        <p:sp>
          <p:nvSpPr>
            <p:cNvPr id="4" name="object 4"/>
            <p:cNvSpPr/>
            <p:nvPr/>
          </p:nvSpPr>
          <p:spPr>
            <a:xfrm>
              <a:off x="271170" y="5815526"/>
              <a:ext cx="9634855" cy="841375"/>
            </a:xfrm>
            <a:custGeom>
              <a:avLst/>
              <a:gdLst/>
              <a:ahLst/>
              <a:cxnLst/>
              <a:rect l="l" t="t" r="r" b="b"/>
              <a:pathLst>
                <a:path w="9634855" h="841375">
                  <a:moveTo>
                    <a:pt x="9634829" y="0"/>
                  </a:moveTo>
                  <a:lnTo>
                    <a:pt x="0" y="0"/>
                  </a:lnTo>
                  <a:lnTo>
                    <a:pt x="9634829" y="841239"/>
                  </a:lnTo>
                  <a:lnTo>
                    <a:pt x="9634829"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152400" y="5559551"/>
              <a:ext cx="9753600" cy="1984248"/>
            </a:xfrm>
            <a:prstGeom prst="rect">
              <a:avLst/>
            </a:prstGeom>
          </p:spPr>
        </p:pic>
        <p:pic>
          <p:nvPicPr>
            <p:cNvPr id="6" name="object 6"/>
            <p:cNvPicPr/>
            <p:nvPr/>
          </p:nvPicPr>
          <p:blipFill>
            <a:blip r:embed="rId3" cstate="print"/>
            <a:stretch>
              <a:fillRect/>
            </a:stretch>
          </p:blipFill>
          <p:spPr>
            <a:xfrm>
              <a:off x="152400" y="5553337"/>
              <a:ext cx="9753599" cy="855510"/>
            </a:xfrm>
            <a:prstGeom prst="rect">
              <a:avLst/>
            </a:prstGeom>
          </p:spPr>
        </p:pic>
      </p:grpSp>
      <p:pic>
        <p:nvPicPr>
          <p:cNvPr id="7" name="object 7"/>
          <p:cNvPicPr/>
          <p:nvPr/>
        </p:nvPicPr>
        <p:blipFill>
          <a:blip r:embed="rId4" cstate="print"/>
          <a:stretch>
            <a:fillRect/>
          </a:stretch>
        </p:blipFill>
        <p:spPr>
          <a:xfrm>
            <a:off x="3608832" y="1822704"/>
            <a:ext cx="4696968" cy="2054352"/>
          </a:xfrm>
          <a:prstGeom prst="rect">
            <a:avLst/>
          </a:prstGeom>
        </p:spPr>
      </p:pic>
      <p:pic>
        <p:nvPicPr>
          <p:cNvPr id="8" name="object 8"/>
          <p:cNvPicPr/>
          <p:nvPr/>
        </p:nvPicPr>
        <p:blipFill>
          <a:blip r:embed="rId5" cstate="print"/>
          <a:stretch>
            <a:fillRect/>
          </a:stretch>
        </p:blipFill>
        <p:spPr>
          <a:xfrm>
            <a:off x="396240" y="1853183"/>
            <a:ext cx="2365248" cy="244144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7295" y="633983"/>
            <a:ext cx="6071615" cy="393192"/>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2873951261"/>
              </p:ext>
            </p:extLst>
          </p:nvPr>
        </p:nvGraphicFramePr>
        <p:xfrm>
          <a:off x="633306" y="1408225"/>
          <a:ext cx="8780780" cy="5962015"/>
        </p:xfrm>
        <a:graphic>
          <a:graphicData uri="http://schemas.openxmlformats.org/drawingml/2006/table">
            <a:tbl>
              <a:tblPr firstRow="1" bandRow="1">
                <a:tableStyleId>{2D5ABB26-0587-4C30-8999-92F81FD0307C}</a:tableStyleId>
              </a:tblPr>
              <a:tblGrid>
                <a:gridCol w="1463040">
                  <a:extLst>
                    <a:ext uri="{9D8B030D-6E8A-4147-A177-3AD203B41FA5}">
                      <a16:colId xmlns:a16="http://schemas.microsoft.com/office/drawing/2014/main" val="20000"/>
                    </a:ext>
                  </a:extLst>
                </a:gridCol>
                <a:gridCol w="1424305">
                  <a:extLst>
                    <a:ext uri="{9D8B030D-6E8A-4147-A177-3AD203B41FA5}">
                      <a16:colId xmlns:a16="http://schemas.microsoft.com/office/drawing/2014/main" val="20001"/>
                    </a:ext>
                  </a:extLst>
                </a:gridCol>
                <a:gridCol w="1502410">
                  <a:extLst>
                    <a:ext uri="{9D8B030D-6E8A-4147-A177-3AD203B41FA5}">
                      <a16:colId xmlns:a16="http://schemas.microsoft.com/office/drawing/2014/main" val="20002"/>
                    </a:ext>
                  </a:extLst>
                </a:gridCol>
                <a:gridCol w="1463675">
                  <a:extLst>
                    <a:ext uri="{9D8B030D-6E8A-4147-A177-3AD203B41FA5}">
                      <a16:colId xmlns:a16="http://schemas.microsoft.com/office/drawing/2014/main" val="20003"/>
                    </a:ext>
                  </a:extLst>
                </a:gridCol>
                <a:gridCol w="1463675">
                  <a:extLst>
                    <a:ext uri="{9D8B030D-6E8A-4147-A177-3AD203B41FA5}">
                      <a16:colId xmlns:a16="http://schemas.microsoft.com/office/drawing/2014/main" val="20004"/>
                    </a:ext>
                  </a:extLst>
                </a:gridCol>
                <a:gridCol w="1463675">
                  <a:extLst>
                    <a:ext uri="{9D8B030D-6E8A-4147-A177-3AD203B41FA5}">
                      <a16:colId xmlns:a16="http://schemas.microsoft.com/office/drawing/2014/main" val="20005"/>
                    </a:ext>
                  </a:extLst>
                </a:gridCol>
              </a:tblGrid>
              <a:tr h="412115">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marL="333375">
                        <a:lnSpc>
                          <a:spcPct val="100000"/>
                        </a:lnSpc>
                        <a:spcBef>
                          <a:spcPts val="110"/>
                        </a:spcBef>
                      </a:pPr>
                      <a:r>
                        <a:rPr lang="en-US" sz="1850" b="1" spc="35" dirty="0">
                          <a:solidFill>
                            <a:srgbClr val="FFFFFF"/>
                          </a:solidFill>
                          <a:latin typeface="Lucida Sans Unicode"/>
                          <a:cs typeface="Lucida Sans Unicode"/>
                        </a:rPr>
                        <a:t>22</a:t>
                      </a:r>
                      <a:r>
                        <a:rPr sz="1850" b="1" spc="35" dirty="0">
                          <a:solidFill>
                            <a:srgbClr val="FFFFFF"/>
                          </a:solidFill>
                          <a:latin typeface="Lucida Sans Unicode"/>
                          <a:cs typeface="Lucida Sans Unicode"/>
                        </a:rPr>
                        <a:t>-</a:t>
                      </a:r>
                      <a:r>
                        <a:rPr lang="en-US" sz="1850" b="1" spc="35" dirty="0">
                          <a:solidFill>
                            <a:srgbClr val="FFFFFF"/>
                          </a:solidFill>
                          <a:latin typeface="Lucida Sans Unicode"/>
                          <a:cs typeface="Lucida Sans Unicode"/>
                        </a:rPr>
                        <a:t>23</a:t>
                      </a:r>
                      <a:endParaRPr sz="1850" dirty="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marL="372110">
                        <a:lnSpc>
                          <a:spcPct val="100000"/>
                        </a:lnSpc>
                        <a:spcBef>
                          <a:spcPts val="110"/>
                        </a:spcBef>
                      </a:pPr>
                      <a:r>
                        <a:rPr lang="en-US" sz="1850" b="1" spc="35" dirty="0">
                          <a:solidFill>
                            <a:srgbClr val="FFFFFF"/>
                          </a:solidFill>
                          <a:latin typeface="Lucida Sans Unicode"/>
                          <a:cs typeface="Lucida Sans Unicode"/>
                        </a:rPr>
                        <a:t>23</a:t>
                      </a:r>
                      <a:r>
                        <a:rPr sz="1850" b="1" spc="35" dirty="0">
                          <a:solidFill>
                            <a:srgbClr val="FFFFFF"/>
                          </a:solidFill>
                          <a:latin typeface="Lucida Sans Unicode"/>
                          <a:cs typeface="Lucida Sans Unicode"/>
                        </a:rPr>
                        <a:t>-</a:t>
                      </a:r>
                      <a:r>
                        <a:rPr lang="en-US" sz="1850" b="1" spc="35" dirty="0">
                          <a:solidFill>
                            <a:srgbClr val="FFFFFF"/>
                          </a:solidFill>
                          <a:latin typeface="Lucida Sans Unicode"/>
                          <a:cs typeface="Lucida Sans Unicode"/>
                        </a:rPr>
                        <a:t>24</a:t>
                      </a:r>
                      <a:endParaRPr sz="1850" dirty="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marL="353060">
                        <a:lnSpc>
                          <a:spcPct val="100000"/>
                        </a:lnSpc>
                        <a:spcBef>
                          <a:spcPts val="110"/>
                        </a:spcBef>
                      </a:pPr>
                      <a:r>
                        <a:rPr lang="en-US" sz="1850" b="1" spc="35" dirty="0">
                          <a:solidFill>
                            <a:srgbClr val="FFFFFF"/>
                          </a:solidFill>
                          <a:latin typeface="Lucida Sans Unicode"/>
                          <a:cs typeface="Lucida Sans Unicode"/>
                        </a:rPr>
                        <a:t>24</a:t>
                      </a:r>
                      <a:r>
                        <a:rPr sz="1850" b="1" spc="35" dirty="0">
                          <a:solidFill>
                            <a:srgbClr val="FFFFFF"/>
                          </a:solidFill>
                          <a:latin typeface="Lucida Sans Unicode"/>
                          <a:cs typeface="Lucida Sans Unicode"/>
                        </a:rPr>
                        <a:t>-2</a:t>
                      </a:r>
                      <a:r>
                        <a:rPr lang="en-US" sz="1850" b="1" spc="35" dirty="0">
                          <a:solidFill>
                            <a:srgbClr val="FFFFFF"/>
                          </a:solidFill>
                          <a:latin typeface="Lucida Sans Unicode"/>
                          <a:cs typeface="Lucida Sans Unicode"/>
                        </a:rPr>
                        <a:t>5</a:t>
                      </a:r>
                      <a:endParaRPr sz="1850" dirty="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marL="353060">
                        <a:lnSpc>
                          <a:spcPct val="100000"/>
                        </a:lnSpc>
                        <a:spcBef>
                          <a:spcPts val="110"/>
                        </a:spcBef>
                      </a:pPr>
                      <a:r>
                        <a:rPr sz="1850" b="1" spc="35" dirty="0">
                          <a:solidFill>
                            <a:srgbClr val="FFFFFF"/>
                          </a:solidFill>
                          <a:latin typeface="Lucida Sans Unicode"/>
                          <a:cs typeface="Lucida Sans Unicode"/>
                        </a:rPr>
                        <a:t>2</a:t>
                      </a:r>
                      <a:r>
                        <a:rPr lang="en-US" sz="1850" b="1" spc="35" dirty="0">
                          <a:solidFill>
                            <a:srgbClr val="FFFFFF"/>
                          </a:solidFill>
                          <a:latin typeface="Lucida Sans Unicode"/>
                          <a:cs typeface="Lucida Sans Unicode"/>
                        </a:rPr>
                        <a:t>5</a:t>
                      </a:r>
                      <a:r>
                        <a:rPr sz="1850" b="1" spc="35" dirty="0">
                          <a:solidFill>
                            <a:srgbClr val="FFFFFF"/>
                          </a:solidFill>
                          <a:latin typeface="Lucida Sans Unicode"/>
                          <a:cs typeface="Lucida Sans Unicode"/>
                        </a:rPr>
                        <a:t>-2</a:t>
                      </a:r>
                      <a:r>
                        <a:rPr lang="en-US" sz="1850" b="1" spc="35" dirty="0">
                          <a:solidFill>
                            <a:srgbClr val="FFFFFF"/>
                          </a:solidFill>
                          <a:latin typeface="Lucida Sans Unicode"/>
                          <a:cs typeface="Lucida Sans Unicode"/>
                        </a:rPr>
                        <a:t>6</a:t>
                      </a:r>
                      <a:endParaRPr sz="1850" dirty="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marL="353060">
                        <a:lnSpc>
                          <a:spcPct val="100000"/>
                        </a:lnSpc>
                        <a:spcBef>
                          <a:spcPts val="110"/>
                        </a:spcBef>
                      </a:pPr>
                      <a:r>
                        <a:rPr sz="1850" b="1" spc="35" dirty="0">
                          <a:solidFill>
                            <a:srgbClr val="FFFFFF"/>
                          </a:solidFill>
                          <a:latin typeface="Lucida Sans Unicode"/>
                          <a:cs typeface="Lucida Sans Unicode"/>
                        </a:rPr>
                        <a:t>2</a:t>
                      </a:r>
                      <a:r>
                        <a:rPr lang="en-US" sz="1850" b="1" spc="35" dirty="0">
                          <a:solidFill>
                            <a:srgbClr val="FFFFFF"/>
                          </a:solidFill>
                          <a:latin typeface="Lucida Sans Unicode"/>
                          <a:cs typeface="Lucida Sans Unicode"/>
                        </a:rPr>
                        <a:t>6</a:t>
                      </a:r>
                      <a:r>
                        <a:rPr sz="1850" b="1" spc="35" dirty="0">
                          <a:solidFill>
                            <a:srgbClr val="FFFFFF"/>
                          </a:solidFill>
                          <a:latin typeface="Lucida Sans Unicode"/>
                          <a:cs typeface="Lucida Sans Unicode"/>
                        </a:rPr>
                        <a:t>-2</a:t>
                      </a:r>
                      <a:r>
                        <a:rPr lang="en-US" sz="1850" b="1" spc="35" dirty="0">
                          <a:solidFill>
                            <a:srgbClr val="FFFFFF"/>
                          </a:solidFill>
                          <a:latin typeface="Lucida Sans Unicode"/>
                          <a:cs typeface="Lucida Sans Unicode"/>
                        </a:rPr>
                        <a:t>7</a:t>
                      </a:r>
                      <a:endParaRPr sz="1850" dirty="0">
                        <a:latin typeface="Lucida Sans Unicode"/>
                        <a:cs typeface="Lucida Sans Unicode"/>
                      </a:endParaRPr>
                    </a:p>
                  </a:txBody>
                  <a:tcPr marL="0" marR="0" marT="1397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extLst>
                  <a:ext uri="{0D108BD9-81ED-4DB2-BD59-A6C34878D82A}">
                    <a16:rowId xmlns:a16="http://schemas.microsoft.com/office/drawing/2014/main" val="10000"/>
                  </a:ext>
                </a:extLst>
              </a:tr>
              <a:tr h="915035">
                <a:tc>
                  <a:txBody>
                    <a:bodyPr/>
                    <a:lstStyle/>
                    <a:p>
                      <a:pPr algn="ctr">
                        <a:lnSpc>
                          <a:spcPct val="100000"/>
                        </a:lnSpc>
                        <a:spcBef>
                          <a:spcPts val="75"/>
                        </a:spcBef>
                      </a:pPr>
                      <a:r>
                        <a:rPr sz="1900" spc="10" dirty="0">
                          <a:latin typeface="Lucida Sans Unicode"/>
                          <a:cs typeface="Lucida Sans Unicode"/>
                        </a:rPr>
                        <a:t>PLO1</a:t>
                      </a:r>
                      <a:endParaRPr sz="1900">
                        <a:latin typeface="Lucida Sans Unicode"/>
                        <a:cs typeface="Lucida Sans Unicode"/>
                      </a:endParaRPr>
                    </a:p>
                  </a:txBody>
                  <a:tcPr marL="0" marR="0" marT="9525"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marL="113664" marR="106680" algn="ctr">
                        <a:lnSpc>
                          <a:spcPct val="100600"/>
                        </a:lnSpc>
                        <a:spcBef>
                          <a:spcPts val="170"/>
                        </a:spcBef>
                      </a:pPr>
                      <a:r>
                        <a:rPr sz="1700" dirty="0">
                          <a:latin typeface="Lucida Sans Unicode"/>
                          <a:cs typeface="Lucida Sans Unicode"/>
                        </a:rPr>
                        <a:t>Action</a:t>
                      </a:r>
                      <a:r>
                        <a:rPr sz="1700" spc="-70" dirty="0">
                          <a:latin typeface="Lucida Sans Unicode"/>
                          <a:cs typeface="Lucida Sans Unicode"/>
                        </a:rPr>
                        <a:t> </a:t>
                      </a:r>
                      <a:r>
                        <a:rPr sz="1700" dirty="0">
                          <a:latin typeface="Lucida Sans Unicode"/>
                          <a:cs typeface="Lucida Sans Unicode"/>
                        </a:rPr>
                        <a:t>plan </a:t>
                      </a:r>
                      <a:r>
                        <a:rPr sz="1700" spc="-525" dirty="0">
                          <a:latin typeface="Lucida Sans Unicode"/>
                          <a:cs typeface="Lucida Sans Unicode"/>
                        </a:rPr>
                        <a:t> </a:t>
                      </a:r>
                      <a:r>
                        <a:rPr sz="1700" dirty="0">
                          <a:latin typeface="Lucida Sans Unicode"/>
                          <a:cs typeface="Lucida Sans Unicode"/>
                        </a:rPr>
                        <a:t>and </a:t>
                      </a:r>
                      <a:r>
                        <a:rPr sz="1700" spc="5" dirty="0">
                          <a:latin typeface="Lucida Sans Unicode"/>
                          <a:cs typeface="Lucida Sans Unicode"/>
                        </a:rPr>
                        <a:t> </a:t>
                      </a:r>
                      <a:r>
                        <a:rPr sz="1700" dirty="0">
                          <a:latin typeface="Lucida Sans Unicode"/>
                          <a:cs typeface="Lucida Sans Unicode"/>
                        </a:rPr>
                        <a:t>timeline</a:t>
                      </a:r>
                      <a:endParaRPr sz="1700">
                        <a:latin typeface="Lucida Sans Unicode"/>
                        <a:cs typeface="Lucida Sans Unicode"/>
                      </a:endParaRPr>
                    </a:p>
                  </a:txBody>
                  <a:tcPr marL="0" marR="0" marT="2159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dirty="0">
                        <a:latin typeface="Times New Roman"/>
                        <a:cs typeface="Times New Roman"/>
                      </a:endParaRPr>
                    </a:p>
                  </a:txBody>
                  <a:tcPr marL="0" marR="0" marT="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1"/>
                  </a:ext>
                </a:extLst>
              </a:tr>
              <a:tr h="915035">
                <a:tc>
                  <a:txBody>
                    <a:bodyPr/>
                    <a:lstStyle/>
                    <a:p>
                      <a:pPr algn="ctr">
                        <a:lnSpc>
                          <a:spcPct val="100000"/>
                        </a:lnSpc>
                        <a:spcBef>
                          <a:spcPts val="90"/>
                        </a:spcBef>
                      </a:pPr>
                      <a:r>
                        <a:rPr sz="1900" spc="10" dirty="0">
                          <a:latin typeface="Lucida Sans Unicode"/>
                          <a:cs typeface="Lucida Sans Unicode"/>
                        </a:rPr>
                        <a:t>PLO2</a:t>
                      </a:r>
                      <a:endParaRPr sz="1900">
                        <a:latin typeface="Lucida Sans Unicode"/>
                        <a:cs typeface="Lucida Sans Unicode"/>
                      </a:endParaRPr>
                    </a:p>
                  </a:txBody>
                  <a:tcPr marL="0" marR="0" marT="1143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53035" marR="145415" algn="ctr">
                        <a:lnSpc>
                          <a:spcPct val="100600"/>
                        </a:lnSpc>
                        <a:spcBef>
                          <a:spcPts val="160"/>
                        </a:spcBef>
                      </a:pPr>
                      <a:r>
                        <a:rPr sz="1700" dirty="0">
                          <a:latin typeface="Lucida Sans Unicode"/>
                          <a:cs typeface="Lucida Sans Unicode"/>
                        </a:rPr>
                        <a:t>Action</a:t>
                      </a:r>
                      <a:r>
                        <a:rPr sz="1700" spc="-70" dirty="0">
                          <a:latin typeface="Lucida Sans Unicode"/>
                          <a:cs typeface="Lucida Sans Unicode"/>
                        </a:rPr>
                        <a:t> </a:t>
                      </a:r>
                      <a:r>
                        <a:rPr sz="1700" dirty="0">
                          <a:latin typeface="Lucida Sans Unicode"/>
                          <a:cs typeface="Lucida Sans Unicode"/>
                        </a:rPr>
                        <a:t>plan </a:t>
                      </a:r>
                      <a:r>
                        <a:rPr sz="1700" spc="-525" dirty="0">
                          <a:latin typeface="Lucida Sans Unicode"/>
                          <a:cs typeface="Lucida Sans Unicode"/>
                        </a:rPr>
                        <a:t> </a:t>
                      </a:r>
                      <a:r>
                        <a:rPr sz="1700" dirty="0">
                          <a:latin typeface="Lucida Sans Unicode"/>
                          <a:cs typeface="Lucida Sans Unicode"/>
                        </a:rPr>
                        <a:t>and </a:t>
                      </a:r>
                      <a:r>
                        <a:rPr sz="1700" spc="5" dirty="0">
                          <a:latin typeface="Lucida Sans Unicode"/>
                          <a:cs typeface="Lucida Sans Unicode"/>
                        </a:rPr>
                        <a:t> </a:t>
                      </a:r>
                      <a:r>
                        <a:rPr sz="1700" dirty="0">
                          <a:latin typeface="Lucida Sans Unicode"/>
                          <a:cs typeface="Lucida Sans Unicode"/>
                        </a:rPr>
                        <a:t>timeline</a:t>
                      </a:r>
                      <a:endParaRPr sz="1700">
                        <a:latin typeface="Lucida Sans Unicode"/>
                        <a:cs typeface="Lucida Sans Unicode"/>
                      </a:endParaRPr>
                    </a:p>
                  </a:txBody>
                  <a:tcPr marL="0" marR="0" marT="2032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2"/>
                  </a:ext>
                </a:extLst>
              </a:tr>
              <a:tr h="915035">
                <a:tc>
                  <a:txBody>
                    <a:bodyPr/>
                    <a:lstStyle/>
                    <a:p>
                      <a:pPr algn="ctr">
                        <a:lnSpc>
                          <a:spcPct val="100000"/>
                        </a:lnSpc>
                        <a:spcBef>
                          <a:spcPts val="80"/>
                        </a:spcBef>
                      </a:pPr>
                      <a:r>
                        <a:rPr sz="1900" spc="10" dirty="0">
                          <a:latin typeface="Lucida Sans Unicode"/>
                          <a:cs typeface="Lucida Sans Unicode"/>
                        </a:rPr>
                        <a:t>PLO3</a:t>
                      </a:r>
                      <a:endParaRPr sz="1900">
                        <a:latin typeface="Lucida Sans Unicode"/>
                        <a:cs typeface="Lucida Sans Unicode"/>
                      </a:endParaRPr>
                    </a:p>
                  </a:txBody>
                  <a:tcPr marL="0" marR="0" marT="1016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33350" marR="125730" algn="ctr">
                        <a:lnSpc>
                          <a:spcPct val="100600"/>
                        </a:lnSpc>
                        <a:spcBef>
                          <a:spcPts val="170"/>
                        </a:spcBef>
                      </a:pPr>
                      <a:r>
                        <a:rPr sz="1700" dirty="0">
                          <a:latin typeface="Lucida Sans Unicode"/>
                          <a:cs typeface="Lucida Sans Unicode"/>
                        </a:rPr>
                        <a:t>Action</a:t>
                      </a:r>
                      <a:r>
                        <a:rPr sz="1700" spc="-70" dirty="0">
                          <a:latin typeface="Lucida Sans Unicode"/>
                          <a:cs typeface="Lucida Sans Unicode"/>
                        </a:rPr>
                        <a:t> </a:t>
                      </a:r>
                      <a:r>
                        <a:rPr sz="1700" dirty="0">
                          <a:latin typeface="Lucida Sans Unicode"/>
                          <a:cs typeface="Lucida Sans Unicode"/>
                        </a:rPr>
                        <a:t>plan </a:t>
                      </a:r>
                      <a:r>
                        <a:rPr sz="1700" spc="-525" dirty="0">
                          <a:latin typeface="Lucida Sans Unicode"/>
                          <a:cs typeface="Lucida Sans Unicode"/>
                        </a:rPr>
                        <a:t> </a:t>
                      </a:r>
                      <a:r>
                        <a:rPr sz="1700" dirty="0">
                          <a:latin typeface="Lucida Sans Unicode"/>
                          <a:cs typeface="Lucida Sans Unicode"/>
                        </a:rPr>
                        <a:t>and </a:t>
                      </a:r>
                      <a:r>
                        <a:rPr sz="1700" spc="5" dirty="0">
                          <a:latin typeface="Lucida Sans Unicode"/>
                          <a:cs typeface="Lucida Sans Unicode"/>
                        </a:rPr>
                        <a:t> </a:t>
                      </a:r>
                      <a:r>
                        <a:rPr sz="1700" dirty="0">
                          <a:latin typeface="Lucida Sans Unicode"/>
                          <a:cs typeface="Lucida Sans Unicode"/>
                        </a:rPr>
                        <a:t>timeline</a:t>
                      </a:r>
                      <a:endParaRPr sz="1700">
                        <a:latin typeface="Lucida Sans Unicode"/>
                        <a:cs typeface="Lucida Sans Unicode"/>
                      </a:endParaRPr>
                    </a:p>
                  </a:txBody>
                  <a:tcPr marL="0" marR="0" marT="2159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3"/>
                  </a:ext>
                </a:extLst>
              </a:tr>
              <a:tr h="915035">
                <a:tc>
                  <a:txBody>
                    <a:bodyPr/>
                    <a:lstStyle/>
                    <a:p>
                      <a:pPr algn="ctr">
                        <a:lnSpc>
                          <a:spcPct val="100000"/>
                        </a:lnSpc>
                        <a:spcBef>
                          <a:spcPts val="70"/>
                        </a:spcBef>
                      </a:pPr>
                      <a:r>
                        <a:rPr sz="1900" spc="10" dirty="0">
                          <a:latin typeface="Lucida Sans Unicode"/>
                          <a:cs typeface="Lucida Sans Unicode"/>
                        </a:rPr>
                        <a:t>PLO4</a:t>
                      </a:r>
                      <a:endParaRPr sz="1900">
                        <a:latin typeface="Lucida Sans Unicode"/>
                        <a:cs typeface="Lucida Sans Unicode"/>
                      </a:endParaRPr>
                    </a:p>
                  </a:txBody>
                  <a:tcPr marL="0" marR="0" marT="889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133350" marR="125730" algn="ctr">
                        <a:lnSpc>
                          <a:spcPct val="100600"/>
                        </a:lnSpc>
                        <a:spcBef>
                          <a:spcPts val="160"/>
                        </a:spcBef>
                      </a:pPr>
                      <a:r>
                        <a:rPr sz="1700" dirty="0">
                          <a:latin typeface="Lucida Sans Unicode"/>
                          <a:cs typeface="Lucida Sans Unicode"/>
                        </a:rPr>
                        <a:t>Action</a:t>
                      </a:r>
                      <a:r>
                        <a:rPr sz="1700" spc="-70" dirty="0">
                          <a:latin typeface="Lucida Sans Unicode"/>
                          <a:cs typeface="Lucida Sans Unicode"/>
                        </a:rPr>
                        <a:t> </a:t>
                      </a:r>
                      <a:r>
                        <a:rPr sz="1700" dirty="0">
                          <a:latin typeface="Lucida Sans Unicode"/>
                          <a:cs typeface="Lucida Sans Unicode"/>
                        </a:rPr>
                        <a:t>plan </a:t>
                      </a:r>
                      <a:r>
                        <a:rPr sz="1700" spc="-525" dirty="0">
                          <a:latin typeface="Lucida Sans Unicode"/>
                          <a:cs typeface="Lucida Sans Unicode"/>
                        </a:rPr>
                        <a:t> </a:t>
                      </a:r>
                      <a:r>
                        <a:rPr sz="1700" dirty="0">
                          <a:latin typeface="Lucida Sans Unicode"/>
                          <a:cs typeface="Lucida Sans Unicode"/>
                        </a:rPr>
                        <a:t>and </a:t>
                      </a:r>
                      <a:r>
                        <a:rPr sz="1700" spc="5" dirty="0">
                          <a:latin typeface="Lucida Sans Unicode"/>
                          <a:cs typeface="Lucida Sans Unicode"/>
                        </a:rPr>
                        <a:t> </a:t>
                      </a:r>
                      <a:r>
                        <a:rPr sz="1700" dirty="0">
                          <a:latin typeface="Lucida Sans Unicode"/>
                          <a:cs typeface="Lucida Sans Unicode"/>
                        </a:rPr>
                        <a:t>timeline</a:t>
                      </a:r>
                      <a:endParaRPr sz="1700">
                        <a:latin typeface="Lucida Sans Unicode"/>
                        <a:cs typeface="Lucida Sans Unicode"/>
                      </a:endParaRPr>
                    </a:p>
                  </a:txBody>
                  <a:tcPr marL="0" marR="0" marT="2032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4"/>
                  </a:ext>
                </a:extLst>
              </a:tr>
              <a:tr h="915035">
                <a:tc>
                  <a:txBody>
                    <a:bodyPr/>
                    <a:lstStyle/>
                    <a:p>
                      <a:pPr algn="ctr">
                        <a:lnSpc>
                          <a:spcPct val="100000"/>
                        </a:lnSpc>
                        <a:spcBef>
                          <a:spcPts val="85"/>
                        </a:spcBef>
                      </a:pPr>
                      <a:r>
                        <a:rPr sz="1900" spc="10" dirty="0">
                          <a:latin typeface="Lucida Sans Unicode"/>
                          <a:cs typeface="Lucida Sans Unicode"/>
                        </a:rPr>
                        <a:t>PLO5</a:t>
                      </a:r>
                      <a:endParaRPr sz="1900">
                        <a:latin typeface="Lucida Sans Unicode"/>
                        <a:cs typeface="Lucida Sans Unicode"/>
                      </a:endParaRPr>
                    </a:p>
                  </a:txBody>
                  <a:tcPr marL="0" marR="0" marT="1079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a:lnSpc>
                          <a:spcPct val="100000"/>
                        </a:lnSpc>
                      </a:pPr>
                      <a:endParaRPr sz="1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133350" marR="125730" algn="ctr">
                        <a:lnSpc>
                          <a:spcPct val="100000"/>
                        </a:lnSpc>
                        <a:spcBef>
                          <a:spcPts val="190"/>
                        </a:spcBef>
                      </a:pPr>
                      <a:r>
                        <a:rPr sz="1700" dirty="0">
                          <a:latin typeface="Lucida Sans Unicode"/>
                          <a:cs typeface="Lucida Sans Unicode"/>
                        </a:rPr>
                        <a:t>Action</a:t>
                      </a:r>
                      <a:r>
                        <a:rPr sz="1700" spc="-70" dirty="0">
                          <a:latin typeface="Lucida Sans Unicode"/>
                          <a:cs typeface="Lucida Sans Unicode"/>
                        </a:rPr>
                        <a:t> </a:t>
                      </a:r>
                      <a:r>
                        <a:rPr sz="1700" dirty="0">
                          <a:latin typeface="Lucida Sans Unicode"/>
                          <a:cs typeface="Lucida Sans Unicode"/>
                        </a:rPr>
                        <a:t>plan </a:t>
                      </a:r>
                      <a:r>
                        <a:rPr sz="1700" spc="-525" dirty="0">
                          <a:latin typeface="Lucida Sans Unicode"/>
                          <a:cs typeface="Lucida Sans Unicode"/>
                        </a:rPr>
                        <a:t> </a:t>
                      </a:r>
                      <a:r>
                        <a:rPr sz="1700" dirty="0">
                          <a:latin typeface="Lucida Sans Unicode"/>
                          <a:cs typeface="Lucida Sans Unicode"/>
                        </a:rPr>
                        <a:t>and </a:t>
                      </a:r>
                      <a:r>
                        <a:rPr sz="1700" spc="5" dirty="0">
                          <a:latin typeface="Lucida Sans Unicode"/>
                          <a:cs typeface="Lucida Sans Unicode"/>
                        </a:rPr>
                        <a:t> </a:t>
                      </a:r>
                      <a:r>
                        <a:rPr sz="1700" dirty="0">
                          <a:latin typeface="Lucida Sans Unicode"/>
                          <a:cs typeface="Lucida Sans Unicode"/>
                        </a:rPr>
                        <a:t>timeline</a:t>
                      </a:r>
                      <a:endParaRPr sz="1700">
                        <a:latin typeface="Lucida Sans Unicode"/>
                        <a:cs typeface="Lucida Sans Unicode"/>
                      </a:endParaRPr>
                    </a:p>
                  </a:txBody>
                  <a:tcPr marL="0" marR="0" marT="2413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5"/>
                  </a:ext>
                </a:extLst>
              </a:tr>
              <a:tr h="974725">
                <a:tc>
                  <a:txBody>
                    <a:bodyPr/>
                    <a:lstStyle/>
                    <a:p>
                      <a:pPr marL="193675" marR="185420" indent="-1905" algn="ctr">
                        <a:lnSpc>
                          <a:spcPct val="103200"/>
                        </a:lnSpc>
                      </a:pPr>
                      <a:r>
                        <a:rPr sz="1900" spc="5" dirty="0">
                          <a:latin typeface="Lucida Sans Unicode"/>
                          <a:cs typeface="Lucida Sans Unicode"/>
                        </a:rPr>
                        <a:t>Other </a:t>
                      </a:r>
                      <a:r>
                        <a:rPr sz="1900" spc="10" dirty="0">
                          <a:latin typeface="Lucida Sans Unicode"/>
                          <a:cs typeface="Lucida Sans Unicode"/>
                        </a:rPr>
                        <a:t> </a:t>
                      </a:r>
                      <a:r>
                        <a:rPr sz="1900" spc="5" dirty="0">
                          <a:latin typeface="Lucida Sans Unicode"/>
                          <a:cs typeface="Lucida Sans Unicode"/>
                        </a:rPr>
                        <a:t>Related </a:t>
                      </a:r>
                      <a:r>
                        <a:rPr sz="1900" spc="10" dirty="0">
                          <a:latin typeface="Lucida Sans Unicode"/>
                          <a:cs typeface="Lucida Sans Unicode"/>
                        </a:rPr>
                        <a:t> </a:t>
                      </a:r>
                      <a:r>
                        <a:rPr sz="1900" spc="5" dirty="0">
                          <a:latin typeface="Lucida Sans Unicode"/>
                          <a:cs typeface="Lucida Sans Unicode"/>
                        </a:rPr>
                        <a:t>A</a:t>
                      </a:r>
                      <a:r>
                        <a:rPr sz="1900" spc="10" dirty="0">
                          <a:latin typeface="Lucida Sans Unicode"/>
                          <a:cs typeface="Lucida Sans Unicode"/>
                        </a:rPr>
                        <a:t>c</a:t>
                      </a:r>
                      <a:r>
                        <a:rPr sz="1900" spc="5" dirty="0">
                          <a:latin typeface="Lucida Sans Unicode"/>
                          <a:cs typeface="Lucida Sans Unicode"/>
                        </a:rPr>
                        <a:t>t</a:t>
                      </a:r>
                      <a:r>
                        <a:rPr sz="1900" spc="10" dirty="0">
                          <a:latin typeface="Lucida Sans Unicode"/>
                          <a:cs typeface="Lucida Sans Unicode"/>
                        </a:rPr>
                        <a:t>i</a:t>
                      </a:r>
                      <a:r>
                        <a:rPr sz="1900" spc="15" dirty="0">
                          <a:latin typeface="Lucida Sans Unicode"/>
                          <a:cs typeface="Lucida Sans Unicode"/>
                        </a:rPr>
                        <a:t>v</a:t>
                      </a:r>
                      <a:r>
                        <a:rPr sz="1900" spc="10" dirty="0">
                          <a:latin typeface="Lucida Sans Unicode"/>
                          <a:cs typeface="Lucida Sans Unicode"/>
                        </a:rPr>
                        <a:t>i</a:t>
                      </a:r>
                      <a:r>
                        <a:rPr sz="1900" spc="5" dirty="0">
                          <a:latin typeface="Lucida Sans Unicode"/>
                          <a:cs typeface="Lucida Sans Unicode"/>
                        </a:rPr>
                        <a:t>t</a:t>
                      </a:r>
                      <a:r>
                        <a:rPr sz="1900" spc="10" dirty="0">
                          <a:latin typeface="Lucida Sans Unicode"/>
                          <a:cs typeface="Lucida Sans Unicode"/>
                        </a:rPr>
                        <a:t>i</a:t>
                      </a:r>
                      <a:r>
                        <a:rPr sz="1900" spc="5" dirty="0">
                          <a:latin typeface="Lucida Sans Unicode"/>
                          <a:cs typeface="Lucida Sans Unicode"/>
                        </a:rPr>
                        <a:t>es</a:t>
                      </a:r>
                      <a:endParaRPr sz="1900">
                        <a:latin typeface="Lucida Sans Unicode"/>
                        <a:cs typeface="Lucida Sans Unicode"/>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gridSpan="5">
                  <a:txBody>
                    <a:bodyPr/>
                    <a:lstStyle/>
                    <a:p>
                      <a:pPr algn="ctr">
                        <a:lnSpc>
                          <a:spcPct val="100000"/>
                        </a:lnSpc>
                        <a:spcBef>
                          <a:spcPts val="75"/>
                        </a:spcBef>
                      </a:pPr>
                      <a:r>
                        <a:rPr sz="1900" spc="5" dirty="0">
                          <a:latin typeface="Lucida Sans Unicode"/>
                          <a:cs typeface="Lucida Sans Unicode"/>
                        </a:rPr>
                        <a:t>Revise</a:t>
                      </a:r>
                      <a:r>
                        <a:rPr sz="1900" spc="15" dirty="0">
                          <a:latin typeface="Lucida Sans Unicode"/>
                          <a:cs typeface="Lucida Sans Unicode"/>
                        </a:rPr>
                        <a:t> </a:t>
                      </a:r>
                      <a:r>
                        <a:rPr sz="1900" spc="5" dirty="0">
                          <a:latin typeface="Lucida Sans Unicode"/>
                          <a:cs typeface="Lucida Sans Unicode"/>
                        </a:rPr>
                        <a:t>PLOs,</a:t>
                      </a:r>
                      <a:r>
                        <a:rPr sz="1900" spc="20" dirty="0">
                          <a:latin typeface="Lucida Sans Unicode"/>
                          <a:cs typeface="Lucida Sans Unicode"/>
                        </a:rPr>
                        <a:t> </a:t>
                      </a:r>
                      <a:r>
                        <a:rPr sz="1900" spc="5" dirty="0">
                          <a:latin typeface="Lucida Sans Unicode"/>
                          <a:cs typeface="Lucida Sans Unicode"/>
                        </a:rPr>
                        <a:t>syllabus</a:t>
                      </a:r>
                      <a:r>
                        <a:rPr sz="1900" spc="15" dirty="0">
                          <a:latin typeface="Lucida Sans Unicode"/>
                          <a:cs typeface="Lucida Sans Unicode"/>
                        </a:rPr>
                        <a:t> </a:t>
                      </a:r>
                      <a:r>
                        <a:rPr sz="1900" spc="5" dirty="0">
                          <a:latin typeface="Lucida Sans Unicode"/>
                          <a:cs typeface="Lucida Sans Unicode"/>
                        </a:rPr>
                        <a:t>audit,</a:t>
                      </a:r>
                      <a:r>
                        <a:rPr sz="1900" spc="15" dirty="0">
                          <a:latin typeface="Lucida Sans Unicode"/>
                          <a:cs typeface="Lucida Sans Unicode"/>
                        </a:rPr>
                        <a:t> </a:t>
                      </a:r>
                      <a:r>
                        <a:rPr sz="1900" spc="5" dirty="0">
                          <a:latin typeface="Lucida Sans Unicode"/>
                          <a:cs typeface="Lucida Sans Unicode"/>
                        </a:rPr>
                        <a:t>course</a:t>
                      </a:r>
                      <a:r>
                        <a:rPr sz="1900" spc="15" dirty="0">
                          <a:latin typeface="Lucida Sans Unicode"/>
                          <a:cs typeface="Lucida Sans Unicode"/>
                        </a:rPr>
                        <a:t> </a:t>
                      </a:r>
                      <a:r>
                        <a:rPr sz="1900" spc="5" dirty="0">
                          <a:latin typeface="Lucida Sans Unicode"/>
                          <a:cs typeface="Lucida Sans Unicode"/>
                        </a:rPr>
                        <a:t>redesign</a:t>
                      </a:r>
                      <a:endParaRPr sz="1900" dirty="0">
                        <a:latin typeface="Lucida Sans Unicode"/>
                        <a:cs typeface="Lucida Sans Unicode"/>
                      </a:endParaRPr>
                    </a:p>
                  </a:txBody>
                  <a:tcPr marL="0" marR="0" marT="952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8254" y="1789176"/>
            <a:ext cx="5930900" cy="467359"/>
          </a:xfrm>
          <a:prstGeom prst="rect">
            <a:avLst/>
          </a:prstGeom>
        </p:spPr>
        <p:txBody>
          <a:bodyPr vert="horz" wrap="square" lIns="0" tIns="12700" rIns="0" bIns="0" rtlCol="0">
            <a:spAutoFit/>
          </a:bodyPr>
          <a:lstStyle/>
          <a:p>
            <a:pPr marL="12700">
              <a:lnSpc>
                <a:spcPct val="100000"/>
              </a:lnSpc>
              <a:spcBef>
                <a:spcPts val="100"/>
              </a:spcBef>
            </a:pPr>
            <a:r>
              <a:rPr sz="2900" b="0" spc="-5" dirty="0">
                <a:solidFill>
                  <a:srgbClr val="000000"/>
                </a:solidFill>
                <a:latin typeface="Garamond"/>
                <a:cs typeface="Garamond"/>
              </a:rPr>
              <a:t>a.</a:t>
            </a:r>
            <a:r>
              <a:rPr sz="2900" b="0" spc="-30" dirty="0">
                <a:solidFill>
                  <a:srgbClr val="000000"/>
                </a:solidFill>
                <a:latin typeface="Garamond"/>
                <a:cs typeface="Garamond"/>
              </a:rPr>
              <a:t> </a:t>
            </a:r>
            <a:r>
              <a:rPr sz="2900" b="0" spc="-10" dirty="0">
                <a:solidFill>
                  <a:srgbClr val="000000"/>
                </a:solidFill>
                <a:latin typeface="Garamond"/>
                <a:cs typeface="Garamond"/>
              </a:rPr>
              <a:t>Institutional</a:t>
            </a:r>
            <a:r>
              <a:rPr sz="2900" b="0" spc="-25" dirty="0">
                <a:solidFill>
                  <a:srgbClr val="000000"/>
                </a:solidFill>
                <a:latin typeface="Garamond"/>
                <a:cs typeface="Garamond"/>
              </a:rPr>
              <a:t> </a:t>
            </a:r>
            <a:r>
              <a:rPr sz="2900" b="0" spc="-5" dirty="0">
                <a:solidFill>
                  <a:srgbClr val="000000"/>
                </a:solidFill>
                <a:latin typeface="Garamond"/>
                <a:cs typeface="Garamond"/>
              </a:rPr>
              <a:t>learning</a:t>
            </a:r>
            <a:r>
              <a:rPr sz="2900" b="0" spc="-25" dirty="0">
                <a:solidFill>
                  <a:srgbClr val="000000"/>
                </a:solidFill>
                <a:latin typeface="Garamond"/>
                <a:cs typeface="Garamond"/>
              </a:rPr>
              <a:t> </a:t>
            </a:r>
            <a:r>
              <a:rPr sz="2900" b="0" spc="-10" dirty="0">
                <a:solidFill>
                  <a:srgbClr val="000000"/>
                </a:solidFill>
                <a:latin typeface="Garamond"/>
                <a:cs typeface="Garamond"/>
              </a:rPr>
              <a:t>outcomes</a:t>
            </a:r>
            <a:r>
              <a:rPr sz="2900" b="0" spc="-20" dirty="0">
                <a:solidFill>
                  <a:srgbClr val="000000"/>
                </a:solidFill>
                <a:latin typeface="Garamond"/>
                <a:cs typeface="Garamond"/>
              </a:rPr>
              <a:t> </a:t>
            </a:r>
            <a:r>
              <a:rPr sz="2900" spc="-15" dirty="0">
                <a:solidFill>
                  <a:srgbClr val="000000"/>
                </a:solidFill>
                <a:latin typeface="Garamond"/>
                <a:cs typeface="Garamond"/>
              </a:rPr>
              <a:t>(ILOs)</a:t>
            </a:r>
            <a:endParaRPr sz="2900">
              <a:latin typeface="Garamond"/>
              <a:cs typeface="Garamond"/>
            </a:endParaRPr>
          </a:p>
        </p:txBody>
      </p:sp>
      <p:sp>
        <p:nvSpPr>
          <p:cNvPr id="3" name="object 3"/>
          <p:cNvSpPr txBox="1"/>
          <p:nvPr/>
        </p:nvSpPr>
        <p:spPr>
          <a:xfrm>
            <a:off x="598254" y="2218943"/>
            <a:ext cx="8898890" cy="3771900"/>
          </a:xfrm>
          <a:prstGeom prst="rect">
            <a:avLst/>
          </a:prstGeom>
        </p:spPr>
        <p:txBody>
          <a:bodyPr vert="horz" wrap="square" lIns="0" tIns="64135" rIns="0" bIns="0" rtlCol="0">
            <a:spAutoFit/>
          </a:bodyPr>
          <a:lstStyle/>
          <a:p>
            <a:pPr marL="353695" indent="-341630">
              <a:lnSpc>
                <a:spcPct val="100000"/>
              </a:lnSpc>
              <a:spcBef>
                <a:spcPts val="505"/>
              </a:spcBef>
              <a:buAutoNum type="alphaLcPeriod" startAt="2"/>
              <a:tabLst>
                <a:tab pos="354330" algn="l"/>
              </a:tabLst>
            </a:pPr>
            <a:r>
              <a:rPr sz="2900" dirty="0">
                <a:latin typeface="Garamond"/>
                <a:cs typeface="Garamond"/>
              </a:rPr>
              <a:t>Program</a:t>
            </a:r>
            <a:r>
              <a:rPr sz="2900" spc="-30" dirty="0">
                <a:latin typeface="Garamond"/>
                <a:cs typeface="Garamond"/>
              </a:rPr>
              <a:t> </a:t>
            </a:r>
            <a:r>
              <a:rPr sz="2900" spc="-5" dirty="0">
                <a:latin typeface="Garamond"/>
                <a:cs typeface="Garamond"/>
              </a:rPr>
              <a:t>learning</a:t>
            </a:r>
            <a:r>
              <a:rPr sz="2900" spc="-25" dirty="0">
                <a:latin typeface="Garamond"/>
                <a:cs typeface="Garamond"/>
              </a:rPr>
              <a:t> </a:t>
            </a:r>
            <a:r>
              <a:rPr sz="2900" spc="-10" dirty="0">
                <a:latin typeface="Garamond"/>
                <a:cs typeface="Garamond"/>
              </a:rPr>
              <a:t>outcomes</a:t>
            </a:r>
            <a:r>
              <a:rPr sz="2900" spc="-35" dirty="0">
                <a:latin typeface="Garamond"/>
                <a:cs typeface="Garamond"/>
              </a:rPr>
              <a:t> </a:t>
            </a:r>
            <a:r>
              <a:rPr sz="2900" b="1" spc="-15" dirty="0">
                <a:latin typeface="Garamond"/>
                <a:cs typeface="Garamond"/>
              </a:rPr>
              <a:t>(PLOs)</a:t>
            </a:r>
            <a:endParaRPr sz="2900" dirty="0">
              <a:latin typeface="Garamond"/>
              <a:cs typeface="Garamond"/>
            </a:endParaRPr>
          </a:p>
          <a:p>
            <a:pPr marL="327025" indent="-314960">
              <a:lnSpc>
                <a:spcPct val="100000"/>
              </a:lnSpc>
              <a:spcBef>
                <a:spcPts val="409"/>
              </a:spcBef>
              <a:buAutoNum type="alphaLcPeriod" startAt="2"/>
              <a:tabLst>
                <a:tab pos="327660" algn="l"/>
              </a:tabLst>
            </a:pPr>
            <a:r>
              <a:rPr sz="2900" spc="-10" dirty="0">
                <a:latin typeface="Garamond"/>
                <a:cs typeface="Garamond"/>
              </a:rPr>
              <a:t>Student</a:t>
            </a:r>
            <a:r>
              <a:rPr sz="2900" spc="-25" dirty="0">
                <a:latin typeface="Garamond"/>
                <a:cs typeface="Garamond"/>
              </a:rPr>
              <a:t> </a:t>
            </a:r>
            <a:r>
              <a:rPr sz="2900" spc="-5" dirty="0">
                <a:latin typeface="Garamond"/>
                <a:cs typeface="Garamond"/>
              </a:rPr>
              <a:t>learning</a:t>
            </a:r>
            <a:r>
              <a:rPr sz="2900" spc="-25" dirty="0">
                <a:latin typeface="Garamond"/>
                <a:cs typeface="Garamond"/>
              </a:rPr>
              <a:t> </a:t>
            </a:r>
            <a:r>
              <a:rPr sz="2900" spc="-10" dirty="0">
                <a:latin typeface="Garamond"/>
                <a:cs typeface="Garamond"/>
              </a:rPr>
              <a:t>outcomes</a:t>
            </a:r>
            <a:r>
              <a:rPr sz="2900" spc="-35" dirty="0">
                <a:latin typeface="Garamond"/>
                <a:cs typeface="Garamond"/>
              </a:rPr>
              <a:t> </a:t>
            </a:r>
            <a:r>
              <a:rPr sz="2900" b="1" spc="-15" dirty="0">
                <a:latin typeface="Garamond"/>
                <a:cs typeface="Garamond"/>
              </a:rPr>
              <a:t>(SLOs)</a:t>
            </a:r>
            <a:r>
              <a:rPr sz="2900" b="1" spc="-30" dirty="0">
                <a:latin typeface="Garamond"/>
                <a:cs typeface="Garamond"/>
              </a:rPr>
              <a:t> </a:t>
            </a:r>
            <a:r>
              <a:rPr sz="2900" spc="-15" dirty="0">
                <a:latin typeface="Garamond"/>
                <a:cs typeface="Garamond"/>
              </a:rPr>
              <a:t>(course-level)</a:t>
            </a:r>
            <a:endParaRPr sz="2900" dirty="0">
              <a:latin typeface="Garamond"/>
              <a:cs typeface="Garamond"/>
            </a:endParaRPr>
          </a:p>
          <a:p>
            <a:pPr marL="12700" marR="904240">
              <a:lnSpc>
                <a:spcPct val="100699"/>
              </a:lnSpc>
              <a:spcBef>
                <a:spcPts val="405"/>
              </a:spcBef>
              <a:buAutoNum type="alphaLcPeriod" startAt="2"/>
              <a:tabLst>
                <a:tab pos="367030" algn="l"/>
              </a:tabLst>
            </a:pPr>
            <a:r>
              <a:rPr lang="en-US" sz="2900" spc="5" dirty="0">
                <a:latin typeface="Garamond"/>
                <a:cs typeface="Garamond"/>
              </a:rPr>
              <a:t> </a:t>
            </a:r>
            <a:r>
              <a:rPr sz="2900" spc="5" dirty="0">
                <a:latin typeface="Garamond"/>
                <a:cs typeface="Garamond"/>
              </a:rPr>
              <a:t>The </a:t>
            </a:r>
            <a:r>
              <a:rPr sz="2900" spc="-10" dirty="0">
                <a:latin typeface="Garamond"/>
                <a:cs typeface="Garamond"/>
              </a:rPr>
              <a:t>course(s) where </a:t>
            </a:r>
            <a:r>
              <a:rPr sz="2900" spc="-20" dirty="0">
                <a:latin typeface="Garamond"/>
                <a:cs typeface="Garamond"/>
              </a:rPr>
              <a:t>each </a:t>
            </a:r>
            <a:r>
              <a:rPr sz="2900" spc="-10" dirty="0">
                <a:latin typeface="Garamond"/>
                <a:cs typeface="Garamond"/>
              </a:rPr>
              <a:t>student </a:t>
            </a:r>
            <a:r>
              <a:rPr sz="2900" spc="-5" dirty="0">
                <a:latin typeface="Garamond"/>
                <a:cs typeface="Garamond"/>
              </a:rPr>
              <a:t>learning </a:t>
            </a:r>
            <a:r>
              <a:rPr sz="2900" spc="-10" dirty="0">
                <a:latin typeface="Garamond"/>
                <a:cs typeface="Garamond"/>
              </a:rPr>
              <a:t>outcome is </a:t>
            </a:r>
            <a:r>
              <a:rPr sz="2900" spc="-710" dirty="0">
                <a:latin typeface="Garamond"/>
                <a:cs typeface="Garamond"/>
              </a:rPr>
              <a:t> </a:t>
            </a:r>
            <a:r>
              <a:rPr sz="2900" spc="-10" dirty="0">
                <a:latin typeface="Garamond"/>
                <a:cs typeface="Garamond"/>
              </a:rPr>
              <a:t>assessed</a:t>
            </a:r>
            <a:endParaRPr sz="2900" dirty="0">
              <a:latin typeface="Garamond"/>
              <a:cs typeface="Garamond"/>
            </a:endParaRPr>
          </a:p>
          <a:p>
            <a:pPr marL="285115" marR="5080">
              <a:lnSpc>
                <a:spcPts val="3100"/>
              </a:lnSpc>
              <a:spcBef>
                <a:spcPts val="445"/>
              </a:spcBef>
            </a:pPr>
            <a:r>
              <a:rPr sz="2600" dirty="0">
                <a:latin typeface="Garamond"/>
                <a:cs typeface="Garamond"/>
              </a:rPr>
              <a:t>-</a:t>
            </a:r>
            <a:r>
              <a:rPr sz="2600" spc="-25" dirty="0">
                <a:latin typeface="Garamond"/>
                <a:cs typeface="Garamond"/>
              </a:rPr>
              <a:t> </a:t>
            </a:r>
            <a:r>
              <a:rPr sz="2600" spc="-20" dirty="0">
                <a:latin typeface="Garamond"/>
                <a:cs typeface="Garamond"/>
              </a:rPr>
              <a:t>Not</a:t>
            </a:r>
            <a:r>
              <a:rPr sz="2600" spc="-25" dirty="0">
                <a:latin typeface="Garamond"/>
                <a:cs typeface="Garamond"/>
              </a:rPr>
              <a:t> </a:t>
            </a:r>
            <a:r>
              <a:rPr sz="2600" spc="-10" dirty="0">
                <a:latin typeface="Garamond"/>
                <a:cs typeface="Garamond"/>
              </a:rPr>
              <a:t>all</a:t>
            </a:r>
            <a:r>
              <a:rPr sz="2600" spc="-20" dirty="0">
                <a:latin typeface="Garamond"/>
                <a:cs typeface="Garamond"/>
              </a:rPr>
              <a:t> courses</a:t>
            </a:r>
            <a:r>
              <a:rPr sz="2600" spc="-30" dirty="0">
                <a:latin typeface="Garamond"/>
                <a:cs typeface="Garamond"/>
              </a:rPr>
              <a:t> </a:t>
            </a:r>
            <a:r>
              <a:rPr sz="2600" spc="-5" dirty="0">
                <a:latin typeface="Garamond"/>
                <a:cs typeface="Garamond"/>
              </a:rPr>
              <a:t>in</a:t>
            </a:r>
            <a:r>
              <a:rPr sz="2600" spc="-25" dirty="0">
                <a:latin typeface="Garamond"/>
                <a:cs typeface="Garamond"/>
              </a:rPr>
              <a:t> </a:t>
            </a:r>
            <a:r>
              <a:rPr sz="2600" dirty="0">
                <a:latin typeface="Garamond"/>
                <a:cs typeface="Garamond"/>
              </a:rPr>
              <a:t>a</a:t>
            </a:r>
            <a:r>
              <a:rPr sz="2600" spc="-30" dirty="0">
                <a:latin typeface="Garamond"/>
                <a:cs typeface="Garamond"/>
              </a:rPr>
              <a:t> </a:t>
            </a:r>
            <a:r>
              <a:rPr sz="2600" spc="-20" dirty="0">
                <a:latin typeface="Garamond"/>
                <a:cs typeface="Garamond"/>
              </a:rPr>
              <a:t>major</a:t>
            </a:r>
            <a:r>
              <a:rPr sz="2600" spc="-25" dirty="0">
                <a:latin typeface="Garamond"/>
                <a:cs typeface="Garamond"/>
              </a:rPr>
              <a:t> </a:t>
            </a:r>
            <a:r>
              <a:rPr sz="2600" spc="-15" dirty="0">
                <a:latin typeface="Garamond"/>
                <a:cs typeface="Garamond"/>
              </a:rPr>
              <a:t>will</a:t>
            </a:r>
            <a:r>
              <a:rPr sz="2600" spc="-20" dirty="0">
                <a:latin typeface="Garamond"/>
                <a:cs typeface="Garamond"/>
              </a:rPr>
              <a:t> </a:t>
            </a:r>
            <a:r>
              <a:rPr sz="2600" spc="-10" dirty="0">
                <a:latin typeface="Garamond"/>
                <a:cs typeface="Garamond"/>
              </a:rPr>
              <a:t>be</a:t>
            </a:r>
            <a:r>
              <a:rPr sz="2600" spc="-25" dirty="0">
                <a:latin typeface="Garamond"/>
                <a:cs typeface="Garamond"/>
              </a:rPr>
              <a:t> </a:t>
            </a:r>
            <a:r>
              <a:rPr sz="2600" spc="-20" dirty="0">
                <a:latin typeface="Garamond"/>
                <a:cs typeface="Garamond"/>
              </a:rPr>
              <a:t>designated</a:t>
            </a:r>
            <a:r>
              <a:rPr sz="2600" spc="-35" dirty="0">
                <a:latin typeface="Garamond"/>
                <a:cs typeface="Garamond"/>
              </a:rPr>
              <a:t> </a:t>
            </a:r>
            <a:r>
              <a:rPr sz="2600" spc="-10" dirty="0">
                <a:latin typeface="Garamond"/>
                <a:cs typeface="Garamond"/>
              </a:rPr>
              <a:t>as</a:t>
            </a:r>
            <a:r>
              <a:rPr sz="2600" spc="-30" dirty="0">
                <a:latin typeface="Garamond"/>
                <a:cs typeface="Garamond"/>
              </a:rPr>
              <a:t> </a:t>
            </a:r>
            <a:r>
              <a:rPr sz="2600" spc="-10" dirty="0">
                <a:latin typeface="Garamond"/>
                <a:cs typeface="Garamond"/>
              </a:rPr>
              <a:t>an</a:t>
            </a:r>
            <a:r>
              <a:rPr sz="2600" spc="-30" dirty="0">
                <a:latin typeface="Garamond"/>
                <a:cs typeface="Garamond"/>
              </a:rPr>
              <a:t> </a:t>
            </a:r>
            <a:r>
              <a:rPr sz="2600" spc="-15" dirty="0">
                <a:latin typeface="Garamond"/>
                <a:cs typeface="Garamond"/>
              </a:rPr>
              <a:t>SLO</a:t>
            </a:r>
            <a:r>
              <a:rPr sz="2600" spc="-45" dirty="0">
                <a:latin typeface="Garamond"/>
                <a:cs typeface="Garamond"/>
              </a:rPr>
              <a:t> </a:t>
            </a:r>
            <a:r>
              <a:rPr sz="2600" spc="-20" dirty="0">
                <a:latin typeface="Garamond"/>
                <a:cs typeface="Garamond"/>
              </a:rPr>
              <a:t>assessment </a:t>
            </a:r>
            <a:r>
              <a:rPr sz="2600" spc="-635" dirty="0">
                <a:latin typeface="Garamond"/>
                <a:cs typeface="Garamond"/>
              </a:rPr>
              <a:t> </a:t>
            </a:r>
            <a:r>
              <a:rPr sz="2600" spc="-25" dirty="0">
                <a:latin typeface="Garamond"/>
                <a:cs typeface="Garamond"/>
              </a:rPr>
              <a:t>course.</a:t>
            </a:r>
            <a:endParaRPr sz="2600" dirty="0">
              <a:latin typeface="Garamond"/>
              <a:cs typeface="Garamond"/>
            </a:endParaRPr>
          </a:p>
          <a:p>
            <a:pPr marL="419734" indent="-407670">
              <a:lnSpc>
                <a:spcPct val="100000"/>
              </a:lnSpc>
              <a:spcBef>
                <a:spcPts val="270"/>
              </a:spcBef>
              <a:buAutoNum type="alphaLcPeriod" startAt="5"/>
              <a:tabLst>
                <a:tab pos="419734" algn="l"/>
                <a:tab pos="420370" algn="l"/>
              </a:tabLst>
            </a:pPr>
            <a:r>
              <a:rPr sz="2900" spc="-10" dirty="0">
                <a:latin typeface="Garamond"/>
                <a:cs typeface="Garamond"/>
              </a:rPr>
              <a:t>An</a:t>
            </a:r>
            <a:r>
              <a:rPr sz="2900" spc="-30" dirty="0">
                <a:latin typeface="Garamond"/>
                <a:cs typeface="Garamond"/>
              </a:rPr>
              <a:t> </a:t>
            </a:r>
            <a:r>
              <a:rPr sz="2900" spc="-10" dirty="0">
                <a:latin typeface="Garamond"/>
                <a:cs typeface="Garamond"/>
              </a:rPr>
              <a:t>assessment</a:t>
            </a:r>
            <a:r>
              <a:rPr sz="2900" spc="-20" dirty="0">
                <a:latin typeface="Garamond"/>
                <a:cs typeface="Garamond"/>
              </a:rPr>
              <a:t> </a:t>
            </a:r>
            <a:r>
              <a:rPr sz="2900" spc="-15" dirty="0">
                <a:latin typeface="Garamond"/>
                <a:cs typeface="Garamond"/>
              </a:rPr>
              <a:t>activity</a:t>
            </a:r>
            <a:r>
              <a:rPr sz="2900" spc="-20" dirty="0">
                <a:latin typeface="Garamond"/>
                <a:cs typeface="Garamond"/>
              </a:rPr>
              <a:t> </a:t>
            </a:r>
            <a:r>
              <a:rPr sz="2900" spc="-10" dirty="0">
                <a:latin typeface="Garamond"/>
                <a:cs typeface="Garamond"/>
              </a:rPr>
              <a:t>(also</a:t>
            </a:r>
            <a:r>
              <a:rPr sz="2900" spc="-25" dirty="0">
                <a:latin typeface="Garamond"/>
                <a:cs typeface="Garamond"/>
              </a:rPr>
              <a:t> </a:t>
            </a:r>
            <a:r>
              <a:rPr sz="2900" spc="-10" dirty="0">
                <a:latin typeface="Garamond"/>
                <a:cs typeface="Garamond"/>
              </a:rPr>
              <a:t>called</a:t>
            </a:r>
            <a:r>
              <a:rPr sz="2900" spc="-25" dirty="0">
                <a:latin typeface="Garamond"/>
                <a:cs typeface="Garamond"/>
              </a:rPr>
              <a:t> </a:t>
            </a:r>
            <a:r>
              <a:rPr sz="2900" spc="-10" dirty="0">
                <a:latin typeface="Garamond"/>
                <a:cs typeface="Garamond"/>
              </a:rPr>
              <a:t>signature</a:t>
            </a:r>
            <a:r>
              <a:rPr sz="2900" spc="-20" dirty="0">
                <a:latin typeface="Garamond"/>
                <a:cs typeface="Garamond"/>
              </a:rPr>
              <a:t> </a:t>
            </a:r>
            <a:r>
              <a:rPr sz="2900" spc="-10" dirty="0">
                <a:latin typeface="Garamond"/>
                <a:cs typeface="Garamond"/>
              </a:rPr>
              <a:t>assignment)</a:t>
            </a:r>
            <a:endParaRPr sz="2900" dirty="0">
              <a:latin typeface="Garamond"/>
              <a:cs typeface="Garamond"/>
            </a:endParaRPr>
          </a:p>
          <a:p>
            <a:pPr marL="378460">
              <a:lnSpc>
                <a:spcPct val="100000"/>
              </a:lnSpc>
              <a:spcBef>
                <a:spcPts val="430"/>
              </a:spcBef>
            </a:pPr>
            <a:r>
              <a:rPr sz="2900" dirty="0">
                <a:latin typeface="Garamond"/>
                <a:cs typeface="Garamond"/>
              </a:rPr>
              <a:t>-</a:t>
            </a:r>
            <a:r>
              <a:rPr sz="2900" spc="-10" dirty="0">
                <a:latin typeface="Garamond"/>
                <a:cs typeface="Garamond"/>
              </a:rPr>
              <a:t> </a:t>
            </a:r>
            <a:r>
              <a:rPr sz="2600" spc="-20" dirty="0">
                <a:latin typeface="Garamond"/>
                <a:cs typeface="Garamond"/>
              </a:rPr>
              <a:t>Assignment </a:t>
            </a:r>
            <a:r>
              <a:rPr sz="2600" spc="-15" dirty="0">
                <a:latin typeface="Garamond"/>
                <a:cs typeface="Garamond"/>
              </a:rPr>
              <a:t>that</a:t>
            </a:r>
            <a:r>
              <a:rPr sz="2600" spc="-25" dirty="0">
                <a:latin typeface="Garamond"/>
                <a:cs typeface="Garamond"/>
              </a:rPr>
              <a:t> </a:t>
            </a:r>
            <a:r>
              <a:rPr sz="2600" spc="-15" dirty="0">
                <a:latin typeface="Garamond"/>
                <a:cs typeface="Garamond"/>
              </a:rPr>
              <a:t>directly</a:t>
            </a:r>
            <a:r>
              <a:rPr sz="2600" spc="-25" dirty="0">
                <a:latin typeface="Garamond"/>
                <a:cs typeface="Garamond"/>
              </a:rPr>
              <a:t> </a:t>
            </a:r>
            <a:r>
              <a:rPr sz="2600" spc="-20" dirty="0">
                <a:latin typeface="Garamond"/>
                <a:cs typeface="Garamond"/>
              </a:rPr>
              <a:t>measures</a:t>
            </a:r>
            <a:r>
              <a:rPr sz="2600" spc="-25" dirty="0">
                <a:latin typeface="Garamond"/>
                <a:cs typeface="Garamond"/>
              </a:rPr>
              <a:t> </a:t>
            </a:r>
            <a:r>
              <a:rPr sz="2600" spc="-10" dirty="0">
                <a:latin typeface="Garamond"/>
                <a:cs typeface="Garamond"/>
              </a:rPr>
              <a:t>the</a:t>
            </a:r>
            <a:r>
              <a:rPr sz="2600" spc="-30" dirty="0">
                <a:latin typeface="Garamond"/>
                <a:cs typeface="Garamond"/>
              </a:rPr>
              <a:t> </a:t>
            </a:r>
            <a:r>
              <a:rPr sz="2600" spc="-15" dirty="0">
                <a:latin typeface="Garamond"/>
                <a:cs typeface="Garamond"/>
              </a:rPr>
              <a:t>stated</a:t>
            </a:r>
            <a:r>
              <a:rPr sz="2600" spc="-30" dirty="0">
                <a:latin typeface="Garamond"/>
                <a:cs typeface="Garamond"/>
              </a:rPr>
              <a:t> </a:t>
            </a:r>
            <a:r>
              <a:rPr sz="2600" spc="-25" dirty="0">
                <a:latin typeface="Garamond"/>
                <a:cs typeface="Garamond"/>
              </a:rPr>
              <a:t>behavior </a:t>
            </a:r>
            <a:r>
              <a:rPr sz="2600" spc="-5" dirty="0">
                <a:latin typeface="Garamond"/>
                <a:cs typeface="Garamond"/>
              </a:rPr>
              <a:t>in</a:t>
            </a:r>
            <a:r>
              <a:rPr sz="2600" spc="-35" dirty="0">
                <a:latin typeface="Garamond"/>
                <a:cs typeface="Garamond"/>
              </a:rPr>
              <a:t> </a:t>
            </a:r>
            <a:r>
              <a:rPr sz="2600" spc="-10" dirty="0">
                <a:latin typeface="Garamond"/>
                <a:cs typeface="Garamond"/>
              </a:rPr>
              <a:t>the</a:t>
            </a:r>
            <a:r>
              <a:rPr sz="2600" spc="-25" dirty="0">
                <a:latin typeface="Garamond"/>
                <a:cs typeface="Garamond"/>
              </a:rPr>
              <a:t> </a:t>
            </a:r>
            <a:r>
              <a:rPr sz="2600" spc="-15" dirty="0">
                <a:latin typeface="Garamond"/>
                <a:cs typeface="Garamond"/>
              </a:rPr>
              <a:t>SLO</a:t>
            </a:r>
            <a:endParaRPr sz="2600" dirty="0">
              <a:latin typeface="Garamond"/>
              <a:cs typeface="Garamond"/>
            </a:endParaRPr>
          </a:p>
        </p:txBody>
      </p:sp>
      <p:pic>
        <p:nvPicPr>
          <p:cNvPr id="4" name="object 4"/>
          <p:cNvPicPr/>
          <p:nvPr/>
        </p:nvPicPr>
        <p:blipFill>
          <a:blip r:embed="rId2" cstate="print"/>
          <a:stretch>
            <a:fillRect/>
          </a:stretch>
        </p:blipFill>
        <p:spPr>
          <a:xfrm>
            <a:off x="1862327" y="688848"/>
            <a:ext cx="7342632" cy="44195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4654" y="1581911"/>
            <a:ext cx="8267065" cy="988694"/>
          </a:xfrm>
          <a:prstGeom prst="rect">
            <a:avLst/>
          </a:prstGeom>
        </p:spPr>
        <p:txBody>
          <a:bodyPr vert="horz" wrap="square" lIns="0" tIns="52069" rIns="0" bIns="0" rtlCol="0">
            <a:spAutoFit/>
          </a:bodyPr>
          <a:lstStyle/>
          <a:p>
            <a:pPr marL="12700">
              <a:lnSpc>
                <a:spcPct val="100000"/>
              </a:lnSpc>
              <a:spcBef>
                <a:spcPts val="409"/>
              </a:spcBef>
            </a:pPr>
            <a:r>
              <a:rPr sz="2900" b="0" spc="-30" dirty="0">
                <a:solidFill>
                  <a:srgbClr val="000000"/>
                </a:solidFill>
                <a:latin typeface="Garamond"/>
                <a:cs typeface="Garamond"/>
              </a:rPr>
              <a:t>f. </a:t>
            </a:r>
            <a:r>
              <a:rPr sz="2900" b="0" spc="-15" dirty="0">
                <a:solidFill>
                  <a:srgbClr val="000000"/>
                </a:solidFill>
                <a:latin typeface="Garamond"/>
                <a:cs typeface="Garamond"/>
              </a:rPr>
              <a:t>Assessment</a:t>
            </a:r>
            <a:r>
              <a:rPr sz="2900" b="0" spc="-30" dirty="0">
                <a:solidFill>
                  <a:srgbClr val="000000"/>
                </a:solidFill>
                <a:latin typeface="Garamond"/>
                <a:cs typeface="Garamond"/>
              </a:rPr>
              <a:t> </a:t>
            </a:r>
            <a:r>
              <a:rPr sz="2900" b="0" spc="-10" dirty="0">
                <a:solidFill>
                  <a:srgbClr val="000000"/>
                </a:solidFill>
                <a:latin typeface="Garamond"/>
                <a:cs typeface="Garamond"/>
              </a:rPr>
              <a:t>tool</a:t>
            </a:r>
            <a:endParaRPr sz="2900">
              <a:latin typeface="Garamond"/>
              <a:cs typeface="Garamond"/>
            </a:endParaRPr>
          </a:p>
          <a:p>
            <a:pPr marL="469900">
              <a:lnSpc>
                <a:spcPct val="100000"/>
              </a:lnSpc>
              <a:spcBef>
                <a:spcPts val="315"/>
              </a:spcBef>
            </a:pPr>
            <a:r>
              <a:rPr sz="2900" b="0" dirty="0">
                <a:solidFill>
                  <a:srgbClr val="000000"/>
                </a:solidFill>
                <a:latin typeface="Garamond"/>
                <a:cs typeface="Garamond"/>
              </a:rPr>
              <a:t>-</a:t>
            </a:r>
            <a:r>
              <a:rPr sz="2900" b="0" spc="-10" dirty="0">
                <a:solidFill>
                  <a:srgbClr val="000000"/>
                </a:solidFill>
                <a:latin typeface="Garamond"/>
                <a:cs typeface="Garamond"/>
              </a:rPr>
              <a:t> </a:t>
            </a:r>
            <a:r>
              <a:rPr sz="2600" b="0" spc="-10" dirty="0">
                <a:solidFill>
                  <a:srgbClr val="000000"/>
                </a:solidFill>
                <a:latin typeface="Garamond"/>
                <a:cs typeface="Garamond"/>
              </a:rPr>
              <a:t>Instrument</a:t>
            </a:r>
            <a:r>
              <a:rPr sz="2600" b="0" spc="-20" dirty="0">
                <a:solidFill>
                  <a:srgbClr val="000000"/>
                </a:solidFill>
                <a:latin typeface="Garamond"/>
                <a:cs typeface="Garamond"/>
              </a:rPr>
              <a:t> used</a:t>
            </a:r>
            <a:r>
              <a:rPr sz="2600" b="0" spc="-30" dirty="0">
                <a:solidFill>
                  <a:srgbClr val="000000"/>
                </a:solidFill>
                <a:latin typeface="Garamond"/>
                <a:cs typeface="Garamond"/>
              </a:rPr>
              <a:t> </a:t>
            </a:r>
            <a:r>
              <a:rPr sz="2600" b="0" spc="-5" dirty="0">
                <a:solidFill>
                  <a:srgbClr val="000000"/>
                </a:solidFill>
                <a:latin typeface="Garamond"/>
                <a:cs typeface="Garamond"/>
              </a:rPr>
              <a:t>to</a:t>
            </a:r>
            <a:r>
              <a:rPr sz="2600" b="0" spc="-35" dirty="0">
                <a:solidFill>
                  <a:srgbClr val="000000"/>
                </a:solidFill>
                <a:latin typeface="Garamond"/>
                <a:cs typeface="Garamond"/>
              </a:rPr>
              <a:t> </a:t>
            </a:r>
            <a:r>
              <a:rPr sz="2600" b="0" spc="-15" dirty="0">
                <a:solidFill>
                  <a:srgbClr val="000000"/>
                </a:solidFill>
                <a:latin typeface="Garamond"/>
                <a:cs typeface="Garamond"/>
              </a:rPr>
              <a:t>score</a:t>
            </a:r>
            <a:r>
              <a:rPr sz="2600" b="0" spc="-25" dirty="0">
                <a:solidFill>
                  <a:srgbClr val="000000"/>
                </a:solidFill>
                <a:latin typeface="Garamond"/>
                <a:cs typeface="Garamond"/>
              </a:rPr>
              <a:t> </a:t>
            </a:r>
            <a:r>
              <a:rPr sz="2600" b="0" spc="-10" dirty="0">
                <a:solidFill>
                  <a:srgbClr val="000000"/>
                </a:solidFill>
                <a:latin typeface="Garamond"/>
                <a:cs typeface="Garamond"/>
              </a:rPr>
              <a:t>or</a:t>
            </a:r>
            <a:r>
              <a:rPr sz="2600" b="0" spc="-25" dirty="0">
                <a:solidFill>
                  <a:srgbClr val="000000"/>
                </a:solidFill>
                <a:latin typeface="Garamond"/>
                <a:cs typeface="Garamond"/>
              </a:rPr>
              <a:t> evaluate</a:t>
            </a:r>
            <a:r>
              <a:rPr sz="2600" b="0" spc="-30" dirty="0">
                <a:solidFill>
                  <a:srgbClr val="000000"/>
                </a:solidFill>
                <a:latin typeface="Garamond"/>
                <a:cs typeface="Garamond"/>
              </a:rPr>
              <a:t> </a:t>
            </a:r>
            <a:r>
              <a:rPr sz="2600" b="0" spc="-10" dirty="0">
                <a:solidFill>
                  <a:srgbClr val="000000"/>
                </a:solidFill>
                <a:latin typeface="Garamond"/>
                <a:cs typeface="Garamond"/>
              </a:rPr>
              <a:t>the</a:t>
            </a:r>
            <a:r>
              <a:rPr sz="2600" b="0" spc="-25" dirty="0">
                <a:solidFill>
                  <a:srgbClr val="000000"/>
                </a:solidFill>
                <a:latin typeface="Garamond"/>
                <a:cs typeface="Garamond"/>
              </a:rPr>
              <a:t> </a:t>
            </a:r>
            <a:r>
              <a:rPr sz="2600" b="0" spc="-20" dirty="0">
                <a:solidFill>
                  <a:srgbClr val="000000"/>
                </a:solidFill>
                <a:latin typeface="Garamond"/>
                <a:cs typeface="Garamond"/>
              </a:rPr>
              <a:t>assessment </a:t>
            </a:r>
            <a:r>
              <a:rPr sz="2600" b="0" spc="-45" dirty="0">
                <a:solidFill>
                  <a:srgbClr val="000000"/>
                </a:solidFill>
                <a:latin typeface="Garamond"/>
                <a:cs typeface="Garamond"/>
              </a:rPr>
              <a:t>activity,</a:t>
            </a:r>
            <a:endParaRPr sz="2600">
              <a:latin typeface="Garamond"/>
              <a:cs typeface="Garamond"/>
            </a:endParaRPr>
          </a:p>
        </p:txBody>
      </p:sp>
      <p:sp>
        <p:nvSpPr>
          <p:cNvPr id="3" name="object 3"/>
          <p:cNvSpPr txBox="1">
            <a:spLocks noGrp="1"/>
          </p:cNvSpPr>
          <p:nvPr>
            <p:ph type="body" idx="1"/>
          </p:nvPr>
        </p:nvSpPr>
        <p:spPr>
          <a:prstGeom prst="rect">
            <a:avLst/>
          </a:prstGeom>
        </p:spPr>
        <p:txBody>
          <a:bodyPr vert="horz" wrap="square" lIns="0" tIns="57785" rIns="0" bIns="0" rtlCol="0">
            <a:spAutoFit/>
          </a:bodyPr>
          <a:lstStyle/>
          <a:p>
            <a:pPr marL="12700">
              <a:lnSpc>
                <a:spcPct val="100000"/>
              </a:lnSpc>
              <a:spcBef>
                <a:spcPts val="455"/>
              </a:spcBef>
              <a:tabLst>
                <a:tab pos="870585" algn="l"/>
              </a:tabLst>
            </a:pPr>
            <a:r>
              <a:rPr spc="-25" dirty="0"/>
              <a:t>such	</a:t>
            </a:r>
            <a:r>
              <a:rPr spc="-10" dirty="0"/>
              <a:t>as</a:t>
            </a:r>
            <a:r>
              <a:rPr spc="-55" dirty="0"/>
              <a:t> </a:t>
            </a:r>
            <a:r>
              <a:rPr spc="-5" dirty="0"/>
              <a:t>rubrics</a:t>
            </a:r>
            <a:r>
              <a:rPr spc="-45" dirty="0"/>
              <a:t> </a:t>
            </a:r>
            <a:r>
              <a:rPr spc="-10" dirty="0"/>
              <a:t>or</a:t>
            </a:r>
            <a:r>
              <a:rPr spc="-45" dirty="0"/>
              <a:t> </a:t>
            </a:r>
            <a:r>
              <a:rPr spc="-25" dirty="0"/>
              <a:t>checklist</a:t>
            </a:r>
          </a:p>
          <a:p>
            <a:pPr marL="331470" indent="-319405">
              <a:lnSpc>
                <a:spcPct val="100000"/>
              </a:lnSpc>
              <a:spcBef>
                <a:spcPts val="395"/>
              </a:spcBef>
              <a:buAutoNum type="alphaLcPeriod" startAt="7"/>
              <a:tabLst>
                <a:tab pos="332105" algn="l"/>
              </a:tabLst>
            </a:pPr>
            <a:r>
              <a:rPr sz="2900" spc="-10" dirty="0"/>
              <a:t>Assessment</a:t>
            </a:r>
            <a:r>
              <a:rPr sz="2900" spc="-55" dirty="0"/>
              <a:t> </a:t>
            </a:r>
            <a:r>
              <a:rPr sz="2900" spc="-15" dirty="0"/>
              <a:t>schedule</a:t>
            </a:r>
            <a:endParaRPr sz="2900" dirty="0"/>
          </a:p>
          <a:p>
            <a:pPr marL="12700" marR="233679">
              <a:lnSpc>
                <a:spcPct val="100699"/>
              </a:lnSpc>
              <a:spcBef>
                <a:spcPts val="384"/>
              </a:spcBef>
              <a:buAutoNum type="alphaLcPeriod" startAt="7"/>
              <a:tabLst>
                <a:tab pos="370205" algn="l"/>
              </a:tabLst>
            </a:pPr>
            <a:r>
              <a:rPr lang="en-US" sz="2900" spc="-25" dirty="0"/>
              <a:t> </a:t>
            </a:r>
            <a:r>
              <a:rPr sz="2900" spc="-25" dirty="0"/>
              <a:t>How</a:t>
            </a:r>
            <a:r>
              <a:rPr sz="2900" spc="-20" dirty="0"/>
              <a:t> </a:t>
            </a:r>
            <a:r>
              <a:rPr sz="2900" spc="-10" dirty="0"/>
              <a:t>the</a:t>
            </a:r>
            <a:r>
              <a:rPr sz="2900" spc="-15" dirty="0"/>
              <a:t> </a:t>
            </a:r>
            <a:r>
              <a:rPr sz="2900" spc="-10" dirty="0"/>
              <a:t>findings</a:t>
            </a:r>
            <a:r>
              <a:rPr sz="2900" spc="-5" dirty="0"/>
              <a:t> </a:t>
            </a:r>
            <a:r>
              <a:rPr sz="2900" spc="-10" dirty="0"/>
              <a:t>will</a:t>
            </a:r>
            <a:r>
              <a:rPr sz="2900" spc="-15" dirty="0"/>
              <a:t> </a:t>
            </a:r>
            <a:r>
              <a:rPr sz="2900" spc="-10" dirty="0"/>
              <a:t>be </a:t>
            </a:r>
            <a:r>
              <a:rPr sz="2900" spc="-20" dirty="0"/>
              <a:t>quantitatively</a:t>
            </a:r>
            <a:r>
              <a:rPr sz="2900" spc="-15" dirty="0"/>
              <a:t> </a:t>
            </a:r>
            <a:r>
              <a:rPr sz="2900" spc="-10" dirty="0"/>
              <a:t>or</a:t>
            </a:r>
            <a:r>
              <a:rPr sz="2900" spc="-15" dirty="0"/>
              <a:t> </a:t>
            </a:r>
            <a:r>
              <a:rPr sz="2900" spc="-20" dirty="0"/>
              <a:t>qualitatively </a:t>
            </a:r>
            <a:r>
              <a:rPr sz="2900" spc="-710" dirty="0"/>
              <a:t> </a:t>
            </a:r>
            <a:r>
              <a:rPr sz="2900" dirty="0"/>
              <a:t>reported</a:t>
            </a:r>
          </a:p>
          <a:p>
            <a:pPr marL="12700" marR="5080">
              <a:lnSpc>
                <a:spcPts val="3410"/>
              </a:lnSpc>
              <a:spcBef>
                <a:spcPts val="580"/>
              </a:spcBef>
              <a:buAutoNum type="alphaLcPeriod" startAt="7"/>
              <a:tabLst>
                <a:tab pos="357505" algn="l"/>
                <a:tab pos="358140" algn="l"/>
              </a:tabLst>
            </a:pPr>
            <a:r>
              <a:rPr lang="en-US" sz="2900" spc="-5" dirty="0"/>
              <a:t> </a:t>
            </a:r>
            <a:r>
              <a:rPr sz="2900" spc="-5" dirty="0"/>
              <a:t>Who</a:t>
            </a:r>
            <a:r>
              <a:rPr sz="2900" spc="-15" dirty="0"/>
              <a:t> will collect,</a:t>
            </a:r>
            <a:r>
              <a:rPr sz="2900" spc="-10" dirty="0"/>
              <a:t> </a:t>
            </a:r>
            <a:r>
              <a:rPr sz="2900" spc="-20" dirty="0"/>
              <a:t>analyze,</a:t>
            </a:r>
            <a:r>
              <a:rPr sz="2900" spc="-10" dirty="0"/>
              <a:t> and</a:t>
            </a:r>
            <a:r>
              <a:rPr sz="2900" spc="-15" dirty="0"/>
              <a:t> </a:t>
            </a:r>
            <a:r>
              <a:rPr sz="2900" spc="-10" dirty="0"/>
              <a:t>interpret student </a:t>
            </a:r>
            <a:r>
              <a:rPr sz="2900" spc="-5" dirty="0"/>
              <a:t>learning </a:t>
            </a:r>
            <a:r>
              <a:rPr sz="2900" spc="-710" dirty="0"/>
              <a:t> </a:t>
            </a:r>
            <a:r>
              <a:rPr sz="2900" spc="-15" dirty="0"/>
              <a:t>outcome</a:t>
            </a:r>
            <a:r>
              <a:rPr sz="2900" spc="-20" dirty="0"/>
              <a:t> </a:t>
            </a:r>
            <a:r>
              <a:rPr sz="2900" spc="-10" dirty="0"/>
              <a:t>data</a:t>
            </a:r>
            <a:endParaRPr sz="2900" dirty="0"/>
          </a:p>
          <a:p>
            <a:pPr marL="358140" indent="-345440">
              <a:lnSpc>
                <a:spcPct val="100000"/>
              </a:lnSpc>
              <a:spcBef>
                <a:spcPts val="300"/>
              </a:spcBef>
              <a:buAutoNum type="alphaLcPeriod" startAt="7"/>
              <a:tabLst>
                <a:tab pos="357505" algn="l"/>
                <a:tab pos="358140" algn="l"/>
              </a:tabLst>
            </a:pPr>
            <a:r>
              <a:rPr sz="2900" dirty="0"/>
              <a:t>Program</a:t>
            </a:r>
            <a:r>
              <a:rPr sz="2900" spc="-5" dirty="0"/>
              <a:t> </a:t>
            </a:r>
            <a:r>
              <a:rPr sz="2900" spc="-15" dirty="0"/>
              <a:t>data/findings</a:t>
            </a:r>
            <a:r>
              <a:rPr sz="2900" dirty="0"/>
              <a:t> </a:t>
            </a:r>
            <a:r>
              <a:rPr sz="2900" spc="-15" dirty="0"/>
              <a:t>dissemination</a:t>
            </a:r>
            <a:r>
              <a:rPr sz="2900" spc="-10" dirty="0"/>
              <a:t> </a:t>
            </a:r>
            <a:r>
              <a:rPr sz="2900" spc="-20" dirty="0"/>
              <a:t>schedule</a:t>
            </a:r>
            <a:endParaRPr sz="2900" dirty="0"/>
          </a:p>
          <a:p>
            <a:pPr marL="446405" indent="-433705">
              <a:lnSpc>
                <a:spcPct val="100000"/>
              </a:lnSpc>
              <a:spcBef>
                <a:spcPts val="434"/>
              </a:spcBef>
              <a:buAutoNum type="alphaLcPeriod" startAt="7"/>
              <a:tabLst>
                <a:tab pos="445770" algn="l"/>
                <a:tab pos="446405" algn="l"/>
              </a:tabLst>
            </a:pPr>
            <a:r>
              <a:rPr sz="2900" spc="-15" dirty="0"/>
              <a:t>Anticipated</a:t>
            </a:r>
            <a:r>
              <a:rPr sz="2900" spc="-30" dirty="0"/>
              <a:t> </a:t>
            </a:r>
            <a:r>
              <a:rPr sz="2900" spc="-10" dirty="0"/>
              <a:t>strategies</a:t>
            </a:r>
            <a:r>
              <a:rPr sz="2900" spc="-15" dirty="0"/>
              <a:t> </a:t>
            </a:r>
            <a:r>
              <a:rPr sz="2900" spc="-5" dirty="0"/>
              <a:t>to</a:t>
            </a:r>
            <a:r>
              <a:rPr sz="2900" spc="-25" dirty="0"/>
              <a:t> </a:t>
            </a:r>
            <a:r>
              <a:rPr sz="2900" spc="-10" dirty="0"/>
              <a:t>“close</a:t>
            </a:r>
            <a:r>
              <a:rPr sz="2900" spc="-25" dirty="0"/>
              <a:t> </a:t>
            </a:r>
            <a:r>
              <a:rPr sz="2900" spc="-10" dirty="0"/>
              <a:t>the</a:t>
            </a:r>
            <a:r>
              <a:rPr sz="2900" spc="-25" dirty="0"/>
              <a:t> </a:t>
            </a:r>
            <a:r>
              <a:rPr sz="2900" spc="-15" dirty="0"/>
              <a:t>loop”</a:t>
            </a:r>
            <a:endParaRPr sz="2900" dirty="0"/>
          </a:p>
        </p:txBody>
      </p:sp>
      <p:pic>
        <p:nvPicPr>
          <p:cNvPr id="4" name="object 4"/>
          <p:cNvPicPr/>
          <p:nvPr/>
        </p:nvPicPr>
        <p:blipFill>
          <a:blip r:embed="rId2" cstate="print"/>
          <a:stretch>
            <a:fillRect/>
          </a:stretch>
        </p:blipFill>
        <p:spPr>
          <a:xfrm>
            <a:off x="1862327" y="688848"/>
            <a:ext cx="7342632" cy="44195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80160" y="2328672"/>
            <a:ext cx="8226552" cy="2331720"/>
          </a:xfrm>
          <a:prstGeom prst="rect">
            <a:avLst/>
          </a:prstGeom>
        </p:spPr>
      </p:pic>
      <p:sp>
        <p:nvSpPr>
          <p:cNvPr id="3" name="object 3"/>
          <p:cNvSpPr txBox="1"/>
          <p:nvPr/>
        </p:nvSpPr>
        <p:spPr>
          <a:xfrm>
            <a:off x="7359395" y="6929119"/>
            <a:ext cx="1729105" cy="254000"/>
          </a:xfrm>
          <a:prstGeom prst="rect">
            <a:avLst/>
          </a:prstGeom>
        </p:spPr>
        <p:txBody>
          <a:bodyPr vert="horz" wrap="square" lIns="0" tIns="12700" rIns="0" bIns="0" rtlCol="0">
            <a:spAutoFit/>
          </a:bodyPr>
          <a:lstStyle/>
          <a:p>
            <a:pPr marL="12700">
              <a:lnSpc>
                <a:spcPct val="100000"/>
              </a:lnSpc>
              <a:spcBef>
                <a:spcPts val="100"/>
              </a:spcBef>
            </a:pPr>
            <a:r>
              <a:rPr sz="1500" i="1" spc="-5" dirty="0">
                <a:latin typeface="Arial"/>
                <a:cs typeface="Arial"/>
              </a:rPr>
              <a:t>Please</a:t>
            </a:r>
            <a:r>
              <a:rPr sz="1500" i="1" spc="-55" dirty="0">
                <a:latin typeface="Arial"/>
                <a:cs typeface="Arial"/>
              </a:rPr>
              <a:t> </a:t>
            </a:r>
            <a:r>
              <a:rPr sz="1500" i="1" spc="-5" dirty="0">
                <a:latin typeface="Arial"/>
                <a:cs typeface="Arial"/>
              </a:rPr>
              <a:t>see</a:t>
            </a:r>
            <a:r>
              <a:rPr sz="1500" i="1" spc="-50" dirty="0">
                <a:latin typeface="Arial"/>
                <a:cs typeface="Arial"/>
              </a:rPr>
              <a:t> </a:t>
            </a:r>
            <a:r>
              <a:rPr sz="1500" i="1" spc="-10" dirty="0">
                <a:latin typeface="Arial"/>
                <a:cs typeface="Arial"/>
              </a:rPr>
              <a:t>Handout</a:t>
            </a:r>
            <a:endParaRPr sz="150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418727" y="1445837"/>
          <a:ext cx="9051925" cy="5742940"/>
        </p:xfrm>
        <a:graphic>
          <a:graphicData uri="http://schemas.openxmlformats.org/drawingml/2006/table">
            <a:tbl>
              <a:tblPr firstRow="1" bandRow="1">
                <a:tableStyleId>{2D5ABB26-0587-4C30-8999-92F81FD0307C}</a:tableStyleId>
              </a:tblPr>
              <a:tblGrid>
                <a:gridCol w="3375025">
                  <a:extLst>
                    <a:ext uri="{9D8B030D-6E8A-4147-A177-3AD203B41FA5}">
                      <a16:colId xmlns:a16="http://schemas.microsoft.com/office/drawing/2014/main" val="20000"/>
                    </a:ext>
                  </a:extLst>
                </a:gridCol>
                <a:gridCol w="5676900">
                  <a:extLst>
                    <a:ext uri="{9D8B030D-6E8A-4147-A177-3AD203B41FA5}">
                      <a16:colId xmlns:a16="http://schemas.microsoft.com/office/drawing/2014/main" val="20001"/>
                    </a:ext>
                  </a:extLst>
                </a:gridCol>
              </a:tblGrid>
              <a:tr h="695325">
                <a:tc>
                  <a:txBody>
                    <a:bodyPr/>
                    <a:lstStyle/>
                    <a:p>
                      <a:pPr algn="ctr">
                        <a:lnSpc>
                          <a:spcPct val="100000"/>
                        </a:lnSpc>
                        <a:spcBef>
                          <a:spcPts val="1300"/>
                        </a:spcBef>
                      </a:pPr>
                      <a:r>
                        <a:rPr sz="1850" b="1" spc="30" dirty="0">
                          <a:solidFill>
                            <a:srgbClr val="FFFFFF"/>
                          </a:solidFill>
                          <a:latin typeface="Lucida Sans Unicode"/>
                          <a:cs typeface="Lucida Sans Unicode"/>
                        </a:rPr>
                        <a:t>Progress</a:t>
                      </a:r>
                      <a:r>
                        <a:rPr sz="1850" b="1" spc="15" dirty="0">
                          <a:solidFill>
                            <a:srgbClr val="FFFFFF"/>
                          </a:solidFill>
                          <a:latin typeface="Lucida Sans Unicode"/>
                          <a:cs typeface="Lucida Sans Unicode"/>
                        </a:rPr>
                        <a:t> |</a:t>
                      </a:r>
                      <a:r>
                        <a:rPr sz="1850" b="1" spc="25" dirty="0">
                          <a:solidFill>
                            <a:srgbClr val="FFFFFF"/>
                          </a:solidFill>
                          <a:latin typeface="Lucida Sans Unicode"/>
                          <a:cs typeface="Lucida Sans Unicode"/>
                        </a:rPr>
                        <a:t> </a:t>
                      </a:r>
                      <a:r>
                        <a:rPr sz="1850" b="1" spc="30" dirty="0">
                          <a:solidFill>
                            <a:srgbClr val="FFFFFF"/>
                          </a:solidFill>
                          <a:latin typeface="Lucida Sans Unicode"/>
                          <a:cs typeface="Lucida Sans Unicode"/>
                        </a:rPr>
                        <a:t>Stage</a:t>
                      </a:r>
                      <a:r>
                        <a:rPr sz="1850" b="1" spc="20" dirty="0">
                          <a:solidFill>
                            <a:srgbClr val="FFFFFF"/>
                          </a:solidFill>
                          <a:latin typeface="Lucida Sans Unicode"/>
                          <a:cs typeface="Lucida Sans Unicode"/>
                        </a:rPr>
                        <a:t> </a:t>
                      </a:r>
                      <a:r>
                        <a:rPr sz="1850" b="1" spc="35" dirty="0">
                          <a:solidFill>
                            <a:srgbClr val="FFFFFF"/>
                          </a:solidFill>
                          <a:latin typeface="Lucida Sans Unicode"/>
                          <a:cs typeface="Lucida Sans Unicode"/>
                        </a:rPr>
                        <a:t>Element</a:t>
                      </a:r>
                      <a:endParaRPr sz="1850">
                        <a:latin typeface="Lucida Sans Unicode"/>
                        <a:cs typeface="Lucida Sans Unicode"/>
                      </a:endParaRPr>
                    </a:p>
                  </a:txBody>
                  <a:tcPr marL="0" marR="0" marT="16510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tc>
                  <a:txBody>
                    <a:bodyPr/>
                    <a:lstStyle/>
                    <a:p>
                      <a:pPr algn="ctr">
                        <a:lnSpc>
                          <a:spcPct val="100000"/>
                        </a:lnSpc>
                        <a:spcBef>
                          <a:spcPts val="1300"/>
                        </a:spcBef>
                      </a:pPr>
                      <a:r>
                        <a:rPr sz="1850" b="1" spc="35" dirty="0">
                          <a:solidFill>
                            <a:srgbClr val="FFFFFF"/>
                          </a:solidFill>
                          <a:latin typeface="Lucida Sans Unicode"/>
                          <a:cs typeface="Lucida Sans Unicode"/>
                        </a:rPr>
                        <a:t>DEVELOPED</a:t>
                      </a:r>
                      <a:r>
                        <a:rPr sz="1850" b="1" spc="5" dirty="0">
                          <a:solidFill>
                            <a:srgbClr val="FFFFFF"/>
                          </a:solidFill>
                          <a:latin typeface="Lucida Sans Unicode"/>
                          <a:cs typeface="Lucida Sans Unicode"/>
                        </a:rPr>
                        <a:t> </a:t>
                      </a:r>
                      <a:r>
                        <a:rPr sz="1850" b="1" spc="25" dirty="0">
                          <a:solidFill>
                            <a:srgbClr val="FFFFFF"/>
                          </a:solidFill>
                          <a:latin typeface="Lucida Sans Unicode"/>
                          <a:cs typeface="Lucida Sans Unicode"/>
                        </a:rPr>
                        <a:t>(3)</a:t>
                      </a:r>
                      <a:endParaRPr sz="1850">
                        <a:latin typeface="Lucida Sans Unicode"/>
                        <a:cs typeface="Lucida Sans Unicode"/>
                      </a:endParaRPr>
                    </a:p>
                  </a:txBody>
                  <a:tcPr marL="0" marR="0" marT="16510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F5C201"/>
                    </a:solidFill>
                  </a:tcPr>
                </a:tc>
                <a:extLst>
                  <a:ext uri="{0D108BD9-81ED-4DB2-BD59-A6C34878D82A}">
                    <a16:rowId xmlns:a16="http://schemas.microsoft.com/office/drawing/2014/main" val="10000"/>
                  </a:ext>
                </a:extLst>
              </a:tr>
              <a:tr h="695325">
                <a:tc>
                  <a:txBody>
                    <a:bodyPr/>
                    <a:lstStyle/>
                    <a:p>
                      <a:pPr marL="1400810" marR="365760" indent="-1027430">
                        <a:lnSpc>
                          <a:spcPct val="103400"/>
                        </a:lnSpc>
                        <a:spcBef>
                          <a:spcPts val="705"/>
                        </a:spcBef>
                      </a:pPr>
                      <a:r>
                        <a:rPr sz="1450" b="1" spc="25" dirty="0">
                          <a:latin typeface="Lucida Sans Unicode"/>
                          <a:cs typeface="Lucida Sans Unicode"/>
                        </a:rPr>
                        <a:t>Program</a:t>
                      </a:r>
                      <a:r>
                        <a:rPr sz="1450" b="1" spc="-20" dirty="0">
                          <a:latin typeface="Lucida Sans Unicode"/>
                          <a:cs typeface="Lucida Sans Unicode"/>
                        </a:rPr>
                        <a:t> </a:t>
                      </a:r>
                      <a:r>
                        <a:rPr sz="1450" b="1" spc="20" dirty="0">
                          <a:latin typeface="Lucida Sans Unicode"/>
                          <a:cs typeface="Lucida Sans Unicode"/>
                        </a:rPr>
                        <a:t>Learning</a:t>
                      </a:r>
                      <a:r>
                        <a:rPr sz="1450" b="1" spc="-20" dirty="0">
                          <a:latin typeface="Lucida Sans Unicode"/>
                          <a:cs typeface="Lucida Sans Unicode"/>
                        </a:rPr>
                        <a:t> </a:t>
                      </a:r>
                      <a:r>
                        <a:rPr sz="1450" b="1" spc="20" dirty="0">
                          <a:latin typeface="Lucida Sans Unicode"/>
                          <a:cs typeface="Lucida Sans Unicode"/>
                        </a:rPr>
                        <a:t>Outcomes </a:t>
                      </a:r>
                      <a:r>
                        <a:rPr sz="1450" b="1" spc="-445" dirty="0">
                          <a:latin typeface="Lucida Sans Unicode"/>
                          <a:cs typeface="Lucida Sans Unicode"/>
                        </a:rPr>
                        <a:t> </a:t>
                      </a:r>
                      <a:r>
                        <a:rPr sz="1450" b="1" spc="15" dirty="0">
                          <a:latin typeface="Lucida Sans Unicode"/>
                          <a:cs typeface="Lucida Sans Unicode"/>
                        </a:rPr>
                        <a:t>(PLOs)</a:t>
                      </a:r>
                      <a:endParaRPr sz="1450">
                        <a:latin typeface="Lucida Sans Unicode"/>
                        <a:cs typeface="Lucida Sans Unicode"/>
                      </a:endParaRPr>
                    </a:p>
                  </a:txBody>
                  <a:tcPr marL="0" marR="0" marT="89535"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tc>
                  <a:txBody>
                    <a:bodyPr/>
                    <a:lstStyle/>
                    <a:p>
                      <a:pPr marL="73025" marR="869315">
                        <a:lnSpc>
                          <a:spcPct val="100000"/>
                        </a:lnSpc>
                        <a:spcBef>
                          <a:spcPts val="735"/>
                        </a:spcBef>
                      </a:pPr>
                      <a:r>
                        <a:rPr sz="1500" spc="-10" dirty="0">
                          <a:latin typeface="Lucida Sans Unicode"/>
                          <a:cs typeface="Lucida Sans Unicode"/>
                        </a:rPr>
                        <a:t>Student </a:t>
                      </a:r>
                      <a:r>
                        <a:rPr sz="1500" spc="-5" dirty="0">
                          <a:latin typeface="Lucida Sans Unicode"/>
                          <a:cs typeface="Lucida Sans Unicode"/>
                        </a:rPr>
                        <a:t>learning outcomes </a:t>
                      </a:r>
                      <a:r>
                        <a:rPr sz="1500" spc="-10" dirty="0">
                          <a:latin typeface="Lucida Sans Unicode"/>
                          <a:cs typeface="Lucida Sans Unicode"/>
                        </a:rPr>
                        <a:t>specific </a:t>
                      </a:r>
                      <a:r>
                        <a:rPr sz="1500" spc="-5" dirty="0">
                          <a:latin typeface="Lucida Sans Unicode"/>
                          <a:cs typeface="Lucida Sans Unicode"/>
                        </a:rPr>
                        <a:t>to program and </a:t>
                      </a:r>
                      <a:r>
                        <a:rPr sz="1500" spc="-459" dirty="0">
                          <a:latin typeface="Lucida Sans Unicode"/>
                          <a:cs typeface="Lucida Sans Unicode"/>
                        </a:rPr>
                        <a:t> </a:t>
                      </a:r>
                      <a:r>
                        <a:rPr sz="1500" spc="-10" dirty="0">
                          <a:latin typeface="Lucida Sans Unicode"/>
                          <a:cs typeface="Lucida Sans Unicode"/>
                        </a:rPr>
                        <a:t>measurable.</a:t>
                      </a:r>
                      <a:endParaRPr sz="1500">
                        <a:latin typeface="Lucida Sans Unicode"/>
                        <a:cs typeface="Lucida Sans Unicode"/>
                      </a:endParaRPr>
                    </a:p>
                  </a:txBody>
                  <a:tcPr marL="0" marR="0" marT="93345"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1"/>
                  </a:ext>
                </a:extLst>
              </a:tr>
              <a:tr h="1009650">
                <a:tc>
                  <a:txBody>
                    <a:bodyPr/>
                    <a:lstStyle/>
                    <a:p>
                      <a:pPr>
                        <a:lnSpc>
                          <a:spcPct val="100000"/>
                        </a:lnSpc>
                        <a:spcBef>
                          <a:spcPts val="20"/>
                        </a:spcBef>
                      </a:pPr>
                      <a:endParaRPr sz="2500">
                        <a:latin typeface="Times New Roman"/>
                        <a:cs typeface="Times New Roman"/>
                      </a:endParaRPr>
                    </a:p>
                    <a:p>
                      <a:pPr marL="635" algn="ctr">
                        <a:lnSpc>
                          <a:spcPct val="100000"/>
                        </a:lnSpc>
                        <a:spcBef>
                          <a:spcPts val="5"/>
                        </a:spcBef>
                      </a:pPr>
                      <a:r>
                        <a:rPr sz="1450" b="1" spc="20" dirty="0">
                          <a:latin typeface="Lucida Sans Unicode"/>
                          <a:cs typeface="Lucida Sans Unicode"/>
                        </a:rPr>
                        <a:t>Curriculum/Program</a:t>
                      </a:r>
                      <a:r>
                        <a:rPr sz="1450" b="1" spc="-5" dirty="0">
                          <a:latin typeface="Lucida Sans Unicode"/>
                          <a:cs typeface="Lucida Sans Unicode"/>
                        </a:rPr>
                        <a:t> </a:t>
                      </a:r>
                      <a:r>
                        <a:rPr sz="1450" b="1" spc="25" dirty="0">
                          <a:latin typeface="Lucida Sans Unicode"/>
                          <a:cs typeface="Lucida Sans Unicode"/>
                        </a:rPr>
                        <a:t>Mapping</a:t>
                      </a:r>
                      <a:endParaRPr sz="1450">
                        <a:latin typeface="Lucida Sans Unicode"/>
                        <a:cs typeface="Lucida Sans Unicode"/>
                      </a:endParaRPr>
                    </a:p>
                  </a:txBody>
                  <a:tcPr marL="0" marR="0" marT="254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73025" marR="304165">
                        <a:lnSpc>
                          <a:spcPct val="100000"/>
                        </a:lnSpc>
                        <a:spcBef>
                          <a:spcPts val="180"/>
                        </a:spcBef>
                      </a:pPr>
                      <a:r>
                        <a:rPr sz="1500" spc="-5" dirty="0">
                          <a:latin typeface="Lucida Sans Unicode"/>
                          <a:cs typeface="Lucida Sans Unicode"/>
                        </a:rPr>
                        <a:t>Courses are </a:t>
                      </a:r>
                      <a:r>
                        <a:rPr sz="1500" spc="-10" dirty="0">
                          <a:latin typeface="Lucida Sans Unicode"/>
                          <a:cs typeface="Lucida Sans Unicode"/>
                        </a:rPr>
                        <a:t>listed </a:t>
                      </a:r>
                      <a:r>
                        <a:rPr sz="1500" spc="-5" dirty="0">
                          <a:latin typeface="Lucida Sans Unicode"/>
                          <a:cs typeface="Lucida Sans Unicode"/>
                        </a:rPr>
                        <a:t>and are </a:t>
                      </a:r>
                      <a:r>
                        <a:rPr sz="1500" spc="-10" dirty="0">
                          <a:latin typeface="Lucida Sans Unicode"/>
                          <a:cs typeface="Lucida Sans Unicode"/>
                        </a:rPr>
                        <a:t>linked </a:t>
                      </a:r>
                      <a:r>
                        <a:rPr sz="1500" spc="-5" dirty="0">
                          <a:latin typeface="Lucida Sans Unicode"/>
                          <a:cs typeface="Lucida Sans Unicode"/>
                        </a:rPr>
                        <a:t>to PLOs. </a:t>
                      </a:r>
                      <a:r>
                        <a:rPr sz="1500" spc="-10" dirty="0">
                          <a:latin typeface="Lucida Sans Unicode"/>
                          <a:cs typeface="Lucida Sans Unicode"/>
                        </a:rPr>
                        <a:t>Clear levels </a:t>
                      </a:r>
                      <a:r>
                        <a:rPr sz="1500" spc="-5" dirty="0">
                          <a:latin typeface="Lucida Sans Unicode"/>
                          <a:cs typeface="Lucida Sans Unicode"/>
                        </a:rPr>
                        <a:t>of </a:t>
                      </a:r>
                      <a:r>
                        <a:rPr sz="1500" dirty="0">
                          <a:latin typeface="Lucida Sans Unicode"/>
                          <a:cs typeface="Lucida Sans Unicode"/>
                        </a:rPr>
                        <a:t> </a:t>
                      </a:r>
                      <a:r>
                        <a:rPr sz="1500" spc="-5" dirty="0">
                          <a:latin typeface="Lucida Sans Unicode"/>
                          <a:cs typeface="Lucida Sans Unicode"/>
                        </a:rPr>
                        <a:t>learning are </a:t>
                      </a:r>
                      <a:r>
                        <a:rPr sz="1500" spc="-10" dirty="0">
                          <a:latin typeface="Lucida Sans Unicode"/>
                          <a:cs typeface="Lucida Sans Unicode"/>
                        </a:rPr>
                        <a:t>defined </a:t>
                      </a:r>
                      <a:r>
                        <a:rPr sz="1500" spc="-5" dirty="0">
                          <a:latin typeface="Lucida Sans Unicode"/>
                          <a:cs typeface="Lucida Sans Unicode"/>
                        </a:rPr>
                        <a:t>for PLOs at all </a:t>
                      </a:r>
                      <a:r>
                        <a:rPr sz="1500" spc="-10" dirty="0">
                          <a:latin typeface="Lucida Sans Unicode"/>
                          <a:cs typeface="Lucida Sans Unicode"/>
                        </a:rPr>
                        <a:t>levels (I, </a:t>
                      </a:r>
                      <a:r>
                        <a:rPr sz="1500" spc="-5" dirty="0">
                          <a:latin typeface="Lucida Sans Unicode"/>
                          <a:cs typeface="Lucida Sans Unicode"/>
                        </a:rPr>
                        <a:t>D, </a:t>
                      </a:r>
                      <a:r>
                        <a:rPr sz="1500" spc="-10" dirty="0">
                          <a:latin typeface="Lucida Sans Unicode"/>
                          <a:cs typeface="Lucida Sans Unicode"/>
                        </a:rPr>
                        <a:t>M)*. </a:t>
                      </a:r>
                      <a:r>
                        <a:rPr sz="1500" spc="-5" dirty="0">
                          <a:latin typeface="Lucida Sans Unicode"/>
                          <a:cs typeface="Lucida Sans Unicode"/>
                        </a:rPr>
                        <a:t>Some </a:t>
                      </a:r>
                      <a:r>
                        <a:rPr sz="1500" spc="-459" dirty="0">
                          <a:latin typeface="Lucida Sans Unicode"/>
                          <a:cs typeface="Lucida Sans Unicode"/>
                        </a:rPr>
                        <a:t> </a:t>
                      </a:r>
                      <a:r>
                        <a:rPr sz="1500" spc="-10" dirty="0">
                          <a:latin typeface="Lucida Sans Unicode"/>
                          <a:cs typeface="Lucida Sans Unicode"/>
                        </a:rPr>
                        <a:t>mapping evident. </a:t>
                      </a:r>
                      <a:r>
                        <a:rPr sz="1500" spc="-5" dirty="0">
                          <a:latin typeface="Lucida Sans Unicode"/>
                          <a:cs typeface="Lucida Sans Unicode"/>
                        </a:rPr>
                        <a:t>Program </a:t>
                      </a:r>
                      <a:r>
                        <a:rPr sz="1500" spc="-10" dirty="0">
                          <a:latin typeface="Lucida Sans Unicode"/>
                          <a:cs typeface="Lucida Sans Unicode"/>
                        </a:rPr>
                        <a:t>level </a:t>
                      </a:r>
                      <a:r>
                        <a:rPr sz="1500" spc="-5" dirty="0">
                          <a:latin typeface="Lucida Sans Unicode"/>
                          <a:cs typeface="Lucida Sans Unicode"/>
                        </a:rPr>
                        <a:t>outcomes map to </a:t>
                      </a:r>
                      <a:r>
                        <a:rPr sz="1500" spc="-10" dirty="0">
                          <a:latin typeface="Lucida Sans Unicode"/>
                          <a:cs typeface="Lucida Sans Unicode"/>
                        </a:rPr>
                        <a:t>college </a:t>
                      </a:r>
                      <a:r>
                        <a:rPr sz="1500" spc="-459" dirty="0">
                          <a:latin typeface="Lucida Sans Unicode"/>
                          <a:cs typeface="Lucida Sans Unicode"/>
                        </a:rPr>
                        <a:t> </a:t>
                      </a:r>
                      <a:r>
                        <a:rPr sz="1500" spc="-5" dirty="0">
                          <a:latin typeface="Lucida Sans Unicode"/>
                          <a:cs typeface="Lucida Sans Unicode"/>
                        </a:rPr>
                        <a:t>and</a:t>
                      </a:r>
                      <a:r>
                        <a:rPr sz="1500" spc="-25" dirty="0">
                          <a:latin typeface="Lucida Sans Unicode"/>
                          <a:cs typeface="Lucida Sans Unicode"/>
                        </a:rPr>
                        <a:t> </a:t>
                      </a:r>
                      <a:r>
                        <a:rPr sz="1500" spc="-5" dirty="0">
                          <a:latin typeface="Lucida Sans Unicode"/>
                          <a:cs typeface="Lucida Sans Unicode"/>
                        </a:rPr>
                        <a:t>institutional</a:t>
                      </a:r>
                      <a:r>
                        <a:rPr sz="1500" spc="-20" dirty="0">
                          <a:latin typeface="Lucida Sans Unicode"/>
                          <a:cs typeface="Lucida Sans Unicode"/>
                        </a:rPr>
                        <a:t> </a:t>
                      </a:r>
                      <a:r>
                        <a:rPr sz="1500" spc="-5" dirty="0">
                          <a:latin typeface="Lucida Sans Unicode"/>
                          <a:cs typeface="Lucida Sans Unicode"/>
                        </a:rPr>
                        <a:t>outcomes.</a:t>
                      </a:r>
                      <a:endParaRPr sz="1500">
                        <a:latin typeface="Lucida Sans Unicode"/>
                        <a:cs typeface="Lucida Sans Unicode"/>
                      </a:endParaRPr>
                    </a:p>
                  </a:txBody>
                  <a:tcPr marL="0" marR="0" marT="2286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2"/>
                  </a:ext>
                </a:extLst>
              </a:tr>
              <a:tr h="757555">
                <a:tc>
                  <a:txBody>
                    <a:bodyPr/>
                    <a:lstStyle/>
                    <a:p>
                      <a:pPr algn="ctr">
                        <a:lnSpc>
                          <a:spcPct val="100000"/>
                        </a:lnSpc>
                        <a:spcBef>
                          <a:spcPts val="1905"/>
                        </a:spcBef>
                      </a:pPr>
                      <a:r>
                        <a:rPr sz="1450" b="1" spc="20" dirty="0">
                          <a:latin typeface="Lucida Sans Unicode"/>
                          <a:cs typeface="Lucida Sans Unicode"/>
                        </a:rPr>
                        <a:t>Methods/Measures</a:t>
                      </a:r>
                      <a:endParaRPr sz="1450">
                        <a:latin typeface="Lucida Sans Unicode"/>
                        <a:cs typeface="Lucida Sans Unicode"/>
                      </a:endParaRPr>
                    </a:p>
                  </a:txBody>
                  <a:tcPr marL="0" marR="0" marT="2419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73025" marR="307340" algn="just">
                        <a:lnSpc>
                          <a:spcPct val="100000"/>
                        </a:lnSpc>
                        <a:spcBef>
                          <a:spcPts val="100"/>
                        </a:spcBef>
                      </a:pPr>
                      <a:r>
                        <a:rPr sz="1500" spc="-10" dirty="0">
                          <a:latin typeface="Lucida Sans Unicode"/>
                          <a:cs typeface="Lucida Sans Unicode"/>
                        </a:rPr>
                        <a:t>Multiple methods </a:t>
                      </a:r>
                      <a:r>
                        <a:rPr sz="1500" spc="-5" dirty="0">
                          <a:latin typeface="Lucida Sans Unicode"/>
                          <a:cs typeface="Lucida Sans Unicode"/>
                        </a:rPr>
                        <a:t>and measures used and </a:t>
                      </a:r>
                      <a:r>
                        <a:rPr sz="1500" spc="-10" dirty="0">
                          <a:latin typeface="Lucida Sans Unicode"/>
                          <a:cs typeface="Lucida Sans Unicode"/>
                        </a:rPr>
                        <a:t>linked </a:t>
                      </a:r>
                      <a:r>
                        <a:rPr sz="1500" spc="-5" dirty="0">
                          <a:latin typeface="Lucida Sans Unicode"/>
                          <a:cs typeface="Lucida Sans Unicode"/>
                        </a:rPr>
                        <a:t>to PLOs. </a:t>
                      </a:r>
                      <a:r>
                        <a:rPr sz="1500" spc="-459" dirty="0">
                          <a:latin typeface="Lucida Sans Unicode"/>
                          <a:cs typeface="Lucida Sans Unicode"/>
                        </a:rPr>
                        <a:t> </a:t>
                      </a:r>
                      <a:r>
                        <a:rPr sz="1500" spc="-10" dirty="0">
                          <a:latin typeface="Lucida Sans Unicode"/>
                          <a:cs typeface="Lucida Sans Unicode"/>
                        </a:rPr>
                        <a:t>Assessment </a:t>
                      </a:r>
                      <a:r>
                        <a:rPr sz="1500" spc="-5" dirty="0">
                          <a:latin typeface="Lucida Sans Unicode"/>
                          <a:cs typeface="Lucida Sans Unicode"/>
                        </a:rPr>
                        <a:t>at only </a:t>
                      </a:r>
                      <a:r>
                        <a:rPr sz="1500" dirty="0">
                          <a:latin typeface="Lucida Sans Unicode"/>
                          <a:cs typeface="Lucida Sans Unicode"/>
                        </a:rPr>
                        <a:t>1 </a:t>
                      </a:r>
                      <a:r>
                        <a:rPr sz="1500" spc="-10" dirty="0">
                          <a:latin typeface="Lucida Sans Unicode"/>
                          <a:cs typeface="Lucida Sans Unicode"/>
                        </a:rPr>
                        <a:t>level </a:t>
                      </a:r>
                      <a:r>
                        <a:rPr sz="1500" spc="-5" dirty="0">
                          <a:latin typeface="Lucida Sans Unicode"/>
                          <a:cs typeface="Lucida Sans Unicode"/>
                        </a:rPr>
                        <a:t>of learning. </a:t>
                      </a:r>
                      <a:r>
                        <a:rPr sz="1500" spc="-10" dirty="0">
                          <a:latin typeface="Lucida Sans Unicode"/>
                          <a:cs typeface="Lucida Sans Unicode"/>
                        </a:rPr>
                        <a:t>Indirect </a:t>
                      </a:r>
                      <a:r>
                        <a:rPr sz="1500" spc="-5" dirty="0">
                          <a:latin typeface="Lucida Sans Unicode"/>
                          <a:cs typeface="Lucida Sans Unicode"/>
                        </a:rPr>
                        <a:t>and </a:t>
                      </a:r>
                      <a:r>
                        <a:rPr sz="1500" spc="-10" dirty="0">
                          <a:latin typeface="Lucida Sans Unicode"/>
                          <a:cs typeface="Lucida Sans Unicode"/>
                        </a:rPr>
                        <a:t>direct </a:t>
                      </a:r>
                      <a:r>
                        <a:rPr sz="1500" spc="-459" dirty="0">
                          <a:latin typeface="Lucida Sans Unicode"/>
                          <a:cs typeface="Lucida Sans Unicode"/>
                        </a:rPr>
                        <a:t> </a:t>
                      </a:r>
                      <a:r>
                        <a:rPr sz="1500" spc="-10" dirty="0">
                          <a:latin typeface="Lucida Sans Unicode"/>
                          <a:cs typeface="Lucida Sans Unicode"/>
                        </a:rPr>
                        <a:t>methods</a:t>
                      </a:r>
                      <a:r>
                        <a:rPr sz="1500" spc="-20" dirty="0">
                          <a:latin typeface="Lucida Sans Unicode"/>
                          <a:cs typeface="Lucida Sans Unicode"/>
                        </a:rPr>
                        <a:t> </a:t>
                      </a:r>
                      <a:r>
                        <a:rPr sz="1500" spc="-10" dirty="0">
                          <a:latin typeface="Lucida Sans Unicode"/>
                          <a:cs typeface="Lucida Sans Unicode"/>
                        </a:rPr>
                        <a:t>used.</a:t>
                      </a:r>
                      <a:endParaRPr sz="1500">
                        <a:latin typeface="Lucida Sans Unicode"/>
                        <a:cs typeface="Lucida Sans Unicode"/>
                      </a:endParaRPr>
                    </a:p>
                  </a:txBody>
                  <a:tcPr marL="0" marR="0" marT="1270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3"/>
                  </a:ext>
                </a:extLst>
              </a:tr>
              <a:tr h="757555">
                <a:tc>
                  <a:txBody>
                    <a:bodyPr/>
                    <a:lstStyle/>
                    <a:p>
                      <a:pPr marL="1270" algn="ctr">
                        <a:lnSpc>
                          <a:spcPct val="100000"/>
                        </a:lnSpc>
                        <a:spcBef>
                          <a:spcPts val="1914"/>
                        </a:spcBef>
                      </a:pPr>
                      <a:r>
                        <a:rPr sz="1450" b="1" spc="20" dirty="0">
                          <a:latin typeface="Lucida Sans Unicode"/>
                          <a:cs typeface="Lucida Sans Unicode"/>
                        </a:rPr>
                        <a:t>Assessment</a:t>
                      </a:r>
                      <a:r>
                        <a:rPr sz="1450" b="1" spc="-5" dirty="0">
                          <a:latin typeface="Lucida Sans Unicode"/>
                          <a:cs typeface="Lucida Sans Unicode"/>
                        </a:rPr>
                        <a:t> </a:t>
                      </a:r>
                      <a:r>
                        <a:rPr sz="1450" b="1" spc="15" dirty="0">
                          <a:latin typeface="Lucida Sans Unicode"/>
                          <a:cs typeface="Lucida Sans Unicode"/>
                        </a:rPr>
                        <a:t>Infrastructure</a:t>
                      </a:r>
                      <a:endParaRPr sz="1450">
                        <a:latin typeface="Lucida Sans Unicode"/>
                        <a:cs typeface="Lucida Sans Unicode"/>
                      </a:endParaRPr>
                    </a:p>
                  </a:txBody>
                  <a:tcPr marL="0" marR="0" marT="243204"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73025" marR="476250">
                        <a:lnSpc>
                          <a:spcPct val="100000"/>
                        </a:lnSpc>
                        <a:spcBef>
                          <a:spcPts val="85"/>
                        </a:spcBef>
                      </a:pPr>
                      <a:r>
                        <a:rPr sz="1500" spc="-5" dirty="0">
                          <a:latin typeface="Lucida Sans Unicode"/>
                          <a:cs typeface="Lucida Sans Unicode"/>
                        </a:rPr>
                        <a:t>Faculty </a:t>
                      </a:r>
                      <a:r>
                        <a:rPr sz="1500" spc="-10" dirty="0">
                          <a:latin typeface="Lucida Sans Unicode"/>
                          <a:cs typeface="Lucida Sans Unicode"/>
                        </a:rPr>
                        <a:t>committee </a:t>
                      </a:r>
                      <a:r>
                        <a:rPr sz="1500" spc="-5" dirty="0">
                          <a:latin typeface="Lucida Sans Unicode"/>
                          <a:cs typeface="Lucida Sans Unicode"/>
                        </a:rPr>
                        <a:t>and program </a:t>
                      </a:r>
                      <a:r>
                        <a:rPr sz="1500" spc="-10" dirty="0">
                          <a:latin typeface="Lucida Sans Unicode"/>
                          <a:cs typeface="Lucida Sans Unicode"/>
                        </a:rPr>
                        <a:t>faculty </a:t>
                      </a:r>
                      <a:r>
                        <a:rPr sz="1500" spc="-5" dirty="0">
                          <a:latin typeface="Lucida Sans Unicode"/>
                          <a:cs typeface="Lucida Sans Unicode"/>
                        </a:rPr>
                        <a:t>communicate </a:t>
                      </a:r>
                      <a:r>
                        <a:rPr sz="1500" dirty="0">
                          <a:latin typeface="Lucida Sans Unicode"/>
                          <a:cs typeface="Lucida Sans Unicode"/>
                        </a:rPr>
                        <a:t> </a:t>
                      </a:r>
                      <a:r>
                        <a:rPr sz="1500" spc="-5" dirty="0">
                          <a:latin typeface="Lucida Sans Unicode"/>
                          <a:cs typeface="Lucida Sans Unicode"/>
                        </a:rPr>
                        <a:t>regularly. </a:t>
                      </a:r>
                      <a:r>
                        <a:rPr sz="1500" spc="-10" dirty="0">
                          <a:latin typeface="Lucida Sans Unicode"/>
                          <a:cs typeface="Lucida Sans Unicode"/>
                        </a:rPr>
                        <a:t>Admin support evident </a:t>
                      </a:r>
                      <a:r>
                        <a:rPr sz="1500" spc="-5" dirty="0">
                          <a:latin typeface="Lucida Sans Unicode"/>
                          <a:cs typeface="Lucida Sans Unicode"/>
                        </a:rPr>
                        <a:t>and </a:t>
                      </a:r>
                      <a:r>
                        <a:rPr sz="1500" spc="-10" dirty="0">
                          <a:latin typeface="Lucida Sans Unicode"/>
                          <a:cs typeface="Lucida Sans Unicode"/>
                        </a:rPr>
                        <a:t>evidence seen </a:t>
                      </a:r>
                      <a:r>
                        <a:rPr sz="1500" spc="-5" dirty="0">
                          <a:latin typeface="Lucida Sans Unicode"/>
                          <a:cs typeface="Lucida Sans Unicode"/>
                        </a:rPr>
                        <a:t>of </a:t>
                      </a:r>
                      <a:r>
                        <a:rPr sz="1500" dirty="0">
                          <a:latin typeface="Lucida Sans Unicode"/>
                          <a:cs typeface="Lucida Sans Unicode"/>
                        </a:rPr>
                        <a:t> </a:t>
                      </a:r>
                      <a:r>
                        <a:rPr sz="1500" spc="-5" dirty="0">
                          <a:latin typeface="Lucida Sans Unicode"/>
                          <a:cs typeface="Lucida Sans Unicode"/>
                        </a:rPr>
                        <a:t>regular</a:t>
                      </a:r>
                      <a:r>
                        <a:rPr sz="1500" spc="-15" dirty="0">
                          <a:latin typeface="Lucida Sans Unicode"/>
                          <a:cs typeface="Lucida Sans Unicode"/>
                        </a:rPr>
                        <a:t> </a:t>
                      </a:r>
                      <a:r>
                        <a:rPr sz="1500" spc="-10" dirty="0">
                          <a:latin typeface="Lucida Sans Unicode"/>
                          <a:cs typeface="Lucida Sans Unicode"/>
                        </a:rPr>
                        <a:t>data</a:t>
                      </a:r>
                      <a:r>
                        <a:rPr sz="1500" spc="-20" dirty="0">
                          <a:latin typeface="Lucida Sans Unicode"/>
                          <a:cs typeface="Lucida Sans Unicode"/>
                        </a:rPr>
                        <a:t> </a:t>
                      </a:r>
                      <a:r>
                        <a:rPr sz="1500" spc="-10" dirty="0">
                          <a:latin typeface="Lucida Sans Unicode"/>
                          <a:cs typeface="Lucida Sans Unicode"/>
                        </a:rPr>
                        <a:t>collection.</a:t>
                      </a:r>
                      <a:r>
                        <a:rPr sz="1500" spc="-25" dirty="0">
                          <a:latin typeface="Lucida Sans Unicode"/>
                          <a:cs typeface="Lucida Sans Unicode"/>
                        </a:rPr>
                        <a:t> </a:t>
                      </a:r>
                      <a:r>
                        <a:rPr sz="1500" spc="-5" dirty="0">
                          <a:latin typeface="Lucida Sans Unicode"/>
                          <a:cs typeface="Lucida Sans Unicode"/>
                        </a:rPr>
                        <a:t>Regular</a:t>
                      </a:r>
                      <a:r>
                        <a:rPr sz="1500" spc="-15" dirty="0">
                          <a:latin typeface="Lucida Sans Unicode"/>
                          <a:cs typeface="Lucida Sans Unicode"/>
                        </a:rPr>
                        <a:t> </a:t>
                      </a:r>
                      <a:r>
                        <a:rPr sz="1500" spc="-5" dirty="0">
                          <a:latin typeface="Lucida Sans Unicode"/>
                          <a:cs typeface="Lucida Sans Unicode"/>
                        </a:rPr>
                        <a:t>use</a:t>
                      </a:r>
                      <a:r>
                        <a:rPr sz="1500" spc="-25" dirty="0">
                          <a:latin typeface="Lucida Sans Unicode"/>
                          <a:cs typeface="Lucida Sans Unicode"/>
                        </a:rPr>
                        <a:t> </a:t>
                      </a:r>
                      <a:r>
                        <a:rPr sz="1500" spc="-5" dirty="0">
                          <a:latin typeface="Lucida Sans Unicode"/>
                          <a:cs typeface="Lucida Sans Unicode"/>
                        </a:rPr>
                        <a:t>of</a:t>
                      </a:r>
                      <a:r>
                        <a:rPr sz="1500" spc="-20" dirty="0">
                          <a:latin typeface="Lucida Sans Unicode"/>
                          <a:cs typeface="Lucida Sans Unicode"/>
                        </a:rPr>
                        <a:t> </a:t>
                      </a:r>
                      <a:r>
                        <a:rPr sz="1500" spc="-5" dirty="0">
                          <a:latin typeface="Lucida Sans Unicode"/>
                          <a:cs typeface="Lucida Sans Unicode"/>
                        </a:rPr>
                        <a:t>technology</a:t>
                      </a:r>
                      <a:r>
                        <a:rPr sz="1500" spc="-10" dirty="0">
                          <a:latin typeface="Lucida Sans Unicode"/>
                          <a:cs typeface="Lucida Sans Unicode"/>
                        </a:rPr>
                        <a:t> </a:t>
                      </a:r>
                      <a:r>
                        <a:rPr sz="1500" spc="-5" dirty="0">
                          <a:latin typeface="Lucida Sans Unicode"/>
                          <a:cs typeface="Lucida Sans Unicode"/>
                        </a:rPr>
                        <a:t>seen.</a:t>
                      </a:r>
                      <a:endParaRPr sz="1500">
                        <a:latin typeface="Lucida Sans Unicode"/>
                        <a:cs typeface="Lucida Sans Unicode"/>
                      </a:endParaRPr>
                    </a:p>
                  </a:txBody>
                  <a:tcPr marL="0" marR="0" marT="1079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4"/>
                  </a:ext>
                </a:extLst>
              </a:tr>
              <a:tr h="757555">
                <a:tc>
                  <a:txBody>
                    <a:bodyPr/>
                    <a:lstStyle/>
                    <a:p>
                      <a:pPr marL="1296035" marR="245745" indent="-1042669">
                        <a:lnSpc>
                          <a:spcPct val="103400"/>
                        </a:lnSpc>
                        <a:spcBef>
                          <a:spcPts val="955"/>
                        </a:spcBef>
                      </a:pPr>
                      <a:r>
                        <a:rPr sz="1450" b="1" spc="15" dirty="0">
                          <a:latin typeface="Lucida Sans Unicode"/>
                          <a:cs typeface="Lucida Sans Unicode"/>
                        </a:rPr>
                        <a:t>Presentation </a:t>
                      </a:r>
                      <a:r>
                        <a:rPr sz="1450" b="1" spc="25" dirty="0">
                          <a:latin typeface="Lucida Sans Unicode"/>
                          <a:cs typeface="Lucida Sans Unicode"/>
                        </a:rPr>
                        <a:t>and </a:t>
                      </a:r>
                      <a:r>
                        <a:rPr sz="1450" b="1" spc="15" dirty="0">
                          <a:latin typeface="Lucida Sans Unicode"/>
                          <a:cs typeface="Lucida Sans Unicode"/>
                        </a:rPr>
                        <a:t>Publication </a:t>
                      </a:r>
                      <a:r>
                        <a:rPr sz="1450" b="1" spc="20" dirty="0">
                          <a:latin typeface="Lucida Sans Unicode"/>
                          <a:cs typeface="Lucida Sans Unicode"/>
                        </a:rPr>
                        <a:t>of </a:t>
                      </a:r>
                      <a:r>
                        <a:rPr sz="1450" b="1" spc="-445" dirty="0">
                          <a:latin typeface="Lucida Sans Unicode"/>
                          <a:cs typeface="Lucida Sans Unicode"/>
                        </a:rPr>
                        <a:t> </a:t>
                      </a:r>
                      <a:r>
                        <a:rPr sz="1450" b="1" spc="20" dirty="0">
                          <a:latin typeface="Lucida Sans Unicode"/>
                          <a:cs typeface="Lucida Sans Unicode"/>
                        </a:rPr>
                        <a:t>Findings</a:t>
                      </a:r>
                      <a:endParaRPr sz="1450">
                        <a:latin typeface="Lucida Sans Unicode"/>
                        <a:cs typeface="Lucida Sans Unicode"/>
                      </a:endParaRPr>
                    </a:p>
                  </a:txBody>
                  <a:tcPr marL="0" marR="0" marT="1212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tc>
                  <a:txBody>
                    <a:bodyPr/>
                    <a:lstStyle/>
                    <a:p>
                      <a:pPr marL="73025" marR="146050">
                        <a:lnSpc>
                          <a:spcPct val="100000"/>
                        </a:lnSpc>
                        <a:spcBef>
                          <a:spcPts val="95"/>
                        </a:spcBef>
                      </a:pPr>
                      <a:r>
                        <a:rPr sz="1500" spc="-10" dirty="0">
                          <a:latin typeface="Lucida Sans Unicode"/>
                          <a:cs typeface="Lucida Sans Unicode"/>
                        </a:rPr>
                        <a:t>Findings explained </a:t>
                      </a:r>
                      <a:r>
                        <a:rPr sz="1500" spc="-5" dirty="0">
                          <a:latin typeface="Lucida Sans Unicode"/>
                          <a:cs typeface="Lucida Sans Unicode"/>
                        </a:rPr>
                        <a:t>and </a:t>
                      </a:r>
                      <a:r>
                        <a:rPr sz="1500" spc="-10" dirty="0">
                          <a:latin typeface="Lucida Sans Unicode"/>
                          <a:cs typeface="Lucida Sans Unicode"/>
                        </a:rPr>
                        <a:t>available </a:t>
                      </a:r>
                      <a:r>
                        <a:rPr sz="1500" spc="-5" dirty="0">
                          <a:latin typeface="Lucida Sans Unicode"/>
                          <a:cs typeface="Lucida Sans Unicode"/>
                        </a:rPr>
                        <a:t>online, current and </a:t>
                      </a:r>
                      <a:r>
                        <a:rPr sz="1500" dirty="0">
                          <a:latin typeface="Lucida Sans Unicode"/>
                          <a:cs typeface="Lucida Sans Unicode"/>
                        </a:rPr>
                        <a:t> </a:t>
                      </a:r>
                      <a:r>
                        <a:rPr sz="1500" spc="-10" dirty="0">
                          <a:latin typeface="Lucida Sans Unicode"/>
                          <a:cs typeface="Lucida Sans Unicode"/>
                        </a:rPr>
                        <a:t>accessible </a:t>
                      </a:r>
                      <a:r>
                        <a:rPr sz="1500" spc="-5" dirty="0">
                          <a:latin typeface="Lucida Sans Unicode"/>
                          <a:cs typeface="Lucida Sans Unicode"/>
                        </a:rPr>
                        <a:t>and some are </a:t>
                      </a:r>
                      <a:r>
                        <a:rPr sz="1500" spc="-10" dirty="0">
                          <a:latin typeface="Lucida Sans Unicode"/>
                          <a:cs typeface="Lucida Sans Unicode"/>
                        </a:rPr>
                        <a:t>linked </a:t>
                      </a:r>
                      <a:r>
                        <a:rPr sz="1500" spc="-5" dirty="0">
                          <a:latin typeface="Lucida Sans Unicode"/>
                          <a:cs typeface="Lucida Sans Unicode"/>
                        </a:rPr>
                        <a:t>to PLOs or </a:t>
                      </a:r>
                      <a:r>
                        <a:rPr sz="1500" spc="-10" dirty="0">
                          <a:latin typeface="Lucida Sans Unicode"/>
                          <a:cs typeface="Lucida Sans Unicode"/>
                        </a:rPr>
                        <a:t>standards. Some </a:t>
                      </a:r>
                      <a:r>
                        <a:rPr sz="1500" spc="-459" dirty="0">
                          <a:latin typeface="Lucida Sans Unicode"/>
                          <a:cs typeface="Lucida Sans Unicode"/>
                        </a:rPr>
                        <a:t> </a:t>
                      </a:r>
                      <a:r>
                        <a:rPr sz="1500" spc="-5" dirty="0">
                          <a:latin typeface="Lucida Sans Unicode"/>
                          <a:cs typeface="Lucida Sans Unicode"/>
                        </a:rPr>
                        <a:t>students</a:t>
                      </a:r>
                      <a:r>
                        <a:rPr sz="1500" spc="-20" dirty="0">
                          <a:latin typeface="Lucida Sans Unicode"/>
                          <a:cs typeface="Lucida Sans Unicode"/>
                        </a:rPr>
                        <a:t> </a:t>
                      </a:r>
                      <a:r>
                        <a:rPr sz="1500" spc="-5" dirty="0">
                          <a:latin typeface="Lucida Sans Unicode"/>
                          <a:cs typeface="Lucida Sans Unicode"/>
                        </a:rPr>
                        <a:t>are</a:t>
                      </a:r>
                      <a:r>
                        <a:rPr sz="1500" spc="-20" dirty="0">
                          <a:latin typeface="Lucida Sans Unicode"/>
                          <a:cs typeface="Lucida Sans Unicode"/>
                        </a:rPr>
                        <a:t> </a:t>
                      </a:r>
                      <a:r>
                        <a:rPr sz="1500" spc="-5" dirty="0">
                          <a:latin typeface="Lucida Sans Unicode"/>
                          <a:cs typeface="Lucida Sans Unicode"/>
                        </a:rPr>
                        <a:t>aware</a:t>
                      </a:r>
                      <a:r>
                        <a:rPr sz="1500" spc="-20" dirty="0">
                          <a:latin typeface="Lucida Sans Unicode"/>
                          <a:cs typeface="Lucida Sans Unicode"/>
                        </a:rPr>
                        <a:t> </a:t>
                      </a:r>
                      <a:r>
                        <a:rPr sz="1500" spc="-5" dirty="0">
                          <a:latin typeface="Lucida Sans Unicode"/>
                          <a:cs typeface="Lucida Sans Unicode"/>
                        </a:rPr>
                        <a:t>of</a:t>
                      </a:r>
                      <a:r>
                        <a:rPr sz="1500" spc="-15" dirty="0">
                          <a:latin typeface="Lucida Sans Unicode"/>
                          <a:cs typeface="Lucida Sans Unicode"/>
                        </a:rPr>
                        <a:t> </a:t>
                      </a:r>
                      <a:r>
                        <a:rPr sz="1500" spc="-10" dirty="0">
                          <a:latin typeface="Lucida Sans Unicode"/>
                          <a:cs typeface="Lucida Sans Unicode"/>
                        </a:rPr>
                        <a:t>findings</a:t>
                      </a:r>
                      <a:endParaRPr sz="1500">
                        <a:latin typeface="Lucida Sans Unicode"/>
                        <a:cs typeface="Lucida Sans Unicode"/>
                      </a:endParaRPr>
                    </a:p>
                  </a:txBody>
                  <a:tcPr marL="0" marR="0" marT="1206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BE9CB"/>
                    </a:solidFill>
                  </a:tcPr>
                </a:tc>
                <a:extLst>
                  <a:ext uri="{0D108BD9-81ED-4DB2-BD59-A6C34878D82A}">
                    <a16:rowId xmlns:a16="http://schemas.microsoft.com/office/drawing/2014/main" val="10005"/>
                  </a:ext>
                </a:extLst>
              </a:tr>
              <a:tr h="1069975">
                <a:tc>
                  <a:txBody>
                    <a:bodyPr/>
                    <a:lstStyle/>
                    <a:p>
                      <a:pPr>
                        <a:lnSpc>
                          <a:spcPct val="100000"/>
                        </a:lnSpc>
                        <a:spcBef>
                          <a:spcPts val="30"/>
                        </a:spcBef>
                      </a:pPr>
                      <a:endParaRPr sz="2700">
                        <a:latin typeface="Times New Roman"/>
                        <a:cs typeface="Times New Roman"/>
                      </a:endParaRPr>
                    </a:p>
                    <a:p>
                      <a:pPr algn="ctr">
                        <a:lnSpc>
                          <a:spcPct val="100000"/>
                        </a:lnSpc>
                      </a:pPr>
                      <a:r>
                        <a:rPr sz="1450" b="1" spc="25" dirty="0">
                          <a:latin typeface="Lucida Sans Unicode"/>
                          <a:cs typeface="Lucida Sans Unicode"/>
                        </a:rPr>
                        <a:t>Use</a:t>
                      </a:r>
                      <a:r>
                        <a:rPr sz="1450" b="1" spc="-35" dirty="0">
                          <a:latin typeface="Lucida Sans Unicode"/>
                          <a:cs typeface="Lucida Sans Unicode"/>
                        </a:rPr>
                        <a:t> </a:t>
                      </a:r>
                      <a:r>
                        <a:rPr sz="1450" b="1" spc="20" dirty="0">
                          <a:latin typeface="Lucida Sans Unicode"/>
                          <a:cs typeface="Lucida Sans Unicode"/>
                        </a:rPr>
                        <a:t>of</a:t>
                      </a:r>
                      <a:r>
                        <a:rPr sz="1450" b="1" spc="-30" dirty="0">
                          <a:latin typeface="Lucida Sans Unicode"/>
                          <a:cs typeface="Lucida Sans Unicode"/>
                        </a:rPr>
                        <a:t> </a:t>
                      </a:r>
                      <a:r>
                        <a:rPr sz="1450" b="1" spc="20" dirty="0">
                          <a:latin typeface="Lucida Sans Unicode"/>
                          <a:cs typeface="Lucida Sans Unicode"/>
                        </a:rPr>
                        <a:t>Findings</a:t>
                      </a:r>
                      <a:endParaRPr sz="1450">
                        <a:latin typeface="Lucida Sans Unicode"/>
                        <a:cs typeface="Lucida Sans Unicode"/>
                      </a:endParaRPr>
                    </a:p>
                  </a:txBody>
                  <a:tcPr marL="0" marR="0" marT="381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tc>
                  <a:txBody>
                    <a:bodyPr/>
                    <a:lstStyle/>
                    <a:p>
                      <a:pPr marL="73025" marR="121285">
                        <a:lnSpc>
                          <a:spcPct val="100000"/>
                        </a:lnSpc>
                        <a:spcBef>
                          <a:spcPts val="200"/>
                        </a:spcBef>
                      </a:pPr>
                      <a:r>
                        <a:rPr sz="1500" spc="-10" dirty="0">
                          <a:latin typeface="Lucida Sans Unicode"/>
                          <a:cs typeface="Lucida Sans Unicode"/>
                        </a:rPr>
                        <a:t>Findings discussed </a:t>
                      </a:r>
                      <a:r>
                        <a:rPr sz="1500" spc="-5" dirty="0">
                          <a:latin typeface="Lucida Sans Unicode"/>
                          <a:cs typeface="Lucida Sans Unicode"/>
                        </a:rPr>
                        <a:t>among faculty, </a:t>
                      </a:r>
                      <a:r>
                        <a:rPr sz="1500" spc="-10" dirty="0">
                          <a:latin typeface="Lucida Sans Unicode"/>
                          <a:cs typeface="Lucida Sans Unicode"/>
                        </a:rPr>
                        <a:t>issues </a:t>
                      </a:r>
                      <a:r>
                        <a:rPr sz="1500" spc="-5" dirty="0">
                          <a:latin typeface="Lucida Sans Unicode"/>
                          <a:cs typeface="Lucida Sans Unicode"/>
                        </a:rPr>
                        <a:t>are </a:t>
                      </a:r>
                      <a:r>
                        <a:rPr sz="1500" spc="-10" dirty="0">
                          <a:latin typeface="Lucida Sans Unicode"/>
                          <a:cs typeface="Lucida Sans Unicode"/>
                        </a:rPr>
                        <a:t>identified </a:t>
                      </a:r>
                      <a:r>
                        <a:rPr sz="1500" spc="-5" dirty="0">
                          <a:latin typeface="Lucida Sans Unicode"/>
                          <a:cs typeface="Lucida Sans Unicode"/>
                        </a:rPr>
                        <a:t>and </a:t>
                      </a:r>
                      <a:r>
                        <a:rPr sz="1500" spc="-459" dirty="0">
                          <a:latin typeface="Lucida Sans Unicode"/>
                          <a:cs typeface="Lucida Sans Unicode"/>
                        </a:rPr>
                        <a:t> </a:t>
                      </a:r>
                      <a:r>
                        <a:rPr sz="1500" spc="-5" dirty="0">
                          <a:latin typeface="Lucida Sans Unicode"/>
                          <a:cs typeface="Lucida Sans Unicode"/>
                        </a:rPr>
                        <a:t>changes are made to </a:t>
                      </a:r>
                      <a:r>
                        <a:rPr sz="1500" spc="-10" dirty="0">
                          <a:latin typeface="Lucida Sans Unicode"/>
                          <a:cs typeface="Lucida Sans Unicode"/>
                        </a:rPr>
                        <a:t>program (e.g. pedagogy, </a:t>
                      </a:r>
                      <a:r>
                        <a:rPr sz="1500" spc="-5" dirty="0">
                          <a:latin typeface="Lucida Sans Unicode"/>
                          <a:cs typeface="Lucida Sans Unicode"/>
                        </a:rPr>
                        <a:t>courses </a:t>
                      </a:r>
                      <a:r>
                        <a:rPr sz="1500" dirty="0">
                          <a:latin typeface="Lucida Sans Unicode"/>
                          <a:cs typeface="Lucida Sans Unicode"/>
                        </a:rPr>
                        <a:t> </a:t>
                      </a:r>
                      <a:r>
                        <a:rPr sz="1500" spc="-5" dirty="0">
                          <a:latin typeface="Lucida Sans Unicode"/>
                          <a:cs typeface="Lucida Sans Unicode"/>
                        </a:rPr>
                        <a:t>changed</a:t>
                      </a:r>
                      <a:r>
                        <a:rPr sz="1500" spc="-30" dirty="0">
                          <a:latin typeface="Lucida Sans Unicode"/>
                          <a:cs typeface="Lucida Sans Unicode"/>
                        </a:rPr>
                        <a:t> </a:t>
                      </a:r>
                      <a:r>
                        <a:rPr sz="1500" spc="-5" dirty="0">
                          <a:latin typeface="Lucida Sans Unicode"/>
                          <a:cs typeface="Lucida Sans Unicode"/>
                        </a:rPr>
                        <a:t>or</a:t>
                      </a:r>
                      <a:r>
                        <a:rPr sz="1500" spc="-10" dirty="0">
                          <a:latin typeface="Lucida Sans Unicode"/>
                          <a:cs typeface="Lucida Sans Unicode"/>
                        </a:rPr>
                        <a:t> added)</a:t>
                      </a:r>
                      <a:endParaRPr sz="1500">
                        <a:latin typeface="Lucida Sans Unicode"/>
                        <a:cs typeface="Lucida Sans Unicode"/>
                      </a:endParaRPr>
                    </a:p>
                    <a:p>
                      <a:pPr marL="73025">
                        <a:lnSpc>
                          <a:spcPct val="100000"/>
                        </a:lnSpc>
                        <a:spcBef>
                          <a:spcPts val="409"/>
                        </a:spcBef>
                      </a:pPr>
                      <a:r>
                        <a:rPr sz="1500" spc="-5" dirty="0">
                          <a:latin typeface="Lucida Sans Unicode"/>
                          <a:cs typeface="Lucida Sans Unicode"/>
                        </a:rPr>
                        <a:t>Annual</a:t>
                      </a:r>
                      <a:r>
                        <a:rPr sz="1500" spc="-45" dirty="0">
                          <a:latin typeface="Lucida Sans Unicode"/>
                          <a:cs typeface="Lucida Sans Unicode"/>
                        </a:rPr>
                        <a:t> </a:t>
                      </a:r>
                      <a:r>
                        <a:rPr sz="1500" spc="-5" dirty="0">
                          <a:latin typeface="Lucida Sans Unicode"/>
                          <a:cs typeface="Lucida Sans Unicode"/>
                        </a:rPr>
                        <a:t>reports</a:t>
                      </a:r>
                      <a:r>
                        <a:rPr sz="1500" spc="-45" dirty="0">
                          <a:latin typeface="Lucida Sans Unicode"/>
                          <a:cs typeface="Lucida Sans Unicode"/>
                        </a:rPr>
                        <a:t> </a:t>
                      </a:r>
                      <a:r>
                        <a:rPr sz="1500" spc="-5" dirty="0">
                          <a:latin typeface="Lucida Sans Unicode"/>
                          <a:cs typeface="Lucida Sans Unicode"/>
                        </a:rPr>
                        <a:t>seen.</a:t>
                      </a:r>
                      <a:endParaRPr sz="1500">
                        <a:latin typeface="Lucida Sans Unicode"/>
                        <a:cs typeface="Lucida Sans Unicode"/>
                      </a:endParaRPr>
                    </a:p>
                  </a:txBody>
                  <a:tcPr marL="0" marR="0" marT="2540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FDF4E7"/>
                    </a:solidFill>
                  </a:tcPr>
                </a:tc>
                <a:extLst>
                  <a:ext uri="{0D108BD9-81ED-4DB2-BD59-A6C34878D82A}">
                    <a16:rowId xmlns:a16="http://schemas.microsoft.com/office/drawing/2014/main" val="10006"/>
                  </a:ext>
                </a:extLst>
              </a:tr>
            </a:tbl>
          </a:graphicData>
        </a:graphic>
      </p:graphicFrame>
      <p:pic>
        <p:nvPicPr>
          <p:cNvPr id="3" name="object 3"/>
          <p:cNvPicPr/>
          <p:nvPr/>
        </p:nvPicPr>
        <p:blipFill>
          <a:blip r:embed="rId2" cstate="print"/>
          <a:stretch>
            <a:fillRect/>
          </a:stretch>
        </p:blipFill>
        <p:spPr>
          <a:xfrm>
            <a:off x="1578863" y="795527"/>
            <a:ext cx="7153656" cy="44805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08960" y="1267967"/>
            <a:ext cx="3904488" cy="783335"/>
          </a:xfrm>
          <a:prstGeom prst="rect">
            <a:avLst/>
          </a:prstGeom>
        </p:spPr>
      </p:pic>
      <p:pic>
        <p:nvPicPr>
          <p:cNvPr id="3" name="object 3"/>
          <p:cNvPicPr/>
          <p:nvPr/>
        </p:nvPicPr>
        <p:blipFill>
          <a:blip r:embed="rId3" cstate="print"/>
          <a:stretch>
            <a:fillRect/>
          </a:stretch>
        </p:blipFill>
        <p:spPr>
          <a:xfrm>
            <a:off x="4307659" y="2757896"/>
            <a:ext cx="1961071" cy="300479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24583" y="2965569"/>
            <a:ext cx="5694045" cy="1604010"/>
            <a:chOff x="1624583" y="2965569"/>
            <a:chExt cx="5694045" cy="1604010"/>
          </a:xfrm>
        </p:grpSpPr>
        <p:pic>
          <p:nvPicPr>
            <p:cNvPr id="3" name="object 3"/>
            <p:cNvPicPr/>
            <p:nvPr/>
          </p:nvPicPr>
          <p:blipFill>
            <a:blip r:embed="rId2" cstate="print"/>
            <a:stretch>
              <a:fillRect/>
            </a:stretch>
          </p:blipFill>
          <p:spPr>
            <a:xfrm>
              <a:off x="1624583" y="3776471"/>
              <a:ext cx="5693664" cy="792479"/>
            </a:xfrm>
            <a:prstGeom prst="rect">
              <a:avLst/>
            </a:prstGeom>
          </p:spPr>
        </p:pic>
        <p:pic>
          <p:nvPicPr>
            <p:cNvPr id="4" name="object 4"/>
            <p:cNvPicPr/>
            <p:nvPr/>
          </p:nvPicPr>
          <p:blipFill>
            <a:blip r:embed="rId3" cstate="print"/>
            <a:stretch>
              <a:fillRect/>
            </a:stretch>
          </p:blipFill>
          <p:spPr>
            <a:xfrm>
              <a:off x="2713021" y="2971919"/>
              <a:ext cx="4592017" cy="1564520"/>
            </a:xfrm>
            <a:prstGeom prst="rect">
              <a:avLst/>
            </a:prstGeom>
          </p:spPr>
        </p:pic>
        <p:sp>
          <p:nvSpPr>
            <p:cNvPr id="5" name="object 5"/>
            <p:cNvSpPr/>
            <p:nvPr/>
          </p:nvSpPr>
          <p:spPr>
            <a:xfrm>
              <a:off x="2713020" y="2971919"/>
              <a:ext cx="4592320" cy="1564640"/>
            </a:xfrm>
            <a:custGeom>
              <a:avLst/>
              <a:gdLst/>
              <a:ahLst/>
              <a:cxnLst/>
              <a:rect l="l" t="t" r="r" b="b"/>
              <a:pathLst>
                <a:path w="4592320" h="1564639">
                  <a:moveTo>
                    <a:pt x="4434680" y="1162364"/>
                  </a:moveTo>
                  <a:lnTo>
                    <a:pt x="4472703" y="1162364"/>
                  </a:lnTo>
                  <a:lnTo>
                    <a:pt x="4510726" y="1162364"/>
                  </a:lnTo>
                  <a:lnTo>
                    <a:pt x="4548750" y="1162364"/>
                  </a:lnTo>
                  <a:lnTo>
                    <a:pt x="4586773" y="1162364"/>
                  </a:lnTo>
                  <a:lnTo>
                    <a:pt x="4586773" y="1216215"/>
                  </a:lnTo>
                  <a:lnTo>
                    <a:pt x="4586773" y="1539320"/>
                  </a:lnTo>
                  <a:lnTo>
                    <a:pt x="4548750" y="1539320"/>
                  </a:lnTo>
                  <a:lnTo>
                    <a:pt x="4510726" y="1539320"/>
                  </a:lnTo>
                  <a:lnTo>
                    <a:pt x="4472703" y="1539320"/>
                  </a:lnTo>
                  <a:lnTo>
                    <a:pt x="4434680" y="1539320"/>
                  </a:lnTo>
                  <a:lnTo>
                    <a:pt x="4434680" y="1485469"/>
                  </a:lnTo>
                  <a:lnTo>
                    <a:pt x="4434680" y="1216215"/>
                  </a:lnTo>
                  <a:lnTo>
                    <a:pt x="4434680" y="1162364"/>
                  </a:lnTo>
                  <a:close/>
                </a:path>
                <a:path w="4592320" h="1564639">
                  <a:moveTo>
                    <a:pt x="1378369" y="1010113"/>
                  </a:moveTo>
                  <a:lnTo>
                    <a:pt x="1362471" y="1025404"/>
                  </a:lnTo>
                  <a:lnTo>
                    <a:pt x="1346245" y="1039776"/>
                  </a:lnTo>
                  <a:lnTo>
                    <a:pt x="1329692" y="1053229"/>
                  </a:lnTo>
                  <a:lnTo>
                    <a:pt x="1312811" y="1065763"/>
                  </a:lnTo>
                  <a:lnTo>
                    <a:pt x="1291716" y="1083023"/>
                  </a:lnTo>
                  <a:lnTo>
                    <a:pt x="1262309" y="1117149"/>
                  </a:lnTo>
                  <a:lnTo>
                    <a:pt x="1244444" y="1171027"/>
                  </a:lnTo>
                  <a:lnTo>
                    <a:pt x="1241260" y="1212765"/>
                  </a:lnTo>
                  <a:lnTo>
                    <a:pt x="1242045" y="1236817"/>
                  </a:lnTo>
                  <a:lnTo>
                    <a:pt x="1248319" y="1278030"/>
                  </a:lnTo>
                  <a:lnTo>
                    <a:pt x="1269309" y="1319210"/>
                  </a:lnTo>
                  <a:lnTo>
                    <a:pt x="1290709" y="1327217"/>
                  </a:lnTo>
                  <a:lnTo>
                    <a:pt x="1303223" y="1325051"/>
                  </a:lnTo>
                  <a:lnTo>
                    <a:pt x="1338098" y="1292567"/>
                  </a:lnTo>
                  <a:lnTo>
                    <a:pt x="1356828" y="1254110"/>
                  </a:lnTo>
                  <a:lnTo>
                    <a:pt x="1369191" y="1208040"/>
                  </a:lnTo>
                  <a:lnTo>
                    <a:pt x="1376074" y="1150683"/>
                  </a:lnTo>
                  <a:lnTo>
                    <a:pt x="1378369" y="1078363"/>
                  </a:lnTo>
                  <a:lnTo>
                    <a:pt x="1378369" y="1061301"/>
                  </a:lnTo>
                  <a:lnTo>
                    <a:pt x="1378369" y="1044238"/>
                  </a:lnTo>
                  <a:lnTo>
                    <a:pt x="1378369" y="1027175"/>
                  </a:lnTo>
                  <a:lnTo>
                    <a:pt x="1378369" y="1010113"/>
                  </a:lnTo>
                  <a:close/>
                </a:path>
                <a:path w="4592320" h="1564639">
                  <a:moveTo>
                    <a:pt x="3623704" y="693008"/>
                  </a:moveTo>
                  <a:lnTo>
                    <a:pt x="3580225" y="733467"/>
                  </a:lnTo>
                  <a:lnTo>
                    <a:pt x="3559129" y="805590"/>
                  </a:lnTo>
                  <a:lnTo>
                    <a:pt x="3552339" y="855629"/>
                  </a:lnTo>
                  <a:lnTo>
                    <a:pt x="3548265" y="915054"/>
                  </a:lnTo>
                  <a:lnTo>
                    <a:pt x="3546907" y="983862"/>
                  </a:lnTo>
                  <a:lnTo>
                    <a:pt x="3548254" y="1053557"/>
                  </a:lnTo>
                  <a:lnTo>
                    <a:pt x="3552293" y="1113539"/>
                  </a:lnTo>
                  <a:lnTo>
                    <a:pt x="3559024" y="1163808"/>
                  </a:lnTo>
                  <a:lnTo>
                    <a:pt x="3568447" y="1204365"/>
                  </a:lnTo>
                  <a:lnTo>
                    <a:pt x="3592751" y="1257916"/>
                  </a:lnTo>
                  <a:lnTo>
                    <a:pt x="3622580" y="1275766"/>
                  </a:lnTo>
                  <a:lnTo>
                    <a:pt x="3638325" y="1271369"/>
                  </a:lnTo>
                  <a:lnTo>
                    <a:pt x="3665390" y="1236194"/>
                  </a:lnTo>
                  <a:lnTo>
                    <a:pt x="3685971" y="1164924"/>
                  </a:lnTo>
                  <a:lnTo>
                    <a:pt x="3692585" y="1113801"/>
                  </a:lnTo>
                  <a:lnTo>
                    <a:pt x="3696554" y="1052048"/>
                  </a:lnTo>
                  <a:lnTo>
                    <a:pt x="3697877" y="979662"/>
                  </a:lnTo>
                  <a:lnTo>
                    <a:pt x="3696542" y="911838"/>
                  </a:lnTo>
                  <a:lnTo>
                    <a:pt x="3692539" y="853267"/>
                  </a:lnTo>
                  <a:lnTo>
                    <a:pt x="3685866" y="803949"/>
                  </a:lnTo>
                  <a:lnTo>
                    <a:pt x="3676524" y="763884"/>
                  </a:lnTo>
                  <a:lnTo>
                    <a:pt x="3652642" y="710727"/>
                  </a:lnTo>
                  <a:lnTo>
                    <a:pt x="3623704" y="693008"/>
                  </a:lnTo>
                  <a:close/>
                </a:path>
                <a:path w="4592320" h="1564639">
                  <a:moveTo>
                    <a:pt x="3919242" y="424205"/>
                  </a:moveTo>
                  <a:lnTo>
                    <a:pt x="3957546" y="424205"/>
                  </a:lnTo>
                  <a:lnTo>
                    <a:pt x="3995851" y="424205"/>
                  </a:lnTo>
                  <a:lnTo>
                    <a:pt x="4034155" y="424205"/>
                  </a:lnTo>
                  <a:lnTo>
                    <a:pt x="4072459" y="424205"/>
                  </a:lnTo>
                  <a:lnTo>
                    <a:pt x="4072459" y="475306"/>
                  </a:lnTo>
                  <a:lnTo>
                    <a:pt x="4072459" y="1037413"/>
                  </a:lnTo>
                  <a:lnTo>
                    <a:pt x="4073325" y="1086107"/>
                  </a:lnTo>
                  <a:lnTo>
                    <a:pt x="4075924" y="1127189"/>
                  </a:lnTo>
                  <a:lnTo>
                    <a:pt x="4086319" y="1186515"/>
                  </a:lnTo>
                  <a:lnTo>
                    <a:pt x="4113432" y="1227860"/>
                  </a:lnTo>
                  <a:lnTo>
                    <a:pt x="4125279" y="1230616"/>
                  </a:lnTo>
                  <a:lnTo>
                    <a:pt x="4138333" y="1226941"/>
                  </a:lnTo>
                  <a:lnTo>
                    <a:pt x="4170046" y="1171815"/>
                  </a:lnTo>
                  <a:lnTo>
                    <a:pt x="4183111" y="1089651"/>
                  </a:lnTo>
                  <a:lnTo>
                    <a:pt x="4186376" y="1031047"/>
                  </a:lnTo>
                  <a:lnTo>
                    <a:pt x="4187465" y="960762"/>
                  </a:lnTo>
                  <a:lnTo>
                    <a:pt x="4187465" y="911984"/>
                  </a:lnTo>
                  <a:lnTo>
                    <a:pt x="4187465" y="863206"/>
                  </a:lnTo>
                  <a:lnTo>
                    <a:pt x="4187465" y="424205"/>
                  </a:lnTo>
                  <a:lnTo>
                    <a:pt x="4225582" y="424205"/>
                  </a:lnTo>
                  <a:lnTo>
                    <a:pt x="4263700" y="424205"/>
                  </a:lnTo>
                  <a:lnTo>
                    <a:pt x="4301816" y="424205"/>
                  </a:lnTo>
                  <a:lnTo>
                    <a:pt x="4339933" y="424205"/>
                  </a:lnTo>
                  <a:lnTo>
                    <a:pt x="4339933" y="474892"/>
                  </a:lnTo>
                  <a:lnTo>
                    <a:pt x="4339933" y="1539320"/>
                  </a:lnTo>
                  <a:lnTo>
                    <a:pt x="4304345" y="1539320"/>
                  </a:lnTo>
                  <a:lnTo>
                    <a:pt x="4268757" y="1539320"/>
                  </a:lnTo>
                  <a:lnTo>
                    <a:pt x="4233169" y="1539320"/>
                  </a:lnTo>
                  <a:lnTo>
                    <a:pt x="4197580" y="1539320"/>
                  </a:lnTo>
                  <a:lnTo>
                    <a:pt x="4197580" y="1494169"/>
                  </a:lnTo>
                  <a:lnTo>
                    <a:pt x="4197580" y="1449018"/>
                  </a:lnTo>
                  <a:lnTo>
                    <a:pt x="4197580" y="1403868"/>
                  </a:lnTo>
                  <a:lnTo>
                    <a:pt x="4197580" y="1358717"/>
                  </a:lnTo>
                  <a:lnTo>
                    <a:pt x="4181624" y="1410365"/>
                  </a:lnTo>
                  <a:lnTo>
                    <a:pt x="4165598" y="1454006"/>
                  </a:lnTo>
                  <a:lnTo>
                    <a:pt x="4149501" y="1489641"/>
                  </a:lnTo>
                  <a:lnTo>
                    <a:pt x="4116207" y="1537941"/>
                  </a:lnTo>
                  <a:lnTo>
                    <a:pt x="4076404" y="1561567"/>
                  </a:lnTo>
                  <a:lnTo>
                    <a:pt x="4053729" y="1564520"/>
                  </a:lnTo>
                  <a:lnTo>
                    <a:pt x="4023959" y="1557925"/>
                  </a:lnTo>
                  <a:lnTo>
                    <a:pt x="3974604" y="1505161"/>
                  </a:lnTo>
                  <a:lnTo>
                    <a:pt x="3955018" y="1458994"/>
                  </a:lnTo>
                  <a:lnTo>
                    <a:pt x="3944087" y="1420653"/>
                  </a:lnTo>
                  <a:lnTo>
                    <a:pt x="3935143" y="1375984"/>
                  </a:lnTo>
                  <a:lnTo>
                    <a:pt x="3928186" y="1324986"/>
                  </a:lnTo>
                  <a:lnTo>
                    <a:pt x="3923217" y="1267658"/>
                  </a:lnTo>
                  <a:lnTo>
                    <a:pt x="3920236" y="1204001"/>
                  </a:lnTo>
                  <a:lnTo>
                    <a:pt x="3919242" y="1134014"/>
                  </a:lnTo>
                  <a:lnTo>
                    <a:pt x="3919242" y="1083314"/>
                  </a:lnTo>
                  <a:lnTo>
                    <a:pt x="3919242" y="1032613"/>
                  </a:lnTo>
                  <a:lnTo>
                    <a:pt x="3919242" y="474906"/>
                  </a:lnTo>
                  <a:lnTo>
                    <a:pt x="3919242" y="424205"/>
                  </a:lnTo>
                  <a:close/>
                </a:path>
                <a:path w="4592320" h="1564639">
                  <a:moveTo>
                    <a:pt x="3621455" y="399005"/>
                  </a:moveTo>
                  <a:lnTo>
                    <a:pt x="3659666" y="404401"/>
                  </a:lnTo>
                  <a:lnTo>
                    <a:pt x="3694630" y="420588"/>
                  </a:lnTo>
                  <a:lnTo>
                    <a:pt x="3726347" y="447568"/>
                  </a:lnTo>
                  <a:lnTo>
                    <a:pt x="3754818" y="485339"/>
                  </a:lnTo>
                  <a:lnTo>
                    <a:pt x="3780042" y="533902"/>
                  </a:lnTo>
                  <a:lnTo>
                    <a:pt x="3802020" y="593257"/>
                  </a:lnTo>
                  <a:lnTo>
                    <a:pt x="3813521" y="633502"/>
                  </a:lnTo>
                  <a:lnTo>
                    <a:pt x="3823489" y="676011"/>
                  </a:lnTo>
                  <a:lnTo>
                    <a:pt x="3831924" y="720785"/>
                  </a:lnTo>
                  <a:lnTo>
                    <a:pt x="3838825" y="767822"/>
                  </a:lnTo>
                  <a:lnTo>
                    <a:pt x="3844192" y="817123"/>
                  </a:lnTo>
                  <a:lnTo>
                    <a:pt x="3848026" y="868689"/>
                  </a:lnTo>
                  <a:lnTo>
                    <a:pt x="3850327" y="922519"/>
                  </a:lnTo>
                  <a:lnTo>
                    <a:pt x="3851094" y="978612"/>
                  </a:lnTo>
                  <a:lnTo>
                    <a:pt x="3850142" y="1041474"/>
                  </a:lnTo>
                  <a:lnTo>
                    <a:pt x="3847289" y="1101431"/>
                  </a:lnTo>
                  <a:lnTo>
                    <a:pt x="3842533" y="1158485"/>
                  </a:lnTo>
                  <a:lnTo>
                    <a:pt x="3835875" y="1212634"/>
                  </a:lnTo>
                  <a:lnTo>
                    <a:pt x="3827315" y="1263880"/>
                  </a:lnTo>
                  <a:lnTo>
                    <a:pt x="3816852" y="1312221"/>
                  </a:lnTo>
                  <a:lnTo>
                    <a:pt x="3804487" y="1357659"/>
                  </a:lnTo>
                  <a:lnTo>
                    <a:pt x="3790219" y="1400193"/>
                  </a:lnTo>
                  <a:lnTo>
                    <a:pt x="3764004" y="1459351"/>
                  </a:lnTo>
                  <a:lnTo>
                    <a:pt x="3734057" y="1505362"/>
                  </a:lnTo>
                  <a:lnTo>
                    <a:pt x="3700379" y="1538228"/>
                  </a:lnTo>
                  <a:lnTo>
                    <a:pt x="3662970" y="1557947"/>
                  </a:lnTo>
                  <a:lnTo>
                    <a:pt x="3621830" y="1564520"/>
                  </a:lnTo>
                  <a:lnTo>
                    <a:pt x="3584938" y="1559060"/>
                  </a:lnTo>
                  <a:lnTo>
                    <a:pt x="3519965" y="1515379"/>
                  </a:lnTo>
                  <a:lnTo>
                    <a:pt x="3491884" y="1477159"/>
                  </a:lnTo>
                  <a:lnTo>
                    <a:pt x="3466740" y="1428019"/>
                  </a:lnTo>
                  <a:lnTo>
                    <a:pt x="3451487" y="1389155"/>
                  </a:lnTo>
                  <a:lnTo>
                    <a:pt x="3438029" y="1347699"/>
                  </a:lnTo>
                  <a:lnTo>
                    <a:pt x="3426365" y="1303650"/>
                  </a:lnTo>
                  <a:lnTo>
                    <a:pt x="3416496" y="1257009"/>
                  </a:lnTo>
                  <a:lnTo>
                    <a:pt x="3408420" y="1207774"/>
                  </a:lnTo>
                  <a:lnTo>
                    <a:pt x="3402140" y="1155948"/>
                  </a:lnTo>
                  <a:lnTo>
                    <a:pt x="3397654" y="1101529"/>
                  </a:lnTo>
                  <a:lnTo>
                    <a:pt x="3394962" y="1044517"/>
                  </a:lnTo>
                  <a:lnTo>
                    <a:pt x="3394065" y="984912"/>
                  </a:lnTo>
                  <a:lnTo>
                    <a:pt x="3395025" y="922527"/>
                  </a:lnTo>
                  <a:lnTo>
                    <a:pt x="3397904" y="862947"/>
                  </a:lnTo>
                  <a:lnTo>
                    <a:pt x="3402704" y="806172"/>
                  </a:lnTo>
                  <a:lnTo>
                    <a:pt x="3409424" y="752203"/>
                  </a:lnTo>
                  <a:lnTo>
                    <a:pt x="3418064" y="701040"/>
                  </a:lnTo>
                  <a:lnTo>
                    <a:pt x="3428623" y="652681"/>
                  </a:lnTo>
                  <a:lnTo>
                    <a:pt x="3441102" y="607129"/>
                  </a:lnTo>
                  <a:lnTo>
                    <a:pt x="3455501" y="564382"/>
                  </a:lnTo>
                  <a:lnTo>
                    <a:pt x="3481799" y="504846"/>
                  </a:lnTo>
                  <a:lnTo>
                    <a:pt x="3511544" y="458540"/>
                  </a:lnTo>
                  <a:lnTo>
                    <a:pt x="3544735" y="425465"/>
                  </a:lnTo>
                  <a:lnTo>
                    <a:pt x="3581372" y="405620"/>
                  </a:lnTo>
                  <a:lnTo>
                    <a:pt x="3621455" y="399005"/>
                  </a:lnTo>
                  <a:close/>
                </a:path>
                <a:path w="4592320" h="1564639">
                  <a:moveTo>
                    <a:pt x="1900923" y="399005"/>
                  </a:moveTo>
                  <a:lnTo>
                    <a:pt x="1957350" y="425386"/>
                  </a:lnTo>
                  <a:lnTo>
                    <a:pt x="1980400" y="458363"/>
                  </a:lnTo>
                  <a:lnTo>
                    <a:pt x="2000009" y="504531"/>
                  </a:lnTo>
                  <a:lnTo>
                    <a:pt x="2017532" y="574218"/>
                  </a:lnTo>
                  <a:lnTo>
                    <a:pt x="2024103" y="616100"/>
                  </a:lnTo>
                  <a:lnTo>
                    <a:pt x="2029214" y="662676"/>
                  </a:lnTo>
                  <a:lnTo>
                    <a:pt x="2032864" y="713945"/>
                  </a:lnTo>
                  <a:lnTo>
                    <a:pt x="2035055" y="769906"/>
                  </a:lnTo>
                  <a:lnTo>
                    <a:pt x="2035785" y="830560"/>
                  </a:lnTo>
                  <a:lnTo>
                    <a:pt x="2035785" y="881186"/>
                  </a:lnTo>
                  <a:lnTo>
                    <a:pt x="2035785" y="931812"/>
                  </a:lnTo>
                  <a:lnTo>
                    <a:pt x="2035785" y="1539320"/>
                  </a:lnTo>
                  <a:lnTo>
                    <a:pt x="1997480" y="1539320"/>
                  </a:lnTo>
                  <a:lnTo>
                    <a:pt x="1959176" y="1539320"/>
                  </a:lnTo>
                  <a:lnTo>
                    <a:pt x="1920872" y="1539320"/>
                  </a:lnTo>
                  <a:lnTo>
                    <a:pt x="1882568" y="1539320"/>
                  </a:lnTo>
                  <a:lnTo>
                    <a:pt x="1882568" y="1488219"/>
                  </a:lnTo>
                  <a:lnTo>
                    <a:pt x="1882568" y="926112"/>
                  </a:lnTo>
                  <a:lnTo>
                    <a:pt x="1881702" y="877450"/>
                  </a:lnTo>
                  <a:lnTo>
                    <a:pt x="1879103" y="836467"/>
                  </a:lnTo>
                  <a:lnTo>
                    <a:pt x="1868707" y="777535"/>
                  </a:lnTo>
                  <a:lnTo>
                    <a:pt x="1841594" y="736683"/>
                  </a:lnTo>
                  <a:lnTo>
                    <a:pt x="1829747" y="733959"/>
                  </a:lnTo>
                  <a:lnTo>
                    <a:pt x="1816541" y="737634"/>
                  </a:lnTo>
                  <a:lnTo>
                    <a:pt x="1784793" y="792760"/>
                  </a:lnTo>
                  <a:lnTo>
                    <a:pt x="1771869" y="874923"/>
                  </a:lnTo>
                  <a:lnTo>
                    <a:pt x="1768638" y="933527"/>
                  </a:lnTo>
                  <a:lnTo>
                    <a:pt x="1767561" y="1003813"/>
                  </a:lnTo>
                  <a:lnTo>
                    <a:pt x="1767561" y="1052495"/>
                  </a:lnTo>
                  <a:lnTo>
                    <a:pt x="1767561" y="1101178"/>
                  </a:lnTo>
                  <a:lnTo>
                    <a:pt x="1767561" y="1539320"/>
                  </a:lnTo>
                  <a:lnTo>
                    <a:pt x="1729444" y="1539320"/>
                  </a:lnTo>
                  <a:lnTo>
                    <a:pt x="1691327" y="1539320"/>
                  </a:lnTo>
                  <a:lnTo>
                    <a:pt x="1653211" y="1539320"/>
                  </a:lnTo>
                  <a:lnTo>
                    <a:pt x="1615094" y="1539320"/>
                  </a:lnTo>
                  <a:lnTo>
                    <a:pt x="1615094" y="1488633"/>
                  </a:lnTo>
                  <a:lnTo>
                    <a:pt x="1615094" y="424205"/>
                  </a:lnTo>
                  <a:lnTo>
                    <a:pt x="1650588" y="424205"/>
                  </a:lnTo>
                  <a:lnTo>
                    <a:pt x="1686083" y="424205"/>
                  </a:lnTo>
                  <a:lnTo>
                    <a:pt x="1721578" y="424205"/>
                  </a:lnTo>
                  <a:lnTo>
                    <a:pt x="1757073" y="424205"/>
                  </a:lnTo>
                  <a:lnTo>
                    <a:pt x="1757073" y="469618"/>
                  </a:lnTo>
                  <a:lnTo>
                    <a:pt x="1757073" y="515031"/>
                  </a:lnTo>
                  <a:lnTo>
                    <a:pt x="1757073" y="560444"/>
                  </a:lnTo>
                  <a:lnTo>
                    <a:pt x="1757073" y="605857"/>
                  </a:lnTo>
                  <a:lnTo>
                    <a:pt x="1773040" y="554177"/>
                  </a:lnTo>
                  <a:lnTo>
                    <a:pt x="1789101" y="510437"/>
                  </a:lnTo>
                  <a:lnTo>
                    <a:pt x="1805257" y="474638"/>
                  </a:lnTo>
                  <a:lnTo>
                    <a:pt x="1838691" y="425879"/>
                  </a:lnTo>
                  <a:lnTo>
                    <a:pt x="1878400" y="401991"/>
                  </a:lnTo>
                  <a:lnTo>
                    <a:pt x="1900923" y="399005"/>
                  </a:lnTo>
                  <a:close/>
                </a:path>
                <a:path w="4592320" h="1564639">
                  <a:moveTo>
                    <a:pt x="1306068" y="399005"/>
                  </a:moveTo>
                  <a:lnTo>
                    <a:pt x="1367880" y="404386"/>
                  </a:lnTo>
                  <a:lnTo>
                    <a:pt x="1416204" y="420530"/>
                  </a:lnTo>
                  <a:lnTo>
                    <a:pt x="1454321" y="453737"/>
                  </a:lnTo>
                  <a:lnTo>
                    <a:pt x="1485508" y="510306"/>
                  </a:lnTo>
                  <a:lnTo>
                    <a:pt x="1502928" y="567401"/>
                  </a:lnTo>
                  <a:lnTo>
                    <a:pt x="1516227" y="644183"/>
                  </a:lnTo>
                  <a:lnTo>
                    <a:pt x="1521143" y="687004"/>
                  </a:lnTo>
                  <a:lnTo>
                    <a:pt x="1524655" y="728840"/>
                  </a:lnTo>
                  <a:lnTo>
                    <a:pt x="1526763" y="769692"/>
                  </a:lnTo>
                  <a:lnTo>
                    <a:pt x="1527465" y="809560"/>
                  </a:lnTo>
                  <a:lnTo>
                    <a:pt x="1527465" y="858806"/>
                  </a:lnTo>
                  <a:lnTo>
                    <a:pt x="1527465" y="908051"/>
                  </a:lnTo>
                  <a:lnTo>
                    <a:pt x="1527465" y="1302017"/>
                  </a:lnTo>
                  <a:lnTo>
                    <a:pt x="1527687" y="1339259"/>
                  </a:lnTo>
                  <a:lnTo>
                    <a:pt x="1529467" y="1400947"/>
                  </a:lnTo>
                  <a:lnTo>
                    <a:pt x="1533330" y="1449248"/>
                  </a:lnTo>
                  <a:lnTo>
                    <a:pt x="1541103" y="1506212"/>
                  </a:lnTo>
                  <a:lnTo>
                    <a:pt x="1546570" y="1539320"/>
                  </a:lnTo>
                  <a:lnTo>
                    <a:pt x="1510795" y="1539320"/>
                  </a:lnTo>
                  <a:lnTo>
                    <a:pt x="1475019" y="1539320"/>
                  </a:lnTo>
                  <a:lnTo>
                    <a:pt x="1439244" y="1539320"/>
                  </a:lnTo>
                  <a:lnTo>
                    <a:pt x="1403468" y="1539320"/>
                  </a:lnTo>
                  <a:lnTo>
                    <a:pt x="1399534" y="1519074"/>
                  </a:lnTo>
                  <a:lnTo>
                    <a:pt x="1392230" y="1473693"/>
                  </a:lnTo>
                  <a:lnTo>
                    <a:pt x="1388296" y="1425360"/>
                  </a:lnTo>
                  <a:lnTo>
                    <a:pt x="1386985" y="1402818"/>
                  </a:lnTo>
                  <a:lnTo>
                    <a:pt x="1372024" y="1440356"/>
                  </a:lnTo>
                  <a:lnTo>
                    <a:pt x="1342242" y="1498106"/>
                  </a:lnTo>
                  <a:lnTo>
                    <a:pt x="1306372" y="1538532"/>
                  </a:lnTo>
                  <a:lnTo>
                    <a:pt x="1259358" y="1561632"/>
                  </a:lnTo>
                  <a:lnTo>
                    <a:pt x="1233394" y="1564520"/>
                  </a:lnTo>
                  <a:lnTo>
                    <a:pt x="1199947" y="1558745"/>
                  </a:lnTo>
                  <a:lnTo>
                    <a:pt x="1145909" y="1512545"/>
                  </a:lnTo>
                  <a:lnTo>
                    <a:pt x="1125317" y="1472119"/>
                  </a:lnTo>
                  <a:lnTo>
                    <a:pt x="1112033" y="1433436"/>
                  </a:lnTo>
                  <a:lnTo>
                    <a:pt x="1101701" y="1391310"/>
                  </a:lnTo>
                  <a:lnTo>
                    <a:pt x="1094321" y="1345739"/>
                  </a:lnTo>
                  <a:lnTo>
                    <a:pt x="1089894" y="1296725"/>
                  </a:lnTo>
                  <a:lnTo>
                    <a:pt x="1088418" y="1244266"/>
                  </a:lnTo>
                  <a:lnTo>
                    <a:pt x="1090080" y="1183562"/>
                  </a:lnTo>
                  <a:lnTo>
                    <a:pt x="1095067" y="1128502"/>
                  </a:lnTo>
                  <a:lnTo>
                    <a:pt x="1103379" y="1079086"/>
                  </a:lnTo>
                  <a:lnTo>
                    <a:pt x="1115015" y="1035313"/>
                  </a:lnTo>
                  <a:lnTo>
                    <a:pt x="1131124" y="996987"/>
                  </a:lnTo>
                  <a:lnTo>
                    <a:pt x="1152851" y="963912"/>
                  </a:lnTo>
                  <a:lnTo>
                    <a:pt x="1180198" y="936087"/>
                  </a:lnTo>
                  <a:lnTo>
                    <a:pt x="1213164" y="913511"/>
                  </a:lnTo>
                  <a:lnTo>
                    <a:pt x="1252288" y="891166"/>
                  </a:lnTo>
                  <a:lnTo>
                    <a:pt x="1283872" y="872430"/>
                  </a:lnTo>
                  <a:lnTo>
                    <a:pt x="1324424" y="845785"/>
                  </a:lnTo>
                  <a:lnTo>
                    <a:pt x="1364321" y="809855"/>
                  </a:lnTo>
                  <a:lnTo>
                    <a:pt x="1378369" y="794860"/>
                  </a:lnTo>
                  <a:lnTo>
                    <a:pt x="1377643" y="758437"/>
                  </a:lnTo>
                  <a:lnTo>
                    <a:pt x="1371836" y="703312"/>
                  </a:lnTo>
                  <a:lnTo>
                    <a:pt x="1350741" y="660983"/>
                  </a:lnTo>
                  <a:lnTo>
                    <a:pt x="1325923" y="653108"/>
                  </a:lnTo>
                  <a:lnTo>
                    <a:pt x="1308363" y="655208"/>
                  </a:lnTo>
                  <a:lnTo>
                    <a:pt x="1269731" y="686708"/>
                  </a:lnTo>
                  <a:lnTo>
                    <a:pt x="1256526" y="724509"/>
                  </a:lnTo>
                  <a:lnTo>
                    <a:pt x="1246131" y="785410"/>
                  </a:lnTo>
                  <a:lnTo>
                    <a:pt x="1209699" y="774647"/>
                  </a:lnTo>
                  <a:lnTo>
                    <a:pt x="1173268" y="763884"/>
                  </a:lnTo>
                  <a:lnTo>
                    <a:pt x="1136836" y="753122"/>
                  </a:lnTo>
                  <a:lnTo>
                    <a:pt x="1100405" y="742359"/>
                  </a:lnTo>
                  <a:lnTo>
                    <a:pt x="1104982" y="691663"/>
                  </a:lnTo>
                  <a:lnTo>
                    <a:pt x="1110473" y="646677"/>
                  </a:lnTo>
                  <a:lnTo>
                    <a:pt x="1116877" y="607400"/>
                  </a:lnTo>
                  <a:lnTo>
                    <a:pt x="1132821" y="544136"/>
                  </a:lnTo>
                  <a:lnTo>
                    <a:pt x="1155204" y="490848"/>
                  </a:lnTo>
                  <a:lnTo>
                    <a:pt x="1180432" y="451899"/>
                  </a:lnTo>
                  <a:lnTo>
                    <a:pt x="1209277" y="426699"/>
                  </a:lnTo>
                  <a:lnTo>
                    <a:pt x="1245381" y="409045"/>
                  </a:lnTo>
                  <a:lnTo>
                    <a:pt x="1285090" y="400120"/>
                  </a:lnTo>
                  <a:lnTo>
                    <a:pt x="1306068" y="399005"/>
                  </a:lnTo>
                  <a:close/>
                </a:path>
                <a:path w="4592320" h="1564639">
                  <a:moveTo>
                    <a:pt x="4429061" y="0"/>
                  </a:moveTo>
                  <a:lnTo>
                    <a:pt x="4469800" y="0"/>
                  </a:lnTo>
                  <a:lnTo>
                    <a:pt x="4510539" y="0"/>
                  </a:lnTo>
                  <a:lnTo>
                    <a:pt x="4551278" y="0"/>
                  </a:lnTo>
                  <a:lnTo>
                    <a:pt x="4592018" y="0"/>
                  </a:lnTo>
                  <a:lnTo>
                    <a:pt x="4592018" y="50100"/>
                  </a:lnTo>
                  <a:lnTo>
                    <a:pt x="4592018" y="350704"/>
                  </a:lnTo>
                  <a:lnTo>
                    <a:pt x="4589770" y="401030"/>
                  </a:lnTo>
                  <a:lnTo>
                    <a:pt x="4587522" y="451355"/>
                  </a:lnTo>
                  <a:lnTo>
                    <a:pt x="4585275" y="501681"/>
                  </a:lnTo>
                  <a:lnTo>
                    <a:pt x="4583027" y="552007"/>
                  </a:lnTo>
                  <a:lnTo>
                    <a:pt x="4580779" y="602332"/>
                  </a:lnTo>
                  <a:lnTo>
                    <a:pt x="4578532" y="652658"/>
                  </a:lnTo>
                  <a:lnTo>
                    <a:pt x="4576284" y="702984"/>
                  </a:lnTo>
                  <a:lnTo>
                    <a:pt x="4574036" y="753309"/>
                  </a:lnTo>
                  <a:lnTo>
                    <a:pt x="4571789" y="803635"/>
                  </a:lnTo>
                  <a:lnTo>
                    <a:pt x="4569541" y="853961"/>
                  </a:lnTo>
                  <a:lnTo>
                    <a:pt x="4567293" y="904286"/>
                  </a:lnTo>
                  <a:lnTo>
                    <a:pt x="4565045" y="954612"/>
                  </a:lnTo>
                  <a:lnTo>
                    <a:pt x="4562798" y="1004938"/>
                  </a:lnTo>
                  <a:lnTo>
                    <a:pt x="4560550" y="1055263"/>
                  </a:lnTo>
                  <a:lnTo>
                    <a:pt x="4535357" y="1055263"/>
                  </a:lnTo>
                  <a:lnTo>
                    <a:pt x="4510164" y="1055263"/>
                  </a:lnTo>
                  <a:lnTo>
                    <a:pt x="4484971" y="1055263"/>
                  </a:lnTo>
                  <a:lnTo>
                    <a:pt x="4459779" y="1055263"/>
                  </a:lnTo>
                  <a:lnTo>
                    <a:pt x="4457585" y="1004938"/>
                  </a:lnTo>
                  <a:lnTo>
                    <a:pt x="4455390" y="954612"/>
                  </a:lnTo>
                  <a:lnTo>
                    <a:pt x="4453196" y="904286"/>
                  </a:lnTo>
                  <a:lnTo>
                    <a:pt x="4451002" y="853961"/>
                  </a:lnTo>
                  <a:lnTo>
                    <a:pt x="4448808" y="803635"/>
                  </a:lnTo>
                  <a:lnTo>
                    <a:pt x="4446614" y="753309"/>
                  </a:lnTo>
                  <a:lnTo>
                    <a:pt x="4444420" y="702984"/>
                  </a:lnTo>
                  <a:lnTo>
                    <a:pt x="4442226" y="652658"/>
                  </a:lnTo>
                  <a:lnTo>
                    <a:pt x="4440031" y="602332"/>
                  </a:lnTo>
                  <a:lnTo>
                    <a:pt x="4437837" y="552007"/>
                  </a:lnTo>
                  <a:lnTo>
                    <a:pt x="4435643" y="501681"/>
                  </a:lnTo>
                  <a:lnTo>
                    <a:pt x="4433449" y="451355"/>
                  </a:lnTo>
                  <a:lnTo>
                    <a:pt x="4431255" y="401030"/>
                  </a:lnTo>
                  <a:lnTo>
                    <a:pt x="4429061" y="350704"/>
                  </a:lnTo>
                  <a:lnTo>
                    <a:pt x="4429061" y="300603"/>
                  </a:lnTo>
                  <a:lnTo>
                    <a:pt x="4429061" y="250503"/>
                  </a:lnTo>
                  <a:lnTo>
                    <a:pt x="4429061" y="200402"/>
                  </a:lnTo>
                  <a:lnTo>
                    <a:pt x="4429061" y="150301"/>
                  </a:lnTo>
                  <a:lnTo>
                    <a:pt x="4429061" y="100201"/>
                  </a:lnTo>
                  <a:lnTo>
                    <a:pt x="4429061" y="50100"/>
                  </a:lnTo>
                  <a:lnTo>
                    <a:pt x="4429061" y="0"/>
                  </a:lnTo>
                  <a:close/>
                </a:path>
                <a:path w="4592320" h="1564639">
                  <a:moveTo>
                    <a:pt x="2839628" y="0"/>
                  </a:moveTo>
                  <a:lnTo>
                    <a:pt x="2886736" y="0"/>
                  </a:lnTo>
                  <a:lnTo>
                    <a:pt x="2933843" y="0"/>
                  </a:lnTo>
                  <a:lnTo>
                    <a:pt x="2980951" y="0"/>
                  </a:lnTo>
                  <a:lnTo>
                    <a:pt x="3028058" y="0"/>
                  </a:lnTo>
                  <a:lnTo>
                    <a:pt x="3039147" y="51975"/>
                  </a:lnTo>
                  <a:lnTo>
                    <a:pt x="3050235" y="103951"/>
                  </a:lnTo>
                  <a:lnTo>
                    <a:pt x="3061324" y="155927"/>
                  </a:lnTo>
                  <a:lnTo>
                    <a:pt x="3072413" y="207902"/>
                  </a:lnTo>
                  <a:lnTo>
                    <a:pt x="3083501" y="259878"/>
                  </a:lnTo>
                  <a:lnTo>
                    <a:pt x="3094590" y="311854"/>
                  </a:lnTo>
                  <a:lnTo>
                    <a:pt x="3105679" y="363829"/>
                  </a:lnTo>
                  <a:lnTo>
                    <a:pt x="3116767" y="415805"/>
                  </a:lnTo>
                  <a:lnTo>
                    <a:pt x="3127856" y="467781"/>
                  </a:lnTo>
                  <a:lnTo>
                    <a:pt x="3138945" y="519756"/>
                  </a:lnTo>
                  <a:lnTo>
                    <a:pt x="3150033" y="467781"/>
                  </a:lnTo>
                  <a:lnTo>
                    <a:pt x="3161121" y="415805"/>
                  </a:lnTo>
                  <a:lnTo>
                    <a:pt x="3172210" y="363829"/>
                  </a:lnTo>
                  <a:lnTo>
                    <a:pt x="3183298" y="311854"/>
                  </a:lnTo>
                  <a:lnTo>
                    <a:pt x="3194387" y="259878"/>
                  </a:lnTo>
                  <a:lnTo>
                    <a:pt x="3205475" y="207902"/>
                  </a:lnTo>
                  <a:lnTo>
                    <a:pt x="3216564" y="155927"/>
                  </a:lnTo>
                  <a:lnTo>
                    <a:pt x="3227653" y="103951"/>
                  </a:lnTo>
                  <a:lnTo>
                    <a:pt x="3238741" y="51975"/>
                  </a:lnTo>
                  <a:lnTo>
                    <a:pt x="3249830" y="0"/>
                  </a:lnTo>
                  <a:lnTo>
                    <a:pt x="3296656" y="0"/>
                  </a:lnTo>
                  <a:lnTo>
                    <a:pt x="3343483" y="0"/>
                  </a:lnTo>
                  <a:lnTo>
                    <a:pt x="3390310" y="0"/>
                  </a:lnTo>
                  <a:lnTo>
                    <a:pt x="3437137" y="0"/>
                  </a:lnTo>
                  <a:lnTo>
                    <a:pt x="3425274" y="49700"/>
                  </a:lnTo>
                  <a:lnTo>
                    <a:pt x="3413411" y="99401"/>
                  </a:lnTo>
                  <a:lnTo>
                    <a:pt x="3401548" y="149101"/>
                  </a:lnTo>
                  <a:lnTo>
                    <a:pt x="3389686" y="198802"/>
                  </a:lnTo>
                  <a:lnTo>
                    <a:pt x="3377823" y="248503"/>
                  </a:lnTo>
                  <a:lnTo>
                    <a:pt x="3365960" y="298203"/>
                  </a:lnTo>
                  <a:lnTo>
                    <a:pt x="3354097" y="347904"/>
                  </a:lnTo>
                  <a:lnTo>
                    <a:pt x="3342234" y="397605"/>
                  </a:lnTo>
                  <a:lnTo>
                    <a:pt x="3330372" y="447305"/>
                  </a:lnTo>
                  <a:lnTo>
                    <a:pt x="3318509" y="497006"/>
                  </a:lnTo>
                  <a:lnTo>
                    <a:pt x="3306646" y="546707"/>
                  </a:lnTo>
                  <a:lnTo>
                    <a:pt x="3294783" y="596407"/>
                  </a:lnTo>
                  <a:lnTo>
                    <a:pt x="3282921" y="646108"/>
                  </a:lnTo>
                  <a:lnTo>
                    <a:pt x="3271058" y="695809"/>
                  </a:lnTo>
                  <a:lnTo>
                    <a:pt x="3259195" y="745509"/>
                  </a:lnTo>
                  <a:lnTo>
                    <a:pt x="3247332" y="795210"/>
                  </a:lnTo>
                  <a:lnTo>
                    <a:pt x="3235470" y="844910"/>
                  </a:lnTo>
                  <a:lnTo>
                    <a:pt x="3223607" y="894611"/>
                  </a:lnTo>
                  <a:lnTo>
                    <a:pt x="3223607" y="944204"/>
                  </a:lnTo>
                  <a:lnTo>
                    <a:pt x="3223607" y="1539320"/>
                  </a:lnTo>
                  <a:lnTo>
                    <a:pt x="3181088" y="1539320"/>
                  </a:lnTo>
                  <a:lnTo>
                    <a:pt x="3138570" y="1539320"/>
                  </a:lnTo>
                  <a:lnTo>
                    <a:pt x="3096051" y="1539320"/>
                  </a:lnTo>
                  <a:lnTo>
                    <a:pt x="3053532" y="1539320"/>
                  </a:lnTo>
                  <a:lnTo>
                    <a:pt x="3053532" y="1489727"/>
                  </a:lnTo>
                  <a:lnTo>
                    <a:pt x="3053532" y="894611"/>
                  </a:lnTo>
                  <a:lnTo>
                    <a:pt x="3041649" y="844910"/>
                  </a:lnTo>
                  <a:lnTo>
                    <a:pt x="3029765" y="795210"/>
                  </a:lnTo>
                  <a:lnTo>
                    <a:pt x="3017882" y="745509"/>
                  </a:lnTo>
                  <a:lnTo>
                    <a:pt x="3005998" y="695809"/>
                  </a:lnTo>
                  <a:lnTo>
                    <a:pt x="2994114" y="646108"/>
                  </a:lnTo>
                  <a:lnTo>
                    <a:pt x="2982231" y="596407"/>
                  </a:lnTo>
                  <a:lnTo>
                    <a:pt x="2970347" y="546707"/>
                  </a:lnTo>
                  <a:lnTo>
                    <a:pt x="2958464" y="497006"/>
                  </a:lnTo>
                  <a:lnTo>
                    <a:pt x="2946580" y="447305"/>
                  </a:lnTo>
                  <a:lnTo>
                    <a:pt x="2934697" y="397605"/>
                  </a:lnTo>
                  <a:lnTo>
                    <a:pt x="2922813" y="347904"/>
                  </a:lnTo>
                  <a:lnTo>
                    <a:pt x="2910930" y="298203"/>
                  </a:lnTo>
                  <a:lnTo>
                    <a:pt x="2899046" y="248503"/>
                  </a:lnTo>
                  <a:lnTo>
                    <a:pt x="2887162" y="198802"/>
                  </a:lnTo>
                  <a:lnTo>
                    <a:pt x="2875279" y="149101"/>
                  </a:lnTo>
                  <a:lnTo>
                    <a:pt x="2863395" y="99401"/>
                  </a:lnTo>
                  <a:lnTo>
                    <a:pt x="2851512" y="49700"/>
                  </a:lnTo>
                  <a:lnTo>
                    <a:pt x="2839628" y="0"/>
                  </a:lnTo>
                  <a:close/>
                </a:path>
                <a:path w="4592320" h="1564639">
                  <a:moveTo>
                    <a:pt x="2123038" y="0"/>
                  </a:moveTo>
                  <a:lnTo>
                    <a:pt x="2161998" y="0"/>
                  </a:lnTo>
                  <a:lnTo>
                    <a:pt x="2200958" y="0"/>
                  </a:lnTo>
                  <a:lnTo>
                    <a:pt x="2239918" y="0"/>
                  </a:lnTo>
                  <a:lnTo>
                    <a:pt x="2278878" y="0"/>
                  </a:lnTo>
                  <a:lnTo>
                    <a:pt x="2278878" y="49613"/>
                  </a:lnTo>
                  <a:lnTo>
                    <a:pt x="2278878" y="793810"/>
                  </a:lnTo>
                  <a:lnTo>
                    <a:pt x="2293114" y="747609"/>
                  </a:lnTo>
                  <a:lnTo>
                    <a:pt x="2307349" y="701409"/>
                  </a:lnTo>
                  <a:lnTo>
                    <a:pt x="2321584" y="655208"/>
                  </a:lnTo>
                  <a:lnTo>
                    <a:pt x="2335819" y="609007"/>
                  </a:lnTo>
                  <a:lnTo>
                    <a:pt x="2350054" y="562807"/>
                  </a:lnTo>
                  <a:lnTo>
                    <a:pt x="2364290" y="516606"/>
                  </a:lnTo>
                  <a:lnTo>
                    <a:pt x="2378525" y="470406"/>
                  </a:lnTo>
                  <a:lnTo>
                    <a:pt x="2392760" y="424205"/>
                  </a:lnTo>
                  <a:lnTo>
                    <a:pt x="2439681" y="424205"/>
                  </a:lnTo>
                  <a:lnTo>
                    <a:pt x="2486601" y="424205"/>
                  </a:lnTo>
                  <a:lnTo>
                    <a:pt x="2533522" y="424205"/>
                  </a:lnTo>
                  <a:lnTo>
                    <a:pt x="2580442" y="424205"/>
                  </a:lnTo>
                  <a:lnTo>
                    <a:pt x="2562601" y="473031"/>
                  </a:lnTo>
                  <a:lnTo>
                    <a:pt x="2544760" y="521856"/>
                  </a:lnTo>
                  <a:lnTo>
                    <a:pt x="2526919" y="570682"/>
                  </a:lnTo>
                  <a:lnTo>
                    <a:pt x="2509078" y="619508"/>
                  </a:lnTo>
                  <a:lnTo>
                    <a:pt x="2491237" y="668333"/>
                  </a:lnTo>
                  <a:lnTo>
                    <a:pt x="2473396" y="717159"/>
                  </a:lnTo>
                  <a:lnTo>
                    <a:pt x="2455555" y="765984"/>
                  </a:lnTo>
                  <a:lnTo>
                    <a:pt x="2437715" y="814810"/>
                  </a:lnTo>
                  <a:lnTo>
                    <a:pt x="2447779" y="863111"/>
                  </a:lnTo>
                  <a:lnTo>
                    <a:pt x="2457844" y="911411"/>
                  </a:lnTo>
                  <a:lnTo>
                    <a:pt x="2467908" y="959712"/>
                  </a:lnTo>
                  <a:lnTo>
                    <a:pt x="2477973" y="1008013"/>
                  </a:lnTo>
                  <a:lnTo>
                    <a:pt x="2488037" y="1056313"/>
                  </a:lnTo>
                  <a:lnTo>
                    <a:pt x="2498102" y="1104614"/>
                  </a:lnTo>
                  <a:lnTo>
                    <a:pt x="2508166" y="1152915"/>
                  </a:lnTo>
                  <a:lnTo>
                    <a:pt x="2518231" y="1201215"/>
                  </a:lnTo>
                  <a:lnTo>
                    <a:pt x="2528295" y="1249516"/>
                  </a:lnTo>
                  <a:lnTo>
                    <a:pt x="2538360" y="1297817"/>
                  </a:lnTo>
                  <a:lnTo>
                    <a:pt x="2548425" y="1346117"/>
                  </a:lnTo>
                  <a:lnTo>
                    <a:pt x="2558489" y="1394418"/>
                  </a:lnTo>
                  <a:lnTo>
                    <a:pt x="2568554" y="1442719"/>
                  </a:lnTo>
                  <a:lnTo>
                    <a:pt x="2578619" y="1491019"/>
                  </a:lnTo>
                  <a:lnTo>
                    <a:pt x="2588683" y="1539320"/>
                  </a:lnTo>
                  <a:lnTo>
                    <a:pt x="2545697" y="1539320"/>
                  </a:lnTo>
                  <a:lnTo>
                    <a:pt x="2502710" y="1539320"/>
                  </a:lnTo>
                  <a:lnTo>
                    <a:pt x="2459723" y="1539320"/>
                  </a:lnTo>
                  <a:lnTo>
                    <a:pt x="2416735" y="1539320"/>
                  </a:lnTo>
                  <a:lnTo>
                    <a:pt x="2407786" y="1489619"/>
                  </a:lnTo>
                  <a:lnTo>
                    <a:pt x="2398837" y="1439919"/>
                  </a:lnTo>
                  <a:lnTo>
                    <a:pt x="2389888" y="1390218"/>
                  </a:lnTo>
                  <a:lnTo>
                    <a:pt x="2380939" y="1340517"/>
                  </a:lnTo>
                  <a:lnTo>
                    <a:pt x="2371990" y="1290816"/>
                  </a:lnTo>
                  <a:lnTo>
                    <a:pt x="2363041" y="1241115"/>
                  </a:lnTo>
                  <a:lnTo>
                    <a:pt x="2354092" y="1191415"/>
                  </a:lnTo>
                  <a:lnTo>
                    <a:pt x="2345143" y="1141714"/>
                  </a:lnTo>
                  <a:lnTo>
                    <a:pt x="2336194" y="1092013"/>
                  </a:lnTo>
                  <a:lnTo>
                    <a:pt x="2321865" y="1131389"/>
                  </a:lnTo>
                  <a:lnTo>
                    <a:pt x="2307536" y="1170765"/>
                  </a:lnTo>
                  <a:lnTo>
                    <a:pt x="2293207" y="1210140"/>
                  </a:lnTo>
                  <a:lnTo>
                    <a:pt x="2278878" y="1249516"/>
                  </a:lnTo>
                  <a:lnTo>
                    <a:pt x="2278878" y="1539320"/>
                  </a:lnTo>
                  <a:lnTo>
                    <a:pt x="2239918" y="1539320"/>
                  </a:lnTo>
                  <a:lnTo>
                    <a:pt x="2200958" y="1539320"/>
                  </a:lnTo>
                  <a:lnTo>
                    <a:pt x="2161998" y="1539320"/>
                  </a:lnTo>
                  <a:lnTo>
                    <a:pt x="2123038" y="1539320"/>
                  </a:lnTo>
                  <a:lnTo>
                    <a:pt x="2123038" y="1488009"/>
                  </a:lnTo>
                  <a:lnTo>
                    <a:pt x="2123038" y="51310"/>
                  </a:lnTo>
                  <a:lnTo>
                    <a:pt x="2123038" y="0"/>
                  </a:lnTo>
                  <a:close/>
                </a:path>
                <a:path w="4592320" h="1564639">
                  <a:moveTo>
                    <a:pt x="599203" y="0"/>
                  </a:moveTo>
                  <a:lnTo>
                    <a:pt x="637320" y="0"/>
                  </a:lnTo>
                  <a:lnTo>
                    <a:pt x="675437" y="0"/>
                  </a:lnTo>
                  <a:lnTo>
                    <a:pt x="713554" y="0"/>
                  </a:lnTo>
                  <a:lnTo>
                    <a:pt x="751671" y="0"/>
                  </a:lnTo>
                  <a:lnTo>
                    <a:pt x="751671" y="51546"/>
                  </a:lnTo>
                  <a:lnTo>
                    <a:pt x="751671" y="567007"/>
                  </a:lnTo>
                  <a:lnTo>
                    <a:pt x="767194" y="525072"/>
                  </a:lnTo>
                  <a:lnTo>
                    <a:pt x="782670" y="489568"/>
                  </a:lnTo>
                  <a:lnTo>
                    <a:pt x="813482" y="437855"/>
                  </a:lnTo>
                  <a:lnTo>
                    <a:pt x="847010" y="408717"/>
                  </a:lnTo>
                  <a:lnTo>
                    <a:pt x="886157" y="399005"/>
                  </a:lnTo>
                  <a:lnTo>
                    <a:pt x="915599" y="405633"/>
                  </a:lnTo>
                  <a:lnTo>
                    <a:pt x="964580" y="458659"/>
                  </a:lnTo>
                  <a:lnTo>
                    <a:pt x="984119" y="505056"/>
                  </a:lnTo>
                  <a:lnTo>
                    <a:pt x="995050" y="543557"/>
                  </a:lnTo>
                  <a:lnTo>
                    <a:pt x="1003994" y="588357"/>
                  </a:lnTo>
                  <a:lnTo>
                    <a:pt x="1010950" y="639458"/>
                  </a:lnTo>
                  <a:lnTo>
                    <a:pt x="1015919" y="696859"/>
                  </a:lnTo>
                  <a:lnTo>
                    <a:pt x="1018901" y="760559"/>
                  </a:lnTo>
                  <a:lnTo>
                    <a:pt x="1019894" y="830560"/>
                  </a:lnTo>
                  <a:lnTo>
                    <a:pt x="1019894" y="881186"/>
                  </a:lnTo>
                  <a:lnTo>
                    <a:pt x="1019894" y="931812"/>
                  </a:lnTo>
                  <a:lnTo>
                    <a:pt x="1019894" y="1539320"/>
                  </a:lnTo>
                  <a:lnTo>
                    <a:pt x="981590" y="1539320"/>
                  </a:lnTo>
                  <a:lnTo>
                    <a:pt x="943286" y="1539320"/>
                  </a:lnTo>
                  <a:lnTo>
                    <a:pt x="904982" y="1539320"/>
                  </a:lnTo>
                  <a:lnTo>
                    <a:pt x="866677" y="1539320"/>
                  </a:lnTo>
                  <a:lnTo>
                    <a:pt x="866677" y="1488219"/>
                  </a:lnTo>
                  <a:lnTo>
                    <a:pt x="866677" y="926112"/>
                  </a:lnTo>
                  <a:lnTo>
                    <a:pt x="865811" y="877450"/>
                  </a:lnTo>
                  <a:lnTo>
                    <a:pt x="863212" y="836467"/>
                  </a:lnTo>
                  <a:lnTo>
                    <a:pt x="852817" y="777535"/>
                  </a:lnTo>
                  <a:lnTo>
                    <a:pt x="825704" y="736683"/>
                  </a:lnTo>
                  <a:lnTo>
                    <a:pt x="813857" y="733959"/>
                  </a:lnTo>
                  <a:lnTo>
                    <a:pt x="800652" y="737634"/>
                  </a:lnTo>
                  <a:lnTo>
                    <a:pt x="768903" y="792760"/>
                  </a:lnTo>
                  <a:lnTo>
                    <a:pt x="755979" y="874923"/>
                  </a:lnTo>
                  <a:lnTo>
                    <a:pt x="752748" y="933527"/>
                  </a:lnTo>
                  <a:lnTo>
                    <a:pt x="751671" y="1003813"/>
                  </a:lnTo>
                  <a:lnTo>
                    <a:pt x="751671" y="1052495"/>
                  </a:lnTo>
                  <a:lnTo>
                    <a:pt x="751671" y="1101178"/>
                  </a:lnTo>
                  <a:lnTo>
                    <a:pt x="751671" y="1539320"/>
                  </a:lnTo>
                  <a:lnTo>
                    <a:pt x="713554" y="1539320"/>
                  </a:lnTo>
                  <a:lnTo>
                    <a:pt x="675437" y="1539320"/>
                  </a:lnTo>
                  <a:lnTo>
                    <a:pt x="637320" y="1539320"/>
                  </a:lnTo>
                  <a:lnTo>
                    <a:pt x="599203" y="1539320"/>
                  </a:lnTo>
                  <a:lnTo>
                    <a:pt x="599203" y="1488009"/>
                  </a:lnTo>
                  <a:lnTo>
                    <a:pt x="599203" y="51310"/>
                  </a:lnTo>
                  <a:lnTo>
                    <a:pt x="599203" y="0"/>
                  </a:lnTo>
                  <a:close/>
                </a:path>
                <a:path w="4592320" h="1564639">
                  <a:moveTo>
                    <a:pt x="0" y="0"/>
                  </a:moveTo>
                  <a:lnTo>
                    <a:pt x="0" y="0"/>
                  </a:lnTo>
                  <a:lnTo>
                    <a:pt x="515843" y="0"/>
                  </a:lnTo>
                  <a:lnTo>
                    <a:pt x="515843" y="54300"/>
                  </a:lnTo>
                  <a:lnTo>
                    <a:pt x="515843" y="380105"/>
                  </a:lnTo>
                  <a:lnTo>
                    <a:pt x="472575" y="380105"/>
                  </a:lnTo>
                  <a:lnTo>
                    <a:pt x="429307" y="380105"/>
                  </a:lnTo>
                  <a:lnTo>
                    <a:pt x="386039" y="380105"/>
                  </a:lnTo>
                  <a:lnTo>
                    <a:pt x="342771" y="380105"/>
                  </a:lnTo>
                  <a:lnTo>
                    <a:pt x="342771" y="430505"/>
                  </a:lnTo>
                  <a:lnTo>
                    <a:pt x="342771" y="1539320"/>
                  </a:lnTo>
                  <a:lnTo>
                    <a:pt x="300346" y="1539320"/>
                  </a:lnTo>
                  <a:lnTo>
                    <a:pt x="257921" y="1539320"/>
                  </a:lnTo>
                  <a:lnTo>
                    <a:pt x="215496" y="1539320"/>
                  </a:lnTo>
                  <a:lnTo>
                    <a:pt x="173071" y="1539320"/>
                  </a:lnTo>
                  <a:lnTo>
                    <a:pt x="173071" y="1488919"/>
                  </a:lnTo>
                  <a:lnTo>
                    <a:pt x="173071" y="380105"/>
                  </a:lnTo>
                  <a:lnTo>
                    <a:pt x="129803" y="380105"/>
                  </a:lnTo>
                  <a:lnTo>
                    <a:pt x="86535" y="380105"/>
                  </a:lnTo>
                  <a:lnTo>
                    <a:pt x="43267" y="380105"/>
                  </a:lnTo>
                  <a:lnTo>
                    <a:pt x="0" y="380105"/>
                  </a:lnTo>
                  <a:lnTo>
                    <a:pt x="0" y="325804"/>
                  </a:lnTo>
                  <a:lnTo>
                    <a:pt x="0" y="54300"/>
                  </a:lnTo>
                  <a:lnTo>
                    <a:pt x="0" y="0"/>
                  </a:lnTo>
                  <a:close/>
                </a:path>
              </a:pathLst>
            </a:custGeom>
            <a:ln w="12699">
              <a:solidFill>
                <a:srgbClr val="EAEAEA"/>
              </a:solidFill>
            </a:ln>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5447" y="265036"/>
            <a:ext cx="9714230" cy="6872605"/>
            <a:chOff x="155447" y="265036"/>
            <a:chExt cx="9714230" cy="6872605"/>
          </a:xfrm>
        </p:grpSpPr>
        <p:pic>
          <p:nvPicPr>
            <p:cNvPr id="3" name="object 3"/>
            <p:cNvPicPr/>
            <p:nvPr/>
          </p:nvPicPr>
          <p:blipFill>
            <a:blip r:embed="rId2" cstate="print"/>
            <a:stretch>
              <a:fillRect/>
            </a:stretch>
          </p:blipFill>
          <p:spPr>
            <a:xfrm>
              <a:off x="2997199" y="265036"/>
              <a:ext cx="6872363" cy="6872363"/>
            </a:xfrm>
            <a:prstGeom prst="rect">
              <a:avLst/>
            </a:prstGeom>
          </p:spPr>
        </p:pic>
        <p:pic>
          <p:nvPicPr>
            <p:cNvPr id="4" name="object 4"/>
            <p:cNvPicPr/>
            <p:nvPr/>
          </p:nvPicPr>
          <p:blipFill>
            <a:blip r:embed="rId3" cstate="print"/>
            <a:stretch>
              <a:fillRect/>
            </a:stretch>
          </p:blipFill>
          <p:spPr>
            <a:xfrm>
              <a:off x="155447" y="3051048"/>
              <a:ext cx="2825496" cy="1911095"/>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34160" y="321007"/>
            <a:ext cx="8371840" cy="63287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094" y="2362199"/>
            <a:ext cx="8382634" cy="3844925"/>
          </a:xfrm>
          <a:prstGeom prst="rect">
            <a:avLst/>
          </a:prstGeom>
        </p:spPr>
        <p:txBody>
          <a:bodyPr vert="horz" wrap="square" lIns="0" tIns="52069" rIns="0" bIns="0" rtlCol="0">
            <a:spAutoFit/>
          </a:bodyPr>
          <a:lstStyle/>
          <a:p>
            <a:pPr marL="285115" indent="-273050">
              <a:lnSpc>
                <a:spcPct val="100000"/>
              </a:lnSpc>
              <a:spcBef>
                <a:spcPts val="409"/>
              </a:spcBef>
              <a:buClr>
                <a:srgbClr val="F5C201"/>
              </a:buClr>
              <a:buSzPct val="68965"/>
              <a:buFont typeface="Arial Narrow"/>
              <a:buChar char="►"/>
              <a:tabLst>
                <a:tab pos="285115" algn="l"/>
                <a:tab pos="285750" algn="l"/>
              </a:tabLst>
            </a:pPr>
            <a:r>
              <a:rPr sz="2900" b="1" spc="-15" dirty="0">
                <a:latin typeface="Garamond"/>
                <a:cs typeface="Garamond"/>
              </a:rPr>
              <a:t>Define</a:t>
            </a:r>
            <a:r>
              <a:rPr sz="2900" b="1" spc="-25" dirty="0">
                <a:latin typeface="Garamond"/>
                <a:cs typeface="Garamond"/>
              </a:rPr>
              <a:t> </a:t>
            </a:r>
            <a:r>
              <a:rPr sz="2900" spc="-20" dirty="0">
                <a:latin typeface="Garamond"/>
                <a:cs typeface="Garamond"/>
              </a:rPr>
              <a:t>each</a:t>
            </a:r>
            <a:r>
              <a:rPr sz="2900" spc="-25" dirty="0">
                <a:latin typeface="Garamond"/>
                <a:cs typeface="Garamond"/>
              </a:rPr>
              <a:t> </a:t>
            </a:r>
            <a:r>
              <a:rPr sz="2900" spc="-10" dirty="0">
                <a:latin typeface="Garamond"/>
                <a:cs typeface="Garamond"/>
              </a:rPr>
              <a:t>competency</a:t>
            </a:r>
            <a:r>
              <a:rPr sz="2900" spc="-15" dirty="0">
                <a:latin typeface="Garamond"/>
                <a:cs typeface="Garamond"/>
              </a:rPr>
              <a:t> </a:t>
            </a:r>
            <a:r>
              <a:rPr sz="2900" spc="-10" dirty="0">
                <a:latin typeface="Garamond"/>
                <a:cs typeface="Garamond"/>
              </a:rPr>
              <a:t>or</a:t>
            </a:r>
            <a:r>
              <a:rPr sz="2900" spc="-20" dirty="0">
                <a:latin typeface="Garamond"/>
                <a:cs typeface="Garamond"/>
              </a:rPr>
              <a:t> </a:t>
            </a:r>
            <a:r>
              <a:rPr sz="2900" spc="-15" dirty="0">
                <a:latin typeface="Garamond"/>
                <a:cs typeface="Garamond"/>
              </a:rPr>
              <a:t>outcome</a:t>
            </a:r>
            <a:endParaRPr sz="2900">
              <a:latin typeface="Garamond"/>
              <a:cs typeface="Garamond"/>
            </a:endParaRPr>
          </a:p>
          <a:p>
            <a:pPr marL="285115" marR="1301115" indent="-273050">
              <a:lnSpc>
                <a:spcPct val="100699"/>
              </a:lnSpc>
              <a:spcBef>
                <a:spcPts val="290"/>
              </a:spcBef>
              <a:buClr>
                <a:srgbClr val="F5C201"/>
              </a:buClr>
              <a:buSzPct val="68965"/>
              <a:buFont typeface="Arial Narrow"/>
              <a:buChar char="►"/>
              <a:tabLst>
                <a:tab pos="285115" algn="l"/>
                <a:tab pos="285750" algn="l"/>
                <a:tab pos="3801110" algn="l"/>
              </a:tabLst>
            </a:pPr>
            <a:r>
              <a:rPr sz="2900" spc="-10" dirty="0">
                <a:latin typeface="Garamond"/>
                <a:cs typeface="Garamond"/>
              </a:rPr>
              <a:t>Establish</a:t>
            </a:r>
            <a:r>
              <a:rPr sz="2900" spc="-15" dirty="0">
                <a:latin typeface="Garamond"/>
                <a:cs typeface="Garamond"/>
              </a:rPr>
              <a:t> </a:t>
            </a:r>
            <a:r>
              <a:rPr sz="2900" dirty="0">
                <a:latin typeface="Garamond"/>
                <a:cs typeface="Garamond"/>
              </a:rPr>
              <a:t>a</a:t>
            </a:r>
            <a:r>
              <a:rPr sz="2900" spc="-5" dirty="0">
                <a:latin typeface="Garamond"/>
                <a:cs typeface="Garamond"/>
              </a:rPr>
              <a:t> </a:t>
            </a:r>
            <a:r>
              <a:rPr sz="2900" b="1" spc="-15" dirty="0">
                <a:latin typeface="Garamond"/>
                <a:cs typeface="Garamond"/>
              </a:rPr>
              <a:t>standard </a:t>
            </a:r>
            <a:r>
              <a:rPr sz="2900" spc="-10" dirty="0">
                <a:latin typeface="Garamond"/>
                <a:cs typeface="Garamond"/>
              </a:rPr>
              <a:t>of	</a:t>
            </a:r>
            <a:r>
              <a:rPr sz="2900" spc="-5" dirty="0">
                <a:latin typeface="Garamond"/>
                <a:cs typeface="Garamond"/>
              </a:rPr>
              <a:t>performance</a:t>
            </a:r>
            <a:r>
              <a:rPr sz="2900" spc="-30" dirty="0">
                <a:latin typeface="Garamond"/>
                <a:cs typeface="Garamond"/>
              </a:rPr>
              <a:t> </a:t>
            </a:r>
            <a:r>
              <a:rPr sz="2900" spc="-5" dirty="0">
                <a:latin typeface="Garamond"/>
                <a:cs typeface="Garamond"/>
              </a:rPr>
              <a:t>at</a:t>
            </a:r>
            <a:r>
              <a:rPr sz="2900" spc="-20" dirty="0">
                <a:latin typeface="Garamond"/>
                <a:cs typeface="Garamond"/>
              </a:rPr>
              <a:t> </a:t>
            </a:r>
            <a:r>
              <a:rPr sz="2900" spc="-10" dirty="0">
                <a:latin typeface="Garamond"/>
                <a:cs typeface="Garamond"/>
              </a:rPr>
              <a:t>or</a:t>
            </a:r>
            <a:r>
              <a:rPr sz="2900" spc="-30" dirty="0">
                <a:latin typeface="Garamond"/>
                <a:cs typeface="Garamond"/>
              </a:rPr>
              <a:t> </a:t>
            </a:r>
            <a:r>
              <a:rPr sz="2900" spc="-10" dirty="0">
                <a:latin typeface="Garamond"/>
                <a:cs typeface="Garamond"/>
              </a:rPr>
              <a:t>near </a:t>
            </a:r>
            <a:r>
              <a:rPr sz="2900" spc="-710" dirty="0">
                <a:latin typeface="Garamond"/>
                <a:cs typeface="Garamond"/>
              </a:rPr>
              <a:t> </a:t>
            </a:r>
            <a:r>
              <a:rPr sz="2900" spc="-5" dirty="0">
                <a:latin typeface="Garamond"/>
                <a:cs typeface="Garamond"/>
              </a:rPr>
              <a:t>graduation:</a:t>
            </a:r>
            <a:r>
              <a:rPr sz="2900" spc="-20" dirty="0">
                <a:latin typeface="Garamond"/>
                <a:cs typeface="Garamond"/>
              </a:rPr>
              <a:t> </a:t>
            </a:r>
            <a:r>
              <a:rPr sz="2900" spc="-10" dirty="0">
                <a:latin typeface="Garamond"/>
                <a:cs typeface="Garamond"/>
              </a:rPr>
              <a:t>“appropriately</a:t>
            </a:r>
            <a:r>
              <a:rPr sz="2900" spc="-20" dirty="0">
                <a:latin typeface="Garamond"/>
                <a:cs typeface="Garamond"/>
              </a:rPr>
              <a:t> </a:t>
            </a:r>
            <a:r>
              <a:rPr sz="2900" spc="-10" dirty="0">
                <a:latin typeface="Garamond"/>
                <a:cs typeface="Garamond"/>
              </a:rPr>
              <a:t>ambitious”</a:t>
            </a:r>
            <a:endParaRPr sz="2900">
              <a:latin typeface="Garamond"/>
              <a:cs typeface="Garamond"/>
            </a:endParaRPr>
          </a:p>
          <a:p>
            <a:pPr marL="285115" indent="-273050">
              <a:lnSpc>
                <a:spcPct val="100000"/>
              </a:lnSpc>
              <a:spcBef>
                <a:spcPts val="405"/>
              </a:spcBef>
              <a:buClr>
                <a:srgbClr val="F5C201"/>
              </a:buClr>
              <a:buSzPct val="68965"/>
              <a:buFont typeface="Arial Narrow"/>
              <a:buChar char="►"/>
              <a:tabLst>
                <a:tab pos="285115" algn="l"/>
                <a:tab pos="285750" algn="l"/>
              </a:tabLst>
            </a:pPr>
            <a:r>
              <a:rPr sz="2900" b="1" spc="-10" dirty="0">
                <a:latin typeface="Garamond"/>
                <a:cs typeface="Garamond"/>
              </a:rPr>
              <a:t>Assess</a:t>
            </a:r>
            <a:r>
              <a:rPr sz="2900" spc="-10" dirty="0">
                <a:latin typeface="Garamond"/>
                <a:cs typeface="Garamond"/>
              </a:rPr>
              <a:t>,</a:t>
            </a:r>
            <a:r>
              <a:rPr sz="2900" spc="-35" dirty="0">
                <a:latin typeface="Garamond"/>
                <a:cs typeface="Garamond"/>
              </a:rPr>
              <a:t> </a:t>
            </a:r>
            <a:r>
              <a:rPr sz="2900" spc="10" dirty="0">
                <a:latin typeface="Garamond"/>
                <a:cs typeface="Garamond"/>
              </a:rPr>
              <a:t>(dis)aggregate</a:t>
            </a:r>
            <a:r>
              <a:rPr sz="2900" spc="-30" dirty="0">
                <a:latin typeface="Garamond"/>
                <a:cs typeface="Garamond"/>
              </a:rPr>
              <a:t> </a:t>
            </a:r>
            <a:r>
              <a:rPr sz="2900" spc="-15" dirty="0">
                <a:latin typeface="Garamond"/>
                <a:cs typeface="Garamond"/>
              </a:rPr>
              <a:t>findings</a:t>
            </a:r>
            <a:endParaRPr sz="2900">
              <a:latin typeface="Garamond"/>
              <a:cs typeface="Garamond"/>
            </a:endParaRPr>
          </a:p>
          <a:p>
            <a:pPr marL="285115" indent="-273050">
              <a:lnSpc>
                <a:spcPct val="100000"/>
              </a:lnSpc>
              <a:spcBef>
                <a:spcPts val="434"/>
              </a:spcBef>
              <a:buClr>
                <a:srgbClr val="F5C201"/>
              </a:buClr>
              <a:buSzPct val="68965"/>
              <a:buFont typeface="Arial Narrow"/>
              <a:buChar char="►"/>
              <a:tabLst>
                <a:tab pos="285115" algn="l"/>
                <a:tab pos="285750" algn="l"/>
              </a:tabLst>
            </a:pPr>
            <a:r>
              <a:rPr sz="2900" spc="-25" dirty="0">
                <a:latin typeface="Garamond"/>
                <a:cs typeface="Garamond"/>
              </a:rPr>
              <a:t>Show</a:t>
            </a:r>
            <a:r>
              <a:rPr sz="2900" spc="-20" dirty="0">
                <a:latin typeface="Garamond"/>
                <a:cs typeface="Garamond"/>
              </a:rPr>
              <a:t> </a:t>
            </a:r>
            <a:r>
              <a:rPr sz="2900" spc="-10" dirty="0">
                <a:latin typeface="Garamond"/>
                <a:cs typeface="Garamond"/>
              </a:rPr>
              <a:t>extent</a:t>
            </a:r>
            <a:r>
              <a:rPr sz="2900" spc="-5" dirty="0">
                <a:latin typeface="Garamond"/>
                <a:cs typeface="Garamond"/>
              </a:rPr>
              <a:t> to</a:t>
            </a:r>
            <a:r>
              <a:rPr sz="2900" spc="-15" dirty="0">
                <a:latin typeface="Garamond"/>
                <a:cs typeface="Garamond"/>
              </a:rPr>
              <a:t> </a:t>
            </a:r>
            <a:r>
              <a:rPr sz="2900" spc="-20" dirty="0">
                <a:latin typeface="Garamond"/>
                <a:cs typeface="Garamond"/>
              </a:rPr>
              <a:t>which </a:t>
            </a:r>
            <a:r>
              <a:rPr sz="2900" b="1" spc="-15" dirty="0">
                <a:latin typeface="Garamond"/>
                <a:cs typeface="Garamond"/>
              </a:rPr>
              <a:t>students’</a:t>
            </a:r>
            <a:r>
              <a:rPr sz="2900" b="1" spc="-5" dirty="0">
                <a:latin typeface="Garamond"/>
                <a:cs typeface="Garamond"/>
              </a:rPr>
              <a:t> performance</a:t>
            </a:r>
            <a:r>
              <a:rPr sz="2900" b="1" spc="-25" dirty="0">
                <a:latin typeface="Garamond"/>
                <a:cs typeface="Garamond"/>
              </a:rPr>
              <a:t> </a:t>
            </a:r>
            <a:r>
              <a:rPr sz="2900" spc="-10" dirty="0">
                <a:latin typeface="Garamond"/>
                <a:cs typeface="Garamond"/>
              </a:rPr>
              <a:t>meets</a:t>
            </a:r>
            <a:r>
              <a:rPr sz="2900" spc="-5" dirty="0">
                <a:latin typeface="Garamond"/>
                <a:cs typeface="Garamond"/>
              </a:rPr>
              <a:t> </a:t>
            </a:r>
            <a:r>
              <a:rPr sz="2900" spc="-10" dirty="0">
                <a:latin typeface="Garamond"/>
                <a:cs typeface="Garamond"/>
              </a:rPr>
              <a:t>the</a:t>
            </a:r>
            <a:endParaRPr sz="2900">
              <a:latin typeface="Garamond"/>
              <a:cs typeface="Garamond"/>
            </a:endParaRPr>
          </a:p>
          <a:p>
            <a:pPr marL="285115">
              <a:lnSpc>
                <a:spcPct val="100000"/>
              </a:lnSpc>
              <a:spcBef>
                <a:spcPts val="20"/>
              </a:spcBef>
              <a:tabLst>
                <a:tab pos="4099560" algn="l"/>
              </a:tabLst>
            </a:pPr>
            <a:r>
              <a:rPr sz="2900" b="1" spc="-10" dirty="0">
                <a:latin typeface="Garamond"/>
                <a:cs typeface="Garamond"/>
              </a:rPr>
              <a:t>institution’s</a:t>
            </a:r>
            <a:r>
              <a:rPr sz="2900" b="1" spc="-5" dirty="0">
                <a:latin typeface="Garamond"/>
                <a:cs typeface="Garamond"/>
              </a:rPr>
              <a:t> </a:t>
            </a:r>
            <a:r>
              <a:rPr sz="2900" b="1" spc="-15" dirty="0">
                <a:latin typeface="Garamond"/>
                <a:cs typeface="Garamond"/>
              </a:rPr>
              <a:t>standard</a:t>
            </a:r>
            <a:r>
              <a:rPr sz="2900" b="1" spc="-20" dirty="0">
                <a:latin typeface="Garamond"/>
                <a:cs typeface="Garamond"/>
              </a:rPr>
              <a:t> </a:t>
            </a:r>
            <a:r>
              <a:rPr sz="2900" spc="-10" dirty="0">
                <a:latin typeface="Garamond"/>
                <a:cs typeface="Garamond"/>
              </a:rPr>
              <a:t>of	</a:t>
            </a:r>
            <a:r>
              <a:rPr sz="2900" spc="-5" dirty="0">
                <a:latin typeface="Garamond"/>
                <a:cs typeface="Garamond"/>
              </a:rPr>
              <a:t>performance</a:t>
            </a:r>
            <a:endParaRPr sz="2900">
              <a:latin typeface="Garamond"/>
              <a:cs typeface="Garamond"/>
            </a:endParaRPr>
          </a:p>
          <a:p>
            <a:pPr marL="104139" marR="1452880" indent="-91440">
              <a:lnSpc>
                <a:spcPct val="109000"/>
              </a:lnSpc>
              <a:spcBef>
                <a:spcPts val="95"/>
              </a:spcBef>
              <a:buClr>
                <a:srgbClr val="F5C201"/>
              </a:buClr>
              <a:buSzPct val="68965"/>
              <a:buFont typeface="Arial Narrow"/>
              <a:buChar char="►"/>
              <a:tabLst>
                <a:tab pos="285115" algn="l"/>
                <a:tab pos="285750" algn="l"/>
                <a:tab pos="671830" algn="l"/>
              </a:tabLst>
            </a:pPr>
            <a:r>
              <a:rPr sz="2900" spc="-10" dirty="0">
                <a:latin typeface="Garamond"/>
                <a:cs typeface="Garamond"/>
              </a:rPr>
              <a:t>If	</a:t>
            </a:r>
            <a:r>
              <a:rPr sz="2900" spc="-25" dirty="0">
                <a:latin typeface="Garamond"/>
                <a:cs typeface="Garamond"/>
              </a:rPr>
              <a:t>improvement</a:t>
            </a:r>
            <a:r>
              <a:rPr sz="2900" spc="-15" dirty="0">
                <a:latin typeface="Garamond"/>
                <a:cs typeface="Garamond"/>
              </a:rPr>
              <a:t> </a:t>
            </a:r>
            <a:r>
              <a:rPr sz="2900" spc="-10" dirty="0">
                <a:latin typeface="Garamond"/>
                <a:cs typeface="Garamond"/>
              </a:rPr>
              <a:t>is</a:t>
            </a:r>
            <a:r>
              <a:rPr sz="2900" spc="-5" dirty="0">
                <a:latin typeface="Garamond"/>
                <a:cs typeface="Garamond"/>
              </a:rPr>
              <a:t> </a:t>
            </a:r>
            <a:r>
              <a:rPr sz="2900" spc="-15" dirty="0">
                <a:latin typeface="Garamond"/>
                <a:cs typeface="Garamond"/>
              </a:rPr>
              <a:t>needed,</a:t>
            </a:r>
            <a:r>
              <a:rPr sz="2900" dirty="0">
                <a:latin typeface="Garamond"/>
                <a:cs typeface="Garamond"/>
              </a:rPr>
              <a:t> </a:t>
            </a:r>
            <a:r>
              <a:rPr sz="2900" b="1" spc="-10" dirty="0">
                <a:latin typeface="Garamond"/>
                <a:cs typeface="Garamond"/>
              </a:rPr>
              <a:t>create</a:t>
            </a:r>
            <a:r>
              <a:rPr sz="2900" b="1" spc="-15" dirty="0">
                <a:latin typeface="Garamond"/>
                <a:cs typeface="Garamond"/>
              </a:rPr>
              <a:t> </a:t>
            </a:r>
            <a:r>
              <a:rPr sz="2900" b="1" dirty="0">
                <a:latin typeface="Garamond"/>
                <a:cs typeface="Garamond"/>
              </a:rPr>
              <a:t>a</a:t>
            </a:r>
            <a:r>
              <a:rPr sz="2900" b="1" spc="-20" dirty="0">
                <a:latin typeface="Garamond"/>
                <a:cs typeface="Garamond"/>
              </a:rPr>
              <a:t> </a:t>
            </a:r>
            <a:r>
              <a:rPr sz="2900" b="1" spc="-15" dirty="0">
                <a:latin typeface="Garamond"/>
                <a:cs typeface="Garamond"/>
              </a:rPr>
              <a:t>plan,</a:t>
            </a:r>
            <a:r>
              <a:rPr sz="2900" b="1" spc="-20" dirty="0">
                <a:latin typeface="Garamond"/>
                <a:cs typeface="Garamond"/>
              </a:rPr>
              <a:t> </a:t>
            </a:r>
            <a:r>
              <a:rPr sz="2900" spc="-10" dirty="0">
                <a:latin typeface="Garamond"/>
                <a:cs typeface="Garamond"/>
              </a:rPr>
              <a:t>with </a:t>
            </a:r>
            <a:r>
              <a:rPr sz="2900" spc="-710" dirty="0">
                <a:latin typeface="Garamond"/>
                <a:cs typeface="Garamond"/>
              </a:rPr>
              <a:t> </a:t>
            </a:r>
            <a:r>
              <a:rPr sz="2900" spc="-10" dirty="0">
                <a:latin typeface="Garamond"/>
                <a:cs typeface="Garamond"/>
              </a:rPr>
              <a:t>criteria,</a:t>
            </a:r>
            <a:r>
              <a:rPr sz="2900" spc="-20" dirty="0">
                <a:latin typeface="Garamond"/>
                <a:cs typeface="Garamond"/>
              </a:rPr>
              <a:t> </a:t>
            </a:r>
            <a:r>
              <a:rPr sz="2900" spc="-15" dirty="0">
                <a:latin typeface="Garamond"/>
                <a:cs typeface="Garamond"/>
              </a:rPr>
              <a:t>timeline,</a:t>
            </a:r>
            <a:r>
              <a:rPr sz="2900" spc="-20" dirty="0">
                <a:latin typeface="Garamond"/>
                <a:cs typeface="Garamond"/>
              </a:rPr>
              <a:t> metrics, </a:t>
            </a:r>
            <a:r>
              <a:rPr sz="2900" spc="-10" dirty="0">
                <a:latin typeface="Garamond"/>
                <a:cs typeface="Garamond"/>
              </a:rPr>
              <a:t>for</a:t>
            </a:r>
            <a:r>
              <a:rPr sz="2900" spc="-20" dirty="0">
                <a:latin typeface="Garamond"/>
                <a:cs typeface="Garamond"/>
              </a:rPr>
              <a:t> </a:t>
            </a:r>
            <a:r>
              <a:rPr sz="2900" spc="-15" dirty="0">
                <a:latin typeface="Garamond"/>
                <a:cs typeface="Garamond"/>
              </a:rPr>
              <a:t>judging </a:t>
            </a:r>
            <a:r>
              <a:rPr sz="2900" dirty="0">
                <a:latin typeface="Garamond"/>
                <a:cs typeface="Garamond"/>
              </a:rPr>
              <a:t>progress</a:t>
            </a:r>
            <a:endParaRPr sz="2900">
              <a:latin typeface="Garamond"/>
              <a:cs typeface="Garamond"/>
            </a:endParaRPr>
          </a:p>
        </p:txBody>
      </p:sp>
      <p:pic>
        <p:nvPicPr>
          <p:cNvPr id="3" name="object 3"/>
          <p:cNvPicPr/>
          <p:nvPr/>
        </p:nvPicPr>
        <p:blipFill>
          <a:blip r:embed="rId2" cstate="print"/>
          <a:stretch>
            <a:fillRect/>
          </a:stretch>
        </p:blipFill>
        <p:spPr>
          <a:xfrm>
            <a:off x="2450592" y="652272"/>
            <a:ext cx="6452615" cy="9936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5511800"/>
            <a:ext cx="9753600" cy="2032000"/>
            <a:chOff x="152400" y="5511800"/>
            <a:chExt cx="9753600" cy="2032000"/>
          </a:xfrm>
        </p:grpSpPr>
        <p:sp>
          <p:nvSpPr>
            <p:cNvPr id="3" name="object 3"/>
            <p:cNvSpPr/>
            <p:nvPr/>
          </p:nvSpPr>
          <p:spPr>
            <a:xfrm>
              <a:off x="1952414" y="5511800"/>
              <a:ext cx="7954009" cy="520700"/>
            </a:xfrm>
            <a:custGeom>
              <a:avLst/>
              <a:gdLst/>
              <a:ahLst/>
              <a:cxnLst/>
              <a:rect l="l" t="t" r="r" b="b"/>
              <a:pathLst>
                <a:path w="7954009" h="520700">
                  <a:moveTo>
                    <a:pt x="7953585" y="0"/>
                  </a:moveTo>
                  <a:lnTo>
                    <a:pt x="0" y="309297"/>
                  </a:lnTo>
                  <a:lnTo>
                    <a:pt x="7953585" y="520697"/>
                  </a:lnTo>
                  <a:lnTo>
                    <a:pt x="7953585" y="0"/>
                  </a:lnTo>
                  <a:close/>
                </a:path>
              </a:pathLst>
            </a:custGeom>
            <a:solidFill>
              <a:srgbClr val="FFDC99">
                <a:alpha val="39999"/>
              </a:srgbClr>
            </a:solidFill>
          </p:spPr>
          <p:txBody>
            <a:bodyPr wrap="square" lIns="0" tIns="0" rIns="0" bIns="0" rtlCol="0"/>
            <a:lstStyle/>
            <a:p>
              <a:endParaRPr/>
            </a:p>
          </p:txBody>
        </p:sp>
        <p:sp>
          <p:nvSpPr>
            <p:cNvPr id="4" name="object 4"/>
            <p:cNvSpPr/>
            <p:nvPr/>
          </p:nvSpPr>
          <p:spPr>
            <a:xfrm>
              <a:off x="271170" y="5815526"/>
              <a:ext cx="9634855" cy="841375"/>
            </a:xfrm>
            <a:custGeom>
              <a:avLst/>
              <a:gdLst/>
              <a:ahLst/>
              <a:cxnLst/>
              <a:rect l="l" t="t" r="r" b="b"/>
              <a:pathLst>
                <a:path w="9634855" h="841375">
                  <a:moveTo>
                    <a:pt x="9634829" y="0"/>
                  </a:moveTo>
                  <a:lnTo>
                    <a:pt x="0" y="0"/>
                  </a:lnTo>
                  <a:lnTo>
                    <a:pt x="9634829" y="841239"/>
                  </a:lnTo>
                  <a:lnTo>
                    <a:pt x="9634829" y="0"/>
                  </a:lnTo>
                  <a:close/>
                </a:path>
              </a:pathLst>
            </a:custGeom>
            <a:solidFill>
              <a:srgbClr val="000000"/>
            </a:solidFill>
          </p:spPr>
          <p:txBody>
            <a:bodyPr wrap="square" lIns="0" tIns="0" rIns="0" bIns="0" rtlCol="0"/>
            <a:lstStyle/>
            <a:p>
              <a:endParaRPr/>
            </a:p>
          </p:txBody>
        </p:sp>
        <p:pic>
          <p:nvPicPr>
            <p:cNvPr id="5" name="object 5"/>
            <p:cNvPicPr/>
            <p:nvPr/>
          </p:nvPicPr>
          <p:blipFill>
            <a:blip r:embed="rId2" cstate="print"/>
            <a:stretch>
              <a:fillRect/>
            </a:stretch>
          </p:blipFill>
          <p:spPr>
            <a:xfrm>
              <a:off x="152400" y="5559551"/>
              <a:ext cx="9753600" cy="1984248"/>
            </a:xfrm>
            <a:prstGeom prst="rect">
              <a:avLst/>
            </a:prstGeom>
          </p:spPr>
        </p:pic>
        <p:pic>
          <p:nvPicPr>
            <p:cNvPr id="6" name="object 6"/>
            <p:cNvPicPr/>
            <p:nvPr/>
          </p:nvPicPr>
          <p:blipFill>
            <a:blip r:embed="rId3" cstate="print"/>
            <a:stretch>
              <a:fillRect/>
            </a:stretch>
          </p:blipFill>
          <p:spPr>
            <a:xfrm>
              <a:off x="152400" y="5553337"/>
              <a:ext cx="9753599" cy="855510"/>
            </a:xfrm>
            <a:prstGeom prst="rect">
              <a:avLst/>
            </a:prstGeom>
          </p:spPr>
        </p:pic>
      </p:grpSp>
      <p:pic>
        <p:nvPicPr>
          <p:cNvPr id="7" name="object 7"/>
          <p:cNvPicPr/>
          <p:nvPr/>
        </p:nvPicPr>
        <p:blipFill>
          <a:blip r:embed="rId4" cstate="print"/>
          <a:stretch>
            <a:fillRect/>
          </a:stretch>
        </p:blipFill>
        <p:spPr>
          <a:xfrm>
            <a:off x="3578352" y="1905000"/>
            <a:ext cx="5148072" cy="2051303"/>
          </a:xfrm>
          <a:prstGeom prst="rect">
            <a:avLst/>
          </a:prstGeom>
        </p:spPr>
      </p:pic>
      <p:pic>
        <p:nvPicPr>
          <p:cNvPr id="8" name="object 8"/>
          <p:cNvPicPr/>
          <p:nvPr/>
        </p:nvPicPr>
        <p:blipFill>
          <a:blip r:embed="rId5" cstate="print"/>
          <a:stretch>
            <a:fillRect/>
          </a:stretch>
        </p:blipFill>
        <p:spPr>
          <a:xfrm>
            <a:off x="396240" y="1853183"/>
            <a:ext cx="2365248" cy="24414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2094" y="2431796"/>
            <a:ext cx="8435340" cy="3432175"/>
          </a:xfrm>
          <a:prstGeom prst="rect">
            <a:avLst/>
          </a:prstGeom>
        </p:spPr>
        <p:txBody>
          <a:bodyPr vert="horz" wrap="square" lIns="0" tIns="38100" rIns="0" bIns="0" rtlCol="0">
            <a:spAutoFit/>
          </a:bodyPr>
          <a:lstStyle/>
          <a:p>
            <a:pPr marL="285115" marR="5080" indent="-273050">
              <a:lnSpc>
                <a:spcPts val="3500"/>
              </a:lnSpc>
              <a:spcBef>
                <a:spcPts val="300"/>
              </a:spcBef>
              <a:buClr>
                <a:srgbClr val="F5C201"/>
              </a:buClr>
              <a:buSzPct val="66666"/>
              <a:buFont typeface="Arial Narrow"/>
              <a:buChar char="►"/>
              <a:tabLst>
                <a:tab pos="285115" algn="l"/>
                <a:tab pos="285750" algn="l"/>
              </a:tabLst>
            </a:pPr>
            <a:r>
              <a:rPr sz="3000" spc="-20" dirty="0">
                <a:latin typeface="Garamond"/>
                <a:cs typeface="Garamond"/>
              </a:rPr>
              <a:t>Faculty </a:t>
            </a:r>
            <a:r>
              <a:rPr sz="3000" spc="-15" dirty="0">
                <a:latin typeface="Garamond"/>
                <a:cs typeface="Garamond"/>
              </a:rPr>
              <a:t>must </a:t>
            </a:r>
            <a:r>
              <a:rPr sz="3000" spc="-10" dirty="0">
                <a:latin typeface="Garamond"/>
                <a:cs typeface="Garamond"/>
              </a:rPr>
              <a:t>consider </a:t>
            </a:r>
            <a:r>
              <a:rPr sz="3000" b="1" spc="-10" dirty="0">
                <a:latin typeface="Garamond"/>
                <a:cs typeface="Garamond"/>
              </a:rPr>
              <a:t>what </a:t>
            </a:r>
            <a:r>
              <a:rPr sz="3000" spc="-10" dirty="0">
                <a:latin typeface="Garamond"/>
                <a:cs typeface="Garamond"/>
              </a:rPr>
              <a:t>they </a:t>
            </a:r>
            <a:r>
              <a:rPr sz="3000" spc="-20" dirty="0">
                <a:latin typeface="Garamond"/>
                <a:cs typeface="Garamond"/>
              </a:rPr>
              <a:t>want </a:t>
            </a:r>
            <a:r>
              <a:rPr sz="3000" spc="-10" dirty="0">
                <a:latin typeface="Garamond"/>
                <a:cs typeface="Garamond"/>
              </a:rPr>
              <a:t>students </a:t>
            </a:r>
            <a:r>
              <a:rPr sz="3000" spc="-5" dirty="0">
                <a:latin typeface="Garamond"/>
                <a:cs typeface="Garamond"/>
              </a:rPr>
              <a:t>to </a:t>
            </a:r>
            <a:r>
              <a:rPr sz="3000" spc="5" dirty="0">
                <a:latin typeface="Garamond"/>
                <a:cs typeface="Garamond"/>
              </a:rPr>
              <a:t>learn </a:t>
            </a:r>
            <a:r>
              <a:rPr sz="3000" spc="-735" dirty="0">
                <a:latin typeface="Garamond"/>
                <a:cs typeface="Garamond"/>
              </a:rPr>
              <a:t> </a:t>
            </a:r>
            <a:r>
              <a:rPr sz="3000" spc="-10" dirty="0">
                <a:latin typeface="Garamond"/>
                <a:cs typeface="Garamond"/>
              </a:rPr>
              <a:t>and</a:t>
            </a:r>
            <a:r>
              <a:rPr sz="3000" spc="-15" dirty="0">
                <a:latin typeface="Garamond"/>
                <a:cs typeface="Garamond"/>
              </a:rPr>
              <a:t> </a:t>
            </a:r>
            <a:r>
              <a:rPr sz="3000" b="1" spc="-10" dirty="0">
                <a:latin typeface="Garamond"/>
                <a:cs typeface="Garamond"/>
              </a:rPr>
              <a:t>which competencies</a:t>
            </a:r>
            <a:r>
              <a:rPr sz="3000" b="1" spc="5" dirty="0">
                <a:latin typeface="Garamond"/>
                <a:cs typeface="Garamond"/>
              </a:rPr>
              <a:t> </a:t>
            </a:r>
            <a:r>
              <a:rPr sz="3000" spc="-10" dirty="0">
                <a:latin typeface="Garamond"/>
                <a:cs typeface="Garamond"/>
              </a:rPr>
              <a:t>they</a:t>
            </a:r>
            <a:r>
              <a:rPr sz="3000" spc="-20" dirty="0">
                <a:latin typeface="Garamond"/>
                <a:cs typeface="Garamond"/>
              </a:rPr>
              <a:t> </a:t>
            </a:r>
            <a:r>
              <a:rPr sz="3000" spc="-10" dirty="0">
                <a:latin typeface="Garamond"/>
                <a:cs typeface="Garamond"/>
              </a:rPr>
              <a:t>should </a:t>
            </a:r>
            <a:r>
              <a:rPr sz="3000" spc="-35" dirty="0">
                <a:latin typeface="Garamond"/>
                <a:cs typeface="Garamond"/>
              </a:rPr>
              <a:t>have</a:t>
            </a:r>
            <a:r>
              <a:rPr sz="3000" spc="-15" dirty="0">
                <a:latin typeface="Garamond"/>
                <a:cs typeface="Garamond"/>
              </a:rPr>
              <a:t> </a:t>
            </a:r>
            <a:r>
              <a:rPr sz="3000" spc="-25" dirty="0">
                <a:latin typeface="Garamond"/>
                <a:cs typeface="Garamond"/>
              </a:rPr>
              <a:t>by</a:t>
            </a:r>
            <a:endParaRPr sz="3000">
              <a:latin typeface="Garamond"/>
              <a:cs typeface="Garamond"/>
            </a:endParaRPr>
          </a:p>
          <a:p>
            <a:pPr marL="285115">
              <a:lnSpc>
                <a:spcPts val="3504"/>
              </a:lnSpc>
            </a:pPr>
            <a:r>
              <a:rPr sz="3000" spc="-5" dirty="0">
                <a:latin typeface="Garamond"/>
                <a:cs typeface="Garamond"/>
              </a:rPr>
              <a:t>graduation</a:t>
            </a:r>
            <a:endParaRPr sz="3000">
              <a:latin typeface="Garamond"/>
              <a:cs typeface="Garamond"/>
            </a:endParaRPr>
          </a:p>
          <a:p>
            <a:pPr marL="558165" lvl="1" indent="-244475">
              <a:lnSpc>
                <a:spcPts val="3060"/>
              </a:lnSpc>
              <a:spcBef>
                <a:spcPts val="400"/>
              </a:spcBef>
              <a:buClr>
                <a:srgbClr val="F5C201"/>
              </a:buClr>
              <a:buFont typeface="Verdana"/>
              <a:buChar char="◦"/>
              <a:tabLst>
                <a:tab pos="558800" algn="l"/>
              </a:tabLst>
            </a:pPr>
            <a:r>
              <a:rPr sz="2600" spc="-10" dirty="0">
                <a:latin typeface="Garamond"/>
                <a:cs typeface="Garamond"/>
              </a:rPr>
              <a:t>This</a:t>
            </a:r>
            <a:r>
              <a:rPr sz="2600" spc="-25" dirty="0">
                <a:latin typeface="Garamond"/>
                <a:cs typeface="Garamond"/>
              </a:rPr>
              <a:t> </a:t>
            </a:r>
            <a:r>
              <a:rPr sz="2600" spc="-20" dirty="0">
                <a:latin typeface="Garamond"/>
                <a:cs typeface="Garamond"/>
              </a:rPr>
              <a:t>should</a:t>
            </a:r>
            <a:r>
              <a:rPr sz="2600" spc="-30" dirty="0">
                <a:latin typeface="Garamond"/>
                <a:cs typeface="Garamond"/>
              </a:rPr>
              <a:t> </a:t>
            </a:r>
            <a:r>
              <a:rPr sz="2600" spc="-20" dirty="0">
                <a:latin typeface="Garamond"/>
                <a:cs typeface="Garamond"/>
              </a:rPr>
              <a:t>include</a:t>
            </a:r>
            <a:r>
              <a:rPr sz="2600" spc="-30" dirty="0">
                <a:latin typeface="Garamond"/>
                <a:cs typeface="Garamond"/>
              </a:rPr>
              <a:t> </a:t>
            </a:r>
            <a:r>
              <a:rPr sz="2600" dirty="0">
                <a:latin typeface="Garamond"/>
                <a:cs typeface="Garamond"/>
              </a:rPr>
              <a:t>a</a:t>
            </a:r>
            <a:r>
              <a:rPr sz="2600" spc="-25" dirty="0">
                <a:latin typeface="Garamond"/>
                <a:cs typeface="Garamond"/>
              </a:rPr>
              <a:t> </a:t>
            </a:r>
            <a:r>
              <a:rPr sz="2600" spc="-20" dirty="0">
                <a:latin typeface="Garamond"/>
                <a:cs typeface="Garamond"/>
              </a:rPr>
              <a:t>consideration</a:t>
            </a:r>
            <a:r>
              <a:rPr sz="2600" spc="-35" dirty="0">
                <a:latin typeface="Garamond"/>
                <a:cs typeface="Garamond"/>
              </a:rPr>
              <a:t> </a:t>
            </a:r>
            <a:r>
              <a:rPr sz="2600" spc="-15" dirty="0">
                <a:latin typeface="Garamond"/>
                <a:cs typeface="Garamond"/>
              </a:rPr>
              <a:t>of</a:t>
            </a:r>
            <a:r>
              <a:rPr sz="2600" spc="335" dirty="0">
                <a:latin typeface="Garamond"/>
                <a:cs typeface="Garamond"/>
              </a:rPr>
              <a:t> </a:t>
            </a:r>
            <a:r>
              <a:rPr sz="2600" b="1" spc="-10" dirty="0">
                <a:latin typeface="Garamond"/>
                <a:cs typeface="Garamond"/>
              </a:rPr>
              <a:t>disciplinary</a:t>
            </a:r>
            <a:r>
              <a:rPr sz="2600" b="1" spc="-25" dirty="0">
                <a:latin typeface="Garamond"/>
                <a:cs typeface="Garamond"/>
              </a:rPr>
              <a:t> content</a:t>
            </a:r>
            <a:endParaRPr sz="2600">
              <a:latin typeface="Garamond"/>
              <a:cs typeface="Garamond"/>
            </a:endParaRPr>
          </a:p>
          <a:p>
            <a:pPr marL="558165">
              <a:lnSpc>
                <a:spcPts val="3060"/>
              </a:lnSpc>
            </a:pPr>
            <a:r>
              <a:rPr sz="2600" spc="-15" dirty="0">
                <a:latin typeface="Garamond"/>
                <a:cs typeface="Garamond"/>
              </a:rPr>
              <a:t>and</a:t>
            </a:r>
            <a:r>
              <a:rPr sz="2600" spc="-65" dirty="0">
                <a:latin typeface="Garamond"/>
                <a:cs typeface="Garamond"/>
              </a:rPr>
              <a:t> </a:t>
            </a:r>
            <a:r>
              <a:rPr sz="2600" spc="-20" dirty="0">
                <a:latin typeface="Garamond"/>
                <a:cs typeface="Garamond"/>
              </a:rPr>
              <a:t>standards</a:t>
            </a:r>
            <a:endParaRPr sz="2600">
              <a:latin typeface="Garamond"/>
              <a:cs typeface="Garamond"/>
            </a:endParaRPr>
          </a:p>
          <a:p>
            <a:pPr marL="558165" marR="1070610" lvl="1" indent="-243840">
              <a:lnSpc>
                <a:spcPts val="3100"/>
              </a:lnSpc>
              <a:spcBef>
                <a:spcPts val="400"/>
              </a:spcBef>
              <a:buClr>
                <a:srgbClr val="F5C201"/>
              </a:buClr>
              <a:buFont typeface="Verdana"/>
              <a:buChar char="◦"/>
              <a:tabLst>
                <a:tab pos="558800" algn="l"/>
              </a:tabLst>
            </a:pPr>
            <a:r>
              <a:rPr sz="2600" spc="-20" dirty="0">
                <a:latin typeface="Garamond"/>
                <a:cs typeface="Garamond"/>
              </a:rPr>
              <a:t>Use</a:t>
            </a:r>
            <a:r>
              <a:rPr sz="2600" spc="-35" dirty="0">
                <a:latin typeface="Garamond"/>
                <a:cs typeface="Garamond"/>
              </a:rPr>
              <a:t> </a:t>
            </a:r>
            <a:r>
              <a:rPr sz="2600" spc="-20" dirty="0">
                <a:latin typeface="Garamond"/>
                <a:cs typeface="Garamond"/>
              </a:rPr>
              <a:t>examples</a:t>
            </a:r>
            <a:r>
              <a:rPr sz="2600" spc="-25" dirty="0">
                <a:latin typeface="Garamond"/>
                <a:cs typeface="Garamond"/>
              </a:rPr>
              <a:t> </a:t>
            </a:r>
            <a:r>
              <a:rPr sz="2600" spc="-15" dirty="0">
                <a:latin typeface="Garamond"/>
                <a:cs typeface="Garamond"/>
              </a:rPr>
              <a:t>of</a:t>
            </a:r>
            <a:r>
              <a:rPr sz="2600" spc="305" dirty="0">
                <a:latin typeface="Garamond"/>
                <a:cs typeface="Garamond"/>
              </a:rPr>
              <a:t> </a:t>
            </a:r>
            <a:r>
              <a:rPr sz="2600" b="1" spc="-25" dirty="0">
                <a:latin typeface="Garamond"/>
                <a:cs typeface="Garamond"/>
              </a:rPr>
              <a:t>PLOs</a:t>
            </a:r>
            <a:r>
              <a:rPr sz="2600" b="1" spc="-35" dirty="0">
                <a:latin typeface="Garamond"/>
                <a:cs typeface="Garamond"/>
              </a:rPr>
              <a:t> </a:t>
            </a:r>
            <a:r>
              <a:rPr sz="2600" b="1" spc="-10" dirty="0">
                <a:latin typeface="Garamond"/>
                <a:cs typeface="Garamond"/>
              </a:rPr>
              <a:t>from</a:t>
            </a:r>
            <a:r>
              <a:rPr sz="2600" b="1" spc="-45" dirty="0">
                <a:latin typeface="Garamond"/>
                <a:cs typeface="Garamond"/>
              </a:rPr>
              <a:t> </a:t>
            </a:r>
            <a:r>
              <a:rPr sz="2600" b="1" spc="-20" dirty="0">
                <a:latin typeface="Garamond"/>
                <a:cs typeface="Garamond"/>
              </a:rPr>
              <a:t>similar</a:t>
            </a:r>
            <a:r>
              <a:rPr sz="2600" b="1" spc="-25" dirty="0">
                <a:latin typeface="Garamond"/>
                <a:cs typeface="Garamond"/>
              </a:rPr>
              <a:t> </a:t>
            </a:r>
            <a:r>
              <a:rPr sz="2600" b="1" spc="-20" dirty="0">
                <a:latin typeface="Garamond"/>
                <a:cs typeface="Garamond"/>
              </a:rPr>
              <a:t>depts.</a:t>
            </a:r>
            <a:r>
              <a:rPr sz="2600" b="1" spc="-25" dirty="0">
                <a:latin typeface="Garamond"/>
                <a:cs typeface="Garamond"/>
              </a:rPr>
              <a:t> </a:t>
            </a:r>
            <a:r>
              <a:rPr sz="2600" spc="-10" dirty="0">
                <a:latin typeface="Garamond"/>
                <a:cs typeface="Garamond"/>
              </a:rPr>
              <a:t>In</a:t>
            </a:r>
            <a:r>
              <a:rPr sz="2600" spc="-30" dirty="0">
                <a:latin typeface="Garamond"/>
                <a:cs typeface="Garamond"/>
              </a:rPr>
              <a:t> </a:t>
            </a:r>
            <a:r>
              <a:rPr sz="2600" spc="-15" dirty="0">
                <a:latin typeface="Garamond"/>
                <a:cs typeface="Garamond"/>
              </a:rPr>
              <a:t>other </a:t>
            </a:r>
            <a:r>
              <a:rPr sz="2600" spc="-635" dirty="0">
                <a:latin typeface="Garamond"/>
                <a:cs typeface="Garamond"/>
              </a:rPr>
              <a:t> </a:t>
            </a:r>
            <a:r>
              <a:rPr sz="2600" spc="-25" dirty="0">
                <a:latin typeface="Garamond"/>
                <a:cs typeface="Garamond"/>
              </a:rPr>
              <a:t>universities </a:t>
            </a:r>
            <a:r>
              <a:rPr sz="2600" spc="-10" dirty="0">
                <a:latin typeface="Garamond"/>
                <a:cs typeface="Garamond"/>
              </a:rPr>
              <a:t>or learning </a:t>
            </a:r>
            <a:r>
              <a:rPr sz="2600" spc="-20" dirty="0">
                <a:latin typeface="Garamond"/>
                <a:cs typeface="Garamond"/>
              </a:rPr>
              <a:t>standards </a:t>
            </a:r>
            <a:r>
              <a:rPr sz="2600" spc="-25" dirty="0">
                <a:latin typeface="Garamond"/>
                <a:cs typeface="Garamond"/>
              </a:rPr>
              <a:t>developed </a:t>
            </a:r>
            <a:r>
              <a:rPr sz="2600" spc="-30" dirty="0">
                <a:latin typeface="Garamond"/>
                <a:cs typeface="Garamond"/>
              </a:rPr>
              <a:t>by your </a:t>
            </a:r>
            <a:r>
              <a:rPr sz="2600" spc="-25" dirty="0">
                <a:latin typeface="Garamond"/>
                <a:cs typeface="Garamond"/>
              </a:rPr>
              <a:t> </a:t>
            </a:r>
            <a:r>
              <a:rPr sz="2600" spc="-20" dirty="0">
                <a:latin typeface="Garamond"/>
                <a:cs typeface="Garamond"/>
              </a:rPr>
              <a:t>professional</a:t>
            </a:r>
            <a:r>
              <a:rPr sz="2600" spc="-25" dirty="0">
                <a:latin typeface="Garamond"/>
                <a:cs typeface="Garamond"/>
              </a:rPr>
              <a:t> </a:t>
            </a:r>
            <a:r>
              <a:rPr sz="2600" spc="-15" dirty="0">
                <a:latin typeface="Garamond"/>
                <a:cs typeface="Garamond"/>
              </a:rPr>
              <a:t>organizations</a:t>
            </a:r>
            <a:endParaRPr sz="2600">
              <a:latin typeface="Garamond"/>
              <a:cs typeface="Garamond"/>
            </a:endParaRPr>
          </a:p>
        </p:txBody>
      </p:sp>
      <p:pic>
        <p:nvPicPr>
          <p:cNvPr id="3" name="object 3"/>
          <p:cNvPicPr/>
          <p:nvPr/>
        </p:nvPicPr>
        <p:blipFill>
          <a:blip r:embed="rId2" cstate="print"/>
          <a:stretch>
            <a:fillRect/>
          </a:stretch>
        </p:blipFill>
        <p:spPr>
          <a:xfrm>
            <a:off x="1755648" y="466344"/>
            <a:ext cx="7211568" cy="170992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1784B34ADD943801BCF74DDA41F4B" ma:contentTypeVersion="4" ma:contentTypeDescription="Create a new document." ma:contentTypeScope="" ma:versionID="054f06101091291df5c4cb2bdef3cc91">
  <xsd:schema xmlns:xsd="http://www.w3.org/2001/XMLSchema" xmlns:xs="http://www.w3.org/2001/XMLSchema" xmlns:p="http://schemas.microsoft.com/office/2006/metadata/properties" xmlns:ns2="c2115d7b-69d6-40b8-9dbe-6b43040ba5b8" targetNamespace="http://schemas.microsoft.com/office/2006/metadata/properties" ma:root="true" ma:fieldsID="d111a5954a27fde8da74fb089dc4ab9f" ns2:_="">
    <xsd:import namespace="c2115d7b-69d6-40b8-9dbe-6b43040ba5b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15d7b-69d6-40b8-9dbe-6b43040ba5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D1B229-4510-43F3-BE87-A2A5C48E3240}"/>
</file>

<file path=customXml/itemProps2.xml><?xml version="1.0" encoding="utf-8"?>
<ds:datastoreItem xmlns:ds="http://schemas.openxmlformats.org/officeDocument/2006/customXml" ds:itemID="{3E293410-5FA2-4EF8-AD18-64DEF42ECBBA}"/>
</file>

<file path=customXml/itemProps3.xml><?xml version="1.0" encoding="utf-8"?>
<ds:datastoreItem xmlns:ds="http://schemas.openxmlformats.org/officeDocument/2006/customXml" ds:itemID="{67DEB5AD-CAD0-4A58-802F-0EDB01344E98}"/>
</file>

<file path=docProps/app.xml><?xml version="1.0" encoding="utf-8"?>
<Properties xmlns="http://schemas.openxmlformats.org/officeDocument/2006/extended-properties" xmlns:vt="http://schemas.openxmlformats.org/officeDocument/2006/docPropsVTypes">
  <Template/>
  <TotalTime>5728</TotalTime>
  <Words>2262</Words>
  <Application>Microsoft Office PowerPoint</Application>
  <PresentationFormat>Custom</PresentationFormat>
  <Paragraphs>467</Paragraphs>
  <Slides>48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Arial</vt:lpstr>
      <vt:lpstr>Arial Narrow</vt:lpstr>
      <vt:lpstr>Britannic Bold</vt:lpstr>
      <vt:lpstr>Calibri</vt:lpstr>
      <vt:lpstr>Cambria Math</vt:lpstr>
      <vt:lpstr>Courier New</vt:lpstr>
      <vt:lpstr>Garamond</vt:lpstr>
      <vt:lpstr>Lucida Sans Unicode</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Critical Thinking</vt:lpstr>
      <vt:lpstr>5. Information Literacy According the Association of College and Research Libraries, the ability  to “recognize when information is needed and have the ability to locate,  evaluate, and use the needed information” for a wide range of purposes.  An information-literate individual is able to determine the extent of  information needed, access it, evaluate it and its sources, use the  information effectively, and do so ethically and legally.</vt:lpstr>
      <vt:lpstr>PowerPoint Presentation</vt:lpstr>
      <vt:lpstr>Bloom’s  Taxonomy</vt:lpstr>
      <vt:lpstr>PowerPoint Presentation</vt:lpstr>
      <vt:lpstr>1. Active Citizenship and Civic Engagement</vt:lpstr>
      <vt:lpstr>PowerPoint Presentation</vt:lpstr>
      <vt:lpstr>PowerPoint Presentation</vt:lpstr>
      <vt:lpstr>1. Pick a PLO that is a priority</vt:lpstr>
      <vt:lpstr>PowerPoint Presentation</vt:lpstr>
      <vt:lpstr>PowerPoint Presentation</vt:lpstr>
      <vt:lpstr>PowerPoint Presentation</vt:lpstr>
      <vt:lpstr>PowerPoint Presentation</vt:lpstr>
      <vt:lpstr>http://www.calstatela.edu/apra/assessment-resources</vt:lpstr>
      <vt:lpstr>PowerPoint Presentation</vt:lpstr>
      <vt:lpstr>PowerPoint Presentation</vt:lpstr>
      <vt:lpstr>Degree Qualifications Profile (DQP)</vt:lpstr>
      <vt:lpstr>PowerPoint Presentation</vt:lpstr>
      <vt:lpstr>DQP cont.</vt:lpstr>
      <vt:lpstr>DQP cont.</vt:lpstr>
      <vt:lpstr>DQP cont.</vt:lpstr>
      <vt:lpstr>DQP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Institutional learning outcomes (ILOs)</vt:lpstr>
      <vt:lpstr>f. Assessment tool - Instrument used to score or evaluate the assessment activity,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Ramirez, Veronica</dc:creator>
  <cp:lastModifiedBy>Connors, David N</cp:lastModifiedBy>
  <cp:revision>9</cp:revision>
  <dcterms:created xsi:type="dcterms:W3CDTF">2021-09-27T22:07:14Z</dcterms:created>
  <dcterms:modified xsi:type="dcterms:W3CDTF">2025-10-03T17:33:01Z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0x010100AA31784B34ADD943801BCF74DDA41F4B</vt:lpwstr>
  </property>
</Properties>
</file>