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0" d="100"/>
          <a:sy n="60" d="100"/>
        </p:scale>
        <p:origin x="64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Chart 1</a:t>
            </a:r>
          </a:p>
          <a:p>
            <a:pPr>
              <a:defRPr/>
            </a:pPr>
            <a:r>
              <a:rPr lang="en-US" dirty="0" smtClean="0"/>
              <a:t>Percent </a:t>
            </a:r>
            <a:r>
              <a:rPr lang="en-US" dirty="0"/>
              <a:t>of Uninsured Students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 Enrollment (2013)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Los Angeles</c:v>
                </c:pt>
                <c:pt idx="1">
                  <c:v>Long Beach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Post Enrollment 1 (2014)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Los Angeles</c:v>
                </c:pt>
                <c:pt idx="1">
                  <c:v>Long Beach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19</c:v>
                </c:pt>
                <c:pt idx="1">
                  <c:v>15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Post Enrollment 2 (2015)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Los Angeles</c:v>
                </c:pt>
                <c:pt idx="1">
                  <c:v>Long Beach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9</c:v>
                </c:pt>
                <c:pt idx="1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05080"/>
        <c:axId val="150549616"/>
      </c:barChart>
      <c:catAx>
        <c:axId val="78050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Campus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150549616"/>
        <c:crosses val="autoZero"/>
        <c:auto val="1"/>
        <c:lblAlgn val="ctr"/>
        <c:lblOffset val="100"/>
        <c:noMultiLvlLbl val="0"/>
      </c:catAx>
      <c:valAx>
        <c:axId val="15054961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8050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Chart 2</a:t>
            </a:r>
          </a:p>
          <a:p>
            <a:pPr>
              <a:defRPr/>
            </a:pPr>
            <a:r>
              <a:rPr lang="en-US" dirty="0" smtClean="0"/>
              <a:t>Percent </a:t>
            </a:r>
            <a:r>
              <a:rPr lang="en-US" dirty="0"/>
              <a:t>of Uninsured Latino Students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 Enrollment (2013)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Los Angeles</c:v>
                </c:pt>
                <c:pt idx="1">
                  <c:v>Long Beach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Post Enrollment 1 (2014)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Los Angeles</c:v>
                </c:pt>
                <c:pt idx="1">
                  <c:v>Long Beach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26</c:v>
                </c:pt>
                <c:pt idx="1">
                  <c:v>19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Post Enrollment 2 (2015)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Los Angeles</c:v>
                </c:pt>
                <c:pt idx="1">
                  <c:v>Long Beach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10</c:v>
                </c:pt>
                <c:pt idx="1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04688"/>
        <c:axId val="7807824"/>
      </c:barChart>
      <c:catAx>
        <c:axId val="78046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Campus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7807824"/>
        <c:crosses val="autoZero"/>
        <c:auto val="1"/>
        <c:lblAlgn val="ctr"/>
        <c:lblOffset val="100"/>
        <c:noMultiLvlLbl val="0"/>
      </c:catAx>
      <c:valAx>
        <c:axId val="780782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8046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Chart</a:t>
            </a:r>
            <a:r>
              <a:rPr lang="en-US" baseline="0" dirty="0" smtClean="0"/>
              <a:t> 3</a:t>
            </a:r>
          </a:p>
          <a:p>
            <a:pPr>
              <a:defRPr/>
            </a:pPr>
            <a:r>
              <a:rPr lang="en-US" dirty="0" smtClean="0"/>
              <a:t>Percent </a:t>
            </a:r>
            <a:r>
              <a:rPr lang="en-US" dirty="0"/>
              <a:t>of Students Reporting that a Family Member Enrolled in Covered CA of Medi-Cal, 2015 </a:t>
            </a:r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Covered CA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Los Angeles</c:v>
                </c:pt>
                <c:pt idx="1">
                  <c:v>Long Beach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20</c:v>
                </c:pt>
                <c:pt idx="1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MediCal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Los Angeles</c:v>
                </c:pt>
                <c:pt idx="1">
                  <c:v>Long Beach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21</c:v>
                </c:pt>
                <c:pt idx="1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07040"/>
        <c:axId val="7806648"/>
      </c:barChart>
      <c:catAx>
        <c:axId val="7807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Campus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7806648"/>
        <c:crosses val="autoZero"/>
        <c:auto val="1"/>
        <c:lblAlgn val="ctr"/>
        <c:lblOffset val="100"/>
        <c:noMultiLvlLbl val="0"/>
      </c:catAx>
      <c:valAx>
        <c:axId val="780664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8070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E9143-8AD0-314B-8D8C-66E966A7C5BA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0D05F-B723-124D-885B-DDD0D7D982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6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Pre</a:t>
            </a:r>
            <a:r>
              <a:rPr lang="en-US" baseline="0" dirty="0" smtClean="0"/>
              <a:t> Enrollment (2013) poll taken at CSULB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70D05F-B723-124D-885B-DDD0D7D982F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38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43EF-5129-5541-9F4D-1EF0B2018AE3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4832-A4C8-0E4E-818B-44444BDE4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43EF-5129-5541-9F4D-1EF0B2018AE3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4832-A4C8-0E4E-818B-44444BDE4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43EF-5129-5541-9F4D-1EF0B2018AE3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4832-A4C8-0E4E-818B-44444BDE4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43EF-5129-5541-9F4D-1EF0B2018AE3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4832-A4C8-0E4E-818B-44444BDE4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43EF-5129-5541-9F4D-1EF0B2018AE3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4832-A4C8-0E4E-818B-44444BDE4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43EF-5129-5541-9F4D-1EF0B2018AE3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4832-A4C8-0E4E-818B-44444BDE4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43EF-5129-5541-9F4D-1EF0B2018AE3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4832-A4C8-0E4E-818B-44444BDE4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43EF-5129-5541-9F4D-1EF0B2018AE3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4832-A4C8-0E4E-818B-44444BDE4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43EF-5129-5541-9F4D-1EF0B2018AE3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4832-A4C8-0E4E-818B-44444BDE4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43EF-5129-5541-9F4D-1EF0B2018AE3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4832-A4C8-0E4E-818B-44444BDE4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43EF-5129-5541-9F4D-1EF0B2018AE3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4832-A4C8-0E4E-818B-44444BDE4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543EF-5129-5541-9F4D-1EF0B2018AE3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14832-A4C8-0E4E-818B-44444BDE4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8787050"/>
              </p:ext>
            </p:extLst>
          </p:nvPr>
        </p:nvGraphicFramePr>
        <p:xfrm>
          <a:off x="457200" y="304800"/>
          <a:ext cx="8229600" cy="6202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19800" y="41910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No Pre Enrollment (2013) poll taken at CSULB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825890"/>
              </p:ext>
            </p:extLst>
          </p:nvPr>
        </p:nvGraphicFramePr>
        <p:xfrm>
          <a:off x="457200" y="304800"/>
          <a:ext cx="8229600" cy="6202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19800" y="41910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No Pre Enrollment (2013) poll taken at CSULB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0364726"/>
              </p:ext>
            </p:extLst>
          </p:nvPr>
        </p:nvGraphicFramePr>
        <p:xfrm>
          <a:off x="457200" y="304800"/>
          <a:ext cx="8229600" cy="6202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86</Words>
  <Application>Microsoft Office PowerPoint</Application>
  <PresentationFormat>On-screen Show (4:3)</PresentationFormat>
  <Paragraphs>30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Kristen Mar</dc:creator>
  <cp:lastModifiedBy>Low, Margie</cp:lastModifiedBy>
  <cp:revision>7</cp:revision>
  <dcterms:created xsi:type="dcterms:W3CDTF">2015-03-10T23:06:32Z</dcterms:created>
  <dcterms:modified xsi:type="dcterms:W3CDTF">2015-03-11T23:47:34Z</dcterms:modified>
</cp:coreProperties>
</file>