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2" r:id="rId4"/>
    <p:sldId id="265" r:id="rId5"/>
    <p:sldId id="266" r:id="rId6"/>
    <p:sldId id="267" r:id="rId7"/>
    <p:sldId id="268" r:id="rId8"/>
    <p:sldId id="269" r:id="rId9"/>
    <p:sldId id="270" r:id="rId10"/>
    <p:sldId id="273" r:id="rId11"/>
    <p:sldId id="274"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712" autoAdjust="0"/>
  </p:normalViewPr>
  <p:slideViewPr>
    <p:cSldViewPr snapToGrid="0">
      <p:cViewPr varScale="1">
        <p:scale>
          <a:sx n="54" d="100"/>
          <a:sy n="54" d="100"/>
        </p:scale>
        <p:origin x="90" y="378"/>
      </p:cViewPr>
      <p:guideLst/>
    </p:cSldViewPr>
  </p:slideViewPr>
  <p:notesTextViewPr>
    <p:cViewPr>
      <p:scale>
        <a:sx n="1" d="1"/>
        <a:sy n="1" d="1"/>
      </p:scale>
      <p:origin x="0" y="0"/>
    </p:cViewPr>
  </p:notesTextViewPr>
  <p:sorterViewPr>
    <p:cViewPr>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A52300-97D5-49A9-AFEA-71F0828B3AD7}" type="datetimeFigureOut">
              <a:rPr lang="en-US" smtClean="0"/>
              <a:t>10/11/2019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3D179-E5F3-46AA-BF94-53286FEB1052}" type="slidenum">
              <a:rPr lang="en-US" smtClean="0"/>
              <a:t>‹#›</a:t>
            </a:fld>
            <a:endParaRPr lang="en-US"/>
          </a:p>
        </p:txBody>
      </p:sp>
    </p:spTree>
    <p:extLst>
      <p:ext uri="{BB962C8B-B14F-4D97-AF65-F5344CB8AC3E}">
        <p14:creationId xmlns:p14="http://schemas.microsoft.com/office/powerpoint/2010/main" val="39799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a:t>
            </a:fld>
            <a:endParaRPr lang="en-US"/>
          </a:p>
        </p:txBody>
      </p:sp>
    </p:spTree>
    <p:extLst>
      <p:ext uri="{BB962C8B-B14F-4D97-AF65-F5344CB8AC3E}">
        <p14:creationId xmlns:p14="http://schemas.microsoft.com/office/powerpoint/2010/main" val="2156844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A computer science major can earn 40% more than the college</a:t>
            </a:r>
            <a:r>
              <a:rPr lang="en-US" baseline="0" dirty="0"/>
              <a:t> average.</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10</a:t>
            </a:fld>
            <a:endParaRPr lang="en-US"/>
          </a:p>
        </p:txBody>
      </p:sp>
    </p:spTree>
    <p:extLst>
      <p:ext uri="{BB962C8B-B14F-4D97-AF65-F5344CB8AC3E}">
        <p14:creationId xmlns:p14="http://schemas.microsoft.com/office/powerpoint/2010/main" val="3148099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there are job openings across all industries and in every state. There are more than 500,000 open jobs in computing right now, representing the #1 source of new wages in the United </a:t>
            </a:r>
            <a:r>
              <a:rPr lang="en-US" baseline="0"/>
              <a:t>States, and </a:t>
            </a:r>
            <a:r>
              <a:rPr lang="en-US" baseline="0" dirty="0"/>
              <a:t>these jobs are projected to grow at twice the rate of all other jobs. </a:t>
            </a:r>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11</a:t>
            </a:fld>
            <a:endParaRPr lang="en-US"/>
          </a:p>
        </p:txBody>
      </p:sp>
    </p:spTree>
    <p:extLst>
      <p:ext uri="{BB962C8B-B14F-4D97-AF65-F5344CB8AC3E}">
        <p14:creationId xmlns:p14="http://schemas.microsoft.com/office/powerpoint/2010/main" val="90356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3D179-E5F3-46AA-BF94-53286FEB1052}" type="slidenum">
              <a:rPr lang="en-US" smtClean="0"/>
              <a:t>12</a:t>
            </a:fld>
            <a:endParaRPr lang="en-US"/>
          </a:p>
        </p:txBody>
      </p:sp>
    </p:spTree>
    <p:extLst>
      <p:ext uri="{BB962C8B-B14F-4D97-AF65-F5344CB8AC3E}">
        <p14:creationId xmlns:p14="http://schemas.microsoft.com/office/powerpoint/2010/main" val="98454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When</a:t>
            </a:r>
            <a:r>
              <a:rPr lang="en-US" baseline="0" dirty="0"/>
              <a:t> people hear the term computer science, they often simply think of the technology it creates</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What they don’t realize is that the beauty of computer science lies in the process to create that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2</a:t>
            </a:fld>
            <a:endParaRPr lang="en-US"/>
          </a:p>
        </p:txBody>
      </p:sp>
    </p:spTree>
    <p:extLst>
      <p:ext uri="{BB962C8B-B14F-4D97-AF65-F5344CB8AC3E}">
        <p14:creationId xmlns:p14="http://schemas.microsoft.com/office/powerpoint/2010/main" val="469055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dirty="0"/>
              <a:t>The reality</a:t>
            </a:r>
            <a:r>
              <a:rPr lang="en-US" baseline="0" dirty="0"/>
              <a:t> is that computer science is about logic, problem solving, and creativity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students how to think differently about problems they are trying to solve in any context</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teaches kids how to create digital artifacts and how those artifacts impact the world around them by looking at issues such as privacy and security</a:t>
            </a:r>
          </a:p>
          <a:p>
            <a:pPr marL="171450" marR="0" lvl="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 very simple way to think about this is CS teaches kids how to CREATE new technologies instead of just being consumers of technology</a:t>
            </a:r>
          </a:p>
          <a:p>
            <a:pPr marL="171450" indent="-171450">
              <a:buFont typeface="Arial"/>
              <a:buChar char="•"/>
            </a:pPr>
            <a:r>
              <a:rPr lang="en-US" baseline="0" dirty="0"/>
              <a:t>Just as important as recognizing what computer science is, is recognizing what it is not</a:t>
            </a:r>
          </a:p>
          <a:p>
            <a:pPr marL="171450" indent="-171450">
              <a:buFont typeface="Arial"/>
              <a:buChar char="•"/>
            </a:pPr>
            <a:r>
              <a:rPr lang="en-US" baseline="0" dirty="0"/>
              <a:t>It is not basic HTML design, it is not learning to use applications or a </a:t>
            </a:r>
            <a:r>
              <a:rPr lang="en-US" baseline="0" dirty="0" err="1"/>
              <a:t>photoshop</a:t>
            </a:r>
            <a:r>
              <a:rPr lang="en-US" baseline="0" dirty="0"/>
              <a:t> course</a:t>
            </a:r>
          </a:p>
          <a:p>
            <a:pPr marL="171450" indent="-171450">
              <a:buFont typeface="Arial"/>
              <a:buChar char="•"/>
            </a:pPr>
            <a:r>
              <a:rPr lang="en-US" baseline="0" dirty="0"/>
              <a:t>Many of these thing CAN be part of a computer science course, but they are not the foundation of the curriculum</a:t>
            </a:r>
          </a:p>
          <a:p>
            <a:pPr marL="171450" indent="-171450">
              <a:buFont typeface="Arial"/>
              <a:buChar char="•"/>
            </a:pPr>
            <a:r>
              <a:rPr lang="en-US" baseline="0" dirty="0"/>
              <a:t>We can do better than simple technology literacy – we can make kids creators of technology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3</a:t>
            </a:fld>
            <a:endParaRPr lang="en-US"/>
          </a:p>
        </p:txBody>
      </p:sp>
    </p:spTree>
    <p:extLst>
      <p:ext uri="{BB962C8B-B14F-4D97-AF65-F5344CB8AC3E}">
        <p14:creationId xmlns:p14="http://schemas.microsoft.com/office/powerpoint/2010/main" val="2770257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We hear a lot about the number of computing jobs in the US economy</a:t>
            </a:r>
          </a:p>
          <a:p>
            <a:pPr marL="171450" indent="-171450">
              <a:buFont typeface="Arial"/>
              <a:buChar char="•"/>
            </a:pPr>
            <a:r>
              <a:rPr lang="en-US" baseline="0" dirty="0"/>
              <a:t>And many view computer science as simply vocational,</a:t>
            </a:r>
          </a:p>
          <a:p>
            <a:pPr marL="171450" indent="-171450">
              <a:buFont typeface="Arial"/>
              <a:buChar char="•"/>
            </a:pPr>
            <a:r>
              <a:rPr lang="en-US" baseline="0" dirty="0"/>
              <a:t>That learning computer science is just about getting a great job</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4</a:t>
            </a:fld>
            <a:endParaRPr lang="en-US"/>
          </a:p>
        </p:txBody>
      </p:sp>
    </p:spTree>
    <p:extLst>
      <p:ext uri="{BB962C8B-B14F-4D97-AF65-F5344CB8AC3E}">
        <p14:creationId xmlns:p14="http://schemas.microsoft.com/office/powerpoint/2010/main" val="87818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672024" rtl="0" eaLnBrk="1" fontAlgn="auto" latinLnBrk="0" hangingPunct="1">
              <a:lnSpc>
                <a:spcPct val="100000"/>
              </a:lnSpc>
              <a:spcBef>
                <a:spcPts val="0"/>
              </a:spcBef>
              <a:spcAft>
                <a:spcPts val="0"/>
              </a:spcAft>
              <a:buClrTx/>
              <a:buSzTx/>
              <a:buFontTx/>
              <a:buNone/>
              <a:tabLst/>
              <a:defRPr/>
            </a:pPr>
            <a:r>
              <a:rPr lang="en-US" dirty="0"/>
              <a:t>The right way to think about</a:t>
            </a:r>
            <a:r>
              <a:rPr lang="en-US" baseline="0" dirty="0"/>
              <a:t> computer science in our education system is that it is foundational</a:t>
            </a:r>
            <a:endParaRPr lang="en-US" dirty="0"/>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5</a:t>
            </a:fld>
            <a:endParaRPr lang="en-US"/>
          </a:p>
        </p:txBody>
      </p:sp>
    </p:spTree>
    <p:extLst>
      <p:ext uri="{BB962C8B-B14F-4D97-AF65-F5344CB8AC3E}">
        <p14:creationId xmlns:p14="http://schemas.microsoft.com/office/powerpoint/2010/main" val="150932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The reality is that technology affects every field of commerce</a:t>
            </a:r>
          </a:p>
          <a:p>
            <a:pPr marL="171450" indent="-171450">
              <a:buFont typeface="Arial"/>
              <a:buChar char="•"/>
            </a:pPr>
            <a:r>
              <a:rPr lang="en-US" baseline="0" dirty="0"/>
              <a:t>In healthcare – computing is part of operating rooms every day and it is enabling breakthroughs like these contact lenses that detect levels of insulin for people with diabetes</a:t>
            </a:r>
          </a:p>
          <a:p>
            <a:pPr marL="171450" indent="-171450">
              <a:buFont typeface="Arial"/>
              <a:buChar char="•"/>
            </a:pPr>
            <a:r>
              <a:rPr lang="en-US" baseline="0" dirty="0"/>
              <a:t>In space – we are depending on a generation of robots to explore where humans cannot now</a:t>
            </a:r>
          </a:p>
          <a:p>
            <a:pPr marL="171450" indent="-171450">
              <a:buFont typeface="Arial"/>
              <a:buChar char="•"/>
            </a:pPr>
            <a:r>
              <a:rPr lang="en-US" baseline="0" dirty="0"/>
              <a:t>In our homes -- we are automating everyday things like our heating systems</a:t>
            </a:r>
          </a:p>
          <a:p>
            <a:pPr marL="171450" indent="-171450">
              <a:buFont typeface="Arial"/>
              <a:buChar char="•"/>
            </a:pPr>
            <a:r>
              <a:rPr lang="en-US" baseline="0" dirty="0"/>
              <a:t>On our roads – we depend on navigation systems to get us home and now we are experimenting with bringing self-driving cars into our everyday lives</a:t>
            </a:r>
          </a:p>
          <a:p>
            <a:pPr marL="171450" indent="-171450">
              <a:buFont typeface="Arial"/>
              <a:buChar char="•"/>
            </a:pPr>
            <a:r>
              <a:rPr lang="en-US" baseline="0" dirty="0"/>
              <a:t>In entertainment – blockbuster movies depend on computer science to bring new characters to life and provide us new completely animated worlds</a:t>
            </a:r>
          </a:p>
          <a:p>
            <a:pPr marL="171450" indent="-171450">
              <a:buFont typeface="Arial"/>
              <a:buChar char="•"/>
            </a:pPr>
            <a:r>
              <a:rPr lang="en-US" baseline="0" dirty="0"/>
              <a:t>And every single day this trend is growing across every single industry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6</a:t>
            </a:fld>
            <a:endParaRPr lang="en-US"/>
          </a:p>
        </p:txBody>
      </p:sp>
    </p:spTree>
    <p:extLst>
      <p:ext uri="{BB962C8B-B14F-4D97-AF65-F5344CB8AC3E}">
        <p14:creationId xmlns:p14="http://schemas.microsoft.com/office/powerpoint/2010/main" val="157987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a:t>So let’s take a little audience</a:t>
            </a:r>
            <a:r>
              <a:rPr lang="en-US" baseline="0" dirty="0"/>
              <a:t> pop-quiz</a:t>
            </a:r>
          </a:p>
          <a:p>
            <a:pPr marL="171450" indent="-171450">
              <a:buFont typeface="Arial"/>
              <a:buChar char="•"/>
            </a:pPr>
            <a:r>
              <a:rPr lang="en-US" dirty="0"/>
              <a:t>How many</a:t>
            </a:r>
            <a:r>
              <a:rPr lang="en-US" baseline="0" dirty="0"/>
              <a:t> of you can answer these questions?</a:t>
            </a:r>
          </a:p>
          <a:p>
            <a:pPr marL="171450" indent="-171450">
              <a:buFont typeface="Arial"/>
              <a:buChar char="•"/>
            </a:pPr>
            <a:r>
              <a:rPr lang="en-US" baseline="0" dirty="0"/>
              <a:t>What is photosynthesis?</a:t>
            </a:r>
          </a:p>
          <a:p>
            <a:pPr marL="171450" indent="-171450">
              <a:buFont typeface="Arial"/>
              <a:buChar char="•"/>
            </a:pPr>
            <a:r>
              <a:rPr lang="en-US" baseline="0" dirty="0"/>
              <a:t>Or what is H2O?</a:t>
            </a:r>
          </a:p>
          <a:p>
            <a:pPr marL="171450" indent="-171450">
              <a:buFont typeface="Arial"/>
              <a:buChar char="•"/>
            </a:pPr>
            <a:r>
              <a:rPr lang="en-US" baseline="0" dirty="0"/>
              <a:t>These are all things that we expect kids to graduate high school knowing</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Every 21</a:t>
            </a:r>
            <a:r>
              <a:rPr lang="en-US" baseline="30000" dirty="0"/>
              <a:t>st</a:t>
            </a:r>
            <a:r>
              <a:rPr lang="en-US" baseline="0" dirty="0"/>
              <a:t> century student should </a:t>
            </a:r>
            <a:r>
              <a:rPr lang="en-US" i="1" baseline="0" dirty="0"/>
              <a:t>also</a:t>
            </a:r>
            <a:r>
              <a:rPr lang="en-US" baseline="0" dirty="0"/>
              <a:t> have a chance to learn about algorithms, how to make an app, or how the internet works. </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Right now there’s no expectation in our schools that students will even have a basic understanding of these concepts, even though they are driving a large part of our society.</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is equally important that students understand what a “for loop” is and how it is used and how to design algorithms is as it is that they understand how to solve an equation or how plants live</a:t>
            </a:r>
          </a:p>
          <a:p>
            <a:pPr marL="171450" indent="-171450">
              <a:buFont typeface="Arial"/>
              <a:buChar char="•"/>
            </a:pPr>
            <a:r>
              <a:rPr lang="en-US" dirty="0"/>
              <a:t>The main reason</a:t>
            </a:r>
            <a:r>
              <a:rPr lang="en-US" baseline="0" dirty="0"/>
              <a:t> that computer science is now foundational knowledge necessary in every school is because it will allow students to think about problems differently</a:t>
            </a:r>
          </a:p>
          <a:p>
            <a:pPr marL="171450" indent="-171450">
              <a:buFont typeface="Arial"/>
              <a:buChar char="•"/>
            </a:pPr>
            <a:r>
              <a:rPr lang="en-US" baseline="0" dirty="0"/>
              <a:t>Students will gain computational thinking skills, which embody a more robust way to think about problems</a:t>
            </a:r>
          </a:p>
          <a:p>
            <a:pPr marL="171450" indent="-171450">
              <a:buFont typeface="Arial"/>
              <a:buChar char="•"/>
            </a:pPr>
            <a:r>
              <a:rPr lang="en-US" baseline="0" dirty="0"/>
              <a:t>And the problem solving process can be applied to any field of study and to any problem</a:t>
            </a:r>
          </a:p>
          <a:p>
            <a:pPr marL="171450" indent="-171450">
              <a:buFont typeface="Arial"/>
              <a:buChar char="•"/>
            </a:pPr>
            <a:r>
              <a:rPr lang="en-US" baseline="0" dirty="0"/>
              <a:t>If you are facing a big, ambiguous project at home or at work, computational thinking and problem solving processes can help you break this problem into smaller chunks. Recognizing what’s important and what needs to be solved first are critical thinking skills that are valuable in ANY context</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7</a:t>
            </a:fld>
            <a:endParaRPr lang="en-US"/>
          </a:p>
        </p:txBody>
      </p:sp>
    </p:spTree>
    <p:extLst>
      <p:ext uri="{BB962C8B-B14F-4D97-AF65-F5344CB8AC3E}">
        <p14:creationId xmlns:p14="http://schemas.microsoft.com/office/powerpoint/2010/main" val="2655935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There’s a temptation</a:t>
            </a:r>
            <a:r>
              <a:rPr lang="en-US" baseline="0" dirty="0"/>
              <a:t> to think that this is only about the IT industry</a:t>
            </a:r>
          </a:p>
          <a:p>
            <a:pPr marL="171450" indent="-171450">
              <a:buFont typeface="Arial"/>
              <a:buChar char="•"/>
            </a:pPr>
            <a:r>
              <a:rPr lang="en-US" baseline="0" dirty="0"/>
              <a:t>That only Google, Microsoft, Facebook, Twitter are participating in this new opportunity</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8</a:t>
            </a:fld>
            <a:endParaRPr lang="en-US"/>
          </a:p>
        </p:txBody>
      </p:sp>
    </p:spTree>
    <p:extLst>
      <p:ext uri="{BB962C8B-B14F-4D97-AF65-F5344CB8AC3E}">
        <p14:creationId xmlns:p14="http://schemas.microsoft.com/office/powerpoint/2010/main" val="413566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a:t>But in fact, computer programmers are needed in every industry and across the country. </a:t>
            </a:r>
          </a:p>
          <a:p>
            <a:pPr marL="171450" indent="-171450">
              <a:buFont typeface="Arial"/>
              <a:buChar char="•"/>
            </a:pPr>
            <a:r>
              <a:rPr lang="en-US" baseline="0" dirty="0"/>
              <a:t>So what will a career look like in 2030?</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It will be a workforce that is very data driven, that leverages technology to bring new ideas into the marketplace</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Employers will need workers that understand not only how to use technology, but how to create and manipulate it</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Just being facile with technology will NOT be enough</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Simply put, our students will need to be innovators and creators</a:t>
            </a:r>
          </a:p>
          <a:p>
            <a:pPr marL="171450" marR="0" indent="-171450" algn="l" defTabSz="228567" rtl="0" eaLnBrk="1" fontAlgn="auto" latinLnBrk="0" hangingPunct="1">
              <a:lnSpc>
                <a:spcPct val="100000"/>
              </a:lnSpc>
              <a:spcBef>
                <a:spcPts val="0"/>
              </a:spcBef>
              <a:spcAft>
                <a:spcPts val="0"/>
              </a:spcAft>
              <a:buClrTx/>
              <a:buSzTx/>
              <a:buFont typeface="Arial"/>
              <a:buChar char="•"/>
              <a:tabLst/>
              <a:defRPr/>
            </a:pPr>
            <a:r>
              <a:rPr lang="en-US" baseline="0" dirty="0"/>
              <a:t>And to do this they need opportunities to learn CS</a:t>
            </a:r>
          </a:p>
          <a:p>
            <a:endParaRPr lang="en-US" dirty="0"/>
          </a:p>
        </p:txBody>
      </p:sp>
      <p:sp>
        <p:nvSpPr>
          <p:cNvPr id="4" name="Slide Number Placeholder 3"/>
          <p:cNvSpPr>
            <a:spLocks noGrp="1"/>
          </p:cNvSpPr>
          <p:nvPr>
            <p:ph type="sldNum" sz="quarter" idx="10"/>
          </p:nvPr>
        </p:nvSpPr>
        <p:spPr/>
        <p:txBody>
          <a:bodyPr/>
          <a:lstStyle/>
          <a:p>
            <a:fld id="{D7522C71-FE57-4B9A-AC4B-B46CC73ADB87}" type="slidenum">
              <a:rPr lang="en-US" smtClean="0"/>
              <a:t>9</a:t>
            </a:fld>
            <a:endParaRPr lang="en-US"/>
          </a:p>
        </p:txBody>
      </p:sp>
    </p:spTree>
    <p:extLst>
      <p:ext uri="{BB962C8B-B14F-4D97-AF65-F5344CB8AC3E}">
        <p14:creationId xmlns:p14="http://schemas.microsoft.com/office/powerpoint/2010/main" val="2515119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E1879D-28D8-4B8C-A5CA-E4BD55A47A66}"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1710675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1879D-28D8-4B8C-A5CA-E4BD55A47A66}"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37543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1879D-28D8-4B8C-A5CA-E4BD55A47A66}"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37696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E1879D-28D8-4B8C-A5CA-E4BD55A47A66}"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208226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CE1879D-28D8-4B8C-A5CA-E4BD55A47A66}" type="datetimeFigureOut">
              <a:rPr lang="en-US" smtClean="0"/>
              <a:t>10/11/2019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327426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E1879D-28D8-4B8C-A5CA-E4BD55A47A66}"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583788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E1879D-28D8-4B8C-A5CA-E4BD55A47A66}" type="datetimeFigureOut">
              <a:rPr lang="en-US" smtClean="0"/>
              <a:t>10/11/2019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426789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E1879D-28D8-4B8C-A5CA-E4BD55A47A66}" type="datetimeFigureOut">
              <a:rPr lang="en-US" smtClean="0"/>
              <a:t>10/11/2019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168366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1879D-28D8-4B8C-A5CA-E4BD55A47A66}" type="datetimeFigureOut">
              <a:rPr lang="en-US" smtClean="0"/>
              <a:t>10/11/2019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204925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E1879D-28D8-4B8C-A5CA-E4BD55A47A66}"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173682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CE1879D-28D8-4B8C-A5CA-E4BD55A47A66}" type="datetimeFigureOut">
              <a:rPr lang="en-US" smtClean="0"/>
              <a:t>10/11/2019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3322C-7392-4BA5-A636-A28306078C49}" type="slidenum">
              <a:rPr lang="en-US" smtClean="0"/>
              <a:t>‹#›</a:t>
            </a:fld>
            <a:endParaRPr lang="en-US"/>
          </a:p>
        </p:txBody>
      </p:sp>
    </p:spTree>
    <p:extLst>
      <p:ext uri="{BB962C8B-B14F-4D97-AF65-F5344CB8AC3E}">
        <p14:creationId xmlns:p14="http://schemas.microsoft.com/office/powerpoint/2010/main" val="9460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1879D-28D8-4B8C-A5CA-E4BD55A47A66}" type="datetimeFigureOut">
              <a:rPr lang="en-US" smtClean="0"/>
              <a:t>10/11/2019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3322C-7392-4BA5-A636-A28306078C49}" type="slidenum">
              <a:rPr lang="en-US" smtClean="0"/>
              <a:t>‹#›</a:t>
            </a:fld>
            <a:endParaRPr lang="en-US"/>
          </a:p>
        </p:txBody>
      </p:sp>
    </p:spTree>
    <p:extLst>
      <p:ext uri="{BB962C8B-B14F-4D97-AF65-F5344CB8AC3E}">
        <p14:creationId xmlns:p14="http://schemas.microsoft.com/office/powerpoint/2010/main" val="1309160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ww.calstatela.edu/ecst/cs"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0332" y="2197771"/>
            <a:ext cx="4401879" cy="2476057"/>
          </a:xfrm>
          <a:prstGeom prst="rect">
            <a:avLst/>
          </a:prstGeom>
          <a:noFill/>
          <a:effectLst>
            <a:softEdge rad="139700"/>
          </a:effectLst>
        </p:spPr>
      </p:pic>
      <p:pic>
        <p:nvPicPr>
          <p:cNvPr id="3" name="Picture 2"/>
          <p:cNvPicPr>
            <a:picLocks noChangeAspect="1"/>
          </p:cNvPicPr>
          <p:nvPr/>
        </p:nvPicPr>
        <p:blipFill>
          <a:blip r:embed="rId4"/>
          <a:stretch>
            <a:fillRect/>
          </a:stretch>
        </p:blipFill>
        <p:spPr>
          <a:xfrm>
            <a:off x="824532" y="215347"/>
            <a:ext cx="10605676" cy="1878496"/>
          </a:xfrm>
          <a:prstGeom prst="rect">
            <a:avLst/>
          </a:prstGeom>
        </p:spPr>
      </p:pic>
      <p:pic>
        <p:nvPicPr>
          <p:cNvPr id="2060" name="Picture 12" descr="Image result for computer science imag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54588" y="2899260"/>
            <a:ext cx="5325035" cy="3549136"/>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20005" y="5479245"/>
            <a:ext cx="5934583" cy="584775"/>
          </a:xfrm>
          <a:prstGeom prst="rect">
            <a:avLst/>
          </a:prstGeom>
        </p:spPr>
        <p:txBody>
          <a:bodyPr wrap="square">
            <a:spAutoFit/>
          </a:bodyPr>
          <a:lstStyle/>
          <a:p>
            <a:r>
              <a:rPr lang="en-US" sz="3200" smtClean="0">
                <a:hlinkClick r:id="rId6"/>
              </a:rPr>
              <a:t>http://www.calstatela.edu/ecst/cs</a:t>
            </a:r>
            <a:endParaRPr lang="en-US" sz="3200"/>
          </a:p>
        </p:txBody>
      </p:sp>
    </p:spTree>
    <p:extLst>
      <p:ext uri="{BB962C8B-B14F-4D97-AF65-F5344CB8AC3E}">
        <p14:creationId xmlns:p14="http://schemas.microsoft.com/office/powerpoint/2010/main" val="28870509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38531" y="6493785"/>
            <a:ext cx="2147292" cy="369285"/>
          </a:xfrm>
          <a:prstGeom prst="rect">
            <a:avLst/>
          </a:prstGeom>
        </p:spPr>
        <p:txBody>
          <a:bodyPr wrap="none" lIns="121875" tIns="60937" rIns="121875" bIns="60937">
            <a:spAutoFit/>
          </a:bodyPr>
          <a:lstStyle/>
          <a:p>
            <a:pPr>
              <a:lnSpc>
                <a:spcPct val="100000"/>
              </a:lnSpc>
            </a:pPr>
            <a:r>
              <a:rPr lang="en-US" sz="1600" dirty="0">
                <a:solidFill>
                  <a:srgbClr val="5B6770"/>
                </a:solidFill>
                <a:latin typeface="Verdana" panose="020B0604030504040204" pitchFamily="34" charset="0"/>
                <a:ea typeface="Verdana" panose="020B0604030504040204" pitchFamily="34" charset="0"/>
                <a:cs typeface="Verdana" panose="020B0604030504040204" pitchFamily="34" charset="0"/>
              </a:rPr>
              <a:t>Source: Brookings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8513" y="1774266"/>
            <a:ext cx="8380217" cy="4991369"/>
          </a:xfrm>
          <a:prstGeom prst="rect">
            <a:avLst/>
          </a:prstGeom>
        </p:spPr>
      </p:pic>
      <p:sp>
        <p:nvSpPr>
          <p:cNvPr id="7" name="Title 1"/>
          <p:cNvSpPr txBox="1">
            <a:spLocks/>
          </p:cNvSpPr>
          <p:nvPr/>
        </p:nvSpPr>
        <p:spPr>
          <a:xfrm>
            <a:off x="427602" y="367995"/>
            <a:ext cx="11336797" cy="1173251"/>
          </a:xfrm>
          <a:prstGeom prst="rect">
            <a:avLst/>
          </a:prstGeom>
        </p:spPr>
        <p:txBody>
          <a:bodyPr lIns="89603" tIns="44803" rIns="89603" bIns="44803"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The value of a computer science education</a:t>
            </a:r>
          </a:p>
        </p:txBody>
      </p:sp>
    </p:spTree>
    <p:extLst>
      <p:ext uri="{BB962C8B-B14F-4D97-AF65-F5344CB8AC3E}">
        <p14:creationId xmlns:p14="http://schemas.microsoft.com/office/powerpoint/2010/main" val="627670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107536" y="2204939"/>
            <a:ext cx="4779665" cy="3670928"/>
          </a:xfrm>
          <a:prstGeom prst="rect">
            <a:avLst/>
          </a:prstGeom>
        </p:spPr>
        <p:txBody>
          <a:bodyPr lIns="89603" tIns="44803" rIns="89603" bIns="44803">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500,000 current openings:</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lnSpc>
                <a:spcPct val="100000"/>
              </a:lnSpc>
            </a:pP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These jobs are in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industry and </a:t>
            </a:r>
            <a:r>
              <a:rPr lang="en-US" sz="3200" b="1" dirty="0">
                <a:solidFill>
                  <a:srgbClr val="5B6770"/>
                </a:solidFill>
                <a:latin typeface="Verdana" panose="020B0604030504040204" pitchFamily="34" charset="0"/>
                <a:ea typeface="Verdana" panose="020B0604030504040204" pitchFamily="34" charset="0"/>
                <a:cs typeface="Verdana" panose="020B0604030504040204" pitchFamily="34" charset="0"/>
              </a:rPr>
              <a:t>every</a:t>
            </a:r>
            <a:r>
              <a:rPr lang="en-US" sz="3200" dirty="0">
                <a:solidFill>
                  <a:srgbClr val="5B6770"/>
                </a:solidFill>
                <a:latin typeface="Verdana" panose="020B0604030504040204" pitchFamily="34" charset="0"/>
                <a:ea typeface="Verdana" panose="020B0604030504040204" pitchFamily="34" charset="0"/>
                <a:cs typeface="Verdana" panose="020B0604030504040204" pitchFamily="34" charset="0"/>
              </a:rPr>
              <a:t> state, and they’re projected to grow at twice the rate of all other jobs.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932" y="1899037"/>
            <a:ext cx="6646080" cy="4798291"/>
          </a:xfrm>
          <a:prstGeom prst="rect">
            <a:avLst/>
          </a:prstGeom>
        </p:spPr>
      </p:pic>
      <p:sp>
        <p:nvSpPr>
          <p:cNvPr id="6" name="Title 1"/>
          <p:cNvSpPr txBox="1">
            <a:spLocks/>
          </p:cNvSpPr>
          <p:nvPr/>
        </p:nvSpPr>
        <p:spPr>
          <a:xfrm>
            <a:off x="427602" y="367995"/>
            <a:ext cx="11336797" cy="1173251"/>
          </a:xfrm>
          <a:prstGeom prst="rect">
            <a:avLst/>
          </a:prstGeom>
        </p:spPr>
        <p:txBody>
          <a:bodyPr lIns="89603" tIns="44803" rIns="89603" bIns="44803"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ct val="100000"/>
              </a:lnSpc>
            </a:pP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Computing jobs are the #1 source of new wages in the United States</a:t>
            </a:r>
          </a:p>
        </p:txBody>
      </p:sp>
    </p:spTree>
    <p:extLst>
      <p:ext uri="{BB962C8B-B14F-4D97-AF65-F5344CB8AC3E}">
        <p14:creationId xmlns:p14="http://schemas.microsoft.com/office/powerpoint/2010/main" val="14833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mputer science ar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624" y="1690688"/>
            <a:ext cx="11042752" cy="4710112"/>
          </a:xfrm>
          <a:prstGeom prst="rect">
            <a:avLst/>
          </a:prstGeom>
          <a:noFill/>
          <a:effectLst>
            <a:softEdge rad="1016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Autofit/>
          </a:bodyPr>
          <a:lstStyle/>
          <a:p>
            <a:pPr algn="ctr"/>
            <a:r>
              <a:rPr lang="en-US" sz="5400" b="1" dirty="0" smtClean="0">
                <a:latin typeface="Verdana" panose="020B0604030504040204" pitchFamily="34" charset="0"/>
                <a:ea typeface="Verdana" panose="020B0604030504040204" pitchFamily="34" charset="0"/>
                <a:cs typeface="Verdana" panose="020B0604030504040204" pitchFamily="34" charset="0"/>
              </a:rPr>
              <a:t>Computer Science Areas</a:t>
            </a:r>
            <a:endParaRPr lang="en-US" sz="54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45243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533" y="1588914"/>
            <a:ext cx="10972800" cy="1928815"/>
          </a:xfrm>
          <a:prstGeom prst="rect">
            <a:avLst/>
          </a:prstGeom>
          <a:noFill/>
        </p:spPr>
        <p:txBody>
          <a:bodyPr wrap="square" lIns="121875" tIns="60937" rIns="121875" bIns="60937" rtlCol="0">
            <a:spAutoFit/>
          </a:bodyPr>
          <a:lstStyle/>
          <a:p>
            <a:pPr algn="ctr"/>
            <a:r>
              <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about learning technology</a:t>
            </a:r>
          </a:p>
        </p:txBody>
      </p:sp>
      <p:sp>
        <p:nvSpPr>
          <p:cNvPr id="4" name="TextBox 3"/>
          <p:cNvSpPr txBox="1"/>
          <p:nvPr/>
        </p:nvSpPr>
        <p:spPr>
          <a:xfrm>
            <a:off x="0" y="294751"/>
            <a:ext cx="12192000" cy="1107949"/>
          </a:xfrm>
          <a:prstGeom prst="rect">
            <a:avLst/>
          </a:prstGeom>
          <a:solidFill>
            <a:srgbClr val="FFA400"/>
          </a:solidFill>
        </p:spPr>
        <p:txBody>
          <a:bodyPr wrap="square" lIns="121875" tIns="60937" rIns="121875" bIns="60937" rtlCol="0">
            <a:spAutoFit/>
          </a:bodyPr>
          <a:lstStyle/>
          <a:p>
            <a:pPr algn="ctr"/>
            <a:r>
              <a:rPr lang="en-US" sz="64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4179211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6533" y="1588913"/>
            <a:ext cx="10972800" cy="4637442"/>
          </a:xfrm>
          <a:prstGeom prst="rect">
            <a:avLst/>
          </a:prstGeom>
          <a:noFill/>
        </p:spPr>
        <p:txBody>
          <a:bodyPr wrap="square" lIns="121875" tIns="60937" rIns="121875" bIns="60937" rtlCol="0">
            <a:spAutoFit/>
          </a:bodyPr>
          <a:lstStyle/>
          <a:p>
            <a:pPr algn="ctr"/>
            <a:r>
              <a:rPr lang="en-US" sz="5867"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just </a:t>
            </a:r>
          </a:p>
          <a:p>
            <a:pPr algn="ctr"/>
            <a:r>
              <a:rPr lang="en-US" sz="5867"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about learning technology</a:t>
            </a:r>
          </a:p>
          <a:p>
            <a:pPr algn="ctr"/>
            <a:r>
              <a:rPr lang="en-US" sz="5867" b="1" dirty="0">
                <a:solidFill>
                  <a:srgbClr val="FFA400"/>
                </a:solidFill>
                <a:latin typeface="Verdana" panose="020B0604030504040204" pitchFamily="34" charset="0"/>
                <a:ea typeface="Verdana" panose="020B0604030504040204" pitchFamily="34" charset="0"/>
                <a:cs typeface="Verdana" panose="020B0604030504040204" pitchFamily="34" charset="0"/>
              </a:rPr>
              <a:t>Computer science is about logic, problem solving, and creativity</a:t>
            </a:r>
          </a:p>
        </p:txBody>
      </p:sp>
    </p:spTree>
    <p:extLst>
      <p:ext uri="{BB962C8B-B14F-4D97-AF65-F5344CB8AC3E}">
        <p14:creationId xmlns:p14="http://schemas.microsoft.com/office/powerpoint/2010/main" val="328071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533" y="1588914"/>
            <a:ext cx="10972800" cy="1928815"/>
          </a:xfrm>
          <a:prstGeom prst="rect">
            <a:avLst/>
          </a:prstGeom>
          <a:noFill/>
        </p:spPr>
        <p:txBody>
          <a:bodyPr wrap="square" lIns="121875" tIns="60937" rIns="121875" bIns="60937" rtlCol="0">
            <a:spAutoFit/>
          </a:bodyPr>
          <a:lstStyle/>
          <a:p>
            <a:pPr algn="ctr"/>
            <a:r>
              <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p>
        </p:txBody>
      </p:sp>
      <p:sp>
        <p:nvSpPr>
          <p:cNvPr id="5" name="TextBox 4"/>
          <p:cNvSpPr txBox="1"/>
          <p:nvPr/>
        </p:nvSpPr>
        <p:spPr>
          <a:xfrm>
            <a:off x="0" y="294751"/>
            <a:ext cx="12192000" cy="1107949"/>
          </a:xfrm>
          <a:prstGeom prst="rect">
            <a:avLst/>
          </a:prstGeom>
          <a:solidFill>
            <a:srgbClr val="00ADBC"/>
          </a:solidFill>
        </p:spPr>
        <p:txBody>
          <a:bodyPr wrap="square" lIns="121875" tIns="60937" rIns="121875" bIns="60937" rtlCol="0">
            <a:spAutoFit/>
          </a:bodyPr>
          <a:lstStyle/>
          <a:p>
            <a:pPr algn="ctr"/>
            <a:r>
              <a:rPr lang="en-US" sz="64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17642196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533" y="1588913"/>
            <a:ext cx="10972800" cy="3734566"/>
          </a:xfrm>
          <a:prstGeom prst="rect">
            <a:avLst/>
          </a:prstGeom>
          <a:noFill/>
        </p:spPr>
        <p:txBody>
          <a:bodyPr wrap="square" lIns="121875" tIns="60937" rIns="121875" bIns="60937" rtlCol="0">
            <a:spAutoFit/>
          </a:bodyPr>
          <a:lstStyle/>
          <a:p>
            <a:pPr algn="ctr"/>
            <a:r>
              <a:rPr lang="en-US" sz="5867"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Computer science is vocational</a:t>
            </a:r>
            <a:endPar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endParaRPr>
          </a:p>
          <a:p>
            <a:pPr algn="ctr"/>
            <a:r>
              <a:rPr lang="en-US" sz="5867" b="1" dirty="0">
                <a:solidFill>
                  <a:srgbClr val="00ADBC"/>
                </a:solidFill>
                <a:latin typeface="Verdana" panose="020B0604030504040204" pitchFamily="34" charset="0"/>
                <a:ea typeface="Verdana" panose="020B0604030504040204" pitchFamily="34" charset="0"/>
                <a:cs typeface="Verdana" panose="020B0604030504040204" pitchFamily="34" charset="0"/>
              </a:rPr>
              <a:t>Computer science is foundational</a:t>
            </a:r>
          </a:p>
        </p:txBody>
      </p:sp>
    </p:spTree>
    <p:extLst>
      <p:ext uri="{BB962C8B-B14F-4D97-AF65-F5344CB8AC3E}">
        <p14:creationId xmlns:p14="http://schemas.microsoft.com/office/powerpoint/2010/main" val="366237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2.jpeg"/>
          <p:cNvPicPr/>
          <p:nvPr/>
        </p:nvPicPr>
        <p:blipFill rotWithShape="1">
          <a:blip r:embed="rId3" cstate="email">
            <a:extLst>
              <a:ext uri="{28A0092B-C50C-407E-A947-70E740481C1C}">
                <a14:useLocalDpi xmlns:a14="http://schemas.microsoft.com/office/drawing/2010/main"/>
              </a:ext>
            </a:extLst>
          </a:blip>
          <a:srcRect l="38013" t="1047" r="8651" b="92"/>
          <a:stretch/>
        </p:blipFill>
        <p:spPr>
          <a:xfrm>
            <a:off x="9659604" y="4195863"/>
            <a:ext cx="2275429" cy="2371069"/>
          </a:xfrm>
          <a:prstGeom prst="rect">
            <a:avLst/>
          </a:prstGeom>
          <a:ln w="12700">
            <a:miter lim="400000"/>
          </a:ln>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l="9027" t="-355" r="26396" b="-263"/>
          <a:stretch/>
        </p:blipFill>
        <p:spPr>
          <a:xfrm>
            <a:off x="269241" y="4195864"/>
            <a:ext cx="2277612" cy="2371069"/>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l="12252" t="240" r="37616" b="-260"/>
          <a:stretch/>
        </p:blipFill>
        <p:spPr>
          <a:xfrm>
            <a:off x="2617476" y="4189495"/>
            <a:ext cx="2277721" cy="2377437"/>
          </a:xfrm>
          <a:prstGeom prst="rect">
            <a:avLst/>
          </a:prstGeom>
        </p:spPr>
      </p:pic>
      <p:pic>
        <p:nvPicPr>
          <p:cNvPr id="9" name="Picture 8"/>
          <p:cNvPicPr>
            <a:picLocks noChangeAspect="1"/>
          </p:cNvPicPr>
          <p:nvPr/>
        </p:nvPicPr>
        <p:blipFill rotWithShape="1">
          <a:blip r:embed="rId6" cstate="email">
            <a:extLst>
              <a:ext uri="{28A0092B-C50C-407E-A947-70E740481C1C}">
                <a14:useLocalDpi xmlns:a14="http://schemas.microsoft.com/office/drawing/2010/main"/>
              </a:ext>
            </a:extLst>
          </a:blip>
          <a:srcRect l="43231" t="1044" r="11025" b="439"/>
          <a:stretch/>
        </p:blipFill>
        <p:spPr>
          <a:xfrm>
            <a:off x="4965819" y="4195864"/>
            <a:ext cx="2277111" cy="2371069"/>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9160" y="1519743"/>
            <a:ext cx="3056321" cy="2483159"/>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0153" y="1711868"/>
            <a:ext cx="4222456" cy="2418331"/>
          </a:xfrm>
          <a:prstGeom prst="rect">
            <a:avLst/>
          </a:prstGeom>
        </p:spPr>
      </p:pic>
      <p:pic>
        <p:nvPicPr>
          <p:cNvPr id="23" name="Picture 22"/>
          <p:cNvPicPr>
            <a:picLocks/>
          </p:cNvPicPr>
          <p:nvPr/>
        </p:nvPicPr>
        <p:blipFill rotWithShape="1">
          <a:blip r:embed="rId9" cstate="email">
            <a:extLst>
              <a:ext uri="{28A0092B-C50C-407E-A947-70E740481C1C}">
                <a14:useLocalDpi xmlns:a14="http://schemas.microsoft.com/office/drawing/2010/main"/>
              </a:ext>
            </a:extLst>
          </a:blip>
          <a:srcRect l="14262" t="-442" r="27578" b="478"/>
          <a:stretch/>
        </p:blipFill>
        <p:spPr>
          <a:xfrm>
            <a:off x="7313553" y="4195863"/>
            <a:ext cx="2276919" cy="2375863"/>
          </a:xfrm>
          <a:prstGeom prst="rect">
            <a:avLst/>
          </a:prstGeom>
        </p:spPr>
      </p:pic>
      <p:pic>
        <p:nvPicPr>
          <p:cNvPr id="7" name="Picture 6"/>
          <p:cNvPicPr>
            <a:picLocks noChangeAspect="1"/>
          </p:cNvPicPr>
          <p:nvPr/>
        </p:nvPicPr>
        <p:blipFill>
          <a:blip r:embed="rId10"/>
          <a:stretch>
            <a:fillRect/>
          </a:stretch>
        </p:blipFill>
        <p:spPr>
          <a:xfrm>
            <a:off x="4895197" y="1588073"/>
            <a:ext cx="4542911" cy="2466151"/>
          </a:xfrm>
          <a:prstGeom prst="rect">
            <a:avLst/>
          </a:prstGeom>
        </p:spPr>
      </p:pic>
      <p:sp>
        <p:nvSpPr>
          <p:cNvPr id="11" name="Title 1"/>
          <p:cNvSpPr txBox="1">
            <a:spLocks/>
          </p:cNvSpPr>
          <p:nvPr/>
        </p:nvSpPr>
        <p:spPr>
          <a:xfrm>
            <a:off x="427602" y="367995"/>
            <a:ext cx="11336797" cy="1173251"/>
          </a:xfrm>
          <a:prstGeom prst="rect">
            <a:avLst/>
          </a:prstGeom>
        </p:spPr>
        <p:txBody>
          <a:bodyPr lIns="89603" tIns="44803" rIns="89603" bIns="44803"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lnSpc>
                <a:spcPts val="4667"/>
              </a:lnSpc>
            </a:pP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Technology affects </a:t>
            </a:r>
            <a:r>
              <a:rPr lang="en-US" sz="4267" b="1" i="1" dirty="0">
                <a:solidFill>
                  <a:srgbClr val="5B6770"/>
                </a:solidFill>
                <a:latin typeface="Verdana" panose="020B0604030504040204" pitchFamily="34" charset="0"/>
                <a:ea typeface="Verdana" panose="020B0604030504040204" pitchFamily="34" charset="0"/>
                <a:cs typeface="Verdana" panose="020B0604030504040204" pitchFamily="34" charset="0"/>
              </a:rPr>
              <a:t>every </a:t>
            </a: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field</a:t>
            </a:r>
          </a:p>
        </p:txBody>
      </p:sp>
    </p:spTree>
    <p:extLst>
      <p:ext uri="{BB962C8B-B14F-4D97-AF65-F5344CB8AC3E}">
        <p14:creationId xmlns:p14="http://schemas.microsoft.com/office/powerpoint/2010/main" val="428142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7357" y="2850935"/>
            <a:ext cx="6853975" cy="3755669"/>
          </a:xfrm>
          <a:prstGeom prst="rect">
            <a:avLst/>
          </a:prstGeom>
        </p:spPr>
      </p:pic>
      <p:sp>
        <p:nvSpPr>
          <p:cNvPr id="4" name="Title 1"/>
          <p:cNvSpPr txBox="1">
            <a:spLocks/>
          </p:cNvSpPr>
          <p:nvPr/>
        </p:nvSpPr>
        <p:spPr>
          <a:xfrm>
            <a:off x="427602" y="113618"/>
            <a:ext cx="11336797" cy="2643533"/>
          </a:xfrm>
          <a:prstGeom prst="rect">
            <a:avLst/>
          </a:prstGeom>
        </p:spPr>
        <p:txBody>
          <a:bodyPr lIns="89603" tIns="44803" rIns="89603" bIns="44803" anchor="ctr">
            <a:noAutofit/>
          </a:bodyPr>
          <a:lstStyle>
            <a:lvl1pPr algn="l" defTabSz="932597" rtl="0" eaLnBrk="1" latinLnBrk="0" hangingPunct="1">
              <a:lnSpc>
                <a:spcPct val="90000"/>
              </a:lnSpc>
              <a:spcBef>
                <a:spcPct val="0"/>
              </a:spcBef>
              <a:buNone/>
              <a:defRPr sz="4488" kern="1200">
                <a:solidFill>
                  <a:schemeClr val="tx1"/>
                </a:solidFill>
                <a:latin typeface="+mj-lt"/>
                <a:ea typeface="+mj-ea"/>
                <a:cs typeface="+mj-cs"/>
              </a:defRPr>
            </a:lvl1pPr>
          </a:lstStyle>
          <a:p>
            <a:pPr algn="ct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Every 21</a:t>
            </a:r>
            <a:r>
              <a:rPr lang="en-US" sz="4267" b="1" baseline="30000" dirty="0">
                <a:solidFill>
                  <a:srgbClr val="5B6770"/>
                </a:solidFill>
                <a:latin typeface="Verdana" panose="020B0604030504040204" pitchFamily="34" charset="0"/>
                <a:ea typeface="Verdana" panose="020B0604030504040204" pitchFamily="34" charset="0"/>
                <a:cs typeface="Verdana" panose="020B0604030504040204" pitchFamily="34" charset="0"/>
              </a:rPr>
              <a:t>st</a:t>
            </a: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 century student should have a chance to learn about algorithms</a:t>
            </a: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 how to make </a:t>
            </a: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apps</a:t>
            </a: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 </a:t>
            </a:r>
          </a:p>
          <a:p>
            <a:pPr algn="ct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and how the </a:t>
            </a:r>
            <a:r>
              <a:rPr lang="en-US" sz="4267" b="1" dirty="0">
                <a:solidFill>
                  <a:srgbClr val="5B6770"/>
                </a:solidFill>
                <a:latin typeface="Verdana" panose="020B0604030504040204" pitchFamily="34" charset="0"/>
                <a:ea typeface="Verdana" panose="020B0604030504040204" pitchFamily="34" charset="0"/>
                <a:cs typeface="Verdana" panose="020B0604030504040204" pitchFamily="34" charset="0"/>
              </a:rPr>
              <a:t>internet</a:t>
            </a:r>
            <a:r>
              <a:rPr lang="en-US" sz="4267" dirty="0">
                <a:solidFill>
                  <a:srgbClr val="5B6770"/>
                </a:solidFill>
                <a:latin typeface="Verdana" panose="020B0604030504040204" pitchFamily="34" charset="0"/>
                <a:ea typeface="Verdana" panose="020B0604030504040204" pitchFamily="34" charset="0"/>
                <a:cs typeface="Verdana" panose="020B0604030504040204" pitchFamily="34" charset="0"/>
              </a:rPr>
              <a:t> works. </a:t>
            </a:r>
            <a:endParaRPr lang="en-US" sz="3733" dirty="0"/>
          </a:p>
        </p:txBody>
      </p:sp>
    </p:spTree>
    <p:extLst>
      <p:ext uri="{BB962C8B-B14F-4D97-AF65-F5344CB8AC3E}">
        <p14:creationId xmlns:p14="http://schemas.microsoft.com/office/powerpoint/2010/main" val="20072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533" y="1574804"/>
            <a:ext cx="10972800" cy="3734566"/>
          </a:xfrm>
          <a:prstGeom prst="rect">
            <a:avLst/>
          </a:prstGeom>
          <a:noFill/>
        </p:spPr>
        <p:txBody>
          <a:bodyPr wrap="square" lIns="121875" tIns="60937" rIns="121875" bIns="60937" rtlCol="0">
            <a:spAutoFit/>
          </a:bodyPr>
          <a:lstStyle/>
          <a:p>
            <a:pPr algn="ctr"/>
            <a:r>
              <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rPr>
              <a:t>The tech industry is desperately trying to hire computer programmers in California</a:t>
            </a:r>
          </a:p>
        </p:txBody>
      </p:sp>
      <p:sp>
        <p:nvSpPr>
          <p:cNvPr id="4" name="TextBox 3"/>
          <p:cNvSpPr txBox="1"/>
          <p:nvPr/>
        </p:nvSpPr>
        <p:spPr>
          <a:xfrm>
            <a:off x="0" y="294751"/>
            <a:ext cx="12192000" cy="1107949"/>
          </a:xfrm>
          <a:prstGeom prst="rect">
            <a:avLst/>
          </a:prstGeom>
          <a:solidFill>
            <a:srgbClr val="7665A0"/>
          </a:solidFill>
        </p:spPr>
        <p:txBody>
          <a:bodyPr wrap="square" lIns="121875" tIns="60937" rIns="121875" bIns="60937" rtlCol="0">
            <a:spAutoFit/>
          </a:bodyPr>
          <a:lstStyle/>
          <a:p>
            <a:pPr algn="ctr"/>
            <a:r>
              <a:rPr lang="en-US" sz="6400" b="1" dirty="0">
                <a:solidFill>
                  <a:schemeClr val="bg1"/>
                </a:solidFill>
                <a:latin typeface="Verdana" panose="020B0604030504040204" pitchFamily="34" charset="0"/>
                <a:ea typeface="Verdana" panose="020B0604030504040204" pitchFamily="34" charset="0"/>
                <a:cs typeface="Verdana" panose="020B0604030504040204" pitchFamily="34" charset="0"/>
              </a:rPr>
              <a:t>Some may think: </a:t>
            </a:r>
          </a:p>
        </p:txBody>
      </p:sp>
    </p:spTree>
    <p:extLst>
      <p:ext uri="{BB962C8B-B14F-4D97-AF65-F5344CB8AC3E}">
        <p14:creationId xmlns:p14="http://schemas.microsoft.com/office/powerpoint/2010/main" val="3396192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533" y="1574802"/>
            <a:ext cx="10972800" cy="3734566"/>
          </a:xfrm>
          <a:prstGeom prst="rect">
            <a:avLst/>
          </a:prstGeom>
          <a:noFill/>
        </p:spPr>
        <p:txBody>
          <a:bodyPr wrap="square" lIns="121875" tIns="60937" rIns="121875" bIns="60937" rtlCol="0">
            <a:spAutoFit/>
          </a:bodyPr>
          <a:lstStyle/>
          <a:p>
            <a:pPr algn="ctr"/>
            <a:r>
              <a:rPr lang="en-US" sz="5867"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The tech</a:t>
            </a:r>
            <a:r>
              <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5867" b="1" dirty="0">
                <a:solidFill>
                  <a:srgbClr val="7665A0"/>
                </a:solidFill>
                <a:latin typeface="Verdana" panose="020B0604030504040204" pitchFamily="34" charset="0"/>
                <a:ea typeface="Verdana" panose="020B0604030504040204" pitchFamily="34" charset="0"/>
                <a:cs typeface="Verdana" panose="020B0604030504040204" pitchFamily="34" charset="0"/>
              </a:rPr>
              <a:t>every </a:t>
            </a:r>
            <a:r>
              <a:rPr lang="en-US" sz="5867" dirty="0">
                <a:solidFill>
                  <a:srgbClr val="7665A0"/>
                </a:solidFill>
                <a:latin typeface="Verdana" panose="020B0604030504040204" pitchFamily="34" charset="0"/>
                <a:ea typeface="Verdana" panose="020B0604030504040204" pitchFamily="34" charset="0"/>
                <a:cs typeface="Verdana" panose="020B0604030504040204" pitchFamily="34" charset="0"/>
              </a:rPr>
              <a:t>industry is desperately trying to hire computer programmers </a:t>
            </a:r>
            <a:r>
              <a:rPr lang="en-US" sz="5867" strike="sngStrike" dirty="0">
                <a:solidFill>
                  <a:srgbClr val="5B6770"/>
                </a:solidFill>
                <a:latin typeface="Verdana" panose="020B0604030504040204" pitchFamily="34" charset="0"/>
                <a:ea typeface="Verdana" panose="020B0604030504040204" pitchFamily="34" charset="0"/>
                <a:cs typeface="Verdana" panose="020B0604030504040204" pitchFamily="34" charset="0"/>
              </a:rPr>
              <a:t>in California</a:t>
            </a:r>
            <a:r>
              <a:rPr lang="en-US" sz="5867" dirty="0">
                <a:solidFill>
                  <a:srgbClr val="5B6770"/>
                </a:solidFill>
                <a:latin typeface="Verdana" panose="020B0604030504040204" pitchFamily="34" charset="0"/>
                <a:ea typeface="Verdana" panose="020B0604030504040204" pitchFamily="34" charset="0"/>
                <a:cs typeface="Verdana" panose="020B0604030504040204" pitchFamily="34" charset="0"/>
              </a:rPr>
              <a:t> </a:t>
            </a:r>
            <a:r>
              <a:rPr lang="en-US" sz="5867" b="1" dirty="0">
                <a:solidFill>
                  <a:srgbClr val="7665A0"/>
                </a:solidFill>
                <a:latin typeface="Verdana" panose="020B0604030504040204" pitchFamily="34" charset="0"/>
                <a:ea typeface="Verdana" panose="020B0604030504040204" pitchFamily="34" charset="0"/>
                <a:cs typeface="Verdana" panose="020B0604030504040204" pitchFamily="34" charset="0"/>
              </a:rPr>
              <a:t>everywhere</a:t>
            </a:r>
          </a:p>
        </p:txBody>
      </p:sp>
    </p:spTree>
    <p:extLst>
      <p:ext uri="{BB962C8B-B14F-4D97-AF65-F5344CB8AC3E}">
        <p14:creationId xmlns:p14="http://schemas.microsoft.com/office/powerpoint/2010/main" val="24924806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983</Words>
  <Application>Microsoft Office PowerPoint</Application>
  <PresentationFormat>Widescreen</PresentationFormat>
  <Paragraphs>78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Computer Science Areas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AutoBVT</cp:lastModifiedBy>
  <cp:revision>5</cp:revision>
  <dcterms:created xsi:type="dcterms:W3CDTF">2019-10-11T22:35:24Z</dcterms:created>
  <dcterms:modified xsi:type="dcterms:W3CDTF">2019-10-11T22:58:07Z</dcterms:modified>
</cp:coreProperties>
</file>