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0" r:id="rId2"/>
    <p:sldId id="281" r:id="rId3"/>
    <p:sldId id="282" r:id="rId4"/>
    <p:sldId id="283" r:id="rId5"/>
    <p:sldId id="284" r:id="rId6"/>
    <p:sldId id="285" r:id="rId7"/>
    <p:sldId id="286" r:id="rId8"/>
    <p:sldId id="287" r:id="rId9"/>
    <p:sldId id="288" r:id="rId10"/>
    <p:sldId id="289" r:id="rId11"/>
    <p:sldId id="291" r:id="rId12"/>
    <p:sldId id="292" r:id="rId13"/>
    <p:sldId id="293" r:id="rId14"/>
    <p:sldId id="294" r:id="rId15"/>
    <p:sldId id="295" r:id="rId16"/>
    <p:sldId id="296" r:id="rId17"/>
    <p:sldId id="29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139"/>
    <a:srgbClr val="D0B4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9" autoAdjust="0"/>
    <p:restoredTop sz="94674"/>
  </p:normalViewPr>
  <p:slideViewPr>
    <p:cSldViewPr snapToGrid="0" snapToObjects="1">
      <p:cViewPr varScale="1">
        <p:scale>
          <a:sx n="80" d="100"/>
          <a:sy n="80" d="100"/>
        </p:scale>
        <p:origin x="102"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BB302-D68C-4831-9332-8B94373CDA70}" type="datetimeFigureOut">
              <a:rPr lang="en-US" smtClean="0"/>
              <a:t>3/4/2022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62485-B763-4B36-A894-427E2C8A9451}" type="slidenum">
              <a:rPr lang="en-US" smtClean="0"/>
              <a:t>‹#›</a:t>
            </a:fld>
            <a:endParaRPr lang="en-US" dirty="0"/>
          </a:p>
        </p:txBody>
      </p:sp>
    </p:spTree>
    <p:extLst>
      <p:ext uri="{BB962C8B-B14F-4D97-AF65-F5344CB8AC3E}">
        <p14:creationId xmlns:p14="http://schemas.microsoft.com/office/powerpoint/2010/main" val="181027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62485-B763-4B36-A894-427E2C8A9451}" type="slidenum">
              <a:rPr lang="en-US" smtClean="0"/>
              <a:t>16</a:t>
            </a:fld>
            <a:endParaRPr lang="en-US" dirty="0"/>
          </a:p>
        </p:txBody>
      </p:sp>
    </p:spTree>
    <p:extLst>
      <p:ext uri="{BB962C8B-B14F-4D97-AF65-F5344CB8AC3E}">
        <p14:creationId xmlns:p14="http://schemas.microsoft.com/office/powerpoint/2010/main" val="359448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18BB70-2E1B-204A-8C14-D92C1BDE0915}"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15946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8BB70-2E1B-204A-8C14-D92C1BDE0915}"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387978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8BB70-2E1B-204A-8C14-D92C1BDE0915}"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381096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18BB70-2E1B-204A-8C14-D92C1BDE0915}"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56659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8BB70-2E1B-204A-8C14-D92C1BDE0915}"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11692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18BB70-2E1B-204A-8C14-D92C1BDE0915}" type="datetimeFigureOut">
              <a:rPr lang="en-US" smtClean="0"/>
              <a:pPr/>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343128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18BB70-2E1B-204A-8C14-D92C1BDE0915}" type="datetimeFigureOut">
              <a:rPr lang="en-US" smtClean="0"/>
              <a:pPr/>
              <a:t>3/4/2022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344230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18BB70-2E1B-204A-8C14-D92C1BDE0915}" type="datetimeFigureOut">
              <a:rPr lang="en-US" smtClean="0"/>
              <a:pPr/>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175740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8BB70-2E1B-204A-8C14-D92C1BDE0915}" type="datetimeFigureOut">
              <a:rPr lang="en-US" smtClean="0"/>
              <a:pPr/>
              <a:t>3/4/2022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15870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8BB70-2E1B-204A-8C14-D92C1BDE0915}" type="datetimeFigureOut">
              <a:rPr lang="en-US" smtClean="0"/>
              <a:pPr/>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31455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8BB70-2E1B-204A-8C14-D92C1BDE0915}" type="datetimeFigureOut">
              <a:rPr lang="en-US" smtClean="0"/>
              <a:pPr/>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217277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8BB70-2E1B-204A-8C14-D92C1BDE0915}" type="datetimeFigureOut">
              <a:rPr lang="en-US" smtClean="0"/>
              <a:pPr/>
              <a:t>3/4/2022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CE5E0-438F-D24E-9E94-D6853AF11718}" type="slidenum">
              <a:rPr lang="en-US" smtClean="0"/>
              <a:pPr/>
              <a:t>‹#›</a:t>
            </a:fld>
            <a:endParaRPr lang="en-US" dirty="0"/>
          </a:p>
        </p:txBody>
      </p:sp>
    </p:spTree>
    <p:extLst>
      <p:ext uri="{BB962C8B-B14F-4D97-AF65-F5344CB8AC3E}">
        <p14:creationId xmlns:p14="http://schemas.microsoft.com/office/powerpoint/2010/main" val="138746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afsa.ed.gov/"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hyperlink" Target="http://www.calstatela.edu/nisfep/fellowship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calstatela.edu/graduatestudies/funding-opportuniti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hmelero2@calstatela.ed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2.calstate.edu/appl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lightburn@cslanet.calstatela.ed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calstatela.edu/dtla/programs" TargetMode="External"/><Relationship Id="rId4" Type="http://schemas.openxmlformats.org/officeDocument/2006/relationships/hyperlink" Target="mailto:jcustod2@calstatela.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2.calstate.edu/apply"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p:cNvSpPr txBox="1"/>
          <p:nvPr/>
        </p:nvSpPr>
        <p:spPr>
          <a:xfrm>
            <a:off x="0" y="2341049"/>
            <a:ext cx="9144000" cy="861774"/>
          </a:xfrm>
          <a:prstGeom prst="rect">
            <a:avLst/>
          </a:prstGeom>
          <a:noFill/>
        </p:spPr>
        <p:txBody>
          <a:bodyPr wrap="square" rtlCol="0">
            <a:spAutoFit/>
          </a:bodyPr>
          <a:lstStyle/>
          <a:p>
            <a:pPr algn="ctr"/>
            <a:r>
              <a:rPr lang="en-US" sz="2500" b="1" dirty="0" smtClean="0">
                <a:latin typeface="Arial" panose="020B0604020202020204" pitchFamily="34" charset="0"/>
                <a:ea typeface="FuturaEF-MediumRoman" charset="0"/>
                <a:cs typeface="Arial" panose="020B0604020202020204" pitchFamily="34" charset="0"/>
              </a:rPr>
              <a:t>MSW One-Year Advanced Standing Program (ASP)</a:t>
            </a:r>
            <a:endParaRPr lang="en-US" sz="2500" b="1" dirty="0">
              <a:latin typeface="Arial" panose="020B0604020202020204" pitchFamily="34" charset="0"/>
              <a:ea typeface="FuturaEF-MediumRoman" charset="0"/>
              <a:cs typeface="Arial" panose="020B0604020202020204" pitchFamily="34" charset="0"/>
            </a:endParaRPr>
          </a:p>
          <a:p>
            <a:pPr algn="ctr"/>
            <a:r>
              <a:rPr lang="en-US" sz="2500" b="1" dirty="0" smtClean="0">
                <a:latin typeface="Arial" panose="020B0604020202020204" pitchFamily="34" charset="0"/>
                <a:ea typeface="FuturaEF-MediumRoman" charset="0"/>
                <a:cs typeface="Arial" panose="020B0604020202020204" pitchFamily="34" charset="0"/>
              </a:rPr>
              <a:t>Summer 2022 Application Information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767" y="4518037"/>
            <a:ext cx="1338233" cy="13382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559" y="616120"/>
            <a:ext cx="4190528" cy="1079165"/>
          </a:xfrm>
          <a:prstGeom prst="rect">
            <a:avLst/>
          </a:prstGeom>
        </p:spPr>
      </p:pic>
      <p:cxnSp>
        <p:nvCxnSpPr>
          <p:cNvPr id="13" name="Straight Connector 12"/>
          <p:cNvCxnSpPr/>
          <p:nvPr/>
        </p:nvCxnSpPr>
        <p:spPr>
          <a:xfrm>
            <a:off x="1746607" y="1668904"/>
            <a:ext cx="5496674"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977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5923"/>
            <a:ext cx="9144000" cy="669414"/>
          </a:xfrm>
          <a:prstGeom prst="rect">
            <a:avLst/>
          </a:prstGeom>
          <a:noFill/>
        </p:spPr>
        <p:txBody>
          <a:bodyPr wrap="square" rtlCol="0">
            <a:spAutoFit/>
          </a:bodyPr>
          <a:lstStyle/>
          <a:p>
            <a:pPr algn="ctr">
              <a:lnSpc>
                <a:spcPct val="150000"/>
              </a:lnSpc>
            </a:pPr>
            <a:r>
              <a:rPr lang="en-US" sz="2500" b="1" dirty="0" smtClean="0">
                <a:latin typeface="Arial" panose="020B0604020202020204" pitchFamily="34" charset="0"/>
                <a:ea typeface="FuturaEF-MediumRoman" charset="0"/>
                <a:cs typeface="Arial" panose="020B0604020202020204" pitchFamily="34" charset="0"/>
              </a:rPr>
              <a:t>Applying to the ASP Program (Cont’d)</a:t>
            </a:r>
          </a:p>
        </p:txBody>
      </p:sp>
      <p:sp>
        <p:nvSpPr>
          <p:cNvPr id="9" name="TextBox 8"/>
          <p:cNvSpPr txBox="1"/>
          <p:nvPr/>
        </p:nvSpPr>
        <p:spPr>
          <a:xfrm>
            <a:off x="413885" y="848064"/>
            <a:ext cx="8474477" cy="5847755"/>
          </a:xfrm>
          <a:prstGeom prst="rect">
            <a:avLst/>
          </a:prstGeom>
          <a:noFill/>
        </p:spPr>
        <p:txBody>
          <a:bodyPr wrap="square" rtlCol="0">
            <a:spAutoFit/>
          </a:bodyPr>
          <a:lstStyle/>
          <a:p>
            <a:r>
              <a:rPr lang="en-US" sz="1700" dirty="0" smtClean="0">
                <a:latin typeface="Arial" charset="0"/>
                <a:ea typeface="Arial" charset="0"/>
                <a:cs typeface="Arial" charset="0"/>
              </a:rPr>
              <a:t>Reference Forms are required for each of the following: </a:t>
            </a:r>
          </a:p>
          <a:p>
            <a:pPr marL="342900" indent="-342900">
              <a:buFont typeface="+mj-lt"/>
              <a:buAutoNum type="arabicPeriod"/>
            </a:pPr>
            <a:r>
              <a:rPr lang="en-US" sz="1700" b="1" dirty="0" smtClean="0">
                <a:latin typeface="Arial" charset="0"/>
                <a:ea typeface="Arial" charset="0"/>
                <a:cs typeface="Arial" charset="0"/>
              </a:rPr>
              <a:t>One </a:t>
            </a:r>
            <a:r>
              <a:rPr lang="en-US" sz="1700" b="1" dirty="0">
                <a:latin typeface="Arial" charset="0"/>
                <a:ea typeface="Arial" charset="0"/>
                <a:cs typeface="Arial" charset="0"/>
              </a:rPr>
              <a:t>academic (</a:t>
            </a:r>
            <a:r>
              <a:rPr lang="en-US" sz="1700" b="1" dirty="0" smtClean="0">
                <a:latin typeface="Arial" charset="0"/>
                <a:ea typeface="Arial" charset="0"/>
                <a:cs typeface="Arial" charset="0"/>
              </a:rPr>
              <a:t>A) from a professor who gave you a letter grade.</a:t>
            </a:r>
          </a:p>
          <a:p>
            <a:pPr marL="342900" indent="-342900">
              <a:buFont typeface="+mj-lt"/>
              <a:buAutoNum type="arabicPeriod"/>
            </a:pPr>
            <a:r>
              <a:rPr lang="en-US" sz="1700" b="1" dirty="0" smtClean="0">
                <a:latin typeface="Arial" charset="0"/>
                <a:ea typeface="Arial" charset="0"/>
                <a:cs typeface="Arial" charset="0"/>
              </a:rPr>
              <a:t>One </a:t>
            </a:r>
            <a:r>
              <a:rPr lang="en-US" sz="1700" b="1" dirty="0">
                <a:latin typeface="Arial" charset="0"/>
                <a:ea typeface="Arial" charset="0"/>
                <a:cs typeface="Arial" charset="0"/>
              </a:rPr>
              <a:t>from your Integrative Seminar Instructor (</a:t>
            </a:r>
            <a:r>
              <a:rPr lang="en-US" sz="1700" b="1" dirty="0" smtClean="0">
                <a:latin typeface="Arial" charset="0"/>
                <a:ea typeface="Arial" charset="0"/>
                <a:cs typeface="Arial" charset="0"/>
              </a:rPr>
              <a:t>F)</a:t>
            </a:r>
          </a:p>
          <a:p>
            <a:pPr marL="342900" indent="-342900">
              <a:buFont typeface="+mj-lt"/>
              <a:buAutoNum type="arabicPeriod"/>
            </a:pPr>
            <a:r>
              <a:rPr lang="en-US" sz="1700" b="1" dirty="0" smtClean="0">
                <a:latin typeface="Arial" charset="0"/>
                <a:ea typeface="Arial" charset="0"/>
                <a:cs typeface="Arial" charset="0"/>
              </a:rPr>
              <a:t>One </a:t>
            </a:r>
            <a:r>
              <a:rPr lang="en-US" sz="1700" b="1" dirty="0">
                <a:latin typeface="Arial" charset="0"/>
                <a:ea typeface="Arial" charset="0"/>
                <a:cs typeface="Arial" charset="0"/>
              </a:rPr>
              <a:t>from the field instructor from your BASW internship (F</a:t>
            </a:r>
            <a:r>
              <a:rPr lang="en-US" sz="1700" b="1" dirty="0" smtClean="0">
                <a:latin typeface="Arial" charset="0"/>
                <a:ea typeface="Arial" charset="0"/>
                <a:cs typeface="Arial" charset="0"/>
              </a:rPr>
              <a:t>)</a:t>
            </a:r>
          </a:p>
          <a:p>
            <a:endParaRPr lang="en-US" sz="1700" b="1" dirty="0">
              <a:latin typeface="Arial" charset="0"/>
              <a:ea typeface="Arial" charset="0"/>
              <a:cs typeface="Arial" charset="0"/>
            </a:endParaRPr>
          </a:p>
          <a:p>
            <a:r>
              <a:rPr lang="en-US" sz="1700" b="1" dirty="0" smtClean="0">
                <a:latin typeface="Arial" charset="0"/>
                <a:ea typeface="Arial" charset="0"/>
                <a:cs typeface="Arial" charset="0"/>
              </a:rPr>
              <a:t>The Application process:</a:t>
            </a:r>
          </a:p>
          <a:p>
            <a:pPr marL="285750" indent="-285750">
              <a:buFont typeface="Wingdings" panose="05000000000000000000" pitchFamily="2" charset="2"/>
              <a:buChar char="Ø"/>
            </a:pPr>
            <a:r>
              <a:rPr lang="en-US" sz="1700" dirty="0" smtClean="0">
                <a:latin typeface="Arial" charset="0"/>
                <a:ea typeface="Arial" charset="0"/>
                <a:cs typeface="Arial" charset="0"/>
              </a:rPr>
              <a:t>Pay </a:t>
            </a:r>
            <a:r>
              <a:rPr lang="en-US" sz="1700" dirty="0">
                <a:latin typeface="Arial" charset="0"/>
                <a:ea typeface="Arial" charset="0"/>
                <a:cs typeface="Arial" charset="0"/>
              </a:rPr>
              <a:t>the $70 application fee</a:t>
            </a:r>
          </a:p>
          <a:p>
            <a:pPr marL="285750" indent="-285750">
              <a:buFont typeface="Wingdings" panose="05000000000000000000" pitchFamily="2" charset="2"/>
              <a:buChar char="Ø"/>
            </a:pPr>
            <a:r>
              <a:rPr lang="en-US" sz="1700" dirty="0">
                <a:latin typeface="Arial" charset="0"/>
                <a:ea typeface="Arial" charset="0"/>
                <a:cs typeface="Arial" charset="0"/>
              </a:rPr>
              <a:t>Apply for the </a:t>
            </a:r>
            <a:r>
              <a:rPr lang="en-US" sz="1700" b="1" dirty="0">
                <a:latin typeface="Arial" charset="0"/>
                <a:ea typeface="Arial" charset="0"/>
                <a:cs typeface="Arial" charset="0"/>
              </a:rPr>
              <a:t>Summer </a:t>
            </a:r>
            <a:r>
              <a:rPr lang="en-US" sz="1700" b="1" dirty="0" smtClean="0">
                <a:latin typeface="Arial" charset="0"/>
                <a:ea typeface="Arial" charset="0"/>
                <a:cs typeface="Arial" charset="0"/>
              </a:rPr>
              <a:t>2022 </a:t>
            </a:r>
            <a:r>
              <a:rPr lang="en-US" sz="1700" dirty="0" smtClean="0">
                <a:latin typeface="Arial" charset="0"/>
                <a:ea typeface="Arial" charset="0"/>
                <a:cs typeface="Arial" charset="0"/>
              </a:rPr>
              <a:t>MSW Graduate Program at the DTLA campus.</a:t>
            </a:r>
            <a:endParaRPr lang="en-US" sz="1700" dirty="0">
              <a:latin typeface="Arial" charset="0"/>
              <a:ea typeface="Arial" charset="0"/>
              <a:cs typeface="Arial" charset="0"/>
            </a:endParaRPr>
          </a:p>
          <a:p>
            <a:pPr marL="285750" indent="-285750">
              <a:buFont typeface="Wingdings" panose="05000000000000000000" pitchFamily="2" charset="2"/>
              <a:buChar char="Ø"/>
            </a:pPr>
            <a:r>
              <a:rPr lang="en-US" sz="1700" dirty="0">
                <a:latin typeface="Arial" charset="0"/>
                <a:ea typeface="Arial" charset="0"/>
                <a:cs typeface="Arial" charset="0"/>
              </a:rPr>
              <a:t>Send your official transcripts </a:t>
            </a:r>
            <a:r>
              <a:rPr lang="en-US" sz="1700" dirty="0" smtClean="0">
                <a:latin typeface="Arial" charset="0"/>
                <a:ea typeface="Arial" charset="0"/>
                <a:cs typeface="Arial" charset="0"/>
              </a:rPr>
              <a:t>to the Office </a:t>
            </a:r>
            <a:r>
              <a:rPr lang="en-US" sz="1700" dirty="0">
                <a:latin typeface="Arial" charset="0"/>
                <a:ea typeface="Arial" charset="0"/>
                <a:cs typeface="Arial" charset="0"/>
              </a:rPr>
              <a:t>of </a:t>
            </a:r>
            <a:r>
              <a:rPr lang="en-US" sz="1700" dirty="0" smtClean="0">
                <a:latin typeface="Arial" charset="0"/>
                <a:ea typeface="Arial" charset="0"/>
                <a:cs typeface="Arial" charset="0"/>
              </a:rPr>
              <a:t>Admissions and Outreach</a:t>
            </a:r>
            <a:endParaRPr lang="en-US" sz="1700" dirty="0">
              <a:latin typeface="Arial" charset="0"/>
              <a:ea typeface="Arial" charset="0"/>
              <a:cs typeface="Arial" charset="0"/>
            </a:endParaRPr>
          </a:p>
          <a:p>
            <a:pPr marL="285750" indent="-285750">
              <a:buFont typeface="Wingdings" panose="05000000000000000000" pitchFamily="2" charset="2"/>
              <a:buChar char="Ø"/>
            </a:pPr>
            <a:r>
              <a:rPr lang="en-US" sz="1700" dirty="0" smtClean="0">
                <a:latin typeface="Arial" charset="0"/>
                <a:ea typeface="Arial" charset="0"/>
                <a:cs typeface="Arial" charset="0"/>
              </a:rPr>
              <a:t>Once </a:t>
            </a:r>
            <a:r>
              <a:rPr lang="en-US" sz="1700" dirty="0">
                <a:latin typeface="Arial" charset="0"/>
                <a:ea typeface="Arial" charset="0"/>
                <a:cs typeface="Arial" charset="0"/>
              </a:rPr>
              <a:t>your application has been submitted, you will </a:t>
            </a:r>
            <a:r>
              <a:rPr lang="en-US" sz="1700" dirty="0" smtClean="0">
                <a:latin typeface="Arial" charset="0"/>
                <a:ea typeface="Arial" charset="0"/>
                <a:cs typeface="Arial" charset="0"/>
              </a:rPr>
              <a:t>receive your Campus Identification </a:t>
            </a:r>
            <a:r>
              <a:rPr lang="en-US" sz="1700" dirty="0">
                <a:latin typeface="Arial" charset="0"/>
                <a:ea typeface="Arial" charset="0"/>
                <a:cs typeface="Arial" charset="0"/>
              </a:rPr>
              <a:t>Number (CIN</a:t>
            </a:r>
            <a:r>
              <a:rPr lang="en-US" sz="1700" dirty="0" smtClean="0">
                <a:latin typeface="Arial" charset="0"/>
                <a:ea typeface="Arial" charset="0"/>
                <a:cs typeface="Arial" charset="0"/>
              </a:rPr>
              <a:t>) and your Personal Identification Number (PIN) which will be assigned to you.</a:t>
            </a:r>
          </a:p>
          <a:p>
            <a:pPr marL="285750" indent="-285750">
              <a:buFont typeface="Wingdings" panose="05000000000000000000" pitchFamily="2" charset="2"/>
              <a:buChar char="Ø"/>
            </a:pPr>
            <a:r>
              <a:rPr lang="en-US" sz="1700" dirty="0" smtClean="0">
                <a:latin typeface="Arial" charset="0"/>
                <a:ea typeface="Arial" charset="0"/>
                <a:cs typeface="Arial" charset="0"/>
              </a:rPr>
              <a:t>When you receive your CIN and PIN information be sure to setup </a:t>
            </a:r>
            <a:r>
              <a:rPr lang="en-US" sz="1700" dirty="0">
                <a:latin typeface="Arial" charset="0"/>
                <a:ea typeface="Arial" charset="0"/>
                <a:cs typeface="Arial" charset="0"/>
              </a:rPr>
              <a:t>your </a:t>
            </a:r>
            <a:r>
              <a:rPr lang="en-US" sz="1700" b="1" dirty="0">
                <a:latin typeface="Arial" charset="0"/>
                <a:ea typeface="Arial" charset="0"/>
                <a:cs typeface="Arial" charset="0"/>
              </a:rPr>
              <a:t>GET Account </a:t>
            </a:r>
            <a:r>
              <a:rPr lang="en-US" sz="1700" dirty="0" smtClean="0">
                <a:latin typeface="Arial" charset="0"/>
                <a:ea typeface="Arial" charset="0"/>
                <a:cs typeface="Arial" charset="0"/>
              </a:rPr>
              <a:t>so you can monitor the status of your application and  </a:t>
            </a:r>
            <a:r>
              <a:rPr lang="en-US" sz="1700" dirty="0">
                <a:latin typeface="Arial" charset="0"/>
                <a:ea typeface="Arial" charset="0"/>
                <a:cs typeface="Arial" charset="0"/>
              </a:rPr>
              <a:t>check your “To Do” list for missing documents </a:t>
            </a:r>
            <a:r>
              <a:rPr lang="en-US" sz="1700" dirty="0" smtClean="0">
                <a:latin typeface="Arial" charset="0"/>
                <a:ea typeface="Arial" charset="0"/>
                <a:cs typeface="Arial" charset="0"/>
              </a:rPr>
              <a:t>and university updates.</a:t>
            </a:r>
            <a:endParaRPr lang="en-US" sz="1700" dirty="0">
              <a:latin typeface="Arial" charset="0"/>
              <a:ea typeface="Arial" charset="0"/>
              <a:cs typeface="Arial" charset="0"/>
            </a:endParaRPr>
          </a:p>
          <a:p>
            <a:pPr marL="285750" indent="-285750">
              <a:buFont typeface="Wingdings" panose="05000000000000000000" pitchFamily="2" charset="2"/>
              <a:buChar char="Ø"/>
            </a:pPr>
            <a:r>
              <a:rPr lang="en-US" sz="1700" dirty="0">
                <a:latin typeface="Arial" charset="0"/>
                <a:ea typeface="Arial" charset="0"/>
                <a:cs typeface="Arial" charset="0"/>
              </a:rPr>
              <a:t>Your complete application will be reviewed by the School of Social Work and the Office of Admissions </a:t>
            </a:r>
            <a:endParaRPr lang="en-US" sz="1700" dirty="0" smtClean="0">
              <a:latin typeface="Arial" charset="0"/>
              <a:ea typeface="Arial" charset="0"/>
              <a:cs typeface="Arial" charset="0"/>
            </a:endParaRPr>
          </a:p>
          <a:p>
            <a:pPr marL="285750" indent="-285750">
              <a:buFont typeface="Wingdings" panose="05000000000000000000" pitchFamily="2" charset="2"/>
              <a:buChar char="Ø"/>
            </a:pPr>
            <a:r>
              <a:rPr lang="en-US" sz="1700" dirty="0" smtClean="0">
                <a:latin typeface="Arial" charset="0"/>
                <a:ea typeface="Arial" charset="0"/>
                <a:cs typeface="Arial" charset="0"/>
              </a:rPr>
              <a:t>If you application pass the first phase you will be invited for an interview.</a:t>
            </a:r>
            <a:endParaRPr lang="en-US" sz="1700" dirty="0">
              <a:latin typeface="Arial" charset="0"/>
              <a:ea typeface="Arial" charset="0"/>
              <a:cs typeface="Arial" charset="0"/>
            </a:endParaRPr>
          </a:p>
          <a:p>
            <a:pPr marL="285750" indent="-285750">
              <a:buFont typeface="Wingdings" panose="05000000000000000000" pitchFamily="2" charset="2"/>
              <a:buChar char="Ø"/>
            </a:pPr>
            <a:r>
              <a:rPr lang="en-US" sz="1700" dirty="0" smtClean="0">
                <a:latin typeface="Arial" charset="0"/>
                <a:ea typeface="Arial" charset="0"/>
                <a:cs typeface="Arial" charset="0"/>
              </a:rPr>
              <a:t>Final admission </a:t>
            </a:r>
            <a:r>
              <a:rPr lang="en-US" sz="1700" dirty="0">
                <a:latin typeface="Arial" charset="0"/>
                <a:ea typeface="Arial" charset="0"/>
                <a:cs typeface="Arial" charset="0"/>
              </a:rPr>
              <a:t>decisions will be provided by e-mail </a:t>
            </a:r>
          </a:p>
          <a:p>
            <a:pPr marL="285750" indent="-285750">
              <a:buFont typeface="Wingdings" charset="2"/>
              <a:buChar char="Ø"/>
            </a:pPr>
            <a:endParaRPr lang="en-US" sz="1700" dirty="0">
              <a:latin typeface="Arial" charset="0"/>
              <a:ea typeface="Arial" charset="0"/>
              <a:cs typeface="Arial" charset="0"/>
            </a:endParaRPr>
          </a:p>
          <a:p>
            <a:endParaRPr lang="en-US" sz="1700" dirty="0">
              <a:latin typeface="Arial" charset="0"/>
              <a:ea typeface="Arial" charset="0"/>
              <a:cs typeface="Arial" charset="0"/>
            </a:endParaRPr>
          </a:p>
          <a:p>
            <a:endParaRPr lang="en-US" sz="1700" b="1" dirty="0" smtClean="0">
              <a:latin typeface="Arial" charset="0"/>
              <a:ea typeface="Arial" charset="0"/>
              <a:cs typeface="Arial" charset="0"/>
            </a:endParaRPr>
          </a:p>
        </p:txBody>
      </p:sp>
      <p:sp>
        <p:nvSpPr>
          <p:cNvPr id="14" name="Rectangle 13"/>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16" name="Straight Connector 15"/>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452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5923"/>
            <a:ext cx="9144000" cy="598177"/>
          </a:xfrm>
          <a:prstGeom prst="rect">
            <a:avLst/>
          </a:prstGeom>
          <a:noFill/>
        </p:spPr>
        <p:txBody>
          <a:bodyPr wrap="square" rtlCol="0">
            <a:spAutoFit/>
          </a:bodyPr>
          <a:lstStyle/>
          <a:p>
            <a:pPr algn="ctr">
              <a:lnSpc>
                <a:spcPct val="150000"/>
              </a:lnSpc>
            </a:pPr>
            <a:r>
              <a:rPr lang="en-US" sz="2500" b="1" dirty="0" smtClean="0">
                <a:latin typeface="Arial" panose="020B0604020202020204" pitchFamily="34" charset="0"/>
                <a:ea typeface="FuturaEF-MediumRoman" charset="0"/>
                <a:cs typeface="Arial" panose="020B0604020202020204" pitchFamily="34" charset="0"/>
              </a:rPr>
              <a:t>Tuition and Fees</a:t>
            </a:r>
          </a:p>
        </p:txBody>
      </p:sp>
      <p:sp>
        <p:nvSpPr>
          <p:cNvPr id="5" name="Rectangle 4"/>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7" name="Straight Connector 6"/>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986256240"/>
              </p:ext>
            </p:extLst>
          </p:nvPr>
        </p:nvGraphicFramePr>
        <p:xfrm>
          <a:off x="1524000" y="1462294"/>
          <a:ext cx="6096000" cy="117312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617921925"/>
                    </a:ext>
                  </a:extLst>
                </a:gridCol>
                <a:gridCol w="3048000">
                  <a:extLst>
                    <a:ext uri="{9D8B030D-6E8A-4147-A177-3AD203B41FA5}">
                      <a16:colId xmlns:a16="http://schemas.microsoft.com/office/drawing/2014/main" val="347257323"/>
                    </a:ext>
                  </a:extLst>
                </a:gridCol>
              </a:tblGrid>
              <a:tr h="1173127">
                <a:tc>
                  <a:txBody>
                    <a:bodyPr/>
                    <a:lstStyle/>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One Year ASP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smtClean="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$17,325</a:t>
                      </a:r>
                      <a:r>
                        <a:rPr lang="en-US" baseline="0" dirty="0" smtClean="0">
                          <a:latin typeface="Arial" panose="020B0604020202020204" pitchFamily="34" charset="0"/>
                          <a:cs typeface="Arial" panose="020B0604020202020204" pitchFamily="34" charset="0"/>
                        </a:rPr>
                        <a:t> </a:t>
                      </a:r>
                    </a:p>
                    <a:p>
                      <a:pPr algn="ctr"/>
                      <a:r>
                        <a:rPr lang="en-US" baseline="0" dirty="0" smtClean="0">
                          <a:latin typeface="Arial" panose="020B0604020202020204" pitchFamily="34" charset="0"/>
                          <a:cs typeface="Arial" panose="020B0604020202020204" pitchFamily="34" charset="0"/>
                        </a:rPr>
                        <a:t>($525 per unit)  </a:t>
                      </a:r>
                      <a:endParaRPr lang="en-US"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1992536"/>
                  </a:ext>
                </a:extLst>
              </a:tr>
            </a:tbl>
          </a:graphicData>
        </a:graphic>
      </p:graphicFrame>
      <p:sp>
        <p:nvSpPr>
          <p:cNvPr id="11" name="TextBox 10"/>
          <p:cNvSpPr txBox="1"/>
          <p:nvPr/>
        </p:nvSpPr>
        <p:spPr>
          <a:xfrm>
            <a:off x="1524000" y="2907614"/>
            <a:ext cx="6096000" cy="1661993"/>
          </a:xfrm>
          <a:prstGeom prst="rect">
            <a:avLst/>
          </a:prstGeom>
          <a:noFill/>
        </p:spPr>
        <p:txBody>
          <a:bodyPr wrap="square" rtlCol="0">
            <a:spAutoFit/>
          </a:bodyPr>
          <a:lstStyle/>
          <a:p>
            <a:pPr algn="ctr"/>
            <a:r>
              <a:rPr lang="en-US" sz="1700" b="1" dirty="0" smtClean="0">
                <a:latin typeface="Arial" charset="0"/>
                <a:ea typeface="Arial" charset="0"/>
                <a:cs typeface="Arial" charset="0"/>
              </a:rPr>
              <a:t>Please Note: </a:t>
            </a:r>
          </a:p>
          <a:p>
            <a:pPr algn="ctr"/>
            <a:r>
              <a:rPr lang="en-US" sz="1700" dirty="0" smtClean="0">
                <a:latin typeface="Arial" charset="0"/>
                <a:ea typeface="Arial" charset="0"/>
                <a:cs typeface="Arial" charset="0"/>
              </a:rPr>
              <a:t>All CSU listed fees should be regarded as </a:t>
            </a:r>
            <a:r>
              <a:rPr lang="en-US" sz="1700" b="1" u="sng" dirty="0" smtClean="0">
                <a:solidFill>
                  <a:srgbClr val="FF0000"/>
                </a:solidFill>
                <a:latin typeface="Arial" charset="0"/>
                <a:ea typeface="Arial" charset="0"/>
                <a:cs typeface="Arial" charset="0"/>
              </a:rPr>
              <a:t>estimates</a:t>
            </a:r>
            <a:r>
              <a:rPr lang="en-US" sz="1700" dirty="0" smtClean="0">
                <a:latin typeface="Arial" charset="0"/>
                <a:ea typeface="Arial" charset="0"/>
                <a:cs typeface="Arial" charset="0"/>
              </a:rPr>
              <a:t> that are subject to change upon approval by the Board of Trustees. </a:t>
            </a:r>
          </a:p>
          <a:p>
            <a:endParaRPr lang="en-US" sz="1700" dirty="0">
              <a:latin typeface="Arial" charset="0"/>
              <a:ea typeface="Arial" charset="0"/>
              <a:cs typeface="Arial" charset="0"/>
            </a:endParaRPr>
          </a:p>
          <a:p>
            <a:pPr algn="ctr"/>
            <a:r>
              <a:rPr lang="en-US" sz="1700" dirty="0" smtClean="0">
                <a:latin typeface="Arial" charset="0"/>
                <a:ea typeface="Arial" charset="0"/>
                <a:cs typeface="Arial" charset="0"/>
              </a:rPr>
              <a:t>*Total cost does not include books, parking fees, student health insurance, and other related expenses. </a:t>
            </a:r>
          </a:p>
        </p:txBody>
      </p:sp>
    </p:spTree>
    <p:extLst>
      <p:ext uri="{BB962C8B-B14F-4D97-AF65-F5344CB8AC3E}">
        <p14:creationId xmlns:p14="http://schemas.microsoft.com/office/powerpoint/2010/main" val="20943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5923"/>
            <a:ext cx="9144000" cy="598177"/>
          </a:xfrm>
          <a:prstGeom prst="rect">
            <a:avLst/>
          </a:prstGeom>
          <a:noFill/>
        </p:spPr>
        <p:txBody>
          <a:bodyPr wrap="square" rtlCol="0">
            <a:spAutoFit/>
          </a:bodyPr>
          <a:lstStyle/>
          <a:p>
            <a:pPr algn="ctr">
              <a:lnSpc>
                <a:spcPct val="150000"/>
              </a:lnSpc>
            </a:pPr>
            <a:r>
              <a:rPr lang="en-US" sz="2500" b="1" dirty="0" smtClean="0">
                <a:latin typeface="Arial" panose="020B0604020202020204" pitchFamily="34" charset="0"/>
                <a:ea typeface="FuturaEF-MediumRoman" charset="0"/>
                <a:cs typeface="Arial" panose="020B0604020202020204" pitchFamily="34" charset="0"/>
              </a:rPr>
              <a:t>Financial Aid</a:t>
            </a:r>
          </a:p>
        </p:txBody>
      </p:sp>
      <p:sp>
        <p:nvSpPr>
          <p:cNvPr id="5" name="Rectangle 4"/>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7" name="Straight Connector 6"/>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07717" y="1574105"/>
            <a:ext cx="7328566" cy="1015663"/>
          </a:xfrm>
          <a:prstGeom prst="rect">
            <a:avLst/>
          </a:prstGeom>
          <a:noFill/>
        </p:spPr>
        <p:txBody>
          <a:bodyPr wrap="square" rtlCol="0">
            <a:spAutoFit/>
          </a:bodyPr>
          <a:lstStyle/>
          <a:p>
            <a:pPr algn="ctr"/>
            <a:r>
              <a:rPr lang="en-US" sz="2000" b="1" dirty="0" smtClean="0">
                <a:latin typeface="Arial" charset="0"/>
                <a:ea typeface="Arial" charset="0"/>
                <a:cs typeface="Arial" charset="0"/>
              </a:rPr>
              <a:t>Students are encouraged to apply for federal aid through the </a:t>
            </a:r>
            <a:r>
              <a:rPr lang="en-US" sz="2000" b="1" dirty="0" smtClean="0">
                <a:latin typeface="Arial" charset="0"/>
                <a:ea typeface="Arial" charset="0"/>
                <a:cs typeface="Arial" charset="0"/>
                <a:hlinkClick r:id="rId3"/>
              </a:rPr>
              <a:t>Free Application for Federal Student Aid (FASFA)</a:t>
            </a:r>
            <a:r>
              <a:rPr lang="en-US" sz="2000" b="1" dirty="0" smtClean="0">
                <a:latin typeface="Arial" charset="0"/>
                <a:ea typeface="Arial" charset="0"/>
                <a:cs typeface="Arial" charset="0"/>
              </a:rPr>
              <a:t> application. </a:t>
            </a:r>
            <a:endParaRPr lang="en-US" sz="2000" dirty="0" smtClean="0">
              <a:latin typeface="Arial" charset="0"/>
              <a:ea typeface="Arial" charset="0"/>
              <a:cs typeface="Arial" charset="0"/>
            </a:endParaRPr>
          </a:p>
        </p:txBody>
      </p:sp>
      <p:pic>
        <p:nvPicPr>
          <p:cNvPr id="9" name="Picture 8"/>
          <p:cNvPicPr>
            <a:picLocks noChangeAspect="1"/>
          </p:cNvPicPr>
          <p:nvPr/>
        </p:nvPicPr>
        <p:blipFill>
          <a:blip r:embed="rId4"/>
          <a:stretch>
            <a:fillRect/>
          </a:stretch>
        </p:blipFill>
        <p:spPr>
          <a:xfrm>
            <a:off x="3908601" y="3053414"/>
            <a:ext cx="1817301" cy="907188"/>
          </a:xfrm>
          <a:prstGeom prst="rect">
            <a:avLst/>
          </a:prstGeom>
        </p:spPr>
      </p:pic>
    </p:spTree>
    <p:extLst>
      <p:ext uri="{BB962C8B-B14F-4D97-AF65-F5344CB8AC3E}">
        <p14:creationId xmlns:p14="http://schemas.microsoft.com/office/powerpoint/2010/main" val="3783955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5923"/>
            <a:ext cx="9144000" cy="598177"/>
          </a:xfrm>
          <a:prstGeom prst="rect">
            <a:avLst/>
          </a:prstGeom>
          <a:noFill/>
        </p:spPr>
        <p:txBody>
          <a:bodyPr wrap="square" rtlCol="0">
            <a:spAutoFit/>
          </a:bodyPr>
          <a:lstStyle/>
          <a:p>
            <a:pPr algn="ctr">
              <a:lnSpc>
                <a:spcPct val="150000"/>
              </a:lnSpc>
            </a:pPr>
            <a:r>
              <a:rPr lang="en-US" sz="2500" b="1" dirty="0" smtClean="0">
                <a:latin typeface="Arial" panose="020B0604020202020204" pitchFamily="34" charset="0"/>
                <a:ea typeface="FuturaEF-MediumRoman" charset="0"/>
                <a:cs typeface="Arial" panose="020B0604020202020204" pitchFamily="34" charset="0"/>
              </a:rPr>
              <a:t>Additional Financial Aid Opportunities </a:t>
            </a:r>
          </a:p>
        </p:txBody>
      </p:sp>
      <p:sp>
        <p:nvSpPr>
          <p:cNvPr id="5" name="Rectangle 4"/>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7" name="Straight Connector 6"/>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7738" y="1177356"/>
            <a:ext cx="8269098" cy="3970318"/>
          </a:xfrm>
          <a:prstGeom prst="rect">
            <a:avLst/>
          </a:prstGeom>
          <a:noFill/>
        </p:spPr>
        <p:txBody>
          <a:bodyPr wrap="square" rtlCol="0">
            <a:spAutoFit/>
          </a:bodyPr>
          <a:lstStyle/>
          <a:p>
            <a:r>
              <a:rPr lang="en-US" dirty="0" smtClean="0">
                <a:latin typeface="Arial" charset="0"/>
                <a:ea typeface="Arial" charset="0"/>
                <a:cs typeface="Arial" charset="0"/>
              </a:rPr>
              <a:t>For information on financial aid resources for graduate students at Cal State LA, please visit: </a:t>
            </a:r>
            <a:r>
              <a:rPr lang="en-US" dirty="0" smtClean="0">
                <a:latin typeface="Arial" charset="0"/>
                <a:ea typeface="Arial" charset="0"/>
                <a:cs typeface="Arial" charset="0"/>
                <a:hlinkClick r:id="rId3"/>
              </a:rPr>
              <a:t>www.calstatela.edu/nisfep/fellowships</a:t>
            </a:r>
            <a:r>
              <a:rPr lang="en-US" dirty="0" smtClean="0">
                <a:latin typeface="Arial" charset="0"/>
                <a:ea typeface="Arial" charset="0"/>
                <a:cs typeface="Arial" charset="0"/>
              </a:rPr>
              <a:t> </a:t>
            </a:r>
          </a:p>
          <a:p>
            <a:pPr marL="285750" indent="-285750">
              <a:buFont typeface="Arial" panose="020B0604020202020204" pitchFamily="34" charset="0"/>
              <a:buChar char="•"/>
            </a:pPr>
            <a:endParaRPr lang="en-US" dirty="0" smtClean="0">
              <a:latin typeface="Arial" charset="0"/>
              <a:ea typeface="Arial" charset="0"/>
              <a:cs typeface="Arial" charset="0"/>
            </a:endParaRPr>
          </a:p>
          <a:p>
            <a:r>
              <a:rPr lang="en-US" altLang="en-US" b="1" dirty="0">
                <a:latin typeface="Arial" panose="020B0604020202020204" pitchFamily="34" charset="0"/>
                <a:cs typeface="Arial" panose="020B0604020202020204" pitchFamily="34" charset="0"/>
              </a:rPr>
              <a:t>The following programs are available at CSLA</a:t>
            </a:r>
          </a:p>
          <a:p>
            <a:r>
              <a:rPr lang="en-US" dirty="0">
                <a:hlinkClick r:id="rId4"/>
              </a:rPr>
              <a:t>https://www.calstatela.edu/graduatestudies/funding-opportunities</a:t>
            </a:r>
            <a:endParaRPr lang="en-US" altLang="en-US" b="1"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Graduate Equity Fellowship Program</a:t>
            </a:r>
          </a:p>
          <a:p>
            <a:r>
              <a:rPr lang="en-US" altLang="en-US" dirty="0">
                <a:latin typeface="Arial" panose="020B0604020202020204" pitchFamily="34" charset="0"/>
                <a:cs typeface="Arial" panose="020B0604020202020204" pitchFamily="34" charset="0"/>
              </a:rPr>
              <a:t>International and Non- Resident Graduate Student Tuition Waiver </a:t>
            </a:r>
            <a:r>
              <a:rPr lang="en-US" altLang="en-US" dirty="0" smtClean="0">
                <a:latin typeface="Arial" panose="020B0604020202020204" pitchFamily="34" charset="0"/>
                <a:cs typeface="Arial" panose="020B0604020202020204" pitchFamily="34" charset="0"/>
              </a:rPr>
              <a:t>Program</a:t>
            </a:r>
          </a:p>
          <a:p>
            <a:endParaRPr lang="en-US" altLang="en-US" dirty="0">
              <a:latin typeface="Arial" panose="020B0604020202020204" pitchFamily="34" charset="0"/>
              <a:cs typeface="Arial" panose="020B0604020202020204" pitchFamily="34" charset="0"/>
            </a:endParaRPr>
          </a:p>
          <a:p>
            <a:r>
              <a:rPr lang="en-US" b="1" dirty="0" smtClean="0"/>
              <a:t>Culminating </a:t>
            </a:r>
            <a:r>
              <a:rPr lang="en-US" b="1" dirty="0"/>
              <a:t>Project Fund to Support Completion of Thesis, Creative Activity, or </a:t>
            </a:r>
            <a:r>
              <a:rPr lang="en-US" b="1" dirty="0" smtClean="0"/>
              <a:t>Dissertation:</a:t>
            </a:r>
            <a:endParaRPr lang="en-US" b="1" dirty="0"/>
          </a:p>
          <a:p>
            <a:r>
              <a:rPr lang="en-US" dirty="0" smtClean="0">
                <a:latin typeface="Arial" panose="020B0604020202020204" pitchFamily="34" charset="0"/>
                <a:cs typeface="Arial" panose="020B0604020202020204" pitchFamily="34" charset="0"/>
                <a:hlinkClick r:id="rId4"/>
              </a:rPr>
              <a:t>https</a:t>
            </a:r>
            <a:r>
              <a:rPr lang="en-US" dirty="0">
                <a:latin typeface="Arial" panose="020B0604020202020204" pitchFamily="34" charset="0"/>
                <a:cs typeface="Arial" panose="020B0604020202020204" pitchFamily="34" charset="0"/>
                <a:hlinkClick r:id="rId4"/>
              </a:rPr>
              <a:t>://www.calstatela.edu/graduatestudies/funding-opportunities</a:t>
            </a:r>
            <a:endParaRPr 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latin typeface="Arial" charset="0"/>
              <a:ea typeface="Arial" charset="0"/>
              <a:cs typeface="Arial" charset="0"/>
            </a:endParaRPr>
          </a:p>
        </p:txBody>
      </p:sp>
    </p:spTree>
    <p:extLst>
      <p:ext uri="{BB962C8B-B14F-4D97-AF65-F5344CB8AC3E}">
        <p14:creationId xmlns:p14="http://schemas.microsoft.com/office/powerpoint/2010/main" val="183859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955"/>
            <a:ext cx="9144000" cy="537391"/>
          </a:xfrm>
          <a:prstGeom prst="rect">
            <a:avLst/>
          </a:prstGeom>
          <a:noFill/>
        </p:spPr>
        <p:txBody>
          <a:bodyPr wrap="square" rtlCol="0">
            <a:spAutoFit/>
          </a:bodyPr>
          <a:lstStyle/>
          <a:p>
            <a:pPr algn="ctr">
              <a:lnSpc>
                <a:spcPct val="150000"/>
              </a:lnSpc>
            </a:pPr>
            <a:r>
              <a:rPr lang="en-US" sz="2200" b="1" dirty="0" smtClean="0">
                <a:latin typeface="Arial" panose="020B0604020202020204" pitchFamily="34" charset="0"/>
                <a:ea typeface="FuturaEF-MediumRoman" charset="0"/>
                <a:cs typeface="Arial" panose="020B0604020202020204" pitchFamily="34" charset="0"/>
              </a:rPr>
              <a:t>The Los Angeles County Department of Mental Health Stipend</a:t>
            </a:r>
          </a:p>
        </p:txBody>
      </p:sp>
      <p:sp>
        <p:nvSpPr>
          <p:cNvPr id="5" name="Rectangle 4"/>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7" name="Straight Connector 6"/>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68831" y="932700"/>
            <a:ext cx="8690441" cy="523220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Arial" charset="0"/>
                <a:ea typeface="Arial" charset="0"/>
                <a:cs typeface="Arial" charset="0"/>
              </a:rPr>
              <a:t>The Los Angeles County Department of Mental Health (LACDMH) Stipend Project was designed in response to the shortage of MSW level mental health professionals in California. The stipend is funded by Mental Health Services Act (MHSA, formerly Proposition 63).</a:t>
            </a:r>
          </a:p>
          <a:p>
            <a:pPr marL="285750" indent="-285750">
              <a:buFont typeface="Arial" panose="020B0604020202020204" pitchFamily="34" charset="0"/>
              <a:buChar char="•"/>
            </a:pPr>
            <a:endParaRPr lang="en-US" sz="1400" dirty="0" smtClean="0">
              <a:latin typeface="Arial" charset="0"/>
              <a:ea typeface="Arial" charset="0"/>
              <a:cs typeface="Arial" charset="0"/>
            </a:endParaRPr>
          </a:p>
          <a:p>
            <a:pPr marL="285750" indent="-285750">
              <a:buFont typeface="Arial" panose="020B0604020202020204" pitchFamily="34" charset="0"/>
              <a:buChar char="•"/>
            </a:pPr>
            <a:r>
              <a:rPr lang="en-US" sz="1400" dirty="0" smtClean="0">
                <a:latin typeface="Arial" charset="0"/>
                <a:ea typeface="Arial" charset="0"/>
                <a:cs typeface="Arial" charset="0"/>
              </a:rPr>
              <a:t>The LACDMH Stipend Program provides $18,500 for the academic year and comes with a one year commitment to work for LACDMH or a LACDMH contracted agency. </a:t>
            </a:r>
          </a:p>
          <a:p>
            <a:pPr marL="285750" indent="-285750">
              <a:buFont typeface="Arial" panose="020B0604020202020204" pitchFamily="34" charset="0"/>
              <a:buChar char="•"/>
            </a:pPr>
            <a:endParaRPr lang="en-US" sz="1400" dirty="0" smtClean="0">
              <a:latin typeface="Arial" charset="0"/>
              <a:ea typeface="Arial" charset="0"/>
              <a:cs typeface="Arial" charset="0"/>
            </a:endParaRPr>
          </a:p>
          <a:p>
            <a:pPr marL="285750" indent="-285750">
              <a:buFont typeface="Arial" panose="020B0604020202020204" pitchFamily="34" charset="0"/>
              <a:buChar char="•"/>
            </a:pPr>
            <a:r>
              <a:rPr lang="en-US" sz="1400" dirty="0" smtClean="0">
                <a:latin typeface="Arial" charset="0"/>
                <a:ea typeface="Arial" charset="0"/>
                <a:cs typeface="Arial" charset="0"/>
              </a:rPr>
              <a:t>Students must be placed at a LACDMH directly operated or contracted agency for their field placement experience in order to be eligible for the stipend. </a:t>
            </a:r>
          </a:p>
          <a:p>
            <a:pPr marL="285750" indent="-285750">
              <a:buFont typeface="Arial" panose="020B0604020202020204" pitchFamily="34" charset="0"/>
              <a:buChar char="•"/>
            </a:pPr>
            <a:endParaRPr lang="en-US" sz="1400" dirty="0" smtClean="0">
              <a:latin typeface="Arial" charset="0"/>
              <a:ea typeface="Arial" charset="0"/>
              <a:cs typeface="Arial" charset="0"/>
            </a:endParaRPr>
          </a:p>
          <a:p>
            <a:pPr marL="285750" indent="-285750">
              <a:buFont typeface="Arial" panose="020B0604020202020204" pitchFamily="34" charset="0"/>
              <a:buChar char="•"/>
            </a:pPr>
            <a:r>
              <a:rPr lang="en-US" sz="1400" dirty="0" smtClean="0">
                <a:latin typeface="Arial" charset="0"/>
                <a:ea typeface="Arial" charset="0"/>
                <a:cs typeface="Arial" charset="0"/>
              </a:rPr>
              <a:t>Preference for this stipend will be given to qualified applicants of ethno-cultural minority groups who are served in increasing numbers by LA County DMH agencies.</a:t>
            </a:r>
          </a:p>
          <a:p>
            <a:pPr marL="285750" indent="-285750">
              <a:buFont typeface="Arial" panose="020B0604020202020204" pitchFamily="34" charset="0"/>
              <a:buChar char="•"/>
            </a:pPr>
            <a:endParaRPr lang="en-US" sz="1400" dirty="0" smtClean="0">
              <a:latin typeface="Arial" charset="0"/>
              <a:ea typeface="Arial" charset="0"/>
              <a:cs typeface="Arial" charset="0"/>
            </a:endParaRPr>
          </a:p>
          <a:p>
            <a:pPr marL="285750" indent="-285750">
              <a:buFont typeface="Arial" panose="020B0604020202020204" pitchFamily="34" charset="0"/>
              <a:buChar char="•"/>
            </a:pPr>
            <a:r>
              <a:rPr lang="en-US" sz="1400" dirty="0" smtClean="0">
                <a:latin typeface="Arial" charset="0"/>
                <a:ea typeface="Arial" charset="0"/>
                <a:cs typeface="Arial" charset="0"/>
              </a:rPr>
              <a:t>Fluency in a second language as needed by mental health agencies in Los Angeles County is also a plus.</a:t>
            </a:r>
          </a:p>
          <a:p>
            <a:pPr marL="285750" indent="-285750">
              <a:buFont typeface="Arial" panose="020B0604020202020204" pitchFamily="34" charset="0"/>
              <a:buChar char="•"/>
            </a:pPr>
            <a:endParaRPr lang="en-US" sz="1400" dirty="0" smtClean="0">
              <a:latin typeface="Arial" charset="0"/>
              <a:ea typeface="Arial" charset="0"/>
              <a:cs typeface="Arial" charset="0"/>
            </a:endParaRPr>
          </a:p>
          <a:p>
            <a:pPr marL="285750" indent="-285750">
              <a:buFont typeface="Arial" panose="020B0604020202020204" pitchFamily="34" charset="0"/>
              <a:buChar char="•"/>
            </a:pPr>
            <a:r>
              <a:rPr lang="en-US" sz="1400" dirty="0" smtClean="0">
                <a:latin typeface="Arial" charset="0"/>
                <a:ea typeface="Arial" charset="0"/>
                <a:cs typeface="Arial" charset="0"/>
              </a:rPr>
              <a:t>This stipend is for students committed to the field of mental health. </a:t>
            </a:r>
          </a:p>
          <a:p>
            <a:pPr marL="285750" indent="-285750">
              <a:buFont typeface="Arial" panose="020B0604020202020204" pitchFamily="34" charset="0"/>
              <a:buChar char="•"/>
            </a:pPr>
            <a:endParaRPr lang="en-US" sz="1400" dirty="0" smtClean="0">
              <a:latin typeface="Arial" charset="0"/>
              <a:ea typeface="Arial" charset="0"/>
              <a:cs typeface="Arial" charset="0"/>
            </a:endParaRPr>
          </a:p>
          <a:p>
            <a:pPr marL="285750" indent="-285750">
              <a:buFont typeface="Arial" panose="020B0604020202020204" pitchFamily="34" charset="0"/>
              <a:buChar char="•"/>
            </a:pPr>
            <a:r>
              <a:rPr lang="en-US" sz="1400" dirty="0" smtClean="0">
                <a:latin typeface="Arial" charset="0"/>
                <a:ea typeface="Arial" charset="0"/>
                <a:cs typeface="Arial" charset="0"/>
              </a:rPr>
              <a:t>For more information, please contact Hermila Melero, Director of the School of Social Work Field Department, at </a:t>
            </a:r>
            <a:r>
              <a:rPr lang="en-US" sz="1400" u="sng" dirty="0" smtClean="0">
                <a:hlinkClick r:id="rId3"/>
              </a:rPr>
              <a:t>hmelero2@calstatela.edu</a:t>
            </a:r>
            <a:r>
              <a:rPr lang="en-US" sz="1400" dirty="0" smtClean="0"/>
              <a:t>.</a:t>
            </a:r>
            <a:r>
              <a:rPr lang="en-US" sz="1400" dirty="0" smtClean="0">
                <a:latin typeface="Arial" charset="0"/>
                <a:ea typeface="Arial" charset="0"/>
                <a:cs typeface="Arial" charset="0"/>
              </a:rPr>
              <a:t> </a:t>
            </a:r>
            <a:r>
              <a:rPr lang="en-US" dirty="0"/>
              <a:t> </a:t>
            </a:r>
          </a:p>
          <a:p>
            <a:r>
              <a:rPr lang="en-US" b="1" i="1" dirty="0"/>
              <a:t>*Please note, the stipend program is currently suspended for AY </a:t>
            </a:r>
            <a:r>
              <a:rPr lang="en-US" b="1" i="1" dirty="0" smtClean="0"/>
              <a:t>2021-2022.</a:t>
            </a:r>
            <a:r>
              <a:rPr lang="en-US" b="1" i="1" dirty="0"/>
              <a:t>  There has been no decision made if the stipend will be offered for academic year </a:t>
            </a:r>
            <a:r>
              <a:rPr lang="en-US" b="1" i="1" dirty="0" smtClean="0"/>
              <a:t>2022-2023.</a:t>
            </a:r>
            <a:endParaRPr lang="en-US" dirty="0"/>
          </a:p>
          <a:p>
            <a:pPr marL="285750" indent="-285750">
              <a:buFont typeface="Arial" panose="020B0604020202020204" pitchFamily="34" charset="0"/>
              <a:buChar char="•"/>
            </a:pPr>
            <a:endParaRPr lang="en-US" sz="1400" dirty="0" smtClean="0">
              <a:latin typeface="Arial" charset="0"/>
              <a:ea typeface="Arial" charset="0"/>
              <a:cs typeface="Arial" charset="0"/>
            </a:endParaRPr>
          </a:p>
        </p:txBody>
      </p:sp>
    </p:spTree>
    <p:extLst>
      <p:ext uri="{BB962C8B-B14F-4D97-AF65-F5344CB8AC3E}">
        <p14:creationId xmlns:p14="http://schemas.microsoft.com/office/powerpoint/2010/main" val="1108777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955"/>
            <a:ext cx="9144000" cy="537391"/>
          </a:xfrm>
          <a:prstGeom prst="rect">
            <a:avLst/>
          </a:prstGeom>
          <a:noFill/>
        </p:spPr>
        <p:txBody>
          <a:bodyPr wrap="square" rtlCol="0">
            <a:spAutoFit/>
          </a:bodyPr>
          <a:lstStyle/>
          <a:p>
            <a:pPr algn="ctr">
              <a:lnSpc>
                <a:spcPct val="150000"/>
              </a:lnSpc>
            </a:pPr>
            <a:r>
              <a:rPr lang="en-US" sz="2200" b="1" dirty="0" smtClean="0">
                <a:latin typeface="Arial" panose="020B0604020202020204" pitchFamily="34" charset="0"/>
                <a:ea typeface="FuturaEF-MediumRoman" charset="0"/>
                <a:cs typeface="Arial" panose="020B0604020202020204" pitchFamily="34" charset="0"/>
              </a:rPr>
              <a:t>The Los Angeles County Department of Mental Health Stipend</a:t>
            </a:r>
          </a:p>
        </p:txBody>
      </p:sp>
      <p:sp>
        <p:nvSpPr>
          <p:cNvPr id="5" name="Rectangle 4"/>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7" name="Straight Connector 6"/>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68830" y="1302032"/>
            <a:ext cx="8690441" cy="400110"/>
          </a:xfrm>
          <a:prstGeom prst="rect">
            <a:avLst/>
          </a:prstGeom>
          <a:noFill/>
        </p:spPr>
        <p:txBody>
          <a:bodyPr wrap="square" rtlCol="0">
            <a:spAutoFit/>
          </a:bodyPr>
          <a:lstStyle/>
          <a:p>
            <a:pPr algn="ctr"/>
            <a:r>
              <a:rPr lang="en-US" sz="2000" b="1" dirty="0" smtClean="0">
                <a:solidFill>
                  <a:srgbClr val="FF0000"/>
                </a:solidFill>
                <a:latin typeface="Arial" charset="0"/>
                <a:ea typeface="Arial" charset="0"/>
                <a:cs typeface="Arial" charset="0"/>
              </a:rPr>
              <a:t>Please Note</a:t>
            </a:r>
          </a:p>
        </p:txBody>
      </p:sp>
      <p:sp>
        <p:nvSpPr>
          <p:cNvPr id="9" name="TextBox 8"/>
          <p:cNvSpPr txBox="1"/>
          <p:nvPr/>
        </p:nvSpPr>
        <p:spPr>
          <a:xfrm>
            <a:off x="879764" y="1875746"/>
            <a:ext cx="7384472" cy="1261884"/>
          </a:xfrm>
          <a:prstGeom prst="rect">
            <a:avLst/>
          </a:prstGeom>
          <a:noFill/>
        </p:spPr>
        <p:txBody>
          <a:bodyPr wrap="square" rtlCol="0">
            <a:spAutoFit/>
          </a:bodyPr>
          <a:lstStyle/>
          <a:p>
            <a:pPr algn="ctr"/>
            <a:r>
              <a:rPr lang="en-US" sz="1900" dirty="0" smtClean="0">
                <a:latin typeface="Arial" charset="0"/>
                <a:ea typeface="Arial" charset="0"/>
                <a:cs typeface="Arial" charset="0"/>
              </a:rPr>
              <a:t>Stipend recipients who do not graduate on time (at the end of the academic year in which the stipend was received) or complete the employment obligation may be required to repay in cash the full cost of the stipend received plus interest. </a:t>
            </a:r>
          </a:p>
        </p:txBody>
      </p:sp>
    </p:spTree>
    <p:extLst>
      <p:ext uri="{BB962C8B-B14F-4D97-AF65-F5344CB8AC3E}">
        <p14:creationId xmlns:p14="http://schemas.microsoft.com/office/powerpoint/2010/main" val="1621408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955"/>
            <a:ext cx="9144000" cy="537391"/>
          </a:xfrm>
          <a:prstGeom prst="rect">
            <a:avLst/>
          </a:prstGeom>
          <a:noFill/>
        </p:spPr>
        <p:txBody>
          <a:bodyPr wrap="square" rtlCol="0">
            <a:spAutoFit/>
          </a:bodyPr>
          <a:lstStyle/>
          <a:p>
            <a:pPr algn="ctr">
              <a:lnSpc>
                <a:spcPct val="150000"/>
              </a:lnSpc>
            </a:pPr>
            <a:r>
              <a:rPr lang="en-US" sz="2200" b="1" dirty="0" smtClean="0">
                <a:latin typeface="Arial" panose="020B0604020202020204" pitchFamily="34" charset="0"/>
                <a:ea typeface="FuturaEF-MediumRoman" charset="0"/>
                <a:cs typeface="Arial" panose="020B0604020202020204" pitchFamily="34" charset="0"/>
              </a:rPr>
              <a:t>Application Recap</a:t>
            </a:r>
          </a:p>
        </p:txBody>
      </p:sp>
      <p:sp>
        <p:nvSpPr>
          <p:cNvPr id="5" name="Rectangle 4"/>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7" name="Straight Connector 6"/>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123150" y="1175187"/>
            <a:ext cx="1191491" cy="84974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303258" y="1417135"/>
            <a:ext cx="831273"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Step 1</a:t>
            </a:r>
            <a:endParaRPr lang="en-US" sz="1600" b="1" dirty="0">
              <a:latin typeface="Arial" panose="020B0604020202020204" pitchFamily="34" charset="0"/>
              <a:cs typeface="Arial" panose="020B0604020202020204" pitchFamily="34" charset="0"/>
            </a:endParaRPr>
          </a:p>
        </p:txBody>
      </p:sp>
      <p:sp>
        <p:nvSpPr>
          <p:cNvPr id="17" name="Rectangle 16"/>
          <p:cNvSpPr/>
          <p:nvPr/>
        </p:nvSpPr>
        <p:spPr>
          <a:xfrm>
            <a:off x="1123150" y="2607462"/>
            <a:ext cx="1191491" cy="84974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1303258" y="2849410"/>
            <a:ext cx="831273"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Step 2</a:t>
            </a:r>
            <a:endParaRPr lang="en-US" sz="1600" b="1" dirty="0">
              <a:latin typeface="Arial" panose="020B0604020202020204" pitchFamily="34" charset="0"/>
              <a:cs typeface="Arial" panose="020B0604020202020204" pitchFamily="34" charset="0"/>
            </a:endParaRPr>
          </a:p>
        </p:txBody>
      </p:sp>
      <p:sp>
        <p:nvSpPr>
          <p:cNvPr id="19" name="Rectangle 18"/>
          <p:cNvSpPr/>
          <p:nvPr/>
        </p:nvSpPr>
        <p:spPr>
          <a:xfrm>
            <a:off x="1123150" y="4403969"/>
            <a:ext cx="1191491" cy="84974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1303258" y="4645917"/>
            <a:ext cx="831273"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Step 3</a:t>
            </a:r>
            <a:endParaRPr lang="en-US" sz="1600" b="1" dirty="0">
              <a:latin typeface="Arial" panose="020B0604020202020204" pitchFamily="34" charset="0"/>
              <a:cs typeface="Arial" panose="020B0604020202020204" pitchFamily="34" charset="0"/>
            </a:endParaRPr>
          </a:p>
        </p:txBody>
      </p:sp>
      <p:sp>
        <p:nvSpPr>
          <p:cNvPr id="21" name="TextBox 20"/>
          <p:cNvSpPr txBox="1"/>
          <p:nvPr/>
        </p:nvSpPr>
        <p:spPr>
          <a:xfrm>
            <a:off x="2494749" y="973697"/>
            <a:ext cx="6196968" cy="1369606"/>
          </a:xfrm>
          <a:prstGeom prst="rect">
            <a:avLst/>
          </a:prstGeom>
          <a:noFill/>
        </p:spPr>
        <p:txBody>
          <a:bodyPr wrap="square" rtlCol="0">
            <a:spAutoFit/>
          </a:bodyPr>
          <a:lstStyle/>
          <a:p>
            <a:pPr lvl="0"/>
            <a:r>
              <a:rPr lang="en-US" b="1" dirty="0">
                <a:latin typeface="Arial" charset="0"/>
                <a:ea typeface="Arial" charset="0"/>
                <a:cs typeface="Arial" charset="0"/>
              </a:rPr>
              <a:t>Starting </a:t>
            </a:r>
            <a:r>
              <a:rPr lang="en-US" b="1" dirty="0" smtClean="0">
                <a:latin typeface="Arial" charset="0"/>
                <a:ea typeface="Arial" charset="0"/>
                <a:cs typeface="Arial" charset="0"/>
              </a:rPr>
              <a:t>October 15, </a:t>
            </a:r>
            <a:r>
              <a:rPr lang="en-US" b="1" dirty="0">
                <a:latin typeface="Arial" charset="0"/>
                <a:ea typeface="Arial" charset="0"/>
                <a:cs typeface="Arial" charset="0"/>
              </a:rPr>
              <a:t>2021, </a:t>
            </a:r>
            <a:r>
              <a:rPr lang="en-US" sz="1700" b="1" dirty="0" smtClean="0">
                <a:latin typeface="Arial" charset="0"/>
                <a:ea typeface="Arial" charset="0"/>
                <a:cs typeface="Arial" charset="0"/>
              </a:rPr>
              <a:t>c</a:t>
            </a:r>
            <a:r>
              <a:rPr lang="en-US"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omplete </a:t>
            </a:r>
            <a:r>
              <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university </a:t>
            </a:r>
            <a:r>
              <a:rPr lang="en-US"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online graduate </a:t>
            </a:r>
            <a:r>
              <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application </a:t>
            </a:r>
            <a:r>
              <a:rPr lang="en-US"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t>
            </a:r>
            <a:r>
              <a:rPr lang="en-US" sz="1600" u="sng" dirty="0" smtClean="0">
                <a:latin typeface="Arial" panose="020B0604020202020204" pitchFamily="34" charset="0"/>
                <a:cs typeface="Arial" panose="020B0604020202020204" pitchFamily="34" charset="0"/>
                <a:hlinkClick r:id="rId4"/>
              </a:rPr>
              <a:t>https</a:t>
            </a:r>
            <a:r>
              <a:rPr lang="en-US" sz="1600" u="sng" dirty="0">
                <a:latin typeface="Arial" panose="020B0604020202020204" pitchFamily="34" charset="0"/>
                <a:cs typeface="Arial" panose="020B0604020202020204" pitchFamily="34" charset="0"/>
                <a:hlinkClick r:id="rId4"/>
              </a:rPr>
              <a:t>://</a:t>
            </a:r>
            <a:r>
              <a:rPr lang="en-US" sz="1600" u="sng" dirty="0" smtClean="0">
                <a:latin typeface="Arial" panose="020B0604020202020204" pitchFamily="34" charset="0"/>
                <a:cs typeface="Arial" panose="020B0604020202020204" pitchFamily="34" charset="0"/>
                <a:hlinkClick r:id="rId4"/>
              </a:rPr>
              <a:t>www2.calstate.edu/apply</a:t>
            </a:r>
            <a:r>
              <a:rPr lang="en-US" sz="1600" u="sng"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for Summer semester at the DTLA campus</a:t>
            </a:r>
            <a:endParaRPr lang="en-US" sz="1600" dirty="0">
              <a:latin typeface="Arial" panose="020B0604020202020204" pitchFamily="34" charset="0"/>
              <a:cs typeface="Arial" panose="020B0604020202020204" pitchFamily="34" charset="0"/>
            </a:endParaRPr>
          </a:p>
          <a:p>
            <a:pPr lvl="0"/>
            <a:r>
              <a:rPr lang="en-US"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MSW ASP application </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included in Quadrant 4 (Q4) of the </a:t>
            </a:r>
            <a:r>
              <a:rPr lang="en-US"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university application</a:t>
            </a:r>
            <a:endPar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TextBox 21"/>
          <p:cNvSpPr txBox="1"/>
          <p:nvPr/>
        </p:nvSpPr>
        <p:spPr>
          <a:xfrm>
            <a:off x="2475810" y="2341726"/>
            <a:ext cx="6298735" cy="1923604"/>
          </a:xfrm>
          <a:prstGeom prst="rect">
            <a:avLst/>
          </a:prstGeom>
          <a:noFill/>
        </p:spPr>
        <p:txBody>
          <a:bodyPr wrap="square" rtlCol="0">
            <a:spAutoFit/>
          </a:bodyPr>
          <a:lstStyle/>
          <a:p>
            <a:pPr lvl="0"/>
            <a:r>
              <a:rPr lang="en-US"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Upload </a:t>
            </a:r>
            <a:r>
              <a:rPr lang="en-US"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following documents in the university application in Q4</a:t>
            </a:r>
          </a:p>
          <a:p>
            <a:pPr marL="342900" lvl="0" indent="-342900">
              <a:buFont typeface="+mj-lt"/>
              <a:buAutoNum type="arabicPeriod"/>
            </a:pPr>
            <a:r>
              <a:rPr lang="en-US" sz="1700" dirty="0">
                <a:latin typeface="Arial" panose="020B0604020202020204" pitchFamily="34" charset="0"/>
                <a:cs typeface="Arial" panose="020B0604020202020204" pitchFamily="34" charset="0"/>
              </a:rPr>
              <a:t>Personal Statement</a:t>
            </a:r>
          </a:p>
          <a:p>
            <a:pPr marL="342900" lvl="0" indent="-342900">
              <a:buFont typeface="+mj-lt"/>
              <a:buAutoNum type="arabicPeriod"/>
            </a:pPr>
            <a:r>
              <a:rPr lang="en-US" sz="1700" dirty="0">
                <a:latin typeface="Arial" panose="020B0604020202020204" pitchFamily="34" charset="0"/>
                <a:cs typeface="Arial" panose="020B0604020202020204" pitchFamily="34" charset="0"/>
              </a:rPr>
              <a:t>Resume </a:t>
            </a:r>
          </a:p>
          <a:p>
            <a:pPr marL="342900" indent="-342900">
              <a:buFont typeface="+mj-lt"/>
              <a:buAutoNum type="arabicPeriod"/>
            </a:pPr>
            <a:r>
              <a:rPr lang="en-US" sz="1700" dirty="0">
                <a:latin typeface="Arial" panose="020B0604020202020204" pitchFamily="34" charset="0"/>
                <a:cs typeface="Arial" panose="020B0604020202020204" pitchFamily="34" charset="0"/>
              </a:rPr>
              <a:t>Unofficial  transcript from each college and university attended</a:t>
            </a:r>
          </a:p>
          <a:p>
            <a:r>
              <a:rPr lang="en-US" sz="1700" dirty="0">
                <a:latin typeface="Arial" panose="020B0604020202020204" pitchFamily="34" charset="0"/>
                <a:cs typeface="Arial" panose="020B0604020202020204" pitchFamily="34" charset="0"/>
              </a:rPr>
              <a:t>Provide accurate name and email address for your 3 references</a:t>
            </a:r>
          </a:p>
        </p:txBody>
      </p:sp>
      <p:sp>
        <p:nvSpPr>
          <p:cNvPr id="23" name="TextBox 22"/>
          <p:cNvSpPr txBox="1"/>
          <p:nvPr/>
        </p:nvSpPr>
        <p:spPr>
          <a:xfrm>
            <a:off x="2475809" y="4403969"/>
            <a:ext cx="6560035" cy="1831271"/>
          </a:xfrm>
          <a:prstGeom prst="rect">
            <a:avLst/>
          </a:prstGeom>
          <a:noFill/>
        </p:spPr>
        <p:txBody>
          <a:bodyPr wrap="square" rtlCol="0">
            <a:spAutoFit/>
          </a:bodyPr>
          <a:lstStyle/>
          <a:p>
            <a:r>
              <a:rPr lang="en-US" sz="1600" dirty="0" smtClean="0">
                <a:solidFill>
                  <a:srgbClr val="FF0000"/>
                </a:solidFill>
                <a:latin typeface="Arial" charset="0"/>
                <a:ea typeface="Arial" charset="0"/>
                <a:cs typeface="Arial" charset="0"/>
              </a:rPr>
              <a:t>Be </a:t>
            </a:r>
            <a:r>
              <a:rPr lang="en-US" sz="1600" dirty="0">
                <a:solidFill>
                  <a:srgbClr val="FF0000"/>
                </a:solidFill>
                <a:latin typeface="Arial" charset="0"/>
                <a:ea typeface="Arial" charset="0"/>
                <a:cs typeface="Arial" charset="0"/>
              </a:rPr>
              <a:t>sure you submitted the </a:t>
            </a:r>
            <a:r>
              <a:rPr lang="en-US" sz="1600" dirty="0" smtClean="0">
                <a:solidFill>
                  <a:srgbClr val="FF0000"/>
                </a:solidFill>
                <a:latin typeface="Arial" charset="0"/>
                <a:ea typeface="Arial" charset="0"/>
                <a:cs typeface="Arial" charset="0"/>
              </a:rPr>
              <a:t>2022-23 Graduate Application </a:t>
            </a:r>
            <a:r>
              <a:rPr lang="en-US" sz="1600" dirty="0">
                <a:solidFill>
                  <a:srgbClr val="FF0000"/>
                </a:solidFill>
                <a:latin typeface="Arial" charset="0"/>
                <a:ea typeface="Arial" charset="0"/>
                <a:cs typeface="Arial" charset="0"/>
              </a:rPr>
              <a:t>for </a:t>
            </a:r>
            <a:r>
              <a:rPr lang="en-US" sz="1600" dirty="0" smtClean="0">
                <a:solidFill>
                  <a:srgbClr val="FF0000"/>
                </a:solidFill>
                <a:latin typeface="Arial" charset="0"/>
                <a:ea typeface="Arial" charset="0"/>
                <a:cs typeface="Arial" charset="0"/>
              </a:rPr>
              <a:t>Summer </a:t>
            </a:r>
            <a:r>
              <a:rPr lang="en-US" sz="1600" dirty="0">
                <a:solidFill>
                  <a:srgbClr val="FF0000"/>
                </a:solidFill>
                <a:latin typeface="Arial" charset="0"/>
                <a:ea typeface="Arial" charset="0"/>
                <a:cs typeface="Arial" charset="0"/>
              </a:rPr>
              <a:t>semester at the DTLA campus. </a:t>
            </a:r>
            <a:r>
              <a:rPr lang="en-US" sz="1600" b="1" dirty="0">
                <a:latin typeface="Arial" charset="0"/>
                <a:ea typeface="Arial" charset="0"/>
                <a:cs typeface="Arial" charset="0"/>
              </a:rPr>
              <a:t>The application deadline is </a:t>
            </a:r>
            <a:r>
              <a:rPr lang="en-US" sz="1600" b="1" dirty="0" smtClean="0">
                <a:latin typeface="Arial" charset="0"/>
                <a:ea typeface="Arial" charset="0"/>
                <a:cs typeface="Arial" charset="0"/>
              </a:rPr>
              <a:t>February 15, </a:t>
            </a:r>
            <a:r>
              <a:rPr lang="en-US" sz="1600" b="1" dirty="0">
                <a:latin typeface="Arial" charset="0"/>
                <a:ea typeface="Arial" charset="0"/>
                <a:cs typeface="Arial" charset="0"/>
              </a:rPr>
              <a:t>2022</a:t>
            </a:r>
            <a:endParaRPr lang="en-US" sz="1600" b="1" dirty="0" smtClean="0">
              <a:latin typeface="Arial" charset="0"/>
              <a:ea typeface="Arial" charset="0"/>
              <a:cs typeface="Arial" charset="0"/>
            </a:endParaRPr>
          </a:p>
          <a:p>
            <a:endParaRPr lang="en-US" sz="1600" b="1" dirty="0" smtClean="0">
              <a:latin typeface="Arial" charset="0"/>
              <a:ea typeface="Arial" charset="0"/>
              <a:cs typeface="Arial" charset="0"/>
            </a:endParaRPr>
          </a:p>
          <a:p>
            <a:r>
              <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application materials must be received by </a:t>
            </a:r>
            <a:r>
              <a:rPr lang="en-US" sz="1600" b="1" dirty="0">
                <a:latin typeface="Arial" charset="0"/>
                <a:ea typeface="Arial" charset="0"/>
                <a:cs typeface="Arial" charset="0"/>
              </a:rPr>
              <a:t>February</a:t>
            </a:r>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15, 2022</a:t>
            </a:r>
          </a:p>
          <a:p>
            <a:endParaRPr lang="en-US" sz="1600" b="1" dirty="0">
              <a:solidFill>
                <a:srgbClr val="FF00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endParaRPr>
          </a:p>
          <a:p>
            <a:endParaRPr lang="en-US" sz="1700" b="1" dirty="0">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843156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955"/>
            <a:ext cx="9144000" cy="537391"/>
          </a:xfrm>
          <a:prstGeom prst="rect">
            <a:avLst/>
          </a:prstGeom>
          <a:noFill/>
        </p:spPr>
        <p:txBody>
          <a:bodyPr wrap="square" rtlCol="0">
            <a:spAutoFit/>
          </a:bodyPr>
          <a:lstStyle/>
          <a:p>
            <a:pPr algn="ctr">
              <a:lnSpc>
                <a:spcPct val="150000"/>
              </a:lnSpc>
            </a:pPr>
            <a:r>
              <a:rPr lang="en-US" sz="2200" b="1" dirty="0" smtClean="0">
                <a:latin typeface="Arial" panose="020B0604020202020204" pitchFamily="34" charset="0"/>
                <a:ea typeface="FuturaEF-MediumRoman" charset="0"/>
                <a:cs typeface="Arial" panose="020B0604020202020204" pitchFamily="34" charset="0"/>
              </a:rPr>
              <a:t>Contact Information </a:t>
            </a:r>
          </a:p>
        </p:txBody>
      </p:sp>
      <p:sp>
        <p:nvSpPr>
          <p:cNvPr id="5" name="Rectangle 4"/>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7" name="Straight Connector 6"/>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574610828"/>
              </p:ext>
            </p:extLst>
          </p:nvPr>
        </p:nvGraphicFramePr>
        <p:xfrm>
          <a:off x="356839" y="1506706"/>
          <a:ext cx="8430322" cy="2834640"/>
        </p:xfrm>
        <a:graphic>
          <a:graphicData uri="http://schemas.openxmlformats.org/drawingml/2006/table">
            <a:tbl>
              <a:tblPr firstRow="1" bandRow="1">
                <a:tableStyleId>{5C22544A-7EE6-4342-B048-85BDC9FD1C3A}</a:tableStyleId>
              </a:tblPr>
              <a:tblGrid>
                <a:gridCol w="4215161">
                  <a:extLst>
                    <a:ext uri="{9D8B030D-6E8A-4147-A177-3AD203B41FA5}">
                      <a16:colId xmlns:a16="http://schemas.microsoft.com/office/drawing/2014/main" val="3617921925"/>
                    </a:ext>
                  </a:extLst>
                </a:gridCol>
                <a:gridCol w="4215161">
                  <a:extLst>
                    <a:ext uri="{9D8B030D-6E8A-4147-A177-3AD203B41FA5}">
                      <a16:colId xmlns:a16="http://schemas.microsoft.com/office/drawing/2014/main" val="347257323"/>
                    </a:ext>
                  </a:extLst>
                </a:gridCol>
              </a:tblGrid>
              <a:tr h="1173127">
                <a:tc>
                  <a:txBody>
                    <a:bodyPr/>
                    <a:lstStyle/>
                    <a:p>
                      <a:pPr algn="ctr"/>
                      <a:r>
                        <a:rPr lang="en-US" sz="1500" dirty="0" smtClean="0">
                          <a:solidFill>
                            <a:schemeClr val="tx1"/>
                          </a:solidFill>
                          <a:latin typeface="Arial" panose="020B0604020202020204" pitchFamily="34" charset="0"/>
                          <a:cs typeface="Arial" panose="020B0604020202020204" pitchFamily="34" charset="0"/>
                        </a:rPr>
                        <a:t>California</a:t>
                      </a:r>
                      <a:r>
                        <a:rPr lang="en-US" sz="1500" baseline="0" dirty="0" smtClean="0">
                          <a:solidFill>
                            <a:schemeClr val="tx1"/>
                          </a:solidFill>
                          <a:latin typeface="Arial" panose="020B0604020202020204" pitchFamily="34" charset="0"/>
                          <a:cs typeface="Arial" panose="020B0604020202020204" pitchFamily="34" charset="0"/>
                        </a:rPr>
                        <a:t> State University, Los Angeles</a:t>
                      </a:r>
                    </a:p>
                    <a:p>
                      <a:pPr algn="ctr"/>
                      <a:r>
                        <a:rPr lang="en-US" sz="1500" baseline="0" dirty="0" smtClean="0">
                          <a:solidFill>
                            <a:schemeClr val="tx1"/>
                          </a:solidFill>
                          <a:latin typeface="Arial" panose="020B0604020202020204" pitchFamily="34" charset="0"/>
                          <a:cs typeface="Arial" panose="020B0604020202020204" pitchFamily="34" charset="0"/>
                        </a:rPr>
                        <a:t>School of Social Work</a:t>
                      </a:r>
                    </a:p>
                    <a:p>
                      <a:pPr algn="ctr"/>
                      <a:r>
                        <a:rPr lang="en-US" sz="1500" baseline="0" dirty="0" smtClean="0">
                          <a:solidFill>
                            <a:schemeClr val="tx1"/>
                          </a:solidFill>
                          <a:latin typeface="Arial" panose="020B0604020202020204" pitchFamily="34" charset="0"/>
                          <a:cs typeface="Arial" panose="020B0604020202020204" pitchFamily="34" charset="0"/>
                        </a:rPr>
                        <a:t>5151 State University Drive</a:t>
                      </a:r>
                    </a:p>
                    <a:p>
                      <a:pPr algn="ctr"/>
                      <a:r>
                        <a:rPr lang="en-US" sz="1500" baseline="0" dirty="0" smtClean="0">
                          <a:solidFill>
                            <a:schemeClr val="tx1"/>
                          </a:solidFill>
                          <a:latin typeface="Arial" panose="020B0604020202020204" pitchFamily="34" charset="0"/>
                          <a:cs typeface="Arial" panose="020B0604020202020204" pitchFamily="34" charset="0"/>
                        </a:rPr>
                        <a:t>Los Angeles, CA 90032</a:t>
                      </a:r>
                    </a:p>
                    <a:p>
                      <a:pPr algn="ctr"/>
                      <a:r>
                        <a:rPr lang="en-US" sz="1500" baseline="0" dirty="0" smtClean="0">
                          <a:solidFill>
                            <a:schemeClr val="tx1"/>
                          </a:solidFill>
                          <a:latin typeface="Arial" panose="020B0604020202020204" pitchFamily="34" charset="0"/>
                          <a:cs typeface="Arial" panose="020B0604020202020204" pitchFamily="34" charset="0"/>
                        </a:rPr>
                        <a:t>Simpson Tower, Room 816 </a:t>
                      </a:r>
                    </a:p>
                    <a:p>
                      <a:pPr algn="ctr"/>
                      <a:endParaRPr lang="en-US" sz="1500" baseline="0" dirty="0" smtClean="0">
                        <a:solidFill>
                          <a:schemeClr val="tx1"/>
                        </a:solidFill>
                        <a:latin typeface="Arial" panose="020B0604020202020204" pitchFamily="34" charset="0"/>
                        <a:cs typeface="Arial" panose="020B0604020202020204" pitchFamily="34" charset="0"/>
                      </a:endParaRPr>
                    </a:p>
                    <a:p>
                      <a:pPr algn="ctr"/>
                      <a:r>
                        <a:rPr lang="en-US" sz="1500" baseline="0" dirty="0" smtClean="0">
                          <a:solidFill>
                            <a:schemeClr val="tx1"/>
                          </a:solidFill>
                          <a:latin typeface="Arial" panose="020B0604020202020204" pitchFamily="34" charset="0"/>
                          <a:cs typeface="Arial" panose="020B0604020202020204" pitchFamily="34" charset="0"/>
                        </a:rPr>
                        <a:t>Michelle Lightburn </a:t>
                      </a:r>
                    </a:p>
                    <a:p>
                      <a:pPr algn="ctr"/>
                      <a:r>
                        <a:rPr lang="en-US" sz="1500" baseline="0" dirty="0" smtClean="0">
                          <a:solidFill>
                            <a:schemeClr val="tx1"/>
                          </a:solidFill>
                          <a:latin typeface="Arial" panose="020B0604020202020204" pitchFamily="34" charset="0"/>
                          <a:cs typeface="Arial" panose="020B0604020202020204" pitchFamily="34" charset="0"/>
                        </a:rPr>
                        <a:t>P: 323-343-4684</a:t>
                      </a:r>
                    </a:p>
                    <a:p>
                      <a:pPr algn="ctr"/>
                      <a:endParaRPr lang="en-US" sz="1500" baseline="0" dirty="0" smtClean="0">
                        <a:solidFill>
                          <a:schemeClr val="tx1"/>
                        </a:solidFill>
                        <a:latin typeface="Arial" panose="020B0604020202020204" pitchFamily="34" charset="0"/>
                        <a:cs typeface="Arial" panose="020B0604020202020204" pitchFamily="34" charset="0"/>
                      </a:endParaRPr>
                    </a:p>
                    <a:p>
                      <a:pPr algn="ctr"/>
                      <a:r>
                        <a:rPr lang="en-US" sz="1500" baseline="0" dirty="0" smtClean="0">
                          <a:solidFill>
                            <a:schemeClr val="tx1"/>
                          </a:solidFill>
                          <a:latin typeface="Arial" panose="020B0604020202020204" pitchFamily="34" charset="0"/>
                          <a:cs typeface="Arial" panose="020B0604020202020204" pitchFamily="34" charset="0"/>
                          <a:hlinkClick r:id="rId3"/>
                        </a:rPr>
                        <a:t>mlightburn@cslanet.calstatela.edu</a:t>
                      </a:r>
                      <a:r>
                        <a:rPr lang="en-US" sz="1500" baseline="0" dirty="0" smtClean="0">
                          <a:solidFill>
                            <a:schemeClr val="tx1"/>
                          </a:solidFill>
                          <a:latin typeface="Arial" panose="020B0604020202020204" pitchFamily="34" charset="0"/>
                          <a:cs typeface="Arial" panose="020B0604020202020204" pitchFamily="34" charset="0"/>
                        </a:rPr>
                        <a:t> </a:t>
                      </a:r>
                    </a:p>
                    <a:p>
                      <a:pPr algn="ctr"/>
                      <a:endParaRPr lang="en-US" sz="1500" baseline="0" dirty="0" smtClean="0">
                        <a:solidFill>
                          <a:schemeClr val="tx1"/>
                        </a:solidFill>
                        <a:latin typeface="Arial" panose="020B0604020202020204" pitchFamily="34" charset="0"/>
                        <a:cs typeface="Arial" panose="020B0604020202020204" pitchFamily="34" charset="0"/>
                      </a:endParaRPr>
                    </a:p>
                    <a:p>
                      <a:pPr algn="ctr"/>
                      <a:r>
                        <a:rPr lang="en-US" sz="1500" baseline="0" dirty="0" smtClean="0">
                          <a:solidFill>
                            <a:schemeClr val="tx1"/>
                          </a:solidFill>
                          <a:latin typeface="Arial" panose="020B0604020202020204" pitchFamily="34" charset="0"/>
                          <a:cs typeface="Arial" panose="020B0604020202020204" pitchFamily="34" charset="0"/>
                        </a:rPr>
                        <a:t> </a:t>
                      </a:r>
                      <a:endParaRPr lang="en-US" sz="15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500" dirty="0" smtClean="0">
                          <a:solidFill>
                            <a:schemeClr val="tx1"/>
                          </a:solidFill>
                          <a:latin typeface="Arial" panose="020B0604020202020204" pitchFamily="34" charset="0"/>
                          <a:cs typeface="Arial" panose="020B0604020202020204" pitchFamily="34" charset="0"/>
                        </a:rPr>
                        <a:t>College of Professional &amp; Global</a:t>
                      </a:r>
                      <a:r>
                        <a:rPr lang="en-US" sz="1500" baseline="0" dirty="0" smtClean="0">
                          <a:solidFill>
                            <a:schemeClr val="tx1"/>
                          </a:solidFill>
                          <a:latin typeface="Arial" panose="020B0604020202020204" pitchFamily="34" charset="0"/>
                          <a:cs typeface="Arial" panose="020B0604020202020204" pitchFamily="34" charset="0"/>
                        </a:rPr>
                        <a:t> Education</a:t>
                      </a:r>
                      <a:endParaRPr lang="en-US" sz="1500" dirty="0" smtClean="0">
                        <a:solidFill>
                          <a:schemeClr val="tx1"/>
                        </a:solidFill>
                        <a:latin typeface="Arial" panose="020B0604020202020204" pitchFamily="34" charset="0"/>
                        <a:cs typeface="Arial" panose="020B0604020202020204" pitchFamily="34" charset="0"/>
                      </a:endParaRPr>
                    </a:p>
                    <a:p>
                      <a:pPr algn="ctr"/>
                      <a:r>
                        <a:rPr lang="en-US" sz="1500" dirty="0" smtClean="0">
                          <a:solidFill>
                            <a:schemeClr val="tx1"/>
                          </a:solidFill>
                          <a:latin typeface="Arial" panose="020B0604020202020204" pitchFamily="34" charset="0"/>
                          <a:cs typeface="Arial" panose="020B0604020202020204" pitchFamily="34" charset="0"/>
                        </a:rPr>
                        <a:t>Cal State LA Downtown </a:t>
                      </a:r>
                    </a:p>
                    <a:p>
                      <a:pPr algn="ctr"/>
                      <a:r>
                        <a:rPr lang="en-US" sz="1500" baseline="0" dirty="0" smtClean="0">
                          <a:solidFill>
                            <a:schemeClr val="tx1"/>
                          </a:solidFill>
                          <a:latin typeface="Arial" panose="020B0604020202020204" pitchFamily="34" charset="0"/>
                          <a:cs typeface="Arial" panose="020B0604020202020204" pitchFamily="34" charset="0"/>
                        </a:rPr>
                        <a:t>801 S. Grand Avenue, 6</a:t>
                      </a:r>
                      <a:r>
                        <a:rPr lang="en-US" sz="1500" baseline="30000" dirty="0" smtClean="0">
                          <a:solidFill>
                            <a:schemeClr val="tx1"/>
                          </a:solidFill>
                          <a:latin typeface="Arial" panose="020B0604020202020204" pitchFamily="34" charset="0"/>
                          <a:cs typeface="Arial" panose="020B0604020202020204" pitchFamily="34" charset="0"/>
                        </a:rPr>
                        <a:t>th</a:t>
                      </a:r>
                      <a:r>
                        <a:rPr lang="en-US" sz="1500" baseline="0" dirty="0" smtClean="0">
                          <a:solidFill>
                            <a:schemeClr val="tx1"/>
                          </a:solidFill>
                          <a:latin typeface="Arial" panose="020B0604020202020204" pitchFamily="34" charset="0"/>
                          <a:cs typeface="Arial" panose="020B0604020202020204" pitchFamily="34" charset="0"/>
                        </a:rPr>
                        <a:t> Floor</a:t>
                      </a:r>
                    </a:p>
                    <a:p>
                      <a:pPr algn="ctr"/>
                      <a:r>
                        <a:rPr lang="en-US" sz="1500" baseline="0" dirty="0" smtClean="0">
                          <a:solidFill>
                            <a:schemeClr val="tx1"/>
                          </a:solidFill>
                          <a:latin typeface="Arial" panose="020B0604020202020204" pitchFamily="34" charset="0"/>
                          <a:cs typeface="Arial" panose="020B0604020202020204" pitchFamily="34" charset="0"/>
                        </a:rPr>
                        <a:t>Los Angeles, CA 90017</a:t>
                      </a:r>
                    </a:p>
                    <a:p>
                      <a:pPr algn="ctr"/>
                      <a:endParaRPr lang="en-US" sz="1500" baseline="0" dirty="0" smtClean="0">
                        <a:solidFill>
                          <a:schemeClr val="tx1"/>
                        </a:solidFill>
                        <a:latin typeface="Arial" panose="020B0604020202020204" pitchFamily="34" charset="0"/>
                        <a:cs typeface="Arial" panose="020B0604020202020204" pitchFamily="34" charset="0"/>
                      </a:endParaRPr>
                    </a:p>
                    <a:p>
                      <a:pPr algn="ctr"/>
                      <a:r>
                        <a:rPr lang="en-US" sz="1500" baseline="0" dirty="0" smtClean="0">
                          <a:solidFill>
                            <a:schemeClr val="tx1"/>
                          </a:solidFill>
                          <a:latin typeface="Arial" panose="020B0604020202020204" pitchFamily="34" charset="0"/>
                          <a:cs typeface="Arial" panose="020B0604020202020204" pitchFamily="34" charset="0"/>
                        </a:rPr>
                        <a:t>Jennifer </a:t>
                      </a:r>
                      <a:r>
                        <a:rPr lang="en-US" sz="1500" baseline="0" dirty="0" err="1" smtClean="0">
                          <a:solidFill>
                            <a:schemeClr val="tx1"/>
                          </a:solidFill>
                          <a:latin typeface="Arial" panose="020B0604020202020204" pitchFamily="34" charset="0"/>
                          <a:cs typeface="Arial" panose="020B0604020202020204" pitchFamily="34" charset="0"/>
                        </a:rPr>
                        <a:t>Custodio</a:t>
                      </a:r>
                      <a:endParaRPr lang="en-US" sz="1500" baseline="0" dirty="0" smtClean="0">
                        <a:solidFill>
                          <a:schemeClr val="tx1"/>
                        </a:solidFill>
                        <a:latin typeface="Arial" panose="020B0604020202020204" pitchFamily="34" charset="0"/>
                        <a:cs typeface="Arial" panose="020B0604020202020204" pitchFamily="34" charset="0"/>
                      </a:endParaRPr>
                    </a:p>
                    <a:p>
                      <a:pPr algn="ctr"/>
                      <a:r>
                        <a:rPr lang="en-US" sz="1500" baseline="0" dirty="0" smtClean="0">
                          <a:solidFill>
                            <a:schemeClr val="tx1"/>
                          </a:solidFill>
                          <a:latin typeface="Arial" panose="020B0604020202020204" pitchFamily="34" charset="0"/>
                          <a:cs typeface="Arial" panose="020B0604020202020204" pitchFamily="34" charset="0"/>
                        </a:rPr>
                        <a:t>(323) 343-4952</a:t>
                      </a:r>
                    </a:p>
                    <a:p>
                      <a:pPr algn="ctr"/>
                      <a:r>
                        <a:rPr lang="en-US" sz="1500" baseline="0" dirty="0" smtClean="0">
                          <a:solidFill>
                            <a:schemeClr val="tx1"/>
                          </a:solidFill>
                          <a:latin typeface="Arial" panose="020B0604020202020204" pitchFamily="34" charset="0"/>
                          <a:cs typeface="Arial" panose="020B0604020202020204" pitchFamily="34" charset="0"/>
                          <a:hlinkClick r:id="rId4"/>
                        </a:rPr>
                        <a:t>jcustod2@calstatela.edu</a:t>
                      </a:r>
                      <a:endParaRPr lang="en-US" sz="1500" baseline="0" dirty="0" smtClean="0">
                        <a:solidFill>
                          <a:schemeClr val="tx1"/>
                        </a:solidFill>
                        <a:latin typeface="Arial" panose="020B0604020202020204" pitchFamily="34" charset="0"/>
                        <a:cs typeface="Arial" panose="020B0604020202020204" pitchFamily="34" charset="0"/>
                      </a:endParaRPr>
                    </a:p>
                    <a:p>
                      <a:pPr algn="ctr"/>
                      <a:r>
                        <a:rPr lang="en-US" sz="1500" baseline="0" smtClean="0">
                          <a:solidFill>
                            <a:schemeClr val="tx1"/>
                          </a:solidFill>
                          <a:latin typeface="Arial" panose="020B0604020202020204" pitchFamily="34" charset="0"/>
                          <a:cs typeface="Arial" panose="020B0604020202020204" pitchFamily="34" charset="0"/>
                        </a:rPr>
                        <a:t> </a:t>
                      </a:r>
                      <a:endParaRPr lang="en-US" sz="1500" dirty="0" smtClean="0">
                        <a:latin typeface="Arial" panose="020B0604020202020204" pitchFamily="34" charset="0"/>
                        <a:cs typeface="Arial" panose="020B0604020202020204" pitchFamily="34" charset="0"/>
                      </a:endParaRPr>
                    </a:p>
                    <a:p>
                      <a:pPr algn="ctr"/>
                      <a:r>
                        <a:rPr lang="en-US" sz="1500" dirty="0" smtClean="0">
                          <a:solidFill>
                            <a:schemeClr val="tx1"/>
                          </a:solidFill>
                          <a:latin typeface="Arial" panose="020B0604020202020204" pitchFamily="34" charset="0"/>
                          <a:cs typeface="Arial" panose="020B0604020202020204" pitchFamily="34" charset="0"/>
                        </a:rPr>
                        <a:t>888-541-DTLA</a:t>
                      </a:r>
                    </a:p>
                    <a:p>
                      <a:pPr algn="ctr"/>
                      <a:r>
                        <a:rPr lang="en-US" sz="1500" dirty="0" smtClean="0">
                          <a:solidFill>
                            <a:schemeClr val="tx1"/>
                          </a:solidFill>
                          <a:latin typeface="Arial" panose="020B0604020202020204" pitchFamily="34" charset="0"/>
                          <a:cs typeface="Arial" panose="020B0604020202020204" pitchFamily="34" charset="0"/>
                          <a:hlinkClick r:id="rId5"/>
                        </a:rPr>
                        <a:t>www.calstatela.edu/dtla/programs</a:t>
                      </a:r>
                      <a:r>
                        <a:rPr lang="en-US" sz="1500" baseline="0" dirty="0" smtClean="0">
                          <a:solidFill>
                            <a:schemeClr val="tx1"/>
                          </a:solidFill>
                          <a:latin typeface="Arial" panose="020B0604020202020204" pitchFamily="34" charset="0"/>
                          <a:cs typeface="Arial" panose="020B0604020202020204" pitchFamily="34" charset="0"/>
                        </a:rPr>
                        <a:t> </a:t>
                      </a:r>
                      <a:endParaRPr lang="en-US" sz="1500" dirty="0">
                        <a:solidFill>
                          <a:schemeClr val="tx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31992536"/>
                  </a:ext>
                </a:extLst>
              </a:tr>
            </a:tbl>
          </a:graphicData>
        </a:graphic>
      </p:graphicFrame>
    </p:spTree>
    <p:extLst>
      <p:ext uri="{BB962C8B-B14F-4D97-AF65-F5344CB8AC3E}">
        <p14:creationId xmlns:p14="http://schemas.microsoft.com/office/powerpoint/2010/main" val="1292574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02740" y="86829"/>
            <a:ext cx="9144000" cy="598177"/>
          </a:xfrm>
          <a:prstGeom prst="rect">
            <a:avLst/>
          </a:prstGeom>
          <a:noFill/>
        </p:spPr>
        <p:txBody>
          <a:bodyPr wrap="square" rtlCol="0">
            <a:spAutoFit/>
          </a:bodyPr>
          <a:lstStyle/>
          <a:p>
            <a:pPr algn="ctr">
              <a:lnSpc>
                <a:spcPct val="150000"/>
              </a:lnSpc>
            </a:pPr>
            <a:r>
              <a:rPr lang="en-US" sz="2500" b="1" dirty="0" smtClean="0">
                <a:latin typeface="Arial" panose="020B0604020202020204" pitchFamily="34" charset="0"/>
                <a:ea typeface="FuturaEF-MediumRoman" charset="0"/>
                <a:cs typeface="Arial" panose="020B0604020202020204" pitchFamily="34" charset="0"/>
              </a:rPr>
              <a:t>MSW Advanced Standing Program (ASP)</a:t>
            </a:r>
          </a:p>
        </p:txBody>
      </p:sp>
      <p:sp>
        <p:nvSpPr>
          <p:cNvPr id="6" name="TextBox 5"/>
          <p:cNvSpPr txBox="1"/>
          <p:nvPr/>
        </p:nvSpPr>
        <p:spPr>
          <a:xfrm>
            <a:off x="410966" y="1325378"/>
            <a:ext cx="8322067" cy="2354491"/>
          </a:xfrm>
          <a:prstGeom prst="rect">
            <a:avLst/>
          </a:prstGeom>
          <a:noFill/>
        </p:spPr>
        <p:txBody>
          <a:bodyPr wrap="square" rtlCol="0">
            <a:spAutoFit/>
          </a:bodyPr>
          <a:lstStyle/>
          <a:p>
            <a:pPr marL="285750" indent="-285750">
              <a:buFont typeface="Arial" charset="0"/>
              <a:buChar char="•"/>
            </a:pPr>
            <a:r>
              <a:rPr lang="en-US" sz="2100" dirty="0" smtClean="0">
                <a:latin typeface="Arial" charset="0"/>
                <a:ea typeface="Arial" charset="0"/>
                <a:cs typeface="Arial" charset="0"/>
              </a:rPr>
              <a:t>Offered at Cal State LA Downtown, the MSW program at California State University, Los Angeles educates students to assume leadership roles in professional practice. </a:t>
            </a:r>
          </a:p>
          <a:p>
            <a:pPr marL="285750" indent="-285750">
              <a:buFont typeface="Arial" charset="0"/>
              <a:buChar char="•"/>
            </a:pPr>
            <a:endParaRPr lang="en-US" sz="2100" dirty="0">
              <a:latin typeface="Arial" charset="0"/>
              <a:ea typeface="Arial" charset="0"/>
              <a:cs typeface="Arial" charset="0"/>
            </a:endParaRPr>
          </a:p>
          <a:p>
            <a:pPr marL="285750" indent="-285750">
              <a:buFont typeface="Arial" charset="0"/>
              <a:buChar char="•"/>
            </a:pPr>
            <a:r>
              <a:rPr lang="en-US" sz="2100" dirty="0" smtClean="0">
                <a:latin typeface="Arial" charset="0"/>
                <a:ea typeface="Arial" charset="0"/>
                <a:cs typeface="Arial" charset="0"/>
              </a:rPr>
              <a:t>Our advanced urban generalist graduates analyze, intervene, evaluate, and advocate with diverse underserved and oppressed clients and communities. </a:t>
            </a:r>
            <a:endParaRPr lang="en-US" sz="2100" dirty="0">
              <a:latin typeface="Arial" charset="0"/>
              <a:ea typeface="Arial" charset="0"/>
              <a:cs typeface="Arial" charset="0"/>
            </a:endParaRPr>
          </a:p>
        </p:txBody>
      </p:sp>
      <p:sp>
        <p:nvSpPr>
          <p:cNvPr id="15" name="Rectangle 14"/>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spTree>
    <p:extLst>
      <p:ext uri="{BB962C8B-B14F-4D97-AF65-F5344CB8AC3E}">
        <p14:creationId xmlns:p14="http://schemas.microsoft.com/office/powerpoint/2010/main" val="1408021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95923"/>
            <a:ext cx="9144000" cy="598177"/>
          </a:xfrm>
          <a:prstGeom prst="rect">
            <a:avLst/>
          </a:prstGeom>
          <a:noFill/>
        </p:spPr>
        <p:txBody>
          <a:bodyPr wrap="square" rtlCol="0">
            <a:spAutoFit/>
          </a:bodyPr>
          <a:lstStyle/>
          <a:p>
            <a:pPr algn="ctr">
              <a:lnSpc>
                <a:spcPct val="150000"/>
              </a:lnSpc>
            </a:pPr>
            <a:r>
              <a:rPr lang="en-US" sz="2500" b="1" dirty="0" smtClean="0">
                <a:latin typeface="Arial" panose="020B0604020202020204" pitchFamily="34" charset="0"/>
                <a:ea typeface="FuturaEF-MediumRoman" charset="0"/>
                <a:cs typeface="Arial" panose="020B0604020202020204" pitchFamily="34" charset="0"/>
              </a:rPr>
              <a:t>The Cal State LA Advantage</a:t>
            </a:r>
          </a:p>
        </p:txBody>
      </p:sp>
      <p:sp>
        <p:nvSpPr>
          <p:cNvPr id="17" name="TextBox 16"/>
          <p:cNvSpPr txBox="1"/>
          <p:nvPr/>
        </p:nvSpPr>
        <p:spPr>
          <a:xfrm>
            <a:off x="580489" y="1180628"/>
            <a:ext cx="7983021" cy="4401205"/>
          </a:xfrm>
          <a:prstGeom prst="rect">
            <a:avLst/>
          </a:prstGeom>
          <a:noFill/>
        </p:spPr>
        <p:txBody>
          <a:bodyPr wrap="square" rtlCol="0">
            <a:spAutoFit/>
          </a:bodyPr>
          <a:lstStyle/>
          <a:p>
            <a:pPr marL="285750" indent="-285750">
              <a:buFont typeface="Arial" charset="0"/>
              <a:buChar char="•"/>
            </a:pPr>
            <a:r>
              <a:rPr lang="en-US" sz="2000" dirty="0" smtClean="0">
                <a:latin typeface="Arial" charset="0"/>
                <a:ea typeface="Arial" charset="0"/>
                <a:cs typeface="Arial" charset="0"/>
              </a:rPr>
              <a:t>Excellent and affordable education targeting a wide range of students.</a:t>
            </a:r>
          </a:p>
          <a:p>
            <a:endParaRPr lang="en-US" sz="2000" dirty="0">
              <a:latin typeface="Arial" charset="0"/>
              <a:ea typeface="Arial" charset="0"/>
              <a:cs typeface="Arial" charset="0"/>
            </a:endParaRPr>
          </a:p>
          <a:p>
            <a:pPr marL="342900"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Excellent education at an affordable price. Ranked top 3 MSW schools in Southern California and top 5 in California. Ranked # 59 among top social work schools by 2022 US News and World Report.</a:t>
            </a:r>
          </a:p>
          <a:p>
            <a:pPr marL="285750" indent="-285750">
              <a:buFont typeface="Arial" charset="0"/>
              <a:buChar char="•"/>
            </a:pPr>
            <a:endParaRPr lang="en-US" sz="2000" dirty="0">
              <a:latin typeface="Arial" charset="0"/>
              <a:ea typeface="Arial" charset="0"/>
              <a:cs typeface="Arial" charset="0"/>
            </a:endParaRPr>
          </a:p>
          <a:p>
            <a:pPr marL="285750" indent="-285750">
              <a:buFont typeface="Arial" charset="0"/>
              <a:buChar char="•"/>
            </a:pPr>
            <a:r>
              <a:rPr lang="en-US" sz="2000" dirty="0" smtClean="0">
                <a:latin typeface="Arial" charset="0"/>
                <a:ea typeface="Arial" charset="0"/>
                <a:cs typeface="Arial" charset="0"/>
              </a:rPr>
              <a:t>One of the most ethnically diverse colleges (students and faculty).</a:t>
            </a:r>
          </a:p>
          <a:p>
            <a:pPr marL="285750" indent="-285750">
              <a:buFont typeface="Arial" charset="0"/>
              <a:buChar char="•"/>
            </a:pPr>
            <a:endParaRPr lang="en-US" sz="2000" dirty="0">
              <a:latin typeface="Arial" charset="0"/>
              <a:ea typeface="Arial" charset="0"/>
              <a:cs typeface="Arial" charset="0"/>
            </a:endParaRPr>
          </a:p>
          <a:p>
            <a:pPr marL="285750" indent="-285750">
              <a:buFont typeface="Arial" charset="0"/>
              <a:buChar char="•"/>
            </a:pPr>
            <a:r>
              <a:rPr lang="en-US" sz="2000" dirty="0" smtClean="0">
                <a:latin typeface="Arial" charset="0"/>
                <a:ea typeface="Arial" charset="0"/>
                <a:cs typeface="Arial" charset="0"/>
              </a:rPr>
              <a:t>Students receive individual attention from faculty and staff. </a:t>
            </a:r>
          </a:p>
          <a:p>
            <a:pPr marL="285750" indent="-285750">
              <a:buFont typeface="Arial" charset="0"/>
              <a:buChar char="•"/>
            </a:pPr>
            <a:endParaRPr lang="en-US" sz="2000" dirty="0">
              <a:latin typeface="Arial" charset="0"/>
              <a:ea typeface="Arial" charset="0"/>
              <a:cs typeface="Arial" charset="0"/>
            </a:endParaRPr>
          </a:p>
          <a:p>
            <a:pPr marL="285750" indent="-285750">
              <a:buFont typeface="Arial" charset="0"/>
              <a:buChar char="•"/>
            </a:pPr>
            <a:r>
              <a:rPr lang="en-US" sz="2000" dirty="0" smtClean="0">
                <a:latin typeface="Arial" charset="0"/>
                <a:ea typeface="Arial" charset="0"/>
                <a:cs typeface="Arial" charset="0"/>
              </a:rPr>
              <a:t>Students have an opportunity to make a contribution to social work research with the completion of their thesis.</a:t>
            </a:r>
            <a:endParaRPr lang="en-US" sz="2000" dirty="0">
              <a:latin typeface="Arial" charset="0"/>
              <a:ea typeface="Arial" charset="0"/>
              <a:cs typeface="Arial" charset="0"/>
            </a:endParaRPr>
          </a:p>
        </p:txBody>
      </p:sp>
      <p:sp>
        <p:nvSpPr>
          <p:cNvPr id="20" name="Rectangle 19"/>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23" name="Straight Connector 22"/>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481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9107" y="2616606"/>
            <a:ext cx="8445785" cy="2862322"/>
          </a:xfrm>
          <a:prstGeom prst="rect">
            <a:avLst/>
          </a:prstGeom>
          <a:noFill/>
        </p:spPr>
        <p:txBody>
          <a:bodyPr wrap="square" rtlCol="0">
            <a:spAutoFit/>
          </a:bodyPr>
          <a:lstStyle/>
          <a:p>
            <a:pPr marL="342900" indent="-342900">
              <a:buFont typeface="Courier New" charset="0"/>
              <a:buChar char="o"/>
            </a:pPr>
            <a:r>
              <a:rPr lang="en-US" dirty="0" smtClean="0">
                <a:latin typeface="Arial" charset="0"/>
                <a:ea typeface="Arial" charset="0"/>
                <a:cs typeface="Arial" charset="0"/>
              </a:rPr>
              <a:t>Modern and inviting space designed to meet the needs of 21</a:t>
            </a:r>
            <a:r>
              <a:rPr lang="en-US" baseline="30000" dirty="0" smtClean="0">
                <a:latin typeface="Arial" charset="0"/>
                <a:ea typeface="Arial" charset="0"/>
                <a:cs typeface="Arial" charset="0"/>
              </a:rPr>
              <a:t>st</a:t>
            </a:r>
            <a:r>
              <a:rPr lang="en-US" dirty="0" smtClean="0">
                <a:latin typeface="Arial" charset="0"/>
                <a:ea typeface="Arial" charset="0"/>
                <a:cs typeface="Arial" charset="0"/>
              </a:rPr>
              <a:t> century learners. </a:t>
            </a:r>
          </a:p>
          <a:p>
            <a:pPr marL="342900" indent="-342900">
              <a:buFont typeface="Courier New" charset="0"/>
              <a:buChar char="o"/>
            </a:pPr>
            <a:endParaRPr lang="en-US" dirty="0">
              <a:latin typeface="Arial" charset="0"/>
              <a:ea typeface="Arial" charset="0"/>
              <a:cs typeface="Arial" charset="0"/>
            </a:endParaRPr>
          </a:p>
          <a:p>
            <a:pPr marL="342900" indent="-342900">
              <a:buFont typeface="Courier New" charset="0"/>
              <a:buChar char="o"/>
            </a:pPr>
            <a:r>
              <a:rPr lang="en-US" dirty="0" smtClean="0">
                <a:latin typeface="Arial" charset="0"/>
                <a:ea typeface="Arial" charset="0"/>
                <a:cs typeface="Arial" charset="0"/>
              </a:rPr>
              <a:t>Equipped with the latest in educational technology </a:t>
            </a:r>
          </a:p>
          <a:p>
            <a:pPr marL="342900" indent="-342900">
              <a:buFont typeface="Courier New" charset="0"/>
              <a:buChar char="o"/>
            </a:pPr>
            <a:endParaRPr lang="en-US" dirty="0">
              <a:latin typeface="Arial" charset="0"/>
              <a:ea typeface="Arial" charset="0"/>
              <a:cs typeface="Arial" charset="0"/>
            </a:endParaRPr>
          </a:p>
          <a:p>
            <a:pPr marL="342900" indent="-342900">
              <a:buFont typeface="Courier New" charset="0"/>
              <a:buChar char="o"/>
            </a:pPr>
            <a:r>
              <a:rPr lang="en-US" dirty="0" smtClean="0">
                <a:latin typeface="Arial" charset="0"/>
                <a:ea typeface="Arial" charset="0"/>
                <a:cs typeface="Arial" charset="0"/>
              </a:rPr>
              <a:t>Located in the heart of Downtown Los Angeles</a:t>
            </a:r>
          </a:p>
          <a:p>
            <a:pPr marL="342900" indent="-342900">
              <a:buFont typeface="Courier New" charset="0"/>
              <a:buChar char="o"/>
            </a:pPr>
            <a:endParaRPr lang="en-US" dirty="0" smtClean="0">
              <a:latin typeface="Arial" charset="0"/>
              <a:ea typeface="Arial" charset="0"/>
              <a:cs typeface="Arial" charset="0"/>
            </a:endParaRPr>
          </a:p>
          <a:p>
            <a:pPr marL="342900" indent="-342900">
              <a:buFont typeface="Courier New" charset="0"/>
              <a:buChar char="o"/>
            </a:pPr>
            <a:r>
              <a:rPr lang="en-US" dirty="0" smtClean="0">
                <a:latin typeface="Arial" charset="0"/>
                <a:ea typeface="Arial" charset="0"/>
                <a:cs typeface="Arial" charset="0"/>
              </a:rPr>
              <a:t>Accessible to public transit, freeways, and parking available on-site </a:t>
            </a:r>
          </a:p>
          <a:p>
            <a:pPr marL="342900" indent="-342900">
              <a:buFont typeface="Courier New" charset="0"/>
              <a:buChar char="o"/>
            </a:pPr>
            <a:endParaRPr lang="en-US" dirty="0">
              <a:latin typeface="Arial" charset="0"/>
              <a:ea typeface="Arial" charset="0"/>
              <a:cs typeface="Arial" charset="0"/>
            </a:endParaRPr>
          </a:p>
          <a:p>
            <a:pPr marL="342900" indent="-342900">
              <a:buFont typeface="Courier New" charset="0"/>
              <a:buChar char="o"/>
            </a:pPr>
            <a:r>
              <a:rPr lang="en-US" dirty="0" smtClean="0">
                <a:latin typeface="Arial" charset="0"/>
                <a:ea typeface="Arial" charset="0"/>
                <a:cs typeface="Arial" charset="0"/>
              </a:rPr>
              <a:t>Financial aid available in Summer</a:t>
            </a:r>
          </a:p>
        </p:txBody>
      </p:sp>
      <p:pic>
        <p:nvPicPr>
          <p:cNvPr id="2" name="Picture 1"/>
          <p:cNvPicPr>
            <a:picLocks noChangeAspect="1"/>
          </p:cNvPicPr>
          <p:nvPr/>
        </p:nvPicPr>
        <p:blipFill>
          <a:blip r:embed="rId2"/>
          <a:stretch>
            <a:fillRect/>
          </a:stretch>
        </p:blipFill>
        <p:spPr>
          <a:xfrm>
            <a:off x="1320819" y="297592"/>
            <a:ext cx="2138763" cy="143581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3482940" y="297592"/>
            <a:ext cx="2107058" cy="142449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5613356" y="297592"/>
            <a:ext cx="2398007" cy="1435813"/>
          </a:xfrm>
          <a:prstGeom prst="rect">
            <a:avLst/>
          </a:prstGeom>
          <a:ln>
            <a:noFill/>
          </a:ln>
          <a:effectLst>
            <a:outerShdw blurRad="292100" dist="139700" dir="2700000" algn="tl" rotWithShape="0">
              <a:srgbClr val="333333">
                <a:alpha val="65000"/>
              </a:srgbClr>
            </a:outerShdw>
          </a:effectLst>
        </p:spPr>
      </p:pic>
      <p:cxnSp>
        <p:nvCxnSpPr>
          <p:cNvPr id="18" name="Straight Connector 17"/>
          <p:cNvCxnSpPr/>
          <p:nvPr/>
        </p:nvCxnSpPr>
        <p:spPr>
          <a:xfrm>
            <a:off x="1320819" y="225674"/>
            <a:ext cx="6690544"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320819" y="1803938"/>
            <a:ext cx="6690544"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0" y="1886465"/>
            <a:ext cx="9144000" cy="577081"/>
          </a:xfrm>
          <a:prstGeom prst="rect">
            <a:avLst/>
          </a:prstGeom>
          <a:noFill/>
        </p:spPr>
        <p:txBody>
          <a:bodyPr wrap="square" rtlCol="0">
            <a:spAutoFit/>
          </a:bodyPr>
          <a:lstStyle/>
          <a:p>
            <a:pPr algn="ctr">
              <a:lnSpc>
                <a:spcPct val="150000"/>
              </a:lnSpc>
            </a:pPr>
            <a:r>
              <a:rPr lang="en-US" sz="2100" b="1" dirty="0" smtClean="0">
                <a:latin typeface="Arial" panose="020B0604020202020204" pitchFamily="34" charset="0"/>
                <a:ea typeface="FuturaEF-MediumRoman" charset="0"/>
                <a:cs typeface="Arial" panose="020B0604020202020204" pitchFamily="34" charset="0"/>
              </a:rPr>
              <a:t>Cal State LA Downtown | 801 S. Grand Avenue | 6</a:t>
            </a:r>
            <a:r>
              <a:rPr lang="en-US" sz="2100" b="1" baseline="30000" dirty="0" smtClean="0">
                <a:latin typeface="Arial" panose="020B0604020202020204" pitchFamily="34" charset="0"/>
                <a:ea typeface="FuturaEF-MediumRoman" charset="0"/>
                <a:cs typeface="Arial" panose="020B0604020202020204" pitchFamily="34" charset="0"/>
              </a:rPr>
              <a:t>th</a:t>
            </a:r>
            <a:r>
              <a:rPr lang="en-US" sz="2100" b="1" dirty="0" smtClean="0">
                <a:latin typeface="Arial" panose="020B0604020202020204" pitchFamily="34" charset="0"/>
                <a:ea typeface="FuturaEF-MediumRoman" charset="0"/>
                <a:cs typeface="Arial" panose="020B0604020202020204" pitchFamily="34" charset="0"/>
              </a:rPr>
              <a:t> Floor</a:t>
            </a:r>
          </a:p>
        </p:txBody>
      </p:sp>
      <p:sp>
        <p:nvSpPr>
          <p:cNvPr id="23" name="Rectangle 22"/>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spTree>
    <p:extLst>
      <p:ext uri="{BB962C8B-B14F-4D97-AF65-F5344CB8AC3E}">
        <p14:creationId xmlns:p14="http://schemas.microsoft.com/office/powerpoint/2010/main" val="1893685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73971"/>
            <a:ext cx="9144000" cy="537391"/>
          </a:xfrm>
          <a:prstGeom prst="rect">
            <a:avLst/>
          </a:prstGeom>
          <a:noFill/>
        </p:spPr>
        <p:txBody>
          <a:bodyPr wrap="square" rtlCol="0">
            <a:spAutoFit/>
          </a:bodyPr>
          <a:lstStyle/>
          <a:p>
            <a:pPr algn="ctr">
              <a:lnSpc>
                <a:spcPct val="150000"/>
              </a:lnSpc>
            </a:pPr>
            <a:r>
              <a:rPr lang="en-US" sz="2200" b="1" dirty="0" smtClean="0">
                <a:latin typeface="Arial" panose="020B0604020202020204" pitchFamily="34" charset="0"/>
                <a:ea typeface="FuturaEF-MediumRoman" charset="0"/>
                <a:cs typeface="Arial" panose="020B0604020202020204" pitchFamily="34" charset="0"/>
              </a:rPr>
              <a:t>The Urban Generalist Focus</a:t>
            </a:r>
          </a:p>
        </p:txBody>
      </p:sp>
      <p:sp>
        <p:nvSpPr>
          <p:cNvPr id="15" name="TextBox 14"/>
          <p:cNvSpPr txBox="1"/>
          <p:nvPr/>
        </p:nvSpPr>
        <p:spPr>
          <a:xfrm>
            <a:off x="621586" y="1047648"/>
            <a:ext cx="7900828" cy="4278094"/>
          </a:xfrm>
          <a:prstGeom prst="rect">
            <a:avLst/>
          </a:prstGeom>
          <a:noFill/>
        </p:spPr>
        <p:txBody>
          <a:bodyPr wrap="square" rtlCol="0">
            <a:spAutoFit/>
          </a:bodyPr>
          <a:lstStyle/>
          <a:p>
            <a:pPr marL="285750" indent="-285750">
              <a:buFont typeface="Arial" charset="0"/>
              <a:buChar char="•"/>
            </a:pPr>
            <a:r>
              <a:rPr lang="en-US" sz="1600" dirty="0" smtClean="0">
                <a:latin typeface="Arial" charset="0"/>
                <a:ea typeface="Arial" charset="0"/>
                <a:cs typeface="Arial" charset="0"/>
              </a:rPr>
              <a:t>The urban generalist focus prepares students to provide service across the spectrum of practice. </a:t>
            </a:r>
          </a:p>
          <a:p>
            <a:pPr marL="285750" indent="-285750">
              <a:buFont typeface="Arial" charset="0"/>
              <a:buChar char="•"/>
            </a:pPr>
            <a:endParaRPr lang="en-US" sz="1600" dirty="0">
              <a:latin typeface="Arial" charset="0"/>
              <a:ea typeface="Arial" charset="0"/>
              <a:cs typeface="Arial" charset="0"/>
            </a:endParaRPr>
          </a:p>
          <a:p>
            <a:pPr marL="285750" indent="-285750">
              <a:buFont typeface="Arial" charset="0"/>
              <a:buChar char="•"/>
            </a:pPr>
            <a:r>
              <a:rPr lang="en-US" sz="1600" dirty="0" smtClean="0">
                <a:latin typeface="Arial" charset="0"/>
                <a:ea typeface="Arial" charset="0"/>
                <a:cs typeface="Arial" charset="0"/>
              </a:rPr>
              <a:t>Capitalizing on Cal State LA Downtown’s location, this focus offers students the opportunity to learn effective and responsive strategies for working in any urban environment at the micro (individual/family), mezzo (group/community), and macro (policy/societal) levels. </a:t>
            </a:r>
          </a:p>
          <a:p>
            <a:pPr marL="285750" indent="-285750">
              <a:buFont typeface="Arial" charset="0"/>
              <a:buChar char="•"/>
            </a:pPr>
            <a:endParaRPr lang="en-US" sz="1600" dirty="0">
              <a:latin typeface="Arial" charset="0"/>
              <a:ea typeface="Arial" charset="0"/>
              <a:cs typeface="Arial" charset="0"/>
            </a:endParaRPr>
          </a:p>
          <a:p>
            <a:pPr marL="285750" indent="-285750">
              <a:buFont typeface="Arial" charset="0"/>
              <a:buChar char="•"/>
            </a:pPr>
            <a:r>
              <a:rPr lang="en-US" sz="1600" dirty="0" smtClean="0">
                <a:latin typeface="Arial" charset="0"/>
                <a:ea typeface="Arial" charset="0"/>
                <a:cs typeface="Arial" charset="0"/>
              </a:rPr>
              <a:t>Our MSW program also allows students to empower and be relevant to the needs of the multi-national, multi-ethnic, and multi-cultural communities that surround the campus (Downtown L.A., East L.A., South L.A., Pasadena, Alhambra, Glendale, and other nearby communities). </a:t>
            </a:r>
          </a:p>
          <a:p>
            <a:pPr marL="285750" indent="-285750">
              <a:buFont typeface="Arial" charset="0"/>
              <a:buChar char="•"/>
            </a:pPr>
            <a:endParaRPr lang="en-US" sz="1600" dirty="0">
              <a:latin typeface="Arial" charset="0"/>
              <a:ea typeface="Arial" charset="0"/>
              <a:cs typeface="Arial" charset="0"/>
            </a:endParaRPr>
          </a:p>
          <a:p>
            <a:pPr marL="285750" indent="-285750">
              <a:buFont typeface="Arial" charset="0"/>
              <a:buChar char="•"/>
            </a:pPr>
            <a:r>
              <a:rPr lang="en-US" sz="1600" dirty="0" smtClean="0">
                <a:latin typeface="Arial" charset="0"/>
                <a:ea typeface="Arial" charset="0"/>
                <a:cs typeface="Arial" charset="0"/>
              </a:rPr>
              <a:t>Applicants will still be able to work with specific populations through course content, electives, fieldwork (internship), and thesis. Concentration specific content (e.g. children, youth, women and families, aging, forensic, LGBT etc.) are incorporated across the MSW curriculum. </a:t>
            </a:r>
            <a:endParaRPr lang="en-US" sz="1600" dirty="0">
              <a:latin typeface="Arial" charset="0"/>
              <a:ea typeface="Arial" charset="0"/>
              <a:cs typeface="Arial" charset="0"/>
            </a:endParaRPr>
          </a:p>
        </p:txBody>
      </p:sp>
      <p:sp>
        <p:nvSpPr>
          <p:cNvPr id="18" name="Rectangle 17"/>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21" name="Straight Connector 20"/>
          <p:cNvCxnSpPr/>
          <p:nvPr/>
        </p:nvCxnSpPr>
        <p:spPr>
          <a:xfrm>
            <a:off x="0" y="705603"/>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062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5923"/>
            <a:ext cx="9144000" cy="598177"/>
          </a:xfrm>
          <a:prstGeom prst="rect">
            <a:avLst/>
          </a:prstGeom>
          <a:noFill/>
        </p:spPr>
        <p:txBody>
          <a:bodyPr wrap="square" rtlCol="0">
            <a:spAutoFit/>
          </a:bodyPr>
          <a:lstStyle/>
          <a:p>
            <a:pPr algn="ctr">
              <a:lnSpc>
                <a:spcPct val="150000"/>
              </a:lnSpc>
            </a:pPr>
            <a:r>
              <a:rPr lang="en-US" sz="2500" b="1" dirty="0" smtClean="0">
                <a:latin typeface="Arial" panose="020B0604020202020204" pitchFamily="34" charset="0"/>
                <a:ea typeface="FuturaEF-MediumRoman" charset="0"/>
                <a:cs typeface="Arial" panose="020B0604020202020204" pitchFamily="34" charset="0"/>
              </a:rPr>
              <a:t>Admission Requirements</a:t>
            </a:r>
          </a:p>
        </p:txBody>
      </p:sp>
      <p:sp>
        <p:nvSpPr>
          <p:cNvPr id="9" name="TextBox 8"/>
          <p:cNvSpPr txBox="1"/>
          <p:nvPr/>
        </p:nvSpPr>
        <p:spPr>
          <a:xfrm>
            <a:off x="580489" y="1057283"/>
            <a:ext cx="7983021" cy="4524315"/>
          </a:xfrm>
          <a:prstGeom prst="rect">
            <a:avLst/>
          </a:prstGeom>
          <a:noFill/>
        </p:spPr>
        <p:txBody>
          <a:bodyPr wrap="square" rtlCol="0">
            <a:spAutoFit/>
          </a:bodyPr>
          <a:lstStyle/>
          <a:p>
            <a:pPr marL="285750" indent="-285750">
              <a:buFont typeface="Arial" charset="0"/>
              <a:buChar char="•"/>
            </a:pPr>
            <a:r>
              <a:rPr lang="en-US" sz="1600" dirty="0" smtClean="0">
                <a:latin typeface="Arial" charset="0"/>
                <a:ea typeface="Arial" charset="0"/>
                <a:cs typeface="Arial" charset="0"/>
              </a:rPr>
              <a:t>The MSW Advanced Standing Program (ASP) at Cal State LA is a one-year 33</a:t>
            </a:r>
            <a:r>
              <a:rPr lang="en-US" sz="1600" dirty="0" smtClean="0">
                <a:solidFill>
                  <a:srgbClr val="FF0000"/>
                </a:solidFill>
                <a:latin typeface="Arial" charset="0"/>
                <a:ea typeface="Arial" charset="0"/>
                <a:cs typeface="Arial" charset="0"/>
              </a:rPr>
              <a:t> </a:t>
            </a:r>
            <a:r>
              <a:rPr lang="en-US" sz="1600" dirty="0" smtClean="0">
                <a:latin typeface="Arial" charset="0"/>
                <a:ea typeface="Arial" charset="0"/>
                <a:cs typeface="Arial" charset="0"/>
              </a:rPr>
              <a:t>semester unit program for candidates who hold a BASW degree. </a:t>
            </a:r>
          </a:p>
          <a:p>
            <a:pPr marL="285750" indent="-285750">
              <a:buFont typeface="Arial" charset="0"/>
              <a:buChar char="•"/>
            </a:pPr>
            <a:endParaRPr lang="en-US" sz="1600" dirty="0">
              <a:latin typeface="Arial" charset="0"/>
              <a:ea typeface="Arial" charset="0"/>
              <a:cs typeface="Arial" charset="0"/>
            </a:endParaRPr>
          </a:p>
          <a:p>
            <a:pPr marL="285750" indent="-285750">
              <a:buFont typeface="Arial" charset="0"/>
              <a:buChar char="•"/>
            </a:pPr>
            <a:r>
              <a:rPr lang="en-US" sz="1600" dirty="0" smtClean="0">
                <a:latin typeface="Arial" charset="0"/>
                <a:ea typeface="Arial" charset="0"/>
                <a:cs typeface="Arial" charset="0"/>
              </a:rPr>
              <a:t>Admission to the program allows students to complete their MSW degree in less time than the traditional MSW program by waiving the first-year foundation course requirements. </a:t>
            </a:r>
          </a:p>
          <a:p>
            <a:pPr marL="285750" indent="-285750">
              <a:buFont typeface="Arial" charset="0"/>
              <a:buChar char="•"/>
            </a:pPr>
            <a:endParaRPr lang="en-US" sz="1600" dirty="0">
              <a:latin typeface="Arial" charset="0"/>
              <a:ea typeface="Arial" charset="0"/>
              <a:cs typeface="Arial" charset="0"/>
            </a:endParaRPr>
          </a:p>
          <a:p>
            <a:pPr marL="285750" indent="-285750">
              <a:buFont typeface="Arial" charset="0"/>
              <a:buChar char="•"/>
            </a:pPr>
            <a:r>
              <a:rPr lang="en-US" sz="1600" dirty="0" smtClean="0">
                <a:latin typeface="Arial" charset="0"/>
                <a:ea typeface="Arial" charset="0"/>
                <a:cs typeface="Arial" charset="0"/>
              </a:rPr>
              <a:t>Students applying for this option must demonstrate their field readiness to perform at the level of a second-year MSW student.</a:t>
            </a:r>
          </a:p>
          <a:p>
            <a:pPr marL="285750" indent="-285750">
              <a:buFont typeface="Arial" charset="0"/>
              <a:buChar char="•"/>
            </a:pPr>
            <a:endParaRPr lang="en-US" sz="1600" dirty="0">
              <a:latin typeface="Arial" charset="0"/>
              <a:ea typeface="Arial" charset="0"/>
              <a:cs typeface="Arial" charset="0"/>
            </a:endParaRPr>
          </a:p>
          <a:p>
            <a:pPr marL="285750" indent="-285750">
              <a:buFont typeface="Arial" charset="0"/>
              <a:buChar char="•"/>
            </a:pPr>
            <a:r>
              <a:rPr lang="en-US" sz="1600" dirty="0" smtClean="0">
                <a:latin typeface="Arial" charset="0"/>
                <a:ea typeface="Arial" charset="0"/>
                <a:cs typeface="Arial" charset="0"/>
              </a:rPr>
              <a:t>The ASP program begins with 6 semester units (2 courses) in the summer prior to the beginning of the advanced courses, which are completed in two semesters.  </a:t>
            </a:r>
          </a:p>
          <a:p>
            <a:pPr marL="285750" indent="-285750">
              <a:buFont typeface="Arial" charset="0"/>
              <a:buChar char="•"/>
            </a:pPr>
            <a:endParaRPr lang="en-US" sz="1600" dirty="0">
              <a:latin typeface="Arial" charset="0"/>
              <a:ea typeface="Arial" charset="0"/>
              <a:cs typeface="Arial" charset="0"/>
            </a:endParaRPr>
          </a:p>
          <a:p>
            <a:pPr marL="285750" indent="-285750">
              <a:buFont typeface="Arial" charset="0"/>
              <a:buChar char="•"/>
            </a:pPr>
            <a:r>
              <a:rPr lang="en-US" sz="1600" dirty="0" smtClean="0">
                <a:latin typeface="Arial" charset="0"/>
                <a:ea typeface="Arial" charset="0"/>
                <a:cs typeface="Arial" charset="0"/>
              </a:rPr>
              <a:t>ASP students attend classes Mondays and Tuesdays at Cal State LA Downtown located at 801 S. Grand Avenue, Los Angeles on the 6</a:t>
            </a:r>
            <a:r>
              <a:rPr lang="en-US" sz="1600" baseline="30000" dirty="0" smtClean="0">
                <a:latin typeface="Arial" charset="0"/>
                <a:ea typeface="Arial" charset="0"/>
                <a:cs typeface="Arial" charset="0"/>
              </a:rPr>
              <a:t>th</a:t>
            </a:r>
            <a:r>
              <a:rPr lang="en-US" sz="1600" dirty="0" smtClean="0">
                <a:latin typeface="Arial" charset="0"/>
                <a:ea typeface="Arial" charset="0"/>
                <a:cs typeface="Arial" charset="0"/>
              </a:rPr>
              <a:t> Floor. </a:t>
            </a:r>
          </a:p>
          <a:p>
            <a:pPr marL="285750" indent="-285750">
              <a:buFont typeface="Arial" charset="0"/>
              <a:buChar char="•"/>
            </a:pPr>
            <a:endParaRPr lang="en-US" sz="1600" dirty="0">
              <a:latin typeface="Arial" charset="0"/>
              <a:ea typeface="Arial" charset="0"/>
              <a:cs typeface="Arial" charset="0"/>
            </a:endParaRPr>
          </a:p>
          <a:p>
            <a:pPr marL="285750" indent="-285750">
              <a:buFont typeface="Arial" charset="0"/>
              <a:buChar char="•"/>
            </a:pPr>
            <a:r>
              <a:rPr lang="en-US" sz="1600" dirty="0" smtClean="0">
                <a:latin typeface="Arial" charset="0"/>
                <a:ea typeface="Arial" charset="0"/>
                <a:cs typeface="Arial" charset="0"/>
              </a:rPr>
              <a:t>Field internship for ASP students are on Wednesdays, Thursdays, and Fridays during regular business hours for a total of 24 hours per week. </a:t>
            </a:r>
            <a:endParaRPr lang="en-US" sz="1600" dirty="0">
              <a:latin typeface="Arial" charset="0"/>
              <a:ea typeface="Arial" charset="0"/>
              <a:cs typeface="Arial" charset="0"/>
            </a:endParaRPr>
          </a:p>
        </p:txBody>
      </p:sp>
      <p:sp>
        <p:nvSpPr>
          <p:cNvPr id="14" name="Rectangle 13"/>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16" name="Straight Connector 15"/>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1768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5923"/>
            <a:ext cx="9144000" cy="598177"/>
          </a:xfrm>
          <a:prstGeom prst="rect">
            <a:avLst/>
          </a:prstGeom>
          <a:noFill/>
        </p:spPr>
        <p:txBody>
          <a:bodyPr wrap="square" rtlCol="0">
            <a:spAutoFit/>
          </a:bodyPr>
          <a:lstStyle/>
          <a:p>
            <a:pPr algn="ctr">
              <a:lnSpc>
                <a:spcPct val="150000"/>
              </a:lnSpc>
            </a:pPr>
            <a:r>
              <a:rPr lang="en-US" sz="2500" b="1" dirty="0" smtClean="0">
                <a:latin typeface="Arial" panose="020B0604020202020204" pitchFamily="34" charset="0"/>
                <a:ea typeface="FuturaEF-MediumRoman" charset="0"/>
                <a:cs typeface="Arial" panose="020B0604020202020204" pitchFamily="34" charset="0"/>
              </a:rPr>
              <a:t>Requirements for Advanced Standing</a:t>
            </a:r>
          </a:p>
        </p:txBody>
      </p:sp>
      <p:sp>
        <p:nvSpPr>
          <p:cNvPr id="9" name="TextBox 8"/>
          <p:cNvSpPr txBox="1"/>
          <p:nvPr/>
        </p:nvSpPr>
        <p:spPr>
          <a:xfrm>
            <a:off x="429037" y="1057283"/>
            <a:ext cx="8285925" cy="4262705"/>
          </a:xfrm>
          <a:prstGeom prst="rect">
            <a:avLst/>
          </a:prstGeom>
          <a:noFill/>
        </p:spPr>
        <p:txBody>
          <a:bodyPr wrap="square" rtlCol="0">
            <a:spAutoFit/>
          </a:bodyPr>
          <a:lstStyle/>
          <a:p>
            <a:pPr marL="285750" indent="-285750">
              <a:buFont typeface="Arial" charset="0"/>
              <a:buChar char="•"/>
            </a:pPr>
            <a:r>
              <a:rPr lang="en-US" sz="1700" dirty="0" smtClean="0">
                <a:latin typeface="Arial" charset="0"/>
                <a:ea typeface="Arial" charset="0"/>
                <a:cs typeface="Arial" charset="0"/>
              </a:rPr>
              <a:t>Bachelor’s degree in Social Work from a CSWE accredited college or university (completed with the last 5 years) </a:t>
            </a:r>
          </a:p>
          <a:p>
            <a:pPr marL="285750" indent="-285750">
              <a:buFont typeface="Arial" charset="0"/>
              <a:buChar char="•"/>
            </a:pPr>
            <a:endParaRPr lang="en-US" sz="1700" dirty="0">
              <a:latin typeface="Arial" charset="0"/>
              <a:ea typeface="Arial" charset="0"/>
              <a:cs typeface="Arial" charset="0"/>
            </a:endParaRPr>
          </a:p>
          <a:p>
            <a:pPr marL="285750" indent="-285750">
              <a:buFont typeface="Arial" charset="0"/>
              <a:buChar char="•"/>
            </a:pPr>
            <a:r>
              <a:rPr lang="en-US" sz="1700" dirty="0" smtClean="0">
                <a:latin typeface="Arial" charset="0"/>
                <a:ea typeface="Arial" charset="0"/>
                <a:cs typeface="Arial" charset="0"/>
              </a:rPr>
              <a:t>Minimum 3.0 cumulative grade point average (GPA) on a 4.0 scale.</a:t>
            </a:r>
          </a:p>
          <a:p>
            <a:pPr marL="285750" indent="-285750">
              <a:buFont typeface="Arial" charset="0"/>
              <a:buChar char="•"/>
            </a:pPr>
            <a:endParaRPr lang="en-US" sz="1700" dirty="0">
              <a:latin typeface="Arial" charset="0"/>
              <a:ea typeface="Arial" charset="0"/>
              <a:cs typeface="Arial" charset="0"/>
            </a:endParaRPr>
          </a:p>
          <a:p>
            <a:pPr marL="285750" indent="-285750">
              <a:buFont typeface="Arial" charset="0"/>
              <a:buChar char="•"/>
            </a:pPr>
            <a:r>
              <a:rPr lang="en-US" sz="1700" dirty="0" smtClean="0">
                <a:latin typeface="Arial" charset="0"/>
                <a:ea typeface="Arial" charset="0"/>
                <a:cs typeface="Arial" charset="0"/>
              </a:rPr>
              <a:t>Three references - one from each of the following: </a:t>
            </a:r>
            <a:endParaRPr lang="en-US" sz="1700" dirty="0">
              <a:latin typeface="Arial" charset="0"/>
              <a:ea typeface="Arial" charset="0"/>
              <a:cs typeface="Arial" charset="0"/>
            </a:endParaRPr>
          </a:p>
          <a:p>
            <a:r>
              <a:rPr lang="en-US" sz="1700" b="1" dirty="0" smtClean="0">
                <a:latin typeface="Arial" charset="0"/>
                <a:ea typeface="Arial" charset="0"/>
                <a:cs typeface="Arial" charset="0"/>
              </a:rPr>
              <a:t>    </a:t>
            </a:r>
            <a:r>
              <a:rPr lang="en-US" sz="1700" b="1" dirty="0">
                <a:latin typeface="Arial" charset="0"/>
                <a:ea typeface="Arial" charset="0"/>
                <a:cs typeface="Arial" charset="0"/>
              </a:rPr>
              <a:t> </a:t>
            </a:r>
            <a:r>
              <a:rPr lang="en-US" sz="1700" b="1" dirty="0" smtClean="0">
                <a:latin typeface="Arial" charset="0"/>
                <a:ea typeface="Arial" charset="0"/>
                <a:cs typeface="Arial" charset="0"/>
              </a:rPr>
              <a:t>1. One academic (A)</a:t>
            </a:r>
          </a:p>
          <a:p>
            <a:r>
              <a:rPr lang="en-US" sz="1700" b="1" dirty="0">
                <a:latin typeface="Arial" charset="0"/>
                <a:ea typeface="Arial" charset="0"/>
                <a:cs typeface="Arial" charset="0"/>
              </a:rPr>
              <a:t> </a:t>
            </a:r>
            <a:r>
              <a:rPr lang="en-US" sz="1700" b="1" dirty="0" smtClean="0">
                <a:latin typeface="Arial" charset="0"/>
                <a:ea typeface="Arial" charset="0"/>
                <a:cs typeface="Arial" charset="0"/>
              </a:rPr>
              <a:t>    2. One from your Integrative Seminar Instructor (F)</a:t>
            </a:r>
          </a:p>
          <a:p>
            <a:r>
              <a:rPr lang="en-US" sz="1700" b="1" dirty="0">
                <a:latin typeface="Arial" charset="0"/>
                <a:ea typeface="Arial" charset="0"/>
                <a:cs typeface="Arial" charset="0"/>
              </a:rPr>
              <a:t> </a:t>
            </a:r>
            <a:r>
              <a:rPr lang="en-US" sz="1700" b="1" dirty="0" smtClean="0">
                <a:latin typeface="Arial" charset="0"/>
                <a:ea typeface="Arial" charset="0"/>
                <a:cs typeface="Arial" charset="0"/>
              </a:rPr>
              <a:t>    3. One from the field instructor from your BASW internship (F)</a:t>
            </a:r>
          </a:p>
          <a:p>
            <a:endParaRPr lang="en-US" sz="1700" b="1" dirty="0">
              <a:latin typeface="Arial" charset="0"/>
              <a:ea typeface="Arial" charset="0"/>
              <a:cs typeface="Arial" charset="0"/>
            </a:endParaRPr>
          </a:p>
          <a:p>
            <a:pPr marL="285750" indent="-285750">
              <a:buFont typeface="Arial" charset="0"/>
              <a:buChar char="•"/>
            </a:pPr>
            <a:r>
              <a:rPr lang="en-US" sz="1700" dirty="0" smtClean="0">
                <a:latin typeface="Arial" charset="0"/>
                <a:ea typeface="Arial" charset="0"/>
                <a:cs typeface="Arial" charset="0"/>
              </a:rPr>
              <a:t>Successful ASP candidates will demonstrate readiness to be placed in a second year field placement if admitted. For example, the candidate has work experience in social or human services post-BASW. </a:t>
            </a:r>
          </a:p>
          <a:p>
            <a:pPr marL="285750" indent="-285750">
              <a:buFont typeface="Arial" charset="0"/>
              <a:buChar char="•"/>
            </a:pPr>
            <a:endParaRPr lang="en-US" sz="1700" dirty="0">
              <a:latin typeface="Arial" charset="0"/>
              <a:ea typeface="Arial" charset="0"/>
              <a:cs typeface="Arial" charset="0"/>
            </a:endParaRPr>
          </a:p>
          <a:p>
            <a:r>
              <a:rPr lang="en-US" sz="1700" b="1" dirty="0" smtClean="0">
                <a:latin typeface="Arial" charset="0"/>
                <a:ea typeface="Arial" charset="0"/>
                <a:cs typeface="Arial" charset="0"/>
              </a:rPr>
              <a:t>One year of work experience in social services or human services is preferred</a:t>
            </a:r>
          </a:p>
          <a:p>
            <a:pPr marL="285750" indent="-285750">
              <a:buFont typeface="Arial" charset="0"/>
              <a:buChar char="•"/>
            </a:pPr>
            <a:endParaRPr lang="en-US" sz="1600" dirty="0" smtClean="0">
              <a:latin typeface="Arial" charset="0"/>
              <a:ea typeface="Arial" charset="0"/>
              <a:cs typeface="Arial" charset="0"/>
            </a:endParaRPr>
          </a:p>
        </p:txBody>
      </p:sp>
      <p:sp>
        <p:nvSpPr>
          <p:cNvPr id="14" name="Rectangle 13"/>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16" name="Straight Connector 15"/>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853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2519"/>
            <a:ext cx="9144000" cy="598177"/>
          </a:xfrm>
          <a:prstGeom prst="rect">
            <a:avLst/>
          </a:prstGeom>
          <a:noFill/>
        </p:spPr>
        <p:txBody>
          <a:bodyPr wrap="square" rtlCol="0">
            <a:spAutoFit/>
          </a:bodyPr>
          <a:lstStyle/>
          <a:p>
            <a:pPr algn="ctr">
              <a:lnSpc>
                <a:spcPct val="150000"/>
              </a:lnSpc>
            </a:pPr>
            <a:r>
              <a:rPr lang="en-US" sz="2500" b="1" dirty="0" smtClean="0">
                <a:latin typeface="Arial" panose="020B0604020202020204" pitchFamily="34" charset="0"/>
                <a:ea typeface="FuturaEF-MediumRoman" charset="0"/>
                <a:cs typeface="Arial" panose="020B0604020202020204" pitchFamily="34" charset="0"/>
              </a:rPr>
              <a:t>Curriculum Courses for the One Year</a:t>
            </a:r>
          </a:p>
        </p:txBody>
      </p:sp>
      <p:sp>
        <p:nvSpPr>
          <p:cNvPr id="14" name="Rectangle 13"/>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936411421"/>
              </p:ext>
            </p:extLst>
          </p:nvPr>
        </p:nvGraphicFramePr>
        <p:xfrm>
          <a:off x="152395" y="493986"/>
          <a:ext cx="8839210" cy="5022446"/>
        </p:xfrm>
        <a:graphic>
          <a:graphicData uri="http://schemas.openxmlformats.org/drawingml/2006/table">
            <a:tbl>
              <a:tblPr firstRow="1" bandRow="1">
                <a:tableStyleId>{5C22544A-7EE6-4342-B048-85BDC9FD1C3A}</a:tableStyleId>
              </a:tblPr>
              <a:tblGrid>
                <a:gridCol w="655684">
                  <a:extLst>
                    <a:ext uri="{9D8B030D-6E8A-4147-A177-3AD203B41FA5}">
                      <a16:colId xmlns:a16="http://schemas.microsoft.com/office/drawing/2014/main" val="20000"/>
                    </a:ext>
                  </a:extLst>
                </a:gridCol>
                <a:gridCol w="1021064">
                  <a:extLst>
                    <a:ext uri="{9D8B030D-6E8A-4147-A177-3AD203B41FA5}">
                      <a16:colId xmlns:a16="http://schemas.microsoft.com/office/drawing/2014/main" val="20001"/>
                    </a:ext>
                  </a:extLst>
                </a:gridCol>
                <a:gridCol w="549982">
                  <a:extLst>
                    <a:ext uri="{9D8B030D-6E8A-4147-A177-3AD203B41FA5}">
                      <a16:colId xmlns:a16="http://schemas.microsoft.com/office/drawing/2014/main" val="20002"/>
                    </a:ext>
                  </a:extLst>
                </a:gridCol>
                <a:gridCol w="791415">
                  <a:extLst>
                    <a:ext uri="{9D8B030D-6E8A-4147-A177-3AD203B41FA5}">
                      <a16:colId xmlns:a16="http://schemas.microsoft.com/office/drawing/2014/main" val="20003"/>
                    </a:ext>
                  </a:extLst>
                </a:gridCol>
                <a:gridCol w="660689">
                  <a:extLst>
                    <a:ext uri="{9D8B030D-6E8A-4147-A177-3AD203B41FA5}">
                      <a16:colId xmlns:a16="http://schemas.microsoft.com/office/drawing/2014/main" val="20004"/>
                    </a:ext>
                  </a:extLst>
                </a:gridCol>
                <a:gridCol w="1251304">
                  <a:extLst>
                    <a:ext uri="{9D8B030D-6E8A-4147-A177-3AD203B41FA5}">
                      <a16:colId xmlns:a16="http://schemas.microsoft.com/office/drawing/2014/main" val="20005"/>
                    </a:ext>
                  </a:extLst>
                </a:gridCol>
                <a:gridCol w="462250">
                  <a:extLst>
                    <a:ext uri="{9D8B030D-6E8A-4147-A177-3AD203B41FA5}">
                      <a16:colId xmlns:a16="http://schemas.microsoft.com/office/drawing/2014/main" val="20006"/>
                    </a:ext>
                  </a:extLst>
                </a:gridCol>
                <a:gridCol w="688949">
                  <a:extLst>
                    <a:ext uri="{9D8B030D-6E8A-4147-A177-3AD203B41FA5}">
                      <a16:colId xmlns:a16="http://schemas.microsoft.com/office/drawing/2014/main" val="20007"/>
                    </a:ext>
                  </a:extLst>
                </a:gridCol>
                <a:gridCol w="570594">
                  <a:extLst>
                    <a:ext uri="{9D8B030D-6E8A-4147-A177-3AD203B41FA5}">
                      <a16:colId xmlns:a16="http://schemas.microsoft.com/office/drawing/2014/main" val="20008"/>
                    </a:ext>
                  </a:extLst>
                </a:gridCol>
                <a:gridCol w="1031074">
                  <a:extLst>
                    <a:ext uri="{9D8B030D-6E8A-4147-A177-3AD203B41FA5}">
                      <a16:colId xmlns:a16="http://schemas.microsoft.com/office/drawing/2014/main" val="20009"/>
                    </a:ext>
                  </a:extLst>
                </a:gridCol>
                <a:gridCol w="400418">
                  <a:extLst>
                    <a:ext uri="{9D8B030D-6E8A-4147-A177-3AD203B41FA5}">
                      <a16:colId xmlns:a16="http://schemas.microsoft.com/office/drawing/2014/main" val="20010"/>
                    </a:ext>
                  </a:extLst>
                </a:gridCol>
                <a:gridCol w="755787">
                  <a:extLst>
                    <a:ext uri="{9D8B030D-6E8A-4147-A177-3AD203B41FA5}">
                      <a16:colId xmlns:a16="http://schemas.microsoft.com/office/drawing/2014/main" val="20011"/>
                    </a:ext>
                  </a:extLst>
                </a:gridCol>
              </a:tblGrid>
              <a:tr h="332679">
                <a:tc gridSpan="4">
                  <a:txBody>
                    <a:bodyPr/>
                    <a:lstStyle/>
                    <a:p>
                      <a:pPr algn="ctr"/>
                      <a:r>
                        <a:rPr lang="en-US" sz="1100" dirty="0" smtClean="0">
                          <a:latin typeface="Arial" charset="0"/>
                          <a:ea typeface="Arial" charset="0"/>
                          <a:cs typeface="Arial" charset="0"/>
                        </a:rPr>
                        <a:t>Summer Semester (4</a:t>
                      </a:r>
                      <a:r>
                        <a:rPr lang="en-US" sz="1100" baseline="0" dirty="0" smtClean="0">
                          <a:latin typeface="Arial" charset="0"/>
                          <a:ea typeface="Arial" charset="0"/>
                          <a:cs typeface="Arial" charset="0"/>
                        </a:rPr>
                        <a:t> Weeks)</a:t>
                      </a:r>
                      <a:endParaRPr lang="en-US" sz="11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dirty="0" smtClean="0">
                          <a:latin typeface="Arial" charset="0"/>
                          <a:ea typeface="Arial" charset="0"/>
                          <a:cs typeface="Arial" charset="0"/>
                        </a:rPr>
                        <a:t>Fall Semester (16 Weeks)</a:t>
                      </a:r>
                      <a:endParaRPr lang="en-US" sz="11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dirty="0" smtClean="0">
                          <a:latin typeface="Arial" charset="0"/>
                          <a:ea typeface="Arial" charset="0"/>
                          <a:cs typeface="Arial" charset="0"/>
                        </a:rPr>
                        <a:t>Spring Semester (16 Weeks)</a:t>
                      </a:r>
                      <a:endParaRPr lang="en-US" sz="11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8461">
                <a:tc>
                  <a:txBody>
                    <a:bodyPr/>
                    <a:lstStyle/>
                    <a:p>
                      <a:pPr algn="ctr"/>
                      <a:r>
                        <a:rPr lang="en-US" sz="950" dirty="0" smtClean="0">
                          <a:latin typeface="Arial" charset="0"/>
                          <a:ea typeface="Arial" charset="0"/>
                          <a:cs typeface="Arial" charset="0"/>
                        </a:rPr>
                        <a:t>Course </a:t>
                      </a:r>
                      <a:endParaRPr lang="en-US" sz="95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950" dirty="0" smtClean="0">
                          <a:latin typeface="Arial" charset="0"/>
                          <a:ea typeface="Arial" charset="0"/>
                          <a:cs typeface="Arial" charset="0"/>
                        </a:rPr>
                        <a:t>Title</a:t>
                      </a:r>
                      <a:endParaRPr lang="en-US" sz="950" dirty="0">
                        <a:latin typeface="Arial" charset="0"/>
                        <a:ea typeface="Arial" charset="0"/>
                        <a:cs typeface="Arial" charset="0"/>
                      </a:endParaRPr>
                    </a:p>
                  </a:txBody>
                  <a:tcPr/>
                </a:tc>
                <a:tc>
                  <a:txBody>
                    <a:bodyPr/>
                    <a:lstStyle/>
                    <a:p>
                      <a:pPr algn="ctr"/>
                      <a:r>
                        <a:rPr lang="en-US" sz="950" dirty="0" smtClean="0">
                          <a:latin typeface="Arial" charset="0"/>
                          <a:ea typeface="Arial" charset="0"/>
                          <a:cs typeface="Arial" charset="0"/>
                        </a:rPr>
                        <a:t>Unit</a:t>
                      </a:r>
                      <a:endParaRPr lang="en-US" sz="950" dirty="0">
                        <a:latin typeface="Arial" charset="0"/>
                        <a:ea typeface="Arial" charset="0"/>
                        <a:cs typeface="Arial" charset="0"/>
                      </a:endParaRPr>
                    </a:p>
                  </a:txBody>
                  <a:tcPr/>
                </a:tc>
                <a:tc>
                  <a:txBody>
                    <a:bodyPr/>
                    <a:lstStyle/>
                    <a:p>
                      <a:pPr algn="ctr"/>
                      <a:r>
                        <a:rPr lang="en-US" sz="950" dirty="0" smtClean="0">
                          <a:latin typeface="Arial" charset="0"/>
                          <a:ea typeface="Arial" charset="0"/>
                          <a:cs typeface="Arial" charset="0"/>
                        </a:rPr>
                        <a:t>Pre-Requisite </a:t>
                      </a:r>
                      <a:endParaRPr lang="en-US" sz="95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950" dirty="0" smtClean="0">
                          <a:latin typeface="Arial" charset="0"/>
                          <a:ea typeface="Arial" charset="0"/>
                          <a:cs typeface="Arial" charset="0"/>
                        </a:rPr>
                        <a:t>Course </a:t>
                      </a:r>
                      <a:endParaRPr lang="en-US" sz="95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950" dirty="0" smtClean="0">
                          <a:latin typeface="Arial" charset="0"/>
                          <a:ea typeface="Arial" charset="0"/>
                          <a:cs typeface="Arial" charset="0"/>
                        </a:rPr>
                        <a:t>Title</a:t>
                      </a:r>
                      <a:endParaRPr lang="en-US" sz="950" dirty="0">
                        <a:latin typeface="Arial" charset="0"/>
                        <a:ea typeface="Arial" charset="0"/>
                        <a:cs typeface="Arial" charset="0"/>
                      </a:endParaRPr>
                    </a:p>
                  </a:txBody>
                  <a:tcPr/>
                </a:tc>
                <a:tc>
                  <a:txBody>
                    <a:bodyPr/>
                    <a:lstStyle/>
                    <a:p>
                      <a:pPr algn="ctr"/>
                      <a:r>
                        <a:rPr lang="en-US" sz="950" dirty="0" smtClean="0">
                          <a:latin typeface="Arial" charset="0"/>
                          <a:ea typeface="Arial" charset="0"/>
                          <a:cs typeface="Arial" charset="0"/>
                        </a:rPr>
                        <a:t>Unit</a:t>
                      </a:r>
                      <a:endParaRPr lang="en-US" sz="950" dirty="0">
                        <a:latin typeface="Arial" charset="0"/>
                        <a:ea typeface="Arial" charset="0"/>
                        <a:cs typeface="Arial" charset="0"/>
                      </a:endParaRPr>
                    </a:p>
                  </a:txBody>
                  <a:tcPr/>
                </a:tc>
                <a:tc>
                  <a:txBody>
                    <a:bodyPr/>
                    <a:lstStyle/>
                    <a:p>
                      <a:pPr algn="ctr"/>
                      <a:r>
                        <a:rPr lang="en-US" sz="950" dirty="0" smtClean="0">
                          <a:latin typeface="Arial" charset="0"/>
                          <a:ea typeface="Arial" charset="0"/>
                          <a:cs typeface="Arial" charset="0"/>
                        </a:rPr>
                        <a:t>Pre-Requisite </a:t>
                      </a:r>
                      <a:endParaRPr lang="en-US" sz="95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950" dirty="0" smtClean="0">
                          <a:latin typeface="Arial" charset="0"/>
                          <a:ea typeface="Arial" charset="0"/>
                          <a:cs typeface="Arial" charset="0"/>
                        </a:rPr>
                        <a:t>Course </a:t>
                      </a:r>
                      <a:endParaRPr lang="en-US" sz="95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950" dirty="0" smtClean="0">
                          <a:latin typeface="Arial" charset="0"/>
                          <a:ea typeface="Arial" charset="0"/>
                          <a:cs typeface="Arial" charset="0"/>
                        </a:rPr>
                        <a:t>Title</a:t>
                      </a:r>
                      <a:endParaRPr lang="en-US" sz="950" dirty="0">
                        <a:latin typeface="Arial" charset="0"/>
                        <a:ea typeface="Arial" charset="0"/>
                        <a:cs typeface="Arial" charset="0"/>
                      </a:endParaRPr>
                    </a:p>
                  </a:txBody>
                  <a:tcPr/>
                </a:tc>
                <a:tc>
                  <a:txBody>
                    <a:bodyPr/>
                    <a:lstStyle/>
                    <a:p>
                      <a:pPr algn="ctr"/>
                      <a:r>
                        <a:rPr lang="en-US" sz="950" dirty="0" smtClean="0">
                          <a:latin typeface="Arial" charset="0"/>
                          <a:ea typeface="Arial" charset="0"/>
                          <a:cs typeface="Arial" charset="0"/>
                        </a:rPr>
                        <a:t>Unit</a:t>
                      </a:r>
                      <a:endParaRPr lang="en-US" sz="950" dirty="0">
                        <a:latin typeface="Arial" charset="0"/>
                        <a:ea typeface="Arial" charset="0"/>
                        <a:cs typeface="Arial" charset="0"/>
                      </a:endParaRPr>
                    </a:p>
                  </a:txBody>
                  <a:tcPr/>
                </a:tc>
                <a:tc>
                  <a:txBody>
                    <a:bodyPr/>
                    <a:lstStyle/>
                    <a:p>
                      <a:pPr algn="ctr"/>
                      <a:r>
                        <a:rPr lang="en-US" sz="950" dirty="0" smtClean="0">
                          <a:latin typeface="Arial" charset="0"/>
                          <a:ea typeface="Arial" charset="0"/>
                          <a:cs typeface="Arial" charset="0"/>
                        </a:rPr>
                        <a:t>Pre-Requisite </a:t>
                      </a:r>
                      <a:endParaRPr lang="en-US" sz="95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788371">
                <a:tc>
                  <a:txBody>
                    <a:bodyPr/>
                    <a:lstStyle/>
                    <a:p>
                      <a:pPr algn="ctr"/>
                      <a:r>
                        <a:rPr lang="en-US" sz="1000" dirty="0" smtClean="0">
                          <a:latin typeface="Arial" charset="0"/>
                          <a:ea typeface="Arial" charset="0"/>
                          <a:cs typeface="Arial" charset="0"/>
                        </a:rPr>
                        <a:t>SW</a:t>
                      </a:r>
                      <a:r>
                        <a:rPr lang="en-US" sz="1000" baseline="0" dirty="0" smtClean="0">
                          <a:latin typeface="Arial" charset="0"/>
                          <a:ea typeface="Arial" charset="0"/>
                          <a:cs typeface="Arial" charset="0"/>
                        </a:rPr>
                        <a:t> 5401</a:t>
                      </a:r>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r>
                        <a:rPr lang="en-US" sz="1000" dirty="0" smtClean="0">
                          <a:latin typeface="Arial" charset="0"/>
                          <a:ea typeface="Arial" charset="0"/>
                          <a:cs typeface="Arial" charset="0"/>
                        </a:rPr>
                        <a:t>Social Welfare Research &amp;</a:t>
                      </a:r>
                      <a:r>
                        <a:rPr lang="en-US" sz="1000" baseline="0" dirty="0" smtClean="0">
                          <a:latin typeface="Arial" charset="0"/>
                          <a:ea typeface="Arial" charset="0"/>
                          <a:cs typeface="Arial" charset="0"/>
                        </a:rPr>
                        <a:t> </a:t>
                      </a:r>
                      <a:r>
                        <a:rPr lang="en-US" sz="1000" dirty="0" smtClean="0">
                          <a:latin typeface="Arial" charset="0"/>
                          <a:ea typeface="Arial" charset="0"/>
                          <a:cs typeface="Arial" charset="0"/>
                        </a:rPr>
                        <a:t>Statistics </a:t>
                      </a:r>
                      <a:endParaRPr lang="en-US" sz="1000" dirty="0">
                        <a:latin typeface="Arial" charset="0"/>
                        <a:ea typeface="Arial" charset="0"/>
                        <a:cs typeface="Arial" charset="0"/>
                      </a:endParaRPr>
                    </a:p>
                  </a:txBody>
                  <a:tcPr/>
                </a:tc>
                <a:tc>
                  <a:txBody>
                    <a:bodyPr/>
                    <a:lstStyle/>
                    <a:p>
                      <a:pPr algn="ctr"/>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3</a:t>
                      </a:r>
                      <a:endParaRPr lang="en-US" sz="1000" dirty="0">
                        <a:latin typeface="Arial" charset="0"/>
                        <a:ea typeface="Arial" charset="0"/>
                        <a:cs typeface="Arial" charset="0"/>
                      </a:endParaRPr>
                    </a:p>
                  </a:txBody>
                  <a:tcPr/>
                </a:tc>
                <a:tc>
                  <a:txBody>
                    <a:bodyPr/>
                    <a:lstStyle/>
                    <a:p>
                      <a:endParaRPr lang="en-US" sz="1000" dirty="0" smtClean="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000" dirty="0" smtClean="0">
                          <a:latin typeface="Arial" charset="0"/>
                          <a:ea typeface="Arial" charset="0"/>
                          <a:cs typeface="Arial" charset="0"/>
                        </a:rPr>
                        <a:t>SW 5203</a:t>
                      </a:r>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r>
                        <a:rPr lang="en-US" sz="1000" dirty="0" smtClean="0">
                          <a:latin typeface="Arial" charset="0"/>
                          <a:ea typeface="Arial" charset="0"/>
                          <a:cs typeface="Arial" charset="0"/>
                        </a:rPr>
                        <a:t>Mental Health Assessment &amp; Diagnosis</a:t>
                      </a:r>
                      <a:endParaRPr lang="en-US" sz="1000" dirty="0">
                        <a:latin typeface="Arial" charset="0"/>
                        <a:ea typeface="Arial" charset="0"/>
                        <a:cs typeface="Arial" charset="0"/>
                      </a:endParaRPr>
                    </a:p>
                  </a:txBody>
                  <a:tcPr/>
                </a:tc>
                <a:tc>
                  <a:txBody>
                    <a:bodyPr/>
                    <a:lstStyle/>
                    <a:p>
                      <a:pPr algn="ctr"/>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3</a:t>
                      </a:r>
                      <a:endParaRPr lang="en-US" sz="1000" dirty="0">
                        <a:latin typeface="Arial" charset="0"/>
                        <a:ea typeface="Arial" charset="0"/>
                        <a:cs typeface="Arial" charset="0"/>
                      </a:endParaRPr>
                    </a:p>
                  </a:txBody>
                  <a:tcPr/>
                </a:tc>
                <a:tc>
                  <a:txBody>
                    <a:bodyPr/>
                    <a:lstStyle/>
                    <a:p>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000" dirty="0" smtClean="0">
                          <a:latin typeface="Arial" charset="0"/>
                          <a:ea typeface="Arial" charset="0"/>
                          <a:cs typeface="Arial" charset="0"/>
                        </a:rPr>
                        <a:t>SW 5204</a:t>
                      </a:r>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r>
                        <a:rPr lang="en-US" sz="1000" dirty="0" smtClean="0">
                          <a:latin typeface="Arial" charset="0"/>
                          <a:ea typeface="Arial" charset="0"/>
                          <a:cs typeface="Arial" charset="0"/>
                        </a:rPr>
                        <a:t>Advanced Evidence-based</a:t>
                      </a:r>
                      <a:r>
                        <a:rPr lang="en-US" sz="1000" baseline="0" dirty="0" smtClean="0">
                          <a:latin typeface="Arial" charset="0"/>
                          <a:ea typeface="Arial" charset="0"/>
                          <a:cs typeface="Arial" charset="0"/>
                        </a:rPr>
                        <a:t> SW Practice</a:t>
                      </a:r>
                      <a:endParaRPr lang="en-US" sz="1000" dirty="0">
                        <a:latin typeface="Arial" charset="0"/>
                        <a:ea typeface="Arial" charset="0"/>
                        <a:cs typeface="Arial" charset="0"/>
                      </a:endParaRPr>
                    </a:p>
                  </a:txBody>
                  <a:tcPr/>
                </a:tc>
                <a:tc>
                  <a:txBody>
                    <a:bodyPr/>
                    <a:lstStyle/>
                    <a:p>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3</a:t>
                      </a:r>
                      <a:endParaRPr lang="en-US" sz="1000" dirty="0">
                        <a:latin typeface="Arial" charset="0"/>
                        <a:ea typeface="Arial" charset="0"/>
                        <a:cs typeface="Arial" charset="0"/>
                      </a:endParaRPr>
                    </a:p>
                  </a:txBody>
                  <a:tcPr/>
                </a:tc>
                <a:tc>
                  <a:txBody>
                    <a:bodyPr/>
                    <a:lstStyle/>
                    <a:p>
                      <a:pPr algn="ctr"/>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SW </a:t>
                      </a:r>
                    </a:p>
                    <a:p>
                      <a:pPr algn="ctr"/>
                      <a:r>
                        <a:rPr lang="en-US" sz="1000" dirty="0" smtClean="0">
                          <a:latin typeface="Arial" charset="0"/>
                          <a:ea typeface="Arial" charset="0"/>
                          <a:cs typeface="Arial" charset="0"/>
                        </a:rPr>
                        <a:t>5203</a:t>
                      </a:r>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56925">
                <a:tc>
                  <a:txBody>
                    <a:bodyPr/>
                    <a:lstStyle/>
                    <a:p>
                      <a:pPr algn="ctr"/>
                      <a:r>
                        <a:rPr lang="en-US" sz="1000" dirty="0" smtClean="0">
                          <a:latin typeface="Arial" charset="0"/>
                          <a:ea typeface="Arial" charset="0"/>
                          <a:cs typeface="Arial" charset="0"/>
                        </a:rPr>
                        <a:t>SW 5805</a:t>
                      </a:r>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r>
                        <a:rPr lang="en-US" sz="1000" dirty="0" smtClean="0">
                          <a:latin typeface="Arial" charset="0"/>
                          <a:ea typeface="Arial" charset="0"/>
                          <a:cs typeface="Arial" charset="0"/>
                        </a:rPr>
                        <a:t>Child Welfare </a:t>
                      </a:r>
                    </a:p>
                    <a:p>
                      <a:r>
                        <a:rPr lang="en-US" sz="1000" dirty="0" smtClean="0">
                          <a:latin typeface="Arial" charset="0"/>
                          <a:ea typeface="Arial" charset="0"/>
                          <a:cs typeface="Arial" charset="0"/>
                        </a:rPr>
                        <a:t>(Elective 1)</a:t>
                      </a:r>
                      <a:endParaRPr lang="en-US" sz="1000" dirty="0">
                        <a:latin typeface="Arial" charset="0"/>
                        <a:ea typeface="Arial" charset="0"/>
                        <a:cs typeface="Arial" charset="0"/>
                      </a:endParaRPr>
                    </a:p>
                  </a:txBody>
                  <a:tcPr/>
                </a:tc>
                <a:tc>
                  <a:txBody>
                    <a:bodyPr/>
                    <a:lstStyle/>
                    <a:p>
                      <a:pPr algn="ctr"/>
                      <a:r>
                        <a:rPr lang="en-US" sz="1000" dirty="0" smtClean="0">
                          <a:latin typeface="Arial" charset="0"/>
                          <a:ea typeface="Arial" charset="0"/>
                          <a:cs typeface="Arial" charset="0"/>
                        </a:rPr>
                        <a:t>3</a:t>
                      </a:r>
                      <a:endParaRPr lang="en-US" sz="1000" dirty="0">
                        <a:latin typeface="Arial" charset="0"/>
                        <a:ea typeface="Arial" charset="0"/>
                        <a:cs typeface="Arial" charset="0"/>
                      </a:endParaRPr>
                    </a:p>
                  </a:txBody>
                  <a:tcPr/>
                </a:tc>
                <a:tc>
                  <a:txBody>
                    <a:bodyPr/>
                    <a:lstStyle/>
                    <a:p>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000" dirty="0" smtClean="0">
                          <a:latin typeface="Arial" charset="0"/>
                          <a:ea typeface="Arial" charset="0"/>
                          <a:cs typeface="Arial" charset="0"/>
                        </a:rPr>
                        <a:t>SW 5303</a:t>
                      </a:r>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r>
                        <a:rPr lang="en-US" sz="1000" dirty="0" smtClean="0">
                          <a:latin typeface="Arial" charset="0"/>
                          <a:ea typeface="Arial" charset="0"/>
                          <a:cs typeface="Arial" charset="0"/>
                        </a:rPr>
                        <a:t>Administration</a:t>
                      </a:r>
                      <a:r>
                        <a:rPr lang="en-US" sz="1000" baseline="0" dirty="0" smtClean="0">
                          <a:latin typeface="Arial" charset="0"/>
                          <a:ea typeface="Arial" charset="0"/>
                          <a:cs typeface="Arial" charset="0"/>
                        </a:rPr>
                        <a:t> of Social. Service Agencies</a:t>
                      </a:r>
                      <a:endParaRPr lang="en-US" sz="1000" dirty="0">
                        <a:latin typeface="Arial" charset="0"/>
                        <a:ea typeface="Arial" charset="0"/>
                        <a:cs typeface="Arial" charset="0"/>
                      </a:endParaRPr>
                    </a:p>
                  </a:txBody>
                  <a:tcPr/>
                </a:tc>
                <a:tc>
                  <a:txBody>
                    <a:bodyPr/>
                    <a:lstStyle/>
                    <a:p>
                      <a:pPr algn="ctr"/>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3</a:t>
                      </a:r>
                      <a:endParaRPr lang="en-US" sz="1000" dirty="0">
                        <a:latin typeface="Arial" charset="0"/>
                        <a:ea typeface="Arial" charset="0"/>
                        <a:cs typeface="Arial" charset="0"/>
                      </a:endParaRPr>
                    </a:p>
                  </a:txBody>
                  <a:tcPr/>
                </a:tc>
                <a:tc>
                  <a:txBody>
                    <a:bodyPr/>
                    <a:lstStyle/>
                    <a:p>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000" dirty="0" smtClean="0">
                          <a:latin typeface="Arial" charset="0"/>
                          <a:ea typeface="Arial" charset="0"/>
                          <a:cs typeface="Arial" charset="0"/>
                        </a:rPr>
                        <a:t>SW 5304</a:t>
                      </a:r>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r>
                        <a:rPr lang="en-US" sz="1000" dirty="0" smtClean="0">
                          <a:latin typeface="Arial" charset="0"/>
                          <a:ea typeface="Arial" charset="0"/>
                          <a:cs typeface="Arial" charset="0"/>
                        </a:rPr>
                        <a:t>Advanced Policy Analysis &amp; Practice</a:t>
                      </a:r>
                      <a:endParaRPr lang="en-US" sz="1000" dirty="0">
                        <a:latin typeface="Arial" charset="0"/>
                        <a:ea typeface="Arial" charset="0"/>
                        <a:cs typeface="Arial" charset="0"/>
                      </a:endParaRPr>
                    </a:p>
                  </a:txBody>
                  <a:tcPr/>
                </a:tc>
                <a:tc>
                  <a:txBody>
                    <a:bodyPr/>
                    <a:lstStyle/>
                    <a:p>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3</a:t>
                      </a:r>
                      <a:endParaRPr lang="en-US" sz="1000" dirty="0">
                        <a:latin typeface="Arial" charset="0"/>
                        <a:ea typeface="Arial" charset="0"/>
                        <a:cs typeface="Arial" charset="0"/>
                      </a:endParaRPr>
                    </a:p>
                  </a:txBody>
                  <a:tcPr/>
                </a:tc>
                <a:tc>
                  <a:txBody>
                    <a:bodyPr/>
                    <a:lstStyle/>
                    <a:p>
                      <a:pPr algn="ctr"/>
                      <a:endParaRPr lang="en-US" sz="1000" dirty="0" smtClean="0">
                        <a:latin typeface="Arial" charset="0"/>
                        <a:ea typeface="Arial" charset="0"/>
                        <a:cs typeface="Arial" charset="0"/>
                      </a:endParaRPr>
                    </a:p>
                    <a:p>
                      <a:pPr algn="ctr"/>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788371">
                <a:tc>
                  <a:txBody>
                    <a:bodyPr/>
                    <a:lstStyle/>
                    <a:p>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r>
                        <a:rPr lang="en-US" sz="1000" dirty="0" smtClean="0">
                          <a:latin typeface="Arial" charset="0"/>
                          <a:ea typeface="Arial" charset="0"/>
                          <a:cs typeface="Arial" charset="0"/>
                        </a:rPr>
                        <a:t>Summer Workshop for Field Readiness</a:t>
                      </a:r>
                      <a:endParaRPr lang="en-US" sz="1000" dirty="0">
                        <a:latin typeface="Arial" charset="0"/>
                        <a:ea typeface="Arial" charset="0"/>
                        <a:cs typeface="Arial" charset="0"/>
                      </a:endParaRPr>
                    </a:p>
                  </a:txBody>
                  <a:tcPr/>
                </a:tc>
                <a:tc>
                  <a:txBody>
                    <a:bodyPr/>
                    <a:lstStyle/>
                    <a:p>
                      <a:pPr algn="ctr"/>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0</a:t>
                      </a:r>
                      <a:endParaRPr lang="en-US" sz="1000" dirty="0">
                        <a:latin typeface="Arial" charset="0"/>
                        <a:ea typeface="Arial" charset="0"/>
                        <a:cs typeface="Arial" charset="0"/>
                      </a:endParaRPr>
                    </a:p>
                  </a:txBody>
                  <a:tcPr/>
                </a:tc>
                <a:tc>
                  <a:txBody>
                    <a:bodyPr/>
                    <a:lstStyle/>
                    <a:p>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000" dirty="0" smtClean="0">
                          <a:latin typeface="Arial" charset="0"/>
                          <a:ea typeface="Arial" charset="0"/>
                          <a:cs typeface="Arial" charset="0"/>
                        </a:rPr>
                        <a:t>SW 5970</a:t>
                      </a:r>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r>
                        <a:rPr lang="en-US" sz="1000" dirty="0" smtClean="0">
                          <a:latin typeface="Arial" charset="0"/>
                          <a:ea typeface="Arial" charset="0"/>
                          <a:cs typeface="Arial" charset="0"/>
                        </a:rPr>
                        <a:t>Advanced</a:t>
                      </a:r>
                      <a:r>
                        <a:rPr lang="en-US" sz="1000" baseline="0" dirty="0" smtClean="0">
                          <a:latin typeface="Arial" charset="0"/>
                          <a:ea typeface="Arial" charset="0"/>
                          <a:cs typeface="Arial" charset="0"/>
                        </a:rPr>
                        <a:t> Social Work Research </a:t>
                      </a:r>
                      <a:endParaRPr lang="en-US" sz="1000" dirty="0">
                        <a:latin typeface="Arial" charset="0"/>
                        <a:ea typeface="Arial" charset="0"/>
                        <a:cs typeface="Arial" charset="0"/>
                      </a:endParaRPr>
                    </a:p>
                  </a:txBody>
                  <a:tcPr/>
                </a:tc>
                <a:tc>
                  <a:txBody>
                    <a:bodyPr/>
                    <a:lstStyle/>
                    <a:p>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3</a:t>
                      </a:r>
                      <a:endParaRPr lang="en-US" sz="1000" dirty="0">
                        <a:latin typeface="Arial" charset="0"/>
                        <a:ea typeface="Arial" charset="0"/>
                        <a:cs typeface="Arial" charset="0"/>
                      </a:endParaRPr>
                    </a:p>
                  </a:txBody>
                  <a:tcPr/>
                </a:tc>
                <a:tc>
                  <a:txBody>
                    <a:bodyPr/>
                    <a:lstStyle/>
                    <a:p>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000" dirty="0" smtClean="0">
                          <a:latin typeface="Arial" charset="0"/>
                          <a:ea typeface="Arial" charset="0"/>
                          <a:cs typeface="Arial" charset="0"/>
                        </a:rPr>
                        <a:t>SW 5995</a:t>
                      </a:r>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r>
                        <a:rPr lang="en-US" sz="1000" dirty="0" smtClean="0">
                          <a:latin typeface="Arial" charset="0"/>
                          <a:ea typeface="Arial" charset="0"/>
                          <a:cs typeface="Arial" charset="0"/>
                        </a:rPr>
                        <a:t>Research Project</a:t>
                      </a:r>
                      <a:endParaRPr lang="en-US" sz="1000" dirty="0">
                        <a:latin typeface="Arial" charset="0"/>
                        <a:ea typeface="Arial" charset="0"/>
                        <a:cs typeface="Arial" charset="0"/>
                      </a:endParaRPr>
                    </a:p>
                  </a:txBody>
                  <a:tcPr/>
                </a:tc>
                <a:tc>
                  <a:txBody>
                    <a:bodyPr/>
                    <a:lstStyle/>
                    <a:p>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3</a:t>
                      </a:r>
                      <a:endParaRPr lang="en-US" sz="1000" dirty="0">
                        <a:latin typeface="Arial" charset="0"/>
                        <a:ea typeface="Arial" charset="0"/>
                        <a:cs typeface="Arial" charset="0"/>
                      </a:endParaRPr>
                    </a:p>
                  </a:txBody>
                  <a:tcPr/>
                </a:tc>
                <a:tc>
                  <a:txBody>
                    <a:bodyPr/>
                    <a:lstStyle/>
                    <a:p>
                      <a:pPr algn="ctr"/>
                      <a:r>
                        <a:rPr lang="en-US" sz="1000" dirty="0" smtClean="0">
                          <a:latin typeface="Arial" charset="0"/>
                          <a:ea typeface="Arial" charset="0"/>
                          <a:cs typeface="Arial" charset="0"/>
                        </a:rPr>
                        <a:t>SW </a:t>
                      </a:r>
                    </a:p>
                    <a:p>
                      <a:pPr algn="ctr"/>
                      <a:r>
                        <a:rPr lang="en-US" sz="1000" dirty="0" smtClean="0">
                          <a:latin typeface="Arial" charset="0"/>
                          <a:ea typeface="Arial" charset="0"/>
                          <a:cs typeface="Arial" charset="0"/>
                        </a:rPr>
                        <a:t>5970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908818">
                <a:tc>
                  <a:txBody>
                    <a:bodyPr/>
                    <a:lstStyle/>
                    <a:p>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endParaRPr lang="en-US" sz="1000" dirty="0">
                        <a:latin typeface="Arial" charset="0"/>
                        <a:ea typeface="Arial" charset="0"/>
                        <a:cs typeface="Arial" charset="0"/>
                      </a:endParaRPr>
                    </a:p>
                  </a:txBody>
                  <a:tcPr/>
                </a:tc>
                <a:tc>
                  <a:txBody>
                    <a:bodyPr/>
                    <a:lstStyle/>
                    <a:p>
                      <a:endParaRPr lang="en-US" sz="1000" dirty="0">
                        <a:latin typeface="Arial" charset="0"/>
                        <a:ea typeface="Arial" charset="0"/>
                        <a:cs typeface="Arial" charset="0"/>
                      </a:endParaRPr>
                    </a:p>
                  </a:txBody>
                  <a:tcPr/>
                </a:tc>
                <a:tc>
                  <a:txBody>
                    <a:bodyPr/>
                    <a:lstStyle/>
                    <a:p>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000" dirty="0" smtClean="0">
                          <a:latin typeface="Arial" charset="0"/>
                          <a:ea typeface="Arial" charset="0"/>
                          <a:cs typeface="Arial" charset="0"/>
                        </a:rPr>
                        <a:t>SW 5950</a:t>
                      </a:r>
                      <a:r>
                        <a:rPr lang="en-US" sz="1000" baseline="0" dirty="0" smtClean="0">
                          <a:latin typeface="Arial" charset="0"/>
                          <a:ea typeface="Arial" charset="0"/>
                          <a:cs typeface="Arial" charset="0"/>
                        </a:rPr>
                        <a:t> C</a:t>
                      </a:r>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r>
                        <a:rPr lang="en-US" sz="1000" dirty="0" smtClean="0">
                          <a:latin typeface="Arial" charset="0"/>
                          <a:ea typeface="Arial" charset="0"/>
                          <a:cs typeface="Arial" charset="0"/>
                        </a:rPr>
                        <a:t>Field Practicum</a:t>
                      </a:r>
                      <a:endParaRPr lang="en-US" sz="1000" dirty="0">
                        <a:latin typeface="Arial" charset="0"/>
                        <a:ea typeface="Arial" charset="0"/>
                        <a:cs typeface="Arial" charset="0"/>
                      </a:endParaRPr>
                    </a:p>
                  </a:txBody>
                  <a:tcPr/>
                </a:tc>
                <a:tc>
                  <a:txBody>
                    <a:bodyPr/>
                    <a:lstStyle/>
                    <a:p>
                      <a:pPr algn="ctr"/>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3</a:t>
                      </a:r>
                      <a:endParaRPr lang="en-US" sz="1000" dirty="0">
                        <a:latin typeface="Arial" charset="0"/>
                        <a:ea typeface="Arial" charset="0"/>
                        <a:cs typeface="Arial" charset="0"/>
                      </a:endParaRPr>
                    </a:p>
                  </a:txBody>
                  <a:tcPr/>
                </a:tc>
                <a:tc>
                  <a:txBody>
                    <a:bodyPr/>
                    <a:lstStyle/>
                    <a:p>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000" dirty="0" smtClean="0">
                          <a:latin typeface="Arial" charset="0"/>
                          <a:ea typeface="Arial" charset="0"/>
                          <a:cs typeface="Arial" charset="0"/>
                        </a:rPr>
                        <a:t>SW </a:t>
                      </a:r>
                    </a:p>
                    <a:p>
                      <a:pPr algn="ctr"/>
                      <a:r>
                        <a:rPr lang="en-US" sz="1000" dirty="0" smtClean="0">
                          <a:latin typeface="Arial" charset="0"/>
                          <a:ea typeface="Arial" charset="0"/>
                          <a:cs typeface="Arial" charset="0"/>
                        </a:rPr>
                        <a:t>5950D</a:t>
                      </a:r>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tcPr>
                </a:tc>
                <a:tc>
                  <a:txBody>
                    <a:bodyPr/>
                    <a:lstStyle/>
                    <a:p>
                      <a:r>
                        <a:rPr lang="en-US" sz="1000" dirty="0" smtClean="0">
                          <a:latin typeface="Arial" charset="0"/>
                          <a:ea typeface="Arial" charset="0"/>
                          <a:cs typeface="Arial" charset="0"/>
                        </a:rPr>
                        <a:t>Field Practicum </a:t>
                      </a:r>
                      <a:endParaRPr lang="en-US" sz="1000" dirty="0">
                        <a:latin typeface="Arial" charset="0"/>
                        <a:ea typeface="Arial" charset="0"/>
                        <a:cs typeface="Arial" charset="0"/>
                      </a:endParaRPr>
                    </a:p>
                  </a:txBody>
                  <a:tcPr/>
                </a:tc>
                <a:tc>
                  <a:txBody>
                    <a:bodyPr/>
                    <a:lstStyle/>
                    <a:p>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3</a:t>
                      </a:r>
                      <a:endParaRPr lang="en-US" sz="1000" dirty="0">
                        <a:latin typeface="Arial" charset="0"/>
                        <a:ea typeface="Arial" charset="0"/>
                        <a:cs typeface="Arial"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smtClean="0">
                          <a:latin typeface="Arial" charset="0"/>
                          <a:ea typeface="Arial" charset="0"/>
                          <a:cs typeface="Arial" charset="0"/>
                        </a:rPr>
                        <a:t>SW 5950C</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918821">
                <a:tc>
                  <a:txBody>
                    <a:bodyPr/>
                    <a:lstStyle/>
                    <a:p>
                      <a:endParaRPr lang="en-US" sz="1000" dirty="0">
                        <a:latin typeface="Arial" charset="0"/>
                        <a:ea typeface="Arial" charset="0"/>
                        <a:cs typeface="Arial"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000" dirty="0">
                        <a:latin typeface="Arial" charset="0"/>
                        <a:ea typeface="Arial" charset="0"/>
                        <a:cs typeface="Arial" charset="0"/>
                      </a:endParaRPr>
                    </a:p>
                  </a:txBody>
                  <a:tcPr>
                    <a:lnB w="12700" cap="flat" cmpd="sng" algn="ctr">
                      <a:solidFill>
                        <a:schemeClr val="tx1"/>
                      </a:solidFill>
                      <a:prstDash val="solid"/>
                      <a:round/>
                      <a:headEnd type="none" w="med" len="med"/>
                      <a:tailEnd type="none" w="med" len="med"/>
                    </a:lnB>
                  </a:tcPr>
                </a:tc>
                <a:tc>
                  <a:txBody>
                    <a:bodyPr/>
                    <a:lstStyle/>
                    <a:p>
                      <a:endParaRPr lang="en-US" sz="1000" dirty="0">
                        <a:latin typeface="Arial" charset="0"/>
                        <a:ea typeface="Arial" charset="0"/>
                        <a:cs typeface="Arial" charset="0"/>
                      </a:endParaRPr>
                    </a:p>
                  </a:txBody>
                  <a:tcPr>
                    <a:lnB w="12700" cap="flat" cmpd="sng" algn="ctr">
                      <a:solidFill>
                        <a:schemeClr val="tx1"/>
                      </a:solidFill>
                      <a:prstDash val="solid"/>
                      <a:round/>
                      <a:headEnd type="none" w="med" len="med"/>
                      <a:tailEnd type="none" w="med" len="med"/>
                    </a:lnB>
                  </a:tcPr>
                </a:tc>
                <a:tc>
                  <a:txBody>
                    <a:bodyPr/>
                    <a:lstStyle/>
                    <a:p>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endParaRPr lang="en-US" sz="10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1000" dirty="0">
                        <a:latin typeface="Arial" charset="0"/>
                        <a:ea typeface="Arial" charset="0"/>
                        <a:cs typeface="Arial" charset="0"/>
                      </a:endParaRPr>
                    </a:p>
                  </a:txBody>
                  <a:tcPr>
                    <a:lnB w="12700" cap="flat" cmpd="sng" algn="ctr">
                      <a:solidFill>
                        <a:schemeClr val="tx1"/>
                      </a:solidFill>
                      <a:prstDash val="solid"/>
                      <a:round/>
                      <a:headEnd type="none" w="med" len="med"/>
                      <a:tailEnd type="none" w="med" len="med"/>
                    </a:lnB>
                  </a:tcPr>
                </a:tc>
                <a:tc>
                  <a:txBody>
                    <a:bodyPr/>
                    <a:lstStyle/>
                    <a:p>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000" dirty="0" smtClean="0">
                          <a:latin typeface="Arial" panose="020B0604020202020204" pitchFamily="34" charset="0"/>
                          <a:cs typeface="Arial" panose="020B0604020202020204" pitchFamily="34" charset="0"/>
                        </a:rPr>
                        <a:t>SW</a:t>
                      </a:r>
                    </a:p>
                    <a:p>
                      <a:pPr algn="ctr"/>
                      <a:r>
                        <a:rPr lang="en-US" sz="1000" dirty="0" smtClean="0">
                          <a:latin typeface="Arial" panose="020B0604020202020204" pitchFamily="34" charset="0"/>
                          <a:cs typeface="Arial" panose="020B0604020202020204" pitchFamily="34" charset="0"/>
                        </a:rPr>
                        <a:t>5804</a:t>
                      </a: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000" kern="1200" dirty="0" smtClean="0">
                          <a:solidFill>
                            <a:schemeClr val="dk1"/>
                          </a:solidFill>
                          <a:effectLst/>
                          <a:latin typeface="Arial" panose="020B0604020202020204" pitchFamily="34" charset="0"/>
                          <a:ea typeface="+mn-ea"/>
                          <a:cs typeface="Arial" panose="020B0604020202020204" pitchFamily="34" charset="0"/>
                        </a:rPr>
                        <a:t>Trauma, Substance Abuse &amp; Violence (Elective)</a:t>
                      </a:r>
                      <a:endParaRPr lang="en-US" sz="10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1000" dirty="0" smtClean="0">
                        <a:latin typeface="Arial" charset="0"/>
                        <a:ea typeface="Arial" charset="0"/>
                        <a:cs typeface="Arial" charset="0"/>
                      </a:endParaRPr>
                    </a:p>
                    <a:p>
                      <a:pPr algn="ctr"/>
                      <a:r>
                        <a:rPr lang="en-US" sz="1000" dirty="0" smtClean="0">
                          <a:latin typeface="Arial" charset="0"/>
                          <a:ea typeface="Arial" charset="0"/>
                          <a:cs typeface="Arial" charset="0"/>
                        </a:rPr>
                        <a:t>3</a:t>
                      </a:r>
                      <a:endParaRPr lang="en-US" sz="1000" dirty="0">
                        <a:latin typeface="Arial" charset="0"/>
                        <a:ea typeface="Arial" charset="0"/>
                        <a:cs typeface="Arial" charset="0"/>
                      </a:endParaRPr>
                    </a:p>
                  </a:txBody>
                  <a:tcPr>
                    <a:lnB w="12700" cap="flat" cmpd="sng" algn="ctr">
                      <a:solidFill>
                        <a:schemeClr val="tx1"/>
                      </a:solidFill>
                      <a:prstDash val="solid"/>
                      <a:round/>
                      <a:headEnd type="none" w="med" len="med"/>
                      <a:tailEnd type="none" w="med" len="med"/>
                    </a:lnB>
                  </a:tcPr>
                </a:tc>
                <a:tc>
                  <a:txBody>
                    <a:bodyPr/>
                    <a:lstStyle/>
                    <a:p>
                      <a:endParaRPr lang="en-US" sz="1000" dirty="0">
                        <a:latin typeface="Arial" charset="0"/>
                        <a:ea typeface="Arial" charset="0"/>
                        <a:cs typeface="Arial"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TextBox 2"/>
          <p:cNvSpPr txBox="1"/>
          <p:nvPr/>
        </p:nvSpPr>
        <p:spPr>
          <a:xfrm>
            <a:off x="534256" y="5175098"/>
            <a:ext cx="2137025" cy="261610"/>
          </a:xfrm>
          <a:prstGeom prst="rect">
            <a:avLst/>
          </a:prstGeom>
          <a:noFill/>
          <a:ln w="12700">
            <a:solidFill>
              <a:schemeClr val="accent1"/>
            </a:solidFill>
          </a:ln>
        </p:spPr>
        <p:txBody>
          <a:bodyPr wrap="square" rtlCol="0">
            <a:spAutoFit/>
          </a:bodyPr>
          <a:lstStyle/>
          <a:p>
            <a:pPr algn="ctr"/>
            <a:r>
              <a:rPr lang="en-US" sz="1100" b="1" dirty="0" smtClean="0">
                <a:latin typeface="Arial" charset="0"/>
                <a:ea typeface="Arial" charset="0"/>
                <a:cs typeface="Arial" charset="0"/>
              </a:rPr>
              <a:t>Total Units: 6</a:t>
            </a:r>
            <a:endParaRPr lang="en-US" sz="1100" b="1" dirty="0">
              <a:latin typeface="Arial" charset="0"/>
              <a:ea typeface="Arial" charset="0"/>
              <a:cs typeface="Arial" charset="0"/>
            </a:endParaRPr>
          </a:p>
        </p:txBody>
      </p:sp>
      <p:sp>
        <p:nvSpPr>
          <p:cNvPr id="17" name="TextBox 16"/>
          <p:cNvSpPr txBox="1"/>
          <p:nvPr/>
        </p:nvSpPr>
        <p:spPr>
          <a:xfrm>
            <a:off x="3585680" y="5198115"/>
            <a:ext cx="2137025" cy="261610"/>
          </a:xfrm>
          <a:prstGeom prst="rect">
            <a:avLst/>
          </a:prstGeom>
          <a:noFill/>
          <a:ln w="12700">
            <a:solidFill>
              <a:schemeClr val="accent1"/>
            </a:solidFill>
          </a:ln>
        </p:spPr>
        <p:txBody>
          <a:bodyPr wrap="square" rtlCol="0">
            <a:spAutoFit/>
          </a:bodyPr>
          <a:lstStyle/>
          <a:p>
            <a:pPr algn="ctr"/>
            <a:r>
              <a:rPr lang="en-US" sz="1100" b="1" dirty="0" smtClean="0">
                <a:latin typeface="Arial" charset="0"/>
                <a:ea typeface="Arial" charset="0"/>
                <a:cs typeface="Arial" charset="0"/>
              </a:rPr>
              <a:t>Total Units: 12</a:t>
            </a:r>
            <a:endParaRPr lang="en-US" sz="1100" b="1" dirty="0">
              <a:latin typeface="Arial" charset="0"/>
              <a:ea typeface="Arial" charset="0"/>
              <a:cs typeface="Arial" charset="0"/>
            </a:endParaRPr>
          </a:p>
        </p:txBody>
      </p:sp>
      <p:sp>
        <p:nvSpPr>
          <p:cNvPr id="18" name="TextBox 17"/>
          <p:cNvSpPr txBox="1"/>
          <p:nvPr/>
        </p:nvSpPr>
        <p:spPr>
          <a:xfrm>
            <a:off x="6854580" y="5164655"/>
            <a:ext cx="2137025" cy="261610"/>
          </a:xfrm>
          <a:prstGeom prst="rect">
            <a:avLst/>
          </a:prstGeom>
          <a:noFill/>
          <a:ln w="12700">
            <a:solidFill>
              <a:schemeClr val="accent1"/>
            </a:solidFill>
          </a:ln>
        </p:spPr>
        <p:txBody>
          <a:bodyPr wrap="square" rtlCol="0">
            <a:spAutoFit/>
          </a:bodyPr>
          <a:lstStyle/>
          <a:p>
            <a:pPr algn="ctr"/>
            <a:r>
              <a:rPr lang="en-US" sz="1100" b="1" dirty="0" smtClean="0">
                <a:latin typeface="Arial" charset="0"/>
                <a:ea typeface="Arial" charset="0"/>
                <a:cs typeface="Arial" charset="0"/>
              </a:rPr>
              <a:t>Total Units: 15</a:t>
            </a:r>
            <a:endParaRPr lang="en-US" sz="1100" b="1" dirty="0">
              <a:latin typeface="Arial" charset="0"/>
              <a:ea typeface="Arial" charset="0"/>
              <a:cs typeface="Arial" charset="0"/>
            </a:endParaRPr>
          </a:p>
        </p:txBody>
      </p:sp>
      <p:sp>
        <p:nvSpPr>
          <p:cNvPr id="19" name="TextBox 18"/>
          <p:cNvSpPr txBox="1"/>
          <p:nvPr/>
        </p:nvSpPr>
        <p:spPr>
          <a:xfrm>
            <a:off x="534256" y="5493416"/>
            <a:ext cx="8239873" cy="276999"/>
          </a:xfrm>
          <a:prstGeom prst="rect">
            <a:avLst/>
          </a:prstGeom>
          <a:solidFill>
            <a:schemeClr val="tx2"/>
          </a:solidFill>
          <a:ln>
            <a:solidFill>
              <a:schemeClr val="tx2"/>
            </a:solidFill>
          </a:ln>
        </p:spPr>
        <p:txBody>
          <a:bodyPr wrap="square" rtlCol="0">
            <a:spAutoFit/>
          </a:bodyPr>
          <a:lstStyle/>
          <a:p>
            <a:pPr algn="ctr"/>
            <a:r>
              <a:rPr lang="en-US" sz="1200" b="1" dirty="0" smtClean="0">
                <a:solidFill>
                  <a:schemeClr val="bg1"/>
                </a:solidFill>
                <a:latin typeface="Arial" charset="0"/>
                <a:ea typeface="Arial" charset="0"/>
                <a:cs typeface="Arial" charset="0"/>
              </a:rPr>
              <a:t>Total Required Units: 33</a:t>
            </a:r>
            <a:endParaRPr lang="en-US" sz="12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544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5923"/>
            <a:ext cx="9144000" cy="598177"/>
          </a:xfrm>
          <a:prstGeom prst="rect">
            <a:avLst/>
          </a:prstGeom>
          <a:noFill/>
        </p:spPr>
        <p:txBody>
          <a:bodyPr wrap="square" rtlCol="0">
            <a:spAutoFit/>
          </a:bodyPr>
          <a:lstStyle/>
          <a:p>
            <a:pPr algn="ctr">
              <a:lnSpc>
                <a:spcPct val="150000"/>
              </a:lnSpc>
            </a:pPr>
            <a:r>
              <a:rPr lang="en-US" sz="2500" b="1" dirty="0" smtClean="0">
                <a:latin typeface="Arial" panose="020B0604020202020204" pitchFamily="34" charset="0"/>
                <a:ea typeface="FuturaEF-MediumRoman" charset="0"/>
                <a:cs typeface="Arial" panose="020B0604020202020204" pitchFamily="34" charset="0"/>
              </a:rPr>
              <a:t>Applying to the ASP Program</a:t>
            </a:r>
          </a:p>
        </p:txBody>
      </p:sp>
      <p:sp>
        <p:nvSpPr>
          <p:cNvPr id="9" name="TextBox 8"/>
          <p:cNvSpPr txBox="1"/>
          <p:nvPr/>
        </p:nvSpPr>
        <p:spPr>
          <a:xfrm>
            <a:off x="268831" y="1002715"/>
            <a:ext cx="8474477" cy="615553"/>
          </a:xfrm>
          <a:prstGeom prst="rect">
            <a:avLst/>
          </a:prstGeom>
          <a:noFill/>
        </p:spPr>
        <p:txBody>
          <a:bodyPr wrap="square" rtlCol="0">
            <a:spAutoFit/>
          </a:bodyPr>
          <a:lstStyle/>
          <a:p>
            <a:endParaRPr lang="en-US" sz="1700" dirty="0" smtClean="0">
              <a:latin typeface="Arial" charset="0"/>
              <a:ea typeface="Arial" charset="0"/>
              <a:cs typeface="Arial" charset="0"/>
            </a:endParaRPr>
          </a:p>
          <a:p>
            <a:endParaRPr lang="en-US" sz="1700" dirty="0">
              <a:latin typeface="Arial" charset="0"/>
              <a:ea typeface="Arial" charset="0"/>
              <a:cs typeface="Arial" charset="0"/>
            </a:endParaRPr>
          </a:p>
        </p:txBody>
      </p:sp>
      <p:sp>
        <p:nvSpPr>
          <p:cNvPr id="14" name="Rectangle 13"/>
          <p:cNvSpPr/>
          <p:nvPr/>
        </p:nvSpPr>
        <p:spPr>
          <a:xfrm>
            <a:off x="0" y="5856270"/>
            <a:ext cx="9144000" cy="100173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1" y="6051478"/>
            <a:ext cx="2955551" cy="621174"/>
          </a:xfrm>
          <a:prstGeom prst="rect">
            <a:avLst/>
          </a:prstGeom>
        </p:spPr>
      </p:pic>
      <p:cxnSp>
        <p:nvCxnSpPr>
          <p:cNvPr id="16" name="Straight Connector 15"/>
          <p:cNvCxnSpPr/>
          <p:nvPr/>
        </p:nvCxnSpPr>
        <p:spPr>
          <a:xfrm>
            <a:off x="0" y="782610"/>
            <a:ext cx="9144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545691" y="973165"/>
            <a:ext cx="8325436" cy="5078313"/>
          </a:xfrm>
          <a:prstGeom prst="rect">
            <a:avLst/>
          </a:prstGeom>
        </p:spPr>
        <p:txBody>
          <a:bodyPr wrap="square">
            <a:spAutoFit/>
          </a:bodyPr>
          <a:lstStyle/>
          <a:p>
            <a:pPr>
              <a:buFontTx/>
              <a:buNone/>
            </a:pPr>
            <a:r>
              <a:rPr lang="en-US" altLang="en-US" sz="1700" b="1" u="sng" dirty="0">
                <a:latin typeface="Arial" panose="020B0604020202020204" pitchFamily="34" charset="0"/>
                <a:cs typeface="Arial" panose="020B0604020202020204" pitchFamily="34" charset="0"/>
              </a:rPr>
              <a:t>To apply to the university and the </a:t>
            </a:r>
            <a:r>
              <a:rPr lang="en-US" altLang="en-US" sz="1700" b="1" u="sng" dirty="0" smtClean="0">
                <a:latin typeface="Arial" panose="020B0604020202020204" pitchFamily="34" charset="0"/>
                <a:cs typeface="Arial" panose="020B0604020202020204" pitchFamily="34" charset="0"/>
              </a:rPr>
              <a:t>MSW ASP program, </a:t>
            </a:r>
            <a:r>
              <a:rPr lang="en-US" altLang="en-US" sz="1700" b="1" u="sng" dirty="0">
                <a:latin typeface="Arial" panose="020B0604020202020204" pitchFamily="34" charset="0"/>
                <a:cs typeface="Arial" panose="020B0604020202020204" pitchFamily="34" charset="0"/>
              </a:rPr>
              <a:t>you will be submitting </a:t>
            </a:r>
            <a:r>
              <a:rPr lang="en-US" altLang="en-US" sz="1700" b="1" u="sng" dirty="0" smtClean="0">
                <a:latin typeface="Arial" panose="020B0604020202020204" pitchFamily="34" charset="0"/>
                <a:cs typeface="Arial" panose="020B0604020202020204" pitchFamily="34" charset="0"/>
              </a:rPr>
              <a:t>only one </a:t>
            </a:r>
            <a:r>
              <a:rPr lang="en-US" altLang="en-US" sz="1700" b="1" u="sng" dirty="0">
                <a:latin typeface="Arial" panose="020B0604020202020204" pitchFamily="34" charset="0"/>
                <a:cs typeface="Arial" panose="020B0604020202020204" pitchFamily="34" charset="0"/>
              </a:rPr>
              <a:t>online application.</a:t>
            </a:r>
          </a:p>
          <a:p>
            <a:pPr>
              <a:buFontTx/>
              <a:buNone/>
            </a:pPr>
            <a:endParaRPr lang="en-US" altLang="en-US" sz="1700" dirty="0" smtClean="0">
              <a:latin typeface="Arial" panose="020B0604020202020204" pitchFamily="34" charset="0"/>
              <a:cs typeface="Arial" panose="020B0604020202020204" pitchFamily="34" charset="0"/>
            </a:endParaRPr>
          </a:p>
          <a:p>
            <a:r>
              <a:rPr lang="en-US" sz="1700" b="1" dirty="0">
                <a:latin typeface="Arial" charset="0"/>
                <a:ea typeface="Arial" charset="0"/>
                <a:cs typeface="Arial" charset="0"/>
              </a:rPr>
              <a:t>Starting </a:t>
            </a:r>
            <a:r>
              <a:rPr lang="en-US" sz="1700" b="1" dirty="0" smtClean="0">
                <a:latin typeface="Arial" charset="0"/>
                <a:ea typeface="Arial" charset="0"/>
                <a:cs typeface="Arial" charset="0"/>
              </a:rPr>
              <a:t>October 15, </a:t>
            </a:r>
            <a:r>
              <a:rPr lang="en-US" sz="1700" b="1" dirty="0">
                <a:latin typeface="Arial" charset="0"/>
                <a:ea typeface="Arial" charset="0"/>
                <a:cs typeface="Arial" charset="0"/>
              </a:rPr>
              <a:t>2021</a:t>
            </a:r>
            <a:r>
              <a:rPr lang="en-US" sz="1700" dirty="0">
                <a:latin typeface="Arial" charset="0"/>
                <a:ea typeface="Arial" charset="0"/>
                <a:cs typeface="Arial" charset="0"/>
              </a:rPr>
              <a:t>, complete and submit the University application online </a:t>
            </a:r>
            <a:r>
              <a:rPr lang="en-US" sz="1700" dirty="0" smtClean="0">
                <a:latin typeface="Arial" charset="0"/>
                <a:ea typeface="Arial" charset="0"/>
                <a:cs typeface="Arial" charset="0"/>
              </a:rPr>
              <a:t>through Cal State Apply: </a:t>
            </a:r>
            <a:r>
              <a:rPr lang="en-US" sz="1700" dirty="0" smtClean="0">
                <a:latin typeface="Arial" charset="0"/>
                <a:ea typeface="Arial" charset="0"/>
                <a:cs typeface="Arial" charset="0"/>
                <a:hlinkClick r:id="rId3"/>
              </a:rPr>
              <a:t>https</a:t>
            </a:r>
            <a:r>
              <a:rPr lang="en-US" sz="1700" dirty="0">
                <a:latin typeface="Arial" charset="0"/>
                <a:ea typeface="Arial" charset="0"/>
                <a:cs typeface="Arial" charset="0"/>
                <a:hlinkClick r:id="rId3"/>
              </a:rPr>
              <a:t>://</a:t>
            </a:r>
            <a:r>
              <a:rPr lang="en-US" sz="1700" dirty="0" smtClean="0">
                <a:latin typeface="Arial" charset="0"/>
                <a:ea typeface="Arial" charset="0"/>
                <a:cs typeface="Arial" charset="0"/>
                <a:hlinkClick r:id="rId3"/>
              </a:rPr>
              <a:t>www2.calstate.edu/apply</a:t>
            </a:r>
            <a:r>
              <a:rPr lang="en-US" sz="1700" dirty="0" smtClean="0">
                <a:latin typeface="Arial" charset="0"/>
                <a:ea typeface="Arial" charset="0"/>
                <a:cs typeface="Arial" charset="0"/>
              </a:rPr>
              <a:t> for Summer 2022.</a:t>
            </a:r>
            <a:endParaRPr lang="en-US" sz="1700" dirty="0">
              <a:latin typeface="Arial" charset="0"/>
              <a:ea typeface="Arial" charset="0"/>
              <a:cs typeface="Arial" charset="0"/>
            </a:endParaRPr>
          </a:p>
          <a:p>
            <a:pPr>
              <a:buFontTx/>
              <a:buNone/>
            </a:pPr>
            <a:endParaRPr lang="en-US" altLang="en-US" sz="1700" dirty="0" smtClean="0">
              <a:latin typeface="Arial" panose="020B0604020202020204" pitchFamily="34" charset="0"/>
              <a:cs typeface="Arial" panose="020B0604020202020204" pitchFamily="34" charset="0"/>
            </a:endParaRPr>
          </a:p>
          <a:p>
            <a:pPr>
              <a:buNone/>
            </a:pPr>
            <a:r>
              <a:rPr lang="en-US" sz="1700" dirty="0" smtClean="0">
                <a:latin typeface="Arial" panose="020B0604020202020204" pitchFamily="34" charset="0"/>
                <a:cs typeface="Arial" panose="020B0604020202020204" pitchFamily="34" charset="0"/>
              </a:rPr>
              <a:t>The MSW supplemental program </a:t>
            </a:r>
            <a:r>
              <a:rPr lang="en-US" sz="1700" dirty="0">
                <a:latin typeface="Arial" panose="020B0604020202020204" pitchFamily="34" charset="0"/>
                <a:cs typeface="Arial" panose="020B0604020202020204" pitchFamily="34" charset="0"/>
              </a:rPr>
              <a:t>application </a:t>
            </a:r>
            <a:r>
              <a:rPr lang="en-US" sz="1700" dirty="0" smtClean="0">
                <a:latin typeface="Arial" panose="020B0604020202020204" pitchFamily="34" charset="0"/>
                <a:cs typeface="Arial" panose="020B0604020202020204" pitchFamily="34" charset="0"/>
              </a:rPr>
              <a:t>is in Quadrant 4 </a:t>
            </a:r>
            <a:r>
              <a:rPr lang="en-US" sz="1700" dirty="0">
                <a:latin typeface="Arial" panose="020B0604020202020204" pitchFamily="34" charset="0"/>
                <a:cs typeface="Arial" panose="020B0604020202020204" pitchFamily="34" charset="0"/>
              </a:rPr>
              <a:t>(Q4) </a:t>
            </a:r>
            <a:r>
              <a:rPr lang="en-US" sz="1700" dirty="0" smtClean="0">
                <a:latin typeface="Arial" panose="020B0604020202020204" pitchFamily="34" charset="0"/>
                <a:cs typeface="Arial" panose="020B0604020202020204" pitchFamily="34" charset="0"/>
              </a:rPr>
              <a:t>within Cal State Apply. </a:t>
            </a:r>
          </a:p>
          <a:p>
            <a:pPr>
              <a:buNone/>
            </a:pPr>
            <a:endParaRPr lang="en-US" sz="1700" dirty="0">
              <a:latin typeface="Arial" panose="020B0604020202020204" pitchFamily="34" charset="0"/>
              <a:cs typeface="Arial" panose="020B0604020202020204" pitchFamily="34" charset="0"/>
            </a:endParaRPr>
          </a:p>
          <a:p>
            <a:pPr>
              <a:buNone/>
            </a:pPr>
            <a:r>
              <a:rPr lang="en-US" sz="1700" dirty="0">
                <a:latin typeface="Arial" panose="020B0604020202020204" pitchFamily="34" charset="0"/>
                <a:cs typeface="Arial" panose="020B0604020202020204" pitchFamily="34" charset="0"/>
              </a:rPr>
              <a:t>You will need to upload the personal statement, resume and unofficial transcripts </a:t>
            </a:r>
            <a:r>
              <a:rPr lang="en-US" sz="1700" dirty="0" smtClean="0">
                <a:latin typeface="Arial" panose="020B0604020202020204" pitchFamily="34" charset="0"/>
                <a:cs typeface="Arial" panose="020B0604020202020204" pitchFamily="34" charset="0"/>
              </a:rPr>
              <a:t> from all schools attended in this </a:t>
            </a:r>
            <a:r>
              <a:rPr lang="en-US" sz="1700" dirty="0">
                <a:latin typeface="Arial" panose="020B0604020202020204" pitchFamily="34" charset="0"/>
                <a:cs typeface="Arial" panose="020B0604020202020204" pitchFamily="34" charset="0"/>
              </a:rPr>
              <a:t>section.  </a:t>
            </a:r>
          </a:p>
          <a:p>
            <a:pPr>
              <a:buNone/>
            </a:pPr>
            <a:endParaRPr lang="en-US" sz="1700" dirty="0">
              <a:latin typeface="Arial" panose="020B0604020202020204" pitchFamily="34" charset="0"/>
              <a:cs typeface="Arial" panose="020B0604020202020204" pitchFamily="34" charset="0"/>
            </a:endParaRPr>
          </a:p>
          <a:p>
            <a:pPr>
              <a:buNone/>
            </a:pPr>
            <a:r>
              <a:rPr lang="en-US" sz="1700" dirty="0">
                <a:latin typeface="Arial" panose="020B0604020202020204" pitchFamily="34" charset="0"/>
                <a:cs typeface="Arial" panose="020B0604020202020204" pitchFamily="34" charset="0"/>
              </a:rPr>
              <a:t>You will also need to provide the names and email addresses of the individuals </a:t>
            </a:r>
          </a:p>
          <a:p>
            <a:pPr>
              <a:buNone/>
            </a:pPr>
            <a:r>
              <a:rPr lang="en-US" sz="1700" dirty="0">
                <a:latin typeface="Arial" panose="020B0604020202020204" pitchFamily="34" charset="0"/>
                <a:cs typeface="Arial" panose="020B0604020202020204" pitchFamily="34" charset="0"/>
              </a:rPr>
              <a:t>who will be </a:t>
            </a:r>
            <a:r>
              <a:rPr lang="en-US" sz="1700" dirty="0" smtClean="0">
                <a:latin typeface="Arial" panose="020B0604020202020204" pitchFamily="34" charset="0"/>
                <a:cs typeface="Arial" panose="020B0604020202020204" pitchFamily="34" charset="0"/>
              </a:rPr>
              <a:t>completing your </a:t>
            </a:r>
            <a:r>
              <a:rPr lang="en-US" sz="1700" dirty="0">
                <a:latin typeface="Arial" panose="020B0604020202020204" pitchFamily="34" charset="0"/>
                <a:cs typeface="Arial" panose="020B0604020202020204" pitchFamily="34" charset="0"/>
              </a:rPr>
              <a:t>reference </a:t>
            </a:r>
            <a:r>
              <a:rPr lang="en-US" sz="1700" dirty="0" smtClean="0">
                <a:latin typeface="Arial" panose="020B0604020202020204" pitchFamily="34" charset="0"/>
                <a:cs typeface="Arial" panose="020B0604020202020204" pitchFamily="34" charset="0"/>
              </a:rPr>
              <a:t>forms and </a:t>
            </a:r>
            <a:r>
              <a:rPr lang="en-US" sz="1700" dirty="0">
                <a:latin typeface="Arial" panose="020B0604020202020204" pitchFamily="34" charset="0"/>
                <a:cs typeface="Arial" panose="020B0604020202020204" pitchFamily="34" charset="0"/>
              </a:rPr>
              <a:t>they will be sent an email with </a:t>
            </a:r>
            <a:r>
              <a:rPr lang="en-US" sz="1700" dirty="0" smtClean="0">
                <a:latin typeface="Arial" panose="020B0604020202020204" pitchFamily="34" charset="0"/>
                <a:cs typeface="Arial" panose="020B0604020202020204" pitchFamily="34" charset="0"/>
              </a:rPr>
              <a:t>the reference form to complete </a:t>
            </a:r>
            <a:r>
              <a:rPr lang="en-US" sz="1700" b="1" dirty="0" smtClean="0">
                <a:latin typeface="Arial" panose="020B0604020202020204" pitchFamily="34" charset="0"/>
                <a:cs typeface="Arial" panose="020B0604020202020204" pitchFamily="34" charset="0"/>
              </a:rPr>
              <a:t>by February 15, 2022</a:t>
            </a:r>
            <a:r>
              <a:rPr lang="en-US" sz="1700" dirty="0" smtClean="0">
                <a:latin typeface="Arial" panose="020B0604020202020204" pitchFamily="34" charset="0"/>
                <a:cs typeface="Arial" panose="020B0604020202020204" pitchFamily="34" charset="0"/>
              </a:rPr>
              <a:t>.  </a:t>
            </a:r>
          </a:p>
          <a:p>
            <a:pPr>
              <a:buNone/>
            </a:pPr>
            <a:endParaRPr lang="en-US" sz="1700" dirty="0" smtClean="0">
              <a:latin typeface="Arial" panose="020B0604020202020204" pitchFamily="34" charset="0"/>
              <a:cs typeface="Arial" panose="020B0604020202020204" pitchFamily="34" charset="0"/>
            </a:endParaRPr>
          </a:p>
          <a:p>
            <a:r>
              <a:rPr lang="en-US" sz="1700" b="1" dirty="0" smtClean="0">
                <a:solidFill>
                  <a:srgbClr val="FF0000"/>
                </a:solidFill>
                <a:latin typeface="Arial" charset="0"/>
                <a:ea typeface="Arial" charset="0"/>
                <a:cs typeface="Arial" charset="0"/>
              </a:rPr>
              <a:t>The Application </a:t>
            </a:r>
            <a:r>
              <a:rPr lang="en-US" sz="1700" b="1" dirty="0">
                <a:solidFill>
                  <a:srgbClr val="FF0000"/>
                </a:solidFill>
                <a:latin typeface="Arial" charset="0"/>
                <a:ea typeface="Arial" charset="0"/>
                <a:cs typeface="Arial" charset="0"/>
              </a:rPr>
              <a:t>Deadline </a:t>
            </a:r>
            <a:r>
              <a:rPr lang="en-US" sz="1700" b="1" dirty="0" smtClean="0">
                <a:solidFill>
                  <a:srgbClr val="FF0000"/>
                </a:solidFill>
                <a:latin typeface="Arial" charset="0"/>
                <a:ea typeface="Arial" charset="0"/>
                <a:cs typeface="Arial" charset="0"/>
              </a:rPr>
              <a:t>has been extended to February 15, 2022. All documents must be submitted by the February 15, 2022deadline. </a:t>
            </a:r>
            <a:endParaRPr lang="en-US" sz="1700" b="1" dirty="0">
              <a:solidFill>
                <a:srgbClr val="FF0000"/>
              </a:solidFill>
              <a:latin typeface="Arial" charset="0"/>
              <a:ea typeface="Arial" charset="0"/>
              <a:cs typeface="Arial" charset="0"/>
            </a:endParaRPr>
          </a:p>
          <a:p>
            <a:pPr>
              <a:buNone/>
            </a:pPr>
            <a:endParaRPr lang="en-US" alt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004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3817</TotalTime>
  <Words>1772</Words>
  <Application>Microsoft Office PowerPoint</Application>
  <PresentationFormat>On-screen Show (4:3)</PresentationFormat>
  <Paragraphs>243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FuturaEF-MediumRoman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CSULA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PaGE CSULA</dc:creator>
  <cp:lastModifiedBy>Cal State L.A.</cp:lastModifiedBy>
  <cp:revision>300</cp:revision>
  <cp:lastPrinted>2017-02-01T23:29:17Z</cp:lastPrinted>
  <dcterms:created xsi:type="dcterms:W3CDTF">2015-10-12T18:15:56Z</dcterms:created>
  <dcterms:modified xsi:type="dcterms:W3CDTF">2022-03-04T22:26:24Z</dcterms:modified>
</cp:coreProperties>
</file>