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Source Sans Pr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E9+lZ+YKnTp2mF59pzv2xf3N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SourceSansPro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SourceSansPro-italic.fntdata"/><Relationship Id="rId12" Type="http://schemas.openxmlformats.org/officeDocument/2006/relationships/slide" Target="slides/slide8.xml"/><Relationship Id="rId34" Type="http://schemas.openxmlformats.org/officeDocument/2006/relationships/font" Target="fonts/SourceSansPro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SourceSansPro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shoot for 20-25 min </a:t>
            </a:r>
            <a:endParaRPr/>
          </a:p>
        </p:txBody>
      </p:sp>
      <p:sp>
        <p:nvSpPr>
          <p:cNvPr id="163" name="Google Shape;1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ecaa82131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aecaa82131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third bullet point needs to be cecked for grammatical error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aecaa82131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dd0d42b64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dd0d42b64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</a:t>
            </a:r>
            <a:r>
              <a:rPr lang="en-US"/>
              <a:t>bulletin</a:t>
            </a:r>
            <a:r>
              <a:rPr lang="en-US"/>
              <a:t> point needs to be checked cause its </a:t>
            </a:r>
            <a:r>
              <a:rPr lang="en-US"/>
              <a:t>unambiguous(you are shooting multiple scenes in the world)</a:t>
            </a:r>
            <a:endParaRPr/>
          </a:p>
        </p:txBody>
      </p:sp>
      <p:sp>
        <p:nvSpPr>
          <p:cNvPr id="266" name="Google Shape;266;gadd0d42b64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you </a:t>
            </a:r>
            <a:r>
              <a:rPr lang="en-US"/>
              <a:t>introduce</a:t>
            </a:r>
            <a:r>
              <a:rPr lang="en-US"/>
              <a:t> the topic make sure to say how it fits in into the </a:t>
            </a:r>
            <a:r>
              <a:rPr lang="en-US"/>
              <a:t>production</a:t>
            </a:r>
            <a:r>
              <a:rPr lang="en-US"/>
              <a:t>, like pans and establishing shots</a:t>
            </a:r>
            <a:endParaRPr/>
          </a:p>
        </p:txBody>
      </p:sp>
      <p:sp>
        <p:nvSpPr>
          <p:cNvPr id="273" name="Google Shape;2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f0a56050c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f0a56050c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af0a56050c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before and after in the picture so the person can tell</a:t>
            </a:r>
            <a:endParaRPr/>
          </a:p>
        </p:txBody>
      </p:sp>
      <p:sp>
        <p:nvSpPr>
          <p:cNvPr id="321" name="Google Shape;3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 class going on,work with class with their needs in the project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dd3d48b9f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fix the fonts size</a:t>
            </a:r>
            <a:endParaRPr/>
          </a:p>
        </p:txBody>
      </p:sp>
      <p:sp>
        <p:nvSpPr>
          <p:cNvPr id="354" name="Google Shape;354;gadd3d48b9f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edaf183c7_1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edaf183c7_1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aedaf183c7_16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dd3d48b9f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-Mention other aspects of the camera such as focal length and other videographer terms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-change camera movement to camera controls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add3d48b9f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f0a56050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-Mention other aspects of the camera such as focal length and other videographer terms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-change camera movement to camera controls</a:t>
            </a:r>
            <a:endParaRPr/>
          </a:p>
        </p:txBody>
      </p:sp>
      <p:sp>
        <p:nvSpPr>
          <p:cNvPr id="368" name="Google Shape;368;gaf0a56050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dd3d48b9f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-Reorganize requirements so as the environment is first,lighting, camera movement, mannequin, &amp; recording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-Talk about how some of our team attended the production class to find what they wanted/needed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-How we learned their process of production/recording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-This ties in with the requirements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-Goes before the requirements or after “What is our project about”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add3d48b9f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ec39531c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ec39531c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Non-functional requirements such as safety req, security req, software quality attrs, and business rules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Ethical and legal considerations - different licensing agreements for different assets. Revenue royalty.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Place after funcitonal requirements</a:t>
            </a:r>
            <a:endParaRPr/>
          </a:p>
        </p:txBody>
      </p:sp>
      <p:sp>
        <p:nvSpPr>
          <p:cNvPr id="383" name="Google Shape;383;gaec39531c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ecaa82131_4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ecaa82131_4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-identify what should be user friendly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-such as camera options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-make sure to talk about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not need to be anyone it should be people who are trying to create a production like actors, amauter </a:t>
            </a:r>
            <a:endParaRPr/>
          </a:p>
        </p:txBody>
      </p:sp>
      <p:sp>
        <p:nvSpPr>
          <p:cNvPr id="391" name="Google Shape;391;gaecaa82131_4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a78cf8c0c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a78cf8c0c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about having the </a:t>
            </a:r>
            <a:r>
              <a:rPr lang="en-US"/>
              <a:t>virtual</a:t>
            </a:r>
            <a:r>
              <a:rPr lang="en-US"/>
              <a:t> </a:t>
            </a:r>
            <a:r>
              <a:rPr lang="en-US"/>
              <a:t>assets</a:t>
            </a:r>
            <a:r>
              <a:rPr lang="en-US"/>
              <a:t> as a </a:t>
            </a:r>
            <a:r>
              <a:rPr lang="en-US"/>
              <a:t>constraint</a:t>
            </a:r>
            <a:endParaRPr/>
          </a:p>
        </p:txBody>
      </p:sp>
      <p:sp>
        <p:nvSpPr>
          <p:cNvPr id="400" name="Google Shape;400;ga78cf8c0c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-change the second statement so as to explain the green screen cutoff and recording issue.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edaf183c7_12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edaf183c7_12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the 3 </a:t>
            </a:r>
            <a:r>
              <a:rPr lang="en-US"/>
              <a:t>takeaways points</a:t>
            </a:r>
            <a:r>
              <a:rPr lang="en-US"/>
              <a:t> about our project(pick something about project overview. future plans)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aedaf183c7_12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shoot for 20 minutes - 25 minutes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edaf183c7_1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edaf183c7_1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aedaf183c7_1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an outline of the project (current focus, goals, future plans, and other things talked about in this presentation)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Illustrative image for the description</a:t>
            </a:r>
            <a:endParaRPr/>
          </a:p>
        </p:txBody>
      </p:sp>
      <p:sp>
        <p:nvSpPr>
          <p:cNvPr id="201" name="Google Shape;2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edaf183c7_1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edaf183c7_1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add footage or illustrative image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1" name="Google Shape;211;gaedaf183c7_1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edaf183c7_18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edaf183c7_18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Illustration images</a:t>
            </a:r>
            <a:endParaRPr/>
          </a:p>
        </p:txBody>
      </p:sp>
      <p:sp>
        <p:nvSpPr>
          <p:cNvPr id="219" name="Google Shape;219;gaedaf183c7_18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edaf183c7_16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aedaf183c7_16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-create a diagram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-the connections between unreal engine and the recording of the actors in zoom/OBS</a:t>
            </a:r>
            <a:endParaRPr/>
          </a:p>
        </p:txBody>
      </p:sp>
      <p:sp>
        <p:nvSpPr>
          <p:cNvPr id="227" name="Google Shape;227;gaedaf183c7_16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the image to interface in unreal 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-crop off right side of image to make it bigger zoom in on details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</a:t>
            </a:r>
            <a:endParaRPr/>
          </a:p>
        </p:txBody>
      </p:sp>
      <p:sp>
        <p:nvSpPr>
          <p:cNvPr id="241" name="Google Shape;24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ef682755c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aef682755c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talk about director, actor, artifacts they are handling(cameras green screens, props)  given our situation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use diagram talk about where we are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-director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-editor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-virtual cinematographer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-actors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-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backgrounds and transition scenes not scenes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aef682755c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urce Sans Pro"/>
              <a:buNone/>
              <a:defRPr b="1" sz="6000" cap="none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18" name="Google Shape;18;p16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19" name="Google Shape;19;p16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6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38" name="Google Shape;138;p25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139" name="Google Shape;139;p25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0" name="Google Shape;140;p25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44" name="Google Shape;14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25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51" name="Google Shape;151;p26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152" name="Google Shape;152;p26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57" name="Google Shape;15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26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1" name="Google Shape;31;p17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32" name="Google Shape;32;p17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3" name="Google Shape;33;p17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17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7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urce Sans Pr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44" name="Google Shape;44;p18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45" name="Google Shape;45;p18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" name="Google Shape;46;p18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7" name="Google Shape;47;p18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" name="Google Shape;48;p18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9" name="Google Shape;49;p18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0" name="Google Shape;5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18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8" name="Google Shape;58;p19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59" name="Google Shape;59;p19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0" name="Google Shape;60;p19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1" name="Google Shape;61;p19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2" name="Google Shape;62;p19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3" name="Google Shape;63;p19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64" name="Google Shape;6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9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4" name="Google Shape;74;p20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75" name="Google Shape;75;p20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6" name="Google Shape;76;p20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7" name="Google Shape;77;p20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8" name="Google Shape;78;p20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9" name="Google Shape;79;p20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80" name="Google Shape;8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0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" name="Google Shape;86;p21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87" name="Google Shape;87;p21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8" name="Google Shape;88;p21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9" name="Google Shape;89;p21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0" name="Google Shape;90;p21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1" name="Google Shape;91;p21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92" name="Google Shape;9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21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2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98" name="Google Shape;98;p22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3" name="Google Shape;10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22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0" name="Google Shape;110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111" name="Google Shape;111;p23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112" name="Google Shape;112;p23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17" name="Google Shape;11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23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grpSp>
        <p:nvGrpSpPr>
          <p:cNvPr id="125" name="Google Shape;125;p24"/>
          <p:cNvGrpSpPr/>
          <p:nvPr/>
        </p:nvGrpSpPr>
        <p:grpSpPr>
          <a:xfrm>
            <a:off x="10999564" y="5987064"/>
            <a:ext cx="1054465" cy="469689"/>
            <a:chOff x="9841624" y="4115729"/>
            <a:chExt cx="602169" cy="268223"/>
          </a:xfrm>
        </p:grpSpPr>
        <p:sp>
          <p:nvSpPr>
            <p:cNvPr id="126" name="Google Shape;126;p24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31" name="Google Shape;13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24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  <a:defRPr b="0" i="0" sz="4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gif"/><Relationship Id="rId4" Type="http://schemas.openxmlformats.org/officeDocument/2006/relationships/image" Target="../media/image7.gif"/><Relationship Id="rId5" Type="http://schemas.openxmlformats.org/officeDocument/2006/relationships/image" Target="../media/image1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gif"/><Relationship Id="rId4" Type="http://schemas.openxmlformats.org/officeDocument/2006/relationships/image" Target="../media/image14.png"/><Relationship Id="rId5" Type="http://schemas.openxmlformats.org/officeDocument/2006/relationships/image" Target="../media/image31.gif"/><Relationship Id="rId6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Relationship Id="rId4" Type="http://schemas.openxmlformats.org/officeDocument/2006/relationships/image" Target="../media/image30.png"/><Relationship Id="rId9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5.jpg"/><Relationship Id="rId7" Type="http://schemas.openxmlformats.org/officeDocument/2006/relationships/image" Target="../media/image28.jpg"/><Relationship Id="rId8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gif"/><Relationship Id="rId4" Type="http://schemas.openxmlformats.org/officeDocument/2006/relationships/image" Target="../media/image2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>
            <a:off x="0" y="-524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66" name="Google Shape;166;p1"/>
          <p:cNvGrpSpPr/>
          <p:nvPr/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167" name="Google Shape;167;p1"/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69" name="Google Shape;169;p1"/>
          <p:cNvGrpSpPr/>
          <p:nvPr/>
        </p:nvGrpSpPr>
        <p:grpSpPr>
          <a:xfrm>
            <a:off x="11077999" y="6100017"/>
            <a:ext cx="1054458" cy="469685"/>
            <a:chOff x="9841624" y="4115729"/>
            <a:chExt cx="602169" cy="268223"/>
          </a:xfrm>
        </p:grpSpPr>
        <p:sp>
          <p:nvSpPr>
            <p:cNvPr id="170" name="Google Shape;170;p1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75" name="Google Shape;175;p1"/>
          <p:cNvSpPr/>
          <p:nvPr/>
        </p:nvSpPr>
        <p:spPr>
          <a:xfrm>
            <a:off x="6350256" y="596822"/>
            <a:ext cx="4833900" cy="5653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A picture containing text&#10;&#10;Description automatically generated" id="176" name="Google Shape;1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817" y="1664266"/>
            <a:ext cx="4157623" cy="375225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"/>
          <p:cNvSpPr/>
          <p:nvPr/>
        </p:nvSpPr>
        <p:spPr>
          <a:xfrm>
            <a:off x="10824285" y="1286612"/>
            <a:ext cx="891445" cy="891445"/>
          </a:xfrm>
          <a:custGeom>
            <a:rect b="b" l="l" r="r" t="t"/>
            <a:pathLst>
              <a:path extrusionOk="0" h="807148" w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10824285" y="1286612"/>
            <a:ext cx="891445" cy="891445"/>
          </a:xfrm>
          <a:custGeom>
            <a:rect b="b" l="l" r="r" t="t"/>
            <a:pathLst>
              <a:path extrusionOk="0" h="807148" w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1" name="Google Shape;181;p1"/>
          <p:cNvSpPr txBox="1"/>
          <p:nvPr/>
        </p:nvSpPr>
        <p:spPr>
          <a:xfrm>
            <a:off x="6984846" y="869196"/>
            <a:ext cx="3920844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Google Shape;182;p1"/>
          <p:cNvSpPr txBox="1"/>
          <p:nvPr/>
        </p:nvSpPr>
        <p:spPr>
          <a:xfrm>
            <a:off x="6786400" y="2380207"/>
            <a:ext cx="4224000" cy="3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Advisor : Dr. David Krum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Liaison  : Prof. Sylke Rene Meyer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Sponsor: </a:t>
            </a:r>
            <a:r>
              <a:rPr lang="en-US" sz="2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Interactive arts, research, and technology </a:t>
            </a:r>
            <a:r>
              <a:rPr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(INART)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ecaa82131_3_0"/>
          <p:cNvSpPr txBox="1"/>
          <p:nvPr>
            <p:ph type="title"/>
          </p:nvPr>
        </p:nvSpPr>
        <p:spPr>
          <a:xfrm>
            <a:off x="734425" y="1670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Goals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gaecaa82131_3_0"/>
          <p:cNvSpPr txBox="1"/>
          <p:nvPr>
            <p:ph idx="1" type="body"/>
          </p:nvPr>
        </p:nvSpPr>
        <p:spPr>
          <a:xfrm>
            <a:off x="838200" y="139837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Main goal to create a virtual world for our client to use to record scenes.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Transitioned to adding in environment lighting and implementing objects.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Further along we would like to implement functions in creating virtual scenes in Unreal Engine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gaecaa82131_3_0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Taha Kamran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dd0d42b64_0_3"/>
          <p:cNvSpPr txBox="1"/>
          <p:nvPr>
            <p:ph type="title"/>
          </p:nvPr>
        </p:nvSpPr>
        <p:spPr>
          <a:xfrm>
            <a:off x="838200" y="1670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Functions &amp; Uses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gadd0d42b64_0_3"/>
          <p:cNvSpPr txBox="1"/>
          <p:nvPr>
            <p:ph idx="1" type="body"/>
          </p:nvPr>
        </p:nvSpPr>
        <p:spPr>
          <a:xfrm>
            <a:off x="838200" y="14927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Creating a virtual world where multiple scenes can be filmed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Allow for imports of recordings into the environments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Create a camera to be set on a course for common pans/shots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Customizable environment to allow production team to change based upon their own needs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gadd0d42b64_0_3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Hermosillo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uto-Key All + Sequencer Issues (bug?) - UE4 AnswerHub" id="275" name="Google Shape;2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4774" y="1513644"/>
            <a:ext cx="7682450" cy="498870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"/>
          <p:cNvSpPr txBox="1"/>
          <p:nvPr/>
        </p:nvSpPr>
        <p:spPr>
          <a:xfrm>
            <a:off x="844475" y="355650"/>
            <a:ext cx="94662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Sequencers in Unreal Engine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7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Hermosillo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table, window, room&#10;&#10;Description automatically generated" id="283" name="Google Shape;28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031" y="1296691"/>
            <a:ext cx="4090692" cy="2454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sitting, table, mirror&#10;&#10;Description automatically generated" id="284" name="Google Shape;2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2015" y="1221183"/>
            <a:ext cx="4090693" cy="2454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sitting, refrigerator, room&#10;&#10;Description automatically generated" id="285" name="Google Shape;28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1842" y="3985944"/>
            <a:ext cx="4628315" cy="2614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8"/>
          <p:cNvSpPr txBox="1"/>
          <p:nvPr/>
        </p:nvSpPr>
        <p:spPr>
          <a:xfrm>
            <a:off x="932031" y="359398"/>
            <a:ext cx="271420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Hermosillo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5908649" y="1667326"/>
            <a:ext cx="6161004" cy="1035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Unreal Engine Asset Store</a:t>
            </a:r>
            <a:endParaRPr/>
          </a:p>
        </p:txBody>
      </p:sp>
      <p:grpSp>
        <p:nvGrpSpPr>
          <p:cNvPr id="294" name="Google Shape;294;p5"/>
          <p:cNvGrpSpPr/>
          <p:nvPr/>
        </p:nvGrpSpPr>
        <p:grpSpPr>
          <a:xfrm>
            <a:off x="826008" y="348973"/>
            <a:ext cx="4256633" cy="6036681"/>
            <a:chOff x="1674895" y="1345036"/>
            <a:chExt cx="5428610" cy="4210939"/>
          </a:xfrm>
        </p:grpSpPr>
        <p:sp>
          <p:nvSpPr>
            <p:cNvPr id="295" name="Google Shape;295;p5"/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97" name="Google Shape;297;p5"/>
          <p:cNvSpPr/>
          <p:nvPr/>
        </p:nvSpPr>
        <p:spPr>
          <a:xfrm>
            <a:off x="695315" y="232747"/>
            <a:ext cx="4256633" cy="6036681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8" name="Google Shape;29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290" y="374531"/>
            <a:ext cx="3097541" cy="174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117" y="2353947"/>
            <a:ext cx="3097541" cy="174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2117" y="4333362"/>
            <a:ext cx="3097541" cy="174236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"/>
          <p:cNvSpPr txBox="1"/>
          <p:nvPr/>
        </p:nvSpPr>
        <p:spPr>
          <a:xfrm>
            <a:off x="6214527" y="3225130"/>
            <a:ext cx="614489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Hotel Lobby and Bar</a:t>
            </a:r>
            <a:endParaRPr/>
          </a:p>
          <a:p>
            <a:pPr indent="-2286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Vintage TV</a:t>
            </a:r>
            <a:endParaRPr/>
          </a:p>
          <a:p>
            <a:pPr indent="-2286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Lamps</a:t>
            </a:r>
            <a:endParaRPr/>
          </a:p>
        </p:txBody>
      </p:sp>
      <p:grpSp>
        <p:nvGrpSpPr>
          <p:cNvPr id="302" name="Google Shape;302;p5"/>
          <p:cNvGrpSpPr/>
          <p:nvPr/>
        </p:nvGrpSpPr>
        <p:grpSpPr>
          <a:xfrm>
            <a:off x="10428634" y="5987064"/>
            <a:ext cx="1054465" cy="469689"/>
            <a:chOff x="9841624" y="4115729"/>
            <a:chExt cx="602169" cy="268223"/>
          </a:xfrm>
        </p:grpSpPr>
        <p:sp>
          <p:nvSpPr>
            <p:cNvPr id="303" name="Google Shape;303;p5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308" name="Google Shape;308;p5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Hermosillo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f0a56050c_1_1"/>
          <p:cNvSpPr txBox="1"/>
          <p:nvPr/>
        </p:nvSpPr>
        <p:spPr>
          <a:xfrm>
            <a:off x="924450" y="377350"/>
            <a:ext cx="7782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endParaRPr sz="4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Zoom to bolster security measures with an update to get rid of 'Zoombombing'" id="315" name="Google Shape;315;gaf0a56050c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095" y="4488146"/>
            <a:ext cx="1585863" cy="178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af0a56050c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9550" y="2007250"/>
            <a:ext cx="2778777" cy="188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af0a56050c_1_1"/>
          <p:cNvSpPr txBox="1"/>
          <p:nvPr/>
        </p:nvSpPr>
        <p:spPr>
          <a:xfrm>
            <a:off x="1037650" y="1556500"/>
            <a:ext cx="5433600" cy="45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Liaison 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 with Filming Team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changes of model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Send samples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</a:t>
            </a: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decision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involved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Times New Roman"/>
              <a:buChar char="●"/>
            </a:pP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</a:t>
            </a:r>
            <a:r>
              <a:rPr lang="en-US" sz="2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</a:t>
            </a:r>
            <a:endParaRPr sz="2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gaf0a56050c_1_1"/>
          <p:cNvSpPr txBox="1"/>
          <p:nvPr/>
        </p:nvSpPr>
        <p:spPr>
          <a:xfrm>
            <a:off x="10206600" y="6496425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"/>
          <p:cNvSpPr txBox="1"/>
          <p:nvPr/>
        </p:nvSpPr>
        <p:spPr>
          <a:xfrm>
            <a:off x="914400" y="346229"/>
            <a:ext cx="500605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Changes We Made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6"/>
          <p:cNvSpPr txBox="1"/>
          <p:nvPr/>
        </p:nvSpPr>
        <p:spPr>
          <a:xfrm>
            <a:off x="833425" y="1154775"/>
            <a:ext cx="11358600" cy="44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32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Universal lighting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Mood lighting 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lamps/lights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Created sequencers 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Changed color of certain objects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6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6" name="Google Shape;3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9346" y="3696850"/>
            <a:ext cx="4451102" cy="24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1375" y="638551"/>
            <a:ext cx="5163600" cy="24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"/>
          <p:cNvSpPr txBox="1"/>
          <p:nvPr/>
        </p:nvSpPr>
        <p:spPr>
          <a:xfrm>
            <a:off x="6871375" y="138575"/>
            <a:ext cx="54336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6"/>
          <p:cNvSpPr txBox="1"/>
          <p:nvPr/>
        </p:nvSpPr>
        <p:spPr>
          <a:xfrm>
            <a:off x="7536975" y="3131838"/>
            <a:ext cx="54336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69099"/>
            <a:ext cx="4194576" cy="202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1575" y="4835950"/>
            <a:ext cx="3784394" cy="20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"/>
          <p:cNvSpPr txBox="1"/>
          <p:nvPr/>
        </p:nvSpPr>
        <p:spPr>
          <a:xfrm>
            <a:off x="0" y="4305000"/>
            <a:ext cx="16224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6"/>
          <p:cNvSpPr txBox="1"/>
          <p:nvPr/>
        </p:nvSpPr>
        <p:spPr>
          <a:xfrm>
            <a:off x="4311575" y="4305000"/>
            <a:ext cx="9936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ign on the side of a building&#10;&#10;Description automatically generated" id="338" name="Google Shape;3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300" y="1639888"/>
            <a:ext cx="38100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9"/>
          <p:cNvSpPr txBox="1"/>
          <p:nvPr/>
        </p:nvSpPr>
        <p:spPr>
          <a:xfrm>
            <a:off x="965200" y="342900"/>
            <a:ext cx="1042670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Uses of Our Work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person sitting on a table&#10;&#10;Description automatically generated" id="340" name="Google Shape;34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6412" y="4056975"/>
            <a:ext cx="4434139" cy="2494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factory seen at night&#10;&#10;Description automatically generated" id="341" name="Google Shape;34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6412" y="1441978"/>
            <a:ext cx="4628313" cy="2614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table, sitting, room&#10;&#10;Description automatically generated" id="342" name="Google Shape;34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7366" y="4227752"/>
            <a:ext cx="3826934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9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"/>
          <p:cNvSpPr txBox="1"/>
          <p:nvPr/>
        </p:nvSpPr>
        <p:spPr>
          <a:xfrm>
            <a:off x="926548" y="368852"/>
            <a:ext cx="307007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Comparing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picture containing person, indoor, person, holding&#10;&#10;Description automatically generated" id="349" name="Google Shape;3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003231"/>
            <a:ext cx="5382409" cy="3027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on a leather couch&#10;&#10;Description automatically generated" id="350" name="Google Shape;3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919" y="2049873"/>
            <a:ext cx="5216572" cy="293432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0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Zudong Li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dd3d48b9f_1_22"/>
          <p:cNvSpPr txBox="1"/>
          <p:nvPr>
            <p:ph type="title"/>
          </p:nvPr>
        </p:nvSpPr>
        <p:spPr>
          <a:xfrm>
            <a:off x="838200" y="167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gadd3d48b9f_1_22"/>
          <p:cNvSpPr txBox="1"/>
          <p:nvPr>
            <p:ph idx="1" type="body"/>
          </p:nvPr>
        </p:nvSpPr>
        <p:spPr>
          <a:xfrm>
            <a:off x="838200" y="15803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Environment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Create objects that the actors can interact with.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Users must be able to make changes to any objects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Importing levels.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Lighting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Add or remove light sources.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Adjust the atmospheric lighting and other light sources.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Should have the option to transfer 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 virtual 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environment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 lighting over to actor, vice versa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Adjust reflections on material surfaces.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gadd3d48b9f_1_22"/>
          <p:cNvSpPr txBox="1"/>
          <p:nvPr/>
        </p:nvSpPr>
        <p:spPr>
          <a:xfrm>
            <a:off x="9791400" y="6509750"/>
            <a:ext cx="24006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edaf183c7_16_0"/>
          <p:cNvSpPr txBox="1"/>
          <p:nvPr>
            <p:ph type="title"/>
          </p:nvPr>
        </p:nvSpPr>
        <p:spPr>
          <a:xfrm>
            <a:off x="838200" y="1481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Team Roles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gaedaf183c7_16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Team Lead: 				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Documentation: 		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Taha Kamran, Steve Galvan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Communication: 		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Project Planners: 	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Kiet Hoang, Noah Castro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Architecture: 			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Jessy Francisco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3300">
                <a:latin typeface="Times New Roman"/>
                <a:ea typeface="Times New Roman"/>
                <a:cs typeface="Times New Roman"/>
                <a:sym typeface="Times New Roman"/>
              </a:rPr>
              <a:t>Software Engineers: 	 </a:t>
            </a: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David Hermosillo, Zudong Li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gaedaf183c7_16_0"/>
          <p:cNvSpPr txBox="1"/>
          <p:nvPr/>
        </p:nvSpPr>
        <p:spPr>
          <a:xfrm>
            <a:off x="10534150" y="6528575"/>
            <a:ext cx="20427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Galvan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add3d48b9f_1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gadd3d48b9f_1_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Camera Controls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Basic traversal of X, Y and Z axis (movement or coordinates)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Camera rotations.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Ability to bookmark camera positions.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Adjustment of camera speed along with an automated camera movement.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Tracking of a virtual object with the camera.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gadd3d48b9f_1_5"/>
          <p:cNvSpPr txBox="1"/>
          <p:nvPr/>
        </p:nvSpPr>
        <p:spPr>
          <a:xfrm>
            <a:off x="9804800" y="6509750"/>
            <a:ext cx="2387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Kevin Diaz-Lopez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f0a56050c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gaf0a56050c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Camera Settings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Adjustment of camera’s focus method (manual or tracking) and focal distance.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Changes for lens (manually or preset focal lengths) and film back.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Adjustment and automation of camera zooms.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Aperture adjustments.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gaf0a56050c_0_0"/>
          <p:cNvSpPr txBox="1"/>
          <p:nvPr/>
        </p:nvSpPr>
        <p:spPr>
          <a:xfrm>
            <a:off x="9804800" y="6509750"/>
            <a:ext cx="2387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dd3d48b9f_1_0"/>
          <p:cNvSpPr txBox="1"/>
          <p:nvPr>
            <p:ph type="title"/>
          </p:nvPr>
        </p:nvSpPr>
        <p:spPr>
          <a:xfrm>
            <a:off x="838200" y="167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gadd3d48b9f_1_0"/>
          <p:cNvSpPr txBox="1"/>
          <p:nvPr>
            <p:ph idx="1" type="body"/>
          </p:nvPr>
        </p:nvSpPr>
        <p:spPr>
          <a:xfrm>
            <a:off x="885375" y="15898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Stand-In (Virtual Character)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Act as a placeholder in the virtual set. 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Must be able to adjust it’s position and body parts individually.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Must have the ability to animate the stand-in.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Recording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Basic features of screen recording, import live video, pre-rendered video and audio.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Multiple cameras.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•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Chroma key videos within the set.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gadd3d48b9f_1_0"/>
          <p:cNvSpPr txBox="1"/>
          <p:nvPr/>
        </p:nvSpPr>
        <p:spPr>
          <a:xfrm>
            <a:off x="9804800" y="6509750"/>
            <a:ext cx="2387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Kiet Hoang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ec39531cc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Non-Functional 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gaec39531cc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4175" lvl="0" marL="457200" rtl="0" algn="l">
              <a:spcBef>
                <a:spcPts val="1000"/>
              </a:spcBef>
              <a:spcAft>
                <a:spcPts val="0"/>
              </a:spcAft>
              <a:buSzPts val="2450"/>
              <a:buFont typeface="Times New Roman"/>
              <a:buChar char="•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UE is a licensed product for all developers and users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4175" lvl="1" marL="914400" rtl="0" algn="l">
              <a:spcBef>
                <a:spcPts val="0"/>
              </a:spcBef>
              <a:spcAft>
                <a:spcPts val="0"/>
              </a:spcAft>
              <a:buSzPts val="2450"/>
              <a:buFont typeface="Times New Roman"/>
              <a:buChar char="•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No need for safety requirements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4175" lvl="0" marL="457200" rtl="0" algn="l">
              <a:spcBef>
                <a:spcPts val="1000"/>
              </a:spcBef>
              <a:spcAft>
                <a:spcPts val="0"/>
              </a:spcAft>
              <a:buSzPts val="2450"/>
              <a:buFont typeface="Times New Roman"/>
              <a:buChar char="•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UE requires an account with Epic Games and only applicable to devs and users wanting to edit the virtual world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4175" lvl="1" marL="914400" rtl="0" algn="l">
              <a:spcBef>
                <a:spcPts val="0"/>
              </a:spcBef>
              <a:spcAft>
                <a:spcPts val="0"/>
              </a:spcAft>
              <a:buSzPts val="2450"/>
              <a:buFont typeface="Times New Roman"/>
              <a:buChar char="•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By policy, any data collected from users will be used to improve UE code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4175" lvl="0" marL="457200" rtl="0" algn="l">
              <a:spcBef>
                <a:spcPts val="1000"/>
              </a:spcBef>
              <a:spcAft>
                <a:spcPts val="0"/>
              </a:spcAft>
              <a:buSzPts val="2450"/>
              <a:buFont typeface="Times New Roman"/>
              <a:buChar char="•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Per UE policy, any revenue made from the use of this software includes a 5% royalty to Epic Games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gaec39531cc_0_0"/>
          <p:cNvSpPr txBox="1"/>
          <p:nvPr/>
        </p:nvSpPr>
        <p:spPr>
          <a:xfrm>
            <a:off x="9916625" y="6437300"/>
            <a:ext cx="2010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Jessy Francisco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ecaa82131_4_75"/>
          <p:cNvSpPr txBox="1"/>
          <p:nvPr>
            <p:ph type="title"/>
          </p:nvPr>
        </p:nvSpPr>
        <p:spPr>
          <a:xfrm>
            <a:off x="838200" y="1670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urce Sans Pro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Performance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endParaRPr/>
          </a:p>
        </p:txBody>
      </p:sp>
      <p:sp>
        <p:nvSpPr>
          <p:cNvPr id="394" name="Google Shape;394;gaecaa82131_4_7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User Friendly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The program must be simple so that the director could use it without any assistance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Times New Roman"/>
              <a:buChar char="●"/>
            </a:pPr>
            <a:r>
              <a:rPr lang="en-US" sz="2700">
                <a:latin typeface="Times New Roman"/>
                <a:ea typeface="Times New Roman"/>
                <a:cs typeface="Times New Roman"/>
                <a:sym typeface="Times New Roman"/>
              </a:rPr>
              <a:t>Realistic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6037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environment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 must be 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photorealistic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Google Shape;395;gaecaa82131_4_75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gaecaa82131_4_75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78cf8c0c8_0_0"/>
          <p:cNvSpPr txBox="1"/>
          <p:nvPr>
            <p:ph type="title"/>
          </p:nvPr>
        </p:nvSpPr>
        <p:spPr>
          <a:xfrm>
            <a:off x="838200" y="18675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Interface and Constraints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ga78cf8c0c8_0_0"/>
          <p:cNvSpPr txBox="1"/>
          <p:nvPr>
            <p:ph idx="1" type="body"/>
          </p:nvPr>
        </p:nvSpPr>
        <p:spPr>
          <a:xfrm>
            <a:off x="658525" y="1465300"/>
            <a:ext cx="10695300" cy="47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285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850">
                <a:latin typeface="Times New Roman"/>
                <a:ea typeface="Times New Roman"/>
                <a:cs typeface="Times New Roman"/>
                <a:sym typeface="Times New Roman"/>
              </a:rPr>
              <a:t>nterface</a:t>
            </a:r>
            <a:endParaRPr sz="2400"/>
          </a:p>
          <a:p>
            <a:pPr indent="-384175" lvl="0" marL="914400" rtl="0" algn="l">
              <a:spcBef>
                <a:spcPts val="0"/>
              </a:spcBef>
              <a:spcAft>
                <a:spcPts val="0"/>
              </a:spcAft>
              <a:buSzPts val="2450"/>
              <a:buFont typeface="Times New Roman"/>
              <a:buChar char="-"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Requires that input be the live stream video files provided by the user. Outputs another video file with the virtual objects and sets included.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8288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en-US" sz="2850">
                <a:latin typeface="Times New Roman"/>
                <a:ea typeface="Times New Roman"/>
                <a:cs typeface="Times New Roman"/>
                <a:sym typeface="Times New Roman"/>
              </a:rPr>
              <a:t>Design Constraints</a:t>
            </a:r>
            <a:endParaRPr sz="28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50">
                <a:latin typeface="Times New Roman"/>
                <a:ea typeface="Times New Roman"/>
                <a:cs typeface="Times New Roman"/>
                <a:sym typeface="Times New Roman"/>
              </a:rPr>
              <a:t>-	</a:t>
            </a: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Implementation is limited to C++ in order to work with UE4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-	Limited hardware capabilities could impact ability to run UE4 and load assets effectively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50">
                <a:latin typeface="Times New Roman"/>
                <a:ea typeface="Times New Roman"/>
                <a:cs typeface="Times New Roman"/>
                <a:sym typeface="Times New Roman"/>
              </a:rPr>
              <a:t>-	Sponsors budget could dictate quality of assets</a:t>
            </a:r>
            <a:endParaRPr sz="24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ga78cf8c0c8_0_0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Castro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"/>
          <p:cNvSpPr txBox="1"/>
          <p:nvPr/>
        </p:nvSpPr>
        <p:spPr>
          <a:xfrm>
            <a:off x="873400" y="408925"/>
            <a:ext cx="761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we need to improve…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person sitting on a table&#10;&#10;Description automatically generated" id="410" name="Google Shape;41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6781" y="2067328"/>
            <a:ext cx="4841462" cy="272332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1"/>
          <p:cNvSpPr txBox="1"/>
          <p:nvPr/>
        </p:nvSpPr>
        <p:spPr>
          <a:xfrm>
            <a:off x="471688" y="1373775"/>
            <a:ext cx="6978300" cy="5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Creating a feature that can help match an actor’s recording to the current lighting of the set or vice versa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 that frames are seamless between green screen recordings and the actual environment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2" name="Google Shape;412;p11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Castro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aedaf183c7_12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Recap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gaedaf183c7_12_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What is the project about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-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Creating a photo-realistic 3D virtual setting for film students.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Problems and Challenges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-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Traversing through UE and its controls, </a:t>
            </a: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Importing actors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Times New Roman"/>
              <a:buChar char="●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Functions and Uses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-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Allow for imports of recording into the 3D environment 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0"/>
              <a:buFont typeface="Times New Roman"/>
              <a:buChar char="-"/>
            </a:pPr>
            <a:r>
              <a:rPr lang="en-US" sz="2750">
                <a:latin typeface="Times New Roman"/>
                <a:ea typeface="Times New Roman"/>
                <a:cs typeface="Times New Roman"/>
                <a:sym typeface="Times New Roman"/>
              </a:rPr>
              <a:t>Create camera to be set on course for different pans and shots</a:t>
            </a:r>
            <a:endParaRPr sz="27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gaedaf183c7_12_19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Castro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oom to bolster security measures with an update to get rid of 'Zoombombing'" id="426" name="Google Shape;42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8595" y="1431796"/>
            <a:ext cx="1585863" cy="17818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real Engine is Now Royalty-free for the First $1 Million in Revenue" id="427" name="Google Shape;4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7930" y="4586184"/>
            <a:ext cx="3743538" cy="2105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Hollywood Fringe Festival to Showcase Cal State LA Talent | Cal State LA" id="428" name="Google Shape;42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1077" y="1151453"/>
            <a:ext cx="2201124" cy="264399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4"/>
          <p:cNvSpPr txBox="1"/>
          <p:nvPr/>
        </p:nvSpPr>
        <p:spPr>
          <a:xfrm>
            <a:off x="2074839" y="248164"/>
            <a:ext cx="824826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  <a:endParaRPr b="1"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Google Docs Dark Mode: How to Enable Dark Theme on Google Docs, Slides and  Sheets | NDTV Gadgets 360" id="430" name="Google Shape;43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154" y="4286674"/>
            <a:ext cx="3278292" cy="1844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Screen Share on Discord | Updated Oct 2020 - Droplr - How-To's" id="431" name="Google Shape;43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77778" y="3874611"/>
            <a:ext cx="3743538" cy="124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9545" y="1218600"/>
            <a:ext cx="1964364" cy="220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4"/>
          <p:cNvPicPr preferRelativeResize="0"/>
          <p:nvPr/>
        </p:nvPicPr>
        <p:blipFill rotWithShape="1">
          <a:blip r:embed="rId9">
            <a:alphaModFix/>
          </a:blip>
          <a:srcRect b="0" l="19351" r="18882" t="0"/>
          <a:stretch/>
        </p:blipFill>
        <p:spPr>
          <a:xfrm>
            <a:off x="6526550" y="4586175"/>
            <a:ext cx="1938000" cy="17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4"/>
          <p:cNvSpPr txBox="1"/>
          <p:nvPr/>
        </p:nvSpPr>
        <p:spPr>
          <a:xfrm>
            <a:off x="6739600" y="4854875"/>
            <a:ext cx="197400" cy="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edaf183c7_14_0"/>
          <p:cNvSpPr txBox="1"/>
          <p:nvPr>
            <p:ph type="title"/>
          </p:nvPr>
        </p:nvSpPr>
        <p:spPr>
          <a:xfrm>
            <a:off x="838200" y="1670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Agenda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gaedaf183c7_14_0"/>
          <p:cNvSpPr txBox="1"/>
          <p:nvPr>
            <p:ph idx="1" type="body"/>
          </p:nvPr>
        </p:nvSpPr>
        <p:spPr>
          <a:xfrm>
            <a:off x="1045750" y="14927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Project Overview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Functions &amp; Uses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Functional 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Nonfunctional Requirements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Future Plans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AutoNum type="romanU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gaedaf183c7_14_0"/>
          <p:cNvSpPr txBox="1"/>
          <p:nvPr/>
        </p:nvSpPr>
        <p:spPr>
          <a:xfrm>
            <a:off x="10534150" y="6528575"/>
            <a:ext cx="20427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Galvan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"/>
          <p:cNvSpPr txBox="1"/>
          <p:nvPr>
            <p:ph type="title"/>
          </p:nvPr>
        </p:nvSpPr>
        <p:spPr>
          <a:xfrm>
            <a:off x="838200" y="1593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Times New Roman"/>
              <a:buNone/>
            </a:pPr>
            <a:r>
              <a:rPr lang="en-US" sz="5000">
                <a:latin typeface="Times New Roman"/>
                <a:ea typeface="Times New Roman"/>
                <a:cs typeface="Times New Roman"/>
                <a:sym typeface="Times New Roman"/>
              </a:rPr>
              <a:t>What is our project about…</a:t>
            </a:r>
            <a:endParaRPr sz="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"/>
          <p:cNvSpPr txBox="1"/>
          <p:nvPr>
            <p:ph idx="1" type="body"/>
          </p:nvPr>
        </p:nvSpPr>
        <p:spPr>
          <a:xfrm>
            <a:off x="838200" y="1825625"/>
            <a:ext cx="78258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5"/>
              <a:buChar char="•"/>
            </a:pPr>
            <a:r>
              <a:rPr lang="en-US" sz="2975">
                <a:latin typeface="Times New Roman"/>
                <a:ea typeface="Times New Roman"/>
                <a:cs typeface="Times New Roman"/>
                <a:sym typeface="Times New Roman"/>
              </a:rPr>
              <a:t>Create a virtual 3D photo-realistic setting to be used by film students as their production set.</a:t>
            </a:r>
            <a:endParaRPr sz="29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286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975"/>
              <a:buFont typeface="Times New Roman"/>
              <a:buChar char="•"/>
            </a:pPr>
            <a:r>
              <a:rPr lang="en-US" sz="2975">
                <a:latin typeface="Times New Roman"/>
                <a:ea typeface="Times New Roman"/>
                <a:cs typeface="Times New Roman"/>
                <a:sym typeface="Times New Roman"/>
              </a:rPr>
              <a:t>Provide tools to simplify virtual film production </a:t>
            </a:r>
            <a:endParaRPr sz="29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3212" lvl="1" marL="685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975"/>
              <a:buFont typeface="Times New Roman"/>
              <a:buChar char="•"/>
            </a:pPr>
            <a:r>
              <a:rPr lang="en-US" sz="2975">
                <a:latin typeface="Times New Roman"/>
                <a:ea typeface="Times New Roman"/>
                <a:cs typeface="Times New Roman"/>
                <a:sym typeface="Times New Roman"/>
              </a:rPr>
              <a:t>Automate camera movements</a:t>
            </a:r>
            <a:endParaRPr sz="29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3212" lvl="1" marL="6858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975"/>
              <a:buFont typeface="Times New Roman"/>
              <a:buChar char="•"/>
            </a:pPr>
            <a:r>
              <a:rPr lang="en-US" sz="2975">
                <a:latin typeface="Times New Roman"/>
                <a:ea typeface="Times New Roman"/>
                <a:cs typeface="Times New Roman"/>
                <a:sym typeface="Times New Roman"/>
              </a:rPr>
              <a:t>Adjustable environment lighting</a:t>
            </a:r>
            <a:endParaRPr sz="29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775"/>
              <a:buNone/>
            </a:pPr>
            <a:br>
              <a:rPr lang="en-US" sz="27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775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"/>
          <p:cNvSpPr txBox="1"/>
          <p:nvPr/>
        </p:nvSpPr>
        <p:spPr>
          <a:xfrm>
            <a:off x="10534150" y="6528575"/>
            <a:ext cx="20427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Galvan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" name="Google Shape;20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4000" y="1411612"/>
            <a:ext cx="3223200" cy="181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6400" y="3379748"/>
            <a:ext cx="3223200" cy="181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edaf183c7_13_0"/>
          <p:cNvSpPr txBox="1"/>
          <p:nvPr>
            <p:ph type="title"/>
          </p:nvPr>
        </p:nvSpPr>
        <p:spPr>
          <a:xfrm>
            <a:off x="838200" y="1953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Client Goals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gaedaf183c7_13_0"/>
          <p:cNvSpPr txBox="1"/>
          <p:nvPr>
            <p:ph idx="1" type="body"/>
          </p:nvPr>
        </p:nvSpPr>
        <p:spPr>
          <a:xfrm>
            <a:off x="1149500" y="1521025"/>
            <a:ext cx="7180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Virtual Filming Set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Lighting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Camera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Photo-Realism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gaedaf183c7_13_0"/>
          <p:cNvSpPr txBox="1"/>
          <p:nvPr/>
        </p:nvSpPr>
        <p:spPr>
          <a:xfrm>
            <a:off x="10346700" y="6532375"/>
            <a:ext cx="1845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edaf183c7_18_0"/>
          <p:cNvSpPr txBox="1"/>
          <p:nvPr>
            <p:ph type="title"/>
          </p:nvPr>
        </p:nvSpPr>
        <p:spPr>
          <a:xfrm>
            <a:off x="838200" y="21420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Client Challenges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aedaf183c7_18_0"/>
          <p:cNvSpPr txBox="1"/>
          <p:nvPr>
            <p:ph idx="1" type="body"/>
          </p:nvPr>
        </p:nvSpPr>
        <p:spPr>
          <a:xfrm>
            <a:off x="904250" y="882300"/>
            <a:ext cx="7430700" cy="526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Mood of the Hotel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Camera angles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ighting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aedaf183c7_18_0"/>
          <p:cNvSpPr txBox="1"/>
          <p:nvPr/>
        </p:nvSpPr>
        <p:spPr>
          <a:xfrm>
            <a:off x="10326900" y="6537375"/>
            <a:ext cx="18651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 Ramirez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edaf183c7_16_7"/>
          <p:cNvSpPr txBox="1"/>
          <p:nvPr/>
        </p:nvSpPr>
        <p:spPr>
          <a:xfrm>
            <a:off x="889995" y="381739"/>
            <a:ext cx="5048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does it work?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gaedaf183c7_16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75" y="2131350"/>
            <a:ext cx="2423420" cy="13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aedaf183c7_16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825" y="2572650"/>
            <a:ext cx="821151" cy="861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aedaf183c7_16_7"/>
          <p:cNvSpPr txBox="1"/>
          <p:nvPr/>
        </p:nvSpPr>
        <p:spPr>
          <a:xfrm>
            <a:off x="4538425" y="1687350"/>
            <a:ext cx="17967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3" name="Google Shape;233;gaedaf183c7_16_7"/>
          <p:cNvPicPr preferRelativeResize="0"/>
          <p:nvPr/>
        </p:nvPicPr>
        <p:blipFill rotWithShape="1">
          <a:blip r:embed="rId5">
            <a:alphaModFix/>
          </a:blip>
          <a:srcRect b="0" l="10839" r="16754" t="0"/>
          <a:stretch/>
        </p:blipFill>
        <p:spPr>
          <a:xfrm>
            <a:off x="323538" y="3434575"/>
            <a:ext cx="2825099" cy="200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aedaf183c7_16_7"/>
          <p:cNvPicPr preferRelativeResize="0"/>
          <p:nvPr/>
        </p:nvPicPr>
        <p:blipFill rotWithShape="1">
          <a:blip r:embed="rId6">
            <a:alphaModFix/>
          </a:blip>
          <a:srcRect b="8510" l="-14851" r="42229" t="-8510"/>
          <a:stretch/>
        </p:blipFill>
        <p:spPr>
          <a:xfrm>
            <a:off x="8065300" y="2310025"/>
            <a:ext cx="3009151" cy="248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aedaf183c7_16_7"/>
          <p:cNvSpPr txBox="1"/>
          <p:nvPr/>
        </p:nvSpPr>
        <p:spPr>
          <a:xfrm>
            <a:off x="10534150" y="6528575"/>
            <a:ext cx="20427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Galvan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gaedaf183c7_16_7"/>
          <p:cNvPicPr preferRelativeResize="0"/>
          <p:nvPr/>
        </p:nvPicPr>
        <p:blipFill rotWithShape="1">
          <a:blip r:embed="rId7">
            <a:alphaModFix/>
          </a:blip>
          <a:srcRect b="0" l="19351" r="18882" t="0"/>
          <a:stretch/>
        </p:blipFill>
        <p:spPr>
          <a:xfrm>
            <a:off x="4637963" y="2671188"/>
            <a:ext cx="1938000" cy="17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aedaf183c7_16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9050" y="3026550"/>
            <a:ext cx="821151" cy="86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aedaf183c7_16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800" y="3731525"/>
            <a:ext cx="821151" cy="86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"/>
          <p:cNvSpPr txBox="1"/>
          <p:nvPr/>
        </p:nvSpPr>
        <p:spPr>
          <a:xfrm>
            <a:off x="880122" y="328474"/>
            <a:ext cx="786305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Problems and Challenges</a:t>
            </a:r>
            <a:endParaRPr sz="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321475" y="1433225"/>
            <a:ext cx="6054300" cy="5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Traversing through the unknown, such as learning how to use Unreal and its controls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Accommodating</a:t>
            </a: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lighting needs of our </a:t>
            </a: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liaison and their team.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32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50"/>
              <a:buFont typeface="Times New Roman"/>
              <a:buChar char="●"/>
            </a:pP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 how the actors would be imported into the world created by our team.</a:t>
            </a:r>
            <a:r>
              <a:rPr lang="en-US" sz="275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75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Jessy Francisco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4950" y="1700098"/>
            <a:ext cx="5511426" cy="331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ef682755c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Where Our Project Stands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gaef682755c_0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Our job in the process of the movie making is to provide the backgrounds and transition scenes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Our recorded shots and pans will go to the virtual cinematographer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editor will then take the compiled footage to assemble all the shots in order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aef682755c_0_7"/>
          <p:cNvSpPr txBox="1"/>
          <p:nvPr/>
        </p:nvSpPr>
        <p:spPr>
          <a:xfrm>
            <a:off x="10206625" y="6509750"/>
            <a:ext cx="19854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Taha Kamran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2020-11-29T05:39:18Z</dcterms:created>
  <dc:creator>Zudong Li</dc:creator>
</cp:coreProperties>
</file>