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40"/>
  </p:notesMasterIdLst>
  <p:sldIdLst>
    <p:sldId id="256" r:id="rId6"/>
    <p:sldId id="259" r:id="rId7"/>
    <p:sldId id="296" r:id="rId8"/>
    <p:sldId id="297" r:id="rId9"/>
    <p:sldId id="298" r:id="rId10"/>
    <p:sldId id="327" r:id="rId11"/>
    <p:sldId id="328" r:id="rId12"/>
    <p:sldId id="300" r:id="rId13"/>
    <p:sldId id="301" r:id="rId14"/>
    <p:sldId id="302" r:id="rId15"/>
    <p:sldId id="303" r:id="rId16"/>
    <p:sldId id="329" r:id="rId17"/>
    <p:sldId id="304" r:id="rId18"/>
    <p:sldId id="305" r:id="rId19"/>
    <p:sldId id="306" r:id="rId20"/>
    <p:sldId id="307" r:id="rId21"/>
    <p:sldId id="308" r:id="rId22"/>
    <p:sldId id="309" r:id="rId23"/>
    <p:sldId id="325" r:id="rId24"/>
    <p:sldId id="310" r:id="rId25"/>
    <p:sldId id="311" r:id="rId26"/>
    <p:sldId id="312" r:id="rId27"/>
    <p:sldId id="313" r:id="rId28"/>
    <p:sldId id="314" r:id="rId29"/>
    <p:sldId id="315" r:id="rId30"/>
    <p:sldId id="326" r:id="rId31"/>
    <p:sldId id="317" r:id="rId32"/>
    <p:sldId id="316" r:id="rId33"/>
    <p:sldId id="318" r:id="rId34"/>
    <p:sldId id="319" r:id="rId35"/>
    <p:sldId id="320" r:id="rId36"/>
    <p:sldId id="321" r:id="rId37"/>
    <p:sldId id="323" r:id="rId38"/>
    <p:sldId id="292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58" autoAdjust="0"/>
  </p:normalViewPr>
  <p:slideViewPr>
    <p:cSldViewPr snapToGrid="0">
      <p:cViewPr varScale="1">
        <p:scale>
          <a:sx n="83" d="100"/>
          <a:sy n="83" d="100"/>
        </p:scale>
        <p:origin x="13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, Jeffrey S" userId="ae3852df-ade4-4532-ae22-28110a227d33" providerId="ADAL" clId="{3F5FFFF7-6C7D-4C23-8469-7F785E2CA716}"/>
    <pc:docChg chg="undo custSel modSld">
      <pc:chgData name="Lam, Jeffrey S" userId="ae3852df-ade4-4532-ae22-28110a227d33" providerId="ADAL" clId="{3F5FFFF7-6C7D-4C23-8469-7F785E2CA716}" dt="2024-09-24T17:49:27.997" v="128" actId="962"/>
      <pc:docMkLst>
        <pc:docMk/>
      </pc:docMkLst>
      <pc:sldChg chg="modSp mod">
        <pc:chgData name="Lam, Jeffrey S" userId="ae3852df-ade4-4532-ae22-28110a227d33" providerId="ADAL" clId="{3F5FFFF7-6C7D-4C23-8469-7F785E2CA716}" dt="2024-09-24T17:48:41.888" v="14" actId="13244"/>
        <pc:sldMkLst>
          <pc:docMk/>
          <pc:sldMk cId="2566848170" sldId="327"/>
        </pc:sldMkLst>
        <pc:spChg chg="ord">
          <ac:chgData name="Lam, Jeffrey S" userId="ae3852df-ade4-4532-ae22-28110a227d33" providerId="ADAL" clId="{3F5FFFF7-6C7D-4C23-8469-7F785E2CA716}" dt="2024-09-24T17:48:41.888" v="14" actId="13244"/>
          <ac:spMkLst>
            <pc:docMk/>
            <pc:sldMk cId="2566848170" sldId="327"/>
            <ac:spMk id="2" creationId="{8B66CF9E-7DB0-C75A-DE97-CCA06EDE6FEB}"/>
          </ac:spMkLst>
        </pc:spChg>
        <pc:spChg chg="ord">
          <ac:chgData name="Lam, Jeffrey S" userId="ae3852df-ade4-4532-ae22-28110a227d33" providerId="ADAL" clId="{3F5FFFF7-6C7D-4C23-8469-7F785E2CA716}" dt="2024-09-24T17:30:52.067" v="13" actId="13244"/>
          <ac:spMkLst>
            <pc:docMk/>
            <pc:sldMk cId="2566848170" sldId="327"/>
            <ac:spMk id="101" creationId="{037A642B-60AA-9F2C-B31E-E27A4B99C7CD}"/>
          </ac:spMkLst>
        </pc:spChg>
        <pc:picChg chg="mod">
          <ac:chgData name="Lam, Jeffrey S" userId="ae3852df-ade4-4532-ae22-28110a227d33" providerId="ADAL" clId="{3F5FFFF7-6C7D-4C23-8469-7F785E2CA716}" dt="2024-09-24T17:30:46.359" v="12" actId="962"/>
          <ac:picMkLst>
            <pc:docMk/>
            <pc:sldMk cId="2566848170" sldId="327"/>
            <ac:picMk id="5" creationId="{0742C122-C6F2-06B2-6E51-1B74A48760A9}"/>
          </ac:picMkLst>
        </pc:picChg>
      </pc:sldChg>
      <pc:sldChg chg="modSp mod">
        <pc:chgData name="Lam, Jeffrey S" userId="ae3852df-ade4-4532-ae22-28110a227d33" providerId="ADAL" clId="{3F5FFFF7-6C7D-4C23-8469-7F785E2CA716}" dt="2024-09-24T17:49:27.997" v="128" actId="962"/>
        <pc:sldMkLst>
          <pc:docMk/>
          <pc:sldMk cId="928747265" sldId="329"/>
        </pc:sldMkLst>
        <pc:spChg chg="mod ord">
          <ac:chgData name="Lam, Jeffrey S" userId="ae3852df-ade4-4532-ae22-28110a227d33" providerId="ADAL" clId="{3F5FFFF7-6C7D-4C23-8469-7F785E2CA716}" dt="2024-09-24T17:30:16.852" v="11" actId="1076"/>
          <ac:spMkLst>
            <pc:docMk/>
            <pc:sldMk cId="928747265" sldId="329"/>
            <ac:spMk id="2" creationId="{901C7681-A937-BE6F-57E9-58A895311254}"/>
          </ac:spMkLst>
        </pc:spChg>
        <pc:spChg chg="ord">
          <ac:chgData name="Lam, Jeffrey S" userId="ae3852df-ade4-4532-ae22-28110a227d33" providerId="ADAL" clId="{3F5FFFF7-6C7D-4C23-8469-7F785E2CA716}" dt="2024-09-24T17:29:56.902" v="6" actId="13244"/>
          <ac:spMkLst>
            <pc:docMk/>
            <pc:sldMk cId="928747265" sldId="329"/>
            <ac:spMk id="3" creationId="{C9F45F65-D856-A759-6DB4-F891F236AF28}"/>
          </ac:spMkLst>
        </pc:spChg>
        <pc:spChg chg="ord">
          <ac:chgData name="Lam, Jeffrey S" userId="ae3852df-ade4-4532-ae22-28110a227d33" providerId="ADAL" clId="{3F5FFFF7-6C7D-4C23-8469-7F785E2CA716}" dt="2024-09-24T17:29:21.772" v="0" actId="13244"/>
          <ac:spMkLst>
            <pc:docMk/>
            <pc:sldMk cId="928747265" sldId="329"/>
            <ac:spMk id="10" creationId="{E3E2B7C7-AF8F-23CA-9353-5F7C156B8AE8}"/>
          </ac:spMkLst>
        </pc:spChg>
        <pc:picChg chg="mod ord">
          <ac:chgData name="Lam, Jeffrey S" userId="ae3852df-ade4-4532-ae22-28110a227d33" providerId="ADAL" clId="{3F5FFFF7-6C7D-4C23-8469-7F785E2CA716}" dt="2024-09-24T17:49:27.997" v="128" actId="962"/>
          <ac:picMkLst>
            <pc:docMk/>
            <pc:sldMk cId="928747265" sldId="329"/>
            <ac:picMk id="9" creationId="{3C42A85F-151B-C415-08D4-00B290B4D3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F2D38-97A1-4603-B2E8-BEE670E84CF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D998C-B542-493A-B689-5BC32312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9E9B2-AC64-4BAD-B187-C1BFA203A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24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01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7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4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13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82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19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0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39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92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5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93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21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0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7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6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9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998C-B542-493A-B689-5BC32312F8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600" y="1970651"/>
            <a:ext cx="5978800" cy="1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600" y="4345351"/>
            <a:ext cx="5028400" cy="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67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185BC-D7DE-849B-C3C6-C27F4A8C1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438" y="1576388"/>
            <a:ext cx="10271125" cy="284321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89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16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latin typeface="Fira Sans Condensed ExtraBold" panose="020B09030500000200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170" lvl="1" indent="-40639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42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9F767A-B68F-71B3-1235-A5934BCCCE06}"/>
              </a:ext>
            </a:extLst>
          </p:cNvPr>
          <p:cNvSpPr/>
          <p:nvPr userDrawn="1"/>
        </p:nvSpPr>
        <p:spPr>
          <a:xfrm>
            <a:off x="0" y="5572125"/>
            <a:ext cx="12192000" cy="1285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1DBCAD3-C095-5001-4E80-09833247E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3" y="5877700"/>
            <a:ext cx="3602217" cy="6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930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E0C1-501B-8DF7-D6DB-F87087B3E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25509-9D6B-CA3D-E941-669E4973B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459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1543"/>
            <a:ext cx="10272000" cy="4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50A908-E6B9-47EC-9CC4-D5FB0D818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75303"/>
            <a:ext cx="12192000" cy="1282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11">
              <a:defRPr/>
            </a:pPr>
            <a:endParaRPr lang="en-US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F26E7-1D05-489B-9D15-DED533A2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0" y="5872818"/>
            <a:ext cx="574431" cy="687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2FE7-0A26-48EB-B555-C9DFCBA4B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1" y="5985819"/>
            <a:ext cx="402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 Black" panose="020B0A04020102020204" pitchFamily="34" charset="0"/>
              </a:rPr>
              <a:t>CAREER CENTER</a:t>
            </a:r>
          </a:p>
        </p:txBody>
      </p:sp>
    </p:spTree>
    <p:extLst>
      <p:ext uri="{BB962C8B-B14F-4D97-AF65-F5344CB8AC3E}">
        <p14:creationId xmlns:p14="http://schemas.microsoft.com/office/powerpoint/2010/main" val="21741109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70" r:id="rId5"/>
    <p:sldLayoutId id="2147483671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549759E-DCE8-4C85-8469-1E647FFA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" y="6230990"/>
            <a:ext cx="2721417" cy="6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25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Fira Sans Condensed ExtraBold" panose="020B0903050000020004" pitchFamily="34" charset="0"/>
          <a:ea typeface="Fira Sans Condensed ExtraBold" panose="020B09030500000200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upport.joinhandshake.com/hc/en-us/articles/360033423494-About-Job-Roles-and-Job-Role-Groups-Employer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alstatela.edu/careercenter/find-job-campu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upport.joinhandshake.com/hc/en-us/articles/218693198-How-to-Post-a-Jo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careercenter/forms-document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joinhandshake.com/hc/en-us/articles/230379768-Updating-Job-Posting-Closing-Dates#01H8HZMHK5658TGM0VZYG8P0C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upport.joinhandshake.com/hc/en-us/articles/219132977-How-to-Duplicate-a-Job-Postin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mp@calstatela.edu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lstatela.joinhandshak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4">
            <a:extLst>
              <a:ext uri="{FF2B5EF4-FFF2-40B4-BE49-F238E27FC236}">
                <a16:creationId xmlns:a16="http://schemas.microsoft.com/office/drawing/2014/main" id="{00D4C3EF-739F-4AFA-D2F4-8C652CAB36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716088"/>
            <a:ext cx="10521950" cy="16303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Roboto"/>
                <a:cs typeface="Arial"/>
                <a:sym typeface="Arial"/>
              </a:rPr>
              <a:t>On-Campus Student Employment Program: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BD0E01-9806-DFC2-E757-B6C7A77C682A}"/>
              </a:ext>
            </a:extLst>
          </p:cNvPr>
          <p:cNvSpPr txBox="1"/>
          <p:nvPr/>
        </p:nvSpPr>
        <p:spPr>
          <a:xfrm>
            <a:off x="376843" y="3433768"/>
            <a:ext cx="938973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>
                <a:latin typeface="Roboto"/>
                <a:ea typeface="Roboto"/>
                <a:cs typeface="Roboto"/>
              </a:rPr>
              <a:t>How To Post And Manage Student Assistant And Federal Work-Study Jobs  </a:t>
            </a:r>
          </a:p>
          <a:p>
            <a:endParaRPr lang="en-US" sz="3000" dirty="0">
              <a:latin typeface="Roboto"/>
              <a:ea typeface="Roboto"/>
              <a:cs typeface="Roboto"/>
            </a:endParaRPr>
          </a:p>
        </p:txBody>
      </p:sp>
      <p:grpSp>
        <p:nvGrpSpPr>
          <p:cNvPr id="4" name="Google Shape;1459;p32">
            <a:extLst>
              <a:ext uri="{FF2B5EF4-FFF2-40B4-BE49-F238E27FC236}">
                <a16:creationId xmlns:a16="http://schemas.microsoft.com/office/drawing/2014/main" id="{04320017-A43E-118C-DDC4-ED799A559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10333184" y="2091798"/>
            <a:ext cx="1947119" cy="3488786"/>
            <a:chOff x="10333233" y="2091790"/>
            <a:chExt cx="1718396" cy="2981319"/>
          </a:xfrm>
        </p:grpSpPr>
        <p:sp>
          <p:nvSpPr>
            <p:cNvPr id="5" name="Google Shape;1460;p32">
              <a:extLst>
                <a:ext uri="{FF2B5EF4-FFF2-40B4-BE49-F238E27FC236}">
                  <a16:creationId xmlns:a16="http://schemas.microsoft.com/office/drawing/2014/main" id="{8B535834-B375-3CB0-B5E5-6D9169FC174D}"/>
                </a:ext>
              </a:extLst>
            </p:cNvPr>
            <p:cNvSpPr/>
            <p:nvPr/>
          </p:nvSpPr>
          <p:spPr>
            <a:xfrm>
              <a:off x="11738480" y="2426963"/>
              <a:ext cx="234906" cy="212158"/>
            </a:xfrm>
            <a:custGeom>
              <a:avLst/>
              <a:gdLst/>
              <a:ahLst/>
              <a:cxnLst/>
              <a:rect l="l" t="t" r="r" b="b"/>
              <a:pathLst>
                <a:path w="2654" h="2397" extrusionOk="0">
                  <a:moveTo>
                    <a:pt x="20" y="1451"/>
                  </a:moveTo>
                  <a:lnTo>
                    <a:pt x="1" y="2256"/>
                  </a:lnTo>
                  <a:cubicBezTo>
                    <a:pt x="1473" y="2396"/>
                    <a:pt x="2137" y="1483"/>
                    <a:pt x="2654" y="1193"/>
                  </a:cubicBezTo>
                  <a:lnTo>
                    <a:pt x="1370" y="0"/>
                  </a:ln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61;p32">
              <a:extLst>
                <a:ext uri="{FF2B5EF4-FFF2-40B4-BE49-F238E27FC236}">
                  <a16:creationId xmlns:a16="http://schemas.microsoft.com/office/drawing/2014/main" id="{D4465D39-BF9C-382F-C680-DD1672B1A9F5}"/>
                </a:ext>
              </a:extLst>
            </p:cNvPr>
            <p:cNvSpPr/>
            <p:nvPr/>
          </p:nvSpPr>
          <p:spPr>
            <a:xfrm>
              <a:off x="11915501" y="2458473"/>
              <a:ext cx="101698" cy="67002"/>
            </a:xfrm>
            <a:custGeom>
              <a:avLst/>
              <a:gdLst/>
              <a:ahLst/>
              <a:cxnLst/>
              <a:rect l="l" t="t" r="r" b="b"/>
              <a:pathLst>
                <a:path w="1149" h="757" extrusionOk="0">
                  <a:moveTo>
                    <a:pt x="69" y="136"/>
                  </a:moveTo>
                  <a:cubicBezTo>
                    <a:pt x="48" y="163"/>
                    <a:pt x="31" y="195"/>
                    <a:pt x="22" y="231"/>
                  </a:cubicBezTo>
                  <a:cubicBezTo>
                    <a:pt x="20" y="241"/>
                    <a:pt x="17" y="250"/>
                    <a:pt x="16" y="259"/>
                  </a:cubicBezTo>
                  <a:cubicBezTo>
                    <a:pt x="0" y="359"/>
                    <a:pt x="39" y="457"/>
                    <a:pt x="113" y="519"/>
                  </a:cubicBezTo>
                  <a:cubicBezTo>
                    <a:pt x="142" y="543"/>
                    <a:pt x="175" y="561"/>
                    <a:pt x="213" y="573"/>
                  </a:cubicBezTo>
                  <a:lnTo>
                    <a:pt x="445" y="643"/>
                  </a:lnTo>
                  <a:lnTo>
                    <a:pt x="774" y="742"/>
                  </a:lnTo>
                  <a:cubicBezTo>
                    <a:pt x="822" y="757"/>
                    <a:pt x="869" y="757"/>
                    <a:pt x="913" y="746"/>
                  </a:cubicBezTo>
                  <a:cubicBezTo>
                    <a:pt x="976" y="733"/>
                    <a:pt x="1031" y="697"/>
                    <a:pt x="1070" y="645"/>
                  </a:cubicBezTo>
                  <a:cubicBezTo>
                    <a:pt x="1091" y="617"/>
                    <a:pt x="1107" y="585"/>
                    <a:pt x="1116" y="550"/>
                  </a:cubicBezTo>
                  <a:cubicBezTo>
                    <a:pt x="1149" y="419"/>
                    <a:pt x="1082" y="287"/>
                    <a:pt x="961" y="234"/>
                  </a:cubicBezTo>
                  <a:lnTo>
                    <a:pt x="960" y="233"/>
                  </a:lnTo>
                  <a:cubicBezTo>
                    <a:pt x="955" y="231"/>
                    <a:pt x="947" y="228"/>
                    <a:pt x="940" y="226"/>
                  </a:cubicBezTo>
                  <a:lnTo>
                    <a:pt x="383" y="38"/>
                  </a:lnTo>
                  <a:cubicBezTo>
                    <a:pt x="377" y="35"/>
                    <a:pt x="372" y="34"/>
                    <a:pt x="366" y="33"/>
                  </a:cubicBezTo>
                  <a:cubicBezTo>
                    <a:pt x="252" y="1"/>
                    <a:pt x="135" y="46"/>
                    <a:pt x="69" y="136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62;p32">
              <a:extLst>
                <a:ext uri="{FF2B5EF4-FFF2-40B4-BE49-F238E27FC236}">
                  <a16:creationId xmlns:a16="http://schemas.microsoft.com/office/drawing/2014/main" id="{A9B15DAC-EE76-8872-523A-202F65C0D038}"/>
                </a:ext>
              </a:extLst>
            </p:cNvPr>
            <p:cNvSpPr/>
            <p:nvPr/>
          </p:nvSpPr>
          <p:spPr>
            <a:xfrm>
              <a:off x="11838851" y="2335797"/>
              <a:ext cx="212778" cy="173303"/>
            </a:xfrm>
            <a:custGeom>
              <a:avLst/>
              <a:gdLst/>
              <a:ahLst/>
              <a:cxnLst/>
              <a:rect l="l" t="t" r="r" b="b"/>
              <a:pathLst>
                <a:path w="2404" h="1958" extrusionOk="0">
                  <a:moveTo>
                    <a:pt x="2382" y="216"/>
                  </a:moveTo>
                  <a:cubicBezTo>
                    <a:pt x="2356" y="83"/>
                    <a:pt x="2218" y="0"/>
                    <a:pt x="2088" y="40"/>
                  </a:cubicBezTo>
                  <a:lnTo>
                    <a:pt x="960" y="379"/>
                  </a:lnTo>
                  <a:lnTo>
                    <a:pt x="1" y="1101"/>
                  </a:lnTo>
                  <a:lnTo>
                    <a:pt x="536" y="1957"/>
                  </a:lnTo>
                  <a:lnTo>
                    <a:pt x="1457" y="805"/>
                  </a:lnTo>
                  <a:lnTo>
                    <a:pt x="2244" y="476"/>
                  </a:lnTo>
                  <a:cubicBezTo>
                    <a:pt x="2346" y="434"/>
                    <a:pt x="2404" y="325"/>
                    <a:pt x="2382" y="216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63;p32">
              <a:extLst>
                <a:ext uri="{FF2B5EF4-FFF2-40B4-BE49-F238E27FC236}">
                  <a16:creationId xmlns:a16="http://schemas.microsoft.com/office/drawing/2014/main" id="{203492CD-61C6-A687-ABA6-4A31F41DB5E2}"/>
                </a:ext>
              </a:extLst>
            </p:cNvPr>
            <p:cNvSpPr/>
            <p:nvPr/>
          </p:nvSpPr>
          <p:spPr>
            <a:xfrm>
              <a:off x="11838851" y="2404924"/>
              <a:ext cx="117099" cy="106123"/>
            </a:xfrm>
            <a:custGeom>
              <a:avLst/>
              <a:gdLst/>
              <a:ahLst/>
              <a:cxnLst/>
              <a:rect l="l" t="t" r="r" b="b"/>
              <a:pathLst>
                <a:path w="1323" h="1199" extrusionOk="0">
                  <a:moveTo>
                    <a:pt x="1" y="320"/>
                  </a:moveTo>
                  <a:lnTo>
                    <a:pt x="197" y="172"/>
                  </a:lnTo>
                  <a:lnTo>
                    <a:pt x="1088" y="0"/>
                  </a:lnTo>
                  <a:lnTo>
                    <a:pt x="1322" y="192"/>
                  </a:lnTo>
                  <a:lnTo>
                    <a:pt x="485" y="1198"/>
                  </a:ln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64;p32">
              <a:extLst>
                <a:ext uri="{FF2B5EF4-FFF2-40B4-BE49-F238E27FC236}">
                  <a16:creationId xmlns:a16="http://schemas.microsoft.com/office/drawing/2014/main" id="{59E04BCB-ABC6-189B-AD9C-4CF77AC852E2}"/>
                </a:ext>
              </a:extLst>
            </p:cNvPr>
            <p:cNvSpPr/>
            <p:nvPr/>
          </p:nvSpPr>
          <p:spPr>
            <a:xfrm>
              <a:off x="11911341" y="2522908"/>
              <a:ext cx="100193" cy="63285"/>
            </a:xfrm>
            <a:custGeom>
              <a:avLst/>
              <a:gdLst/>
              <a:ahLst/>
              <a:cxnLst/>
              <a:rect l="l" t="t" r="r" b="b"/>
              <a:pathLst>
                <a:path w="1132" h="715" extrusionOk="0">
                  <a:moveTo>
                    <a:pt x="1119" y="351"/>
                  </a:moveTo>
                  <a:cubicBezTo>
                    <a:pt x="1094" y="445"/>
                    <a:pt x="1020" y="521"/>
                    <a:pt x="919" y="545"/>
                  </a:cubicBezTo>
                  <a:lnTo>
                    <a:pt x="347" y="680"/>
                  </a:lnTo>
                  <a:cubicBezTo>
                    <a:pt x="199" y="714"/>
                    <a:pt x="51" y="625"/>
                    <a:pt x="10" y="479"/>
                  </a:cubicBezTo>
                  <a:cubicBezTo>
                    <a:pt x="0" y="438"/>
                    <a:pt x="0" y="394"/>
                    <a:pt x="7" y="354"/>
                  </a:cubicBezTo>
                  <a:cubicBezTo>
                    <a:pt x="8" y="346"/>
                    <a:pt x="9" y="340"/>
                    <a:pt x="12" y="334"/>
                  </a:cubicBezTo>
                  <a:cubicBezTo>
                    <a:pt x="13" y="328"/>
                    <a:pt x="15" y="321"/>
                    <a:pt x="17" y="316"/>
                  </a:cubicBezTo>
                  <a:cubicBezTo>
                    <a:pt x="48" y="224"/>
                    <a:pt x="126" y="151"/>
                    <a:pt x="228" y="131"/>
                  </a:cubicBezTo>
                  <a:lnTo>
                    <a:pt x="804" y="16"/>
                  </a:lnTo>
                  <a:cubicBezTo>
                    <a:pt x="886" y="0"/>
                    <a:pt x="968" y="23"/>
                    <a:pt x="1029" y="73"/>
                  </a:cubicBezTo>
                  <a:cubicBezTo>
                    <a:pt x="1037" y="80"/>
                    <a:pt x="1046" y="88"/>
                    <a:pt x="1054" y="97"/>
                  </a:cubicBezTo>
                  <a:cubicBezTo>
                    <a:pt x="1084" y="126"/>
                    <a:pt x="1107" y="163"/>
                    <a:pt x="1118" y="207"/>
                  </a:cubicBezTo>
                  <a:cubicBezTo>
                    <a:pt x="1132" y="257"/>
                    <a:pt x="1132" y="306"/>
                    <a:pt x="1119" y="351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65;p32">
              <a:extLst>
                <a:ext uri="{FF2B5EF4-FFF2-40B4-BE49-F238E27FC236}">
                  <a16:creationId xmlns:a16="http://schemas.microsoft.com/office/drawing/2014/main" id="{38BEE50E-C8A0-9B2D-7F27-9E563C373BDD}"/>
                </a:ext>
              </a:extLst>
            </p:cNvPr>
            <p:cNvSpPr/>
            <p:nvPr/>
          </p:nvSpPr>
          <p:spPr>
            <a:xfrm>
              <a:off x="11909483" y="2522908"/>
              <a:ext cx="93024" cy="43635"/>
            </a:xfrm>
            <a:custGeom>
              <a:avLst/>
              <a:gdLst/>
              <a:ahLst/>
              <a:cxnLst/>
              <a:rect l="l" t="t" r="r" b="b"/>
              <a:pathLst>
                <a:path w="1051" h="493" extrusionOk="0">
                  <a:moveTo>
                    <a:pt x="1050" y="73"/>
                  </a:moveTo>
                  <a:cubicBezTo>
                    <a:pt x="1024" y="118"/>
                    <a:pt x="984" y="155"/>
                    <a:pt x="932" y="179"/>
                  </a:cubicBezTo>
                  <a:lnTo>
                    <a:pt x="401" y="430"/>
                  </a:lnTo>
                  <a:cubicBezTo>
                    <a:pt x="268" y="493"/>
                    <a:pt x="69" y="468"/>
                    <a:pt x="1" y="282"/>
                  </a:cubicBezTo>
                  <a:cubicBezTo>
                    <a:pt x="31" y="191"/>
                    <a:pt x="147" y="151"/>
                    <a:pt x="249" y="131"/>
                  </a:cubicBezTo>
                  <a:lnTo>
                    <a:pt x="825" y="16"/>
                  </a:lnTo>
                  <a:cubicBezTo>
                    <a:pt x="907" y="0"/>
                    <a:pt x="989" y="23"/>
                    <a:pt x="1050" y="73"/>
                  </a:cubicBez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66;p32">
              <a:extLst>
                <a:ext uri="{FF2B5EF4-FFF2-40B4-BE49-F238E27FC236}">
                  <a16:creationId xmlns:a16="http://schemas.microsoft.com/office/drawing/2014/main" id="{BCAA68B9-A77A-AF58-352D-4BA8AB56D91B}"/>
                </a:ext>
              </a:extLst>
            </p:cNvPr>
            <p:cNvSpPr/>
            <p:nvPr/>
          </p:nvSpPr>
          <p:spPr>
            <a:xfrm>
              <a:off x="11896914" y="2483167"/>
              <a:ext cx="81872" cy="69569"/>
            </a:xfrm>
            <a:custGeom>
              <a:avLst/>
              <a:gdLst/>
              <a:ahLst/>
              <a:cxnLst/>
              <a:rect l="l" t="t" r="r" b="b"/>
              <a:pathLst>
                <a:path w="925" h="786" extrusionOk="0">
                  <a:moveTo>
                    <a:pt x="912" y="330"/>
                  </a:moveTo>
                  <a:cubicBezTo>
                    <a:pt x="897" y="406"/>
                    <a:pt x="853" y="474"/>
                    <a:pt x="781" y="515"/>
                  </a:cubicBezTo>
                  <a:lnTo>
                    <a:pt x="425" y="710"/>
                  </a:lnTo>
                  <a:cubicBezTo>
                    <a:pt x="295" y="785"/>
                    <a:pt x="127" y="742"/>
                    <a:pt x="48" y="614"/>
                  </a:cubicBezTo>
                  <a:cubicBezTo>
                    <a:pt x="13" y="556"/>
                    <a:pt x="1" y="494"/>
                    <a:pt x="9" y="433"/>
                  </a:cubicBezTo>
                  <a:cubicBezTo>
                    <a:pt x="9" y="427"/>
                    <a:pt x="10" y="420"/>
                    <a:pt x="11" y="415"/>
                  </a:cubicBezTo>
                  <a:cubicBezTo>
                    <a:pt x="27" y="332"/>
                    <a:pt x="76" y="260"/>
                    <a:pt x="155" y="218"/>
                  </a:cubicBezTo>
                  <a:lnTo>
                    <a:pt x="519" y="40"/>
                  </a:lnTo>
                  <a:cubicBezTo>
                    <a:pt x="580" y="7"/>
                    <a:pt x="650" y="1"/>
                    <a:pt x="713" y="17"/>
                  </a:cubicBezTo>
                  <a:cubicBezTo>
                    <a:pt x="778" y="33"/>
                    <a:pt x="837" y="74"/>
                    <a:pt x="875" y="135"/>
                  </a:cubicBezTo>
                  <a:cubicBezTo>
                    <a:pt x="913" y="195"/>
                    <a:pt x="925" y="265"/>
                    <a:pt x="912" y="330"/>
                  </a:cubicBez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67;p32">
              <a:extLst>
                <a:ext uri="{FF2B5EF4-FFF2-40B4-BE49-F238E27FC236}">
                  <a16:creationId xmlns:a16="http://schemas.microsoft.com/office/drawing/2014/main" id="{0148D3CC-641D-ED60-01B4-43A594DFE460}"/>
                </a:ext>
              </a:extLst>
            </p:cNvPr>
            <p:cNvSpPr/>
            <p:nvPr/>
          </p:nvSpPr>
          <p:spPr>
            <a:xfrm>
              <a:off x="11907358" y="2482370"/>
              <a:ext cx="97450" cy="74260"/>
            </a:xfrm>
            <a:custGeom>
              <a:avLst/>
              <a:gdLst/>
              <a:ahLst/>
              <a:cxnLst/>
              <a:rect l="l" t="t" r="r" b="b"/>
              <a:pathLst>
                <a:path w="1101" h="839" extrusionOk="0">
                  <a:moveTo>
                    <a:pt x="14" y="447"/>
                  </a:moveTo>
                  <a:cubicBezTo>
                    <a:pt x="13" y="452"/>
                    <a:pt x="11" y="459"/>
                    <a:pt x="11" y="465"/>
                  </a:cubicBezTo>
                  <a:cubicBezTo>
                    <a:pt x="9" y="473"/>
                    <a:pt x="9" y="480"/>
                    <a:pt x="7" y="487"/>
                  </a:cubicBezTo>
                  <a:lnTo>
                    <a:pt x="7" y="487"/>
                  </a:lnTo>
                  <a:cubicBezTo>
                    <a:pt x="1" y="540"/>
                    <a:pt x="10" y="596"/>
                    <a:pt x="36" y="648"/>
                  </a:cubicBezTo>
                  <a:cubicBezTo>
                    <a:pt x="104" y="783"/>
                    <a:pt x="268" y="839"/>
                    <a:pt x="405" y="774"/>
                  </a:cubicBezTo>
                  <a:lnTo>
                    <a:pt x="937" y="523"/>
                  </a:lnTo>
                  <a:cubicBezTo>
                    <a:pt x="962" y="511"/>
                    <a:pt x="986" y="496"/>
                    <a:pt x="1005" y="476"/>
                  </a:cubicBezTo>
                  <a:cubicBezTo>
                    <a:pt x="1043" y="442"/>
                    <a:pt x="1069" y="397"/>
                    <a:pt x="1082" y="349"/>
                  </a:cubicBezTo>
                  <a:cubicBezTo>
                    <a:pt x="1100" y="284"/>
                    <a:pt x="1095" y="215"/>
                    <a:pt x="1060" y="152"/>
                  </a:cubicBezTo>
                  <a:cubicBezTo>
                    <a:pt x="1041" y="115"/>
                    <a:pt x="1016" y="86"/>
                    <a:pt x="985" y="62"/>
                  </a:cubicBezTo>
                  <a:cubicBezTo>
                    <a:pt x="962" y="45"/>
                    <a:pt x="936" y="32"/>
                    <a:pt x="908" y="21"/>
                  </a:cubicBezTo>
                  <a:cubicBezTo>
                    <a:pt x="847" y="1"/>
                    <a:pt x="777" y="1"/>
                    <a:pt x="713" y="28"/>
                  </a:cubicBezTo>
                  <a:lnTo>
                    <a:pt x="205" y="249"/>
                  </a:lnTo>
                  <a:lnTo>
                    <a:pt x="173" y="263"/>
                  </a:lnTo>
                  <a:cubicBezTo>
                    <a:pt x="92" y="298"/>
                    <a:pt x="36" y="367"/>
                    <a:pt x="14" y="447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68;p32">
              <a:extLst>
                <a:ext uri="{FF2B5EF4-FFF2-40B4-BE49-F238E27FC236}">
                  <a16:creationId xmlns:a16="http://schemas.microsoft.com/office/drawing/2014/main" id="{AF4BAC64-6CA0-61C9-DFAB-7BFC72B3C712}"/>
                </a:ext>
              </a:extLst>
            </p:cNvPr>
            <p:cNvSpPr/>
            <p:nvPr/>
          </p:nvSpPr>
          <p:spPr>
            <a:xfrm>
              <a:off x="11908243" y="2460951"/>
              <a:ext cx="92670" cy="72047"/>
            </a:xfrm>
            <a:custGeom>
              <a:avLst/>
              <a:gdLst/>
              <a:ahLst/>
              <a:cxnLst/>
              <a:rect l="l" t="t" r="r" b="b"/>
              <a:pathLst>
                <a:path w="1047" h="814" extrusionOk="0">
                  <a:moveTo>
                    <a:pt x="199" y="486"/>
                  </a:moveTo>
                  <a:lnTo>
                    <a:pt x="167" y="500"/>
                  </a:lnTo>
                  <a:cubicBezTo>
                    <a:pt x="86" y="535"/>
                    <a:pt x="31" y="604"/>
                    <a:pt x="8" y="684"/>
                  </a:cubicBezTo>
                  <a:cubicBezTo>
                    <a:pt x="7" y="690"/>
                    <a:pt x="4" y="697"/>
                    <a:pt x="4" y="702"/>
                  </a:cubicBezTo>
                  <a:cubicBezTo>
                    <a:pt x="2" y="710"/>
                    <a:pt x="2" y="717"/>
                    <a:pt x="1" y="724"/>
                  </a:cubicBezTo>
                  <a:lnTo>
                    <a:pt x="1" y="724"/>
                  </a:lnTo>
                  <a:cubicBezTo>
                    <a:pt x="95" y="803"/>
                    <a:pt x="233" y="813"/>
                    <a:pt x="339" y="741"/>
                  </a:cubicBezTo>
                  <a:lnTo>
                    <a:pt x="531" y="610"/>
                  </a:lnTo>
                  <a:lnTo>
                    <a:pt x="947" y="326"/>
                  </a:lnTo>
                  <a:cubicBezTo>
                    <a:pt x="959" y="318"/>
                    <a:pt x="970" y="309"/>
                    <a:pt x="979" y="300"/>
                  </a:cubicBezTo>
                  <a:cubicBezTo>
                    <a:pt x="1009" y="271"/>
                    <a:pt x="1032" y="238"/>
                    <a:pt x="1047" y="202"/>
                  </a:cubicBezTo>
                  <a:lnTo>
                    <a:pt x="1046" y="200"/>
                  </a:lnTo>
                  <a:cubicBezTo>
                    <a:pt x="1040" y="198"/>
                    <a:pt x="1033" y="196"/>
                    <a:pt x="1025" y="194"/>
                  </a:cubicBezTo>
                  <a:lnTo>
                    <a:pt x="468" y="5"/>
                  </a:lnTo>
                  <a:cubicBezTo>
                    <a:pt x="464" y="3"/>
                    <a:pt x="457" y="2"/>
                    <a:pt x="452" y="0"/>
                  </a:cubicBezTo>
                  <a:lnTo>
                    <a:pt x="102" y="227"/>
                  </a:lnTo>
                  <a:cubicBezTo>
                    <a:pt x="86" y="326"/>
                    <a:pt x="124" y="424"/>
                    <a:pt x="199" y="486"/>
                  </a:cubicBez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69;p32">
              <a:extLst>
                <a:ext uri="{FF2B5EF4-FFF2-40B4-BE49-F238E27FC236}">
                  <a16:creationId xmlns:a16="http://schemas.microsoft.com/office/drawing/2014/main" id="{28D6B878-09FE-5AFF-33C2-B68077DC04D7}"/>
                </a:ext>
              </a:extLst>
            </p:cNvPr>
            <p:cNvSpPr/>
            <p:nvPr/>
          </p:nvSpPr>
          <p:spPr>
            <a:xfrm>
              <a:off x="11899658" y="2426255"/>
              <a:ext cx="102672" cy="58771"/>
            </a:xfrm>
            <a:custGeom>
              <a:avLst/>
              <a:gdLst/>
              <a:ahLst/>
              <a:cxnLst/>
              <a:rect l="l" t="t" r="r" b="b"/>
              <a:pathLst>
                <a:path w="1160" h="664" extrusionOk="0">
                  <a:moveTo>
                    <a:pt x="72" y="128"/>
                  </a:moveTo>
                  <a:cubicBezTo>
                    <a:pt x="42" y="167"/>
                    <a:pt x="22" y="213"/>
                    <a:pt x="17" y="264"/>
                  </a:cubicBezTo>
                  <a:cubicBezTo>
                    <a:pt x="1" y="416"/>
                    <a:pt x="108" y="552"/>
                    <a:pt x="257" y="574"/>
                  </a:cubicBezTo>
                  <a:lnTo>
                    <a:pt x="445" y="600"/>
                  </a:lnTo>
                  <a:lnTo>
                    <a:pt x="840" y="655"/>
                  </a:lnTo>
                  <a:cubicBezTo>
                    <a:pt x="899" y="663"/>
                    <a:pt x="956" y="652"/>
                    <a:pt x="1006" y="626"/>
                  </a:cubicBezTo>
                  <a:cubicBezTo>
                    <a:pt x="1041" y="607"/>
                    <a:pt x="1071" y="581"/>
                    <a:pt x="1095" y="549"/>
                  </a:cubicBezTo>
                  <a:cubicBezTo>
                    <a:pt x="1123" y="510"/>
                    <a:pt x="1143" y="463"/>
                    <a:pt x="1147" y="412"/>
                  </a:cubicBezTo>
                  <a:cubicBezTo>
                    <a:pt x="1160" y="271"/>
                    <a:pt x="1063" y="144"/>
                    <a:pt x="924" y="119"/>
                  </a:cubicBezTo>
                  <a:lnTo>
                    <a:pt x="737" y="87"/>
                  </a:lnTo>
                  <a:lnTo>
                    <a:pt x="538" y="53"/>
                  </a:lnTo>
                  <a:lnTo>
                    <a:pt x="345" y="20"/>
                  </a:lnTo>
                  <a:cubicBezTo>
                    <a:pt x="236" y="0"/>
                    <a:pt x="132" y="46"/>
                    <a:pt x="72" y="128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70;p32">
              <a:extLst>
                <a:ext uri="{FF2B5EF4-FFF2-40B4-BE49-F238E27FC236}">
                  <a16:creationId xmlns:a16="http://schemas.microsoft.com/office/drawing/2014/main" id="{1A961E5A-9BDF-91B5-A208-0AF64BC74A51}"/>
                </a:ext>
              </a:extLst>
            </p:cNvPr>
            <p:cNvSpPr/>
            <p:nvPr/>
          </p:nvSpPr>
          <p:spPr>
            <a:xfrm>
              <a:off x="11887797" y="2448737"/>
              <a:ext cx="78066" cy="73463"/>
            </a:xfrm>
            <a:custGeom>
              <a:avLst/>
              <a:gdLst/>
              <a:ahLst/>
              <a:cxnLst/>
              <a:rect l="l" t="t" r="r" b="b"/>
              <a:pathLst>
                <a:path w="882" h="830" extrusionOk="0">
                  <a:moveTo>
                    <a:pt x="879" y="286"/>
                  </a:moveTo>
                  <a:cubicBezTo>
                    <a:pt x="876" y="362"/>
                    <a:pt x="841" y="438"/>
                    <a:pt x="777" y="489"/>
                  </a:cubicBezTo>
                  <a:lnTo>
                    <a:pt x="456" y="735"/>
                  </a:lnTo>
                  <a:cubicBezTo>
                    <a:pt x="338" y="830"/>
                    <a:pt x="166" y="813"/>
                    <a:pt x="68" y="699"/>
                  </a:cubicBezTo>
                  <a:cubicBezTo>
                    <a:pt x="25" y="647"/>
                    <a:pt x="3" y="587"/>
                    <a:pt x="2" y="526"/>
                  </a:cubicBezTo>
                  <a:cubicBezTo>
                    <a:pt x="1" y="520"/>
                    <a:pt x="1" y="513"/>
                    <a:pt x="1" y="508"/>
                  </a:cubicBezTo>
                  <a:cubicBezTo>
                    <a:pt x="4" y="424"/>
                    <a:pt x="42" y="345"/>
                    <a:pt x="113" y="292"/>
                  </a:cubicBezTo>
                  <a:lnTo>
                    <a:pt x="446" y="58"/>
                  </a:lnTo>
                  <a:cubicBezTo>
                    <a:pt x="502" y="17"/>
                    <a:pt x="569" y="0"/>
                    <a:pt x="634" y="7"/>
                  </a:cubicBezTo>
                  <a:cubicBezTo>
                    <a:pt x="701" y="13"/>
                    <a:pt x="765" y="45"/>
                    <a:pt x="812" y="98"/>
                  </a:cubicBezTo>
                  <a:cubicBezTo>
                    <a:pt x="860" y="152"/>
                    <a:pt x="881" y="220"/>
                    <a:pt x="879" y="286"/>
                  </a:cubicBez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71;p32">
              <a:extLst>
                <a:ext uri="{FF2B5EF4-FFF2-40B4-BE49-F238E27FC236}">
                  <a16:creationId xmlns:a16="http://schemas.microsoft.com/office/drawing/2014/main" id="{94663B5F-A423-BF8C-8BBD-908A3CF4DC69}"/>
                </a:ext>
              </a:extLst>
            </p:cNvPr>
            <p:cNvSpPr/>
            <p:nvPr/>
          </p:nvSpPr>
          <p:spPr>
            <a:xfrm>
              <a:off x="11898684" y="2443249"/>
              <a:ext cx="93201" cy="81252"/>
            </a:xfrm>
            <a:custGeom>
              <a:avLst/>
              <a:gdLst/>
              <a:ahLst/>
              <a:cxnLst/>
              <a:rect l="l" t="t" r="r" b="b"/>
              <a:pathLst>
                <a:path w="1053" h="918" extrusionOk="0">
                  <a:moveTo>
                    <a:pt x="1044" y="309"/>
                  </a:moveTo>
                  <a:cubicBezTo>
                    <a:pt x="1036" y="384"/>
                    <a:pt x="996" y="456"/>
                    <a:pt x="927" y="503"/>
                  </a:cubicBezTo>
                  <a:lnTo>
                    <a:pt x="440" y="831"/>
                  </a:lnTo>
                  <a:cubicBezTo>
                    <a:pt x="315" y="917"/>
                    <a:pt x="144" y="886"/>
                    <a:pt x="56" y="765"/>
                  </a:cubicBezTo>
                  <a:cubicBezTo>
                    <a:pt x="17" y="710"/>
                    <a:pt x="0" y="649"/>
                    <a:pt x="4" y="587"/>
                  </a:cubicBezTo>
                  <a:cubicBezTo>
                    <a:pt x="4" y="581"/>
                    <a:pt x="4" y="574"/>
                    <a:pt x="5" y="568"/>
                  </a:cubicBezTo>
                  <a:cubicBezTo>
                    <a:pt x="14" y="486"/>
                    <a:pt x="57" y="411"/>
                    <a:pt x="133" y="363"/>
                  </a:cubicBezTo>
                  <a:lnTo>
                    <a:pt x="630" y="48"/>
                  </a:lnTo>
                  <a:cubicBezTo>
                    <a:pt x="690" y="12"/>
                    <a:pt x="758" y="0"/>
                    <a:pt x="822" y="12"/>
                  </a:cubicBezTo>
                  <a:cubicBezTo>
                    <a:pt x="889" y="22"/>
                    <a:pt x="950" y="59"/>
                    <a:pt x="993" y="117"/>
                  </a:cubicBezTo>
                  <a:cubicBezTo>
                    <a:pt x="1036" y="174"/>
                    <a:pt x="1052" y="243"/>
                    <a:pt x="1044" y="309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72;p32">
              <a:extLst>
                <a:ext uri="{FF2B5EF4-FFF2-40B4-BE49-F238E27FC236}">
                  <a16:creationId xmlns:a16="http://schemas.microsoft.com/office/drawing/2014/main" id="{45A28EF8-F524-6F8C-D0C4-660372697649}"/>
                </a:ext>
              </a:extLst>
            </p:cNvPr>
            <p:cNvSpPr/>
            <p:nvPr/>
          </p:nvSpPr>
          <p:spPr>
            <a:xfrm>
              <a:off x="11771848" y="2439797"/>
              <a:ext cx="164098" cy="170293"/>
            </a:xfrm>
            <a:custGeom>
              <a:avLst/>
              <a:gdLst/>
              <a:ahLst/>
              <a:cxnLst/>
              <a:rect l="l" t="t" r="r" b="b"/>
              <a:pathLst>
                <a:path w="1854" h="1924" extrusionOk="0">
                  <a:moveTo>
                    <a:pt x="1" y="1320"/>
                  </a:moveTo>
                  <a:lnTo>
                    <a:pt x="950" y="154"/>
                  </a:lnTo>
                  <a:lnTo>
                    <a:pt x="1854" y="0"/>
                  </a:lnTo>
                  <a:lnTo>
                    <a:pt x="1718" y="534"/>
                  </a:lnTo>
                  <a:lnTo>
                    <a:pt x="1385" y="701"/>
                  </a:lnTo>
                  <a:cubicBezTo>
                    <a:pt x="1385" y="701"/>
                    <a:pt x="1256" y="1923"/>
                    <a:pt x="1" y="1320"/>
                  </a:cubicBez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73;p32">
              <a:extLst>
                <a:ext uri="{FF2B5EF4-FFF2-40B4-BE49-F238E27FC236}">
                  <a16:creationId xmlns:a16="http://schemas.microsoft.com/office/drawing/2014/main" id="{F67C3ADB-2E64-60F9-DF15-6430D6E1170F}"/>
                </a:ext>
              </a:extLst>
            </p:cNvPr>
            <p:cNvSpPr/>
            <p:nvPr/>
          </p:nvSpPr>
          <p:spPr>
            <a:xfrm>
              <a:off x="11923821" y="2439797"/>
              <a:ext cx="53460" cy="67091"/>
            </a:xfrm>
            <a:custGeom>
              <a:avLst/>
              <a:gdLst/>
              <a:ahLst/>
              <a:cxnLst/>
              <a:rect l="l" t="t" r="r" b="b"/>
              <a:pathLst>
                <a:path w="604" h="758" extrusionOk="0">
                  <a:moveTo>
                    <a:pt x="137" y="0"/>
                  </a:moveTo>
                  <a:lnTo>
                    <a:pt x="518" y="372"/>
                  </a:lnTo>
                  <a:cubicBezTo>
                    <a:pt x="601" y="453"/>
                    <a:pt x="603" y="586"/>
                    <a:pt x="525" y="669"/>
                  </a:cubicBezTo>
                  <a:cubicBezTo>
                    <a:pt x="454" y="744"/>
                    <a:pt x="339" y="757"/>
                    <a:pt x="254" y="701"/>
                  </a:cubicBezTo>
                  <a:lnTo>
                    <a:pt x="1" y="534"/>
                  </a:ln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74;p32">
              <a:extLst>
                <a:ext uri="{FF2B5EF4-FFF2-40B4-BE49-F238E27FC236}">
                  <a16:creationId xmlns:a16="http://schemas.microsoft.com/office/drawing/2014/main" id="{D331E0DF-3AED-902D-5012-A272DE05521C}"/>
                </a:ext>
              </a:extLst>
            </p:cNvPr>
            <p:cNvSpPr/>
            <p:nvPr/>
          </p:nvSpPr>
          <p:spPr>
            <a:xfrm>
              <a:off x="11740250" y="2416784"/>
              <a:ext cx="193129" cy="201272"/>
            </a:xfrm>
            <a:custGeom>
              <a:avLst/>
              <a:gdLst/>
              <a:ahLst/>
              <a:cxnLst/>
              <a:rect l="l" t="t" r="r" b="b"/>
              <a:pathLst>
                <a:path w="2182" h="2274" extrusionOk="0">
                  <a:moveTo>
                    <a:pt x="0" y="1566"/>
                  </a:moveTo>
                  <a:lnTo>
                    <a:pt x="1115" y="186"/>
                  </a:lnTo>
                  <a:lnTo>
                    <a:pt x="2181" y="1"/>
                  </a:lnTo>
                  <a:lnTo>
                    <a:pt x="2024" y="632"/>
                  </a:lnTo>
                  <a:lnTo>
                    <a:pt x="1630" y="830"/>
                  </a:lnTo>
                  <a:cubicBezTo>
                    <a:pt x="1630" y="830"/>
                    <a:pt x="1483" y="2274"/>
                    <a:pt x="0" y="1566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75;p32">
              <a:extLst>
                <a:ext uri="{FF2B5EF4-FFF2-40B4-BE49-F238E27FC236}">
                  <a16:creationId xmlns:a16="http://schemas.microsoft.com/office/drawing/2014/main" id="{591936DC-0D87-B57D-1732-021BE0AD7883}"/>
                </a:ext>
              </a:extLst>
            </p:cNvPr>
            <p:cNvSpPr/>
            <p:nvPr/>
          </p:nvSpPr>
          <p:spPr>
            <a:xfrm>
              <a:off x="11929220" y="2430858"/>
              <a:ext cx="61072" cy="68684"/>
            </a:xfrm>
            <a:custGeom>
              <a:avLst/>
              <a:gdLst/>
              <a:ahLst/>
              <a:cxnLst/>
              <a:rect l="l" t="t" r="r" b="b"/>
              <a:pathLst>
                <a:path w="690" h="776" extrusionOk="0">
                  <a:moveTo>
                    <a:pt x="204" y="1"/>
                  </a:moveTo>
                  <a:lnTo>
                    <a:pt x="1" y="442"/>
                  </a:lnTo>
                  <a:lnTo>
                    <a:pt x="111" y="548"/>
                  </a:lnTo>
                  <a:lnTo>
                    <a:pt x="258" y="688"/>
                  </a:lnTo>
                  <a:cubicBezTo>
                    <a:pt x="265" y="696"/>
                    <a:pt x="274" y="703"/>
                    <a:pt x="282" y="708"/>
                  </a:cubicBezTo>
                  <a:cubicBezTo>
                    <a:pt x="369" y="774"/>
                    <a:pt x="489" y="776"/>
                    <a:pt x="578" y="710"/>
                  </a:cubicBezTo>
                  <a:cubicBezTo>
                    <a:pt x="626" y="675"/>
                    <a:pt x="658" y="626"/>
                    <a:pt x="672" y="574"/>
                  </a:cubicBezTo>
                  <a:cubicBezTo>
                    <a:pt x="690" y="504"/>
                    <a:pt x="680" y="427"/>
                    <a:pt x="635" y="364"/>
                  </a:cubicBezTo>
                  <a:lnTo>
                    <a:pt x="403" y="35"/>
                  </a:ln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76;p32">
              <a:extLst>
                <a:ext uri="{FF2B5EF4-FFF2-40B4-BE49-F238E27FC236}">
                  <a16:creationId xmlns:a16="http://schemas.microsoft.com/office/drawing/2014/main" id="{1DB0579E-BD59-853B-9474-5AF24E1CC2B6}"/>
                </a:ext>
              </a:extLst>
            </p:cNvPr>
            <p:cNvSpPr/>
            <p:nvPr/>
          </p:nvSpPr>
          <p:spPr>
            <a:xfrm>
              <a:off x="11919307" y="2416784"/>
              <a:ext cx="63019" cy="79039"/>
            </a:xfrm>
            <a:custGeom>
              <a:avLst/>
              <a:gdLst/>
              <a:ahLst/>
              <a:cxnLst/>
              <a:rect l="l" t="t" r="r" b="b"/>
              <a:pathLst>
                <a:path w="712" h="893" extrusionOk="0">
                  <a:moveTo>
                    <a:pt x="158" y="1"/>
                  </a:moveTo>
                  <a:lnTo>
                    <a:pt x="610" y="438"/>
                  </a:lnTo>
                  <a:cubicBezTo>
                    <a:pt x="708" y="533"/>
                    <a:pt x="712" y="689"/>
                    <a:pt x="618" y="789"/>
                  </a:cubicBezTo>
                  <a:lnTo>
                    <a:pt x="618" y="789"/>
                  </a:lnTo>
                  <a:cubicBezTo>
                    <a:pt x="536" y="877"/>
                    <a:pt x="401" y="893"/>
                    <a:pt x="299" y="826"/>
                  </a:cubicBezTo>
                  <a:lnTo>
                    <a:pt x="1" y="632"/>
                  </a:ln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77;p32">
              <a:extLst>
                <a:ext uri="{FF2B5EF4-FFF2-40B4-BE49-F238E27FC236}">
                  <a16:creationId xmlns:a16="http://schemas.microsoft.com/office/drawing/2014/main" id="{5681E2F8-4DCE-CC6A-B2F1-7DAD2E8BD91A}"/>
                </a:ext>
              </a:extLst>
            </p:cNvPr>
            <p:cNvSpPr/>
            <p:nvPr/>
          </p:nvSpPr>
          <p:spPr>
            <a:xfrm>
              <a:off x="10883773" y="2794871"/>
              <a:ext cx="635903" cy="81"/>
            </a:xfrm>
            <a:custGeom>
              <a:avLst/>
              <a:gdLst/>
              <a:ahLst/>
              <a:cxnLst/>
              <a:rect l="l" t="t" r="r" b="b"/>
              <a:pathLst>
                <a:path w="7808" h="1" fill="none" extrusionOk="0">
                  <a:moveTo>
                    <a:pt x="1" y="1"/>
                  </a:moveTo>
                  <a:lnTo>
                    <a:pt x="7808" y="1"/>
                  </a:lnTo>
                </a:path>
              </a:pathLst>
            </a:custGeom>
            <a:noFill/>
            <a:ln w="2375" cap="rnd" cmpd="sng">
              <a:solidFill>
                <a:srgbClr val="E2E9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78;p32">
              <a:extLst>
                <a:ext uri="{FF2B5EF4-FFF2-40B4-BE49-F238E27FC236}">
                  <a16:creationId xmlns:a16="http://schemas.microsoft.com/office/drawing/2014/main" id="{B3206C5A-DF68-36C3-A78B-D3A9BB0E9EE3}"/>
                </a:ext>
              </a:extLst>
            </p:cNvPr>
            <p:cNvSpPr/>
            <p:nvPr/>
          </p:nvSpPr>
          <p:spPr>
            <a:xfrm>
              <a:off x="11046736" y="2898057"/>
              <a:ext cx="310052" cy="81"/>
            </a:xfrm>
            <a:custGeom>
              <a:avLst/>
              <a:gdLst/>
              <a:ahLst/>
              <a:cxnLst/>
              <a:rect l="l" t="t" r="r" b="b"/>
              <a:pathLst>
                <a:path w="3807" h="1" fill="none" extrusionOk="0">
                  <a:moveTo>
                    <a:pt x="0" y="0"/>
                  </a:moveTo>
                  <a:lnTo>
                    <a:pt x="3806" y="0"/>
                  </a:lnTo>
                </a:path>
              </a:pathLst>
            </a:custGeom>
            <a:noFill/>
            <a:ln w="2375" cap="rnd" cmpd="sng">
              <a:solidFill>
                <a:srgbClr val="E2E9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79;p32">
              <a:extLst>
                <a:ext uri="{FF2B5EF4-FFF2-40B4-BE49-F238E27FC236}">
                  <a16:creationId xmlns:a16="http://schemas.microsoft.com/office/drawing/2014/main" id="{300C4146-BFD4-EC1E-543E-C523C450EB91}"/>
                </a:ext>
              </a:extLst>
            </p:cNvPr>
            <p:cNvSpPr/>
            <p:nvPr/>
          </p:nvSpPr>
          <p:spPr>
            <a:xfrm>
              <a:off x="11116205" y="2131452"/>
              <a:ext cx="192693" cy="165817"/>
            </a:xfrm>
            <a:custGeom>
              <a:avLst/>
              <a:gdLst/>
              <a:ahLst/>
              <a:cxnLst/>
              <a:rect l="l" t="t" r="r" b="b"/>
              <a:pathLst>
                <a:path w="2366" h="2036" extrusionOk="0">
                  <a:moveTo>
                    <a:pt x="0" y="401"/>
                  </a:moveTo>
                  <a:lnTo>
                    <a:pt x="1496" y="0"/>
                  </a:lnTo>
                  <a:lnTo>
                    <a:pt x="2307" y="428"/>
                  </a:lnTo>
                  <a:lnTo>
                    <a:pt x="2307" y="428"/>
                  </a:lnTo>
                  <a:cubicBezTo>
                    <a:pt x="2366" y="2035"/>
                    <a:pt x="655" y="1663"/>
                    <a:pt x="0" y="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80;p32">
              <a:extLst>
                <a:ext uri="{FF2B5EF4-FFF2-40B4-BE49-F238E27FC236}">
                  <a16:creationId xmlns:a16="http://schemas.microsoft.com/office/drawing/2014/main" id="{F1953E58-89C4-62A7-E032-B8F1DD0B4B9F}"/>
                </a:ext>
              </a:extLst>
            </p:cNvPr>
            <p:cNvSpPr/>
            <p:nvPr/>
          </p:nvSpPr>
          <p:spPr>
            <a:xfrm>
              <a:off x="10755504" y="4622980"/>
              <a:ext cx="247748" cy="287166"/>
            </a:xfrm>
            <a:custGeom>
              <a:avLst/>
              <a:gdLst/>
              <a:ahLst/>
              <a:cxnLst/>
              <a:rect l="l" t="t" r="r" b="b"/>
              <a:pathLst>
                <a:path w="3042" h="3526" extrusionOk="0">
                  <a:moveTo>
                    <a:pt x="1" y="3409"/>
                  </a:moveTo>
                  <a:lnTo>
                    <a:pt x="2594" y="3526"/>
                  </a:lnTo>
                  <a:lnTo>
                    <a:pt x="3041" y="0"/>
                  </a:lnTo>
                  <a:lnTo>
                    <a:pt x="453" y="1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81;p32">
              <a:extLst>
                <a:ext uri="{FF2B5EF4-FFF2-40B4-BE49-F238E27FC236}">
                  <a16:creationId xmlns:a16="http://schemas.microsoft.com/office/drawing/2014/main" id="{66EB6A71-0E3E-8F86-5002-A57831ECE6E2}"/>
                </a:ext>
              </a:extLst>
            </p:cNvPr>
            <p:cNvSpPr/>
            <p:nvPr/>
          </p:nvSpPr>
          <p:spPr>
            <a:xfrm>
              <a:off x="10714376" y="4832772"/>
              <a:ext cx="479696" cy="240337"/>
            </a:xfrm>
            <a:custGeom>
              <a:avLst/>
              <a:gdLst/>
              <a:ahLst/>
              <a:cxnLst/>
              <a:rect l="l" t="t" r="r" b="b"/>
              <a:pathLst>
                <a:path w="5890" h="2951" extrusionOk="0">
                  <a:moveTo>
                    <a:pt x="0" y="2950"/>
                  </a:moveTo>
                  <a:lnTo>
                    <a:pt x="5890" y="2950"/>
                  </a:lnTo>
                  <a:lnTo>
                    <a:pt x="5839" y="2424"/>
                  </a:lnTo>
                  <a:cubicBezTo>
                    <a:pt x="5820" y="2253"/>
                    <a:pt x="5776" y="2094"/>
                    <a:pt x="5707" y="1950"/>
                  </a:cubicBezTo>
                  <a:cubicBezTo>
                    <a:pt x="5562" y="1643"/>
                    <a:pt x="5308" y="1408"/>
                    <a:pt x="4977" y="1282"/>
                  </a:cubicBezTo>
                  <a:lnTo>
                    <a:pt x="4828" y="1226"/>
                  </a:lnTo>
                  <a:cubicBezTo>
                    <a:pt x="4682" y="1170"/>
                    <a:pt x="4549" y="1098"/>
                    <a:pt x="4430" y="1010"/>
                  </a:cubicBezTo>
                  <a:cubicBezTo>
                    <a:pt x="4328" y="935"/>
                    <a:pt x="4236" y="849"/>
                    <a:pt x="4157" y="752"/>
                  </a:cubicBezTo>
                  <a:cubicBezTo>
                    <a:pt x="3983" y="544"/>
                    <a:pt x="3864" y="289"/>
                    <a:pt x="3812" y="1"/>
                  </a:cubicBezTo>
                  <a:lnTo>
                    <a:pt x="503" y="1"/>
                  </a:lnTo>
                  <a:lnTo>
                    <a:pt x="179" y="19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82;p32">
              <a:extLst>
                <a:ext uri="{FF2B5EF4-FFF2-40B4-BE49-F238E27FC236}">
                  <a16:creationId xmlns:a16="http://schemas.microsoft.com/office/drawing/2014/main" id="{FBE935F9-F2A9-E994-0E13-9A9039ADE2DA}"/>
                </a:ext>
              </a:extLst>
            </p:cNvPr>
            <p:cNvSpPr/>
            <p:nvPr/>
          </p:nvSpPr>
          <p:spPr>
            <a:xfrm>
              <a:off x="10714376" y="4991501"/>
              <a:ext cx="479696" cy="81605"/>
            </a:xfrm>
            <a:custGeom>
              <a:avLst/>
              <a:gdLst/>
              <a:ahLst/>
              <a:cxnLst/>
              <a:rect l="l" t="t" r="r" b="b"/>
              <a:pathLst>
                <a:path w="5890" h="1002" extrusionOk="0">
                  <a:moveTo>
                    <a:pt x="0" y="1001"/>
                  </a:moveTo>
                  <a:lnTo>
                    <a:pt x="5890" y="1001"/>
                  </a:lnTo>
                  <a:lnTo>
                    <a:pt x="5839" y="475"/>
                  </a:lnTo>
                  <a:cubicBezTo>
                    <a:pt x="5820" y="304"/>
                    <a:pt x="5776" y="145"/>
                    <a:pt x="5707" y="1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83;p32">
              <a:extLst>
                <a:ext uri="{FF2B5EF4-FFF2-40B4-BE49-F238E27FC236}">
                  <a16:creationId xmlns:a16="http://schemas.microsoft.com/office/drawing/2014/main" id="{C35A00FB-04E2-DBD8-40F9-F55F2D92D195}"/>
                </a:ext>
              </a:extLst>
            </p:cNvPr>
            <p:cNvSpPr/>
            <p:nvPr/>
          </p:nvSpPr>
          <p:spPr>
            <a:xfrm>
              <a:off x="10723172" y="5032222"/>
              <a:ext cx="301744" cy="81"/>
            </a:xfrm>
            <a:custGeom>
              <a:avLst/>
              <a:gdLst/>
              <a:ahLst/>
              <a:cxnLst/>
              <a:rect l="l" t="t" r="r" b="b"/>
              <a:pathLst>
                <a:path w="3705" h="1" fill="none" extrusionOk="0">
                  <a:moveTo>
                    <a:pt x="370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84;p32">
              <a:extLst>
                <a:ext uri="{FF2B5EF4-FFF2-40B4-BE49-F238E27FC236}">
                  <a16:creationId xmlns:a16="http://schemas.microsoft.com/office/drawing/2014/main" id="{BC230CF8-CABE-01FE-AD60-C93AB6EF1456}"/>
                </a:ext>
              </a:extLst>
            </p:cNvPr>
            <p:cNvSpPr/>
            <p:nvPr/>
          </p:nvSpPr>
          <p:spPr>
            <a:xfrm>
              <a:off x="10924901" y="4915028"/>
              <a:ext cx="269167" cy="158080"/>
            </a:xfrm>
            <a:custGeom>
              <a:avLst/>
              <a:gdLst/>
              <a:ahLst/>
              <a:cxnLst/>
              <a:rect l="l" t="t" r="r" b="b"/>
              <a:pathLst>
                <a:path w="3305" h="1941" extrusionOk="0">
                  <a:moveTo>
                    <a:pt x="0" y="1940"/>
                  </a:moveTo>
                  <a:lnTo>
                    <a:pt x="3305" y="1940"/>
                  </a:lnTo>
                  <a:lnTo>
                    <a:pt x="3254" y="1414"/>
                  </a:lnTo>
                  <a:cubicBezTo>
                    <a:pt x="3235" y="1243"/>
                    <a:pt x="3191" y="1084"/>
                    <a:pt x="3122" y="940"/>
                  </a:cubicBezTo>
                  <a:cubicBezTo>
                    <a:pt x="2977" y="633"/>
                    <a:pt x="2723" y="398"/>
                    <a:pt x="2392" y="272"/>
                  </a:cubicBezTo>
                  <a:lnTo>
                    <a:pt x="2243" y="216"/>
                  </a:lnTo>
                  <a:cubicBezTo>
                    <a:pt x="2097" y="160"/>
                    <a:pt x="1964" y="88"/>
                    <a:pt x="1845" y="0"/>
                  </a:cubicBezTo>
                  <a:cubicBezTo>
                    <a:pt x="1009" y="355"/>
                    <a:pt x="298" y="1078"/>
                    <a:pt x="0" y="194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85;p32">
              <a:extLst>
                <a:ext uri="{FF2B5EF4-FFF2-40B4-BE49-F238E27FC236}">
                  <a16:creationId xmlns:a16="http://schemas.microsoft.com/office/drawing/2014/main" id="{0764E605-A13B-3B11-1B91-CD8B2724476E}"/>
                </a:ext>
              </a:extLst>
            </p:cNvPr>
            <p:cNvSpPr/>
            <p:nvPr/>
          </p:nvSpPr>
          <p:spPr>
            <a:xfrm>
              <a:off x="10913011" y="4776171"/>
              <a:ext cx="130227" cy="56684"/>
            </a:xfrm>
            <a:custGeom>
              <a:avLst/>
              <a:gdLst/>
              <a:ahLst/>
              <a:cxnLst/>
              <a:rect l="l" t="t" r="r" b="b"/>
              <a:pathLst>
                <a:path w="1599" h="696" extrusionOk="0">
                  <a:moveTo>
                    <a:pt x="1373" y="696"/>
                  </a:moveTo>
                  <a:lnTo>
                    <a:pt x="1505" y="403"/>
                  </a:lnTo>
                  <a:cubicBezTo>
                    <a:pt x="1599" y="196"/>
                    <a:pt x="1487" y="1"/>
                    <a:pt x="1276" y="1"/>
                  </a:cubicBezTo>
                  <a:lnTo>
                    <a:pt x="979" y="1"/>
                  </a:lnTo>
                  <a:cubicBezTo>
                    <a:pt x="747" y="1"/>
                    <a:pt x="504" y="118"/>
                    <a:pt x="332" y="315"/>
                  </a:cubicBezTo>
                  <a:lnTo>
                    <a:pt x="1" y="6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86;p32">
              <a:extLst>
                <a:ext uri="{FF2B5EF4-FFF2-40B4-BE49-F238E27FC236}">
                  <a16:creationId xmlns:a16="http://schemas.microsoft.com/office/drawing/2014/main" id="{72F7E13C-2557-39B7-13D6-D9A9DBC001A7}"/>
                </a:ext>
              </a:extLst>
            </p:cNvPr>
            <p:cNvSpPr/>
            <p:nvPr/>
          </p:nvSpPr>
          <p:spPr>
            <a:xfrm>
              <a:off x="10707291" y="3255258"/>
              <a:ext cx="757089" cy="214601"/>
            </a:xfrm>
            <a:custGeom>
              <a:avLst/>
              <a:gdLst/>
              <a:ahLst/>
              <a:cxnLst/>
              <a:rect l="l" t="t" r="r" b="b"/>
              <a:pathLst>
                <a:path w="9296" h="2635" extrusionOk="0">
                  <a:moveTo>
                    <a:pt x="7605" y="2635"/>
                  </a:moveTo>
                  <a:lnTo>
                    <a:pt x="1384" y="2635"/>
                  </a:lnTo>
                  <a:cubicBezTo>
                    <a:pt x="0" y="2494"/>
                    <a:pt x="273" y="971"/>
                    <a:pt x="1830" y="248"/>
                  </a:cubicBezTo>
                  <a:cubicBezTo>
                    <a:pt x="1867" y="229"/>
                    <a:pt x="1906" y="212"/>
                    <a:pt x="1945" y="196"/>
                  </a:cubicBezTo>
                  <a:lnTo>
                    <a:pt x="7007" y="1"/>
                  </a:lnTo>
                  <a:cubicBezTo>
                    <a:pt x="7094" y="49"/>
                    <a:pt x="7185" y="104"/>
                    <a:pt x="7278" y="164"/>
                  </a:cubicBezTo>
                  <a:cubicBezTo>
                    <a:pt x="7284" y="168"/>
                    <a:pt x="7287" y="170"/>
                    <a:pt x="7293" y="173"/>
                  </a:cubicBezTo>
                  <a:cubicBezTo>
                    <a:pt x="8238" y="796"/>
                    <a:pt x="9296" y="2013"/>
                    <a:pt x="7605" y="2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87;p32">
              <a:extLst>
                <a:ext uri="{FF2B5EF4-FFF2-40B4-BE49-F238E27FC236}">
                  <a16:creationId xmlns:a16="http://schemas.microsoft.com/office/drawing/2014/main" id="{122F64E0-0799-5278-8B29-97E39AC7781A}"/>
                </a:ext>
              </a:extLst>
            </p:cNvPr>
            <p:cNvSpPr/>
            <p:nvPr/>
          </p:nvSpPr>
          <p:spPr>
            <a:xfrm>
              <a:off x="10790361" y="3290033"/>
              <a:ext cx="588585" cy="326096"/>
            </a:xfrm>
            <a:custGeom>
              <a:avLst/>
              <a:gdLst/>
              <a:ahLst/>
              <a:cxnLst/>
              <a:rect l="l" t="t" r="r" b="b"/>
              <a:pathLst>
                <a:path w="7227" h="4004" extrusionOk="0">
                  <a:moveTo>
                    <a:pt x="0" y="4004"/>
                  </a:moveTo>
                  <a:lnTo>
                    <a:pt x="7226" y="4004"/>
                  </a:lnTo>
                  <a:cubicBezTo>
                    <a:pt x="6761" y="1563"/>
                    <a:pt x="5848" y="263"/>
                    <a:pt x="5848" y="263"/>
                  </a:cubicBezTo>
                  <a:lnTo>
                    <a:pt x="1435" y="0"/>
                  </a:lnTo>
                  <a:cubicBezTo>
                    <a:pt x="388" y="1032"/>
                    <a:pt x="85" y="2863"/>
                    <a:pt x="0" y="4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88;p32">
              <a:extLst>
                <a:ext uri="{FF2B5EF4-FFF2-40B4-BE49-F238E27FC236}">
                  <a16:creationId xmlns:a16="http://schemas.microsoft.com/office/drawing/2014/main" id="{510407C6-5A4F-8C10-57D1-E6AECA4EFECE}"/>
                </a:ext>
              </a:extLst>
            </p:cNvPr>
            <p:cNvSpPr/>
            <p:nvPr/>
          </p:nvSpPr>
          <p:spPr>
            <a:xfrm>
              <a:off x="10751269" y="3568399"/>
              <a:ext cx="333344" cy="1192074"/>
            </a:xfrm>
            <a:custGeom>
              <a:avLst/>
              <a:gdLst/>
              <a:ahLst/>
              <a:cxnLst/>
              <a:rect l="l" t="t" r="r" b="b"/>
              <a:pathLst>
                <a:path w="4093" h="14637" extrusionOk="0">
                  <a:moveTo>
                    <a:pt x="0" y="14636"/>
                  </a:moveTo>
                  <a:lnTo>
                    <a:pt x="3283" y="14636"/>
                  </a:lnTo>
                  <a:lnTo>
                    <a:pt x="3821" y="7594"/>
                  </a:lnTo>
                  <a:lnTo>
                    <a:pt x="4093" y="0"/>
                  </a:lnTo>
                  <a:lnTo>
                    <a:pt x="480" y="586"/>
                  </a:lnTo>
                  <a:lnTo>
                    <a:pt x="574" y="3690"/>
                  </a:lnTo>
                  <a:lnTo>
                    <a:pt x="816" y="75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89;p32">
              <a:extLst>
                <a:ext uri="{FF2B5EF4-FFF2-40B4-BE49-F238E27FC236}">
                  <a16:creationId xmlns:a16="http://schemas.microsoft.com/office/drawing/2014/main" id="{56F820E2-CA31-55D9-9B75-1104CEC5ABB6}"/>
                </a:ext>
              </a:extLst>
            </p:cNvPr>
            <p:cNvSpPr/>
            <p:nvPr/>
          </p:nvSpPr>
          <p:spPr>
            <a:xfrm>
              <a:off x="10795654" y="3409833"/>
              <a:ext cx="102862" cy="1350642"/>
            </a:xfrm>
            <a:custGeom>
              <a:avLst/>
              <a:gdLst/>
              <a:ahLst/>
              <a:cxnLst/>
              <a:rect l="l" t="t" r="r" b="b"/>
              <a:pathLst>
                <a:path w="1263" h="16584" fill="none" extrusionOk="0">
                  <a:moveTo>
                    <a:pt x="0" y="16583"/>
                  </a:moveTo>
                  <a:lnTo>
                    <a:pt x="795" y="10016"/>
                  </a:lnTo>
                  <a:lnTo>
                    <a:pt x="1262" y="9760"/>
                  </a:lnTo>
                  <a:lnTo>
                    <a:pt x="855" y="9394"/>
                  </a:lnTo>
                  <a:lnTo>
                    <a:pt x="581" y="3975"/>
                  </a:lnTo>
                  <a:cubicBezTo>
                    <a:pt x="525" y="2981"/>
                    <a:pt x="607" y="1983"/>
                    <a:pt x="826" y="1010"/>
                  </a:cubicBezTo>
                  <a:lnTo>
                    <a:pt x="1052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90;p32">
              <a:extLst>
                <a:ext uri="{FF2B5EF4-FFF2-40B4-BE49-F238E27FC236}">
                  <a16:creationId xmlns:a16="http://schemas.microsoft.com/office/drawing/2014/main" id="{5A7B02F3-F7DB-BA15-EF80-51EBBD5CC315}"/>
                </a:ext>
              </a:extLst>
            </p:cNvPr>
            <p:cNvSpPr/>
            <p:nvPr/>
          </p:nvSpPr>
          <p:spPr>
            <a:xfrm>
              <a:off x="11496616" y="2893822"/>
              <a:ext cx="309074" cy="315101"/>
            </a:xfrm>
            <a:custGeom>
              <a:avLst/>
              <a:gdLst/>
              <a:ahLst/>
              <a:cxnLst/>
              <a:rect l="l" t="t" r="r" b="b"/>
              <a:pathLst>
                <a:path w="3795" h="3869" extrusionOk="0">
                  <a:moveTo>
                    <a:pt x="2679" y="1"/>
                  </a:moveTo>
                  <a:cubicBezTo>
                    <a:pt x="3794" y="1675"/>
                    <a:pt x="1377" y="3868"/>
                    <a:pt x="0" y="13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91;p32">
              <a:extLst>
                <a:ext uri="{FF2B5EF4-FFF2-40B4-BE49-F238E27FC236}">
                  <a16:creationId xmlns:a16="http://schemas.microsoft.com/office/drawing/2014/main" id="{3573A148-DA29-2D37-2159-345460F87591}"/>
                </a:ext>
              </a:extLst>
            </p:cNvPr>
            <p:cNvSpPr/>
            <p:nvPr/>
          </p:nvSpPr>
          <p:spPr>
            <a:xfrm>
              <a:off x="11418514" y="2681994"/>
              <a:ext cx="296125" cy="284316"/>
            </a:xfrm>
            <a:custGeom>
              <a:avLst/>
              <a:gdLst/>
              <a:ahLst/>
              <a:cxnLst/>
              <a:rect l="l" t="t" r="r" b="b"/>
              <a:pathLst>
                <a:path w="3636" h="3491" extrusionOk="0">
                  <a:moveTo>
                    <a:pt x="724" y="3490"/>
                  </a:moveTo>
                  <a:cubicBezTo>
                    <a:pt x="0" y="1613"/>
                    <a:pt x="2839" y="0"/>
                    <a:pt x="3635" y="27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92;p32">
              <a:extLst>
                <a:ext uri="{FF2B5EF4-FFF2-40B4-BE49-F238E27FC236}">
                  <a16:creationId xmlns:a16="http://schemas.microsoft.com/office/drawing/2014/main" id="{A850E18D-86FE-ED3A-44F0-1F1D89A1D363}"/>
                </a:ext>
              </a:extLst>
            </p:cNvPr>
            <p:cNvSpPr/>
            <p:nvPr/>
          </p:nvSpPr>
          <p:spPr>
            <a:xfrm>
              <a:off x="11093402" y="2697631"/>
              <a:ext cx="567328" cy="366328"/>
            </a:xfrm>
            <a:custGeom>
              <a:avLst/>
              <a:gdLst/>
              <a:ahLst/>
              <a:cxnLst/>
              <a:rect l="l" t="t" r="r" b="b"/>
              <a:pathLst>
                <a:path w="6966" h="4498" extrusionOk="0">
                  <a:moveTo>
                    <a:pt x="6966" y="2034"/>
                  </a:moveTo>
                  <a:lnTo>
                    <a:pt x="6626" y="4497"/>
                  </a:lnTo>
                  <a:cubicBezTo>
                    <a:pt x="5773" y="4400"/>
                    <a:pt x="1997" y="3292"/>
                    <a:pt x="710" y="2381"/>
                  </a:cubicBezTo>
                  <a:cubicBezTo>
                    <a:pt x="160" y="1992"/>
                    <a:pt x="0" y="1242"/>
                    <a:pt x="347" y="662"/>
                  </a:cubicBezTo>
                  <a:cubicBezTo>
                    <a:pt x="491" y="422"/>
                    <a:pt x="703" y="244"/>
                    <a:pt x="947" y="140"/>
                  </a:cubicBezTo>
                  <a:cubicBezTo>
                    <a:pt x="1212" y="26"/>
                    <a:pt x="1511" y="0"/>
                    <a:pt x="1803" y="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93;p32">
              <a:extLst>
                <a:ext uri="{FF2B5EF4-FFF2-40B4-BE49-F238E27FC236}">
                  <a16:creationId xmlns:a16="http://schemas.microsoft.com/office/drawing/2014/main" id="{90B9B522-B02B-2C88-A910-59A59EDCE5A0}"/>
                </a:ext>
              </a:extLst>
            </p:cNvPr>
            <p:cNvSpPr/>
            <p:nvPr/>
          </p:nvSpPr>
          <p:spPr>
            <a:xfrm>
              <a:off x="11688083" y="2549408"/>
              <a:ext cx="89017" cy="90890"/>
            </a:xfrm>
            <a:custGeom>
              <a:avLst/>
              <a:gdLst/>
              <a:ahLst/>
              <a:cxnLst/>
              <a:rect l="l" t="t" r="r" b="b"/>
              <a:pathLst>
                <a:path w="1093" h="1116" extrusionOk="0">
                  <a:moveTo>
                    <a:pt x="978" y="709"/>
                  </a:moveTo>
                  <a:lnTo>
                    <a:pt x="851" y="899"/>
                  </a:lnTo>
                  <a:cubicBezTo>
                    <a:pt x="737" y="1070"/>
                    <a:pt x="506" y="1116"/>
                    <a:pt x="336" y="1002"/>
                  </a:cubicBezTo>
                  <a:lnTo>
                    <a:pt x="218" y="923"/>
                  </a:lnTo>
                  <a:cubicBezTo>
                    <a:pt x="47" y="808"/>
                    <a:pt x="1" y="577"/>
                    <a:pt x="115" y="406"/>
                  </a:cubicBezTo>
                  <a:lnTo>
                    <a:pt x="242" y="217"/>
                  </a:lnTo>
                  <a:cubicBezTo>
                    <a:pt x="355" y="46"/>
                    <a:pt x="587" y="0"/>
                    <a:pt x="758" y="114"/>
                  </a:cubicBezTo>
                  <a:lnTo>
                    <a:pt x="875" y="192"/>
                  </a:lnTo>
                  <a:cubicBezTo>
                    <a:pt x="1047" y="307"/>
                    <a:pt x="1093" y="539"/>
                    <a:pt x="978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94;p32">
              <a:extLst>
                <a:ext uri="{FF2B5EF4-FFF2-40B4-BE49-F238E27FC236}">
                  <a16:creationId xmlns:a16="http://schemas.microsoft.com/office/drawing/2014/main" id="{953C6AA9-7DE5-86A7-119A-7AA9CDB298E3}"/>
                </a:ext>
              </a:extLst>
            </p:cNvPr>
            <p:cNvSpPr/>
            <p:nvPr/>
          </p:nvSpPr>
          <p:spPr>
            <a:xfrm>
              <a:off x="11524713" y="2539961"/>
              <a:ext cx="313146" cy="532715"/>
            </a:xfrm>
            <a:custGeom>
              <a:avLst/>
              <a:gdLst/>
              <a:ahLst/>
              <a:cxnLst/>
              <a:rect l="l" t="t" r="r" b="b"/>
              <a:pathLst>
                <a:path w="3845" h="6541" extrusionOk="0">
                  <a:moveTo>
                    <a:pt x="3845" y="1"/>
                  </a:moveTo>
                  <a:cubicBezTo>
                    <a:pt x="3277" y="758"/>
                    <a:pt x="3651" y="3708"/>
                    <a:pt x="2543" y="5450"/>
                  </a:cubicBezTo>
                  <a:cubicBezTo>
                    <a:pt x="2480" y="5549"/>
                    <a:pt x="2409" y="5634"/>
                    <a:pt x="2331" y="5710"/>
                  </a:cubicBezTo>
                  <a:cubicBezTo>
                    <a:pt x="2307" y="5733"/>
                    <a:pt x="2282" y="5754"/>
                    <a:pt x="2257" y="5775"/>
                  </a:cubicBezTo>
                  <a:cubicBezTo>
                    <a:pt x="1320" y="6541"/>
                    <a:pt x="1" y="5431"/>
                    <a:pt x="546" y="4349"/>
                  </a:cubicBezTo>
                  <a:lnTo>
                    <a:pt x="869" y="3706"/>
                  </a:lnTo>
                  <a:lnTo>
                    <a:pt x="2552" y="362"/>
                  </a:ln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95;p32">
              <a:extLst>
                <a:ext uri="{FF2B5EF4-FFF2-40B4-BE49-F238E27FC236}">
                  <a16:creationId xmlns:a16="http://schemas.microsoft.com/office/drawing/2014/main" id="{C36E3474-6A50-AED9-B129-51B884F62214}"/>
                </a:ext>
              </a:extLst>
            </p:cNvPr>
            <p:cNvSpPr/>
            <p:nvPr/>
          </p:nvSpPr>
          <p:spPr>
            <a:xfrm>
              <a:off x="11524713" y="2841700"/>
              <a:ext cx="189924" cy="231215"/>
            </a:xfrm>
            <a:custGeom>
              <a:avLst/>
              <a:gdLst/>
              <a:ahLst/>
              <a:cxnLst/>
              <a:rect l="l" t="t" r="r" b="b"/>
              <a:pathLst>
                <a:path w="2332" h="2839" extrusionOk="0">
                  <a:moveTo>
                    <a:pt x="2331" y="2005"/>
                  </a:moveTo>
                  <a:cubicBezTo>
                    <a:pt x="2309" y="2026"/>
                    <a:pt x="2285" y="2047"/>
                    <a:pt x="2261" y="2066"/>
                  </a:cubicBezTo>
                  <a:cubicBezTo>
                    <a:pt x="1324" y="2838"/>
                    <a:pt x="1" y="1727"/>
                    <a:pt x="546" y="643"/>
                  </a:cubicBezTo>
                  <a:lnTo>
                    <a:pt x="869" y="1"/>
                  </a:lnTo>
                  <a:cubicBezTo>
                    <a:pt x="658" y="1682"/>
                    <a:pt x="1457" y="2560"/>
                    <a:pt x="2330" y="2004"/>
                  </a:cubicBezTo>
                  <a:cubicBezTo>
                    <a:pt x="2330" y="2004"/>
                    <a:pt x="2330" y="2004"/>
                    <a:pt x="2331" y="2005"/>
                  </a:cubicBez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96;p32">
              <a:extLst>
                <a:ext uri="{FF2B5EF4-FFF2-40B4-BE49-F238E27FC236}">
                  <a16:creationId xmlns:a16="http://schemas.microsoft.com/office/drawing/2014/main" id="{0CDDD5F7-A54D-A95B-A5AA-2D409597565D}"/>
                </a:ext>
              </a:extLst>
            </p:cNvPr>
            <p:cNvSpPr/>
            <p:nvPr/>
          </p:nvSpPr>
          <p:spPr>
            <a:xfrm>
              <a:off x="11707548" y="2567732"/>
              <a:ext cx="112879" cy="100907"/>
            </a:xfrm>
            <a:custGeom>
              <a:avLst/>
              <a:gdLst/>
              <a:ahLst/>
              <a:cxnLst/>
              <a:rect l="l" t="t" r="r" b="b"/>
              <a:pathLst>
                <a:path w="1386" h="1239" extrusionOk="0">
                  <a:moveTo>
                    <a:pt x="268" y="0"/>
                  </a:moveTo>
                  <a:lnTo>
                    <a:pt x="1385" y="794"/>
                  </a:lnTo>
                  <a:lnTo>
                    <a:pt x="1293" y="1238"/>
                  </a:lnTo>
                  <a:lnTo>
                    <a:pt x="1" y="4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97;p32">
              <a:extLst>
                <a:ext uri="{FF2B5EF4-FFF2-40B4-BE49-F238E27FC236}">
                  <a16:creationId xmlns:a16="http://schemas.microsoft.com/office/drawing/2014/main" id="{78DA6197-1C35-870A-3889-11D8F0A82B2E}"/>
                </a:ext>
              </a:extLst>
            </p:cNvPr>
            <p:cNvSpPr/>
            <p:nvPr/>
          </p:nvSpPr>
          <p:spPr>
            <a:xfrm>
              <a:off x="10808033" y="2611792"/>
              <a:ext cx="530761" cy="808643"/>
            </a:xfrm>
            <a:custGeom>
              <a:avLst/>
              <a:gdLst/>
              <a:ahLst/>
              <a:cxnLst/>
              <a:rect l="l" t="t" r="r" b="b"/>
              <a:pathLst>
                <a:path w="6517" h="9929" extrusionOk="0">
                  <a:moveTo>
                    <a:pt x="6516" y="9917"/>
                  </a:moveTo>
                  <a:lnTo>
                    <a:pt x="1737" y="9925"/>
                  </a:lnTo>
                  <a:lnTo>
                    <a:pt x="0" y="9929"/>
                  </a:lnTo>
                  <a:cubicBezTo>
                    <a:pt x="0" y="9929"/>
                    <a:pt x="317" y="9162"/>
                    <a:pt x="593" y="8149"/>
                  </a:cubicBezTo>
                  <a:cubicBezTo>
                    <a:pt x="825" y="7297"/>
                    <a:pt x="1027" y="6274"/>
                    <a:pt x="990" y="5386"/>
                  </a:cubicBezTo>
                  <a:cubicBezTo>
                    <a:pt x="969" y="4854"/>
                    <a:pt x="900" y="4296"/>
                    <a:pt x="900" y="3725"/>
                  </a:cubicBezTo>
                  <a:cubicBezTo>
                    <a:pt x="901" y="3361"/>
                    <a:pt x="597" y="849"/>
                    <a:pt x="900" y="617"/>
                  </a:cubicBezTo>
                  <a:cubicBezTo>
                    <a:pt x="1599" y="85"/>
                    <a:pt x="3608" y="0"/>
                    <a:pt x="3487" y="114"/>
                  </a:cubicBezTo>
                  <a:lnTo>
                    <a:pt x="5061" y="1008"/>
                  </a:lnTo>
                  <a:cubicBezTo>
                    <a:pt x="5149" y="1310"/>
                    <a:pt x="6001" y="2492"/>
                    <a:pt x="6138" y="3177"/>
                  </a:cubicBezTo>
                  <a:cubicBezTo>
                    <a:pt x="6150" y="3228"/>
                    <a:pt x="6160" y="3282"/>
                    <a:pt x="6168" y="3335"/>
                  </a:cubicBezTo>
                  <a:cubicBezTo>
                    <a:pt x="6195" y="3513"/>
                    <a:pt x="6214" y="3696"/>
                    <a:pt x="6211" y="3883"/>
                  </a:cubicBezTo>
                  <a:cubicBezTo>
                    <a:pt x="6212" y="3936"/>
                    <a:pt x="6210" y="3991"/>
                    <a:pt x="6203" y="4046"/>
                  </a:cubicBezTo>
                  <a:cubicBezTo>
                    <a:pt x="6201" y="4125"/>
                    <a:pt x="6192" y="4207"/>
                    <a:pt x="6178" y="4287"/>
                  </a:cubicBezTo>
                  <a:cubicBezTo>
                    <a:pt x="6101" y="4760"/>
                    <a:pt x="5882" y="5230"/>
                    <a:pt x="5420" y="5643"/>
                  </a:cubicBezTo>
                  <a:lnTo>
                    <a:pt x="5427" y="5675"/>
                  </a:lnTo>
                  <a:lnTo>
                    <a:pt x="5428" y="5682"/>
                  </a:lnTo>
                  <a:lnTo>
                    <a:pt x="5735" y="6869"/>
                  </a:lnTo>
                  <a:lnTo>
                    <a:pt x="6041" y="8065"/>
                  </a:lnTo>
                  <a:lnTo>
                    <a:pt x="6049" y="80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98;p32">
              <a:extLst>
                <a:ext uri="{FF2B5EF4-FFF2-40B4-BE49-F238E27FC236}">
                  <a16:creationId xmlns:a16="http://schemas.microsoft.com/office/drawing/2014/main" id="{C8D160ED-1739-7EB1-4199-6D6F00EDB5EC}"/>
                </a:ext>
              </a:extLst>
            </p:cNvPr>
            <p:cNvSpPr/>
            <p:nvPr/>
          </p:nvSpPr>
          <p:spPr>
            <a:xfrm>
              <a:off x="10707291" y="2782248"/>
              <a:ext cx="567817" cy="687619"/>
            </a:xfrm>
            <a:custGeom>
              <a:avLst/>
              <a:gdLst/>
              <a:ahLst/>
              <a:cxnLst/>
              <a:rect l="l" t="t" r="r" b="b"/>
              <a:pathLst>
                <a:path w="6972" h="8443" extrusionOk="0">
                  <a:moveTo>
                    <a:pt x="3148" y="7245"/>
                  </a:moveTo>
                  <a:lnTo>
                    <a:pt x="2974" y="7832"/>
                  </a:lnTo>
                  <a:lnTo>
                    <a:pt x="2854" y="8237"/>
                  </a:lnTo>
                  <a:lnTo>
                    <a:pt x="2535" y="8443"/>
                  </a:lnTo>
                  <a:lnTo>
                    <a:pt x="1384" y="8443"/>
                  </a:lnTo>
                  <a:cubicBezTo>
                    <a:pt x="0" y="8302"/>
                    <a:pt x="273" y="6779"/>
                    <a:pt x="1830" y="6056"/>
                  </a:cubicBezTo>
                  <a:cubicBezTo>
                    <a:pt x="2062" y="5204"/>
                    <a:pt x="2264" y="4181"/>
                    <a:pt x="2227" y="3293"/>
                  </a:cubicBezTo>
                  <a:cubicBezTo>
                    <a:pt x="2206" y="2761"/>
                    <a:pt x="2137" y="2203"/>
                    <a:pt x="2137" y="1632"/>
                  </a:cubicBezTo>
                  <a:lnTo>
                    <a:pt x="3713" y="0"/>
                  </a:lnTo>
                  <a:lnTo>
                    <a:pt x="3675" y="3847"/>
                  </a:lnTo>
                  <a:lnTo>
                    <a:pt x="6792" y="3847"/>
                  </a:lnTo>
                  <a:lnTo>
                    <a:pt x="6972" y="47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99;p32">
              <a:extLst>
                <a:ext uri="{FF2B5EF4-FFF2-40B4-BE49-F238E27FC236}">
                  <a16:creationId xmlns:a16="http://schemas.microsoft.com/office/drawing/2014/main" id="{BD1C472B-406A-A8A2-043D-4D5C5E05FC97}"/>
                </a:ext>
              </a:extLst>
            </p:cNvPr>
            <p:cNvSpPr/>
            <p:nvPr/>
          </p:nvSpPr>
          <p:spPr>
            <a:xfrm>
              <a:off x="11231607" y="2217861"/>
              <a:ext cx="170785" cy="170703"/>
            </a:xfrm>
            <a:custGeom>
              <a:avLst/>
              <a:gdLst/>
              <a:ahLst/>
              <a:cxnLst/>
              <a:rect l="l" t="t" r="r" b="b"/>
              <a:pathLst>
                <a:path w="2097" h="2096" extrusionOk="0">
                  <a:moveTo>
                    <a:pt x="2096" y="1049"/>
                  </a:moveTo>
                  <a:cubicBezTo>
                    <a:pt x="2096" y="1627"/>
                    <a:pt x="1628" y="2096"/>
                    <a:pt x="1049" y="2096"/>
                  </a:cubicBezTo>
                  <a:cubicBezTo>
                    <a:pt x="471" y="2096"/>
                    <a:pt x="1" y="1627"/>
                    <a:pt x="1" y="1049"/>
                  </a:cubicBezTo>
                  <a:cubicBezTo>
                    <a:pt x="1" y="470"/>
                    <a:pt x="471" y="0"/>
                    <a:pt x="1049" y="0"/>
                  </a:cubicBezTo>
                  <a:cubicBezTo>
                    <a:pt x="1628" y="0"/>
                    <a:pt x="2096" y="470"/>
                    <a:pt x="2096" y="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00;p32">
              <a:extLst>
                <a:ext uri="{FF2B5EF4-FFF2-40B4-BE49-F238E27FC236}">
                  <a16:creationId xmlns:a16="http://schemas.microsoft.com/office/drawing/2014/main" id="{C8351F8E-5019-8121-0B85-CC52D78DB5F4}"/>
                </a:ext>
              </a:extLst>
            </p:cNvPr>
            <p:cNvSpPr/>
            <p:nvPr/>
          </p:nvSpPr>
          <p:spPr>
            <a:xfrm>
              <a:off x="11144791" y="2121353"/>
              <a:ext cx="170703" cy="170785"/>
            </a:xfrm>
            <a:custGeom>
              <a:avLst/>
              <a:gdLst/>
              <a:ahLst/>
              <a:cxnLst/>
              <a:rect l="l" t="t" r="r" b="b"/>
              <a:pathLst>
                <a:path w="2096" h="2097" extrusionOk="0">
                  <a:moveTo>
                    <a:pt x="2096" y="1048"/>
                  </a:moveTo>
                  <a:cubicBezTo>
                    <a:pt x="2096" y="1627"/>
                    <a:pt x="1627" y="2096"/>
                    <a:pt x="1047" y="2096"/>
                  </a:cubicBezTo>
                  <a:cubicBezTo>
                    <a:pt x="469" y="2096"/>
                    <a:pt x="0" y="1627"/>
                    <a:pt x="0" y="1048"/>
                  </a:cubicBezTo>
                  <a:cubicBezTo>
                    <a:pt x="0" y="470"/>
                    <a:pt x="469" y="1"/>
                    <a:pt x="1047" y="1"/>
                  </a:cubicBezTo>
                  <a:cubicBezTo>
                    <a:pt x="1627" y="1"/>
                    <a:pt x="2096" y="470"/>
                    <a:pt x="2096" y="1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01;p32">
              <a:extLst>
                <a:ext uri="{FF2B5EF4-FFF2-40B4-BE49-F238E27FC236}">
                  <a16:creationId xmlns:a16="http://schemas.microsoft.com/office/drawing/2014/main" id="{3BD8DF7C-34DD-3DD5-BEAD-FE56373DB62F}"/>
                </a:ext>
              </a:extLst>
            </p:cNvPr>
            <p:cNvSpPr/>
            <p:nvPr/>
          </p:nvSpPr>
          <p:spPr>
            <a:xfrm>
              <a:off x="11033217" y="2152382"/>
              <a:ext cx="170785" cy="170785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2096" y="1049"/>
                  </a:moveTo>
                  <a:cubicBezTo>
                    <a:pt x="2096" y="1627"/>
                    <a:pt x="1626" y="2096"/>
                    <a:pt x="1048" y="2096"/>
                  </a:cubicBezTo>
                  <a:cubicBezTo>
                    <a:pt x="469" y="2096"/>
                    <a:pt x="1" y="1627"/>
                    <a:pt x="1" y="1049"/>
                  </a:cubicBezTo>
                  <a:cubicBezTo>
                    <a:pt x="1" y="469"/>
                    <a:pt x="469" y="1"/>
                    <a:pt x="1048" y="1"/>
                  </a:cubicBezTo>
                  <a:cubicBezTo>
                    <a:pt x="1626" y="1"/>
                    <a:pt x="2096" y="469"/>
                    <a:pt x="2096" y="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02;p32">
              <a:extLst>
                <a:ext uri="{FF2B5EF4-FFF2-40B4-BE49-F238E27FC236}">
                  <a16:creationId xmlns:a16="http://schemas.microsoft.com/office/drawing/2014/main" id="{38E9DD33-7DAD-2C2F-4F20-F95E98D963F3}"/>
                </a:ext>
              </a:extLst>
            </p:cNvPr>
            <p:cNvSpPr/>
            <p:nvPr/>
          </p:nvSpPr>
          <p:spPr>
            <a:xfrm>
              <a:off x="10977023" y="2275033"/>
              <a:ext cx="120616" cy="196032"/>
            </a:xfrm>
            <a:custGeom>
              <a:avLst/>
              <a:gdLst/>
              <a:ahLst/>
              <a:cxnLst/>
              <a:rect l="l" t="t" r="r" b="b"/>
              <a:pathLst>
                <a:path w="1481" h="2407" extrusionOk="0">
                  <a:moveTo>
                    <a:pt x="423" y="182"/>
                  </a:moveTo>
                  <a:cubicBezTo>
                    <a:pt x="0" y="1266"/>
                    <a:pt x="150" y="1956"/>
                    <a:pt x="834" y="2407"/>
                  </a:cubicBezTo>
                  <a:lnTo>
                    <a:pt x="1481" y="1700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3;p32">
              <a:extLst>
                <a:ext uri="{FF2B5EF4-FFF2-40B4-BE49-F238E27FC236}">
                  <a16:creationId xmlns:a16="http://schemas.microsoft.com/office/drawing/2014/main" id="{25C9F784-4E62-30B1-EE6D-22922583921F}"/>
                </a:ext>
              </a:extLst>
            </p:cNvPr>
            <p:cNvSpPr/>
            <p:nvPr/>
          </p:nvSpPr>
          <p:spPr>
            <a:xfrm>
              <a:off x="11041361" y="2413483"/>
              <a:ext cx="182431" cy="323245"/>
            </a:xfrm>
            <a:custGeom>
              <a:avLst/>
              <a:gdLst/>
              <a:ahLst/>
              <a:cxnLst/>
              <a:rect l="l" t="t" r="r" b="b"/>
              <a:pathLst>
                <a:path w="2240" h="3969" extrusionOk="0">
                  <a:moveTo>
                    <a:pt x="0" y="0"/>
                  </a:moveTo>
                  <a:lnTo>
                    <a:pt x="246" y="2640"/>
                  </a:lnTo>
                  <a:lnTo>
                    <a:pt x="2211" y="3968"/>
                  </a:lnTo>
                  <a:lnTo>
                    <a:pt x="2240" y="715"/>
                  </a:ln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04;p32">
              <a:extLst>
                <a:ext uri="{FF2B5EF4-FFF2-40B4-BE49-F238E27FC236}">
                  <a16:creationId xmlns:a16="http://schemas.microsoft.com/office/drawing/2014/main" id="{F3602D56-837D-A91F-415C-F40FDBF10D6F}"/>
                </a:ext>
              </a:extLst>
            </p:cNvPr>
            <p:cNvSpPr/>
            <p:nvPr/>
          </p:nvSpPr>
          <p:spPr>
            <a:xfrm>
              <a:off x="11015137" y="2473505"/>
              <a:ext cx="61733" cy="66376"/>
            </a:xfrm>
            <a:custGeom>
              <a:avLst/>
              <a:gdLst/>
              <a:ahLst/>
              <a:cxnLst/>
              <a:rect l="l" t="t" r="r" b="b"/>
              <a:pathLst>
                <a:path w="758" h="815" extrusionOk="0">
                  <a:moveTo>
                    <a:pt x="1" y="0"/>
                  </a:moveTo>
                  <a:lnTo>
                    <a:pt x="466" y="814"/>
                  </a:lnTo>
                  <a:lnTo>
                    <a:pt x="758" y="1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05;p32">
              <a:extLst>
                <a:ext uri="{FF2B5EF4-FFF2-40B4-BE49-F238E27FC236}">
                  <a16:creationId xmlns:a16="http://schemas.microsoft.com/office/drawing/2014/main" id="{BCE7875F-221C-76FF-88F6-5F00D1E27334}"/>
                </a:ext>
              </a:extLst>
            </p:cNvPr>
            <p:cNvSpPr/>
            <p:nvPr/>
          </p:nvSpPr>
          <p:spPr>
            <a:xfrm>
              <a:off x="11120603" y="2516831"/>
              <a:ext cx="103188" cy="129331"/>
            </a:xfrm>
            <a:custGeom>
              <a:avLst/>
              <a:gdLst/>
              <a:ahLst/>
              <a:cxnLst/>
              <a:rect l="l" t="t" r="r" b="b"/>
              <a:pathLst>
                <a:path w="1267" h="1588" extrusionOk="0">
                  <a:moveTo>
                    <a:pt x="1248" y="1588"/>
                  </a:moveTo>
                  <a:cubicBezTo>
                    <a:pt x="1248" y="1588"/>
                    <a:pt x="35" y="1368"/>
                    <a:pt x="0" y="0"/>
                  </a:cubicBezTo>
                  <a:lnTo>
                    <a:pt x="1267" y="413"/>
                  </a:ln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06;p32">
              <a:extLst>
                <a:ext uri="{FF2B5EF4-FFF2-40B4-BE49-F238E27FC236}">
                  <a16:creationId xmlns:a16="http://schemas.microsoft.com/office/drawing/2014/main" id="{83D085C3-C3EE-8289-B8FD-0ACA2D02922D}"/>
                </a:ext>
              </a:extLst>
            </p:cNvPr>
            <p:cNvSpPr/>
            <p:nvPr/>
          </p:nvSpPr>
          <p:spPr>
            <a:xfrm>
              <a:off x="11251072" y="2256953"/>
              <a:ext cx="91216" cy="143909"/>
            </a:xfrm>
            <a:custGeom>
              <a:avLst/>
              <a:gdLst/>
              <a:ahLst/>
              <a:cxnLst/>
              <a:rect l="l" t="t" r="r" b="b"/>
              <a:pathLst>
                <a:path w="1120" h="1767" extrusionOk="0">
                  <a:moveTo>
                    <a:pt x="457" y="0"/>
                  </a:moveTo>
                  <a:cubicBezTo>
                    <a:pt x="1042" y="720"/>
                    <a:pt x="1120" y="1666"/>
                    <a:pt x="1120" y="1666"/>
                  </a:cubicBezTo>
                  <a:lnTo>
                    <a:pt x="484" y="1767"/>
                  </a:lnTo>
                  <a:lnTo>
                    <a:pt x="1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07;p32">
              <a:extLst>
                <a:ext uri="{FF2B5EF4-FFF2-40B4-BE49-F238E27FC236}">
                  <a16:creationId xmlns:a16="http://schemas.microsoft.com/office/drawing/2014/main" id="{23D8BC0B-DBDA-6CD8-C8A3-9913052617F3}"/>
                </a:ext>
              </a:extLst>
            </p:cNvPr>
            <p:cNvSpPr/>
            <p:nvPr/>
          </p:nvSpPr>
          <p:spPr>
            <a:xfrm>
              <a:off x="11047551" y="2245062"/>
              <a:ext cx="310052" cy="365107"/>
            </a:xfrm>
            <a:custGeom>
              <a:avLst/>
              <a:gdLst/>
              <a:ahLst/>
              <a:cxnLst/>
              <a:rect l="l" t="t" r="r" b="b"/>
              <a:pathLst>
                <a:path w="3807" h="4483" extrusionOk="0">
                  <a:moveTo>
                    <a:pt x="123" y="989"/>
                  </a:moveTo>
                  <a:lnTo>
                    <a:pt x="312" y="1738"/>
                  </a:lnTo>
                  <a:lnTo>
                    <a:pt x="399" y="2078"/>
                  </a:lnTo>
                  <a:lnTo>
                    <a:pt x="631" y="2995"/>
                  </a:lnTo>
                  <a:cubicBezTo>
                    <a:pt x="755" y="3489"/>
                    <a:pt x="1128" y="3884"/>
                    <a:pt x="1615" y="4038"/>
                  </a:cubicBezTo>
                  <a:lnTo>
                    <a:pt x="2371" y="4276"/>
                  </a:lnTo>
                  <a:cubicBezTo>
                    <a:pt x="3027" y="4483"/>
                    <a:pt x="3701" y="4028"/>
                    <a:pt x="3762" y="3343"/>
                  </a:cubicBezTo>
                  <a:cubicBezTo>
                    <a:pt x="3806" y="2840"/>
                    <a:pt x="3806" y="2254"/>
                    <a:pt x="3615" y="1631"/>
                  </a:cubicBezTo>
                  <a:cubicBezTo>
                    <a:pt x="3393" y="908"/>
                    <a:pt x="2813" y="342"/>
                    <a:pt x="2122" y="117"/>
                  </a:cubicBezTo>
                  <a:lnTo>
                    <a:pt x="2119" y="116"/>
                  </a:lnTo>
                  <a:lnTo>
                    <a:pt x="1998" y="79"/>
                  </a:lnTo>
                  <a:lnTo>
                    <a:pt x="1985" y="76"/>
                  </a:lnTo>
                  <a:cubicBezTo>
                    <a:pt x="1925" y="61"/>
                    <a:pt x="1862" y="47"/>
                    <a:pt x="1800" y="37"/>
                  </a:cubicBezTo>
                  <a:cubicBezTo>
                    <a:pt x="1653" y="10"/>
                    <a:pt x="1499" y="0"/>
                    <a:pt x="1345" y="5"/>
                  </a:cubicBezTo>
                  <a:lnTo>
                    <a:pt x="856" y="18"/>
                  </a:lnTo>
                  <a:cubicBezTo>
                    <a:pt x="357" y="33"/>
                    <a:pt x="1" y="505"/>
                    <a:pt x="123" y="989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08;p32">
              <a:extLst>
                <a:ext uri="{FF2B5EF4-FFF2-40B4-BE49-F238E27FC236}">
                  <a16:creationId xmlns:a16="http://schemas.microsoft.com/office/drawing/2014/main" id="{EA851FD1-BC3D-4006-E36B-6339F6B4D7A1}"/>
                </a:ext>
              </a:extLst>
            </p:cNvPr>
            <p:cNvSpPr/>
            <p:nvPr/>
          </p:nvSpPr>
          <p:spPr>
            <a:xfrm>
              <a:off x="11286091" y="2356392"/>
              <a:ext cx="103921" cy="115160"/>
            </a:xfrm>
            <a:custGeom>
              <a:avLst/>
              <a:gdLst/>
              <a:ahLst/>
              <a:cxnLst/>
              <a:rect l="l" t="t" r="r" b="b"/>
              <a:pathLst>
                <a:path w="1276" h="1414" fill="none" extrusionOk="0">
                  <a:moveTo>
                    <a:pt x="1275" y="707"/>
                  </a:moveTo>
                  <a:cubicBezTo>
                    <a:pt x="1275" y="1098"/>
                    <a:pt x="989" y="1413"/>
                    <a:pt x="638" y="1413"/>
                  </a:cubicBezTo>
                  <a:cubicBezTo>
                    <a:pt x="286" y="1413"/>
                    <a:pt x="1" y="1098"/>
                    <a:pt x="1" y="707"/>
                  </a:cubicBezTo>
                  <a:cubicBezTo>
                    <a:pt x="1" y="317"/>
                    <a:pt x="286" y="0"/>
                    <a:pt x="638" y="0"/>
                  </a:cubicBezTo>
                  <a:cubicBezTo>
                    <a:pt x="989" y="0"/>
                    <a:pt x="1275" y="317"/>
                    <a:pt x="1275" y="7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09;p32">
              <a:extLst>
                <a:ext uri="{FF2B5EF4-FFF2-40B4-BE49-F238E27FC236}">
                  <a16:creationId xmlns:a16="http://schemas.microsoft.com/office/drawing/2014/main" id="{6ECBA76D-D64C-1A14-A238-599E35AF87ED}"/>
                </a:ext>
              </a:extLst>
            </p:cNvPr>
            <p:cNvSpPr/>
            <p:nvPr/>
          </p:nvSpPr>
          <p:spPr>
            <a:xfrm>
              <a:off x="11293014" y="2400126"/>
              <a:ext cx="26957" cy="54241"/>
            </a:xfrm>
            <a:custGeom>
              <a:avLst/>
              <a:gdLst/>
              <a:ahLst/>
              <a:cxnLst/>
              <a:rect l="l" t="t" r="r" b="b"/>
              <a:pathLst>
                <a:path w="331" h="666" extrusionOk="0">
                  <a:moveTo>
                    <a:pt x="313" y="318"/>
                  </a:moveTo>
                  <a:cubicBezTo>
                    <a:pt x="331" y="498"/>
                    <a:pt x="278" y="650"/>
                    <a:pt x="197" y="658"/>
                  </a:cubicBezTo>
                  <a:cubicBezTo>
                    <a:pt x="114" y="666"/>
                    <a:pt x="34" y="527"/>
                    <a:pt x="17" y="347"/>
                  </a:cubicBezTo>
                  <a:cubicBezTo>
                    <a:pt x="0" y="168"/>
                    <a:pt x="52" y="16"/>
                    <a:pt x="134" y="9"/>
                  </a:cubicBezTo>
                  <a:cubicBezTo>
                    <a:pt x="215" y="1"/>
                    <a:pt x="296" y="139"/>
                    <a:pt x="313" y="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10;p32">
              <a:extLst>
                <a:ext uri="{FF2B5EF4-FFF2-40B4-BE49-F238E27FC236}">
                  <a16:creationId xmlns:a16="http://schemas.microsoft.com/office/drawing/2014/main" id="{3F44B168-C5EC-41DA-E0FA-C2A7A99AB45F}"/>
                </a:ext>
              </a:extLst>
            </p:cNvPr>
            <p:cNvSpPr/>
            <p:nvPr/>
          </p:nvSpPr>
          <p:spPr>
            <a:xfrm>
              <a:off x="11217762" y="2404361"/>
              <a:ext cx="129086" cy="117766"/>
            </a:xfrm>
            <a:custGeom>
              <a:avLst/>
              <a:gdLst/>
              <a:ahLst/>
              <a:cxnLst/>
              <a:rect l="l" t="t" r="r" b="b"/>
              <a:pathLst>
                <a:path w="1585" h="1446" extrusionOk="0">
                  <a:moveTo>
                    <a:pt x="718" y="0"/>
                  </a:moveTo>
                  <a:cubicBezTo>
                    <a:pt x="883" y="395"/>
                    <a:pt x="1154" y="476"/>
                    <a:pt x="1343" y="479"/>
                  </a:cubicBezTo>
                  <a:cubicBezTo>
                    <a:pt x="1464" y="480"/>
                    <a:pt x="1563" y="574"/>
                    <a:pt x="1572" y="695"/>
                  </a:cubicBezTo>
                  <a:cubicBezTo>
                    <a:pt x="1585" y="854"/>
                    <a:pt x="1504" y="1006"/>
                    <a:pt x="1363" y="1082"/>
                  </a:cubicBezTo>
                  <a:lnTo>
                    <a:pt x="867" y="1351"/>
                  </a:lnTo>
                  <a:cubicBezTo>
                    <a:pt x="589" y="1445"/>
                    <a:pt x="291" y="1278"/>
                    <a:pt x="225" y="992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11;p32">
              <a:extLst>
                <a:ext uri="{FF2B5EF4-FFF2-40B4-BE49-F238E27FC236}">
                  <a16:creationId xmlns:a16="http://schemas.microsoft.com/office/drawing/2014/main" id="{87BD8C5B-BF80-EEA9-63F8-D63ED4BAD6DB}"/>
                </a:ext>
              </a:extLst>
            </p:cNvPr>
            <p:cNvSpPr/>
            <p:nvPr/>
          </p:nvSpPr>
          <p:spPr>
            <a:xfrm>
              <a:off x="11273875" y="2403303"/>
              <a:ext cx="75742" cy="106038"/>
            </a:xfrm>
            <a:custGeom>
              <a:avLst/>
              <a:gdLst/>
              <a:ahLst/>
              <a:cxnLst/>
              <a:rect l="l" t="t" r="r" b="b"/>
              <a:pathLst>
                <a:path w="930" h="1302" extrusionOk="0">
                  <a:moveTo>
                    <a:pt x="361" y="1301"/>
                  </a:moveTo>
                  <a:lnTo>
                    <a:pt x="331" y="1245"/>
                  </a:lnTo>
                  <a:lnTo>
                    <a:pt x="659" y="1067"/>
                  </a:lnTo>
                  <a:cubicBezTo>
                    <a:pt x="788" y="997"/>
                    <a:pt x="864" y="857"/>
                    <a:pt x="852" y="710"/>
                  </a:cubicBezTo>
                  <a:cubicBezTo>
                    <a:pt x="843" y="605"/>
                    <a:pt x="758" y="525"/>
                    <a:pt x="654" y="524"/>
                  </a:cubicBezTo>
                  <a:cubicBezTo>
                    <a:pt x="449" y="521"/>
                    <a:pt x="170" y="432"/>
                    <a:pt x="1" y="26"/>
                  </a:cubicBezTo>
                  <a:lnTo>
                    <a:pt x="59" y="1"/>
                  </a:lnTo>
                  <a:cubicBezTo>
                    <a:pt x="215" y="375"/>
                    <a:pt x="468" y="458"/>
                    <a:pt x="654" y="460"/>
                  </a:cubicBezTo>
                  <a:cubicBezTo>
                    <a:pt x="792" y="462"/>
                    <a:pt x="904" y="568"/>
                    <a:pt x="915" y="705"/>
                  </a:cubicBezTo>
                  <a:cubicBezTo>
                    <a:pt x="929" y="876"/>
                    <a:pt x="840" y="1041"/>
                    <a:pt x="689" y="1123"/>
                  </a:cubicBez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12;p32">
              <a:extLst>
                <a:ext uri="{FF2B5EF4-FFF2-40B4-BE49-F238E27FC236}">
                  <a16:creationId xmlns:a16="http://schemas.microsoft.com/office/drawing/2014/main" id="{8969A19E-EFF9-E087-B69B-B41516F05CE0}"/>
                </a:ext>
              </a:extLst>
            </p:cNvPr>
            <p:cNvSpPr/>
            <p:nvPr/>
          </p:nvSpPr>
          <p:spPr>
            <a:xfrm>
              <a:off x="11204243" y="2413401"/>
              <a:ext cx="27120" cy="54241"/>
            </a:xfrm>
            <a:custGeom>
              <a:avLst/>
              <a:gdLst/>
              <a:ahLst/>
              <a:cxnLst/>
              <a:rect l="l" t="t" r="r" b="b"/>
              <a:pathLst>
                <a:path w="333" h="666" extrusionOk="0">
                  <a:moveTo>
                    <a:pt x="315" y="318"/>
                  </a:moveTo>
                  <a:cubicBezTo>
                    <a:pt x="332" y="497"/>
                    <a:pt x="280" y="649"/>
                    <a:pt x="197" y="657"/>
                  </a:cubicBezTo>
                  <a:cubicBezTo>
                    <a:pt x="116" y="665"/>
                    <a:pt x="35" y="526"/>
                    <a:pt x="18" y="346"/>
                  </a:cubicBezTo>
                  <a:cubicBezTo>
                    <a:pt x="1" y="167"/>
                    <a:pt x="53" y="15"/>
                    <a:pt x="136" y="7"/>
                  </a:cubicBezTo>
                  <a:cubicBezTo>
                    <a:pt x="217" y="0"/>
                    <a:pt x="297" y="138"/>
                    <a:pt x="315" y="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13;p32">
              <a:extLst>
                <a:ext uri="{FF2B5EF4-FFF2-40B4-BE49-F238E27FC236}">
                  <a16:creationId xmlns:a16="http://schemas.microsoft.com/office/drawing/2014/main" id="{FAFA1480-DDC6-5127-DD9D-B287B3702F33}"/>
                </a:ext>
              </a:extLst>
            </p:cNvPr>
            <p:cNvSpPr/>
            <p:nvPr/>
          </p:nvSpPr>
          <p:spPr>
            <a:xfrm>
              <a:off x="11149922" y="2348085"/>
              <a:ext cx="83723" cy="47074"/>
            </a:xfrm>
            <a:custGeom>
              <a:avLst/>
              <a:gdLst/>
              <a:ahLst/>
              <a:cxnLst/>
              <a:rect l="l" t="t" r="r" b="b"/>
              <a:pathLst>
                <a:path w="1028" h="578" extrusionOk="0">
                  <a:moveTo>
                    <a:pt x="520" y="408"/>
                  </a:moveTo>
                  <a:cubicBezTo>
                    <a:pt x="112" y="578"/>
                    <a:pt x="0" y="368"/>
                    <a:pt x="293" y="190"/>
                  </a:cubicBezTo>
                  <a:cubicBezTo>
                    <a:pt x="607" y="1"/>
                    <a:pt x="1028" y="196"/>
                    <a:pt x="520" y="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14;p32">
              <a:extLst>
                <a:ext uri="{FF2B5EF4-FFF2-40B4-BE49-F238E27FC236}">
                  <a16:creationId xmlns:a16="http://schemas.microsoft.com/office/drawing/2014/main" id="{2490E3B2-BF8C-5D3D-E040-6425BAA11BD2}"/>
                </a:ext>
              </a:extLst>
            </p:cNvPr>
            <p:cNvSpPr/>
            <p:nvPr/>
          </p:nvSpPr>
          <p:spPr>
            <a:xfrm>
              <a:off x="11261985" y="2344665"/>
              <a:ext cx="58231" cy="26306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319" y="259"/>
                  </a:moveTo>
                  <a:cubicBezTo>
                    <a:pt x="0" y="206"/>
                    <a:pt x="90" y="6"/>
                    <a:pt x="355" y="4"/>
                  </a:cubicBezTo>
                  <a:cubicBezTo>
                    <a:pt x="642" y="0"/>
                    <a:pt x="715" y="323"/>
                    <a:pt x="3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15;p32">
              <a:extLst>
                <a:ext uri="{FF2B5EF4-FFF2-40B4-BE49-F238E27FC236}">
                  <a16:creationId xmlns:a16="http://schemas.microsoft.com/office/drawing/2014/main" id="{9208CADB-6A3B-D455-E758-86E523E94A31}"/>
                </a:ext>
              </a:extLst>
            </p:cNvPr>
            <p:cNvSpPr/>
            <p:nvPr/>
          </p:nvSpPr>
          <p:spPr>
            <a:xfrm>
              <a:off x="11228675" y="2515366"/>
              <a:ext cx="59860" cy="42513"/>
            </a:xfrm>
            <a:custGeom>
              <a:avLst/>
              <a:gdLst/>
              <a:ahLst/>
              <a:cxnLst/>
              <a:rect l="l" t="t" r="r" b="b"/>
              <a:pathLst>
                <a:path w="735" h="522" extrusionOk="0">
                  <a:moveTo>
                    <a:pt x="734" y="58"/>
                  </a:moveTo>
                  <a:lnTo>
                    <a:pt x="0" y="1"/>
                  </a:lnTo>
                  <a:cubicBezTo>
                    <a:pt x="0" y="1"/>
                    <a:pt x="84" y="425"/>
                    <a:pt x="296" y="471"/>
                  </a:cubicBezTo>
                  <a:cubicBezTo>
                    <a:pt x="527" y="521"/>
                    <a:pt x="734" y="58"/>
                    <a:pt x="734" y="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16;p32">
              <a:extLst>
                <a:ext uri="{FF2B5EF4-FFF2-40B4-BE49-F238E27FC236}">
                  <a16:creationId xmlns:a16="http://schemas.microsoft.com/office/drawing/2014/main" id="{8384AB90-4A01-AAA4-F3A6-32A8842F3F58}"/>
                </a:ext>
              </a:extLst>
            </p:cNvPr>
            <p:cNvSpPr/>
            <p:nvPr/>
          </p:nvSpPr>
          <p:spPr>
            <a:xfrm>
              <a:off x="11154727" y="2382942"/>
              <a:ext cx="103921" cy="115160"/>
            </a:xfrm>
            <a:custGeom>
              <a:avLst/>
              <a:gdLst/>
              <a:ahLst/>
              <a:cxnLst/>
              <a:rect l="l" t="t" r="r" b="b"/>
              <a:pathLst>
                <a:path w="1276" h="1414" fill="none" extrusionOk="0">
                  <a:moveTo>
                    <a:pt x="1275" y="707"/>
                  </a:moveTo>
                  <a:cubicBezTo>
                    <a:pt x="1275" y="1096"/>
                    <a:pt x="991" y="1413"/>
                    <a:pt x="638" y="1413"/>
                  </a:cubicBezTo>
                  <a:cubicBezTo>
                    <a:pt x="286" y="1413"/>
                    <a:pt x="1" y="1096"/>
                    <a:pt x="1" y="707"/>
                  </a:cubicBezTo>
                  <a:cubicBezTo>
                    <a:pt x="1" y="316"/>
                    <a:pt x="286" y="0"/>
                    <a:pt x="638" y="0"/>
                  </a:cubicBezTo>
                  <a:cubicBezTo>
                    <a:pt x="991" y="0"/>
                    <a:pt x="1275" y="316"/>
                    <a:pt x="1275" y="7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17;p32">
              <a:extLst>
                <a:ext uri="{FF2B5EF4-FFF2-40B4-BE49-F238E27FC236}">
                  <a16:creationId xmlns:a16="http://schemas.microsoft.com/office/drawing/2014/main" id="{89F14051-50B8-09B0-97DE-C7450CFCDBD1}"/>
                </a:ext>
              </a:extLst>
            </p:cNvPr>
            <p:cNvSpPr/>
            <p:nvPr/>
          </p:nvSpPr>
          <p:spPr>
            <a:xfrm>
              <a:off x="11096823" y="2413238"/>
              <a:ext cx="58069" cy="16533"/>
            </a:xfrm>
            <a:custGeom>
              <a:avLst/>
              <a:gdLst/>
              <a:ahLst/>
              <a:cxnLst/>
              <a:rect l="l" t="t" r="r" b="b"/>
              <a:pathLst>
                <a:path w="713" h="203" fill="none" extrusionOk="0">
                  <a:moveTo>
                    <a:pt x="713" y="202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18;p32">
              <a:extLst>
                <a:ext uri="{FF2B5EF4-FFF2-40B4-BE49-F238E27FC236}">
                  <a16:creationId xmlns:a16="http://schemas.microsoft.com/office/drawing/2014/main" id="{D6D61404-8EDB-BEF9-E073-47AAFCC56F48}"/>
                </a:ext>
              </a:extLst>
            </p:cNvPr>
            <p:cNvSpPr/>
            <p:nvPr/>
          </p:nvSpPr>
          <p:spPr>
            <a:xfrm>
              <a:off x="10940049" y="2214441"/>
              <a:ext cx="235124" cy="207027"/>
            </a:xfrm>
            <a:custGeom>
              <a:avLst/>
              <a:gdLst/>
              <a:ahLst/>
              <a:cxnLst/>
              <a:rect l="l" t="t" r="r" b="b"/>
              <a:pathLst>
                <a:path w="2887" h="2542" extrusionOk="0">
                  <a:moveTo>
                    <a:pt x="2502" y="386"/>
                  </a:moveTo>
                  <a:cubicBezTo>
                    <a:pt x="2887" y="1296"/>
                    <a:pt x="2161" y="2541"/>
                    <a:pt x="641" y="2450"/>
                  </a:cubicBezTo>
                  <a:cubicBezTo>
                    <a:pt x="0" y="1157"/>
                    <a:pt x="28" y="0"/>
                    <a:pt x="2502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19;p32">
              <a:extLst>
                <a:ext uri="{FF2B5EF4-FFF2-40B4-BE49-F238E27FC236}">
                  <a16:creationId xmlns:a16="http://schemas.microsoft.com/office/drawing/2014/main" id="{5C57BFFB-C39D-5F55-4717-2395F108D6C2}"/>
                </a:ext>
              </a:extLst>
            </p:cNvPr>
            <p:cNvSpPr/>
            <p:nvPr/>
          </p:nvSpPr>
          <p:spPr>
            <a:xfrm>
              <a:off x="10912196" y="2251333"/>
              <a:ext cx="189109" cy="270552"/>
            </a:xfrm>
            <a:custGeom>
              <a:avLst/>
              <a:gdLst/>
              <a:ahLst/>
              <a:cxnLst/>
              <a:rect l="l" t="t" r="r" b="b"/>
              <a:pathLst>
                <a:path w="2322" h="3322" extrusionOk="0">
                  <a:moveTo>
                    <a:pt x="2321" y="2099"/>
                  </a:moveTo>
                  <a:cubicBezTo>
                    <a:pt x="794" y="1"/>
                    <a:pt x="1" y="3322"/>
                    <a:pt x="2245" y="3148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20;p32">
              <a:extLst>
                <a:ext uri="{FF2B5EF4-FFF2-40B4-BE49-F238E27FC236}">
                  <a16:creationId xmlns:a16="http://schemas.microsoft.com/office/drawing/2014/main" id="{4B90704E-69FC-156E-A4D6-67235269BDC8}"/>
                </a:ext>
              </a:extLst>
            </p:cNvPr>
            <p:cNvSpPr/>
            <p:nvPr/>
          </p:nvSpPr>
          <p:spPr>
            <a:xfrm>
              <a:off x="11044863" y="2312821"/>
              <a:ext cx="57336" cy="151564"/>
            </a:xfrm>
            <a:custGeom>
              <a:avLst/>
              <a:gdLst/>
              <a:ahLst/>
              <a:cxnLst/>
              <a:rect l="l" t="t" r="r" b="b"/>
              <a:pathLst>
                <a:path w="704" h="1861" extrusionOk="0">
                  <a:moveTo>
                    <a:pt x="675" y="0"/>
                  </a:moveTo>
                  <a:lnTo>
                    <a:pt x="704" y="1762"/>
                  </a:lnTo>
                  <a:lnTo>
                    <a:pt x="556" y="1860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21;p32">
              <a:extLst>
                <a:ext uri="{FF2B5EF4-FFF2-40B4-BE49-F238E27FC236}">
                  <a16:creationId xmlns:a16="http://schemas.microsoft.com/office/drawing/2014/main" id="{F809DA15-919D-61FA-ED03-1A125FB099FE}"/>
                </a:ext>
              </a:extLst>
            </p:cNvPr>
            <p:cNvSpPr/>
            <p:nvPr/>
          </p:nvSpPr>
          <p:spPr>
            <a:xfrm>
              <a:off x="11106677" y="2188624"/>
              <a:ext cx="190087" cy="111821"/>
            </a:xfrm>
            <a:custGeom>
              <a:avLst/>
              <a:gdLst/>
              <a:ahLst/>
              <a:cxnLst/>
              <a:rect l="l" t="t" r="r" b="b"/>
              <a:pathLst>
                <a:path w="2334" h="1373" extrusionOk="0">
                  <a:moveTo>
                    <a:pt x="1" y="894"/>
                  </a:moveTo>
                  <a:cubicBezTo>
                    <a:pt x="1222" y="1372"/>
                    <a:pt x="2334" y="977"/>
                    <a:pt x="2334" y="977"/>
                  </a:cubicBezTo>
                  <a:cubicBezTo>
                    <a:pt x="2334" y="977"/>
                    <a:pt x="1928" y="0"/>
                    <a:pt x="1" y="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22;p32">
              <a:extLst>
                <a:ext uri="{FF2B5EF4-FFF2-40B4-BE49-F238E27FC236}">
                  <a16:creationId xmlns:a16="http://schemas.microsoft.com/office/drawing/2014/main" id="{A641A93D-3316-0118-5531-FF63C12DD26B}"/>
                </a:ext>
              </a:extLst>
            </p:cNvPr>
            <p:cNvSpPr/>
            <p:nvPr/>
          </p:nvSpPr>
          <p:spPr>
            <a:xfrm>
              <a:off x="10896397" y="2227145"/>
              <a:ext cx="84700" cy="131285"/>
            </a:xfrm>
            <a:custGeom>
              <a:avLst/>
              <a:gdLst/>
              <a:ahLst/>
              <a:cxnLst/>
              <a:rect l="l" t="t" r="r" b="b"/>
              <a:pathLst>
                <a:path w="1040" h="1612" extrusionOk="0">
                  <a:moveTo>
                    <a:pt x="1039" y="620"/>
                  </a:moveTo>
                  <a:cubicBezTo>
                    <a:pt x="1039" y="1"/>
                    <a:pt x="355" y="298"/>
                    <a:pt x="826" y="699"/>
                  </a:cubicBezTo>
                  <a:cubicBezTo>
                    <a:pt x="0" y="588"/>
                    <a:pt x="624" y="1611"/>
                    <a:pt x="1004" y="12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23;p32">
              <a:extLst>
                <a:ext uri="{FF2B5EF4-FFF2-40B4-BE49-F238E27FC236}">
                  <a16:creationId xmlns:a16="http://schemas.microsoft.com/office/drawing/2014/main" id="{CD0CE49D-18D8-E1EE-E6D1-2BBB3884DAAC}"/>
                </a:ext>
              </a:extLst>
            </p:cNvPr>
            <p:cNvSpPr/>
            <p:nvPr/>
          </p:nvSpPr>
          <p:spPr>
            <a:xfrm>
              <a:off x="11009681" y="2563171"/>
              <a:ext cx="239522" cy="176323"/>
            </a:xfrm>
            <a:custGeom>
              <a:avLst/>
              <a:gdLst/>
              <a:ahLst/>
              <a:cxnLst/>
              <a:rect l="l" t="t" r="r" b="b"/>
              <a:pathLst>
                <a:path w="2941" h="2165" extrusionOk="0">
                  <a:moveTo>
                    <a:pt x="2676" y="2164"/>
                  </a:moveTo>
                  <a:lnTo>
                    <a:pt x="2676" y="2164"/>
                  </a:lnTo>
                  <a:cubicBezTo>
                    <a:pt x="2941" y="725"/>
                    <a:pt x="1586" y="420"/>
                    <a:pt x="564" y="0"/>
                  </a:cubicBezTo>
                  <a:lnTo>
                    <a:pt x="0" y="7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524;p32">
              <a:extLst>
                <a:ext uri="{FF2B5EF4-FFF2-40B4-BE49-F238E27FC236}">
                  <a16:creationId xmlns:a16="http://schemas.microsoft.com/office/drawing/2014/main" id="{AC3045C6-4AE9-77B4-A78F-FB33E5BB4ABF}"/>
                </a:ext>
              </a:extLst>
            </p:cNvPr>
            <p:cNvSpPr/>
            <p:nvPr/>
          </p:nvSpPr>
          <p:spPr>
            <a:xfrm>
              <a:off x="10826928" y="3058333"/>
              <a:ext cx="177382" cy="119558"/>
            </a:xfrm>
            <a:custGeom>
              <a:avLst/>
              <a:gdLst/>
              <a:ahLst/>
              <a:cxnLst/>
              <a:rect l="l" t="t" r="r" b="b"/>
              <a:pathLst>
                <a:path w="2178" h="1468" extrusionOk="0">
                  <a:moveTo>
                    <a:pt x="102" y="209"/>
                  </a:moveTo>
                  <a:cubicBezTo>
                    <a:pt x="1182" y="1"/>
                    <a:pt x="2177" y="303"/>
                    <a:pt x="1645" y="1370"/>
                  </a:cubicBezTo>
                  <a:lnTo>
                    <a:pt x="0" y="14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525;p32">
              <a:extLst>
                <a:ext uri="{FF2B5EF4-FFF2-40B4-BE49-F238E27FC236}">
                  <a16:creationId xmlns:a16="http://schemas.microsoft.com/office/drawing/2014/main" id="{2D5ECAAD-FBBA-FB35-4D94-5540B355F22E}"/>
                </a:ext>
              </a:extLst>
            </p:cNvPr>
            <p:cNvSpPr/>
            <p:nvPr/>
          </p:nvSpPr>
          <p:spPr>
            <a:xfrm>
              <a:off x="10577881" y="3095552"/>
              <a:ext cx="237731" cy="293112"/>
            </a:xfrm>
            <a:custGeom>
              <a:avLst/>
              <a:gdLst/>
              <a:ahLst/>
              <a:cxnLst/>
              <a:rect l="l" t="t" r="r" b="b"/>
              <a:pathLst>
                <a:path w="2919" h="3599" extrusionOk="0">
                  <a:moveTo>
                    <a:pt x="2919" y="2844"/>
                  </a:moveTo>
                  <a:cubicBezTo>
                    <a:pt x="0" y="3599"/>
                    <a:pt x="473" y="469"/>
                    <a:pt x="2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526;p32">
              <a:extLst>
                <a:ext uri="{FF2B5EF4-FFF2-40B4-BE49-F238E27FC236}">
                  <a16:creationId xmlns:a16="http://schemas.microsoft.com/office/drawing/2014/main" id="{8862155E-5FF7-3CE0-F936-237A40CBBB9A}"/>
                </a:ext>
              </a:extLst>
            </p:cNvPr>
            <p:cNvSpPr/>
            <p:nvPr/>
          </p:nvSpPr>
          <p:spPr>
            <a:xfrm>
              <a:off x="10659404" y="2636550"/>
              <a:ext cx="378952" cy="647142"/>
            </a:xfrm>
            <a:custGeom>
              <a:avLst/>
              <a:gdLst/>
              <a:ahLst/>
              <a:cxnLst/>
              <a:rect l="l" t="t" r="r" b="b"/>
              <a:pathLst>
                <a:path w="4653" h="7946" extrusionOk="0">
                  <a:moveTo>
                    <a:pt x="2048" y="7690"/>
                  </a:moveTo>
                  <a:lnTo>
                    <a:pt x="312" y="7945"/>
                  </a:lnTo>
                  <a:cubicBezTo>
                    <a:pt x="1" y="5484"/>
                    <a:pt x="730" y="2799"/>
                    <a:pt x="2365" y="634"/>
                  </a:cubicBezTo>
                  <a:cubicBezTo>
                    <a:pt x="2747" y="127"/>
                    <a:pt x="3453" y="0"/>
                    <a:pt x="3987" y="342"/>
                  </a:cubicBezTo>
                  <a:cubicBezTo>
                    <a:pt x="4447" y="637"/>
                    <a:pt x="4652" y="1203"/>
                    <a:pt x="4489" y="1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27;p32">
              <a:extLst>
                <a:ext uri="{FF2B5EF4-FFF2-40B4-BE49-F238E27FC236}">
                  <a16:creationId xmlns:a16="http://schemas.microsoft.com/office/drawing/2014/main" id="{FC94F562-C84D-D83A-FC6E-DE59E605C817}"/>
                </a:ext>
              </a:extLst>
            </p:cNvPr>
            <p:cNvSpPr/>
            <p:nvPr/>
          </p:nvSpPr>
          <p:spPr>
            <a:xfrm>
              <a:off x="11122232" y="2998637"/>
              <a:ext cx="245142" cy="165573"/>
            </a:xfrm>
            <a:custGeom>
              <a:avLst/>
              <a:gdLst/>
              <a:ahLst/>
              <a:cxnLst/>
              <a:rect l="l" t="t" r="r" b="b"/>
              <a:pathLst>
                <a:path w="3010" h="2033" extrusionOk="0">
                  <a:moveTo>
                    <a:pt x="986" y="2033"/>
                  </a:moveTo>
                  <a:lnTo>
                    <a:pt x="3009" y="0"/>
                  </a:lnTo>
                  <a:lnTo>
                    <a:pt x="63" y="796"/>
                  </a:lnTo>
                  <a:lnTo>
                    <a:pt x="1" y="1845"/>
                  </a:ln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28;p32">
              <a:extLst>
                <a:ext uri="{FF2B5EF4-FFF2-40B4-BE49-F238E27FC236}">
                  <a16:creationId xmlns:a16="http://schemas.microsoft.com/office/drawing/2014/main" id="{96D375B5-1716-F26E-7863-2076DD3EBCB8}"/>
                </a:ext>
              </a:extLst>
            </p:cNvPr>
            <p:cNvSpPr/>
            <p:nvPr/>
          </p:nvSpPr>
          <p:spPr>
            <a:xfrm>
              <a:off x="11094461" y="3016636"/>
              <a:ext cx="69959" cy="53833"/>
            </a:xfrm>
            <a:custGeom>
              <a:avLst/>
              <a:gdLst/>
              <a:ahLst/>
              <a:cxnLst/>
              <a:rect l="l" t="t" r="r" b="b"/>
              <a:pathLst>
                <a:path w="859" h="661" extrusionOk="0">
                  <a:moveTo>
                    <a:pt x="659" y="634"/>
                  </a:moveTo>
                  <a:lnTo>
                    <a:pt x="227" y="655"/>
                  </a:lnTo>
                  <a:cubicBezTo>
                    <a:pt x="99" y="660"/>
                    <a:pt x="1" y="545"/>
                    <a:pt x="26" y="419"/>
                  </a:cubicBezTo>
                  <a:lnTo>
                    <a:pt x="34" y="381"/>
                  </a:lnTo>
                  <a:cubicBezTo>
                    <a:pt x="83" y="144"/>
                    <a:pt x="326" y="1"/>
                    <a:pt x="556" y="72"/>
                  </a:cubicBezTo>
                  <a:cubicBezTo>
                    <a:pt x="712" y="120"/>
                    <a:pt x="825" y="253"/>
                    <a:pt x="845" y="415"/>
                  </a:cubicBezTo>
                  <a:cubicBezTo>
                    <a:pt x="858" y="528"/>
                    <a:pt x="773" y="628"/>
                    <a:pt x="659" y="634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29;p32">
              <a:extLst>
                <a:ext uri="{FF2B5EF4-FFF2-40B4-BE49-F238E27FC236}">
                  <a16:creationId xmlns:a16="http://schemas.microsoft.com/office/drawing/2014/main" id="{D8EBC2C4-A03A-73BC-9E09-36121B7F8A09}"/>
                </a:ext>
              </a:extLst>
            </p:cNvPr>
            <p:cNvSpPr/>
            <p:nvPr/>
          </p:nvSpPr>
          <p:spPr>
            <a:xfrm>
              <a:off x="11223137" y="2924118"/>
              <a:ext cx="180965" cy="128272"/>
            </a:xfrm>
            <a:custGeom>
              <a:avLst/>
              <a:gdLst/>
              <a:ahLst/>
              <a:cxnLst/>
              <a:rect l="l" t="t" r="r" b="b"/>
              <a:pathLst>
                <a:path w="2222" h="1575" extrusionOk="0">
                  <a:moveTo>
                    <a:pt x="1" y="1575"/>
                  </a:moveTo>
                  <a:lnTo>
                    <a:pt x="1770" y="915"/>
                  </a:lnTo>
                  <a:lnTo>
                    <a:pt x="1782" y="857"/>
                  </a:lnTo>
                  <a:cubicBezTo>
                    <a:pt x="1828" y="629"/>
                    <a:pt x="1970" y="433"/>
                    <a:pt x="2173" y="321"/>
                  </a:cubicBezTo>
                  <a:cubicBezTo>
                    <a:pt x="2205" y="301"/>
                    <a:pt x="2222" y="265"/>
                    <a:pt x="2214" y="230"/>
                  </a:cubicBezTo>
                  <a:cubicBezTo>
                    <a:pt x="2213" y="225"/>
                    <a:pt x="2211" y="219"/>
                    <a:pt x="2208" y="214"/>
                  </a:cubicBezTo>
                  <a:cubicBezTo>
                    <a:pt x="2148" y="75"/>
                    <a:pt x="1999" y="0"/>
                    <a:pt x="1856" y="31"/>
                  </a:cubicBezTo>
                  <a:cubicBezTo>
                    <a:pt x="1832" y="37"/>
                    <a:pt x="1809" y="45"/>
                    <a:pt x="1785" y="56"/>
                  </a:cubicBezTo>
                  <a:lnTo>
                    <a:pt x="1685" y="115"/>
                  </a:lnTo>
                  <a:lnTo>
                    <a:pt x="1674" y="121"/>
                  </a:lnTo>
                  <a:cubicBezTo>
                    <a:pt x="1499" y="221"/>
                    <a:pt x="1385" y="401"/>
                    <a:pt x="1369" y="602"/>
                  </a:cubicBezTo>
                  <a:lnTo>
                    <a:pt x="43" y="1545"/>
                  </a:ln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30;p32">
              <a:extLst>
                <a:ext uri="{FF2B5EF4-FFF2-40B4-BE49-F238E27FC236}">
                  <a16:creationId xmlns:a16="http://schemas.microsoft.com/office/drawing/2014/main" id="{116F2CE7-F021-AB78-A679-145D56A70446}"/>
                </a:ext>
              </a:extLst>
            </p:cNvPr>
            <p:cNvSpPr/>
            <p:nvPr/>
          </p:nvSpPr>
          <p:spPr>
            <a:xfrm>
              <a:off x="11279657" y="2933403"/>
              <a:ext cx="102210" cy="114752"/>
            </a:xfrm>
            <a:custGeom>
              <a:avLst/>
              <a:gdLst/>
              <a:ahLst/>
              <a:cxnLst/>
              <a:rect l="l" t="t" r="r" b="b"/>
              <a:pathLst>
                <a:path w="1255" h="1409" extrusionOk="0">
                  <a:moveTo>
                    <a:pt x="1" y="1408"/>
                  </a:moveTo>
                  <a:lnTo>
                    <a:pt x="779" y="961"/>
                  </a:lnTo>
                  <a:cubicBezTo>
                    <a:pt x="829" y="582"/>
                    <a:pt x="1003" y="405"/>
                    <a:pt x="1207" y="293"/>
                  </a:cubicBezTo>
                  <a:cubicBezTo>
                    <a:pt x="1239" y="275"/>
                    <a:pt x="1255" y="237"/>
                    <a:pt x="1248" y="203"/>
                  </a:cubicBezTo>
                  <a:cubicBezTo>
                    <a:pt x="1246" y="197"/>
                    <a:pt x="1244" y="192"/>
                    <a:pt x="1242" y="187"/>
                  </a:cubicBezTo>
                  <a:cubicBezTo>
                    <a:pt x="1196" y="80"/>
                    <a:pt x="1097" y="12"/>
                    <a:pt x="991" y="1"/>
                  </a:cubicBezTo>
                  <a:lnTo>
                    <a:pt x="980" y="7"/>
                  </a:lnTo>
                  <a:cubicBezTo>
                    <a:pt x="805" y="107"/>
                    <a:pt x="691" y="287"/>
                    <a:pt x="675" y="488"/>
                  </a:cubicBezTo>
                  <a:lnTo>
                    <a:pt x="591" y="905"/>
                  </a:lnTo>
                  <a:close/>
                </a:path>
              </a:pathLst>
            </a:custGeom>
            <a:solidFill>
              <a:srgbClr val="A3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531;p32">
              <a:extLst>
                <a:ext uri="{FF2B5EF4-FFF2-40B4-BE49-F238E27FC236}">
                  <a16:creationId xmlns:a16="http://schemas.microsoft.com/office/drawing/2014/main" id="{7158BA3B-6D87-74F1-EAED-CA466B340618}"/>
                </a:ext>
              </a:extLst>
            </p:cNvPr>
            <p:cNvSpPr/>
            <p:nvPr/>
          </p:nvSpPr>
          <p:spPr>
            <a:xfrm>
              <a:off x="11183476" y="2930797"/>
              <a:ext cx="181372" cy="130064"/>
            </a:xfrm>
            <a:custGeom>
              <a:avLst/>
              <a:gdLst/>
              <a:ahLst/>
              <a:cxnLst/>
              <a:rect l="l" t="t" r="r" b="b"/>
              <a:pathLst>
                <a:path w="2227" h="1597" extrusionOk="0">
                  <a:moveTo>
                    <a:pt x="1772" y="937"/>
                  </a:moveTo>
                  <a:lnTo>
                    <a:pt x="1783" y="879"/>
                  </a:lnTo>
                  <a:cubicBezTo>
                    <a:pt x="1829" y="651"/>
                    <a:pt x="1970" y="455"/>
                    <a:pt x="2174" y="343"/>
                  </a:cubicBezTo>
                  <a:cubicBezTo>
                    <a:pt x="2212" y="321"/>
                    <a:pt x="2227" y="275"/>
                    <a:pt x="2209" y="236"/>
                  </a:cubicBezTo>
                  <a:cubicBezTo>
                    <a:pt x="2140" y="73"/>
                    <a:pt x="1948" y="1"/>
                    <a:pt x="1788" y="79"/>
                  </a:cubicBezTo>
                  <a:lnTo>
                    <a:pt x="1676" y="143"/>
                  </a:lnTo>
                  <a:cubicBezTo>
                    <a:pt x="1501" y="243"/>
                    <a:pt x="1386" y="424"/>
                    <a:pt x="1370" y="624"/>
                  </a:cubicBezTo>
                  <a:lnTo>
                    <a:pt x="1" y="1597"/>
                  </a:ln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532;p32">
              <a:extLst>
                <a:ext uri="{FF2B5EF4-FFF2-40B4-BE49-F238E27FC236}">
                  <a16:creationId xmlns:a16="http://schemas.microsoft.com/office/drawing/2014/main" id="{ADBC7EFF-2A42-427F-0E63-85C5DC42D829}"/>
                </a:ext>
              </a:extLst>
            </p:cNvPr>
            <p:cNvSpPr/>
            <p:nvPr/>
          </p:nvSpPr>
          <p:spPr>
            <a:xfrm>
              <a:off x="10687908" y="3105651"/>
              <a:ext cx="514635" cy="235124"/>
            </a:xfrm>
            <a:custGeom>
              <a:avLst/>
              <a:gdLst/>
              <a:ahLst/>
              <a:cxnLst/>
              <a:rect l="l" t="t" r="r" b="b"/>
              <a:pathLst>
                <a:path w="6319" h="2887" extrusionOk="0">
                  <a:moveTo>
                    <a:pt x="1830" y="331"/>
                  </a:moveTo>
                  <a:lnTo>
                    <a:pt x="5589" y="1"/>
                  </a:lnTo>
                  <a:lnTo>
                    <a:pt x="6319" y="719"/>
                  </a:lnTo>
                  <a:cubicBezTo>
                    <a:pt x="6319" y="719"/>
                    <a:pt x="4040" y="2465"/>
                    <a:pt x="1646" y="2759"/>
                  </a:cubicBezTo>
                  <a:cubicBezTo>
                    <a:pt x="611" y="2886"/>
                    <a:pt x="1" y="1633"/>
                    <a:pt x="740" y="898"/>
                  </a:cubicBezTo>
                  <a:lnTo>
                    <a:pt x="857" y="783"/>
                  </a:lnTo>
                  <a:cubicBezTo>
                    <a:pt x="1119" y="523"/>
                    <a:pt x="1463" y="363"/>
                    <a:pt x="1830" y="331"/>
                  </a:cubicBezTo>
                  <a:close/>
                </a:path>
              </a:pathLst>
            </a:custGeom>
            <a:solidFill>
              <a:srgbClr val="C3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533;p32">
              <a:extLst>
                <a:ext uri="{FF2B5EF4-FFF2-40B4-BE49-F238E27FC236}">
                  <a16:creationId xmlns:a16="http://schemas.microsoft.com/office/drawing/2014/main" id="{C6531FD1-FA14-CE5B-5463-52ED90A38B3A}"/>
                </a:ext>
              </a:extLst>
            </p:cNvPr>
            <p:cNvSpPr/>
            <p:nvPr/>
          </p:nvSpPr>
          <p:spPr>
            <a:xfrm>
              <a:off x="10802251" y="3420339"/>
              <a:ext cx="369993" cy="123548"/>
            </a:xfrm>
            <a:custGeom>
              <a:avLst/>
              <a:gdLst/>
              <a:ahLst/>
              <a:cxnLst/>
              <a:rect l="l" t="t" r="r" b="b"/>
              <a:pathLst>
                <a:path w="4543" h="1517" extrusionOk="0">
                  <a:moveTo>
                    <a:pt x="0" y="919"/>
                  </a:moveTo>
                  <a:lnTo>
                    <a:pt x="4307" y="1516"/>
                  </a:lnTo>
                  <a:lnTo>
                    <a:pt x="4542" y="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534;p32">
              <a:extLst>
                <a:ext uri="{FF2B5EF4-FFF2-40B4-BE49-F238E27FC236}">
                  <a16:creationId xmlns:a16="http://schemas.microsoft.com/office/drawing/2014/main" id="{8127697A-69B9-9EEE-B1E3-9480134112D1}"/>
                </a:ext>
              </a:extLst>
            </p:cNvPr>
            <p:cNvSpPr/>
            <p:nvPr/>
          </p:nvSpPr>
          <p:spPr>
            <a:xfrm>
              <a:off x="11199357" y="3420339"/>
              <a:ext cx="149366" cy="123548"/>
            </a:xfrm>
            <a:custGeom>
              <a:avLst/>
              <a:gdLst/>
              <a:ahLst/>
              <a:cxnLst/>
              <a:rect l="l" t="t" r="r" b="b"/>
              <a:pathLst>
                <a:path w="1834" h="1517" extrusionOk="0">
                  <a:moveTo>
                    <a:pt x="0" y="1"/>
                  </a:moveTo>
                  <a:lnTo>
                    <a:pt x="273" y="1516"/>
                  </a:lnTo>
                  <a:lnTo>
                    <a:pt x="1834" y="919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35;p32">
              <a:extLst>
                <a:ext uri="{FF2B5EF4-FFF2-40B4-BE49-F238E27FC236}">
                  <a16:creationId xmlns:a16="http://schemas.microsoft.com/office/drawing/2014/main" id="{7765C167-A34D-C4B1-AEC3-4E93C0BCA44D}"/>
                </a:ext>
              </a:extLst>
            </p:cNvPr>
            <p:cNvSpPr/>
            <p:nvPr/>
          </p:nvSpPr>
          <p:spPr>
            <a:xfrm>
              <a:off x="11358736" y="4622817"/>
              <a:ext cx="239930" cy="272588"/>
            </a:xfrm>
            <a:custGeom>
              <a:avLst/>
              <a:gdLst/>
              <a:ahLst/>
              <a:cxnLst/>
              <a:rect l="l" t="t" r="r" b="b"/>
              <a:pathLst>
                <a:path w="2946" h="3347" extrusionOk="0">
                  <a:moveTo>
                    <a:pt x="385" y="3347"/>
                  </a:moveTo>
                  <a:lnTo>
                    <a:pt x="2945" y="3347"/>
                  </a:lnTo>
                  <a:lnTo>
                    <a:pt x="2536" y="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36;p32">
              <a:extLst>
                <a:ext uri="{FF2B5EF4-FFF2-40B4-BE49-F238E27FC236}">
                  <a16:creationId xmlns:a16="http://schemas.microsoft.com/office/drawing/2014/main" id="{53B9B710-EDFF-98EE-2F34-E86D6A814379}"/>
                </a:ext>
              </a:extLst>
            </p:cNvPr>
            <p:cNvSpPr/>
            <p:nvPr/>
          </p:nvSpPr>
          <p:spPr>
            <a:xfrm>
              <a:off x="11368102" y="4828537"/>
              <a:ext cx="478719" cy="236916"/>
            </a:xfrm>
            <a:custGeom>
              <a:avLst/>
              <a:gdLst/>
              <a:ahLst/>
              <a:cxnLst/>
              <a:rect l="l" t="t" r="r" b="b"/>
              <a:pathLst>
                <a:path w="5878" h="2909" extrusionOk="0">
                  <a:moveTo>
                    <a:pt x="72" y="2908"/>
                  </a:moveTo>
                  <a:lnTo>
                    <a:pt x="5878" y="2908"/>
                  </a:lnTo>
                  <a:lnTo>
                    <a:pt x="5726" y="2389"/>
                  </a:lnTo>
                  <a:cubicBezTo>
                    <a:pt x="5675" y="2220"/>
                    <a:pt x="5601" y="2064"/>
                    <a:pt x="5506" y="1922"/>
                  </a:cubicBezTo>
                  <a:cubicBezTo>
                    <a:pt x="5304" y="1620"/>
                    <a:pt x="5009" y="1387"/>
                    <a:pt x="4657" y="1263"/>
                  </a:cubicBezTo>
                  <a:lnTo>
                    <a:pt x="4500" y="1208"/>
                  </a:lnTo>
                  <a:cubicBezTo>
                    <a:pt x="4346" y="1154"/>
                    <a:pt x="4201" y="1083"/>
                    <a:pt x="4067" y="996"/>
                  </a:cubicBezTo>
                  <a:cubicBezTo>
                    <a:pt x="3952" y="922"/>
                    <a:pt x="3844" y="837"/>
                    <a:pt x="3748" y="741"/>
                  </a:cubicBezTo>
                  <a:cubicBezTo>
                    <a:pt x="3537" y="536"/>
                    <a:pt x="3371" y="285"/>
                    <a:pt x="3263" y="0"/>
                  </a:cubicBezTo>
                  <a:lnTo>
                    <a:pt x="1" y="0"/>
                  </a:lnTo>
                  <a:lnTo>
                    <a:pt x="56" y="19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37;p32">
              <a:extLst>
                <a:ext uri="{FF2B5EF4-FFF2-40B4-BE49-F238E27FC236}">
                  <a16:creationId xmlns:a16="http://schemas.microsoft.com/office/drawing/2014/main" id="{496349A6-1F23-650D-EC9F-01EFB12D3371}"/>
                </a:ext>
              </a:extLst>
            </p:cNvPr>
            <p:cNvSpPr/>
            <p:nvPr/>
          </p:nvSpPr>
          <p:spPr>
            <a:xfrm>
              <a:off x="11372581" y="4984986"/>
              <a:ext cx="474240" cy="80465"/>
            </a:xfrm>
            <a:custGeom>
              <a:avLst/>
              <a:gdLst/>
              <a:ahLst/>
              <a:cxnLst/>
              <a:rect l="l" t="t" r="r" b="b"/>
              <a:pathLst>
                <a:path w="5823" h="988" extrusionOk="0">
                  <a:moveTo>
                    <a:pt x="17" y="987"/>
                  </a:moveTo>
                  <a:lnTo>
                    <a:pt x="5823" y="987"/>
                  </a:lnTo>
                  <a:lnTo>
                    <a:pt x="5671" y="468"/>
                  </a:lnTo>
                  <a:cubicBezTo>
                    <a:pt x="5620" y="299"/>
                    <a:pt x="5546" y="143"/>
                    <a:pt x="545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38;p32">
              <a:extLst>
                <a:ext uri="{FF2B5EF4-FFF2-40B4-BE49-F238E27FC236}">
                  <a16:creationId xmlns:a16="http://schemas.microsoft.com/office/drawing/2014/main" id="{05C0A433-0A91-BFDF-B735-FD21565E2465}"/>
                </a:ext>
              </a:extLst>
            </p:cNvPr>
            <p:cNvSpPr/>
            <p:nvPr/>
          </p:nvSpPr>
          <p:spPr>
            <a:xfrm>
              <a:off x="11371278" y="5025136"/>
              <a:ext cx="297428" cy="81"/>
            </a:xfrm>
            <a:custGeom>
              <a:avLst/>
              <a:gdLst/>
              <a:ahLst/>
              <a:cxnLst/>
              <a:rect l="l" t="t" r="r" b="b"/>
              <a:pathLst>
                <a:path w="3652" h="1" fill="none" extrusionOk="0">
                  <a:moveTo>
                    <a:pt x="1" y="1"/>
                  </a:moveTo>
                  <a:lnTo>
                    <a:pt x="3652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39;p32">
              <a:extLst>
                <a:ext uri="{FF2B5EF4-FFF2-40B4-BE49-F238E27FC236}">
                  <a16:creationId xmlns:a16="http://schemas.microsoft.com/office/drawing/2014/main" id="{2D785190-A4FB-566D-016A-555A5413EE5B}"/>
                </a:ext>
              </a:extLst>
            </p:cNvPr>
            <p:cNvSpPr/>
            <p:nvPr/>
          </p:nvSpPr>
          <p:spPr>
            <a:xfrm>
              <a:off x="11581314" y="4909571"/>
              <a:ext cx="265503" cy="155881"/>
            </a:xfrm>
            <a:custGeom>
              <a:avLst/>
              <a:gdLst/>
              <a:ahLst/>
              <a:cxnLst/>
              <a:rect l="l" t="t" r="r" b="b"/>
              <a:pathLst>
                <a:path w="3260" h="1914" extrusionOk="0">
                  <a:moveTo>
                    <a:pt x="1" y="1913"/>
                  </a:moveTo>
                  <a:lnTo>
                    <a:pt x="3260" y="1913"/>
                  </a:lnTo>
                  <a:lnTo>
                    <a:pt x="3108" y="1394"/>
                  </a:lnTo>
                  <a:cubicBezTo>
                    <a:pt x="3057" y="1225"/>
                    <a:pt x="2983" y="1069"/>
                    <a:pt x="2888" y="927"/>
                  </a:cubicBezTo>
                  <a:cubicBezTo>
                    <a:pt x="2686" y="625"/>
                    <a:pt x="2391" y="392"/>
                    <a:pt x="2039" y="268"/>
                  </a:cubicBezTo>
                  <a:lnTo>
                    <a:pt x="1882" y="213"/>
                  </a:lnTo>
                  <a:cubicBezTo>
                    <a:pt x="1728" y="159"/>
                    <a:pt x="1583" y="88"/>
                    <a:pt x="1449" y="1"/>
                  </a:cubicBezTo>
                  <a:cubicBezTo>
                    <a:pt x="693" y="350"/>
                    <a:pt x="130" y="1064"/>
                    <a:pt x="1" y="191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40;p32">
              <a:extLst>
                <a:ext uri="{FF2B5EF4-FFF2-40B4-BE49-F238E27FC236}">
                  <a16:creationId xmlns:a16="http://schemas.microsoft.com/office/drawing/2014/main" id="{44812E1B-9F54-CBEE-61A7-F17D16554CF8}"/>
                </a:ext>
              </a:extLst>
            </p:cNvPr>
            <p:cNvSpPr/>
            <p:nvPr/>
          </p:nvSpPr>
          <p:spPr>
            <a:xfrm>
              <a:off x="11523654" y="4772669"/>
              <a:ext cx="120616" cy="55951"/>
            </a:xfrm>
            <a:custGeom>
              <a:avLst/>
              <a:gdLst/>
              <a:ahLst/>
              <a:cxnLst/>
              <a:rect l="l" t="t" r="r" b="b"/>
              <a:pathLst>
                <a:path w="1481" h="687" extrusionOk="0">
                  <a:moveTo>
                    <a:pt x="1353" y="686"/>
                  </a:moveTo>
                  <a:lnTo>
                    <a:pt x="1428" y="398"/>
                  </a:lnTo>
                  <a:cubicBezTo>
                    <a:pt x="1480" y="195"/>
                    <a:pt x="1332" y="0"/>
                    <a:pt x="1124" y="0"/>
                  </a:cubicBezTo>
                  <a:lnTo>
                    <a:pt x="833" y="0"/>
                  </a:lnTo>
                  <a:cubicBezTo>
                    <a:pt x="603" y="0"/>
                    <a:pt x="385" y="117"/>
                    <a:pt x="255" y="310"/>
                  </a:cubicBezTo>
                  <a:lnTo>
                    <a:pt x="1" y="6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41;p32">
              <a:extLst>
                <a:ext uri="{FF2B5EF4-FFF2-40B4-BE49-F238E27FC236}">
                  <a16:creationId xmlns:a16="http://schemas.microsoft.com/office/drawing/2014/main" id="{A081203C-1301-651A-5374-A85EA501F46F}"/>
                </a:ext>
              </a:extLst>
            </p:cNvPr>
            <p:cNvSpPr/>
            <p:nvPr/>
          </p:nvSpPr>
          <p:spPr>
            <a:xfrm>
              <a:off x="11096252" y="3568318"/>
              <a:ext cx="499976" cy="1200707"/>
            </a:xfrm>
            <a:custGeom>
              <a:avLst/>
              <a:gdLst/>
              <a:ahLst/>
              <a:cxnLst/>
              <a:rect l="l" t="t" r="r" b="b"/>
              <a:pathLst>
                <a:path w="6139" h="14743" extrusionOk="0">
                  <a:moveTo>
                    <a:pt x="1" y="0"/>
                  </a:moveTo>
                  <a:lnTo>
                    <a:pt x="2492" y="7679"/>
                  </a:lnTo>
                  <a:lnTo>
                    <a:pt x="2848" y="14743"/>
                  </a:lnTo>
                  <a:lnTo>
                    <a:pt x="6138" y="14682"/>
                  </a:lnTo>
                  <a:lnTo>
                    <a:pt x="5475" y="7371"/>
                  </a:lnTo>
                  <a:cubicBezTo>
                    <a:pt x="5475" y="7371"/>
                    <a:pt x="4925" y="5542"/>
                    <a:pt x="4328" y="3406"/>
                  </a:cubicBezTo>
                  <a:cubicBezTo>
                    <a:pt x="4062" y="2459"/>
                    <a:pt x="3809" y="1581"/>
                    <a:pt x="3626" y="955"/>
                  </a:cubicBezTo>
                  <a:cubicBezTo>
                    <a:pt x="3454" y="368"/>
                    <a:pt x="3344" y="0"/>
                    <a:pt x="3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42;p32">
              <a:extLst>
                <a:ext uri="{FF2B5EF4-FFF2-40B4-BE49-F238E27FC236}">
                  <a16:creationId xmlns:a16="http://schemas.microsoft.com/office/drawing/2014/main" id="{162D969B-DD2E-172E-CCFB-7FF7ED7C7018}"/>
                </a:ext>
              </a:extLst>
            </p:cNvPr>
            <p:cNvSpPr/>
            <p:nvPr/>
          </p:nvSpPr>
          <p:spPr>
            <a:xfrm>
              <a:off x="11120929" y="3615146"/>
              <a:ext cx="268516" cy="1152737"/>
            </a:xfrm>
            <a:custGeom>
              <a:avLst/>
              <a:gdLst/>
              <a:ahLst/>
              <a:cxnLst/>
              <a:rect l="l" t="t" r="r" b="b"/>
              <a:pathLst>
                <a:path w="3297" h="14154" fill="none" extrusionOk="0">
                  <a:moveTo>
                    <a:pt x="3296" y="14154"/>
                  </a:moveTo>
                  <a:lnTo>
                    <a:pt x="2934" y="7017"/>
                  </a:lnTo>
                  <a:lnTo>
                    <a:pt x="905" y="0"/>
                  </a:lnTo>
                  <a:lnTo>
                    <a:pt x="1" y="12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543;p32">
              <a:extLst>
                <a:ext uri="{FF2B5EF4-FFF2-40B4-BE49-F238E27FC236}">
                  <a16:creationId xmlns:a16="http://schemas.microsoft.com/office/drawing/2014/main" id="{5E0B22F3-6C0B-31D4-40F5-50EFDF307567}"/>
                </a:ext>
              </a:extLst>
            </p:cNvPr>
            <p:cNvSpPr/>
            <p:nvPr/>
          </p:nvSpPr>
          <p:spPr>
            <a:xfrm>
              <a:off x="10454336" y="2091790"/>
              <a:ext cx="450377" cy="318685"/>
            </a:xfrm>
            <a:custGeom>
              <a:avLst/>
              <a:gdLst/>
              <a:ahLst/>
              <a:cxnLst/>
              <a:rect l="l" t="t" r="r" b="b"/>
              <a:pathLst>
                <a:path w="5530" h="3913" extrusionOk="0">
                  <a:moveTo>
                    <a:pt x="4679" y="1956"/>
                  </a:moveTo>
                  <a:lnTo>
                    <a:pt x="4679" y="2900"/>
                  </a:lnTo>
                  <a:lnTo>
                    <a:pt x="5530" y="3912"/>
                  </a:lnTo>
                  <a:lnTo>
                    <a:pt x="1956" y="3912"/>
                  </a:lnTo>
                  <a:cubicBezTo>
                    <a:pt x="876" y="3912"/>
                    <a:pt x="0" y="3037"/>
                    <a:pt x="0" y="1956"/>
                  </a:cubicBezTo>
                  <a:cubicBezTo>
                    <a:pt x="0" y="876"/>
                    <a:pt x="876" y="0"/>
                    <a:pt x="1956" y="0"/>
                  </a:cubicBezTo>
                  <a:lnTo>
                    <a:pt x="2723" y="0"/>
                  </a:lnTo>
                  <a:cubicBezTo>
                    <a:pt x="3804" y="0"/>
                    <a:pt x="4679" y="876"/>
                    <a:pt x="4679" y="19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544;p32">
              <a:extLst>
                <a:ext uri="{FF2B5EF4-FFF2-40B4-BE49-F238E27FC236}">
                  <a16:creationId xmlns:a16="http://schemas.microsoft.com/office/drawing/2014/main" id="{650B3A89-CCA7-F567-A3F9-EF7B86D351D6}"/>
                </a:ext>
              </a:extLst>
            </p:cNvPr>
            <p:cNvSpPr/>
            <p:nvPr/>
          </p:nvSpPr>
          <p:spPr>
            <a:xfrm>
              <a:off x="10712585" y="2258500"/>
              <a:ext cx="56684" cy="56847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1" y="348"/>
                  </a:moveTo>
                  <a:cubicBezTo>
                    <a:pt x="1" y="540"/>
                    <a:pt x="156" y="697"/>
                    <a:pt x="348" y="697"/>
                  </a:cubicBezTo>
                  <a:cubicBezTo>
                    <a:pt x="540" y="697"/>
                    <a:pt x="696" y="540"/>
                    <a:pt x="696" y="348"/>
                  </a:cubicBezTo>
                  <a:cubicBezTo>
                    <a:pt x="696" y="156"/>
                    <a:pt x="540" y="1"/>
                    <a:pt x="348" y="1"/>
                  </a:cubicBezTo>
                  <a:cubicBezTo>
                    <a:pt x="156" y="1"/>
                    <a:pt x="1" y="156"/>
                    <a:pt x="1" y="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45;p32">
              <a:extLst>
                <a:ext uri="{FF2B5EF4-FFF2-40B4-BE49-F238E27FC236}">
                  <a16:creationId xmlns:a16="http://schemas.microsoft.com/office/drawing/2014/main" id="{92556875-2D50-6DFD-7999-CDAF9889C9E8}"/>
                </a:ext>
              </a:extLst>
            </p:cNvPr>
            <p:cNvSpPr/>
            <p:nvPr/>
          </p:nvSpPr>
          <p:spPr>
            <a:xfrm>
              <a:off x="10616321" y="2258500"/>
              <a:ext cx="56765" cy="56847"/>
            </a:xfrm>
            <a:custGeom>
              <a:avLst/>
              <a:gdLst/>
              <a:ahLst/>
              <a:cxnLst/>
              <a:rect l="l" t="t" r="r" b="b"/>
              <a:pathLst>
                <a:path w="697" h="698" extrusionOk="0">
                  <a:moveTo>
                    <a:pt x="1" y="348"/>
                  </a:moveTo>
                  <a:cubicBezTo>
                    <a:pt x="1" y="540"/>
                    <a:pt x="157" y="697"/>
                    <a:pt x="349" y="697"/>
                  </a:cubicBezTo>
                  <a:cubicBezTo>
                    <a:pt x="540" y="697"/>
                    <a:pt x="697" y="540"/>
                    <a:pt x="697" y="348"/>
                  </a:cubicBezTo>
                  <a:cubicBezTo>
                    <a:pt x="697" y="156"/>
                    <a:pt x="540" y="1"/>
                    <a:pt x="349" y="1"/>
                  </a:cubicBezTo>
                  <a:cubicBezTo>
                    <a:pt x="157" y="1"/>
                    <a:pt x="1" y="156"/>
                    <a:pt x="1" y="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46;p32">
              <a:extLst>
                <a:ext uri="{FF2B5EF4-FFF2-40B4-BE49-F238E27FC236}">
                  <a16:creationId xmlns:a16="http://schemas.microsoft.com/office/drawing/2014/main" id="{A3448A9D-113C-F891-B902-3B5CF0DA97C9}"/>
                </a:ext>
              </a:extLst>
            </p:cNvPr>
            <p:cNvSpPr/>
            <p:nvPr/>
          </p:nvSpPr>
          <p:spPr>
            <a:xfrm>
              <a:off x="10520140" y="2258500"/>
              <a:ext cx="56684" cy="56847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1" y="348"/>
                  </a:moveTo>
                  <a:cubicBezTo>
                    <a:pt x="1" y="540"/>
                    <a:pt x="156" y="697"/>
                    <a:pt x="348" y="697"/>
                  </a:cubicBezTo>
                  <a:cubicBezTo>
                    <a:pt x="540" y="697"/>
                    <a:pt x="696" y="540"/>
                    <a:pt x="696" y="348"/>
                  </a:cubicBezTo>
                  <a:cubicBezTo>
                    <a:pt x="696" y="156"/>
                    <a:pt x="540" y="1"/>
                    <a:pt x="348" y="1"/>
                  </a:cubicBezTo>
                  <a:cubicBezTo>
                    <a:pt x="156" y="1"/>
                    <a:pt x="1" y="156"/>
                    <a:pt x="1" y="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547;p32">
              <a:extLst>
                <a:ext uri="{FF2B5EF4-FFF2-40B4-BE49-F238E27FC236}">
                  <a16:creationId xmlns:a16="http://schemas.microsoft.com/office/drawing/2014/main" id="{3FA57303-9FEC-65EE-E16D-4650B8662BFB}"/>
                </a:ext>
              </a:extLst>
            </p:cNvPr>
            <p:cNvSpPr/>
            <p:nvPr/>
          </p:nvSpPr>
          <p:spPr>
            <a:xfrm>
              <a:off x="10333233" y="5073024"/>
              <a:ext cx="114671" cy="81"/>
            </a:xfrm>
            <a:custGeom>
              <a:avLst/>
              <a:gdLst/>
              <a:ahLst/>
              <a:cxnLst/>
              <a:rect l="l" t="t" r="r" b="b"/>
              <a:pathLst>
                <a:path w="1408" h="1" fill="none" extrusionOk="0">
                  <a:moveTo>
                    <a:pt x="0" y="0"/>
                  </a:moveTo>
                  <a:lnTo>
                    <a:pt x="1407" y="0"/>
                  </a:lnTo>
                </a:path>
              </a:pathLst>
            </a:custGeom>
            <a:noFill/>
            <a:ln w="475" cap="flat" cmpd="sng">
              <a:solidFill>
                <a:srgbClr val="A0A6A7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060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10271125" cy="517526"/>
          </a:xfrm>
        </p:spPr>
        <p:txBody>
          <a:bodyPr/>
          <a:lstStyle/>
          <a:p>
            <a:pPr algn="l"/>
            <a:r>
              <a:rPr lang="en-US" b="1" dirty="0"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-65406"/>
            <a:ext cx="1107060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>
              <a:latin typeface="Roboto"/>
            </a:endParaRPr>
          </a:p>
          <a:p>
            <a:endParaRPr lang="en-US" b="1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b="1">
                <a:solidFill>
                  <a:schemeClr val="tx1"/>
                </a:solidFill>
                <a:latin typeface="Roboto"/>
              </a:rPr>
              <a:t>Compensation and Benefits of Job</a:t>
            </a:r>
          </a:p>
          <a:p>
            <a:endParaRPr lang="en-US" b="1">
              <a:latin typeface="Roboto"/>
            </a:endParaRPr>
          </a:p>
        </p:txBody>
      </p:sp>
      <p:pic>
        <p:nvPicPr>
          <p:cNvPr id="5" name="Picture 4" descr="A screenshot of compensation and benefit section">
            <a:extLst>
              <a:ext uri="{FF2B5EF4-FFF2-40B4-BE49-F238E27FC236}">
                <a16:creationId xmlns:a16="http://schemas.microsoft.com/office/drawing/2014/main" id="{DE3E1C5D-C01E-9861-15EF-80AE4110C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4" y="756010"/>
            <a:ext cx="3352800" cy="4805209"/>
          </a:xfrm>
          <a:prstGeom prst="rect">
            <a:avLst/>
          </a:prstGeom>
        </p:spPr>
      </p:pic>
      <p:sp>
        <p:nvSpPr>
          <p:cNvPr id="100" name="Down Arrow 8" descr="A arrow pointing at custom range">
            <a:extLst>
              <a:ext uri="{FF2B5EF4-FFF2-40B4-BE49-F238E27FC236}">
                <a16:creationId xmlns:a16="http://schemas.microsoft.com/office/drawing/2014/main" id="{5267B871-AC1C-F928-3D4E-19C9F49E62BE}"/>
              </a:ext>
            </a:extLst>
          </p:cNvPr>
          <p:cNvSpPr/>
          <p:nvPr/>
        </p:nvSpPr>
        <p:spPr>
          <a:xfrm rot="5400000">
            <a:off x="2666668" y="1353727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DC953A1-77CB-6252-D293-F0AF7C52FBDA}"/>
              </a:ext>
            </a:extLst>
          </p:cNvPr>
          <p:cNvSpPr txBox="1"/>
          <p:nvPr/>
        </p:nvSpPr>
        <p:spPr>
          <a:xfrm>
            <a:off x="3728884" y="1528917"/>
            <a:ext cx="63073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  <a:ea typeface="Roboto"/>
                <a:cs typeface="Roboto"/>
              </a:rPr>
              <a:t>Select</a:t>
            </a:r>
            <a:r>
              <a:rPr lang="en-US" sz="1800">
                <a:latin typeface="Roboto"/>
                <a:ea typeface="Roboto"/>
                <a:cs typeface="Roboto"/>
              </a:rPr>
              <a:t>, "Custom range," and </a:t>
            </a:r>
            <a:r>
              <a:rPr lang="en-US" sz="1800" b="1">
                <a:latin typeface="Roboto"/>
                <a:ea typeface="Roboto"/>
                <a:cs typeface="Roboto"/>
              </a:rPr>
              <a:t>select</a:t>
            </a:r>
            <a:r>
              <a:rPr lang="en-US" sz="1800">
                <a:latin typeface="Roboto"/>
                <a:ea typeface="Roboto"/>
                <a:cs typeface="Roboto"/>
              </a:rPr>
              <a:t>, "Per hour," for the Rate​.</a:t>
            </a:r>
          </a:p>
        </p:txBody>
      </p:sp>
      <p:sp>
        <p:nvSpPr>
          <p:cNvPr id="101" name="Down Arrow 8" descr="A arrow pointing at custom range section">
            <a:extLst>
              <a:ext uri="{FF2B5EF4-FFF2-40B4-BE49-F238E27FC236}">
                <a16:creationId xmlns:a16="http://schemas.microsoft.com/office/drawing/2014/main" id="{04549586-2C0A-7BCE-F329-9CC80567261A}"/>
              </a:ext>
            </a:extLst>
          </p:cNvPr>
          <p:cNvSpPr/>
          <p:nvPr/>
        </p:nvSpPr>
        <p:spPr>
          <a:xfrm rot="5400000">
            <a:off x="3502409" y="1808468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80CBB23-E5E8-9733-7942-A10E2A48DF75}"/>
              </a:ext>
            </a:extLst>
          </p:cNvPr>
          <p:cNvSpPr txBox="1"/>
          <p:nvPr/>
        </p:nvSpPr>
        <p:spPr>
          <a:xfrm>
            <a:off x="4294239" y="1983658"/>
            <a:ext cx="57420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  <a:ea typeface="Roboto"/>
                <a:cs typeface="Roboto"/>
              </a:rPr>
              <a:t>Enter </a:t>
            </a:r>
            <a:r>
              <a:rPr lang="en-US" sz="1800" dirty="0">
                <a:latin typeface="Roboto"/>
                <a:ea typeface="Roboto"/>
                <a:cs typeface="Roboto"/>
              </a:rPr>
              <a:t>a minimum and maximum hourly rate that aligns with the approved requisition’s budgeted hiring range.​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​</a:t>
            </a:r>
          </a:p>
        </p:txBody>
      </p:sp>
      <p:sp>
        <p:nvSpPr>
          <p:cNvPr id="104" name="Down Arrow 8" descr="A arrow pointing at continue button">
            <a:extLst>
              <a:ext uri="{FF2B5EF4-FFF2-40B4-BE49-F238E27FC236}">
                <a16:creationId xmlns:a16="http://schemas.microsoft.com/office/drawing/2014/main" id="{168775CA-918D-6D97-95C7-1E52CA2E7F9C}"/>
              </a:ext>
            </a:extLst>
          </p:cNvPr>
          <p:cNvSpPr/>
          <p:nvPr/>
        </p:nvSpPr>
        <p:spPr>
          <a:xfrm rot="5400000">
            <a:off x="3726433" y="4681839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34C2C30-5E72-D6E6-F90E-0D14D9795E72}"/>
              </a:ext>
            </a:extLst>
          </p:cNvPr>
          <p:cNvSpPr txBox="1"/>
          <p:nvPr/>
        </p:nvSpPr>
        <p:spPr>
          <a:xfrm>
            <a:off x="4534582" y="49418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, "Continue." ​</a:t>
            </a:r>
          </a:p>
        </p:txBody>
      </p:sp>
    </p:spTree>
    <p:extLst>
      <p:ext uri="{BB962C8B-B14F-4D97-AF65-F5344CB8AC3E}">
        <p14:creationId xmlns:p14="http://schemas.microsoft.com/office/powerpoint/2010/main" val="264396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latin typeface="Roboto"/>
                <a:ea typeface="Roboto"/>
                <a:cs typeface="Roboto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231170" y="715049"/>
            <a:ext cx="11070608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Categorize your job</a:t>
            </a:r>
            <a:endParaRPr lang="en-US" sz="1800">
              <a:latin typeface="Roboto"/>
            </a:endParaRPr>
          </a:p>
        </p:txBody>
      </p:sp>
      <p:pic>
        <p:nvPicPr>
          <p:cNvPr id="98" name="Picture 97" descr="A screenshot of categorize your job section">
            <a:extLst>
              <a:ext uri="{FF2B5EF4-FFF2-40B4-BE49-F238E27FC236}">
                <a16:creationId xmlns:a16="http://schemas.microsoft.com/office/drawing/2014/main" id="{5DD876B1-40B9-657C-D7BB-CA610B984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0" y="1052628"/>
            <a:ext cx="4350774" cy="3227130"/>
          </a:xfrm>
          <a:prstGeom prst="rect">
            <a:avLst/>
          </a:prstGeom>
        </p:spPr>
      </p:pic>
      <p:sp>
        <p:nvSpPr>
          <p:cNvPr id="104" name="Down Arrow 13" descr="A arrow pointing at job role groups section.">
            <a:extLst>
              <a:ext uri="{FF2B5EF4-FFF2-40B4-BE49-F238E27FC236}">
                <a16:creationId xmlns:a16="http://schemas.microsoft.com/office/drawing/2014/main" id="{61579460-725E-0205-0056-74B05C76881C}"/>
              </a:ext>
            </a:extLst>
          </p:cNvPr>
          <p:cNvSpPr/>
          <p:nvPr/>
        </p:nvSpPr>
        <p:spPr>
          <a:xfrm rot="4177744">
            <a:off x="3664658" y="1368001"/>
            <a:ext cx="425451" cy="1834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8A7C7-CC47-0823-5D8A-F5ADEE46C3C9}"/>
              </a:ext>
            </a:extLst>
          </p:cNvPr>
          <p:cNvSpPr txBox="1"/>
          <p:nvPr/>
        </p:nvSpPr>
        <p:spPr>
          <a:xfrm>
            <a:off x="4919088" y="1776799"/>
            <a:ext cx="6905966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latin typeface="Roboto"/>
              </a:rPr>
              <a:t>Please </a:t>
            </a:r>
            <a:r>
              <a:rPr lang="en-US" sz="1800" b="1" dirty="0">
                <a:latin typeface="Roboto"/>
              </a:rPr>
              <a:t>add</a:t>
            </a:r>
            <a:r>
              <a:rPr lang="en-US" sz="1800" dirty="0">
                <a:latin typeface="Roboto"/>
              </a:rPr>
              <a:t> up to 3 relevant job role groups. Job role groups help candidates find your job.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83B1698-F293-A454-CF1C-62FA9548B416}"/>
              </a:ext>
            </a:extLst>
          </p:cNvPr>
          <p:cNvSpPr txBox="1"/>
          <p:nvPr/>
        </p:nvSpPr>
        <p:spPr>
          <a:xfrm>
            <a:off x="4908795" y="2550457"/>
            <a:ext cx="6905966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>
                <a:latin typeface="Roboto"/>
              </a:rPr>
              <a:t>To learn about job role groups, review the Handshake </a:t>
            </a:r>
            <a:r>
              <a:rPr lang="en-US" sz="1800">
                <a:latin typeface="Roboto"/>
                <a:hlinkClick r:id="rId4"/>
              </a:rPr>
              <a:t>About Job Roles and Job Role Groups (Employers)</a:t>
            </a:r>
            <a:r>
              <a:rPr lang="en-US" sz="1800">
                <a:latin typeface="Roboto"/>
              </a:rPr>
              <a:t> article.</a:t>
            </a:r>
          </a:p>
        </p:txBody>
      </p:sp>
      <p:sp>
        <p:nvSpPr>
          <p:cNvPr id="102" name="Down Arrow 8" descr="A arrow pointing at continue button">
            <a:extLst>
              <a:ext uri="{FF2B5EF4-FFF2-40B4-BE49-F238E27FC236}">
                <a16:creationId xmlns:a16="http://schemas.microsoft.com/office/drawing/2014/main" id="{B77A8421-10BC-231F-E604-351EA27CC060}"/>
              </a:ext>
            </a:extLst>
          </p:cNvPr>
          <p:cNvSpPr/>
          <p:nvPr/>
        </p:nvSpPr>
        <p:spPr>
          <a:xfrm rot="10800000">
            <a:off x="3019284" y="3823266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B2F6478-C912-FAB7-4A29-C13C17E60ECD}"/>
              </a:ext>
            </a:extLst>
          </p:cNvPr>
          <p:cNvSpPr txBox="1"/>
          <p:nvPr/>
        </p:nvSpPr>
        <p:spPr>
          <a:xfrm>
            <a:off x="3439942" y="43498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, "Continue." ​</a:t>
            </a:r>
          </a:p>
        </p:txBody>
      </p:sp>
    </p:spTree>
    <p:extLst>
      <p:ext uri="{BB962C8B-B14F-4D97-AF65-F5344CB8AC3E}">
        <p14:creationId xmlns:p14="http://schemas.microsoft.com/office/powerpoint/2010/main" val="8286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A17F197-826F-E89F-4E96-8AEC49A5CD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2B7C7-AF8F-23CA-9353-5F7C156B8AE8}"/>
              </a:ext>
            </a:extLst>
          </p:cNvPr>
          <p:cNvSpPr txBox="1"/>
          <p:nvPr/>
        </p:nvSpPr>
        <p:spPr>
          <a:xfrm>
            <a:off x="540458" y="606206"/>
            <a:ext cx="46973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</a:rPr>
              <a:t>Candidate Qualifications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45F65-D856-A759-6DB4-F891F236AF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55891" y="2990694"/>
            <a:ext cx="5616575" cy="373063"/>
          </a:xfrm>
        </p:spPr>
        <p:txBody>
          <a:bodyPr/>
          <a:lstStyle/>
          <a:p>
            <a:pPr marL="152400" indent="0">
              <a:buNone/>
            </a:pPr>
            <a:r>
              <a:rPr lang="en-US" sz="1800" b="1" dirty="0"/>
              <a:t>Select</a:t>
            </a:r>
            <a:r>
              <a:rPr lang="en-US" sz="1800" dirty="0"/>
              <a:t> “This job requires US work authorization.”</a:t>
            </a:r>
          </a:p>
        </p:txBody>
      </p:sp>
      <p:sp>
        <p:nvSpPr>
          <p:cNvPr id="2" name="Down Arrow 8" descr="A arrow pointing at continue button">
            <a:extLst>
              <a:ext uri="{FF2B5EF4-FFF2-40B4-BE49-F238E27FC236}">
                <a16:creationId xmlns:a16="http://schemas.microsoft.com/office/drawing/2014/main" id="{901C7681-A937-BE6F-57E9-58A895311254}"/>
              </a:ext>
            </a:extLst>
          </p:cNvPr>
          <p:cNvSpPr/>
          <p:nvPr/>
        </p:nvSpPr>
        <p:spPr>
          <a:xfrm rot="5400000">
            <a:off x="6028767" y="1593590"/>
            <a:ext cx="306090" cy="248811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Candidate Qualifications - Work authorization">
            <a:extLst>
              <a:ext uri="{FF2B5EF4-FFF2-40B4-BE49-F238E27FC236}">
                <a16:creationId xmlns:a16="http://schemas.microsoft.com/office/drawing/2014/main" id="{3C42A85F-151B-C415-08D4-00B290B4D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7" y="1270490"/>
            <a:ext cx="4094404" cy="376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D9920312-7486-9182-FFEE-348641131216}"/>
              </a:ext>
            </a:extLst>
          </p:cNvPr>
          <p:cNvSpPr txBox="1"/>
          <p:nvPr/>
        </p:nvSpPr>
        <p:spPr>
          <a:xfrm>
            <a:off x="5676887" y="3627820"/>
            <a:ext cx="576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Any on campus employment jobs that were posted prior to this update were defaulted to "did not disclose"</a:t>
            </a:r>
          </a:p>
        </p:txBody>
      </p:sp>
      <p:grpSp>
        <p:nvGrpSpPr>
          <p:cNvPr id="104" name="Google Shape;1342;p31">
            <a:extLst>
              <a:ext uri="{FF2B5EF4-FFF2-40B4-BE49-F238E27FC236}">
                <a16:creationId xmlns:a16="http://schemas.microsoft.com/office/drawing/2014/main" id="{6ECE8FF7-4EC5-E5CD-0E9F-974A7118E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105" name="Google Shape;1343;p31">
              <a:extLst>
                <a:ext uri="{FF2B5EF4-FFF2-40B4-BE49-F238E27FC236}">
                  <a16:creationId xmlns:a16="http://schemas.microsoft.com/office/drawing/2014/main" id="{CDEB3FBF-0111-6478-02A0-655632A2326E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44;p31">
              <a:extLst>
                <a:ext uri="{FF2B5EF4-FFF2-40B4-BE49-F238E27FC236}">
                  <a16:creationId xmlns:a16="http://schemas.microsoft.com/office/drawing/2014/main" id="{0141A1E6-C489-F216-CB71-1390906BA376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" name="Google Shape;1345;p31">
              <a:extLst>
                <a:ext uri="{FF2B5EF4-FFF2-40B4-BE49-F238E27FC236}">
                  <a16:creationId xmlns:a16="http://schemas.microsoft.com/office/drawing/2014/main" id="{EFBA42AD-D7AD-DA13-60C6-956A26B208CB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8" name="Google Shape;1346;p31">
                <a:extLst>
                  <a:ext uri="{FF2B5EF4-FFF2-40B4-BE49-F238E27FC236}">
                    <a16:creationId xmlns:a16="http://schemas.microsoft.com/office/drawing/2014/main" id="{64F9D8D2-8703-BACB-A7A5-4E104CAB3C24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183" name="Google Shape;1347;p31">
                  <a:extLst>
                    <a:ext uri="{FF2B5EF4-FFF2-40B4-BE49-F238E27FC236}">
                      <a16:creationId xmlns:a16="http://schemas.microsoft.com/office/drawing/2014/main" id="{E11D5B8F-35A0-D634-BE13-E827EBA6BFE4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348;p31">
                  <a:extLst>
                    <a:ext uri="{FF2B5EF4-FFF2-40B4-BE49-F238E27FC236}">
                      <a16:creationId xmlns:a16="http://schemas.microsoft.com/office/drawing/2014/main" id="{2C06411D-179F-0844-A9DA-DBB05880C548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349;p31">
                  <a:extLst>
                    <a:ext uri="{FF2B5EF4-FFF2-40B4-BE49-F238E27FC236}">
                      <a16:creationId xmlns:a16="http://schemas.microsoft.com/office/drawing/2014/main" id="{396C995A-4F40-6A1C-7EE9-F5D4502A5781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6" name="Google Shape;1350;p31">
                  <a:extLst>
                    <a:ext uri="{FF2B5EF4-FFF2-40B4-BE49-F238E27FC236}">
                      <a16:creationId xmlns:a16="http://schemas.microsoft.com/office/drawing/2014/main" id="{3E4B678D-B54C-8F8C-DFAD-F0F591BD2596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187" name="Google Shape;1351;p31">
                    <a:extLst>
                      <a:ext uri="{FF2B5EF4-FFF2-40B4-BE49-F238E27FC236}">
                        <a16:creationId xmlns:a16="http://schemas.microsoft.com/office/drawing/2014/main" id="{10279156-A647-72C6-E4D1-FE63B0D4DE51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352;p31">
                    <a:extLst>
                      <a:ext uri="{FF2B5EF4-FFF2-40B4-BE49-F238E27FC236}">
                        <a16:creationId xmlns:a16="http://schemas.microsoft.com/office/drawing/2014/main" id="{C56D5B53-D3B2-C38B-21F8-ABA00CBF86DB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353;p31">
                    <a:extLst>
                      <a:ext uri="{FF2B5EF4-FFF2-40B4-BE49-F238E27FC236}">
                        <a16:creationId xmlns:a16="http://schemas.microsoft.com/office/drawing/2014/main" id="{D62B8FEC-8A9C-9545-6C36-748B09FDFC49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354;p31">
                    <a:extLst>
                      <a:ext uri="{FF2B5EF4-FFF2-40B4-BE49-F238E27FC236}">
                        <a16:creationId xmlns:a16="http://schemas.microsoft.com/office/drawing/2014/main" id="{B2DE4E8E-2A9D-3F37-0F53-8B5CFD593E20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355;p31">
                    <a:extLst>
                      <a:ext uri="{FF2B5EF4-FFF2-40B4-BE49-F238E27FC236}">
                        <a16:creationId xmlns:a16="http://schemas.microsoft.com/office/drawing/2014/main" id="{C3EE3CA2-4FF0-579E-D454-12AF07249AD1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356;p31">
                    <a:extLst>
                      <a:ext uri="{FF2B5EF4-FFF2-40B4-BE49-F238E27FC236}">
                        <a16:creationId xmlns:a16="http://schemas.microsoft.com/office/drawing/2014/main" id="{92A7F482-7990-BC70-2FE1-EA9244CCEF23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357;p31">
                    <a:extLst>
                      <a:ext uri="{FF2B5EF4-FFF2-40B4-BE49-F238E27FC236}">
                        <a16:creationId xmlns:a16="http://schemas.microsoft.com/office/drawing/2014/main" id="{9B0E8B02-CC06-3738-7466-70CB1F28E7F2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358;p31">
                    <a:extLst>
                      <a:ext uri="{FF2B5EF4-FFF2-40B4-BE49-F238E27FC236}">
                        <a16:creationId xmlns:a16="http://schemas.microsoft.com/office/drawing/2014/main" id="{839FD298-C1C3-5039-A151-6603B3A2C4E3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359;p31">
                    <a:extLst>
                      <a:ext uri="{FF2B5EF4-FFF2-40B4-BE49-F238E27FC236}">
                        <a16:creationId xmlns:a16="http://schemas.microsoft.com/office/drawing/2014/main" id="{E01B0C64-12D6-6929-66CD-E771F2942C7C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9" name="Google Shape;1360;p31">
                <a:extLst>
                  <a:ext uri="{FF2B5EF4-FFF2-40B4-BE49-F238E27FC236}">
                    <a16:creationId xmlns:a16="http://schemas.microsoft.com/office/drawing/2014/main" id="{D53C544B-1F80-22E0-00D7-291A9B338F02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166" name="Google Shape;1361;p31">
                  <a:extLst>
                    <a:ext uri="{FF2B5EF4-FFF2-40B4-BE49-F238E27FC236}">
                      <a16:creationId xmlns:a16="http://schemas.microsoft.com/office/drawing/2014/main" id="{AF6A269B-0E61-69C8-524C-FC864FEED1BD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176" name="Google Shape;1362;p31">
                    <a:extLst>
                      <a:ext uri="{FF2B5EF4-FFF2-40B4-BE49-F238E27FC236}">
                        <a16:creationId xmlns:a16="http://schemas.microsoft.com/office/drawing/2014/main" id="{4A1C084C-D684-D067-7BDC-6F895F222DD2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363;p31">
                    <a:extLst>
                      <a:ext uri="{FF2B5EF4-FFF2-40B4-BE49-F238E27FC236}">
                        <a16:creationId xmlns:a16="http://schemas.microsoft.com/office/drawing/2014/main" id="{936F07A2-5894-B3CC-132F-AB068BA3685D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364;p31">
                    <a:extLst>
                      <a:ext uri="{FF2B5EF4-FFF2-40B4-BE49-F238E27FC236}">
                        <a16:creationId xmlns:a16="http://schemas.microsoft.com/office/drawing/2014/main" id="{00DDBBBC-ADFF-2ED3-72A9-B1CC083EE47B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365;p31">
                    <a:extLst>
                      <a:ext uri="{FF2B5EF4-FFF2-40B4-BE49-F238E27FC236}">
                        <a16:creationId xmlns:a16="http://schemas.microsoft.com/office/drawing/2014/main" id="{7E878BC4-114D-2CCD-04A4-FC1986DFB508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366;p31">
                    <a:extLst>
                      <a:ext uri="{FF2B5EF4-FFF2-40B4-BE49-F238E27FC236}">
                        <a16:creationId xmlns:a16="http://schemas.microsoft.com/office/drawing/2014/main" id="{64DF463F-3B97-9C92-2EC9-842FA16E1143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367;p31">
                    <a:extLst>
                      <a:ext uri="{FF2B5EF4-FFF2-40B4-BE49-F238E27FC236}">
                        <a16:creationId xmlns:a16="http://schemas.microsoft.com/office/drawing/2014/main" id="{DD1AAB5C-2A39-C1B9-456F-08258A28412E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368;p31">
                    <a:extLst>
                      <a:ext uri="{FF2B5EF4-FFF2-40B4-BE49-F238E27FC236}">
                        <a16:creationId xmlns:a16="http://schemas.microsoft.com/office/drawing/2014/main" id="{BC368092-B89E-9E4A-1E00-0722C3E681EC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7" name="Google Shape;1369;p31">
                  <a:extLst>
                    <a:ext uri="{FF2B5EF4-FFF2-40B4-BE49-F238E27FC236}">
                      <a16:creationId xmlns:a16="http://schemas.microsoft.com/office/drawing/2014/main" id="{2BFE6AE8-5236-7CC1-3F7F-40D178BDD28C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169" name="Google Shape;1370;p31">
                    <a:extLst>
                      <a:ext uri="{FF2B5EF4-FFF2-40B4-BE49-F238E27FC236}">
                        <a16:creationId xmlns:a16="http://schemas.microsoft.com/office/drawing/2014/main" id="{A5EF1A73-DB4A-E4A2-34EA-C3DA94DFDCD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371;p31">
                    <a:extLst>
                      <a:ext uri="{FF2B5EF4-FFF2-40B4-BE49-F238E27FC236}">
                        <a16:creationId xmlns:a16="http://schemas.microsoft.com/office/drawing/2014/main" id="{770A1B93-1D77-135C-0628-D7B21DF91A6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372;p31">
                    <a:extLst>
                      <a:ext uri="{FF2B5EF4-FFF2-40B4-BE49-F238E27FC236}">
                        <a16:creationId xmlns:a16="http://schemas.microsoft.com/office/drawing/2014/main" id="{405E5181-C2BE-C7D8-A354-0B9EA2D1B125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373;p31">
                    <a:extLst>
                      <a:ext uri="{FF2B5EF4-FFF2-40B4-BE49-F238E27FC236}">
                        <a16:creationId xmlns:a16="http://schemas.microsoft.com/office/drawing/2014/main" id="{61BE7793-A7FD-5FC7-3A7A-DA8F115EF65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374;p31">
                    <a:extLst>
                      <a:ext uri="{FF2B5EF4-FFF2-40B4-BE49-F238E27FC236}">
                        <a16:creationId xmlns:a16="http://schemas.microsoft.com/office/drawing/2014/main" id="{A30BA85D-E50C-B06A-ECAD-E640C048A40D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375;p31">
                    <a:extLst>
                      <a:ext uri="{FF2B5EF4-FFF2-40B4-BE49-F238E27FC236}">
                        <a16:creationId xmlns:a16="http://schemas.microsoft.com/office/drawing/2014/main" id="{15A9F07D-7F49-197B-645B-DB35C5E16860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376;p31">
                    <a:extLst>
                      <a:ext uri="{FF2B5EF4-FFF2-40B4-BE49-F238E27FC236}">
                        <a16:creationId xmlns:a16="http://schemas.microsoft.com/office/drawing/2014/main" id="{FF8C2818-1D34-C342-1CB0-A310AD0B8A0D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8" name="Google Shape;1377;p31">
                  <a:extLst>
                    <a:ext uri="{FF2B5EF4-FFF2-40B4-BE49-F238E27FC236}">
                      <a16:creationId xmlns:a16="http://schemas.microsoft.com/office/drawing/2014/main" id="{85FB88B2-EDD8-3003-914F-B4BB30D62BA6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0" name="Google Shape;1378;p31">
                <a:extLst>
                  <a:ext uri="{FF2B5EF4-FFF2-40B4-BE49-F238E27FC236}">
                    <a16:creationId xmlns:a16="http://schemas.microsoft.com/office/drawing/2014/main" id="{7FAB46E0-38E7-50B8-0162-0B68D175B60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79;p31">
                <a:extLst>
                  <a:ext uri="{FF2B5EF4-FFF2-40B4-BE49-F238E27FC236}">
                    <a16:creationId xmlns:a16="http://schemas.microsoft.com/office/drawing/2014/main" id="{449A8639-85F2-EA9D-16E4-C533483DA514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80;p31">
                <a:extLst>
                  <a:ext uri="{FF2B5EF4-FFF2-40B4-BE49-F238E27FC236}">
                    <a16:creationId xmlns:a16="http://schemas.microsoft.com/office/drawing/2014/main" id="{FC894FCF-E340-CF08-907C-5B49A0EBE035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81;p31">
                <a:extLst>
                  <a:ext uri="{FF2B5EF4-FFF2-40B4-BE49-F238E27FC236}">
                    <a16:creationId xmlns:a16="http://schemas.microsoft.com/office/drawing/2014/main" id="{0E16555B-8716-DF05-77C1-0CFE828362CF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82;p31">
                <a:extLst>
                  <a:ext uri="{FF2B5EF4-FFF2-40B4-BE49-F238E27FC236}">
                    <a16:creationId xmlns:a16="http://schemas.microsoft.com/office/drawing/2014/main" id="{49EB2BBA-C398-37BC-12AE-B8A35728951D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83;p31">
                <a:extLst>
                  <a:ext uri="{FF2B5EF4-FFF2-40B4-BE49-F238E27FC236}">
                    <a16:creationId xmlns:a16="http://schemas.microsoft.com/office/drawing/2014/main" id="{6C0A4D10-457C-BC1F-0814-787945DA7BC7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84;p31">
                <a:extLst>
                  <a:ext uri="{FF2B5EF4-FFF2-40B4-BE49-F238E27FC236}">
                    <a16:creationId xmlns:a16="http://schemas.microsoft.com/office/drawing/2014/main" id="{922212E1-4FE8-4452-D7BF-64E7AC92B9D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85;p31">
                <a:extLst>
                  <a:ext uri="{FF2B5EF4-FFF2-40B4-BE49-F238E27FC236}">
                    <a16:creationId xmlns:a16="http://schemas.microsoft.com/office/drawing/2014/main" id="{F82E3DD8-5CF5-A7AE-9D4D-9DB336092B0E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86;p31">
                <a:extLst>
                  <a:ext uri="{FF2B5EF4-FFF2-40B4-BE49-F238E27FC236}">
                    <a16:creationId xmlns:a16="http://schemas.microsoft.com/office/drawing/2014/main" id="{E4050DB2-9AE7-E26E-2047-FA69394C10E2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87;p31">
                <a:extLst>
                  <a:ext uri="{FF2B5EF4-FFF2-40B4-BE49-F238E27FC236}">
                    <a16:creationId xmlns:a16="http://schemas.microsoft.com/office/drawing/2014/main" id="{1FD590C9-5BCA-38BC-7E80-0D75CCFB8B94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88;p31">
                <a:extLst>
                  <a:ext uri="{FF2B5EF4-FFF2-40B4-BE49-F238E27FC236}">
                    <a16:creationId xmlns:a16="http://schemas.microsoft.com/office/drawing/2014/main" id="{98488E9F-A3F3-5D41-E906-B6B963B7EA30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89;p31">
                <a:extLst>
                  <a:ext uri="{FF2B5EF4-FFF2-40B4-BE49-F238E27FC236}">
                    <a16:creationId xmlns:a16="http://schemas.microsoft.com/office/drawing/2014/main" id="{3F5DA267-4696-CF31-44BF-C40D84D361BA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90;p31">
                <a:extLst>
                  <a:ext uri="{FF2B5EF4-FFF2-40B4-BE49-F238E27FC236}">
                    <a16:creationId xmlns:a16="http://schemas.microsoft.com/office/drawing/2014/main" id="{0FA9D89D-D363-B7FD-33E1-85D89A5D9761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91;p31">
                <a:extLst>
                  <a:ext uri="{FF2B5EF4-FFF2-40B4-BE49-F238E27FC236}">
                    <a16:creationId xmlns:a16="http://schemas.microsoft.com/office/drawing/2014/main" id="{7958A9E6-A8D1-0487-F4C2-4C30DB0595CE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92;p31">
                <a:extLst>
                  <a:ext uri="{FF2B5EF4-FFF2-40B4-BE49-F238E27FC236}">
                    <a16:creationId xmlns:a16="http://schemas.microsoft.com/office/drawing/2014/main" id="{0014E51B-5FF2-E273-782C-E0B2723A0498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93;p31">
                <a:extLst>
                  <a:ext uri="{FF2B5EF4-FFF2-40B4-BE49-F238E27FC236}">
                    <a16:creationId xmlns:a16="http://schemas.microsoft.com/office/drawing/2014/main" id="{F0ACDBB4-0F41-129C-A1D5-15C48338432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94;p31">
                <a:extLst>
                  <a:ext uri="{FF2B5EF4-FFF2-40B4-BE49-F238E27FC236}">
                    <a16:creationId xmlns:a16="http://schemas.microsoft.com/office/drawing/2014/main" id="{37EE21AD-02D2-EB78-82BE-7795BD5C42A0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95;p31">
                <a:extLst>
                  <a:ext uri="{FF2B5EF4-FFF2-40B4-BE49-F238E27FC236}">
                    <a16:creationId xmlns:a16="http://schemas.microsoft.com/office/drawing/2014/main" id="{EECD64DC-539A-8791-33CF-9C93BF0337E8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96;p31">
                <a:extLst>
                  <a:ext uri="{FF2B5EF4-FFF2-40B4-BE49-F238E27FC236}">
                    <a16:creationId xmlns:a16="http://schemas.microsoft.com/office/drawing/2014/main" id="{D7248A5A-F7A0-6966-87E6-456EF4810299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97;p31">
                <a:extLst>
                  <a:ext uri="{FF2B5EF4-FFF2-40B4-BE49-F238E27FC236}">
                    <a16:creationId xmlns:a16="http://schemas.microsoft.com/office/drawing/2014/main" id="{B3AE5E08-2D59-90EC-6B9E-1F9D5649036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98;p31">
                <a:extLst>
                  <a:ext uri="{FF2B5EF4-FFF2-40B4-BE49-F238E27FC236}">
                    <a16:creationId xmlns:a16="http://schemas.microsoft.com/office/drawing/2014/main" id="{BD9FF0C2-3998-F8C8-F367-DF9C0F6F5256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99;p31">
                <a:extLst>
                  <a:ext uri="{FF2B5EF4-FFF2-40B4-BE49-F238E27FC236}">
                    <a16:creationId xmlns:a16="http://schemas.microsoft.com/office/drawing/2014/main" id="{CBA72CE3-3334-8C1E-5496-8F5C3CA308A2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400;p31">
                <a:extLst>
                  <a:ext uri="{FF2B5EF4-FFF2-40B4-BE49-F238E27FC236}">
                    <a16:creationId xmlns:a16="http://schemas.microsoft.com/office/drawing/2014/main" id="{34A84712-5000-94FE-D1A8-B2227C439A2E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401;p31">
                <a:extLst>
                  <a:ext uri="{FF2B5EF4-FFF2-40B4-BE49-F238E27FC236}">
                    <a16:creationId xmlns:a16="http://schemas.microsoft.com/office/drawing/2014/main" id="{147DB108-19D0-258A-A6BD-90FA89234C2B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402;p31">
                <a:extLst>
                  <a:ext uri="{FF2B5EF4-FFF2-40B4-BE49-F238E27FC236}">
                    <a16:creationId xmlns:a16="http://schemas.microsoft.com/office/drawing/2014/main" id="{9636E007-DE0D-A57F-B91D-6EB94215EE81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403;p31">
                <a:extLst>
                  <a:ext uri="{FF2B5EF4-FFF2-40B4-BE49-F238E27FC236}">
                    <a16:creationId xmlns:a16="http://schemas.microsoft.com/office/drawing/2014/main" id="{46BCA240-ABA6-1E06-6403-85D8D05E2457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404;p31">
                <a:extLst>
                  <a:ext uri="{FF2B5EF4-FFF2-40B4-BE49-F238E27FC236}">
                    <a16:creationId xmlns:a16="http://schemas.microsoft.com/office/drawing/2014/main" id="{04FB2011-0C4E-2A06-E3F4-556D3CE6AF52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405;p31">
                <a:extLst>
                  <a:ext uri="{FF2B5EF4-FFF2-40B4-BE49-F238E27FC236}">
                    <a16:creationId xmlns:a16="http://schemas.microsoft.com/office/drawing/2014/main" id="{BD35DB3A-AEDE-DE4F-9A55-29F4991F75AB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406;p31">
                <a:extLst>
                  <a:ext uri="{FF2B5EF4-FFF2-40B4-BE49-F238E27FC236}">
                    <a16:creationId xmlns:a16="http://schemas.microsoft.com/office/drawing/2014/main" id="{B8FFA572-B83F-BA31-9BD2-3E07FA018620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407;p31">
                <a:extLst>
                  <a:ext uri="{FF2B5EF4-FFF2-40B4-BE49-F238E27FC236}">
                    <a16:creationId xmlns:a16="http://schemas.microsoft.com/office/drawing/2014/main" id="{6ED0A06E-4945-5EDC-AE10-2DA1FB1794A3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8;p31">
                <a:extLst>
                  <a:ext uri="{FF2B5EF4-FFF2-40B4-BE49-F238E27FC236}">
                    <a16:creationId xmlns:a16="http://schemas.microsoft.com/office/drawing/2014/main" id="{1FC9CCC5-484F-FC13-0E9B-723C60FE2D47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09;p31">
                <a:extLst>
                  <a:ext uri="{FF2B5EF4-FFF2-40B4-BE49-F238E27FC236}">
                    <a16:creationId xmlns:a16="http://schemas.microsoft.com/office/drawing/2014/main" id="{6000F275-B0B9-EA84-4870-05904588CCAC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10;p31">
                <a:extLst>
                  <a:ext uri="{FF2B5EF4-FFF2-40B4-BE49-F238E27FC236}">
                    <a16:creationId xmlns:a16="http://schemas.microsoft.com/office/drawing/2014/main" id="{5EF92D7A-7C55-BF08-0E05-68F9355E5FD0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11;p31">
                <a:extLst>
                  <a:ext uri="{FF2B5EF4-FFF2-40B4-BE49-F238E27FC236}">
                    <a16:creationId xmlns:a16="http://schemas.microsoft.com/office/drawing/2014/main" id="{E8270003-8D93-9F6E-C4ED-92CF2BC2ED5C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12;p31">
                <a:extLst>
                  <a:ext uri="{FF2B5EF4-FFF2-40B4-BE49-F238E27FC236}">
                    <a16:creationId xmlns:a16="http://schemas.microsoft.com/office/drawing/2014/main" id="{385625B8-529B-5049-AF59-D964CEB190D5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13;p31">
                <a:extLst>
                  <a:ext uri="{FF2B5EF4-FFF2-40B4-BE49-F238E27FC236}">
                    <a16:creationId xmlns:a16="http://schemas.microsoft.com/office/drawing/2014/main" id="{C65103A3-7F10-3131-FAC6-C713E1D8C957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14;p31">
                <a:extLst>
                  <a:ext uri="{FF2B5EF4-FFF2-40B4-BE49-F238E27FC236}">
                    <a16:creationId xmlns:a16="http://schemas.microsoft.com/office/drawing/2014/main" id="{2174E3CB-D0A2-EE1B-3F95-D71F946DCD88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16;p31">
                <a:extLst>
                  <a:ext uri="{FF2B5EF4-FFF2-40B4-BE49-F238E27FC236}">
                    <a16:creationId xmlns:a16="http://schemas.microsoft.com/office/drawing/2014/main" id="{14FA2F83-C9F5-8F81-C9BE-EF0BF35B9342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17;p31">
                <a:extLst>
                  <a:ext uri="{FF2B5EF4-FFF2-40B4-BE49-F238E27FC236}">
                    <a16:creationId xmlns:a16="http://schemas.microsoft.com/office/drawing/2014/main" id="{D41A4F82-4F5A-C31F-358C-A57E8976421B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18;p31">
                <a:extLst>
                  <a:ext uri="{FF2B5EF4-FFF2-40B4-BE49-F238E27FC236}">
                    <a16:creationId xmlns:a16="http://schemas.microsoft.com/office/drawing/2014/main" id="{D19737D3-959C-212D-39B8-4723FD0D56D7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419;p31">
                <a:extLst>
                  <a:ext uri="{FF2B5EF4-FFF2-40B4-BE49-F238E27FC236}">
                    <a16:creationId xmlns:a16="http://schemas.microsoft.com/office/drawing/2014/main" id="{7B1C6493-6D2D-1624-762B-A22149A8EFCF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420;p31">
                <a:extLst>
                  <a:ext uri="{FF2B5EF4-FFF2-40B4-BE49-F238E27FC236}">
                    <a16:creationId xmlns:a16="http://schemas.microsoft.com/office/drawing/2014/main" id="{8146D5D8-337D-EC4D-38A7-0A544310CF37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421;p31">
                <a:extLst>
                  <a:ext uri="{FF2B5EF4-FFF2-40B4-BE49-F238E27FC236}">
                    <a16:creationId xmlns:a16="http://schemas.microsoft.com/office/drawing/2014/main" id="{C9F3F06D-E81F-54DB-E4AF-25BADEC1B19C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422;p31">
                <a:extLst>
                  <a:ext uri="{FF2B5EF4-FFF2-40B4-BE49-F238E27FC236}">
                    <a16:creationId xmlns:a16="http://schemas.microsoft.com/office/drawing/2014/main" id="{A9198170-5F8B-AE0B-1F67-2AB2404A592C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423;p31">
                <a:extLst>
                  <a:ext uri="{FF2B5EF4-FFF2-40B4-BE49-F238E27FC236}">
                    <a16:creationId xmlns:a16="http://schemas.microsoft.com/office/drawing/2014/main" id="{7596869F-F92F-1AB9-9EAC-9AF0CA27A1C1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424;p31">
                <a:extLst>
                  <a:ext uri="{FF2B5EF4-FFF2-40B4-BE49-F238E27FC236}">
                    <a16:creationId xmlns:a16="http://schemas.microsoft.com/office/drawing/2014/main" id="{05839380-C3D6-1759-3AAE-257B9276D9D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425;p31">
                <a:extLst>
                  <a:ext uri="{FF2B5EF4-FFF2-40B4-BE49-F238E27FC236}">
                    <a16:creationId xmlns:a16="http://schemas.microsoft.com/office/drawing/2014/main" id="{59991D54-BF38-21DE-5B0B-2352E08AC81E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426;p31">
                <a:extLst>
                  <a:ext uri="{FF2B5EF4-FFF2-40B4-BE49-F238E27FC236}">
                    <a16:creationId xmlns:a16="http://schemas.microsoft.com/office/drawing/2014/main" id="{6D1EFC91-AB34-653F-DB9A-0D549D53E8DE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427;p31">
                <a:extLst>
                  <a:ext uri="{FF2B5EF4-FFF2-40B4-BE49-F238E27FC236}">
                    <a16:creationId xmlns:a16="http://schemas.microsoft.com/office/drawing/2014/main" id="{A5305039-69C5-A228-2432-8F96E0982C56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428;p31">
                <a:extLst>
                  <a:ext uri="{FF2B5EF4-FFF2-40B4-BE49-F238E27FC236}">
                    <a16:creationId xmlns:a16="http://schemas.microsoft.com/office/drawing/2014/main" id="{0B28A961-6BFE-D580-3CAA-5DB8ED4FE101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429;p31">
                <a:extLst>
                  <a:ext uri="{FF2B5EF4-FFF2-40B4-BE49-F238E27FC236}">
                    <a16:creationId xmlns:a16="http://schemas.microsoft.com/office/drawing/2014/main" id="{5A5241EF-8CBD-9F6A-4DBF-22B86C3065CB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430;p31">
                <a:extLst>
                  <a:ext uri="{FF2B5EF4-FFF2-40B4-BE49-F238E27FC236}">
                    <a16:creationId xmlns:a16="http://schemas.microsoft.com/office/drawing/2014/main" id="{4125282C-44F8-1A9C-76E7-29614C80090B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431;p31">
                <a:extLst>
                  <a:ext uri="{FF2B5EF4-FFF2-40B4-BE49-F238E27FC236}">
                    <a16:creationId xmlns:a16="http://schemas.microsoft.com/office/drawing/2014/main" id="{F8205C4E-97E3-99B5-A5D9-8790D5E5D54D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432;p31">
                <a:extLst>
                  <a:ext uri="{FF2B5EF4-FFF2-40B4-BE49-F238E27FC236}">
                    <a16:creationId xmlns:a16="http://schemas.microsoft.com/office/drawing/2014/main" id="{D9E5E2CF-BF65-A86D-72D2-93F929105562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433;p31">
                <a:extLst>
                  <a:ext uri="{FF2B5EF4-FFF2-40B4-BE49-F238E27FC236}">
                    <a16:creationId xmlns:a16="http://schemas.microsoft.com/office/drawing/2014/main" id="{7111AADA-90CD-92AA-D83F-19F695517DCA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415;p31">
                <a:extLst>
                  <a:ext uri="{FF2B5EF4-FFF2-40B4-BE49-F238E27FC236}">
                    <a16:creationId xmlns:a16="http://schemas.microsoft.com/office/drawing/2014/main" id="{A1BABFA0-8E4B-2B34-46B5-264EC6464691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74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4775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ED3A28F-0EB6-628E-FBF4-27B3424B48F4}"/>
              </a:ext>
            </a:extLst>
          </p:cNvPr>
          <p:cNvSpPr txBox="1"/>
          <p:nvPr/>
        </p:nvSpPr>
        <p:spPr>
          <a:xfrm>
            <a:off x="184659" y="622183"/>
            <a:ext cx="46973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Candidate Qualifications</a:t>
            </a:r>
          </a:p>
        </p:txBody>
      </p:sp>
      <p:pic>
        <p:nvPicPr>
          <p:cNvPr id="98" name="Picture 97" descr="A screenshot of candidate qualification section.">
            <a:extLst>
              <a:ext uri="{FF2B5EF4-FFF2-40B4-BE49-F238E27FC236}">
                <a16:creationId xmlns:a16="http://schemas.microsoft.com/office/drawing/2014/main" id="{4DC5A58C-7232-07A8-365A-FA5539D8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1" y="825127"/>
            <a:ext cx="3457575" cy="5114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3456EA-735E-2B14-7E3E-4C7B0F0FABC8}"/>
              </a:ext>
            </a:extLst>
          </p:cNvPr>
          <p:cNvSpPr txBox="1"/>
          <p:nvPr/>
        </p:nvSpPr>
        <p:spPr>
          <a:xfrm>
            <a:off x="3562203" y="954522"/>
            <a:ext cx="7427491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>
                <a:latin typeface="Roboto"/>
              </a:rPr>
              <a:t>When at the Candidate Qualifications section, </a:t>
            </a:r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 “Continue”</a:t>
            </a:r>
            <a:r>
              <a:rPr lang="en-US" sz="1800" b="1">
                <a:latin typeface="Roboto"/>
              </a:rPr>
              <a:t> </a:t>
            </a:r>
            <a:r>
              <a:rPr lang="en-US" sz="1800">
                <a:latin typeface="Roboto"/>
              </a:rPr>
              <a:t>to advance to the next section.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E87F8FD-3D5C-35F7-2BD0-9C8402BFD701}"/>
              </a:ext>
            </a:extLst>
          </p:cNvPr>
          <p:cNvSpPr txBox="1"/>
          <p:nvPr/>
        </p:nvSpPr>
        <p:spPr>
          <a:xfrm>
            <a:off x="3671409" y="1821733"/>
            <a:ext cx="808420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ysClr val="windowText" lastClr="000000"/>
                </a:solidFill>
                <a:latin typeface="+mn-lt"/>
              </a:rPr>
              <a:t>NOTE</a:t>
            </a:r>
            <a:r>
              <a:rPr lang="en-US" sz="1800" i="1">
                <a:solidFill>
                  <a:sysClr val="windowText" lastClr="000000"/>
                </a:solidFill>
                <a:latin typeface="+mn-lt"/>
              </a:rPr>
              <a:t>: According to the CSU Classification and Qualification standards, the minimum qualification required to apply for a Student Assistant position is to be admitted or registered as a CSU student and have the ability to learn and perform assigned work; follow oral instructions; work cooperatively with faculty, staff, and other students; communicate effectively with all levels; and read and write English at a level appropriate to the position</a:t>
            </a:r>
          </a:p>
        </p:txBody>
      </p:sp>
      <p:sp>
        <p:nvSpPr>
          <p:cNvPr id="100" name="Down Arrow 8" descr="A arrow pointing at continue button">
            <a:extLst>
              <a:ext uri="{FF2B5EF4-FFF2-40B4-BE49-F238E27FC236}">
                <a16:creationId xmlns:a16="http://schemas.microsoft.com/office/drawing/2014/main" id="{C2B979B3-AC36-F142-5B3A-48124D38E688}"/>
              </a:ext>
            </a:extLst>
          </p:cNvPr>
          <p:cNvSpPr/>
          <p:nvPr/>
        </p:nvSpPr>
        <p:spPr>
          <a:xfrm rot="5400000">
            <a:off x="3487905" y="4916174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FBEC7-35AD-7BEE-6828-1D038EAA99A5}"/>
              </a:ext>
            </a:extLst>
          </p:cNvPr>
          <p:cNvSpPr txBox="1"/>
          <p:nvPr/>
        </p:nvSpPr>
        <p:spPr>
          <a:xfrm>
            <a:off x="4184915" y="5130716"/>
            <a:ext cx="3072455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Select </a:t>
            </a:r>
            <a:r>
              <a:rPr lang="en-US" sz="1800">
                <a:latin typeface="Roboto"/>
              </a:rPr>
              <a:t>“Continue.”</a:t>
            </a:r>
          </a:p>
        </p:txBody>
      </p:sp>
    </p:spTree>
    <p:extLst>
      <p:ext uri="{BB962C8B-B14F-4D97-AF65-F5344CB8AC3E}">
        <p14:creationId xmlns:p14="http://schemas.microsoft.com/office/powerpoint/2010/main" val="129893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831937" y="880948"/>
            <a:ext cx="11070608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1">
                <a:latin typeface="Roboto"/>
              </a:rPr>
              <a:t>Choose Schools</a:t>
            </a:r>
            <a:endParaRPr lang="en-US" sz="1800">
              <a:latin typeface="Roboto"/>
            </a:endParaRPr>
          </a:p>
          <a:p>
            <a:endParaRPr lang="en-US" sz="2000">
              <a:latin typeface="Corbel"/>
            </a:endParaRPr>
          </a:p>
        </p:txBody>
      </p:sp>
      <p:pic>
        <p:nvPicPr>
          <p:cNvPr id="98" name="Picture 97" descr="A screenshot of choose school section.">
            <a:extLst>
              <a:ext uri="{FF2B5EF4-FFF2-40B4-BE49-F238E27FC236}">
                <a16:creationId xmlns:a16="http://schemas.microsoft.com/office/drawing/2014/main" id="{C7AB8EF8-A46F-0DC9-48EC-7FC34489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21" y="1220889"/>
            <a:ext cx="5731899" cy="4022930"/>
          </a:xfrm>
          <a:prstGeom prst="rect">
            <a:avLst/>
          </a:prstGeom>
        </p:spPr>
      </p:pic>
      <p:sp>
        <p:nvSpPr>
          <p:cNvPr id="101" name="Down Arrow 8" descr="A arrow pointing at post to specific school section.">
            <a:extLst>
              <a:ext uri="{FF2B5EF4-FFF2-40B4-BE49-F238E27FC236}">
                <a16:creationId xmlns:a16="http://schemas.microsoft.com/office/drawing/2014/main" id="{A55245A8-3C3B-9441-4663-AA244EFF1EFE}"/>
              </a:ext>
            </a:extLst>
          </p:cNvPr>
          <p:cNvSpPr/>
          <p:nvPr/>
        </p:nvSpPr>
        <p:spPr>
          <a:xfrm rot="5400000">
            <a:off x="5463766" y="3030607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49A6A7-6AEA-3966-458C-00184358B41C}"/>
              </a:ext>
            </a:extLst>
          </p:cNvPr>
          <p:cNvSpPr txBox="1"/>
          <p:nvPr/>
        </p:nvSpPr>
        <p:spPr>
          <a:xfrm>
            <a:off x="6469625" y="3200399"/>
            <a:ext cx="39107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Roboto"/>
              </a:rPr>
              <a:t>Type and</a:t>
            </a:r>
            <a:r>
              <a:rPr lang="en-US" sz="1800" b="1" dirty="0">
                <a:latin typeface="Roboto"/>
              </a:rPr>
              <a:t> select</a:t>
            </a:r>
            <a:r>
              <a:rPr lang="en-US" sz="1800" dirty="0">
                <a:latin typeface="Roboto"/>
              </a:rPr>
              <a:t>, "California State University Los Angeles."​</a:t>
            </a:r>
          </a:p>
        </p:txBody>
      </p:sp>
      <p:sp>
        <p:nvSpPr>
          <p:cNvPr id="102" name="Down Arrow 8" descr="A arrow pointing at continue button">
            <a:extLst>
              <a:ext uri="{FF2B5EF4-FFF2-40B4-BE49-F238E27FC236}">
                <a16:creationId xmlns:a16="http://schemas.microsoft.com/office/drawing/2014/main" id="{8F6D8216-8B61-315A-ADAA-B414D238AE67}"/>
              </a:ext>
            </a:extLst>
          </p:cNvPr>
          <p:cNvSpPr/>
          <p:nvPr/>
        </p:nvSpPr>
        <p:spPr>
          <a:xfrm rot="5400000">
            <a:off x="5906217" y="3866348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48F321-6813-AC3A-A59D-12151EDB8A70}"/>
              </a:ext>
            </a:extLst>
          </p:cNvPr>
          <p:cNvSpPr txBox="1"/>
          <p:nvPr/>
        </p:nvSpPr>
        <p:spPr>
          <a:xfrm>
            <a:off x="6531077" y="408530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, "Continue."</a:t>
            </a:r>
            <a:r>
              <a:rPr lang="en-US" sz="1800" b="1">
                <a:latin typeface="Roboto"/>
              </a:rPr>
              <a:t> </a:t>
            </a:r>
            <a:r>
              <a:rPr lang="en-US" sz="1800">
                <a:latin typeface="Roboto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68613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10272713" cy="517526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-65407"/>
            <a:ext cx="1107060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Roboto"/>
            </a:endParaRPr>
          </a:p>
          <a:p>
            <a:endParaRPr lang="en-US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Application Process for job</a:t>
            </a:r>
            <a:endParaRPr lang="en-US" sz="1800">
              <a:latin typeface="Roboto"/>
            </a:endParaRPr>
          </a:p>
          <a:p>
            <a:endParaRPr lang="en-US">
              <a:latin typeface="Roboto"/>
            </a:endParaRPr>
          </a:p>
        </p:txBody>
      </p:sp>
      <p:grpSp>
        <p:nvGrpSpPr>
          <p:cNvPr id="108" name="Group 107" descr="A screenshot of application process section.">
            <a:extLst>
              <a:ext uri="{FF2B5EF4-FFF2-40B4-BE49-F238E27FC236}">
                <a16:creationId xmlns:a16="http://schemas.microsoft.com/office/drawing/2014/main" id="{A833AEC4-B7F5-90C8-0124-1F219B89EFB1}"/>
              </a:ext>
            </a:extLst>
          </p:cNvPr>
          <p:cNvGrpSpPr/>
          <p:nvPr/>
        </p:nvGrpSpPr>
        <p:grpSpPr>
          <a:xfrm>
            <a:off x="515733" y="757084"/>
            <a:ext cx="3171825" cy="4950543"/>
            <a:chOff x="515733" y="757084"/>
            <a:chExt cx="3171825" cy="4950543"/>
          </a:xfrm>
        </p:grpSpPr>
        <p:pic>
          <p:nvPicPr>
            <p:cNvPr id="98" name="Picture 9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CB5059C-EB76-106B-B1A7-8A7F63F17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733" y="757084"/>
              <a:ext cx="3171825" cy="4950543"/>
            </a:xfrm>
            <a:prstGeom prst="rect">
              <a:avLst/>
            </a:prstGeom>
          </p:spPr>
        </p:pic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AFDC5FE-94FB-EA3B-037A-AAB449565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62" t="75543" r="90060" b="21196"/>
            <a:stretch/>
          </p:blipFill>
          <p:spPr>
            <a:xfrm>
              <a:off x="695650" y="4119507"/>
              <a:ext cx="190469" cy="190610"/>
            </a:xfrm>
            <a:prstGeom prst="rect">
              <a:avLst/>
            </a:prstGeom>
          </p:spPr>
        </p:pic>
      </p:grpSp>
      <p:sp>
        <p:nvSpPr>
          <p:cNvPr id="104" name="Down Arrow 8" descr="A arrow pointing at application open date and application close date section.">
            <a:extLst>
              <a:ext uri="{FF2B5EF4-FFF2-40B4-BE49-F238E27FC236}">
                <a16:creationId xmlns:a16="http://schemas.microsoft.com/office/drawing/2014/main" id="{A55245A8-3C3B-9441-4663-AA244EFF1EFE}"/>
              </a:ext>
            </a:extLst>
          </p:cNvPr>
          <p:cNvSpPr/>
          <p:nvPr/>
        </p:nvSpPr>
        <p:spPr>
          <a:xfrm rot="5400000">
            <a:off x="3460743" y="1344134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58F307B-048F-FED2-FE2F-6ADF116FFA00}"/>
              </a:ext>
            </a:extLst>
          </p:cNvPr>
          <p:cNvSpPr txBox="1"/>
          <p:nvPr/>
        </p:nvSpPr>
        <p:spPr>
          <a:xfrm>
            <a:off x="4367980" y="1393723"/>
            <a:ext cx="45375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Roboto"/>
              </a:rPr>
              <a:t>Choose the application opening and closing dates for your recruitment​.</a:t>
            </a:r>
          </a:p>
        </p:txBody>
      </p:sp>
      <p:sp>
        <p:nvSpPr>
          <p:cNvPr id="105" name="Down Arrow 8" descr="A arrow pointing at number of hire section.">
            <a:extLst>
              <a:ext uri="{FF2B5EF4-FFF2-40B4-BE49-F238E27FC236}">
                <a16:creationId xmlns:a16="http://schemas.microsoft.com/office/drawing/2014/main" id="{67F689D9-400F-1EF4-28CF-B16DDF01F936}"/>
              </a:ext>
            </a:extLst>
          </p:cNvPr>
          <p:cNvSpPr/>
          <p:nvPr/>
        </p:nvSpPr>
        <p:spPr>
          <a:xfrm rot="5400000">
            <a:off x="2473260" y="1842907"/>
            <a:ext cx="458556" cy="15933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3CB24AC-E7F6-DAC6-7683-E231F77E7B2D}"/>
              </a:ext>
            </a:extLst>
          </p:cNvPr>
          <p:cNvSpPr txBox="1"/>
          <p:nvPr/>
        </p:nvSpPr>
        <p:spPr>
          <a:xfrm>
            <a:off x="3827206" y="2290917"/>
            <a:ext cx="41565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Submit</a:t>
            </a:r>
            <a:r>
              <a:rPr lang="en-US" sz="1800">
                <a:latin typeface="Roboto"/>
              </a:rPr>
              <a:t>, the "Number of Hires," you are recruiting for according to the approved requisition. ​</a:t>
            </a:r>
          </a:p>
        </p:txBody>
      </p:sp>
      <p:sp>
        <p:nvSpPr>
          <p:cNvPr id="106" name="Down Arrow 8" descr="A arrow pointing at  on handshake button.">
            <a:extLst>
              <a:ext uri="{FF2B5EF4-FFF2-40B4-BE49-F238E27FC236}">
                <a16:creationId xmlns:a16="http://schemas.microsoft.com/office/drawing/2014/main" id="{59CE4DC2-F2D8-7FD1-8C11-0BED19942FB8}"/>
              </a:ext>
            </a:extLst>
          </p:cNvPr>
          <p:cNvSpPr/>
          <p:nvPr/>
        </p:nvSpPr>
        <p:spPr>
          <a:xfrm rot="5400000">
            <a:off x="2473261" y="2631912"/>
            <a:ext cx="458556" cy="15933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1F6AC45-58F5-BCB9-63B7-95255C19D707}"/>
              </a:ext>
            </a:extLst>
          </p:cNvPr>
          <p:cNvSpPr txBox="1"/>
          <p:nvPr/>
        </p:nvSpPr>
        <p:spPr>
          <a:xfrm>
            <a:off x="3507658" y="32987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, "On Handshake."</a:t>
            </a:r>
          </a:p>
        </p:txBody>
      </p:sp>
      <p:sp>
        <p:nvSpPr>
          <p:cNvPr id="107" name="Down Arrow 8" descr="A arrow pointing at selection choice of other.">
            <a:extLst>
              <a:ext uri="{FF2B5EF4-FFF2-40B4-BE49-F238E27FC236}">
                <a16:creationId xmlns:a16="http://schemas.microsoft.com/office/drawing/2014/main" id="{565AF600-9AE4-1EED-2932-6565CE415F43}"/>
              </a:ext>
            </a:extLst>
          </p:cNvPr>
          <p:cNvSpPr/>
          <p:nvPr/>
        </p:nvSpPr>
        <p:spPr>
          <a:xfrm rot="5400000">
            <a:off x="2025322" y="3956727"/>
            <a:ext cx="458556" cy="15933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2FC702B-796E-755B-2B71-114F5B2251EA}"/>
              </a:ext>
            </a:extLst>
          </p:cNvPr>
          <p:cNvSpPr txBox="1"/>
          <p:nvPr/>
        </p:nvSpPr>
        <p:spPr>
          <a:xfrm>
            <a:off x="3507658" y="4527755"/>
            <a:ext cx="41320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, "Other" and proceed to the next slide for the required instructions. ​</a:t>
            </a:r>
          </a:p>
        </p:txBody>
      </p:sp>
    </p:spTree>
    <p:extLst>
      <p:ext uri="{BB962C8B-B14F-4D97-AF65-F5344CB8AC3E}">
        <p14:creationId xmlns:p14="http://schemas.microsoft.com/office/powerpoint/2010/main" val="104868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377045"/>
            <a:ext cx="1107060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Roboto"/>
            </a:endParaRPr>
          </a:p>
          <a:p>
            <a:endParaRPr lang="en-US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Application Process for job (Cont.)</a:t>
            </a:r>
            <a:endParaRPr lang="en-US" sz="1800">
              <a:latin typeface="Roboto"/>
            </a:endParaRPr>
          </a:p>
          <a:p>
            <a:endParaRPr lang="en-US">
              <a:latin typeface="Roboto"/>
            </a:endParaRPr>
          </a:p>
        </p:txBody>
      </p:sp>
      <p:grpSp>
        <p:nvGrpSpPr>
          <p:cNvPr id="103" name="Group 102" descr="A screenshot of additional required documents on Handshake section.">
            <a:extLst>
              <a:ext uri="{FF2B5EF4-FFF2-40B4-BE49-F238E27FC236}">
                <a16:creationId xmlns:a16="http://schemas.microsoft.com/office/drawing/2014/main" id="{886D6009-BE3E-01D2-7F69-03E5A520A4EC}"/>
              </a:ext>
            </a:extLst>
          </p:cNvPr>
          <p:cNvGrpSpPr/>
          <p:nvPr/>
        </p:nvGrpSpPr>
        <p:grpSpPr>
          <a:xfrm>
            <a:off x="564896" y="1270018"/>
            <a:ext cx="4069017" cy="4311137"/>
            <a:chOff x="564896" y="1270018"/>
            <a:chExt cx="4069017" cy="4311137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D328DEE-3D90-1ED2-8485-06609494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896" y="1270018"/>
              <a:ext cx="4069017" cy="4311137"/>
            </a:xfrm>
            <a:prstGeom prst="rect">
              <a:avLst/>
            </a:prstGeom>
          </p:spPr>
        </p:pic>
        <p:pic>
          <p:nvPicPr>
            <p:cNvPr id="102" name="Picture 10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E68252A-9BB9-98D4-8CDC-C4BB54FFB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90" t="25424" r="87240" b="68536"/>
            <a:stretch/>
          </p:blipFill>
          <p:spPr>
            <a:xfrm>
              <a:off x="787146" y="2068816"/>
              <a:ext cx="275513" cy="260358"/>
            </a:xfrm>
            <a:prstGeom prst="rect">
              <a:avLst/>
            </a:prstGeom>
          </p:spPr>
        </p:pic>
      </p:grpSp>
      <p:sp>
        <p:nvSpPr>
          <p:cNvPr id="100" name="Down Arrow 8" descr="A arrow pointing at text box under instructions for applicants.">
            <a:extLst>
              <a:ext uri="{FF2B5EF4-FFF2-40B4-BE49-F238E27FC236}">
                <a16:creationId xmlns:a16="http://schemas.microsoft.com/office/drawing/2014/main" id="{A55245A8-3C3B-9441-4663-AA244EFF1EFE}"/>
              </a:ext>
            </a:extLst>
          </p:cNvPr>
          <p:cNvSpPr/>
          <p:nvPr/>
        </p:nvSpPr>
        <p:spPr>
          <a:xfrm rot="5400000">
            <a:off x="4407098" y="3262023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7EB46CB-60FA-DD0E-2EF2-9EF953017189}"/>
              </a:ext>
            </a:extLst>
          </p:cNvPr>
          <p:cNvSpPr txBox="1"/>
          <p:nvPr/>
        </p:nvSpPr>
        <p:spPr>
          <a:xfrm>
            <a:off x="5133322" y="2223933"/>
            <a:ext cx="672554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</a:rPr>
              <a:t>Enter </a:t>
            </a:r>
            <a:r>
              <a:rPr lang="en-US" sz="1800" dirty="0">
                <a:latin typeface="Roboto"/>
              </a:rPr>
              <a:t>the following description:</a:t>
            </a:r>
          </a:p>
          <a:p>
            <a:endParaRPr lang="en-US" sz="1800" dirty="0">
              <a:latin typeface="Roboto"/>
            </a:endParaRPr>
          </a:p>
          <a:p>
            <a:r>
              <a:rPr lang="en-US" sz="1800" dirty="0">
                <a:latin typeface="Roboto"/>
              </a:rPr>
              <a:t>“</a:t>
            </a:r>
            <a:r>
              <a:rPr lang="en-US" sz="1800" dirty="0">
                <a:latin typeface="Roboto"/>
                <a:ea typeface="Roboto"/>
                <a:cs typeface="Roboto"/>
              </a:rPr>
              <a:t>All applicants are required to submit the Career Center application when applying. </a:t>
            </a:r>
            <a:r>
              <a:rPr lang="en-US" sz="1800" dirty="0">
                <a:latin typeface="Roboto"/>
              </a:rPr>
              <a:t>Download the required application form at </a:t>
            </a:r>
            <a:r>
              <a:rPr lang="en-US" sz="1800" dirty="0">
                <a:latin typeface="Roboto"/>
                <a:hlinkClick r:id="rId4"/>
              </a:rPr>
              <a:t>www.calstatela.edu/careercenter/find-job-campus</a:t>
            </a:r>
            <a:endParaRPr lang="en-US" sz="1800" dirty="0">
              <a:latin typeface="Roboto"/>
            </a:endParaRPr>
          </a:p>
          <a:p>
            <a:r>
              <a:rPr lang="en-US" sz="1800" dirty="0">
                <a:latin typeface="Roboto"/>
              </a:rPr>
              <a:t>then upload your completed application here.”​</a:t>
            </a:r>
          </a:p>
        </p:txBody>
      </p:sp>
      <p:sp>
        <p:nvSpPr>
          <p:cNvPr id="101" name="Down Arrow 8" descr="A arrow pointing at continue button">
            <a:extLst>
              <a:ext uri="{FF2B5EF4-FFF2-40B4-BE49-F238E27FC236}">
                <a16:creationId xmlns:a16="http://schemas.microsoft.com/office/drawing/2014/main" id="{992572E1-12E8-72A6-95A3-39F7703A9721}"/>
              </a:ext>
            </a:extLst>
          </p:cNvPr>
          <p:cNvSpPr/>
          <p:nvPr/>
        </p:nvSpPr>
        <p:spPr>
          <a:xfrm rot="5400000">
            <a:off x="4407097" y="4491055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33207E6-0E8F-B9D8-917F-C4F51F3250EC}"/>
              </a:ext>
            </a:extLst>
          </p:cNvPr>
          <p:cNvSpPr txBox="1"/>
          <p:nvPr/>
        </p:nvSpPr>
        <p:spPr>
          <a:xfrm>
            <a:off x="5338916" y="47612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, "Continue."</a:t>
            </a:r>
            <a:endParaRPr lang="en-US" b="1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9684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248895" y="686514"/>
            <a:ext cx="11070608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Your Hiring Team For The Job Recruitment</a:t>
            </a:r>
            <a:endParaRPr lang="en-US" sz="1800">
              <a:latin typeface="Roboto"/>
            </a:endParaRPr>
          </a:p>
        </p:txBody>
      </p:sp>
      <p:pic>
        <p:nvPicPr>
          <p:cNvPr id="98" name="Picture 97" descr="A screenshot of your hiring team section.">
            <a:extLst>
              <a:ext uri="{FF2B5EF4-FFF2-40B4-BE49-F238E27FC236}">
                <a16:creationId xmlns:a16="http://schemas.microsoft.com/office/drawing/2014/main" id="{2F10AB6E-EC9C-6AEB-CBD0-7153046D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8" y="983166"/>
            <a:ext cx="4794147" cy="3425619"/>
          </a:xfrm>
          <a:prstGeom prst="rect">
            <a:avLst/>
          </a:prstGeom>
        </p:spPr>
      </p:pic>
      <p:sp>
        <p:nvSpPr>
          <p:cNvPr id="101" name="Down Arrow 8" descr="A arrow pointing at job owner section.">
            <a:extLst>
              <a:ext uri="{FF2B5EF4-FFF2-40B4-BE49-F238E27FC236}">
                <a16:creationId xmlns:a16="http://schemas.microsoft.com/office/drawing/2014/main" id="{A55245A8-3C3B-9441-4663-AA244EFF1EFE}"/>
              </a:ext>
            </a:extLst>
          </p:cNvPr>
          <p:cNvSpPr/>
          <p:nvPr/>
        </p:nvSpPr>
        <p:spPr>
          <a:xfrm rot="4320013">
            <a:off x="4251942" y="1686266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2881880-F57A-5B28-369B-1DEE2E0AC404}"/>
              </a:ext>
            </a:extLst>
          </p:cNvPr>
          <p:cNvSpPr txBox="1"/>
          <p:nvPr/>
        </p:nvSpPr>
        <p:spPr>
          <a:xfrm>
            <a:off x="4943250" y="1704317"/>
            <a:ext cx="56601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Assign</a:t>
            </a:r>
            <a:r>
              <a:rPr lang="en-US" sz="1800">
                <a:latin typeface="Roboto"/>
              </a:rPr>
              <a:t> a Job Owner. Only team members assigned to the department's Handshake employer account can be selected.</a:t>
            </a:r>
          </a:p>
        </p:txBody>
      </p:sp>
      <p:sp>
        <p:nvSpPr>
          <p:cNvPr id="104" name="Down Arrow 8" descr="A arrow pointing at hiring team members section.">
            <a:extLst>
              <a:ext uri="{FF2B5EF4-FFF2-40B4-BE49-F238E27FC236}">
                <a16:creationId xmlns:a16="http://schemas.microsoft.com/office/drawing/2014/main" id="{2FD062C6-8C0B-1EFB-9121-EB09C5A35ABD}"/>
              </a:ext>
            </a:extLst>
          </p:cNvPr>
          <p:cNvSpPr/>
          <p:nvPr/>
        </p:nvSpPr>
        <p:spPr>
          <a:xfrm rot="4320013">
            <a:off x="4261039" y="2685435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EB2D1-5515-5B33-EA7D-E64E42D8303E}"/>
              </a:ext>
            </a:extLst>
          </p:cNvPr>
          <p:cNvSpPr txBox="1"/>
          <p:nvPr/>
        </p:nvSpPr>
        <p:spPr>
          <a:xfrm>
            <a:off x="4921560" y="2769266"/>
            <a:ext cx="64408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Assign</a:t>
            </a:r>
            <a:r>
              <a:rPr lang="en-US" sz="1800">
                <a:latin typeface="Roboto"/>
              </a:rPr>
              <a:t> Hiring team members. Hiring team members may be external contacts (without a Handshake account) or team members assigned to the department's Handshake employer account.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142AE00-9108-6230-274D-0A6DF3BBB2B4}"/>
              </a:ext>
            </a:extLst>
          </p:cNvPr>
          <p:cNvSpPr txBox="1"/>
          <p:nvPr/>
        </p:nvSpPr>
        <p:spPr>
          <a:xfrm>
            <a:off x="4904871" y="4022462"/>
            <a:ext cx="64408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Roboto"/>
              </a:rPr>
              <a:t>To learn more about the hiring team, visit the </a:t>
            </a:r>
            <a:r>
              <a:rPr lang="en-US" sz="1800" i="1">
                <a:latin typeface="Roboto"/>
                <a:hlinkClick r:id="rId4"/>
              </a:rPr>
              <a:t>How to Post a Job</a:t>
            </a:r>
            <a:r>
              <a:rPr lang="en-US" sz="1800" i="1">
                <a:latin typeface="Roboto"/>
              </a:rPr>
              <a:t> article and refer to the </a:t>
            </a:r>
            <a:r>
              <a:rPr lang="en-US" sz="1800" b="1" i="1">
                <a:latin typeface="Roboto"/>
              </a:rPr>
              <a:t>Your Hiring Team</a:t>
            </a:r>
            <a:r>
              <a:rPr lang="en-US" sz="1800" i="1">
                <a:latin typeface="Roboto"/>
              </a:rPr>
              <a:t> section.  </a:t>
            </a:r>
          </a:p>
        </p:txBody>
      </p:sp>
      <p:sp>
        <p:nvSpPr>
          <p:cNvPr id="102" name="Down Arrow 8" descr="A arrow pointing at continue button">
            <a:extLst>
              <a:ext uri="{FF2B5EF4-FFF2-40B4-BE49-F238E27FC236}">
                <a16:creationId xmlns:a16="http://schemas.microsoft.com/office/drawing/2014/main" id="{F72C9B8D-1D8A-6F7D-F546-8F4BAB54CD03}"/>
              </a:ext>
            </a:extLst>
          </p:cNvPr>
          <p:cNvSpPr/>
          <p:nvPr/>
        </p:nvSpPr>
        <p:spPr>
          <a:xfrm rot="10800000">
            <a:off x="3520792" y="3912867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FE0BF5D-1D65-F750-40F6-A198D9C5DF62}"/>
              </a:ext>
            </a:extLst>
          </p:cNvPr>
          <p:cNvSpPr txBox="1"/>
          <p:nvPr/>
        </p:nvSpPr>
        <p:spPr>
          <a:xfrm>
            <a:off x="3571650" y="481069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  <a:ea typeface="Roboto"/>
                <a:cs typeface="Roboto"/>
              </a:rPr>
              <a:t>Select</a:t>
            </a:r>
            <a:r>
              <a:rPr lang="en-US" sz="1800">
                <a:latin typeface="Roboto"/>
                <a:ea typeface="Roboto"/>
                <a:cs typeface="Roboto"/>
              </a:rPr>
              <a:t>, "Continue." ​</a:t>
            </a:r>
          </a:p>
        </p:txBody>
      </p:sp>
    </p:spTree>
    <p:extLst>
      <p:ext uri="{BB962C8B-B14F-4D97-AF65-F5344CB8AC3E}">
        <p14:creationId xmlns:p14="http://schemas.microsoft.com/office/powerpoint/2010/main" val="331260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10272713" cy="517526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721324" y="-65407"/>
            <a:ext cx="1107060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Roboto"/>
            </a:endParaRPr>
          </a:p>
          <a:p>
            <a:endParaRPr lang="en-US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One Last Check To Review Your Job Post</a:t>
            </a:r>
          </a:p>
          <a:p>
            <a:endParaRPr lang="en-US">
              <a:latin typeface="Roboto"/>
            </a:endParaRPr>
          </a:p>
        </p:txBody>
      </p:sp>
      <p:pic>
        <p:nvPicPr>
          <p:cNvPr id="5" name="Picture 4" descr="A screenshot of one last check section.">
            <a:extLst>
              <a:ext uri="{FF2B5EF4-FFF2-40B4-BE49-F238E27FC236}">
                <a16:creationId xmlns:a16="http://schemas.microsoft.com/office/drawing/2014/main" id="{43B948BC-6F9B-55EF-EC84-EFD87EFD3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56" y="875685"/>
            <a:ext cx="4152900" cy="2857501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586135F9-0AF3-7038-40F2-B28D39E60CD9}"/>
              </a:ext>
            </a:extLst>
          </p:cNvPr>
          <p:cNvSpPr txBox="1"/>
          <p:nvPr/>
        </p:nvSpPr>
        <p:spPr>
          <a:xfrm>
            <a:off x="5666550" y="1713918"/>
            <a:ext cx="40065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Roboto"/>
              </a:rPr>
              <a:t>Confirm everything looks good before posting your job to Handshake.​</a:t>
            </a:r>
          </a:p>
          <a:p>
            <a:r>
              <a:rPr lang="en-US" sz="1800">
                <a:latin typeface="Roboto"/>
              </a:rPr>
              <a:t>​</a:t>
            </a:r>
          </a:p>
        </p:txBody>
      </p:sp>
      <p:sp>
        <p:nvSpPr>
          <p:cNvPr id="99" name="Down Arrow 8" descr="A arrow pointing at the next image.">
            <a:extLst>
              <a:ext uri="{FF2B5EF4-FFF2-40B4-BE49-F238E27FC236}">
                <a16:creationId xmlns:a16="http://schemas.microsoft.com/office/drawing/2014/main" id="{A55245A8-3C3B-9441-4663-AA244EFF1EFE}"/>
              </a:ext>
            </a:extLst>
          </p:cNvPr>
          <p:cNvSpPr/>
          <p:nvPr/>
        </p:nvSpPr>
        <p:spPr>
          <a:xfrm>
            <a:off x="2300537" y="3339862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98" name="Picture 97" descr="A screenshot of bottom of the job post with the post job button.">
            <a:extLst>
              <a:ext uri="{FF2B5EF4-FFF2-40B4-BE49-F238E27FC236}">
                <a16:creationId xmlns:a16="http://schemas.microsoft.com/office/drawing/2014/main" id="{2D84B1B6-2BC4-2C72-5C3F-77FA158E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56" y="3889119"/>
            <a:ext cx="4152900" cy="1857375"/>
          </a:xfrm>
          <a:prstGeom prst="rect">
            <a:avLst/>
          </a:prstGeom>
        </p:spPr>
      </p:pic>
      <p:sp>
        <p:nvSpPr>
          <p:cNvPr id="100" name="Down Arrow 8" descr="A arrow pointing at post job button.">
            <a:extLst>
              <a:ext uri="{FF2B5EF4-FFF2-40B4-BE49-F238E27FC236}">
                <a16:creationId xmlns:a16="http://schemas.microsoft.com/office/drawing/2014/main" id="{F745BFAF-2191-093A-AC07-3FD3DDA5F27D}"/>
              </a:ext>
            </a:extLst>
          </p:cNvPr>
          <p:cNvSpPr/>
          <p:nvPr/>
        </p:nvSpPr>
        <p:spPr>
          <a:xfrm rot="5400000">
            <a:off x="4158417" y="4924482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0CD4F2D-E2C1-2E90-E9CE-505792288B55}"/>
              </a:ext>
            </a:extLst>
          </p:cNvPr>
          <p:cNvSpPr txBox="1"/>
          <p:nvPr/>
        </p:nvSpPr>
        <p:spPr>
          <a:xfrm>
            <a:off x="5756787" y="4392561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, "Post Job," after reviewing and finalizing the job post.​</a:t>
            </a:r>
          </a:p>
        </p:txBody>
      </p:sp>
    </p:spTree>
    <p:extLst>
      <p:ext uri="{BB962C8B-B14F-4D97-AF65-F5344CB8AC3E}">
        <p14:creationId xmlns:p14="http://schemas.microsoft.com/office/powerpoint/2010/main" val="118117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10272713" cy="517526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256654" y="708855"/>
            <a:ext cx="11070608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Job Post Pending Review and Approval</a:t>
            </a:r>
          </a:p>
        </p:txBody>
      </p:sp>
      <p:pic>
        <p:nvPicPr>
          <p:cNvPr id="5" name="Picture 4" descr="A screenshot of job post on Handshake.">
            <a:extLst>
              <a:ext uri="{FF2B5EF4-FFF2-40B4-BE49-F238E27FC236}">
                <a16:creationId xmlns:a16="http://schemas.microsoft.com/office/drawing/2014/main" id="{43B948BC-6F9B-55EF-EC84-EFD87EFD3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3" r="10647"/>
          <a:stretch/>
        </p:blipFill>
        <p:spPr>
          <a:xfrm>
            <a:off x="343010" y="1232038"/>
            <a:ext cx="4528219" cy="257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586135F9-0AF3-7038-40F2-B28D39E60CD9}"/>
              </a:ext>
            </a:extLst>
          </p:cNvPr>
          <p:cNvSpPr txBox="1"/>
          <p:nvPr/>
        </p:nvSpPr>
        <p:spPr>
          <a:xfrm>
            <a:off x="5077389" y="1234162"/>
            <a:ext cx="567076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Roboto"/>
              </a:rPr>
              <a:t>After selecting Post Job, ​</a:t>
            </a:r>
            <a:r>
              <a:rPr lang="en-US" sz="1800"/>
              <a:t>the Career Center will </a:t>
            </a:r>
            <a:r>
              <a:rPr lang="en-US" sz="1800" b="1"/>
              <a:t>review </a:t>
            </a:r>
            <a:r>
              <a:rPr lang="en-US" sz="1800"/>
              <a:t>and </a:t>
            </a:r>
            <a:r>
              <a:rPr lang="en-US" sz="1800" b="1"/>
              <a:t>approve </a:t>
            </a:r>
            <a:r>
              <a:rPr lang="en-US" sz="1800"/>
              <a:t>the job before students can apply. We compare your job posting to the description approved in the requisition. If there are discrepancies, we will contact you to request edits. </a:t>
            </a:r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E34EF2F-652F-3134-09A7-D572FD510224}"/>
              </a:ext>
            </a:extLst>
          </p:cNvPr>
          <p:cNvSpPr txBox="1"/>
          <p:nvPr/>
        </p:nvSpPr>
        <p:spPr>
          <a:xfrm>
            <a:off x="5270428" y="2819122"/>
            <a:ext cx="65648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</a:rPr>
              <a:t>NOTE</a:t>
            </a:r>
            <a:r>
              <a:rPr lang="en-US" sz="1800" dirty="0">
                <a:latin typeface="Roboto"/>
              </a:rPr>
              <a:t>: Work- Study job postings will be approved by the financial aid department.</a:t>
            </a:r>
            <a:endParaRPr lang="en-US" dirty="0"/>
          </a:p>
        </p:txBody>
      </p:sp>
      <p:sp>
        <p:nvSpPr>
          <p:cNvPr id="98" name="Down Arrow 8" descr="A arrow pointing at schools tab hyperlink.">
            <a:extLst>
              <a:ext uri="{FF2B5EF4-FFF2-40B4-BE49-F238E27FC236}">
                <a16:creationId xmlns:a16="http://schemas.microsoft.com/office/drawing/2014/main" id="{912DE43A-22C4-CEB3-6218-CBDB7030A43D}"/>
              </a:ext>
            </a:extLst>
          </p:cNvPr>
          <p:cNvSpPr/>
          <p:nvPr/>
        </p:nvSpPr>
        <p:spPr>
          <a:xfrm rot="10800000">
            <a:off x="3930226" y="2815693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8F89B-E580-A824-0A52-0F75BBF9BD36}"/>
              </a:ext>
            </a:extLst>
          </p:cNvPr>
          <p:cNvSpPr txBox="1"/>
          <p:nvPr/>
        </p:nvSpPr>
        <p:spPr>
          <a:xfrm>
            <a:off x="3929884" y="3805092"/>
            <a:ext cx="56707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/>
              <a:t>You can view the job post approval status by selecting the </a:t>
            </a:r>
            <a:r>
              <a:rPr lang="en-US" sz="1800" b="1"/>
              <a:t>Schools tab </a:t>
            </a:r>
            <a:r>
              <a:rPr lang="en-US" sz="1800"/>
              <a:t>hyperlink.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E7DC-3D57-92E1-6569-8FA78E940E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49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latin typeface="Roboto"/>
              </a:rPr>
              <a:t>Table Of Content</a:t>
            </a:r>
            <a:endParaRPr lang="en-US" dirty="0">
              <a:latin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62DCD-B1C8-3AC5-0951-6ABF97C2559C}"/>
              </a:ext>
            </a:extLst>
          </p:cNvPr>
          <p:cNvSpPr txBox="1"/>
          <p:nvPr/>
        </p:nvSpPr>
        <p:spPr>
          <a:xfrm>
            <a:off x="2369983" y="1483343"/>
            <a:ext cx="9171807" cy="22313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1800" b="1">
                <a:latin typeface="Roboto"/>
                <a:ea typeface="Roboto"/>
                <a:cs typeface="Roboto"/>
              </a:rPr>
              <a:t>Posting a Job</a:t>
            </a:r>
            <a:r>
              <a:rPr lang="en-US" sz="1800">
                <a:latin typeface="Roboto"/>
                <a:ea typeface="Roboto"/>
                <a:cs typeface="Roboto"/>
              </a:rPr>
              <a:t> 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1800" b="1">
                <a:latin typeface="Roboto"/>
                <a:ea typeface="Roboto"/>
                <a:cs typeface="Roboto"/>
              </a:rPr>
              <a:t>Viewing Applicants</a:t>
            </a:r>
            <a:endParaRPr lang="en-US" sz="1800"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1800" b="1">
                <a:latin typeface="Roboto"/>
                <a:ea typeface="Roboto"/>
                <a:cs typeface="Roboto"/>
              </a:rPr>
              <a:t>Indicating Candidate Selected for Hire</a:t>
            </a:r>
            <a:endParaRPr lang="en-US" sz="1800"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1800" b="1">
                <a:latin typeface="Roboto"/>
                <a:ea typeface="Roboto"/>
                <a:cs typeface="Roboto"/>
              </a:rPr>
              <a:t>Expiring a Job</a:t>
            </a:r>
            <a:endParaRPr lang="en-US" sz="1800"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1800" b="1">
                <a:latin typeface="Roboto"/>
                <a:ea typeface="Roboto"/>
                <a:cs typeface="Roboto"/>
              </a:rPr>
              <a:t>Rehiring for a Position</a:t>
            </a:r>
            <a:endParaRPr lang="en-US" sz="1800">
              <a:latin typeface="Roboto"/>
              <a:ea typeface="Roboto"/>
              <a:cs typeface="Roboto"/>
            </a:endParaRPr>
          </a:p>
          <a:p>
            <a:endParaRPr lang="en-US" sz="1800" i="1">
              <a:latin typeface="Roboto"/>
              <a:ea typeface="Roboto"/>
              <a:cs typeface="Roboto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8308936-926D-4796-BF03-CD48540D2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4585" y="2772411"/>
            <a:ext cx="2027422" cy="2839379"/>
            <a:chOff x="-64585" y="2772411"/>
            <a:chExt cx="2027422" cy="2839379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C8CE1C6-6D5D-EC1C-7098-CA5294454332}"/>
                </a:ext>
              </a:extLst>
            </p:cNvPr>
            <p:cNvGrpSpPr/>
            <p:nvPr/>
          </p:nvGrpSpPr>
          <p:grpSpPr>
            <a:xfrm>
              <a:off x="-42838" y="2772411"/>
              <a:ext cx="2005675" cy="2839379"/>
              <a:chOff x="1549626" y="1442375"/>
              <a:chExt cx="2005675" cy="2839379"/>
            </a:xfrm>
          </p:grpSpPr>
          <p:sp>
            <p:nvSpPr>
              <p:cNvPr id="56" name="Google Shape;258;p16">
                <a:extLst>
                  <a:ext uri="{FF2B5EF4-FFF2-40B4-BE49-F238E27FC236}">
                    <a16:creationId xmlns:a16="http://schemas.microsoft.com/office/drawing/2014/main" id="{F9AB7BDC-3939-610A-6097-9276ABA64871}"/>
                  </a:ext>
                </a:extLst>
              </p:cNvPr>
              <p:cNvSpPr/>
              <p:nvPr/>
            </p:nvSpPr>
            <p:spPr>
              <a:xfrm>
                <a:off x="1622402" y="2151928"/>
                <a:ext cx="650441" cy="88969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8411" extrusionOk="0">
                    <a:moveTo>
                      <a:pt x="1755" y="8245"/>
                    </a:moveTo>
                    <a:lnTo>
                      <a:pt x="1755" y="8245"/>
                    </a:lnTo>
                    <a:cubicBezTo>
                      <a:pt x="848" y="8411"/>
                      <a:pt x="0" y="7664"/>
                      <a:pt x="115" y="6751"/>
                    </a:cubicBezTo>
                    <a:cubicBezTo>
                      <a:pt x="413" y="4403"/>
                      <a:pt x="2110" y="1914"/>
                      <a:pt x="3471" y="547"/>
                    </a:cubicBezTo>
                    <a:cubicBezTo>
                      <a:pt x="4015" y="0"/>
                      <a:pt x="4990" y="268"/>
                      <a:pt x="5549" y="800"/>
                    </a:cubicBezTo>
                    <a:cubicBezTo>
                      <a:pt x="6031" y="1258"/>
                      <a:pt x="6148" y="1982"/>
                      <a:pt x="5833" y="2567"/>
                    </a:cubicBezTo>
                    <a:lnTo>
                      <a:pt x="2685" y="7613"/>
                    </a:lnTo>
                    <a:cubicBezTo>
                      <a:pt x="2477" y="7946"/>
                      <a:pt x="2140" y="8174"/>
                      <a:pt x="1755" y="82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84;p16">
                <a:extLst>
                  <a:ext uri="{FF2B5EF4-FFF2-40B4-BE49-F238E27FC236}">
                    <a16:creationId xmlns:a16="http://schemas.microsoft.com/office/drawing/2014/main" id="{6C5CAB96-3FAE-45D4-E465-4F34D7AB0F8E}"/>
                  </a:ext>
                </a:extLst>
              </p:cNvPr>
              <p:cNvSpPr/>
              <p:nvPr/>
            </p:nvSpPr>
            <p:spPr>
              <a:xfrm>
                <a:off x="1549626" y="2657225"/>
                <a:ext cx="698783" cy="584632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5527" extrusionOk="0">
                    <a:moveTo>
                      <a:pt x="3514" y="1585"/>
                    </a:moveTo>
                    <a:lnTo>
                      <a:pt x="6605" y="4394"/>
                    </a:lnTo>
                    <a:lnTo>
                      <a:pt x="6569" y="5527"/>
                    </a:lnTo>
                    <a:cubicBezTo>
                      <a:pt x="6569" y="5527"/>
                      <a:pt x="3436" y="4984"/>
                      <a:pt x="1401" y="3258"/>
                    </a:cubicBezTo>
                    <a:cubicBezTo>
                      <a:pt x="1" y="2071"/>
                      <a:pt x="1752" y="1"/>
                      <a:pt x="3514" y="1585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30946165-16B3-1982-90A3-977F9F095607}"/>
                  </a:ext>
                </a:extLst>
              </p:cNvPr>
              <p:cNvGrpSpPr/>
              <p:nvPr/>
            </p:nvGrpSpPr>
            <p:grpSpPr>
              <a:xfrm>
                <a:off x="1762665" y="1442375"/>
                <a:ext cx="1792636" cy="2839379"/>
                <a:chOff x="1762665" y="1442375"/>
                <a:chExt cx="1792636" cy="2839379"/>
              </a:xfrm>
            </p:grpSpPr>
            <p:sp>
              <p:nvSpPr>
                <p:cNvPr id="24" name="Google Shape;226;p16">
                  <a:extLst>
                    <a:ext uri="{FF2B5EF4-FFF2-40B4-BE49-F238E27FC236}">
                      <a16:creationId xmlns:a16="http://schemas.microsoft.com/office/drawing/2014/main" id="{149AAED2-536A-8F8A-387D-A79A9F43FA05}"/>
                    </a:ext>
                  </a:extLst>
                </p:cNvPr>
                <p:cNvSpPr/>
                <p:nvPr/>
              </p:nvSpPr>
              <p:spPr>
                <a:xfrm>
                  <a:off x="2095551" y="2254849"/>
                  <a:ext cx="796206" cy="877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8297" extrusionOk="0">
                      <a:moveTo>
                        <a:pt x="7392" y="6886"/>
                      </a:moveTo>
                      <a:lnTo>
                        <a:pt x="7392" y="6886"/>
                      </a:lnTo>
                      <a:cubicBezTo>
                        <a:pt x="7134" y="7840"/>
                        <a:pt x="6049" y="8296"/>
                        <a:pt x="5185" y="7817"/>
                      </a:cubicBezTo>
                      <a:cubicBezTo>
                        <a:pt x="2914" y="6555"/>
                        <a:pt x="1190" y="4327"/>
                        <a:pt x="268" y="2024"/>
                      </a:cubicBezTo>
                      <a:cubicBezTo>
                        <a:pt x="0" y="1355"/>
                        <a:pt x="293" y="592"/>
                        <a:pt x="940" y="275"/>
                      </a:cubicBezTo>
                      <a:cubicBezTo>
                        <a:pt x="1498" y="0"/>
                        <a:pt x="2170" y="133"/>
                        <a:pt x="2582" y="598"/>
                      </a:cubicBezTo>
                      <a:lnTo>
                        <a:pt x="7045" y="5462"/>
                      </a:lnTo>
                      <a:cubicBezTo>
                        <a:pt x="7397" y="5846"/>
                        <a:pt x="7527" y="6384"/>
                        <a:pt x="7392" y="688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27;p16">
                  <a:extLst>
                    <a:ext uri="{FF2B5EF4-FFF2-40B4-BE49-F238E27FC236}">
                      <a16:creationId xmlns:a16="http://schemas.microsoft.com/office/drawing/2014/main" id="{029CC7B3-5C66-D21D-547D-82682E2AAAC1}"/>
                    </a:ext>
                  </a:extLst>
                </p:cNvPr>
                <p:cNvSpPr/>
                <p:nvPr/>
              </p:nvSpPr>
              <p:spPr>
                <a:xfrm>
                  <a:off x="2595990" y="2478885"/>
                  <a:ext cx="579886" cy="59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2" h="5653" extrusionOk="0">
                      <a:moveTo>
                        <a:pt x="5481" y="689"/>
                      </a:moveTo>
                      <a:cubicBezTo>
                        <a:pt x="4496" y="2754"/>
                        <a:pt x="3241" y="4195"/>
                        <a:pt x="2500" y="5124"/>
                      </a:cubicBezTo>
                      <a:cubicBezTo>
                        <a:pt x="2254" y="5433"/>
                        <a:pt x="1917" y="5601"/>
                        <a:pt x="1569" y="5636"/>
                      </a:cubicBezTo>
                      <a:cubicBezTo>
                        <a:pt x="1402" y="5652"/>
                        <a:pt x="1233" y="5640"/>
                        <a:pt x="1071" y="5596"/>
                      </a:cubicBezTo>
                      <a:cubicBezTo>
                        <a:pt x="694" y="5497"/>
                        <a:pt x="354" y="5236"/>
                        <a:pt x="172" y="4830"/>
                      </a:cubicBezTo>
                      <a:cubicBezTo>
                        <a:pt x="1" y="4448"/>
                        <a:pt x="18" y="4020"/>
                        <a:pt x="194" y="3662"/>
                      </a:cubicBezTo>
                      <a:cubicBezTo>
                        <a:pt x="290" y="3469"/>
                        <a:pt x="432" y="3296"/>
                        <a:pt x="615" y="3163"/>
                      </a:cubicBezTo>
                      <a:lnTo>
                        <a:pt x="1891" y="2226"/>
                      </a:lnTo>
                      <a:lnTo>
                        <a:pt x="4929" y="1"/>
                      </a:ln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28;p16">
                  <a:extLst>
                    <a:ext uri="{FF2B5EF4-FFF2-40B4-BE49-F238E27FC236}">
                      <a16:creationId xmlns:a16="http://schemas.microsoft.com/office/drawing/2014/main" id="{F64EA393-0665-C17C-07A0-384268DFB77B}"/>
                    </a:ext>
                  </a:extLst>
                </p:cNvPr>
                <p:cNvSpPr/>
                <p:nvPr/>
              </p:nvSpPr>
              <p:spPr>
                <a:xfrm>
                  <a:off x="3336759" y="2503214"/>
                  <a:ext cx="177922" cy="6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585" extrusionOk="0">
                      <a:moveTo>
                        <a:pt x="1599" y="295"/>
                      </a:moveTo>
                      <a:lnTo>
                        <a:pt x="969" y="585"/>
                      </a:lnTo>
                      <a:lnTo>
                        <a:pt x="1" y="522"/>
                      </a:lnTo>
                      <a:lnTo>
                        <a:pt x="329" y="46"/>
                      </a:lnTo>
                      <a:lnTo>
                        <a:pt x="810" y="170"/>
                      </a:lnTo>
                      <a:lnTo>
                        <a:pt x="1500" y="14"/>
                      </a:lnTo>
                      <a:cubicBezTo>
                        <a:pt x="1561" y="0"/>
                        <a:pt x="1625" y="30"/>
                        <a:pt x="1655" y="87"/>
                      </a:cubicBezTo>
                      <a:lnTo>
                        <a:pt x="1665" y="108"/>
                      </a:lnTo>
                      <a:cubicBezTo>
                        <a:pt x="1677" y="133"/>
                        <a:pt x="1681" y="159"/>
                        <a:pt x="1678" y="184"/>
                      </a:cubicBezTo>
                      <a:cubicBezTo>
                        <a:pt x="1673" y="231"/>
                        <a:pt x="1645" y="275"/>
                        <a:pt x="1599" y="295"/>
                      </a:cubicBez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29;p16">
                  <a:extLst>
                    <a:ext uri="{FF2B5EF4-FFF2-40B4-BE49-F238E27FC236}">
                      <a16:creationId xmlns:a16="http://schemas.microsoft.com/office/drawing/2014/main" id="{1D3828B0-4AFF-EE62-0F8C-C0C1023E8092}"/>
                    </a:ext>
                  </a:extLst>
                </p:cNvPr>
                <p:cNvSpPr/>
                <p:nvPr/>
              </p:nvSpPr>
              <p:spPr>
                <a:xfrm>
                  <a:off x="3286620" y="2520878"/>
                  <a:ext cx="249218" cy="88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834" extrusionOk="0">
                      <a:moveTo>
                        <a:pt x="2239" y="363"/>
                      </a:moveTo>
                      <a:lnTo>
                        <a:pt x="1228" y="774"/>
                      </a:lnTo>
                      <a:lnTo>
                        <a:pt x="1082" y="834"/>
                      </a:lnTo>
                      <a:lnTo>
                        <a:pt x="57" y="738"/>
                      </a:lnTo>
                      <a:lnTo>
                        <a:pt x="1" y="72"/>
                      </a:lnTo>
                      <a:lnTo>
                        <a:pt x="1218" y="275"/>
                      </a:lnTo>
                      <a:lnTo>
                        <a:pt x="2119" y="16"/>
                      </a:lnTo>
                      <a:cubicBezTo>
                        <a:pt x="2173" y="0"/>
                        <a:pt x="2229" y="11"/>
                        <a:pt x="2273" y="41"/>
                      </a:cubicBezTo>
                      <a:cubicBezTo>
                        <a:pt x="2291" y="53"/>
                        <a:pt x="2306" y="69"/>
                        <a:pt x="2319" y="86"/>
                      </a:cubicBezTo>
                      <a:cubicBezTo>
                        <a:pt x="2344" y="123"/>
                        <a:pt x="2355" y="165"/>
                        <a:pt x="2352" y="205"/>
                      </a:cubicBezTo>
                      <a:cubicBezTo>
                        <a:pt x="2346" y="272"/>
                        <a:pt x="2306" y="335"/>
                        <a:pt x="2239" y="363"/>
                      </a:cubicBez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32;p16">
                  <a:extLst>
                    <a:ext uri="{FF2B5EF4-FFF2-40B4-BE49-F238E27FC236}">
                      <a16:creationId xmlns:a16="http://schemas.microsoft.com/office/drawing/2014/main" id="{57E3A92B-2F86-76C8-72C2-9AC93BB28A6B}"/>
                    </a:ext>
                  </a:extLst>
                </p:cNvPr>
                <p:cNvSpPr/>
                <p:nvPr/>
              </p:nvSpPr>
              <p:spPr>
                <a:xfrm>
                  <a:off x="3344693" y="2542457"/>
                  <a:ext cx="190827" cy="60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571" extrusionOk="0">
                      <a:moveTo>
                        <a:pt x="1690" y="159"/>
                      </a:moveTo>
                      <a:lnTo>
                        <a:pt x="679" y="570"/>
                      </a:lnTo>
                      <a:lnTo>
                        <a:pt x="0" y="400"/>
                      </a:lnTo>
                      <a:lnTo>
                        <a:pt x="740" y="406"/>
                      </a:lnTo>
                      <a:lnTo>
                        <a:pt x="1803" y="1"/>
                      </a:lnTo>
                      <a:cubicBezTo>
                        <a:pt x="1797" y="68"/>
                        <a:pt x="1757" y="131"/>
                        <a:pt x="1690" y="15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33;p16">
                  <a:extLst>
                    <a:ext uri="{FF2B5EF4-FFF2-40B4-BE49-F238E27FC236}">
                      <a16:creationId xmlns:a16="http://schemas.microsoft.com/office/drawing/2014/main" id="{2A47D16E-1BDD-DEFF-15A7-C513524C8235}"/>
                    </a:ext>
                  </a:extLst>
                </p:cNvPr>
                <p:cNvSpPr/>
                <p:nvPr/>
              </p:nvSpPr>
              <p:spPr>
                <a:xfrm>
                  <a:off x="3241029" y="2558429"/>
                  <a:ext cx="314272" cy="128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1218" extrusionOk="0">
                      <a:moveTo>
                        <a:pt x="2923" y="391"/>
                      </a:moveTo>
                      <a:cubicBezTo>
                        <a:pt x="2905" y="416"/>
                        <a:pt x="2884" y="436"/>
                        <a:pt x="2855" y="451"/>
                      </a:cubicBezTo>
                      <a:lnTo>
                        <a:pt x="2745" y="509"/>
                      </a:lnTo>
                      <a:lnTo>
                        <a:pt x="2162" y="820"/>
                      </a:lnTo>
                      <a:lnTo>
                        <a:pt x="1634" y="956"/>
                      </a:lnTo>
                      <a:lnTo>
                        <a:pt x="630" y="1217"/>
                      </a:lnTo>
                      <a:lnTo>
                        <a:pt x="1" y="1"/>
                      </a:lnTo>
                      <a:lnTo>
                        <a:pt x="1695" y="428"/>
                      </a:lnTo>
                      <a:lnTo>
                        <a:pt x="2710" y="96"/>
                      </a:lnTo>
                      <a:cubicBezTo>
                        <a:pt x="2792" y="72"/>
                        <a:pt x="2879" y="105"/>
                        <a:pt x="2926" y="175"/>
                      </a:cubicBezTo>
                      <a:cubicBezTo>
                        <a:pt x="2971" y="244"/>
                        <a:pt x="2965" y="329"/>
                        <a:pt x="2923" y="391"/>
                      </a:cubicBez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34;p16">
                  <a:extLst>
                    <a:ext uri="{FF2B5EF4-FFF2-40B4-BE49-F238E27FC236}">
                      <a16:creationId xmlns:a16="http://schemas.microsoft.com/office/drawing/2014/main" id="{9F51286B-12E2-3AD2-4415-5CCF698CC714}"/>
                    </a:ext>
                  </a:extLst>
                </p:cNvPr>
                <p:cNvSpPr/>
                <p:nvPr/>
              </p:nvSpPr>
              <p:spPr>
                <a:xfrm>
                  <a:off x="3349135" y="2616712"/>
                  <a:ext cx="174008" cy="42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406" extrusionOk="0">
                      <a:moveTo>
                        <a:pt x="1644" y="1"/>
                      </a:moveTo>
                      <a:lnTo>
                        <a:pt x="1140" y="269"/>
                      </a:lnTo>
                      <a:lnTo>
                        <a:pt x="612" y="405"/>
                      </a:lnTo>
                      <a:lnTo>
                        <a:pt x="1" y="75"/>
                      </a:lnTo>
                      <a:lnTo>
                        <a:pt x="842" y="1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35;p16">
                  <a:extLst>
                    <a:ext uri="{FF2B5EF4-FFF2-40B4-BE49-F238E27FC236}">
                      <a16:creationId xmlns:a16="http://schemas.microsoft.com/office/drawing/2014/main" id="{EF387BE5-7410-A12A-3C95-DA540E5D6756}"/>
                    </a:ext>
                  </a:extLst>
                </p:cNvPr>
                <p:cNvSpPr/>
                <p:nvPr/>
              </p:nvSpPr>
              <p:spPr>
                <a:xfrm>
                  <a:off x="3307670" y="2621472"/>
                  <a:ext cx="220657" cy="68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651" extrusionOk="0">
                      <a:moveTo>
                        <a:pt x="0" y="621"/>
                      </a:moveTo>
                      <a:lnTo>
                        <a:pt x="1229" y="651"/>
                      </a:lnTo>
                      <a:lnTo>
                        <a:pt x="1988" y="278"/>
                      </a:lnTo>
                      <a:cubicBezTo>
                        <a:pt x="2058" y="244"/>
                        <a:pt x="2086" y="159"/>
                        <a:pt x="2049" y="90"/>
                      </a:cubicBezTo>
                      <a:cubicBezTo>
                        <a:pt x="2017" y="29"/>
                        <a:pt x="1945" y="0"/>
                        <a:pt x="1880" y="24"/>
                      </a:cubicBezTo>
                      <a:lnTo>
                        <a:pt x="1282" y="240"/>
                      </a:lnTo>
                      <a:lnTo>
                        <a:pt x="393" y="30"/>
                      </a:ln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36;p16">
                  <a:extLst>
                    <a:ext uri="{FF2B5EF4-FFF2-40B4-BE49-F238E27FC236}">
                      <a16:creationId xmlns:a16="http://schemas.microsoft.com/office/drawing/2014/main" id="{F4FD1681-019E-1FD9-7925-689A585366DB}"/>
                    </a:ext>
                  </a:extLst>
                </p:cNvPr>
                <p:cNvSpPr/>
                <p:nvPr/>
              </p:nvSpPr>
              <p:spPr>
                <a:xfrm>
                  <a:off x="3099709" y="2405476"/>
                  <a:ext cx="336486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1164" extrusionOk="0">
                      <a:moveTo>
                        <a:pt x="3102" y="420"/>
                      </a:moveTo>
                      <a:cubicBezTo>
                        <a:pt x="3067" y="469"/>
                        <a:pt x="3012" y="504"/>
                        <a:pt x="2951" y="511"/>
                      </a:cubicBezTo>
                      <a:lnTo>
                        <a:pt x="2161" y="593"/>
                      </a:lnTo>
                      <a:lnTo>
                        <a:pt x="1768" y="1163"/>
                      </a:lnTo>
                      <a:lnTo>
                        <a:pt x="0" y="903"/>
                      </a:lnTo>
                      <a:cubicBezTo>
                        <a:pt x="345" y="334"/>
                        <a:pt x="973" y="1"/>
                        <a:pt x="1637" y="29"/>
                      </a:cubicBezTo>
                      <a:lnTo>
                        <a:pt x="2934" y="85"/>
                      </a:lnTo>
                      <a:cubicBezTo>
                        <a:pt x="3081" y="91"/>
                        <a:pt x="3181" y="243"/>
                        <a:pt x="3123" y="379"/>
                      </a:cubicBezTo>
                      <a:cubicBezTo>
                        <a:pt x="3118" y="394"/>
                        <a:pt x="3110" y="408"/>
                        <a:pt x="3102" y="420"/>
                      </a:cubicBez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37;p16">
                  <a:extLst>
                    <a:ext uri="{FF2B5EF4-FFF2-40B4-BE49-F238E27FC236}">
                      <a16:creationId xmlns:a16="http://schemas.microsoft.com/office/drawing/2014/main" id="{BA90E59C-B631-CE96-C94E-8C4DAAD9AE19}"/>
                    </a:ext>
                  </a:extLst>
                </p:cNvPr>
                <p:cNvSpPr/>
                <p:nvPr/>
              </p:nvSpPr>
              <p:spPr>
                <a:xfrm>
                  <a:off x="3084477" y="2448104"/>
                  <a:ext cx="288674" cy="239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261" extrusionOk="0">
                      <a:moveTo>
                        <a:pt x="145" y="500"/>
                      </a:moveTo>
                      <a:cubicBezTo>
                        <a:pt x="1346" y="0"/>
                        <a:pt x="2729" y="577"/>
                        <a:pt x="2729" y="577"/>
                      </a:cubicBezTo>
                      <a:lnTo>
                        <a:pt x="2110" y="2260"/>
                      </a:lnTo>
                      <a:lnTo>
                        <a:pt x="0" y="1580"/>
                      </a:ln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38;p16">
                  <a:extLst>
                    <a:ext uri="{FF2B5EF4-FFF2-40B4-BE49-F238E27FC236}">
                      <a16:creationId xmlns:a16="http://schemas.microsoft.com/office/drawing/2014/main" id="{D154F00F-7806-2624-67DF-B9E2F9258364}"/>
                    </a:ext>
                  </a:extLst>
                </p:cNvPr>
                <p:cNvSpPr/>
                <p:nvPr/>
              </p:nvSpPr>
              <p:spPr>
                <a:xfrm>
                  <a:off x="3345645" y="2514532"/>
                  <a:ext cx="169036" cy="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335" extrusionOk="0">
                      <a:moveTo>
                        <a:pt x="1594" y="77"/>
                      </a:moveTo>
                      <a:lnTo>
                        <a:pt x="660" y="335"/>
                      </a:lnTo>
                      <a:lnTo>
                        <a:pt x="0" y="167"/>
                      </a:lnTo>
                      <a:lnTo>
                        <a:pt x="697" y="209"/>
                      </a:lnTo>
                      <a:lnTo>
                        <a:pt x="1581" y="1"/>
                      </a:lnTo>
                      <a:cubicBezTo>
                        <a:pt x="1593" y="26"/>
                        <a:pt x="1597" y="52"/>
                        <a:pt x="1594" y="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39;p16">
                  <a:extLst>
                    <a:ext uri="{FF2B5EF4-FFF2-40B4-BE49-F238E27FC236}">
                      <a16:creationId xmlns:a16="http://schemas.microsoft.com/office/drawing/2014/main" id="{27913C0B-2D0D-1407-DD76-BEA0D5BB4D12}"/>
                    </a:ext>
                  </a:extLst>
                </p:cNvPr>
                <p:cNvSpPr/>
                <p:nvPr/>
              </p:nvSpPr>
              <p:spPr>
                <a:xfrm>
                  <a:off x="3136837" y="2506916"/>
                  <a:ext cx="169777" cy="95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906" extrusionOk="0">
                      <a:moveTo>
                        <a:pt x="1604" y="905"/>
                      </a:moveTo>
                      <a:cubicBezTo>
                        <a:pt x="1215" y="242"/>
                        <a:pt x="738" y="1"/>
                        <a:pt x="0" y="215"/>
                      </a:cubicBezTo>
                      <a:cubicBezTo>
                        <a:pt x="0" y="215"/>
                        <a:pt x="919" y="89"/>
                        <a:pt x="1604" y="9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40;p16">
                  <a:extLst>
                    <a:ext uri="{FF2B5EF4-FFF2-40B4-BE49-F238E27FC236}">
                      <a16:creationId xmlns:a16="http://schemas.microsoft.com/office/drawing/2014/main" id="{C818FBB3-5464-1113-6687-261DBE05B19D}"/>
                    </a:ext>
                  </a:extLst>
                </p:cNvPr>
                <p:cNvSpPr/>
                <p:nvPr/>
              </p:nvSpPr>
              <p:spPr>
                <a:xfrm>
                  <a:off x="2146748" y="1669690"/>
                  <a:ext cx="357642" cy="617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1" h="5841" extrusionOk="0">
                      <a:moveTo>
                        <a:pt x="1" y="5224"/>
                      </a:moveTo>
                      <a:lnTo>
                        <a:pt x="2013" y="5841"/>
                      </a:lnTo>
                      <a:lnTo>
                        <a:pt x="2460" y="5030"/>
                      </a:lnTo>
                      <a:lnTo>
                        <a:pt x="3118" y="3836"/>
                      </a:lnTo>
                      <a:lnTo>
                        <a:pt x="3380" y="3364"/>
                      </a:lnTo>
                      <a:lnTo>
                        <a:pt x="1629" y="0"/>
                      </a:ln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41;p16">
                  <a:extLst>
                    <a:ext uri="{FF2B5EF4-FFF2-40B4-BE49-F238E27FC236}">
                      <a16:creationId xmlns:a16="http://schemas.microsoft.com/office/drawing/2014/main" id="{12032162-A9C6-B4CA-EA6B-8C03551C2D38}"/>
                    </a:ext>
                  </a:extLst>
                </p:cNvPr>
                <p:cNvSpPr/>
                <p:nvPr/>
              </p:nvSpPr>
              <p:spPr>
                <a:xfrm>
                  <a:off x="2309330" y="2028486"/>
                  <a:ext cx="157824" cy="16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" h="1550" extrusionOk="0">
                      <a:moveTo>
                        <a:pt x="183" y="0"/>
                      </a:moveTo>
                      <a:cubicBezTo>
                        <a:pt x="183" y="0"/>
                        <a:pt x="0" y="925"/>
                        <a:pt x="978" y="1549"/>
                      </a:cubicBezTo>
                      <a:lnTo>
                        <a:pt x="1491" y="6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42;p16">
                  <a:extLst>
                    <a:ext uri="{FF2B5EF4-FFF2-40B4-BE49-F238E27FC236}">
                      <a16:creationId xmlns:a16="http://schemas.microsoft.com/office/drawing/2014/main" id="{16B98C6D-E7FD-CCE1-D973-DBBCE5FDEDAE}"/>
                    </a:ext>
                  </a:extLst>
                </p:cNvPr>
                <p:cNvSpPr/>
                <p:nvPr/>
              </p:nvSpPr>
              <p:spPr>
                <a:xfrm>
                  <a:off x="1998340" y="1442375"/>
                  <a:ext cx="713803" cy="328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102" extrusionOk="0">
                      <a:moveTo>
                        <a:pt x="4979" y="2324"/>
                      </a:moveTo>
                      <a:cubicBezTo>
                        <a:pt x="6747" y="2020"/>
                        <a:pt x="6032" y="0"/>
                        <a:pt x="4509" y="780"/>
                      </a:cubicBezTo>
                      <a:cubicBezTo>
                        <a:pt x="3419" y="1338"/>
                        <a:pt x="2608" y="47"/>
                        <a:pt x="1479" y="687"/>
                      </a:cubicBezTo>
                      <a:cubicBezTo>
                        <a:pt x="0" y="1526"/>
                        <a:pt x="1439" y="3102"/>
                        <a:pt x="1439" y="31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43;p16">
                  <a:extLst>
                    <a:ext uri="{FF2B5EF4-FFF2-40B4-BE49-F238E27FC236}">
                      <a16:creationId xmlns:a16="http://schemas.microsoft.com/office/drawing/2014/main" id="{0DCEB5A2-AC93-EC30-2F60-80A497154737}"/>
                    </a:ext>
                  </a:extLst>
                </p:cNvPr>
                <p:cNvSpPr/>
                <p:nvPr/>
              </p:nvSpPr>
              <p:spPr>
                <a:xfrm>
                  <a:off x="2227351" y="1595434"/>
                  <a:ext cx="433804" cy="578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5470" extrusionOk="0">
                      <a:moveTo>
                        <a:pt x="447" y="3986"/>
                      </a:moveTo>
                      <a:lnTo>
                        <a:pt x="2546" y="5172"/>
                      </a:lnTo>
                      <a:cubicBezTo>
                        <a:pt x="3071" y="5469"/>
                        <a:pt x="3733" y="5162"/>
                        <a:pt x="3844" y="4569"/>
                      </a:cubicBezTo>
                      <a:cubicBezTo>
                        <a:pt x="3996" y="3759"/>
                        <a:pt x="4101" y="2668"/>
                        <a:pt x="3833" y="1758"/>
                      </a:cubicBezTo>
                      <a:cubicBezTo>
                        <a:pt x="3675" y="1219"/>
                        <a:pt x="3343" y="772"/>
                        <a:pt x="2911" y="462"/>
                      </a:cubicBezTo>
                      <a:cubicBezTo>
                        <a:pt x="2717" y="322"/>
                        <a:pt x="2500" y="211"/>
                        <a:pt x="2271" y="133"/>
                      </a:cubicBezTo>
                      <a:lnTo>
                        <a:pt x="2268" y="132"/>
                      </a:lnTo>
                      <a:lnTo>
                        <a:pt x="2138" y="92"/>
                      </a:lnTo>
                      <a:lnTo>
                        <a:pt x="2125" y="87"/>
                      </a:lnTo>
                      <a:cubicBezTo>
                        <a:pt x="2059" y="70"/>
                        <a:pt x="1994" y="55"/>
                        <a:pt x="1927" y="44"/>
                      </a:cubicBezTo>
                      <a:cubicBezTo>
                        <a:pt x="1768" y="14"/>
                        <a:pt x="1604" y="1"/>
                        <a:pt x="1438" y="4"/>
                      </a:cubicBezTo>
                      <a:cubicBezTo>
                        <a:pt x="1280" y="6"/>
                        <a:pt x="1126" y="36"/>
                        <a:pt x="986" y="87"/>
                      </a:cubicBezTo>
                      <a:cubicBezTo>
                        <a:pt x="394" y="305"/>
                        <a:pt x="0" y="915"/>
                        <a:pt x="96" y="1583"/>
                      </a:cubicBezTo>
                      <a:lnTo>
                        <a:pt x="180" y="2155"/>
                      </a:ln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44;p16">
                  <a:extLst>
                    <a:ext uri="{FF2B5EF4-FFF2-40B4-BE49-F238E27FC236}">
                      <a16:creationId xmlns:a16="http://schemas.microsoft.com/office/drawing/2014/main" id="{4FE6268D-5AE0-5839-3F94-5CE70333DBBA}"/>
                    </a:ext>
                  </a:extLst>
                </p:cNvPr>
                <p:cNvSpPr/>
                <p:nvPr/>
              </p:nvSpPr>
              <p:spPr>
                <a:xfrm>
                  <a:off x="2026371" y="1520862"/>
                  <a:ext cx="478020" cy="487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9" h="4605" extrusionOk="0">
                      <a:moveTo>
                        <a:pt x="4518" y="987"/>
                      </a:moveTo>
                      <a:cubicBezTo>
                        <a:pt x="3175" y="0"/>
                        <a:pt x="1767" y="479"/>
                        <a:pt x="1000" y="1111"/>
                      </a:cubicBezTo>
                      <a:cubicBezTo>
                        <a:pt x="460" y="1557"/>
                        <a:pt x="0" y="2275"/>
                        <a:pt x="396" y="2897"/>
                      </a:cubicBezTo>
                      <a:cubicBezTo>
                        <a:pt x="756" y="3462"/>
                        <a:pt x="1652" y="3563"/>
                        <a:pt x="1770" y="4605"/>
                      </a:cubicBezTo>
                      <a:lnTo>
                        <a:pt x="2974" y="178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45;p16">
                  <a:extLst>
                    <a:ext uri="{FF2B5EF4-FFF2-40B4-BE49-F238E27FC236}">
                      <a16:creationId xmlns:a16="http://schemas.microsoft.com/office/drawing/2014/main" id="{5BD8D05D-3873-4DD5-1917-068707FD722C}"/>
                    </a:ext>
                  </a:extLst>
                </p:cNvPr>
                <p:cNvSpPr/>
                <p:nvPr/>
              </p:nvSpPr>
              <p:spPr>
                <a:xfrm>
                  <a:off x="2056201" y="1677835"/>
                  <a:ext cx="265085" cy="312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" h="2953" extrusionOk="0">
                      <a:moveTo>
                        <a:pt x="2505" y="1668"/>
                      </a:moveTo>
                      <a:cubicBezTo>
                        <a:pt x="283" y="0"/>
                        <a:pt x="1" y="2953"/>
                        <a:pt x="2411" y="2794"/>
                      </a:cubicBez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46;p16">
                  <a:extLst>
                    <a:ext uri="{FF2B5EF4-FFF2-40B4-BE49-F238E27FC236}">
                      <a16:creationId xmlns:a16="http://schemas.microsoft.com/office/drawing/2014/main" id="{95D9DB49-305D-F567-7C7E-68989DF740B9}"/>
                    </a:ext>
                  </a:extLst>
                </p:cNvPr>
                <p:cNvSpPr/>
                <p:nvPr/>
              </p:nvSpPr>
              <p:spPr>
                <a:xfrm>
                  <a:off x="2558545" y="1800007"/>
                  <a:ext cx="171258" cy="17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629" extrusionOk="0">
                      <a:moveTo>
                        <a:pt x="766" y="76"/>
                      </a:moveTo>
                      <a:cubicBezTo>
                        <a:pt x="888" y="529"/>
                        <a:pt x="1188" y="658"/>
                        <a:pt x="1393" y="688"/>
                      </a:cubicBezTo>
                      <a:cubicBezTo>
                        <a:pt x="1524" y="707"/>
                        <a:pt x="1618" y="823"/>
                        <a:pt x="1611" y="955"/>
                      </a:cubicBezTo>
                      <a:cubicBezTo>
                        <a:pt x="1602" y="1130"/>
                        <a:pt x="1491" y="1283"/>
                        <a:pt x="1329" y="1345"/>
                      </a:cubicBezTo>
                      <a:lnTo>
                        <a:pt x="750" y="1567"/>
                      </a:lnTo>
                      <a:cubicBezTo>
                        <a:pt x="436" y="1629"/>
                        <a:pt x="137" y="1405"/>
                        <a:pt x="106" y="108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47;p16">
                  <a:extLst>
                    <a:ext uri="{FF2B5EF4-FFF2-40B4-BE49-F238E27FC236}">
                      <a16:creationId xmlns:a16="http://schemas.microsoft.com/office/drawing/2014/main" id="{26229C31-1B4B-521C-AA6B-49CD34B617D6}"/>
                    </a:ext>
                  </a:extLst>
                </p:cNvPr>
                <p:cNvSpPr/>
                <p:nvPr/>
              </p:nvSpPr>
              <p:spPr>
                <a:xfrm>
                  <a:off x="2297377" y="1902929"/>
                  <a:ext cx="360181" cy="427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" h="4039" extrusionOk="0">
                      <a:moveTo>
                        <a:pt x="3322" y="555"/>
                      </a:moveTo>
                      <a:cubicBezTo>
                        <a:pt x="2798" y="1"/>
                        <a:pt x="0" y="446"/>
                        <a:pt x="0" y="446"/>
                      </a:cubicBezTo>
                      <a:cubicBezTo>
                        <a:pt x="0" y="446"/>
                        <a:pt x="46" y="837"/>
                        <a:pt x="267" y="1351"/>
                      </a:cubicBezTo>
                      <a:cubicBezTo>
                        <a:pt x="486" y="1864"/>
                        <a:pt x="3405" y="4038"/>
                        <a:pt x="3322" y="5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48;p16">
                  <a:extLst>
                    <a:ext uri="{FF2B5EF4-FFF2-40B4-BE49-F238E27FC236}">
                      <a16:creationId xmlns:a16="http://schemas.microsoft.com/office/drawing/2014/main" id="{E266F3B8-E574-2883-C22E-8D1E00F6F538}"/>
                    </a:ext>
                  </a:extLst>
                </p:cNvPr>
                <p:cNvSpPr/>
                <p:nvPr/>
              </p:nvSpPr>
              <p:spPr>
                <a:xfrm>
                  <a:off x="2509886" y="1987339"/>
                  <a:ext cx="93615" cy="5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01" extrusionOk="0">
                      <a:moveTo>
                        <a:pt x="733" y="201"/>
                      </a:moveTo>
                      <a:cubicBezTo>
                        <a:pt x="294" y="65"/>
                        <a:pt x="249" y="58"/>
                        <a:pt x="147" y="35"/>
                      </a:cubicBezTo>
                      <a:cubicBezTo>
                        <a:pt x="1" y="1"/>
                        <a:pt x="201" y="500"/>
                        <a:pt x="464" y="465"/>
                      </a:cubicBezTo>
                      <a:cubicBezTo>
                        <a:pt x="728" y="429"/>
                        <a:pt x="885" y="249"/>
                        <a:pt x="733" y="2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49;p16">
                  <a:extLst>
                    <a:ext uri="{FF2B5EF4-FFF2-40B4-BE49-F238E27FC236}">
                      <a16:creationId xmlns:a16="http://schemas.microsoft.com/office/drawing/2014/main" id="{59625828-FF80-3987-FCA4-ED63FA34A141}"/>
                    </a:ext>
                  </a:extLst>
                </p:cNvPr>
                <p:cNvSpPr/>
                <p:nvPr/>
              </p:nvSpPr>
              <p:spPr>
                <a:xfrm>
                  <a:off x="1865165" y="2104328"/>
                  <a:ext cx="583165" cy="107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3" h="10196" extrusionOk="0">
                      <a:moveTo>
                        <a:pt x="277" y="6194"/>
                      </a:moveTo>
                      <a:cubicBezTo>
                        <a:pt x="705" y="8223"/>
                        <a:pt x="1226" y="9943"/>
                        <a:pt x="1226" y="9943"/>
                      </a:cubicBezTo>
                      <a:lnTo>
                        <a:pt x="5458" y="10196"/>
                      </a:lnTo>
                      <a:lnTo>
                        <a:pt x="4550" y="6371"/>
                      </a:lnTo>
                      <a:cubicBezTo>
                        <a:pt x="5457" y="5525"/>
                        <a:pt x="5513" y="4498"/>
                        <a:pt x="5327" y="3604"/>
                      </a:cubicBezTo>
                      <a:cubicBezTo>
                        <a:pt x="5157" y="2791"/>
                        <a:pt x="4787" y="2087"/>
                        <a:pt x="4675" y="1733"/>
                      </a:cubicBezTo>
                      <a:lnTo>
                        <a:pt x="2995" y="89"/>
                      </a:lnTo>
                      <a:cubicBezTo>
                        <a:pt x="2905" y="0"/>
                        <a:pt x="857" y="136"/>
                        <a:pt x="236" y="3027"/>
                      </a:cubicBezTo>
                      <a:cubicBezTo>
                        <a:pt x="1" y="4128"/>
                        <a:pt x="73" y="5221"/>
                        <a:pt x="277" y="619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50;p16">
                  <a:extLst>
                    <a:ext uri="{FF2B5EF4-FFF2-40B4-BE49-F238E27FC236}">
                      <a16:creationId xmlns:a16="http://schemas.microsoft.com/office/drawing/2014/main" id="{01A70223-5D92-D5EC-5197-5864148DEBBA}"/>
                    </a:ext>
                  </a:extLst>
                </p:cNvPr>
                <p:cNvSpPr/>
                <p:nvPr/>
              </p:nvSpPr>
              <p:spPr>
                <a:xfrm>
                  <a:off x="1861674" y="2387705"/>
                  <a:ext cx="383453" cy="78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7405" extrusionOk="0">
                      <a:moveTo>
                        <a:pt x="3242" y="1"/>
                      </a:moveTo>
                      <a:lnTo>
                        <a:pt x="2169" y="4811"/>
                      </a:lnTo>
                      <a:lnTo>
                        <a:pt x="3624" y="7405"/>
                      </a:lnTo>
                      <a:lnTo>
                        <a:pt x="1259" y="7264"/>
                      </a:lnTo>
                      <a:lnTo>
                        <a:pt x="0" y="3116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51;p16">
                  <a:extLst>
                    <a:ext uri="{FF2B5EF4-FFF2-40B4-BE49-F238E27FC236}">
                      <a16:creationId xmlns:a16="http://schemas.microsoft.com/office/drawing/2014/main" id="{6A430284-6CC7-A9C5-A944-DF9A6555811C}"/>
                    </a:ext>
                  </a:extLst>
                </p:cNvPr>
                <p:cNvSpPr/>
                <p:nvPr/>
              </p:nvSpPr>
              <p:spPr>
                <a:xfrm>
                  <a:off x="2242795" y="1658478"/>
                  <a:ext cx="130004" cy="33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191" extrusionOk="0">
                      <a:moveTo>
                        <a:pt x="1046" y="0"/>
                      </a:moveTo>
                      <a:lnTo>
                        <a:pt x="1228" y="2915"/>
                      </a:lnTo>
                      <a:lnTo>
                        <a:pt x="639" y="3191"/>
                      </a:lnTo>
                      <a:lnTo>
                        <a:pt x="1" y="9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52;p16">
                  <a:extLst>
                    <a:ext uri="{FF2B5EF4-FFF2-40B4-BE49-F238E27FC236}">
                      <a16:creationId xmlns:a16="http://schemas.microsoft.com/office/drawing/2014/main" id="{81BC23EB-FB7A-E605-2E30-612BF4006A03}"/>
                    </a:ext>
                  </a:extLst>
                </p:cNvPr>
                <p:cNvSpPr/>
                <p:nvPr/>
              </p:nvSpPr>
              <p:spPr>
                <a:xfrm>
                  <a:off x="2550082" y="1837770"/>
                  <a:ext cx="46861" cy="8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795" extrusionOk="0">
                      <a:moveTo>
                        <a:pt x="393" y="356"/>
                      </a:moveTo>
                      <a:cubicBezTo>
                        <a:pt x="443" y="563"/>
                        <a:pt x="407" y="749"/>
                        <a:pt x="313" y="772"/>
                      </a:cubicBezTo>
                      <a:cubicBezTo>
                        <a:pt x="219" y="795"/>
                        <a:pt x="102" y="646"/>
                        <a:pt x="52" y="439"/>
                      </a:cubicBezTo>
                      <a:cubicBezTo>
                        <a:pt x="0" y="233"/>
                        <a:pt x="37" y="46"/>
                        <a:pt x="131" y="23"/>
                      </a:cubicBezTo>
                      <a:cubicBezTo>
                        <a:pt x="225" y="0"/>
                        <a:pt x="342" y="149"/>
                        <a:pt x="393" y="3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53;p16">
                  <a:extLst>
                    <a:ext uri="{FF2B5EF4-FFF2-40B4-BE49-F238E27FC236}">
                      <a16:creationId xmlns:a16="http://schemas.microsoft.com/office/drawing/2014/main" id="{2E12F11D-7DCD-522E-0749-86BF206FE76B}"/>
                    </a:ext>
                  </a:extLst>
                </p:cNvPr>
                <p:cNvSpPr/>
                <p:nvPr/>
              </p:nvSpPr>
              <p:spPr>
                <a:xfrm>
                  <a:off x="1798312" y="3156176"/>
                  <a:ext cx="785417" cy="112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5" h="10641" extrusionOk="0">
                      <a:moveTo>
                        <a:pt x="7424" y="10640"/>
                      </a:moveTo>
                      <a:lnTo>
                        <a:pt x="28" y="10640"/>
                      </a:lnTo>
                      <a:cubicBezTo>
                        <a:pt x="28" y="10640"/>
                        <a:pt x="0" y="10001"/>
                        <a:pt x="5" y="9028"/>
                      </a:cubicBezTo>
                      <a:cubicBezTo>
                        <a:pt x="5" y="8980"/>
                        <a:pt x="6" y="8932"/>
                        <a:pt x="6" y="8883"/>
                      </a:cubicBezTo>
                      <a:cubicBezTo>
                        <a:pt x="7" y="8834"/>
                        <a:pt x="7" y="8782"/>
                        <a:pt x="8" y="8732"/>
                      </a:cubicBezTo>
                      <a:cubicBezTo>
                        <a:pt x="8" y="8670"/>
                        <a:pt x="9" y="8607"/>
                        <a:pt x="11" y="8543"/>
                      </a:cubicBezTo>
                      <a:cubicBezTo>
                        <a:pt x="12" y="8541"/>
                        <a:pt x="12" y="8538"/>
                        <a:pt x="11" y="8532"/>
                      </a:cubicBezTo>
                      <a:lnTo>
                        <a:pt x="11" y="8532"/>
                      </a:lnTo>
                      <a:cubicBezTo>
                        <a:pt x="13" y="8452"/>
                        <a:pt x="14" y="8372"/>
                        <a:pt x="16" y="8290"/>
                      </a:cubicBezTo>
                      <a:cubicBezTo>
                        <a:pt x="16" y="8273"/>
                        <a:pt x="16" y="8253"/>
                        <a:pt x="16" y="8235"/>
                      </a:cubicBezTo>
                      <a:cubicBezTo>
                        <a:pt x="19" y="8153"/>
                        <a:pt x="22" y="8068"/>
                        <a:pt x="24" y="7982"/>
                      </a:cubicBezTo>
                      <a:cubicBezTo>
                        <a:pt x="25" y="7930"/>
                        <a:pt x="28" y="7877"/>
                        <a:pt x="29" y="7824"/>
                      </a:cubicBezTo>
                      <a:cubicBezTo>
                        <a:pt x="38" y="7563"/>
                        <a:pt x="50" y="7289"/>
                        <a:pt x="63" y="7008"/>
                      </a:cubicBezTo>
                      <a:cubicBezTo>
                        <a:pt x="70" y="6909"/>
                        <a:pt x="76" y="6808"/>
                        <a:pt x="82" y="6706"/>
                      </a:cubicBezTo>
                      <a:cubicBezTo>
                        <a:pt x="88" y="6582"/>
                        <a:pt x="98" y="6456"/>
                        <a:pt x="107" y="6329"/>
                      </a:cubicBezTo>
                      <a:cubicBezTo>
                        <a:pt x="111" y="6269"/>
                        <a:pt x="115" y="6208"/>
                        <a:pt x="120" y="6147"/>
                      </a:cubicBezTo>
                      <a:cubicBezTo>
                        <a:pt x="125" y="6086"/>
                        <a:pt x="130" y="6024"/>
                        <a:pt x="134" y="5963"/>
                      </a:cubicBezTo>
                      <a:cubicBezTo>
                        <a:pt x="139" y="5914"/>
                        <a:pt x="143" y="5865"/>
                        <a:pt x="147" y="5817"/>
                      </a:cubicBezTo>
                      <a:cubicBezTo>
                        <a:pt x="159" y="5670"/>
                        <a:pt x="174" y="5523"/>
                        <a:pt x="189" y="5376"/>
                      </a:cubicBezTo>
                      <a:cubicBezTo>
                        <a:pt x="194" y="5327"/>
                        <a:pt x="199" y="5276"/>
                        <a:pt x="205" y="5227"/>
                      </a:cubicBezTo>
                      <a:cubicBezTo>
                        <a:pt x="205" y="5215"/>
                        <a:pt x="206" y="5202"/>
                        <a:pt x="208" y="5188"/>
                      </a:cubicBezTo>
                      <a:cubicBezTo>
                        <a:pt x="218" y="5104"/>
                        <a:pt x="228" y="5018"/>
                        <a:pt x="238" y="4931"/>
                      </a:cubicBezTo>
                      <a:cubicBezTo>
                        <a:pt x="243" y="4882"/>
                        <a:pt x="250" y="4834"/>
                        <a:pt x="255" y="4785"/>
                      </a:cubicBezTo>
                      <a:cubicBezTo>
                        <a:pt x="262" y="4736"/>
                        <a:pt x="268" y="4685"/>
                        <a:pt x="275" y="4636"/>
                      </a:cubicBezTo>
                      <a:cubicBezTo>
                        <a:pt x="287" y="4539"/>
                        <a:pt x="300" y="4442"/>
                        <a:pt x="314" y="4345"/>
                      </a:cubicBezTo>
                      <a:cubicBezTo>
                        <a:pt x="314" y="4341"/>
                        <a:pt x="315" y="4339"/>
                        <a:pt x="315" y="4335"/>
                      </a:cubicBezTo>
                      <a:cubicBezTo>
                        <a:pt x="332" y="4222"/>
                        <a:pt x="348" y="4109"/>
                        <a:pt x="366" y="3997"/>
                      </a:cubicBezTo>
                      <a:cubicBezTo>
                        <a:pt x="379" y="3918"/>
                        <a:pt x="392" y="3839"/>
                        <a:pt x="405" y="3760"/>
                      </a:cubicBezTo>
                      <a:cubicBezTo>
                        <a:pt x="419" y="3684"/>
                        <a:pt x="431" y="3608"/>
                        <a:pt x="446" y="3533"/>
                      </a:cubicBezTo>
                      <a:cubicBezTo>
                        <a:pt x="460" y="3456"/>
                        <a:pt x="475" y="3383"/>
                        <a:pt x="488" y="3308"/>
                      </a:cubicBezTo>
                      <a:cubicBezTo>
                        <a:pt x="507" y="3219"/>
                        <a:pt x="525" y="3128"/>
                        <a:pt x="545" y="3040"/>
                      </a:cubicBezTo>
                      <a:cubicBezTo>
                        <a:pt x="563" y="2951"/>
                        <a:pt x="583" y="2864"/>
                        <a:pt x="604" y="2776"/>
                      </a:cubicBezTo>
                      <a:cubicBezTo>
                        <a:pt x="617" y="2726"/>
                        <a:pt x="629" y="2673"/>
                        <a:pt x="641" y="2622"/>
                      </a:cubicBezTo>
                      <a:cubicBezTo>
                        <a:pt x="651" y="2584"/>
                        <a:pt x="660" y="2546"/>
                        <a:pt x="670" y="2507"/>
                      </a:cubicBezTo>
                      <a:cubicBezTo>
                        <a:pt x="707" y="2363"/>
                        <a:pt x="747" y="2222"/>
                        <a:pt x="787" y="2085"/>
                      </a:cubicBezTo>
                      <a:cubicBezTo>
                        <a:pt x="805" y="2025"/>
                        <a:pt x="823" y="1966"/>
                        <a:pt x="842" y="1908"/>
                      </a:cubicBezTo>
                      <a:cubicBezTo>
                        <a:pt x="863" y="1843"/>
                        <a:pt x="884" y="1780"/>
                        <a:pt x="906" y="1718"/>
                      </a:cubicBezTo>
                      <a:cubicBezTo>
                        <a:pt x="916" y="1686"/>
                        <a:pt x="927" y="1654"/>
                        <a:pt x="939" y="1623"/>
                      </a:cubicBezTo>
                      <a:cubicBezTo>
                        <a:pt x="982" y="1504"/>
                        <a:pt x="1027" y="1387"/>
                        <a:pt x="1074" y="1276"/>
                      </a:cubicBezTo>
                      <a:cubicBezTo>
                        <a:pt x="1081" y="1257"/>
                        <a:pt x="1089" y="1240"/>
                        <a:pt x="1097" y="1220"/>
                      </a:cubicBezTo>
                      <a:cubicBezTo>
                        <a:pt x="1105" y="1202"/>
                        <a:pt x="1112" y="1183"/>
                        <a:pt x="1121" y="1165"/>
                      </a:cubicBezTo>
                      <a:cubicBezTo>
                        <a:pt x="1136" y="1129"/>
                        <a:pt x="1153" y="1093"/>
                        <a:pt x="1170" y="1058"/>
                      </a:cubicBezTo>
                      <a:cubicBezTo>
                        <a:pt x="1185" y="1023"/>
                        <a:pt x="1202" y="987"/>
                        <a:pt x="1219" y="953"/>
                      </a:cubicBezTo>
                      <a:cubicBezTo>
                        <a:pt x="1236" y="918"/>
                        <a:pt x="1253" y="884"/>
                        <a:pt x="1270" y="851"/>
                      </a:cubicBezTo>
                      <a:cubicBezTo>
                        <a:pt x="1360" y="677"/>
                        <a:pt x="1454" y="518"/>
                        <a:pt x="1558" y="373"/>
                      </a:cubicBezTo>
                      <a:cubicBezTo>
                        <a:pt x="1570" y="357"/>
                        <a:pt x="1581" y="341"/>
                        <a:pt x="1593" y="325"/>
                      </a:cubicBezTo>
                      <a:cubicBezTo>
                        <a:pt x="1620" y="287"/>
                        <a:pt x="1650" y="250"/>
                        <a:pt x="1680" y="213"/>
                      </a:cubicBezTo>
                      <a:cubicBezTo>
                        <a:pt x="1705" y="182"/>
                        <a:pt x="1730" y="151"/>
                        <a:pt x="1756" y="123"/>
                      </a:cubicBezTo>
                      <a:cubicBezTo>
                        <a:pt x="1764" y="111"/>
                        <a:pt x="1772" y="102"/>
                        <a:pt x="1781" y="93"/>
                      </a:cubicBezTo>
                      <a:cubicBezTo>
                        <a:pt x="1810" y="61"/>
                        <a:pt x="1841" y="30"/>
                        <a:pt x="1871" y="1"/>
                      </a:cubicBezTo>
                      <a:lnTo>
                        <a:pt x="2827" y="57"/>
                      </a:lnTo>
                      <a:lnTo>
                        <a:pt x="4222" y="139"/>
                      </a:lnTo>
                      <a:lnTo>
                        <a:pt x="4223" y="139"/>
                      </a:lnTo>
                      <a:lnTo>
                        <a:pt x="6091" y="250"/>
                      </a:lnTo>
                      <a:lnTo>
                        <a:pt x="6103" y="251"/>
                      </a:lnTo>
                      <a:cubicBezTo>
                        <a:pt x="6238" y="769"/>
                        <a:pt x="6362" y="1371"/>
                        <a:pt x="6476" y="2021"/>
                      </a:cubicBezTo>
                      <a:cubicBezTo>
                        <a:pt x="7110" y="5617"/>
                        <a:pt x="7424" y="10640"/>
                        <a:pt x="7424" y="1064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54;p16">
                  <a:extLst>
                    <a:ext uri="{FF2B5EF4-FFF2-40B4-BE49-F238E27FC236}">
                      <a16:creationId xmlns:a16="http://schemas.microsoft.com/office/drawing/2014/main" id="{94C67155-17C2-91C5-B4C1-E1F4DF406593}"/>
                    </a:ext>
                  </a:extLst>
                </p:cNvPr>
                <p:cNvSpPr/>
                <p:nvPr/>
              </p:nvSpPr>
              <p:spPr>
                <a:xfrm>
                  <a:off x="2234861" y="3506615"/>
                  <a:ext cx="128417" cy="775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7328" extrusionOk="0">
                      <a:moveTo>
                        <a:pt x="1177" y="0"/>
                      </a:moveTo>
                      <a:lnTo>
                        <a:pt x="1213" y="7327"/>
                      </a:lnTo>
                      <a:lnTo>
                        <a:pt x="0" y="7327"/>
                      </a:lnTo>
                      <a:lnTo>
                        <a:pt x="690" y="1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55;p16">
                  <a:extLst>
                    <a:ext uri="{FF2B5EF4-FFF2-40B4-BE49-F238E27FC236}">
                      <a16:creationId xmlns:a16="http://schemas.microsoft.com/office/drawing/2014/main" id="{10BFD72D-9C1F-B199-A2FC-F8A8860F0A92}"/>
                    </a:ext>
                  </a:extLst>
                </p:cNvPr>
                <p:cNvSpPr/>
                <p:nvPr/>
              </p:nvSpPr>
              <p:spPr>
                <a:xfrm>
                  <a:off x="1886743" y="3141578"/>
                  <a:ext cx="226792" cy="114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0779" fill="none" extrusionOk="0">
                      <a:moveTo>
                        <a:pt x="191" y="10778"/>
                      </a:moveTo>
                      <a:cubicBezTo>
                        <a:pt x="0" y="2207"/>
                        <a:pt x="2143" y="0"/>
                        <a:pt x="2143" y="0"/>
                      </a:cubicBezTo>
                    </a:path>
                  </a:pathLst>
                </a:custGeom>
                <a:noFill/>
                <a:ln w="475" cap="flat" cmpd="sng">
                  <a:solidFill>
                    <a:srgbClr val="BAA9B6"/>
                  </a:solidFill>
                  <a:prstDash val="solid"/>
                  <a:miter lim="114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56;p16">
                  <a:extLst>
                    <a:ext uri="{FF2B5EF4-FFF2-40B4-BE49-F238E27FC236}">
                      <a16:creationId xmlns:a16="http://schemas.microsoft.com/office/drawing/2014/main" id="{0E81B190-2E3A-AAE6-4103-22CA468593C8}"/>
                    </a:ext>
                  </a:extLst>
                </p:cNvPr>
                <p:cNvSpPr/>
                <p:nvPr/>
              </p:nvSpPr>
              <p:spPr>
                <a:xfrm>
                  <a:off x="1991676" y="3217315"/>
                  <a:ext cx="267094" cy="193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1828" fill="none" extrusionOk="0">
                      <a:moveTo>
                        <a:pt x="0" y="1804"/>
                      </a:moveTo>
                      <a:cubicBezTo>
                        <a:pt x="0" y="1804"/>
                        <a:pt x="2111" y="1828"/>
                        <a:pt x="2524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114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57;p16">
                  <a:extLst>
                    <a:ext uri="{FF2B5EF4-FFF2-40B4-BE49-F238E27FC236}">
                      <a16:creationId xmlns:a16="http://schemas.microsoft.com/office/drawing/2014/main" id="{38ADD5DB-7CE8-60FD-EDD4-4FC0609EB25E}"/>
                    </a:ext>
                  </a:extLst>
                </p:cNvPr>
                <p:cNvSpPr/>
                <p:nvPr/>
              </p:nvSpPr>
              <p:spPr>
                <a:xfrm>
                  <a:off x="2234756" y="3506721"/>
                  <a:ext cx="124609" cy="775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7327" fill="none" extrusionOk="0">
                      <a:moveTo>
                        <a:pt x="0" y="7326"/>
                      </a:moveTo>
                      <a:lnTo>
                        <a:pt x="691" y="118"/>
                      </a:lnTo>
                      <a:lnTo>
                        <a:pt x="1178" y="1"/>
                      </a:lnTo>
                    </a:path>
                  </a:pathLst>
                </a:custGeom>
                <a:noFill/>
                <a:ln w="475" cap="flat" cmpd="sng">
                  <a:solidFill>
                    <a:srgbClr val="BAA9B6"/>
                  </a:solidFill>
                  <a:prstDash val="solid"/>
                  <a:miter lim="114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60;p16">
                  <a:extLst>
                    <a:ext uri="{FF2B5EF4-FFF2-40B4-BE49-F238E27FC236}">
                      <a16:creationId xmlns:a16="http://schemas.microsoft.com/office/drawing/2014/main" id="{8B443655-EBDB-E06D-B9CC-8E60910B0AF3}"/>
                    </a:ext>
                  </a:extLst>
                </p:cNvPr>
                <p:cNvSpPr/>
                <p:nvPr/>
              </p:nvSpPr>
              <p:spPr>
                <a:xfrm>
                  <a:off x="2146748" y="2039064"/>
                  <a:ext cx="288251" cy="288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726" extrusionOk="0">
                      <a:moveTo>
                        <a:pt x="2158" y="2725"/>
                      </a:moveTo>
                      <a:lnTo>
                        <a:pt x="2724" y="1501"/>
                      </a:lnTo>
                      <a:lnTo>
                        <a:pt x="427" y="1"/>
                      </a:lnTo>
                      <a:lnTo>
                        <a:pt x="1" y="71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68;p16">
                  <a:extLst>
                    <a:ext uri="{FF2B5EF4-FFF2-40B4-BE49-F238E27FC236}">
                      <a16:creationId xmlns:a16="http://schemas.microsoft.com/office/drawing/2014/main" id="{34DC34ED-6AC2-C5B1-FF5E-DE584B8651BB}"/>
                    </a:ext>
                  </a:extLst>
                </p:cNvPr>
                <p:cNvSpPr/>
                <p:nvPr/>
              </p:nvSpPr>
              <p:spPr>
                <a:xfrm>
                  <a:off x="1875443" y="2140718"/>
                  <a:ext cx="583165" cy="107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3" h="10196" extrusionOk="0">
                      <a:moveTo>
                        <a:pt x="277" y="6194"/>
                      </a:moveTo>
                      <a:cubicBezTo>
                        <a:pt x="705" y="8223"/>
                        <a:pt x="1226" y="9943"/>
                        <a:pt x="1226" y="9943"/>
                      </a:cubicBezTo>
                      <a:lnTo>
                        <a:pt x="5458" y="10196"/>
                      </a:lnTo>
                      <a:lnTo>
                        <a:pt x="4550" y="6371"/>
                      </a:lnTo>
                      <a:cubicBezTo>
                        <a:pt x="5457" y="5525"/>
                        <a:pt x="5513" y="4498"/>
                        <a:pt x="5327" y="3604"/>
                      </a:cubicBezTo>
                      <a:cubicBezTo>
                        <a:pt x="5157" y="2791"/>
                        <a:pt x="4787" y="2087"/>
                        <a:pt x="4675" y="1733"/>
                      </a:cubicBezTo>
                      <a:lnTo>
                        <a:pt x="2995" y="89"/>
                      </a:lnTo>
                      <a:cubicBezTo>
                        <a:pt x="2905" y="0"/>
                        <a:pt x="857" y="136"/>
                        <a:pt x="236" y="3027"/>
                      </a:cubicBezTo>
                      <a:cubicBezTo>
                        <a:pt x="1" y="4128"/>
                        <a:pt x="73" y="5221"/>
                        <a:pt x="277" y="6194"/>
                      </a:cubicBezTo>
                      <a:close/>
                    </a:path>
                  </a:pathLst>
                </a:custGeom>
                <a:solidFill>
                  <a:srgbClr val="FFFFFF">
                    <a:alpha val="368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72;p16">
                  <a:extLst>
                    <a:ext uri="{FF2B5EF4-FFF2-40B4-BE49-F238E27FC236}">
                      <a16:creationId xmlns:a16="http://schemas.microsoft.com/office/drawing/2014/main" id="{EEC94556-934E-6D69-AF94-0A472DE9329C}"/>
                    </a:ext>
                  </a:extLst>
                </p:cNvPr>
                <p:cNvSpPr/>
                <p:nvPr/>
              </p:nvSpPr>
              <p:spPr>
                <a:xfrm>
                  <a:off x="1932651" y="3156176"/>
                  <a:ext cx="550796" cy="213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7" h="2021" extrusionOk="0">
                      <a:moveTo>
                        <a:pt x="5206" y="2021"/>
                      </a:moveTo>
                      <a:cubicBezTo>
                        <a:pt x="4473" y="1854"/>
                        <a:pt x="3566" y="1646"/>
                        <a:pt x="2679" y="1445"/>
                      </a:cubicBezTo>
                      <a:cubicBezTo>
                        <a:pt x="2098" y="1314"/>
                        <a:pt x="1525" y="1185"/>
                        <a:pt x="1016" y="1072"/>
                      </a:cubicBezTo>
                      <a:cubicBezTo>
                        <a:pt x="636" y="988"/>
                        <a:pt x="290" y="913"/>
                        <a:pt x="0" y="851"/>
                      </a:cubicBezTo>
                      <a:cubicBezTo>
                        <a:pt x="16" y="821"/>
                        <a:pt x="30" y="793"/>
                        <a:pt x="47" y="763"/>
                      </a:cubicBezTo>
                      <a:cubicBezTo>
                        <a:pt x="66" y="726"/>
                        <a:pt x="86" y="691"/>
                        <a:pt x="107" y="657"/>
                      </a:cubicBezTo>
                      <a:cubicBezTo>
                        <a:pt x="124" y="626"/>
                        <a:pt x="142" y="595"/>
                        <a:pt x="160" y="565"/>
                      </a:cubicBezTo>
                      <a:cubicBezTo>
                        <a:pt x="168" y="553"/>
                        <a:pt x="176" y="541"/>
                        <a:pt x="184" y="529"/>
                      </a:cubicBezTo>
                      <a:cubicBezTo>
                        <a:pt x="200" y="501"/>
                        <a:pt x="219" y="476"/>
                        <a:pt x="236" y="450"/>
                      </a:cubicBezTo>
                      <a:cubicBezTo>
                        <a:pt x="253" y="423"/>
                        <a:pt x="270" y="398"/>
                        <a:pt x="288" y="373"/>
                      </a:cubicBezTo>
                      <a:cubicBezTo>
                        <a:pt x="311" y="341"/>
                        <a:pt x="334" y="309"/>
                        <a:pt x="358" y="278"/>
                      </a:cubicBezTo>
                      <a:cubicBezTo>
                        <a:pt x="374" y="255"/>
                        <a:pt x="391" y="234"/>
                        <a:pt x="410" y="213"/>
                      </a:cubicBezTo>
                      <a:cubicBezTo>
                        <a:pt x="470" y="137"/>
                        <a:pt x="534" y="66"/>
                        <a:pt x="601" y="1"/>
                      </a:cubicBezTo>
                      <a:lnTo>
                        <a:pt x="1557" y="57"/>
                      </a:lnTo>
                      <a:lnTo>
                        <a:pt x="2953" y="139"/>
                      </a:lnTo>
                      <a:lnTo>
                        <a:pt x="4821" y="250"/>
                      </a:lnTo>
                      <a:lnTo>
                        <a:pt x="4833" y="251"/>
                      </a:lnTo>
                      <a:cubicBezTo>
                        <a:pt x="4968" y="769"/>
                        <a:pt x="5092" y="1371"/>
                        <a:pt x="5206" y="202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73;p16">
                  <a:extLst>
                    <a:ext uri="{FF2B5EF4-FFF2-40B4-BE49-F238E27FC236}">
                      <a16:creationId xmlns:a16="http://schemas.microsoft.com/office/drawing/2014/main" id="{3094968C-C8D5-995D-6725-2338D201F435}"/>
                    </a:ext>
                  </a:extLst>
                </p:cNvPr>
                <p:cNvSpPr/>
                <p:nvPr/>
              </p:nvSpPr>
              <p:spPr>
                <a:xfrm>
                  <a:off x="1762665" y="3156176"/>
                  <a:ext cx="334794" cy="112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10641" extrusionOk="0">
                      <a:moveTo>
                        <a:pt x="1365" y="10640"/>
                      </a:moveTo>
                      <a:lnTo>
                        <a:pt x="365" y="10640"/>
                      </a:lnTo>
                      <a:cubicBezTo>
                        <a:pt x="365" y="10640"/>
                        <a:pt x="0" y="2177"/>
                        <a:pt x="2208" y="1"/>
                      </a:cubicBezTo>
                      <a:lnTo>
                        <a:pt x="3164" y="57"/>
                      </a:lnTo>
                      <a:cubicBezTo>
                        <a:pt x="2679" y="752"/>
                        <a:pt x="1204" y="3468"/>
                        <a:pt x="1365" y="1064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285;p16">
                  <a:extLst>
                    <a:ext uri="{FF2B5EF4-FFF2-40B4-BE49-F238E27FC236}">
                      <a16:creationId xmlns:a16="http://schemas.microsoft.com/office/drawing/2014/main" id="{63F503D9-C0D3-1501-2B48-552B0E437CF9}"/>
                    </a:ext>
                  </a:extLst>
                </p:cNvPr>
                <p:cNvSpPr/>
                <p:nvPr/>
              </p:nvSpPr>
              <p:spPr>
                <a:xfrm>
                  <a:off x="2165682" y="3055899"/>
                  <a:ext cx="433381" cy="25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429" extrusionOk="0">
                      <a:moveTo>
                        <a:pt x="714" y="1751"/>
                      </a:moveTo>
                      <a:lnTo>
                        <a:pt x="4096" y="2429"/>
                      </a:lnTo>
                      <a:lnTo>
                        <a:pt x="1347" y="1"/>
                      </a:lnTo>
                      <a:lnTo>
                        <a:pt x="0" y="1207"/>
                      </a:ln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286;p16">
                  <a:extLst>
                    <a:ext uri="{FF2B5EF4-FFF2-40B4-BE49-F238E27FC236}">
                      <a16:creationId xmlns:a16="http://schemas.microsoft.com/office/drawing/2014/main" id="{B8046480-6A1B-071E-EA55-1E7895B04573}"/>
                    </a:ext>
                  </a:extLst>
                </p:cNvPr>
                <p:cNvSpPr/>
                <p:nvPr/>
              </p:nvSpPr>
              <p:spPr>
                <a:xfrm>
                  <a:off x="2281298" y="3012742"/>
                  <a:ext cx="100597" cy="10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1031" extrusionOk="0">
                      <a:moveTo>
                        <a:pt x="400" y="903"/>
                      </a:moveTo>
                      <a:lnTo>
                        <a:pt x="92" y="484"/>
                      </a:lnTo>
                      <a:cubicBezTo>
                        <a:pt x="0" y="360"/>
                        <a:pt x="50" y="184"/>
                        <a:pt x="193" y="126"/>
                      </a:cubicBezTo>
                      <a:lnTo>
                        <a:pt x="238" y="108"/>
                      </a:lnTo>
                      <a:cubicBezTo>
                        <a:pt x="508" y="1"/>
                        <a:pt x="812" y="148"/>
                        <a:pt x="895" y="427"/>
                      </a:cubicBezTo>
                      <a:cubicBezTo>
                        <a:pt x="950" y="613"/>
                        <a:pt x="891" y="816"/>
                        <a:pt x="742" y="943"/>
                      </a:cubicBezTo>
                      <a:cubicBezTo>
                        <a:pt x="638" y="1031"/>
                        <a:pt x="480" y="1014"/>
                        <a:pt x="400" y="903"/>
                      </a:cubicBez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287;p16">
                  <a:extLst>
                    <a:ext uri="{FF2B5EF4-FFF2-40B4-BE49-F238E27FC236}">
                      <a16:creationId xmlns:a16="http://schemas.microsoft.com/office/drawing/2014/main" id="{5875DC2A-D9A8-C573-5314-AAD241E14D6E}"/>
                    </a:ext>
                  </a:extLst>
                </p:cNvPr>
                <p:cNvSpPr/>
                <p:nvPr/>
              </p:nvSpPr>
              <p:spPr>
                <a:xfrm>
                  <a:off x="2404531" y="3171408"/>
                  <a:ext cx="310041" cy="144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" h="1365" extrusionOk="0">
                      <a:moveTo>
                        <a:pt x="0" y="1"/>
                      </a:moveTo>
                      <a:lnTo>
                        <a:pt x="1837" y="1337"/>
                      </a:lnTo>
                      <a:lnTo>
                        <a:pt x="1903" y="1309"/>
                      </a:lnTo>
                      <a:cubicBezTo>
                        <a:pt x="2162" y="1203"/>
                        <a:pt x="2453" y="1216"/>
                        <a:pt x="2701" y="1345"/>
                      </a:cubicBezTo>
                      <a:cubicBezTo>
                        <a:pt x="2741" y="1364"/>
                        <a:pt x="2788" y="1356"/>
                        <a:pt x="2818" y="1325"/>
                      </a:cubicBezTo>
                      <a:cubicBezTo>
                        <a:pt x="2824" y="1321"/>
                        <a:pt x="2827" y="1315"/>
                        <a:pt x="2831" y="1309"/>
                      </a:cubicBezTo>
                      <a:cubicBezTo>
                        <a:pt x="2930" y="1156"/>
                        <a:pt x="2905" y="959"/>
                        <a:pt x="2779" y="835"/>
                      </a:cubicBezTo>
                      <a:cubicBezTo>
                        <a:pt x="2759" y="814"/>
                        <a:pt x="2735" y="797"/>
                        <a:pt x="2708" y="781"/>
                      </a:cubicBezTo>
                      <a:lnTo>
                        <a:pt x="2583" y="718"/>
                      </a:lnTo>
                      <a:lnTo>
                        <a:pt x="2570" y="712"/>
                      </a:lnTo>
                      <a:cubicBezTo>
                        <a:pt x="2353" y="604"/>
                        <a:pt x="2097" y="609"/>
                        <a:pt x="1884" y="726"/>
                      </a:cubicBezTo>
                      <a:lnTo>
                        <a:pt x="60" y="25"/>
                      </a:ln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88;p16">
                  <a:extLst>
                    <a:ext uri="{FF2B5EF4-FFF2-40B4-BE49-F238E27FC236}">
                      <a16:creationId xmlns:a16="http://schemas.microsoft.com/office/drawing/2014/main" id="{DE06DEA3-70DF-7FAA-C84F-15BD67BEBA80}"/>
                    </a:ext>
                  </a:extLst>
                </p:cNvPr>
                <p:cNvSpPr/>
                <p:nvPr/>
              </p:nvSpPr>
              <p:spPr>
                <a:xfrm>
                  <a:off x="2458901" y="3235297"/>
                  <a:ext cx="225100" cy="57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546" extrusionOk="0">
                      <a:moveTo>
                        <a:pt x="1" y="57"/>
                      </a:moveTo>
                      <a:lnTo>
                        <a:pt x="967" y="541"/>
                      </a:lnTo>
                      <a:cubicBezTo>
                        <a:pt x="1379" y="339"/>
                        <a:pt x="1671" y="397"/>
                        <a:pt x="1919" y="525"/>
                      </a:cubicBezTo>
                      <a:cubicBezTo>
                        <a:pt x="1959" y="545"/>
                        <a:pt x="2006" y="537"/>
                        <a:pt x="2037" y="507"/>
                      </a:cubicBezTo>
                      <a:cubicBezTo>
                        <a:pt x="2041" y="502"/>
                        <a:pt x="2045" y="496"/>
                        <a:pt x="2049" y="491"/>
                      </a:cubicBezTo>
                      <a:cubicBezTo>
                        <a:pt x="2126" y="373"/>
                        <a:pt x="2128" y="229"/>
                        <a:pt x="2069" y="114"/>
                      </a:cubicBezTo>
                      <a:lnTo>
                        <a:pt x="2056" y="108"/>
                      </a:lnTo>
                      <a:cubicBezTo>
                        <a:pt x="1839" y="0"/>
                        <a:pt x="1583" y="5"/>
                        <a:pt x="1370" y="122"/>
                      </a:cubicBezTo>
                      <a:lnTo>
                        <a:pt x="897" y="31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289;p16">
                  <a:extLst>
                    <a:ext uri="{FF2B5EF4-FFF2-40B4-BE49-F238E27FC236}">
                      <a16:creationId xmlns:a16="http://schemas.microsoft.com/office/drawing/2014/main" id="{7B4C1E57-4BDB-C14D-0CEF-E60769D63B2D}"/>
                    </a:ext>
                  </a:extLst>
                </p:cNvPr>
                <p:cNvSpPr/>
                <p:nvPr/>
              </p:nvSpPr>
              <p:spPr>
                <a:xfrm>
                  <a:off x="2359257" y="3127299"/>
                  <a:ext cx="311945" cy="144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" h="1368" extrusionOk="0">
                      <a:moveTo>
                        <a:pt x="1839" y="1336"/>
                      </a:moveTo>
                      <a:lnTo>
                        <a:pt x="1904" y="1309"/>
                      </a:lnTo>
                      <a:cubicBezTo>
                        <a:pt x="2162" y="1203"/>
                        <a:pt x="2454" y="1215"/>
                        <a:pt x="2702" y="1344"/>
                      </a:cubicBezTo>
                      <a:cubicBezTo>
                        <a:pt x="2748" y="1368"/>
                        <a:pt x="2804" y="1353"/>
                        <a:pt x="2832" y="1309"/>
                      </a:cubicBezTo>
                      <a:cubicBezTo>
                        <a:pt x="2949" y="1130"/>
                        <a:pt x="2893" y="890"/>
                        <a:pt x="2710" y="780"/>
                      </a:cubicBezTo>
                      <a:lnTo>
                        <a:pt x="2570" y="711"/>
                      </a:lnTo>
                      <a:cubicBezTo>
                        <a:pt x="2353" y="604"/>
                        <a:pt x="2097" y="608"/>
                        <a:pt x="1884" y="72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2A8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284;p16">
              <a:extLst>
                <a:ext uri="{FF2B5EF4-FFF2-40B4-BE49-F238E27FC236}">
                  <a16:creationId xmlns:a16="http://schemas.microsoft.com/office/drawing/2014/main" id="{62C603CE-6C98-EDBD-87C7-7506907F131A}"/>
                </a:ext>
              </a:extLst>
            </p:cNvPr>
            <p:cNvSpPr/>
            <p:nvPr/>
          </p:nvSpPr>
          <p:spPr>
            <a:xfrm>
              <a:off x="-64585" y="3973104"/>
              <a:ext cx="698783" cy="584632"/>
            </a:xfrm>
            <a:custGeom>
              <a:avLst/>
              <a:gdLst/>
              <a:ahLst/>
              <a:cxnLst/>
              <a:rect l="l" t="t" r="r" b="b"/>
              <a:pathLst>
                <a:path w="6606" h="5527" extrusionOk="0">
                  <a:moveTo>
                    <a:pt x="3514" y="1585"/>
                  </a:moveTo>
                  <a:lnTo>
                    <a:pt x="6605" y="4394"/>
                  </a:lnTo>
                  <a:lnTo>
                    <a:pt x="6569" y="5527"/>
                  </a:lnTo>
                  <a:cubicBezTo>
                    <a:pt x="6569" y="5527"/>
                    <a:pt x="3436" y="4984"/>
                    <a:pt x="1401" y="3258"/>
                  </a:cubicBezTo>
                  <a:cubicBezTo>
                    <a:pt x="1" y="2071"/>
                    <a:pt x="1752" y="1"/>
                    <a:pt x="3514" y="1585"/>
                  </a:cubicBezTo>
                  <a:close/>
                </a:path>
              </a:pathLst>
            </a:custGeom>
            <a:solidFill>
              <a:srgbClr val="E2A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0726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10271125" cy="517526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-3955"/>
            <a:ext cx="11070608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Roboto"/>
            </a:endParaRPr>
          </a:p>
          <a:p>
            <a:endParaRPr lang="en-US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Attach the Career Center Application to Your Job Posting for Student's to Access</a:t>
            </a:r>
            <a:endParaRPr lang="en-US" sz="1800">
              <a:latin typeface="Roboto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1800">
                <a:latin typeface="Roboto"/>
              </a:rPr>
              <a:t>First, </a:t>
            </a:r>
            <a:r>
              <a:rPr lang="en-US" sz="1800" b="1">
                <a:latin typeface="Roboto"/>
              </a:rPr>
              <a:t>Download </a:t>
            </a:r>
            <a:r>
              <a:rPr lang="en-US" sz="1800">
                <a:latin typeface="Roboto"/>
              </a:rPr>
              <a:t>the </a:t>
            </a:r>
            <a:r>
              <a:rPr lang="en-US" sz="1800"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Center Application</a:t>
            </a:r>
            <a:endParaRPr lang="en-US" sz="1800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000" b="1">
              <a:latin typeface="Corbel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000" b="1">
              <a:latin typeface="Corbel"/>
            </a:endParaRPr>
          </a:p>
          <a:p>
            <a:endParaRPr lang="en-US">
              <a:latin typeface="Roboto"/>
            </a:endParaRPr>
          </a:p>
        </p:txBody>
      </p:sp>
      <p:pic>
        <p:nvPicPr>
          <p:cNvPr id="5" name="Picture 4" descr="A screenshot of Handshake mobile application home page.">
            <a:extLst>
              <a:ext uri="{FF2B5EF4-FFF2-40B4-BE49-F238E27FC236}">
                <a16:creationId xmlns:a16="http://schemas.microsoft.com/office/drawing/2014/main" id="{FD06488E-A926-EDB7-B855-899C31EA5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84" y="1219507"/>
            <a:ext cx="2163402" cy="3595533"/>
          </a:xfrm>
          <a:prstGeom prst="rect">
            <a:avLst/>
          </a:prstGeom>
        </p:spPr>
      </p:pic>
      <p:sp>
        <p:nvSpPr>
          <p:cNvPr id="101" name="Down Arrow 8" descr="A arrow pointing at jobs tab.">
            <a:extLst>
              <a:ext uri="{FF2B5EF4-FFF2-40B4-BE49-F238E27FC236}">
                <a16:creationId xmlns:a16="http://schemas.microsoft.com/office/drawing/2014/main" id="{A55245A8-3C3B-9441-4663-AA244EFF1EFE}"/>
              </a:ext>
            </a:extLst>
          </p:cNvPr>
          <p:cNvSpPr/>
          <p:nvPr/>
        </p:nvSpPr>
        <p:spPr>
          <a:xfrm rot="5400000">
            <a:off x="1917607" y="2799000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2ED6656-62E1-00D0-7CA1-DF98CCC7CB09}"/>
              </a:ext>
            </a:extLst>
          </p:cNvPr>
          <p:cNvSpPr txBox="1"/>
          <p:nvPr/>
        </p:nvSpPr>
        <p:spPr>
          <a:xfrm>
            <a:off x="3046771" y="2549014"/>
            <a:ext cx="36035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Click</a:t>
            </a:r>
            <a:r>
              <a:rPr lang="en-US" sz="1800">
                <a:latin typeface="Roboto"/>
              </a:rPr>
              <a:t> the “Jobs” under postings category on the menu to the left side of your Home page​.</a:t>
            </a:r>
          </a:p>
        </p:txBody>
      </p:sp>
      <p:pic>
        <p:nvPicPr>
          <p:cNvPr id="98" name="Picture 97" descr="A screenshot of handshake jobs page.">
            <a:extLst>
              <a:ext uri="{FF2B5EF4-FFF2-40B4-BE49-F238E27FC236}">
                <a16:creationId xmlns:a16="http://schemas.microsoft.com/office/drawing/2014/main" id="{28911943-4BDB-5E93-D251-A9543AD5A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15" y="4438546"/>
            <a:ext cx="5429250" cy="1200150"/>
          </a:xfrm>
          <a:prstGeom prst="rect">
            <a:avLst/>
          </a:prstGeom>
        </p:spPr>
      </p:pic>
      <p:sp>
        <p:nvSpPr>
          <p:cNvPr id="102" name="Down Arrow 8" descr="A arrow pointing at three dots on the job post.">
            <a:extLst>
              <a:ext uri="{FF2B5EF4-FFF2-40B4-BE49-F238E27FC236}">
                <a16:creationId xmlns:a16="http://schemas.microsoft.com/office/drawing/2014/main" id="{31DE1F95-9AC3-2204-7142-AFD59D92AA0B}"/>
              </a:ext>
            </a:extLst>
          </p:cNvPr>
          <p:cNvSpPr/>
          <p:nvPr/>
        </p:nvSpPr>
        <p:spPr>
          <a:xfrm rot="5400000">
            <a:off x="5628185" y="4875652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8EC3E8-B3E3-3C26-9AD0-84A913C86A5D}"/>
              </a:ext>
            </a:extLst>
          </p:cNvPr>
          <p:cNvSpPr txBox="1"/>
          <p:nvPr/>
        </p:nvSpPr>
        <p:spPr>
          <a:xfrm>
            <a:off x="6520922" y="4433548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Click </a:t>
            </a:r>
            <a:r>
              <a:rPr lang="en-US" sz="1800">
                <a:latin typeface="Roboto"/>
              </a:rPr>
              <a:t>the three dots on the job post and </a:t>
            </a:r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 “Edit” when prompted.​</a:t>
            </a:r>
          </a:p>
        </p:txBody>
      </p:sp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18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377045"/>
            <a:ext cx="1107060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Roboto"/>
            </a:endParaRPr>
          </a:p>
          <a:p>
            <a:endParaRPr lang="en-US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Attach the </a:t>
            </a:r>
            <a:r>
              <a:rPr lang="en-US" sz="1800" b="1"/>
              <a:t>Career Center </a:t>
            </a:r>
            <a:r>
              <a:rPr lang="en-US" sz="1800" b="1">
                <a:latin typeface="Roboto"/>
              </a:rPr>
              <a:t>Application (cont.) </a:t>
            </a:r>
            <a:endParaRPr lang="en-US" sz="1800">
              <a:latin typeface="Roboto"/>
            </a:endParaRPr>
          </a:p>
          <a:p>
            <a:endParaRPr lang="en-US">
              <a:latin typeface="Roboto"/>
            </a:endParaRPr>
          </a:p>
        </p:txBody>
      </p:sp>
      <p:pic>
        <p:nvPicPr>
          <p:cNvPr id="5" name="Picture 4" descr="A screenshot of job posting.">
            <a:extLst>
              <a:ext uri="{FF2B5EF4-FFF2-40B4-BE49-F238E27FC236}">
                <a16:creationId xmlns:a16="http://schemas.microsoft.com/office/drawing/2014/main" id="{6A89B061-BF37-0FE5-5368-E08B75DCF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0" y="1286029"/>
            <a:ext cx="4988641" cy="2725071"/>
          </a:xfrm>
          <a:prstGeom prst="rect">
            <a:avLst/>
          </a:prstGeom>
        </p:spPr>
      </p:pic>
      <p:sp>
        <p:nvSpPr>
          <p:cNvPr id="101" name="Down Arrow 8" descr="A arrow pointing edit attachment button.">
            <a:extLst>
              <a:ext uri="{FF2B5EF4-FFF2-40B4-BE49-F238E27FC236}">
                <a16:creationId xmlns:a16="http://schemas.microsoft.com/office/drawing/2014/main" id="{A55245A8-3C3B-9441-4663-AA244EFF1EFE}"/>
              </a:ext>
            </a:extLst>
          </p:cNvPr>
          <p:cNvSpPr/>
          <p:nvPr/>
        </p:nvSpPr>
        <p:spPr>
          <a:xfrm rot="5400000">
            <a:off x="4929716" y="3026922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DB88C23-4781-8BAA-3C24-37543B1CC56D}"/>
              </a:ext>
            </a:extLst>
          </p:cNvPr>
          <p:cNvSpPr txBox="1"/>
          <p:nvPr/>
        </p:nvSpPr>
        <p:spPr>
          <a:xfrm>
            <a:off x="5719916" y="310207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 “Edit Attachments.”</a:t>
            </a:r>
          </a:p>
        </p:txBody>
      </p:sp>
      <p:pic>
        <p:nvPicPr>
          <p:cNvPr id="98" name="Picture 97" descr="A screenshot of attachment page.">
            <a:extLst>
              <a:ext uri="{FF2B5EF4-FFF2-40B4-BE49-F238E27FC236}">
                <a16:creationId xmlns:a16="http://schemas.microsoft.com/office/drawing/2014/main" id="{2E4635C3-19E4-80FF-8C48-2435692BB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19" y="4422980"/>
            <a:ext cx="7924800" cy="1133782"/>
          </a:xfrm>
          <a:prstGeom prst="rect">
            <a:avLst/>
          </a:prstGeom>
        </p:spPr>
      </p:pic>
      <p:sp>
        <p:nvSpPr>
          <p:cNvPr id="102" name="Down Arrow 8" descr="A arrow pointing at new attachment tab.">
            <a:extLst>
              <a:ext uri="{FF2B5EF4-FFF2-40B4-BE49-F238E27FC236}">
                <a16:creationId xmlns:a16="http://schemas.microsoft.com/office/drawing/2014/main" id="{08DF0A8E-5F72-9F04-A937-A269EE1D9497}"/>
              </a:ext>
            </a:extLst>
          </p:cNvPr>
          <p:cNvSpPr/>
          <p:nvPr/>
        </p:nvSpPr>
        <p:spPr>
          <a:xfrm rot="10800000">
            <a:off x="7812578" y="4847111"/>
            <a:ext cx="458556" cy="46507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F2A0C88-BAB0-49AD-233C-4A605597FF28}"/>
              </a:ext>
            </a:extLst>
          </p:cNvPr>
          <p:cNvSpPr txBox="1"/>
          <p:nvPr/>
        </p:nvSpPr>
        <p:spPr>
          <a:xfrm>
            <a:off x="4699821" y="4847304"/>
            <a:ext cx="39968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 “New Attachment.”​</a:t>
            </a:r>
          </a:p>
        </p:txBody>
      </p:sp>
    </p:spTree>
    <p:extLst>
      <p:ext uri="{BB962C8B-B14F-4D97-AF65-F5344CB8AC3E}">
        <p14:creationId xmlns:p14="http://schemas.microsoft.com/office/powerpoint/2010/main" val="262094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377045"/>
            <a:ext cx="1107060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Roboto"/>
            </a:endParaRPr>
          </a:p>
          <a:p>
            <a:endParaRPr lang="en-US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Attach the </a:t>
            </a:r>
            <a:r>
              <a:rPr lang="en-US" sz="1800" b="1"/>
              <a:t>Career Center Application</a:t>
            </a:r>
            <a:r>
              <a:rPr lang="en-US" sz="1800" b="1">
                <a:latin typeface="Roboto"/>
              </a:rPr>
              <a:t> (cont.) </a:t>
            </a:r>
            <a:endParaRPr lang="en-US" sz="1800">
              <a:latin typeface="Roboto"/>
            </a:endParaRPr>
          </a:p>
          <a:p>
            <a:endParaRPr lang="en-US">
              <a:latin typeface="Roboto"/>
            </a:endParaRPr>
          </a:p>
        </p:txBody>
      </p:sp>
      <p:pic>
        <p:nvPicPr>
          <p:cNvPr id="5" name="Picture 4" descr="A screenshot of new attachment section.">
            <a:extLst>
              <a:ext uri="{FF2B5EF4-FFF2-40B4-BE49-F238E27FC236}">
                <a16:creationId xmlns:a16="http://schemas.microsoft.com/office/drawing/2014/main" id="{C92B27E8-BC3C-66A0-FA93-4E603DA6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8" y="2328556"/>
            <a:ext cx="7124700" cy="1266825"/>
          </a:xfrm>
          <a:prstGeom prst="rect">
            <a:avLst/>
          </a:prstGeom>
        </p:spPr>
      </p:pic>
      <p:sp>
        <p:nvSpPr>
          <p:cNvPr id="102" name="Down Arrow 8" descr="A arrow pointing at text box titled name.">
            <a:extLst>
              <a:ext uri="{FF2B5EF4-FFF2-40B4-BE49-F238E27FC236}">
                <a16:creationId xmlns:a16="http://schemas.microsoft.com/office/drawing/2014/main" id="{D6A1FA20-B89B-C3C3-AE58-64ACE27A8402}"/>
              </a:ext>
            </a:extLst>
          </p:cNvPr>
          <p:cNvSpPr/>
          <p:nvPr/>
        </p:nvSpPr>
        <p:spPr>
          <a:xfrm>
            <a:off x="2169282" y="2088183"/>
            <a:ext cx="458556" cy="46507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6100951-61A6-201E-E6BC-E3A64C567645}"/>
              </a:ext>
            </a:extLst>
          </p:cNvPr>
          <p:cNvSpPr txBox="1"/>
          <p:nvPr/>
        </p:nvSpPr>
        <p:spPr>
          <a:xfrm>
            <a:off x="2623057" y="1793055"/>
            <a:ext cx="61476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Name </a:t>
            </a:r>
            <a:r>
              <a:rPr lang="en-US" sz="1800">
                <a:latin typeface="Roboto"/>
              </a:rPr>
              <a:t>the file “Career Center Application.”​</a:t>
            </a:r>
          </a:p>
        </p:txBody>
      </p:sp>
      <p:sp>
        <p:nvSpPr>
          <p:cNvPr id="103" name="Down Arrow 8" descr="A arrow pointing at browse button.">
            <a:extLst>
              <a:ext uri="{FF2B5EF4-FFF2-40B4-BE49-F238E27FC236}">
                <a16:creationId xmlns:a16="http://schemas.microsoft.com/office/drawing/2014/main" id="{DF0D3C5D-A78C-4A4C-4FAF-0BFFB265E005}"/>
              </a:ext>
            </a:extLst>
          </p:cNvPr>
          <p:cNvSpPr/>
          <p:nvPr/>
        </p:nvSpPr>
        <p:spPr>
          <a:xfrm rot="10800000">
            <a:off x="1845039" y="3106692"/>
            <a:ext cx="458556" cy="46507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05F1020-23C2-CEE6-EDB0-4070FFE0237A}"/>
              </a:ext>
            </a:extLst>
          </p:cNvPr>
          <p:cNvSpPr txBox="1"/>
          <p:nvPr/>
        </p:nvSpPr>
        <p:spPr>
          <a:xfrm>
            <a:off x="1906277" y="36948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Upload </a:t>
            </a:r>
            <a:r>
              <a:rPr lang="en-US" sz="1800">
                <a:latin typeface="Roboto"/>
              </a:rPr>
              <a:t>application</a:t>
            </a:r>
            <a:endParaRPr lang="en-US">
              <a:latin typeface="Roboto"/>
            </a:endParaRPr>
          </a:p>
        </p:txBody>
      </p:sp>
      <p:sp>
        <p:nvSpPr>
          <p:cNvPr id="104" name="Down Arrow 8" descr="A arrow pointing at choose applicant button.">
            <a:extLst>
              <a:ext uri="{FF2B5EF4-FFF2-40B4-BE49-F238E27FC236}">
                <a16:creationId xmlns:a16="http://schemas.microsoft.com/office/drawing/2014/main" id="{D6DC0563-3CAC-E03C-971F-FB9BCCE82E24}"/>
              </a:ext>
            </a:extLst>
          </p:cNvPr>
          <p:cNvSpPr/>
          <p:nvPr/>
        </p:nvSpPr>
        <p:spPr>
          <a:xfrm rot="5400000">
            <a:off x="7237216" y="2971921"/>
            <a:ext cx="458556" cy="46507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A216242-202D-79CB-5E1C-D896422C6805}"/>
              </a:ext>
            </a:extLst>
          </p:cNvPr>
          <p:cNvSpPr txBox="1"/>
          <p:nvPr/>
        </p:nvSpPr>
        <p:spPr>
          <a:xfrm>
            <a:off x="7710949" y="29668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 to upload file​.</a:t>
            </a:r>
          </a:p>
        </p:txBody>
      </p:sp>
    </p:spTree>
    <p:extLst>
      <p:ext uri="{BB962C8B-B14F-4D97-AF65-F5344CB8AC3E}">
        <p14:creationId xmlns:p14="http://schemas.microsoft.com/office/powerpoint/2010/main" val="320353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viewing applicants.">
            <a:extLst>
              <a:ext uri="{FF2B5EF4-FFF2-40B4-BE49-F238E27FC236}">
                <a16:creationId xmlns:a16="http://schemas.microsoft.com/office/drawing/2014/main" id="{B0518348-2FEC-4296-0EF1-BABA398ABE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20925"/>
            <a:ext cx="11014075" cy="1882775"/>
          </a:xfrm>
        </p:spPr>
        <p:txBody>
          <a:bodyPr/>
          <a:lstStyle/>
          <a:p>
            <a:r>
              <a:rPr lang="en-US" sz="7200" b="1" i="1" dirty="0">
                <a:latin typeface="+mn-lt"/>
              </a:rPr>
              <a:t>Viewing Applicants</a:t>
            </a:r>
          </a:p>
        </p:txBody>
      </p:sp>
    </p:spTree>
    <p:extLst>
      <p:ext uri="{BB962C8B-B14F-4D97-AF65-F5344CB8AC3E}">
        <p14:creationId xmlns:p14="http://schemas.microsoft.com/office/powerpoint/2010/main" val="1917708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Viewing Applicants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118509"/>
            <a:ext cx="11070608" cy="29115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Roboto"/>
            </a:endParaRPr>
          </a:p>
          <a:p>
            <a:endParaRPr lang="en-US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Students apply online using Handshake and digitally submit the Career Center Application form to the job posting</a:t>
            </a:r>
            <a:endParaRPr lang="en-US" sz="1800">
              <a:latin typeface="Roboto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1800">
                <a:latin typeface="Roboto"/>
              </a:rPr>
              <a:t>When a student applies for one of your jobs, Handshake will send a notification to the designated hiring owner and team members.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1800">
                <a:latin typeface="Roboto"/>
              </a:rPr>
              <a:t>Hiring departments must review applicants online in Handshake via the job posting.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1800" b="1">
              <a:latin typeface="Roboto"/>
            </a:endParaRPr>
          </a:p>
          <a:p>
            <a:endParaRPr lang="en-US" sz="1800">
              <a:latin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0DA13-BB47-5D55-28FF-6AE5D1560019}"/>
              </a:ext>
            </a:extLst>
          </p:cNvPr>
          <p:cNvSpPr txBox="1"/>
          <p:nvPr/>
        </p:nvSpPr>
        <p:spPr>
          <a:xfrm>
            <a:off x="560615" y="2492829"/>
            <a:ext cx="795473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To Review Submitted Applications:</a:t>
            </a:r>
            <a:r>
              <a:rPr lang="en-US" sz="1800">
                <a:latin typeface="Roboto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sz="1800" b="1">
                <a:latin typeface="Roboto"/>
              </a:rPr>
              <a:t>Click </a:t>
            </a:r>
            <a:r>
              <a:rPr lang="en-US" sz="1800">
                <a:latin typeface="Roboto"/>
              </a:rPr>
              <a:t>the “Jobs” option under category on the menu to the left side of your Home page​</a:t>
            </a:r>
          </a:p>
          <a:p>
            <a:pPr marL="228600" indent="-228600">
              <a:buFont typeface=""/>
              <a:buChar char="•"/>
            </a:pPr>
            <a:r>
              <a:rPr lang="en-US" sz="1800">
                <a:latin typeface="Roboto"/>
              </a:rPr>
              <a:t>Locate the Job post and </a:t>
            </a:r>
            <a:r>
              <a:rPr lang="en-US" sz="1800" b="1">
                <a:latin typeface="Roboto"/>
              </a:rPr>
              <a:t>select </a:t>
            </a:r>
            <a:r>
              <a:rPr lang="en-US" sz="1800">
                <a:latin typeface="Roboto"/>
              </a:rPr>
              <a:t>the job​</a:t>
            </a:r>
          </a:p>
          <a:p>
            <a:endParaRPr lang="en-US" sz="1800">
              <a:latin typeface="Roboto"/>
            </a:endParaRPr>
          </a:p>
        </p:txBody>
      </p:sp>
      <p:pic>
        <p:nvPicPr>
          <p:cNvPr id="98" name="Picture 97" descr="A screenshot of jobs page.">
            <a:extLst>
              <a:ext uri="{FF2B5EF4-FFF2-40B4-BE49-F238E27FC236}">
                <a16:creationId xmlns:a16="http://schemas.microsoft.com/office/drawing/2014/main" id="{26F907BC-FD43-F533-1082-B38C9B7D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3" y="3725636"/>
            <a:ext cx="7229475" cy="2019300"/>
          </a:xfrm>
          <a:prstGeom prst="rect">
            <a:avLst/>
          </a:prstGeom>
        </p:spPr>
      </p:pic>
      <p:sp>
        <p:nvSpPr>
          <p:cNvPr id="99" name="Down Arrow 8" descr="A arrow pointing at jobs tab.">
            <a:extLst>
              <a:ext uri="{FF2B5EF4-FFF2-40B4-BE49-F238E27FC236}">
                <a16:creationId xmlns:a16="http://schemas.microsoft.com/office/drawing/2014/main" id="{F50B15A5-D7BB-CBD0-DBFF-EEA45314C1D7}"/>
              </a:ext>
            </a:extLst>
          </p:cNvPr>
          <p:cNvSpPr/>
          <p:nvPr/>
        </p:nvSpPr>
        <p:spPr>
          <a:xfrm rot="4477789">
            <a:off x="3312016" y="4112520"/>
            <a:ext cx="642551" cy="691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" name="Down Arrow 14" descr="A arrow pointing at job posting selection page.">
            <a:extLst>
              <a:ext uri="{FF2B5EF4-FFF2-40B4-BE49-F238E27FC236}">
                <a16:creationId xmlns:a16="http://schemas.microsoft.com/office/drawing/2014/main" id="{FFE661A2-FE4B-C340-5FF9-7AC0EA2F43DC}"/>
              </a:ext>
            </a:extLst>
          </p:cNvPr>
          <p:cNvSpPr/>
          <p:nvPr/>
        </p:nvSpPr>
        <p:spPr>
          <a:xfrm rot="4477789">
            <a:off x="9249112" y="4276095"/>
            <a:ext cx="642551" cy="691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Viewing Applicants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5AFD7-521F-6C95-AEDD-6C3BFB8CF123}"/>
              </a:ext>
            </a:extLst>
          </p:cNvPr>
          <p:cNvSpPr txBox="1"/>
          <p:nvPr/>
        </p:nvSpPr>
        <p:spPr>
          <a:xfrm>
            <a:off x="297974" y="792468"/>
            <a:ext cx="804998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To Review Submitted Applications (cont.):</a:t>
            </a:r>
            <a:r>
              <a:rPr lang="en-US" sz="1800">
                <a:latin typeface="Roboto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 “Applicants”​</a:t>
            </a:r>
          </a:p>
          <a:p>
            <a:endParaRPr lang="en-US" sz="1800">
              <a:latin typeface="Roboto"/>
            </a:endParaRPr>
          </a:p>
        </p:txBody>
      </p:sp>
      <p:pic>
        <p:nvPicPr>
          <p:cNvPr id="100" name="Picture 99" descr="A screenshot of job posting.">
            <a:extLst>
              <a:ext uri="{FF2B5EF4-FFF2-40B4-BE49-F238E27FC236}">
                <a16:creationId xmlns:a16="http://schemas.microsoft.com/office/drawing/2014/main" id="{75BD9A7A-5478-9C5D-2D94-7D56B67FD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3" y="1824472"/>
            <a:ext cx="8590189" cy="2154009"/>
          </a:xfrm>
          <a:prstGeom prst="rect">
            <a:avLst/>
          </a:prstGeom>
        </p:spPr>
      </p:pic>
      <p:sp>
        <p:nvSpPr>
          <p:cNvPr id="105" name="Down Arrow 8" descr="A arrow pointing at applicants tab on job posting.">
            <a:extLst>
              <a:ext uri="{FF2B5EF4-FFF2-40B4-BE49-F238E27FC236}">
                <a16:creationId xmlns:a16="http://schemas.microsoft.com/office/drawing/2014/main" id="{02868473-EA53-E468-F1E7-32017A9353EA}"/>
              </a:ext>
            </a:extLst>
          </p:cNvPr>
          <p:cNvSpPr/>
          <p:nvPr/>
        </p:nvSpPr>
        <p:spPr>
          <a:xfrm rot="10800000">
            <a:off x="2956855" y="3555740"/>
            <a:ext cx="642551" cy="691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80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Viewing Applicants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5AFD7-521F-6C95-AEDD-6C3BFB8CF123}"/>
              </a:ext>
            </a:extLst>
          </p:cNvPr>
          <p:cNvSpPr txBox="1"/>
          <p:nvPr/>
        </p:nvSpPr>
        <p:spPr>
          <a:xfrm>
            <a:off x="287191" y="637911"/>
            <a:ext cx="80499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Review Submitted Applications (cont.):</a:t>
            </a:r>
            <a:r>
              <a:rPr lang="en-US" sz="1800">
                <a:latin typeface="Roboto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sz="1800">
                <a:latin typeface="Roboto"/>
              </a:rPr>
              <a:t>You may need to download individual of all applications to view the PDF document content​</a:t>
            </a:r>
          </a:p>
          <a:p>
            <a:endParaRPr lang="en-US" sz="1800">
              <a:latin typeface="Roboto"/>
            </a:endParaRPr>
          </a:p>
        </p:txBody>
      </p:sp>
      <p:grpSp>
        <p:nvGrpSpPr>
          <p:cNvPr id="111" name="Group 110" descr="A screenshot of applicants page.">
            <a:extLst>
              <a:ext uri="{FF2B5EF4-FFF2-40B4-BE49-F238E27FC236}">
                <a16:creationId xmlns:a16="http://schemas.microsoft.com/office/drawing/2014/main" id="{CF6D3499-7384-0F7D-2BEF-564085F3F967}"/>
              </a:ext>
            </a:extLst>
          </p:cNvPr>
          <p:cNvGrpSpPr/>
          <p:nvPr/>
        </p:nvGrpSpPr>
        <p:grpSpPr>
          <a:xfrm>
            <a:off x="203840" y="1658450"/>
            <a:ext cx="5894177" cy="3720578"/>
            <a:chOff x="203840" y="1658450"/>
            <a:chExt cx="5894177" cy="3720578"/>
          </a:xfrm>
        </p:grpSpPr>
        <p:pic>
          <p:nvPicPr>
            <p:cNvPr id="100" name="Picture 99" descr="A screenshot of a application&#10;&#10;Description automatically generated">
              <a:extLst>
                <a:ext uri="{FF2B5EF4-FFF2-40B4-BE49-F238E27FC236}">
                  <a16:creationId xmlns:a16="http://schemas.microsoft.com/office/drawing/2014/main" id="{75BD9A7A-5478-9C5D-2D94-7D56B67FD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40" y="1658450"/>
              <a:ext cx="5894177" cy="372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441115-D807-0DBF-2869-CAA4658C1F38}"/>
                </a:ext>
              </a:extLst>
            </p:cNvPr>
            <p:cNvSpPr/>
            <p:nvPr/>
          </p:nvSpPr>
          <p:spPr>
            <a:xfrm>
              <a:off x="1687467" y="2464594"/>
              <a:ext cx="622792" cy="108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  <a:ea typeface="Roboto"/>
                  <a:cs typeface="Roboto"/>
                </a:rPr>
                <a:t>Applicant 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C7B4358-24A6-E387-07B0-18C3470347F1}"/>
                </a:ext>
              </a:extLst>
            </p:cNvPr>
            <p:cNvSpPr/>
            <p:nvPr/>
          </p:nvSpPr>
          <p:spPr>
            <a:xfrm>
              <a:off x="1643231" y="3020901"/>
              <a:ext cx="543718" cy="119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1D60991-382B-84BA-ECEB-5A0510D35A11}"/>
                </a:ext>
              </a:extLst>
            </p:cNvPr>
            <p:cNvSpPr/>
            <p:nvPr/>
          </p:nvSpPr>
          <p:spPr>
            <a:xfrm>
              <a:off x="1680630" y="3577207"/>
              <a:ext cx="543718" cy="119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2838F7-10B1-1383-C09D-982C5555B984}"/>
                </a:ext>
              </a:extLst>
            </p:cNvPr>
            <p:cNvSpPr/>
            <p:nvPr/>
          </p:nvSpPr>
          <p:spPr>
            <a:xfrm>
              <a:off x="1629206" y="4133514"/>
              <a:ext cx="543718" cy="119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246E03F-385F-BCB3-6325-A729F313CA4E}"/>
                </a:ext>
              </a:extLst>
            </p:cNvPr>
            <p:cNvSpPr/>
            <p:nvPr/>
          </p:nvSpPr>
          <p:spPr>
            <a:xfrm>
              <a:off x="1685305" y="4671121"/>
              <a:ext cx="543718" cy="119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7761C0F-0D46-64CF-4B0D-F7E130F456E1}"/>
                </a:ext>
              </a:extLst>
            </p:cNvPr>
            <p:cNvSpPr/>
            <p:nvPr/>
          </p:nvSpPr>
          <p:spPr>
            <a:xfrm>
              <a:off x="1629207" y="5227428"/>
              <a:ext cx="674612" cy="133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9976B06-A2A2-F72F-7C21-6AD256BBE61D}"/>
                </a:ext>
              </a:extLst>
            </p:cNvPr>
            <p:cNvSpPr/>
            <p:nvPr/>
          </p:nvSpPr>
          <p:spPr>
            <a:xfrm>
              <a:off x="1655117" y="3021716"/>
              <a:ext cx="622792" cy="108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  <a:ea typeface="Roboto"/>
                  <a:cs typeface="Roboto"/>
                </a:rPr>
                <a:t>Applicant 2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9006BAF-1B39-372E-AA26-0B9C7763A993}"/>
                </a:ext>
              </a:extLst>
            </p:cNvPr>
            <p:cNvSpPr/>
            <p:nvPr/>
          </p:nvSpPr>
          <p:spPr>
            <a:xfrm>
              <a:off x="1687466" y="3528518"/>
              <a:ext cx="622792" cy="108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  <a:ea typeface="Roboto"/>
                  <a:cs typeface="Roboto"/>
                </a:rPr>
                <a:t>Applicant 3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A1B1974-44ED-F376-F76D-9ADD8D740BA4}"/>
                </a:ext>
              </a:extLst>
            </p:cNvPr>
            <p:cNvSpPr/>
            <p:nvPr/>
          </p:nvSpPr>
          <p:spPr>
            <a:xfrm>
              <a:off x="1687465" y="4143149"/>
              <a:ext cx="622792" cy="108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  <a:ea typeface="Roboto"/>
                  <a:cs typeface="Roboto"/>
                </a:rPr>
                <a:t>Applicant 4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2045B6E-2B2B-83FA-569D-7545A5A60B51}"/>
                </a:ext>
              </a:extLst>
            </p:cNvPr>
            <p:cNvSpPr/>
            <p:nvPr/>
          </p:nvSpPr>
          <p:spPr>
            <a:xfrm>
              <a:off x="1644334" y="4671518"/>
              <a:ext cx="622792" cy="108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  <a:ea typeface="Roboto"/>
                  <a:cs typeface="Roboto"/>
                </a:rPr>
                <a:t>Applicant 5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4D0451-DD51-1FBC-604B-D89213657DF4}"/>
                </a:ext>
              </a:extLst>
            </p:cNvPr>
            <p:cNvSpPr/>
            <p:nvPr/>
          </p:nvSpPr>
          <p:spPr>
            <a:xfrm>
              <a:off x="1644333" y="5185508"/>
              <a:ext cx="622792" cy="108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  <a:ea typeface="Roboto"/>
                  <a:cs typeface="Roboto"/>
                </a:rPr>
                <a:t>Applicant 6</a:t>
              </a:r>
            </a:p>
          </p:txBody>
        </p:sp>
      </p:grpSp>
      <p:sp>
        <p:nvSpPr>
          <p:cNvPr id="105" name="Down Arrow 8" descr="A arrow pointing at download all button.">
            <a:extLst>
              <a:ext uri="{FF2B5EF4-FFF2-40B4-BE49-F238E27FC236}">
                <a16:creationId xmlns:a16="http://schemas.microsoft.com/office/drawing/2014/main" id="{02868473-EA53-E468-F1E7-32017A9353EA}"/>
              </a:ext>
            </a:extLst>
          </p:cNvPr>
          <p:cNvSpPr/>
          <p:nvPr/>
        </p:nvSpPr>
        <p:spPr>
          <a:xfrm rot="5400000">
            <a:off x="5413324" y="1368763"/>
            <a:ext cx="439351" cy="691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F2DF0FF-F208-A51E-4F65-68D5B3D416F7}"/>
              </a:ext>
            </a:extLst>
          </p:cNvPr>
          <p:cNvSpPr txBox="1"/>
          <p:nvPr/>
        </p:nvSpPr>
        <p:spPr>
          <a:xfrm>
            <a:off x="6205391" y="1514211"/>
            <a:ext cx="54803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Roboto"/>
              </a:rPr>
              <a:t>To download all applications, </a:t>
            </a:r>
            <a:r>
              <a:rPr lang="en-US" sz="1800" b="1">
                <a:latin typeface="Roboto"/>
              </a:rPr>
              <a:t>select </a:t>
            </a:r>
            <a:r>
              <a:rPr lang="en-US" sz="1800">
                <a:latin typeface="Roboto"/>
              </a:rPr>
              <a:t>the </a:t>
            </a:r>
            <a:r>
              <a:rPr lang="en-US" sz="1800" i="1">
                <a:latin typeface="Roboto"/>
              </a:rPr>
              <a:t>Download all</a:t>
            </a:r>
            <a:r>
              <a:rPr lang="en-US" sz="1800">
                <a:latin typeface="Roboto"/>
              </a:rPr>
              <a:t> option.</a:t>
            </a:r>
            <a:endParaRPr lang="en-US"/>
          </a:p>
        </p:txBody>
      </p:sp>
      <p:sp>
        <p:nvSpPr>
          <p:cNvPr id="113" name="Down Arrow 8" descr="A arrow pointing at check box to select applicant.">
            <a:extLst>
              <a:ext uri="{FF2B5EF4-FFF2-40B4-BE49-F238E27FC236}">
                <a16:creationId xmlns:a16="http://schemas.microsoft.com/office/drawing/2014/main" id="{FE57DD9D-12A1-1130-2541-9034AC4B3D22}"/>
              </a:ext>
            </a:extLst>
          </p:cNvPr>
          <p:cNvSpPr/>
          <p:nvPr/>
        </p:nvSpPr>
        <p:spPr>
          <a:xfrm rot="5400000">
            <a:off x="3787724" y="780330"/>
            <a:ext cx="439351" cy="458664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F6666A8-38E3-49FF-9BE7-96416916D0DD}"/>
              </a:ext>
            </a:extLst>
          </p:cNvPr>
          <p:cNvSpPr txBox="1"/>
          <p:nvPr/>
        </p:nvSpPr>
        <p:spPr>
          <a:xfrm>
            <a:off x="6370491" y="2877344"/>
            <a:ext cx="54803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Roboto"/>
              </a:rPr>
              <a:t>To download individual applications, </a:t>
            </a:r>
            <a:r>
              <a:rPr lang="en-US" sz="1800" b="1">
                <a:latin typeface="Roboto"/>
              </a:rPr>
              <a:t>select </a:t>
            </a:r>
            <a:r>
              <a:rPr lang="en-US" sz="1800">
                <a:latin typeface="Roboto"/>
              </a:rPr>
              <a:t>the specific applicant and </a:t>
            </a:r>
            <a:r>
              <a:rPr lang="en-US" sz="1800" b="1">
                <a:latin typeface="Roboto"/>
              </a:rPr>
              <a:t>select </a:t>
            </a:r>
            <a:r>
              <a:rPr lang="en-US" sz="1800">
                <a:latin typeface="Roboto"/>
              </a:rPr>
              <a:t>the </a:t>
            </a:r>
            <a:r>
              <a:rPr lang="en-US" sz="1800" i="1">
                <a:latin typeface="Roboto"/>
              </a:rPr>
              <a:t>Download applicant data</a:t>
            </a:r>
            <a:r>
              <a:rPr lang="en-US" sz="1800">
                <a:latin typeface="Roboto"/>
              </a:rPr>
              <a:t> option when prompted.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7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8348-2FEC-4296-0EF1-BABA398ABE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20925"/>
            <a:ext cx="11014075" cy="1882775"/>
          </a:xfrm>
        </p:spPr>
        <p:txBody>
          <a:bodyPr/>
          <a:lstStyle/>
          <a:p>
            <a:r>
              <a:rPr lang="en-US" sz="7200" b="1" i="1" dirty="0">
                <a:latin typeface="+mn-lt"/>
              </a:rPr>
              <a:t>Indicating Candidate Selected for Hire</a:t>
            </a:r>
          </a:p>
        </p:txBody>
      </p:sp>
    </p:spTree>
    <p:extLst>
      <p:ext uri="{BB962C8B-B14F-4D97-AF65-F5344CB8AC3E}">
        <p14:creationId xmlns:p14="http://schemas.microsoft.com/office/powerpoint/2010/main" val="1719615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10271125" cy="517526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Indicating Candidate Selected for Hire</a:t>
            </a:r>
          </a:p>
        </p:txBody>
      </p:sp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75AFD7-521F-6C95-AEDD-6C3BFB8CF123}"/>
              </a:ext>
            </a:extLst>
          </p:cNvPr>
          <p:cNvSpPr txBox="1"/>
          <p:nvPr/>
        </p:nvSpPr>
        <p:spPr>
          <a:xfrm>
            <a:off x="337761" y="714527"/>
            <a:ext cx="11290600" cy="74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Update Each Applicant's Application Status: </a:t>
            </a:r>
            <a:endParaRPr lang="en-US" sz="1800">
              <a:latin typeface="Roboto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1800">
                <a:latin typeface="Roboto"/>
              </a:rPr>
              <a:t>For each applicant, choose Hired or Declined (</a:t>
            </a:r>
            <a:r>
              <a:rPr lang="en-US" sz="1800" i="1">
                <a:latin typeface="Roboto"/>
              </a:rPr>
              <a:t>Students check their application status on Handshake</a:t>
            </a:r>
            <a:r>
              <a:rPr lang="en-US" sz="1800">
                <a:latin typeface="Roboto"/>
              </a:rPr>
              <a:t>)</a:t>
            </a:r>
          </a:p>
        </p:txBody>
      </p:sp>
      <p:pic>
        <p:nvPicPr>
          <p:cNvPr id="5" name="Picture 4" descr="A screenshot of a applicant application status page.">
            <a:extLst>
              <a:ext uri="{FF2B5EF4-FFF2-40B4-BE49-F238E27FC236}">
                <a16:creationId xmlns:a16="http://schemas.microsoft.com/office/drawing/2014/main" id="{DB1A249D-2893-83F7-ACB1-F1E10DD7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4" y="1460529"/>
            <a:ext cx="6629400" cy="2550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4ADC2-807C-1813-E5B8-52023A368B6E}"/>
              </a:ext>
            </a:extLst>
          </p:cNvPr>
          <p:cNvSpPr txBox="1"/>
          <p:nvPr/>
        </p:nvSpPr>
        <p:spPr>
          <a:xfrm>
            <a:off x="286960" y="3864126"/>
            <a:ext cx="10261900" cy="2120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1600" b="1">
                <a:latin typeface="Roboto"/>
              </a:rPr>
              <a:t>IMPORTANT: </a:t>
            </a:r>
            <a:endParaRPr lang="en-US" sz="1600">
              <a:latin typeface="Roboto"/>
            </a:endParaRPr>
          </a:p>
          <a:p>
            <a:pPr marL="285750" lvl="1" indent="-28575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har char="•"/>
            </a:pPr>
            <a:r>
              <a:rPr lang="en-US" sz="1600">
                <a:latin typeface="Roboto"/>
              </a:rPr>
              <a:t>Students marked “Hired” will NOT receive an email that they were selected for the job; you will need to contact them directly with hiring instructions. </a:t>
            </a:r>
          </a:p>
          <a:p>
            <a:pPr marL="285750" lvl="1" indent="-28575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har char="•"/>
            </a:pPr>
            <a:r>
              <a:rPr lang="en-US" sz="1600"/>
              <a:t>Students marked “Declined” will also not receive a notification, but will be able to check their status on their Handshake account and see that they were declined.  We always recommend emailing declined applicants (</a:t>
            </a:r>
            <a:r>
              <a:rPr lang="en-US" sz="1600" u="sng"/>
              <a:t>after</a:t>
            </a:r>
            <a:r>
              <a:rPr lang="en-US" sz="1600"/>
              <a:t> the Hired student has accepted the role!) to thank them for their interest and participation.</a:t>
            </a:r>
          </a:p>
          <a:p>
            <a:endParaRPr lang="en-US" sz="1600"/>
          </a:p>
          <a:p>
            <a:pPr lvl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</a:pPr>
            <a:endParaRPr lang="en-US" sz="160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65417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B0518348-2FEC-4296-0EF1-BABA398ABE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20925"/>
            <a:ext cx="11014075" cy="1882775"/>
          </a:xfrm>
        </p:spPr>
        <p:txBody>
          <a:bodyPr/>
          <a:lstStyle/>
          <a:p>
            <a:r>
              <a:rPr lang="en-US" sz="7200" b="1" i="1" dirty="0">
                <a:latin typeface="+mn-lt"/>
              </a:rPr>
              <a:t>Expiring a Job</a:t>
            </a:r>
          </a:p>
        </p:txBody>
      </p:sp>
    </p:spTree>
    <p:extLst>
      <p:ext uri="{BB962C8B-B14F-4D97-AF65-F5344CB8AC3E}">
        <p14:creationId xmlns:p14="http://schemas.microsoft.com/office/powerpoint/2010/main" val="413422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8348-2FEC-4296-0EF1-BABA398ABE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20925"/>
            <a:ext cx="11014075" cy="1882775"/>
          </a:xfrm>
        </p:spPr>
        <p:txBody>
          <a:bodyPr/>
          <a:lstStyle/>
          <a:p>
            <a:r>
              <a:rPr lang="en-US" sz="7200" b="1" i="1" dirty="0">
                <a:latin typeface="+mn-lt"/>
              </a:rPr>
              <a:t>Posting a Job</a:t>
            </a:r>
          </a:p>
        </p:txBody>
      </p:sp>
    </p:spTree>
    <p:extLst>
      <p:ext uri="{BB962C8B-B14F-4D97-AF65-F5344CB8AC3E}">
        <p14:creationId xmlns:p14="http://schemas.microsoft.com/office/powerpoint/2010/main" val="705202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Expiring a Job</a:t>
            </a:r>
          </a:p>
        </p:txBody>
      </p:sp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75AFD7-521F-6C95-AEDD-6C3BFB8CF123}"/>
              </a:ext>
            </a:extLst>
          </p:cNvPr>
          <p:cNvSpPr txBox="1"/>
          <p:nvPr/>
        </p:nvSpPr>
        <p:spPr>
          <a:xfrm>
            <a:off x="199875" y="735996"/>
            <a:ext cx="8049984" cy="5570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To Close a Job </a:t>
            </a:r>
            <a:r>
              <a:rPr lang="en-US" sz="1800">
                <a:latin typeface="Roboto"/>
              </a:rPr>
              <a:t>(i.e., make it inactive):</a:t>
            </a:r>
          </a:p>
          <a:p>
            <a:endParaRPr lang="en-US"/>
          </a:p>
        </p:txBody>
      </p:sp>
      <p:pic>
        <p:nvPicPr>
          <p:cNvPr id="98" name="Picture 97" descr="A screenshot of a handshake homepage">
            <a:extLst>
              <a:ext uri="{FF2B5EF4-FFF2-40B4-BE49-F238E27FC236}">
                <a16:creationId xmlns:a16="http://schemas.microsoft.com/office/drawing/2014/main" id="{C8F26FEB-7F7E-81D4-A1FF-729DF8DD4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1" y="1023108"/>
            <a:ext cx="1724025" cy="2767692"/>
          </a:xfrm>
          <a:prstGeom prst="rect">
            <a:avLst/>
          </a:prstGeom>
        </p:spPr>
      </p:pic>
      <p:sp>
        <p:nvSpPr>
          <p:cNvPr id="104" name="Down Arrow 8" descr="A arrow pointing at jobs tab">
            <a:extLst>
              <a:ext uri="{FF2B5EF4-FFF2-40B4-BE49-F238E27FC236}">
                <a16:creationId xmlns:a16="http://schemas.microsoft.com/office/drawing/2014/main" id="{EA87E04F-7DDA-5868-2969-8EFEC3DF5D86}"/>
              </a:ext>
            </a:extLst>
          </p:cNvPr>
          <p:cNvSpPr/>
          <p:nvPr/>
        </p:nvSpPr>
        <p:spPr>
          <a:xfrm rot="5400000">
            <a:off x="1719425" y="2158399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45604A1-AB0F-A067-6CC8-9BBEBBB5F0FF}"/>
              </a:ext>
            </a:extLst>
          </p:cNvPr>
          <p:cNvSpPr txBox="1"/>
          <p:nvPr/>
        </p:nvSpPr>
        <p:spPr>
          <a:xfrm>
            <a:off x="2461079" y="2376109"/>
            <a:ext cx="94125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Click</a:t>
            </a:r>
            <a:r>
              <a:rPr lang="en-US" sz="1800">
                <a:latin typeface="Roboto"/>
              </a:rPr>
              <a:t> the “Jobs” under postings category on the menu to the left side of your Home page​.</a:t>
            </a:r>
          </a:p>
        </p:txBody>
      </p:sp>
      <p:pic>
        <p:nvPicPr>
          <p:cNvPr id="103" name="Picture 102" descr="A screenshot of jobs page on Handshake.">
            <a:extLst>
              <a:ext uri="{FF2B5EF4-FFF2-40B4-BE49-F238E27FC236}">
                <a16:creationId xmlns:a16="http://schemas.microsoft.com/office/drawing/2014/main" id="{E4CABF3D-087A-ECF8-B181-5FA683E78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46" y="3687536"/>
            <a:ext cx="5429250" cy="1219200"/>
          </a:xfrm>
          <a:prstGeom prst="rect">
            <a:avLst/>
          </a:prstGeom>
        </p:spPr>
      </p:pic>
      <p:sp>
        <p:nvSpPr>
          <p:cNvPr id="107" name="Down Arrow 8" descr="A arrow pointing at an image of an job posting.">
            <a:extLst>
              <a:ext uri="{FF2B5EF4-FFF2-40B4-BE49-F238E27FC236}">
                <a16:creationId xmlns:a16="http://schemas.microsoft.com/office/drawing/2014/main" id="{E89656EB-FFB6-B27A-0507-B52724CF253D}"/>
              </a:ext>
            </a:extLst>
          </p:cNvPr>
          <p:cNvSpPr/>
          <p:nvPr/>
        </p:nvSpPr>
        <p:spPr>
          <a:xfrm rot="5400000">
            <a:off x="5514607" y="4129620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DB6FF19-BCF2-B3F9-F807-3DBC240F22B1}"/>
              </a:ext>
            </a:extLst>
          </p:cNvPr>
          <p:cNvSpPr txBox="1"/>
          <p:nvPr/>
        </p:nvSpPr>
        <p:spPr>
          <a:xfrm>
            <a:off x="6253716" y="4215653"/>
            <a:ext cx="4140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</a:rPr>
              <a:t>Click</a:t>
            </a:r>
            <a:r>
              <a:rPr lang="en-US" sz="1800">
                <a:latin typeface="Roboto"/>
              </a:rPr>
              <a:t> the three dots on the job post and </a:t>
            </a:r>
            <a:r>
              <a:rPr lang="en-US" sz="1800" b="1">
                <a:latin typeface="Roboto"/>
              </a:rPr>
              <a:t>select</a:t>
            </a:r>
            <a:r>
              <a:rPr lang="en-US" sz="1800">
                <a:latin typeface="Roboto"/>
              </a:rPr>
              <a:t> “Close Job” when prompted.​</a:t>
            </a:r>
          </a:p>
        </p:txBody>
      </p:sp>
    </p:spTree>
    <p:extLst>
      <p:ext uri="{BB962C8B-B14F-4D97-AF65-F5344CB8AC3E}">
        <p14:creationId xmlns:p14="http://schemas.microsoft.com/office/powerpoint/2010/main" val="3689460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B0518348-2FEC-4296-0EF1-BABA398ABE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20925"/>
            <a:ext cx="11014075" cy="1882775"/>
          </a:xfrm>
        </p:spPr>
        <p:txBody>
          <a:bodyPr/>
          <a:lstStyle/>
          <a:p>
            <a:r>
              <a:rPr lang="en-US" sz="7200" b="1" i="1" dirty="0">
                <a:latin typeface="+mn-lt"/>
              </a:rPr>
              <a:t>Rehiring for a Position</a:t>
            </a:r>
          </a:p>
        </p:txBody>
      </p:sp>
    </p:spTree>
    <p:extLst>
      <p:ext uri="{BB962C8B-B14F-4D97-AF65-F5344CB8AC3E}">
        <p14:creationId xmlns:p14="http://schemas.microsoft.com/office/powerpoint/2010/main" val="3706827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Rehiring for a Position</a:t>
            </a:r>
          </a:p>
        </p:txBody>
      </p:sp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75AFD7-521F-6C95-AEDD-6C3BFB8CF123}"/>
              </a:ext>
            </a:extLst>
          </p:cNvPr>
          <p:cNvSpPr txBox="1"/>
          <p:nvPr/>
        </p:nvSpPr>
        <p:spPr>
          <a:xfrm>
            <a:off x="204108" y="1054403"/>
            <a:ext cx="8049984" cy="14927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</a:rPr>
              <a:t>To Rehire for a Previously Approved Posted Position:</a:t>
            </a:r>
            <a:endParaRPr lang="en-US" sz="1800">
              <a:latin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>
                <a:latin typeface="Roboto"/>
              </a:rPr>
              <a:t>You may have the option of renewing a closed job posting. </a:t>
            </a:r>
            <a:r>
              <a:rPr lang="en-US" sz="1800"/>
              <a:t>Jobs that have been closed can be renewed up to 30 days after the closing date, as long as they haven't been active for more than a year. For detailed instructions of this option, visit the </a:t>
            </a:r>
            <a:r>
              <a:rPr lang="en-US" sz="1800">
                <a:hlinkClick r:id="rId3"/>
              </a:rPr>
              <a:t>Renew a closed job posting</a:t>
            </a:r>
            <a:r>
              <a:rPr lang="en-US" sz="1800"/>
              <a:t> Handshake article.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F3167-9394-B34B-8A38-C1E330439AB8}"/>
              </a:ext>
            </a:extLst>
          </p:cNvPr>
          <p:cNvSpPr txBox="1"/>
          <p:nvPr/>
        </p:nvSpPr>
        <p:spPr>
          <a:xfrm>
            <a:off x="263375" y="2836636"/>
            <a:ext cx="8049984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/>
              <a:t>If a job was closed more than 30 days ago, it can only be duplicated. Learn </a:t>
            </a:r>
            <a:r>
              <a:rPr lang="en-US" sz="1800">
                <a:hlinkClick r:id="rId4"/>
              </a:rPr>
              <a:t>How to Duplicate a Job Posting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99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8348-2FEC-4296-0EF1-BABA398ABE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77825"/>
            <a:ext cx="11014075" cy="1882775"/>
          </a:xfrm>
        </p:spPr>
        <p:txBody>
          <a:bodyPr/>
          <a:lstStyle/>
          <a:p>
            <a:r>
              <a:rPr lang="en-US" sz="7200" b="1" i="1" dirty="0">
                <a:latin typeface="+mn-lt"/>
              </a:rPr>
              <a:t>Need Help?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8BE2370-FA39-C5B6-4C7D-1341E88791AE}"/>
              </a:ext>
            </a:extLst>
          </p:cNvPr>
          <p:cNvSpPr txBox="1"/>
          <p:nvPr/>
        </p:nvSpPr>
        <p:spPr>
          <a:xfrm>
            <a:off x="527051" y="2407557"/>
            <a:ext cx="5668735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>
                <a:latin typeface="Roboto"/>
                <a:ea typeface="Roboto"/>
                <a:cs typeface="Roboto"/>
              </a:rPr>
              <a:t>Contact the Experiential Learning Office ​</a:t>
            </a:r>
            <a:endParaRPr lang="en-US" b="1"/>
          </a:p>
          <a:p>
            <a:pPr lvl="1"/>
            <a:r>
              <a:rPr lang="en-US" sz="1800">
                <a:latin typeface="Roboto"/>
                <a:ea typeface="Roboto"/>
                <a:cs typeface="Roboto"/>
              </a:rPr>
              <a:t>Email: </a:t>
            </a:r>
            <a:r>
              <a:rPr lang="en-US" sz="1800" u="sng">
                <a:latin typeface="Roboto"/>
                <a:ea typeface="Roboto"/>
                <a:cs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studemp@calstatela.edu</a:t>
            </a:r>
            <a:r>
              <a:rPr lang="en-US" sz="1800">
                <a:latin typeface="Roboto"/>
                <a:ea typeface="Roboto"/>
                <a:cs typeface="Roboto"/>
              </a:rPr>
              <a:t>​</a:t>
            </a:r>
          </a:p>
          <a:p>
            <a:pPr lvl="1"/>
            <a:r>
              <a:rPr lang="en-US" sz="1800">
                <a:latin typeface="Roboto"/>
                <a:ea typeface="Roboto"/>
                <a:cs typeface="Roboto"/>
              </a:rPr>
              <a:t>Phone: 323-343-3293​</a:t>
            </a:r>
          </a:p>
          <a:p>
            <a:pPr lvl="1"/>
            <a:r>
              <a:rPr lang="en-US" sz="1800">
                <a:latin typeface="Roboto"/>
                <a:ea typeface="Roboto"/>
                <a:cs typeface="Roboto"/>
              </a:rPr>
              <a:t>Location: Room 40, Career Center​</a:t>
            </a:r>
          </a:p>
          <a:p>
            <a:endParaRPr lang="en-US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6913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F728-DE42-09E7-010E-85359858AF3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14058" y="1021886"/>
            <a:ext cx="5978525" cy="3338512"/>
          </a:xfrm>
          <a:ln w="28575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9600" b="1" dirty="0">
                <a:latin typeface="Roboto"/>
              </a:rPr>
              <a:t>Thank You</a:t>
            </a:r>
          </a:p>
        </p:txBody>
      </p:sp>
      <p:grpSp>
        <p:nvGrpSpPr>
          <p:cNvPr id="3" name="Google Shape;1342;p31">
            <a:extLst>
              <a:ext uri="{FF2B5EF4-FFF2-40B4-BE49-F238E27FC236}">
                <a16:creationId xmlns:a16="http://schemas.microsoft.com/office/drawing/2014/main" id="{9456030E-9B55-C684-B03E-903EF8C8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02616" y="3676900"/>
            <a:ext cx="2134783" cy="3055056"/>
            <a:chOff x="6353330" y="1695700"/>
            <a:chExt cx="2134783" cy="3055056"/>
          </a:xfrm>
        </p:grpSpPr>
        <p:sp>
          <p:nvSpPr>
            <p:cNvPr id="4" name="Google Shape;1343;p31">
              <a:extLst>
                <a:ext uri="{FF2B5EF4-FFF2-40B4-BE49-F238E27FC236}">
                  <a16:creationId xmlns:a16="http://schemas.microsoft.com/office/drawing/2014/main" id="{97F0E3F3-A26A-7438-2459-D04286EC4A1D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44;p31">
              <a:extLst>
                <a:ext uri="{FF2B5EF4-FFF2-40B4-BE49-F238E27FC236}">
                  <a16:creationId xmlns:a16="http://schemas.microsoft.com/office/drawing/2014/main" id="{3DE8E2E0-5AA2-554C-36A4-486B0EC8D826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345;p31">
              <a:extLst>
                <a:ext uri="{FF2B5EF4-FFF2-40B4-BE49-F238E27FC236}">
                  <a16:creationId xmlns:a16="http://schemas.microsoft.com/office/drawing/2014/main" id="{8DBB5DF9-BDD4-2A50-C0F5-A39B3F5F3D5F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10" name="Google Shape;1346;p31">
                <a:extLst>
                  <a:ext uri="{FF2B5EF4-FFF2-40B4-BE49-F238E27FC236}">
                    <a16:creationId xmlns:a16="http://schemas.microsoft.com/office/drawing/2014/main" id="{D7EFD986-D6B3-1CBB-DD7B-238918452C71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185" name="Google Shape;1347;p31">
                  <a:extLst>
                    <a:ext uri="{FF2B5EF4-FFF2-40B4-BE49-F238E27FC236}">
                      <a16:creationId xmlns:a16="http://schemas.microsoft.com/office/drawing/2014/main" id="{789D1B3B-ED8A-5FF9-41E9-23F5BD421A6D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348;p31">
                  <a:extLst>
                    <a:ext uri="{FF2B5EF4-FFF2-40B4-BE49-F238E27FC236}">
                      <a16:creationId xmlns:a16="http://schemas.microsoft.com/office/drawing/2014/main" id="{8E990578-7A38-B370-A962-89245ACF5E05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349;p31">
                  <a:extLst>
                    <a:ext uri="{FF2B5EF4-FFF2-40B4-BE49-F238E27FC236}">
                      <a16:creationId xmlns:a16="http://schemas.microsoft.com/office/drawing/2014/main" id="{E36A5069-1A01-2697-F37A-005B3ED907B6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8" name="Google Shape;1350;p31">
                  <a:extLst>
                    <a:ext uri="{FF2B5EF4-FFF2-40B4-BE49-F238E27FC236}">
                      <a16:creationId xmlns:a16="http://schemas.microsoft.com/office/drawing/2014/main" id="{655211C0-6CB0-89C9-A8A2-B9000CD91453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189" name="Google Shape;1351;p31">
                    <a:extLst>
                      <a:ext uri="{FF2B5EF4-FFF2-40B4-BE49-F238E27FC236}">
                        <a16:creationId xmlns:a16="http://schemas.microsoft.com/office/drawing/2014/main" id="{52542DCA-957E-ECDC-7F02-C9C1078B063D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352;p31">
                    <a:extLst>
                      <a:ext uri="{FF2B5EF4-FFF2-40B4-BE49-F238E27FC236}">
                        <a16:creationId xmlns:a16="http://schemas.microsoft.com/office/drawing/2014/main" id="{EF07A6C9-A2FC-103B-B02E-E1D0A8439F90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353;p31">
                    <a:extLst>
                      <a:ext uri="{FF2B5EF4-FFF2-40B4-BE49-F238E27FC236}">
                        <a16:creationId xmlns:a16="http://schemas.microsoft.com/office/drawing/2014/main" id="{1CCEE5DC-76EA-08EC-6255-13C325BC9843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354;p31">
                    <a:extLst>
                      <a:ext uri="{FF2B5EF4-FFF2-40B4-BE49-F238E27FC236}">
                        <a16:creationId xmlns:a16="http://schemas.microsoft.com/office/drawing/2014/main" id="{B494FE39-D790-60BB-297A-223EBC570B7F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355;p31">
                    <a:extLst>
                      <a:ext uri="{FF2B5EF4-FFF2-40B4-BE49-F238E27FC236}">
                        <a16:creationId xmlns:a16="http://schemas.microsoft.com/office/drawing/2014/main" id="{23F0F9A0-395E-9107-8FFD-BF3FAC894F4A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356;p31">
                    <a:extLst>
                      <a:ext uri="{FF2B5EF4-FFF2-40B4-BE49-F238E27FC236}">
                        <a16:creationId xmlns:a16="http://schemas.microsoft.com/office/drawing/2014/main" id="{6FCB920E-EF24-17DA-0E20-00C8BF25E892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357;p31">
                    <a:extLst>
                      <a:ext uri="{FF2B5EF4-FFF2-40B4-BE49-F238E27FC236}">
                        <a16:creationId xmlns:a16="http://schemas.microsoft.com/office/drawing/2014/main" id="{3BA110AB-3AA7-CF77-8851-6CFC7E5BD923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358;p31">
                    <a:extLst>
                      <a:ext uri="{FF2B5EF4-FFF2-40B4-BE49-F238E27FC236}">
                        <a16:creationId xmlns:a16="http://schemas.microsoft.com/office/drawing/2014/main" id="{CF711232-73E3-C673-0916-72523760F794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359;p31">
                    <a:extLst>
                      <a:ext uri="{FF2B5EF4-FFF2-40B4-BE49-F238E27FC236}">
                        <a16:creationId xmlns:a16="http://schemas.microsoft.com/office/drawing/2014/main" id="{68A8B911-F801-277D-497C-40C1FB1B31F2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1" name="Google Shape;1360;p31">
                <a:extLst>
                  <a:ext uri="{FF2B5EF4-FFF2-40B4-BE49-F238E27FC236}">
                    <a16:creationId xmlns:a16="http://schemas.microsoft.com/office/drawing/2014/main" id="{02BD4A46-4305-5B0C-9698-C4EB78C3FE67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168" name="Google Shape;1361;p31">
                  <a:extLst>
                    <a:ext uri="{FF2B5EF4-FFF2-40B4-BE49-F238E27FC236}">
                      <a16:creationId xmlns:a16="http://schemas.microsoft.com/office/drawing/2014/main" id="{3FC3C37A-020A-DBA6-866C-78D26806D03F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178" name="Google Shape;1362;p31">
                    <a:extLst>
                      <a:ext uri="{FF2B5EF4-FFF2-40B4-BE49-F238E27FC236}">
                        <a16:creationId xmlns:a16="http://schemas.microsoft.com/office/drawing/2014/main" id="{D045C371-49B0-11F9-A8E4-229A841310E8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363;p31">
                    <a:extLst>
                      <a:ext uri="{FF2B5EF4-FFF2-40B4-BE49-F238E27FC236}">
                        <a16:creationId xmlns:a16="http://schemas.microsoft.com/office/drawing/2014/main" id="{A798063A-B4F0-2FD3-67CE-915C89EDFE64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364;p31">
                    <a:extLst>
                      <a:ext uri="{FF2B5EF4-FFF2-40B4-BE49-F238E27FC236}">
                        <a16:creationId xmlns:a16="http://schemas.microsoft.com/office/drawing/2014/main" id="{545A5FC5-5E56-1BF5-34CB-22356EEC6A89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365;p31">
                    <a:extLst>
                      <a:ext uri="{FF2B5EF4-FFF2-40B4-BE49-F238E27FC236}">
                        <a16:creationId xmlns:a16="http://schemas.microsoft.com/office/drawing/2014/main" id="{91F2A5A9-9892-7722-E4D2-32BAC9285042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366;p31">
                    <a:extLst>
                      <a:ext uri="{FF2B5EF4-FFF2-40B4-BE49-F238E27FC236}">
                        <a16:creationId xmlns:a16="http://schemas.microsoft.com/office/drawing/2014/main" id="{011BB7E7-ADBE-9F3B-D523-AE96C7FCB51C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367;p31">
                    <a:extLst>
                      <a:ext uri="{FF2B5EF4-FFF2-40B4-BE49-F238E27FC236}">
                        <a16:creationId xmlns:a16="http://schemas.microsoft.com/office/drawing/2014/main" id="{2E3656F7-6544-B7B7-1DDC-919459460E97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368;p31">
                    <a:extLst>
                      <a:ext uri="{FF2B5EF4-FFF2-40B4-BE49-F238E27FC236}">
                        <a16:creationId xmlns:a16="http://schemas.microsoft.com/office/drawing/2014/main" id="{45A7D507-4219-6EAA-0CD0-29FC5E0B0B49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9" name="Google Shape;1369;p31">
                  <a:extLst>
                    <a:ext uri="{FF2B5EF4-FFF2-40B4-BE49-F238E27FC236}">
                      <a16:creationId xmlns:a16="http://schemas.microsoft.com/office/drawing/2014/main" id="{476F5B5F-9C88-617D-1654-1BA812AD2B14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171" name="Google Shape;1370;p31">
                    <a:extLst>
                      <a:ext uri="{FF2B5EF4-FFF2-40B4-BE49-F238E27FC236}">
                        <a16:creationId xmlns:a16="http://schemas.microsoft.com/office/drawing/2014/main" id="{F2C2673F-7C31-BB15-6AAA-BE31A937A54D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371;p31">
                    <a:extLst>
                      <a:ext uri="{FF2B5EF4-FFF2-40B4-BE49-F238E27FC236}">
                        <a16:creationId xmlns:a16="http://schemas.microsoft.com/office/drawing/2014/main" id="{BBB6F3CC-C634-8E90-5BF1-69130663E00B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372;p31">
                    <a:extLst>
                      <a:ext uri="{FF2B5EF4-FFF2-40B4-BE49-F238E27FC236}">
                        <a16:creationId xmlns:a16="http://schemas.microsoft.com/office/drawing/2014/main" id="{BDBAA545-0B05-11C9-8D11-CB3F441AE521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373;p31">
                    <a:extLst>
                      <a:ext uri="{FF2B5EF4-FFF2-40B4-BE49-F238E27FC236}">
                        <a16:creationId xmlns:a16="http://schemas.microsoft.com/office/drawing/2014/main" id="{395A6B06-F1F1-1EB1-EF73-CD20E75F3013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374;p31">
                    <a:extLst>
                      <a:ext uri="{FF2B5EF4-FFF2-40B4-BE49-F238E27FC236}">
                        <a16:creationId xmlns:a16="http://schemas.microsoft.com/office/drawing/2014/main" id="{A4426B7D-7431-9E6E-0C44-E40EF1872343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375;p31">
                    <a:extLst>
                      <a:ext uri="{FF2B5EF4-FFF2-40B4-BE49-F238E27FC236}">
                        <a16:creationId xmlns:a16="http://schemas.microsoft.com/office/drawing/2014/main" id="{4A66D118-F5EB-008B-451D-6FC2C973DDA8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376;p31">
                    <a:extLst>
                      <a:ext uri="{FF2B5EF4-FFF2-40B4-BE49-F238E27FC236}">
                        <a16:creationId xmlns:a16="http://schemas.microsoft.com/office/drawing/2014/main" id="{BE077CE5-6D9B-7530-EB64-1F2E08016C37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0" name="Google Shape;1377;p31">
                  <a:extLst>
                    <a:ext uri="{FF2B5EF4-FFF2-40B4-BE49-F238E27FC236}">
                      <a16:creationId xmlns:a16="http://schemas.microsoft.com/office/drawing/2014/main" id="{0CE30F83-BD58-956C-CDA6-5B561B4A013B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2" name="Google Shape;1378;p31">
                <a:extLst>
                  <a:ext uri="{FF2B5EF4-FFF2-40B4-BE49-F238E27FC236}">
                    <a16:creationId xmlns:a16="http://schemas.microsoft.com/office/drawing/2014/main" id="{0F9B42D0-3886-6A82-4085-42CBA43CB48E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79;p31">
                <a:extLst>
                  <a:ext uri="{FF2B5EF4-FFF2-40B4-BE49-F238E27FC236}">
                    <a16:creationId xmlns:a16="http://schemas.microsoft.com/office/drawing/2014/main" id="{244876BF-DDB1-0392-BE63-C2154A0243CB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80;p31">
                <a:extLst>
                  <a:ext uri="{FF2B5EF4-FFF2-40B4-BE49-F238E27FC236}">
                    <a16:creationId xmlns:a16="http://schemas.microsoft.com/office/drawing/2014/main" id="{CED79C49-8EDF-A9A6-6D34-BEA31CD09601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81;p31">
                <a:extLst>
                  <a:ext uri="{FF2B5EF4-FFF2-40B4-BE49-F238E27FC236}">
                    <a16:creationId xmlns:a16="http://schemas.microsoft.com/office/drawing/2014/main" id="{7ED63958-8C4D-B088-CA72-22EECCC4A0CD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82;p31">
                <a:extLst>
                  <a:ext uri="{FF2B5EF4-FFF2-40B4-BE49-F238E27FC236}">
                    <a16:creationId xmlns:a16="http://schemas.microsoft.com/office/drawing/2014/main" id="{CA18EC49-FEC1-2639-EE42-7AA58608EB28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83;p31">
                <a:extLst>
                  <a:ext uri="{FF2B5EF4-FFF2-40B4-BE49-F238E27FC236}">
                    <a16:creationId xmlns:a16="http://schemas.microsoft.com/office/drawing/2014/main" id="{7E8F14F1-B848-824E-3C48-7B0B733C2CFF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84;p31">
                <a:extLst>
                  <a:ext uri="{FF2B5EF4-FFF2-40B4-BE49-F238E27FC236}">
                    <a16:creationId xmlns:a16="http://schemas.microsoft.com/office/drawing/2014/main" id="{7EAFDF9A-6617-CE1B-769A-7C8F0CB8AA0A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85;p31">
                <a:extLst>
                  <a:ext uri="{FF2B5EF4-FFF2-40B4-BE49-F238E27FC236}">
                    <a16:creationId xmlns:a16="http://schemas.microsoft.com/office/drawing/2014/main" id="{EFFA9DC0-BDDE-EB38-328D-2E9879484BA5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86;p31">
                <a:extLst>
                  <a:ext uri="{FF2B5EF4-FFF2-40B4-BE49-F238E27FC236}">
                    <a16:creationId xmlns:a16="http://schemas.microsoft.com/office/drawing/2014/main" id="{D27B804E-8B0B-C592-0C05-9CD2F01D1C5E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87;p31">
                <a:extLst>
                  <a:ext uri="{FF2B5EF4-FFF2-40B4-BE49-F238E27FC236}">
                    <a16:creationId xmlns:a16="http://schemas.microsoft.com/office/drawing/2014/main" id="{8E1DB528-4088-AEE9-5468-9068CB16B2D3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88;p31">
                <a:extLst>
                  <a:ext uri="{FF2B5EF4-FFF2-40B4-BE49-F238E27FC236}">
                    <a16:creationId xmlns:a16="http://schemas.microsoft.com/office/drawing/2014/main" id="{5680E909-C87E-F03E-E89F-39730B232AC0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89;p31">
                <a:extLst>
                  <a:ext uri="{FF2B5EF4-FFF2-40B4-BE49-F238E27FC236}">
                    <a16:creationId xmlns:a16="http://schemas.microsoft.com/office/drawing/2014/main" id="{92CA0632-34C2-54AB-2D42-1387AE629074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90;p31">
                <a:extLst>
                  <a:ext uri="{FF2B5EF4-FFF2-40B4-BE49-F238E27FC236}">
                    <a16:creationId xmlns:a16="http://schemas.microsoft.com/office/drawing/2014/main" id="{220DB4BF-30DB-5E60-5E77-703C5A7C91A2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91;p31">
                <a:extLst>
                  <a:ext uri="{FF2B5EF4-FFF2-40B4-BE49-F238E27FC236}">
                    <a16:creationId xmlns:a16="http://schemas.microsoft.com/office/drawing/2014/main" id="{EF643B9D-00DD-3E69-3EAB-667ED00ED215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92;p31">
                <a:extLst>
                  <a:ext uri="{FF2B5EF4-FFF2-40B4-BE49-F238E27FC236}">
                    <a16:creationId xmlns:a16="http://schemas.microsoft.com/office/drawing/2014/main" id="{D1DC12B9-4F11-154F-2F1F-CA987D4601F3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93;p31">
                <a:extLst>
                  <a:ext uri="{FF2B5EF4-FFF2-40B4-BE49-F238E27FC236}">
                    <a16:creationId xmlns:a16="http://schemas.microsoft.com/office/drawing/2014/main" id="{48846FEE-DF6F-CC07-1987-86952B16F15A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94;p31">
                <a:extLst>
                  <a:ext uri="{FF2B5EF4-FFF2-40B4-BE49-F238E27FC236}">
                    <a16:creationId xmlns:a16="http://schemas.microsoft.com/office/drawing/2014/main" id="{48DD42F7-E891-BA97-7A22-B53B4B40B6E9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95;p31">
                <a:extLst>
                  <a:ext uri="{FF2B5EF4-FFF2-40B4-BE49-F238E27FC236}">
                    <a16:creationId xmlns:a16="http://schemas.microsoft.com/office/drawing/2014/main" id="{B9489F03-D620-2C69-9AFA-2B44EAC675C2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96;p31">
                <a:extLst>
                  <a:ext uri="{FF2B5EF4-FFF2-40B4-BE49-F238E27FC236}">
                    <a16:creationId xmlns:a16="http://schemas.microsoft.com/office/drawing/2014/main" id="{23A5DA09-6C1B-F3E9-69A5-D19E724BC0B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97;p31">
                <a:extLst>
                  <a:ext uri="{FF2B5EF4-FFF2-40B4-BE49-F238E27FC236}">
                    <a16:creationId xmlns:a16="http://schemas.microsoft.com/office/drawing/2014/main" id="{618140AD-6CF7-4129-FC5E-A2D247D257E2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98;p31">
                <a:extLst>
                  <a:ext uri="{FF2B5EF4-FFF2-40B4-BE49-F238E27FC236}">
                    <a16:creationId xmlns:a16="http://schemas.microsoft.com/office/drawing/2014/main" id="{A02769E0-60D8-4ED7-D2A7-9B42324F8BF3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99;p31">
                <a:extLst>
                  <a:ext uri="{FF2B5EF4-FFF2-40B4-BE49-F238E27FC236}">
                    <a16:creationId xmlns:a16="http://schemas.microsoft.com/office/drawing/2014/main" id="{FD181D6E-4A48-468B-76DA-B02897B236D6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400;p31">
                <a:extLst>
                  <a:ext uri="{FF2B5EF4-FFF2-40B4-BE49-F238E27FC236}">
                    <a16:creationId xmlns:a16="http://schemas.microsoft.com/office/drawing/2014/main" id="{1E6DB90C-FA94-215F-4943-470F32E8A51D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401;p31">
                <a:extLst>
                  <a:ext uri="{FF2B5EF4-FFF2-40B4-BE49-F238E27FC236}">
                    <a16:creationId xmlns:a16="http://schemas.microsoft.com/office/drawing/2014/main" id="{30E4959A-904C-F09A-9584-B1BDC2E6099D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402;p31">
                <a:extLst>
                  <a:ext uri="{FF2B5EF4-FFF2-40B4-BE49-F238E27FC236}">
                    <a16:creationId xmlns:a16="http://schemas.microsoft.com/office/drawing/2014/main" id="{97C41DE6-D671-D8AE-6D14-D9C1427335BD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403;p31">
                <a:extLst>
                  <a:ext uri="{FF2B5EF4-FFF2-40B4-BE49-F238E27FC236}">
                    <a16:creationId xmlns:a16="http://schemas.microsoft.com/office/drawing/2014/main" id="{39220FE6-587B-069F-4586-C7A091D1CF72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404;p31">
                <a:extLst>
                  <a:ext uri="{FF2B5EF4-FFF2-40B4-BE49-F238E27FC236}">
                    <a16:creationId xmlns:a16="http://schemas.microsoft.com/office/drawing/2014/main" id="{A1626B0D-A559-03B4-9A79-C627913A645E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405;p31">
                <a:extLst>
                  <a:ext uri="{FF2B5EF4-FFF2-40B4-BE49-F238E27FC236}">
                    <a16:creationId xmlns:a16="http://schemas.microsoft.com/office/drawing/2014/main" id="{31E21FB2-1F96-39E9-0869-9096E774D8BB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6;p31">
                <a:extLst>
                  <a:ext uri="{FF2B5EF4-FFF2-40B4-BE49-F238E27FC236}">
                    <a16:creationId xmlns:a16="http://schemas.microsoft.com/office/drawing/2014/main" id="{D633E508-5906-1291-2387-238124A59D97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07;p31">
                <a:extLst>
                  <a:ext uri="{FF2B5EF4-FFF2-40B4-BE49-F238E27FC236}">
                    <a16:creationId xmlns:a16="http://schemas.microsoft.com/office/drawing/2014/main" id="{5937C946-2F4A-B396-8590-618B4025593D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08;p31">
                <a:extLst>
                  <a:ext uri="{FF2B5EF4-FFF2-40B4-BE49-F238E27FC236}">
                    <a16:creationId xmlns:a16="http://schemas.microsoft.com/office/drawing/2014/main" id="{3CAB0903-3C98-E60D-41AE-9737BE7C864F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09;p31">
                <a:extLst>
                  <a:ext uri="{FF2B5EF4-FFF2-40B4-BE49-F238E27FC236}">
                    <a16:creationId xmlns:a16="http://schemas.microsoft.com/office/drawing/2014/main" id="{14301A2D-C68D-A247-74E9-01050CD8DA8A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10;p31">
                <a:extLst>
                  <a:ext uri="{FF2B5EF4-FFF2-40B4-BE49-F238E27FC236}">
                    <a16:creationId xmlns:a16="http://schemas.microsoft.com/office/drawing/2014/main" id="{EF5BD097-A06E-CE80-06F4-5420CCD44524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11;p31">
                <a:extLst>
                  <a:ext uri="{FF2B5EF4-FFF2-40B4-BE49-F238E27FC236}">
                    <a16:creationId xmlns:a16="http://schemas.microsoft.com/office/drawing/2014/main" id="{3E078712-5688-5076-4FDC-810530DDB26C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12;p31">
                <a:extLst>
                  <a:ext uri="{FF2B5EF4-FFF2-40B4-BE49-F238E27FC236}">
                    <a16:creationId xmlns:a16="http://schemas.microsoft.com/office/drawing/2014/main" id="{F73AA3AC-5B01-7D50-F6D7-ABE0F45FA9A1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13;p31">
                <a:extLst>
                  <a:ext uri="{FF2B5EF4-FFF2-40B4-BE49-F238E27FC236}">
                    <a16:creationId xmlns:a16="http://schemas.microsoft.com/office/drawing/2014/main" id="{225EECE9-7DD7-1B69-4789-04D62EF27A50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14;p31">
                <a:extLst>
                  <a:ext uri="{FF2B5EF4-FFF2-40B4-BE49-F238E27FC236}">
                    <a16:creationId xmlns:a16="http://schemas.microsoft.com/office/drawing/2014/main" id="{57252D64-CB84-D81F-0EC9-BCA89BCFFA0D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15;p31">
                <a:extLst>
                  <a:ext uri="{FF2B5EF4-FFF2-40B4-BE49-F238E27FC236}">
                    <a16:creationId xmlns:a16="http://schemas.microsoft.com/office/drawing/2014/main" id="{3BAADFE4-B97F-3C1E-7512-940F4D465D37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416;p31">
                <a:extLst>
                  <a:ext uri="{FF2B5EF4-FFF2-40B4-BE49-F238E27FC236}">
                    <a16:creationId xmlns:a16="http://schemas.microsoft.com/office/drawing/2014/main" id="{21440162-0C52-7769-64D0-CE1B12E78047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417;p31">
                <a:extLst>
                  <a:ext uri="{FF2B5EF4-FFF2-40B4-BE49-F238E27FC236}">
                    <a16:creationId xmlns:a16="http://schemas.microsoft.com/office/drawing/2014/main" id="{1A722725-0E3D-2219-4612-C1A01A90A61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418;p31">
                <a:extLst>
                  <a:ext uri="{FF2B5EF4-FFF2-40B4-BE49-F238E27FC236}">
                    <a16:creationId xmlns:a16="http://schemas.microsoft.com/office/drawing/2014/main" id="{A7FB4266-33AB-148E-1F93-2AB6D5F402C6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419;p31">
                <a:extLst>
                  <a:ext uri="{FF2B5EF4-FFF2-40B4-BE49-F238E27FC236}">
                    <a16:creationId xmlns:a16="http://schemas.microsoft.com/office/drawing/2014/main" id="{0AD39589-F12C-EFC3-FF5C-24ACE3B3C656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420;p31">
                <a:extLst>
                  <a:ext uri="{FF2B5EF4-FFF2-40B4-BE49-F238E27FC236}">
                    <a16:creationId xmlns:a16="http://schemas.microsoft.com/office/drawing/2014/main" id="{6D64006F-80F7-74F4-8B96-D48A51B4B95C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421;p31">
                <a:extLst>
                  <a:ext uri="{FF2B5EF4-FFF2-40B4-BE49-F238E27FC236}">
                    <a16:creationId xmlns:a16="http://schemas.microsoft.com/office/drawing/2014/main" id="{22AEA89D-B0D3-C95F-9C79-A43D58F66273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422;p31">
                <a:extLst>
                  <a:ext uri="{FF2B5EF4-FFF2-40B4-BE49-F238E27FC236}">
                    <a16:creationId xmlns:a16="http://schemas.microsoft.com/office/drawing/2014/main" id="{8F4E9A83-DC5F-C89F-4B3E-A5F41567C891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423;p31">
                <a:extLst>
                  <a:ext uri="{FF2B5EF4-FFF2-40B4-BE49-F238E27FC236}">
                    <a16:creationId xmlns:a16="http://schemas.microsoft.com/office/drawing/2014/main" id="{1E78E190-96D0-6E96-A135-EF94C2A7A3D4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424;p31">
                <a:extLst>
                  <a:ext uri="{FF2B5EF4-FFF2-40B4-BE49-F238E27FC236}">
                    <a16:creationId xmlns:a16="http://schemas.microsoft.com/office/drawing/2014/main" id="{10C01F24-424E-35DB-8C18-CB73E754CD8E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425;p31">
                <a:extLst>
                  <a:ext uri="{FF2B5EF4-FFF2-40B4-BE49-F238E27FC236}">
                    <a16:creationId xmlns:a16="http://schemas.microsoft.com/office/drawing/2014/main" id="{57289A0C-34FC-2E0A-8621-82EC8CA9DC7D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426;p31">
                <a:extLst>
                  <a:ext uri="{FF2B5EF4-FFF2-40B4-BE49-F238E27FC236}">
                    <a16:creationId xmlns:a16="http://schemas.microsoft.com/office/drawing/2014/main" id="{D159C3AE-D301-69BF-BC5F-8E7284B1655D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427;p31">
                <a:extLst>
                  <a:ext uri="{FF2B5EF4-FFF2-40B4-BE49-F238E27FC236}">
                    <a16:creationId xmlns:a16="http://schemas.microsoft.com/office/drawing/2014/main" id="{5758C1BA-7F59-FB24-3BC2-B5B12DFAC92D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428;p31">
                <a:extLst>
                  <a:ext uri="{FF2B5EF4-FFF2-40B4-BE49-F238E27FC236}">
                    <a16:creationId xmlns:a16="http://schemas.microsoft.com/office/drawing/2014/main" id="{5D3F7786-BA31-DE54-695E-9BDBB0A68E4A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429;p31">
                <a:extLst>
                  <a:ext uri="{FF2B5EF4-FFF2-40B4-BE49-F238E27FC236}">
                    <a16:creationId xmlns:a16="http://schemas.microsoft.com/office/drawing/2014/main" id="{C73C6E0B-8AEE-6D08-4EAD-B01659794AD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430;p31">
                <a:extLst>
                  <a:ext uri="{FF2B5EF4-FFF2-40B4-BE49-F238E27FC236}">
                    <a16:creationId xmlns:a16="http://schemas.microsoft.com/office/drawing/2014/main" id="{B301E11C-62A7-547D-0831-8B42018B09C8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431;p31">
                <a:extLst>
                  <a:ext uri="{FF2B5EF4-FFF2-40B4-BE49-F238E27FC236}">
                    <a16:creationId xmlns:a16="http://schemas.microsoft.com/office/drawing/2014/main" id="{108E94DA-3CE8-274B-7EB8-46C3AE560F08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432;p31">
                <a:extLst>
                  <a:ext uri="{FF2B5EF4-FFF2-40B4-BE49-F238E27FC236}">
                    <a16:creationId xmlns:a16="http://schemas.microsoft.com/office/drawing/2014/main" id="{5767EDFB-889B-4034-DACD-4845CC55FA1F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433;p31">
                <a:extLst>
                  <a:ext uri="{FF2B5EF4-FFF2-40B4-BE49-F238E27FC236}">
                    <a16:creationId xmlns:a16="http://schemas.microsoft.com/office/drawing/2014/main" id="{21D88BD5-B2D9-5E07-0457-A305C15CC186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93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377045"/>
            <a:ext cx="11070608" cy="13265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800" dirty="0">
              <a:latin typeface="Roboto"/>
              <a:ea typeface="Roboto"/>
              <a:cs typeface="Roboto"/>
            </a:endParaRPr>
          </a:p>
          <a:p>
            <a:endParaRPr lang="en-US" sz="1800" dirty="0">
              <a:latin typeface="Roboto"/>
              <a:ea typeface="Roboto"/>
              <a:cs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Log in to your home page using the following link: 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https://calstatela.joinhandshake.com</a:t>
            </a:r>
          </a:p>
          <a:p>
            <a:endParaRPr lang="en-US" sz="1800" dirty="0">
              <a:latin typeface="Roboto"/>
              <a:ea typeface="Roboto"/>
              <a:cs typeface="Roboto"/>
            </a:endParaRPr>
          </a:p>
        </p:txBody>
      </p:sp>
      <p:pic>
        <p:nvPicPr>
          <p:cNvPr id="5" name="Picture 4" descr="A screenshot of handshake log-in webpage.">
            <a:extLst>
              <a:ext uri="{FF2B5EF4-FFF2-40B4-BE49-F238E27FC236}">
                <a16:creationId xmlns:a16="http://schemas.microsoft.com/office/drawing/2014/main" id="{D033D228-57F3-0B93-761B-8405A7A5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451" y="1704736"/>
            <a:ext cx="8574163" cy="37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9" name="Google Shape;1342;p31">
            <a:extLst>
              <a:ext uri="{FF2B5EF4-FFF2-40B4-BE49-F238E27FC236}">
                <a16:creationId xmlns:a16="http://schemas.microsoft.com/office/drawing/2014/main" id="{2C23BB62-CA56-A429-233F-F2B05CC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2" y="4221205"/>
            <a:ext cx="1796683" cy="2654042"/>
            <a:chOff x="6353330" y="1695700"/>
            <a:chExt cx="2134774" cy="3055054"/>
          </a:xfrm>
        </p:grpSpPr>
        <p:sp>
          <p:nvSpPr>
            <p:cNvPr id="98" name="Google Shape;1343;p31">
              <a:extLst>
                <a:ext uri="{FF2B5EF4-FFF2-40B4-BE49-F238E27FC236}">
                  <a16:creationId xmlns:a16="http://schemas.microsoft.com/office/drawing/2014/main" id="{FE1260B6-B4AB-6A78-F483-1CB1E5E23CD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44;p31">
              <a:extLst>
                <a:ext uri="{FF2B5EF4-FFF2-40B4-BE49-F238E27FC236}">
                  <a16:creationId xmlns:a16="http://schemas.microsoft.com/office/drawing/2014/main" id="{B7180358-EA66-B9A9-35C6-95B484183AA2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345;p31">
              <a:extLst>
                <a:ext uri="{FF2B5EF4-FFF2-40B4-BE49-F238E27FC236}">
                  <a16:creationId xmlns:a16="http://schemas.microsoft.com/office/drawing/2014/main" id="{DFCB6C61-A747-1AD6-0A23-0E8C80388AD5}"/>
                </a:ext>
              </a:extLst>
            </p:cNvPr>
            <p:cNvGrpSpPr/>
            <p:nvPr/>
          </p:nvGrpSpPr>
          <p:grpSpPr>
            <a:xfrm>
              <a:off x="6353330" y="1695700"/>
              <a:ext cx="2134774" cy="3055054"/>
              <a:chOff x="6552140" y="1695700"/>
              <a:chExt cx="2134774" cy="3055054"/>
            </a:xfrm>
          </p:grpSpPr>
          <p:grpSp>
            <p:nvGrpSpPr>
              <p:cNvPr id="101" name="Google Shape;1346;p31">
                <a:extLst>
                  <a:ext uri="{FF2B5EF4-FFF2-40B4-BE49-F238E27FC236}">
                    <a16:creationId xmlns:a16="http://schemas.microsoft.com/office/drawing/2014/main" id="{FD85BDCF-5DFD-A9E3-08E8-B525A54E3F6F}"/>
                  </a:ext>
                </a:extLst>
              </p:cNvPr>
              <p:cNvGrpSpPr/>
              <p:nvPr/>
            </p:nvGrpSpPr>
            <p:grpSpPr>
              <a:xfrm>
                <a:off x="7529898" y="3054910"/>
                <a:ext cx="1157016" cy="1695844"/>
                <a:chOff x="6690102" y="2206739"/>
                <a:chExt cx="787194" cy="1153792"/>
              </a:xfrm>
            </p:grpSpPr>
            <p:sp>
              <p:nvSpPr>
                <p:cNvPr id="176" name="Google Shape;1347;p31">
                  <a:extLst>
                    <a:ext uri="{FF2B5EF4-FFF2-40B4-BE49-F238E27FC236}">
                      <a16:creationId xmlns:a16="http://schemas.microsoft.com/office/drawing/2014/main" id="{CAC48BB4-9CB7-0009-78F8-BD248D934C79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348;p31">
                  <a:extLst>
                    <a:ext uri="{FF2B5EF4-FFF2-40B4-BE49-F238E27FC236}">
                      <a16:creationId xmlns:a16="http://schemas.microsoft.com/office/drawing/2014/main" id="{B44245B8-E222-AE27-E81D-E555516F4929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349;p31">
                  <a:extLst>
                    <a:ext uri="{FF2B5EF4-FFF2-40B4-BE49-F238E27FC236}">
                      <a16:creationId xmlns:a16="http://schemas.microsoft.com/office/drawing/2014/main" id="{BFE67980-F8DD-181B-9897-273CA92B38CA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9" name="Google Shape;1350;p31">
                  <a:extLst>
                    <a:ext uri="{FF2B5EF4-FFF2-40B4-BE49-F238E27FC236}">
                      <a16:creationId xmlns:a16="http://schemas.microsoft.com/office/drawing/2014/main" id="{7106D2AB-7DF6-4A6C-F467-7403D251B271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180" name="Google Shape;1351;p31">
                    <a:extLst>
                      <a:ext uri="{FF2B5EF4-FFF2-40B4-BE49-F238E27FC236}">
                        <a16:creationId xmlns:a16="http://schemas.microsoft.com/office/drawing/2014/main" id="{DBEC782C-EFC5-8EBF-B7F5-CBFF023958E1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352;p31">
                    <a:extLst>
                      <a:ext uri="{FF2B5EF4-FFF2-40B4-BE49-F238E27FC236}">
                        <a16:creationId xmlns:a16="http://schemas.microsoft.com/office/drawing/2014/main" id="{A90388BB-C690-0FD0-4793-C9F3BD8965DF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353;p31">
                    <a:extLst>
                      <a:ext uri="{FF2B5EF4-FFF2-40B4-BE49-F238E27FC236}">
                        <a16:creationId xmlns:a16="http://schemas.microsoft.com/office/drawing/2014/main" id="{ECDDA889-725F-D568-95A0-2BADA12833BE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354;p31">
                    <a:extLst>
                      <a:ext uri="{FF2B5EF4-FFF2-40B4-BE49-F238E27FC236}">
                        <a16:creationId xmlns:a16="http://schemas.microsoft.com/office/drawing/2014/main" id="{7A32DB9C-F22B-1E50-5562-E464EFCAE8F7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355;p31">
                    <a:extLst>
                      <a:ext uri="{FF2B5EF4-FFF2-40B4-BE49-F238E27FC236}">
                        <a16:creationId xmlns:a16="http://schemas.microsoft.com/office/drawing/2014/main" id="{B6B2B855-3F98-1D05-3529-A48DA9858793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356;p31">
                    <a:extLst>
                      <a:ext uri="{FF2B5EF4-FFF2-40B4-BE49-F238E27FC236}">
                        <a16:creationId xmlns:a16="http://schemas.microsoft.com/office/drawing/2014/main" id="{A25A4155-F2F5-C65B-8F02-5EDA54CF4F8D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357;p31">
                    <a:extLst>
                      <a:ext uri="{FF2B5EF4-FFF2-40B4-BE49-F238E27FC236}">
                        <a16:creationId xmlns:a16="http://schemas.microsoft.com/office/drawing/2014/main" id="{36D7082A-0CE7-F8E9-06C2-C03C24F24DA8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358;p31">
                    <a:extLst>
                      <a:ext uri="{FF2B5EF4-FFF2-40B4-BE49-F238E27FC236}">
                        <a16:creationId xmlns:a16="http://schemas.microsoft.com/office/drawing/2014/main" id="{3A7BC331-4B1D-0AC7-240D-8475B91EDC55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359;p31">
                    <a:extLst>
                      <a:ext uri="{FF2B5EF4-FFF2-40B4-BE49-F238E27FC236}">
                        <a16:creationId xmlns:a16="http://schemas.microsoft.com/office/drawing/2014/main" id="{A3CD571C-233B-6805-A3F3-E811FDF64F00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2" name="Google Shape;1360;p31">
                <a:extLst>
                  <a:ext uri="{FF2B5EF4-FFF2-40B4-BE49-F238E27FC236}">
                    <a16:creationId xmlns:a16="http://schemas.microsoft.com/office/drawing/2014/main" id="{27272656-1F4E-CEC7-7C5C-965C116403D9}"/>
                  </a:ext>
                </a:extLst>
              </p:cNvPr>
              <p:cNvGrpSpPr/>
              <p:nvPr/>
            </p:nvGrpSpPr>
            <p:grpSpPr>
              <a:xfrm flipH="1">
                <a:off x="7576903" y="1763097"/>
                <a:ext cx="1062032" cy="635127"/>
                <a:chOff x="6617547" y="1329429"/>
                <a:chExt cx="722569" cy="432118"/>
              </a:xfrm>
            </p:grpSpPr>
            <p:grpSp>
              <p:nvGrpSpPr>
                <p:cNvPr id="159" name="Google Shape;1361;p31">
                  <a:extLst>
                    <a:ext uri="{FF2B5EF4-FFF2-40B4-BE49-F238E27FC236}">
                      <a16:creationId xmlns:a16="http://schemas.microsoft.com/office/drawing/2014/main" id="{DC6F0A8F-AB04-BA86-070D-F1E1CA692552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7" cy="295104"/>
                  <a:chOff x="6854197" y="1437303"/>
                  <a:chExt cx="463437" cy="295104"/>
                </a:xfrm>
              </p:grpSpPr>
              <p:sp>
                <p:nvSpPr>
                  <p:cNvPr id="169" name="Google Shape;1362;p31">
                    <a:extLst>
                      <a:ext uri="{FF2B5EF4-FFF2-40B4-BE49-F238E27FC236}">
                        <a16:creationId xmlns:a16="http://schemas.microsoft.com/office/drawing/2014/main" id="{D6586A0A-D536-67C5-DA24-B62051F59E7E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363;p31">
                    <a:extLst>
                      <a:ext uri="{FF2B5EF4-FFF2-40B4-BE49-F238E27FC236}">
                        <a16:creationId xmlns:a16="http://schemas.microsoft.com/office/drawing/2014/main" id="{5ADDADB0-1203-2510-DCFB-21E900C60176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364;p31">
                    <a:extLst>
                      <a:ext uri="{FF2B5EF4-FFF2-40B4-BE49-F238E27FC236}">
                        <a16:creationId xmlns:a16="http://schemas.microsoft.com/office/drawing/2014/main" id="{4B9DF166-FD99-7D95-A907-9F0CCB3B18AF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365;p31">
                    <a:extLst>
                      <a:ext uri="{FF2B5EF4-FFF2-40B4-BE49-F238E27FC236}">
                        <a16:creationId xmlns:a16="http://schemas.microsoft.com/office/drawing/2014/main" id="{762DB12D-68CD-35C6-0B4A-9A2AEF287D4C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366;p31">
                    <a:extLst>
                      <a:ext uri="{FF2B5EF4-FFF2-40B4-BE49-F238E27FC236}">
                        <a16:creationId xmlns:a16="http://schemas.microsoft.com/office/drawing/2014/main" id="{54863F6B-5500-2CB5-F560-5EB1FCC6CF7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367;p31">
                    <a:extLst>
                      <a:ext uri="{FF2B5EF4-FFF2-40B4-BE49-F238E27FC236}">
                        <a16:creationId xmlns:a16="http://schemas.microsoft.com/office/drawing/2014/main" id="{D6236307-FA4D-6950-D4E3-DE7EE20D8744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368;p31">
                    <a:extLst>
                      <a:ext uri="{FF2B5EF4-FFF2-40B4-BE49-F238E27FC236}">
                        <a16:creationId xmlns:a16="http://schemas.microsoft.com/office/drawing/2014/main" id="{9DEA2FA4-0028-27DF-F672-93EE7D12783C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0" name="Google Shape;1369;p31">
                  <a:extLst>
                    <a:ext uri="{FF2B5EF4-FFF2-40B4-BE49-F238E27FC236}">
                      <a16:creationId xmlns:a16="http://schemas.microsoft.com/office/drawing/2014/main" id="{58CBAF18-29D8-FF26-11A5-8E8114095371}"/>
                    </a:ext>
                  </a:extLst>
                </p:cNvPr>
                <p:cNvGrpSpPr/>
                <p:nvPr/>
              </p:nvGrpSpPr>
              <p:grpSpPr>
                <a:xfrm>
                  <a:off x="6652070" y="1329429"/>
                  <a:ext cx="229522" cy="403073"/>
                  <a:chOff x="6522150" y="1329350"/>
                  <a:chExt cx="115750" cy="203275"/>
                </a:xfrm>
              </p:grpSpPr>
              <p:sp>
                <p:nvSpPr>
                  <p:cNvPr id="162" name="Google Shape;1370;p31">
                    <a:extLst>
                      <a:ext uri="{FF2B5EF4-FFF2-40B4-BE49-F238E27FC236}">
                        <a16:creationId xmlns:a16="http://schemas.microsoft.com/office/drawing/2014/main" id="{7A7FE32E-DA42-0C6C-E8E5-D73F38B3F366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371;p31">
                    <a:extLst>
                      <a:ext uri="{FF2B5EF4-FFF2-40B4-BE49-F238E27FC236}">
                        <a16:creationId xmlns:a16="http://schemas.microsoft.com/office/drawing/2014/main" id="{BCFD60B9-BAFC-3B26-15F3-0DE695003282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1372;p31">
                    <a:extLst>
                      <a:ext uri="{FF2B5EF4-FFF2-40B4-BE49-F238E27FC236}">
                        <a16:creationId xmlns:a16="http://schemas.microsoft.com/office/drawing/2014/main" id="{7FE63389-34C8-A145-7ADA-AD9922E51A83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1373;p31">
                    <a:extLst>
                      <a:ext uri="{FF2B5EF4-FFF2-40B4-BE49-F238E27FC236}">
                        <a16:creationId xmlns:a16="http://schemas.microsoft.com/office/drawing/2014/main" id="{DE215690-56EA-C646-D57F-715755D4274A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374;p31">
                    <a:extLst>
                      <a:ext uri="{FF2B5EF4-FFF2-40B4-BE49-F238E27FC236}">
                        <a16:creationId xmlns:a16="http://schemas.microsoft.com/office/drawing/2014/main" id="{AF2F66D9-97AC-930A-7D6A-DDB8116BCB4E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375;p31">
                    <a:extLst>
                      <a:ext uri="{FF2B5EF4-FFF2-40B4-BE49-F238E27FC236}">
                        <a16:creationId xmlns:a16="http://schemas.microsoft.com/office/drawing/2014/main" id="{23EFED39-674E-EF1C-277E-64E83F737DCA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1376;p31">
                    <a:extLst>
                      <a:ext uri="{FF2B5EF4-FFF2-40B4-BE49-F238E27FC236}">
                        <a16:creationId xmlns:a16="http://schemas.microsoft.com/office/drawing/2014/main" id="{0FAE78EB-1783-D300-DBBE-F0600DB6C93C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1" name="Google Shape;1377;p31">
                  <a:extLst>
                    <a:ext uri="{FF2B5EF4-FFF2-40B4-BE49-F238E27FC236}">
                      <a16:creationId xmlns:a16="http://schemas.microsoft.com/office/drawing/2014/main" id="{D1368F57-065D-CFEA-BF1F-BE5C479A8A46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378;p31">
                <a:extLst>
                  <a:ext uri="{FF2B5EF4-FFF2-40B4-BE49-F238E27FC236}">
                    <a16:creationId xmlns:a16="http://schemas.microsoft.com/office/drawing/2014/main" id="{253658B8-7F9E-E060-DB50-5D5DFC9F5851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79;p31">
                <a:extLst>
                  <a:ext uri="{FF2B5EF4-FFF2-40B4-BE49-F238E27FC236}">
                    <a16:creationId xmlns:a16="http://schemas.microsoft.com/office/drawing/2014/main" id="{2BB28568-E732-BB93-C9A0-FD961E8EE0C0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80;p31">
                <a:extLst>
                  <a:ext uri="{FF2B5EF4-FFF2-40B4-BE49-F238E27FC236}">
                    <a16:creationId xmlns:a16="http://schemas.microsoft.com/office/drawing/2014/main" id="{B2A10C2D-C4E6-B6AF-4550-76AE53BBE510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81;p31">
                <a:extLst>
                  <a:ext uri="{FF2B5EF4-FFF2-40B4-BE49-F238E27FC236}">
                    <a16:creationId xmlns:a16="http://schemas.microsoft.com/office/drawing/2014/main" id="{344B789C-859A-E38E-9497-FCAE441EE8A1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82;p31">
                <a:extLst>
                  <a:ext uri="{FF2B5EF4-FFF2-40B4-BE49-F238E27FC236}">
                    <a16:creationId xmlns:a16="http://schemas.microsoft.com/office/drawing/2014/main" id="{AAEFC832-3D21-EAF7-DE9A-3DA6907B1DF4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83;p31">
                <a:extLst>
                  <a:ext uri="{FF2B5EF4-FFF2-40B4-BE49-F238E27FC236}">
                    <a16:creationId xmlns:a16="http://schemas.microsoft.com/office/drawing/2014/main" id="{B5EE35DD-079D-ED2F-1607-7F3A555B6218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84;p31">
                <a:extLst>
                  <a:ext uri="{FF2B5EF4-FFF2-40B4-BE49-F238E27FC236}">
                    <a16:creationId xmlns:a16="http://schemas.microsoft.com/office/drawing/2014/main" id="{4321F8D3-C695-D854-314A-A903761EF189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85;p31">
                <a:extLst>
                  <a:ext uri="{FF2B5EF4-FFF2-40B4-BE49-F238E27FC236}">
                    <a16:creationId xmlns:a16="http://schemas.microsoft.com/office/drawing/2014/main" id="{979BCB81-AA35-8A5C-7AF4-D5398E1667AB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86;p31">
                <a:extLst>
                  <a:ext uri="{FF2B5EF4-FFF2-40B4-BE49-F238E27FC236}">
                    <a16:creationId xmlns:a16="http://schemas.microsoft.com/office/drawing/2014/main" id="{96BE0EFB-A350-EFF5-ED5E-6E7E439563E0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87;p31">
                <a:extLst>
                  <a:ext uri="{FF2B5EF4-FFF2-40B4-BE49-F238E27FC236}">
                    <a16:creationId xmlns:a16="http://schemas.microsoft.com/office/drawing/2014/main" id="{BE73D2AD-A6E9-C169-0F6D-A6A0546A715C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88;p31">
                <a:extLst>
                  <a:ext uri="{FF2B5EF4-FFF2-40B4-BE49-F238E27FC236}">
                    <a16:creationId xmlns:a16="http://schemas.microsoft.com/office/drawing/2014/main" id="{EB378C1D-78D6-66DB-EA00-FC415AB6ADAC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89;p31">
                <a:extLst>
                  <a:ext uri="{FF2B5EF4-FFF2-40B4-BE49-F238E27FC236}">
                    <a16:creationId xmlns:a16="http://schemas.microsoft.com/office/drawing/2014/main" id="{1E60C76B-737A-4B07-2CB2-AA7EEA12C1FF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90;p31">
                <a:extLst>
                  <a:ext uri="{FF2B5EF4-FFF2-40B4-BE49-F238E27FC236}">
                    <a16:creationId xmlns:a16="http://schemas.microsoft.com/office/drawing/2014/main" id="{DAE94A7C-7EA1-DDA1-A971-A3AB0587BB46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91;p31">
                <a:extLst>
                  <a:ext uri="{FF2B5EF4-FFF2-40B4-BE49-F238E27FC236}">
                    <a16:creationId xmlns:a16="http://schemas.microsoft.com/office/drawing/2014/main" id="{93D24120-0713-6777-67CD-4132870FA5AD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92;p31">
                <a:extLst>
                  <a:ext uri="{FF2B5EF4-FFF2-40B4-BE49-F238E27FC236}">
                    <a16:creationId xmlns:a16="http://schemas.microsoft.com/office/drawing/2014/main" id="{44B1F786-E600-C616-11A9-C33D12B8D74C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93;p31">
                <a:extLst>
                  <a:ext uri="{FF2B5EF4-FFF2-40B4-BE49-F238E27FC236}">
                    <a16:creationId xmlns:a16="http://schemas.microsoft.com/office/drawing/2014/main" id="{53F979B8-CEA1-6A5A-1691-E1D95546F16E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94;p31">
                <a:extLst>
                  <a:ext uri="{FF2B5EF4-FFF2-40B4-BE49-F238E27FC236}">
                    <a16:creationId xmlns:a16="http://schemas.microsoft.com/office/drawing/2014/main" id="{39CC4E95-954C-9CB3-3C9B-19E669B9AE4A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95;p31">
                <a:extLst>
                  <a:ext uri="{FF2B5EF4-FFF2-40B4-BE49-F238E27FC236}">
                    <a16:creationId xmlns:a16="http://schemas.microsoft.com/office/drawing/2014/main" id="{6362897F-F5FC-BCE2-519D-20D7570D4CBE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96;p31">
                <a:extLst>
                  <a:ext uri="{FF2B5EF4-FFF2-40B4-BE49-F238E27FC236}">
                    <a16:creationId xmlns:a16="http://schemas.microsoft.com/office/drawing/2014/main" id="{5288F16B-1417-2321-DF9F-940B668151B8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97;p31">
                <a:extLst>
                  <a:ext uri="{FF2B5EF4-FFF2-40B4-BE49-F238E27FC236}">
                    <a16:creationId xmlns:a16="http://schemas.microsoft.com/office/drawing/2014/main" id="{D06558DF-5B1F-6D86-0ADA-AFB66E5A9701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98;p31">
                <a:extLst>
                  <a:ext uri="{FF2B5EF4-FFF2-40B4-BE49-F238E27FC236}">
                    <a16:creationId xmlns:a16="http://schemas.microsoft.com/office/drawing/2014/main" id="{45B8EB1E-DD5E-A006-A403-0BF7DCB1DE2B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99;p31">
                <a:extLst>
                  <a:ext uri="{FF2B5EF4-FFF2-40B4-BE49-F238E27FC236}">
                    <a16:creationId xmlns:a16="http://schemas.microsoft.com/office/drawing/2014/main" id="{7CE10A79-914C-ACCF-4AF3-EF2CD10A3304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400;p31">
                <a:extLst>
                  <a:ext uri="{FF2B5EF4-FFF2-40B4-BE49-F238E27FC236}">
                    <a16:creationId xmlns:a16="http://schemas.microsoft.com/office/drawing/2014/main" id="{F56E5676-45E5-A823-E40A-FFDB730FB55F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401;p31">
                <a:extLst>
                  <a:ext uri="{FF2B5EF4-FFF2-40B4-BE49-F238E27FC236}">
                    <a16:creationId xmlns:a16="http://schemas.microsoft.com/office/drawing/2014/main" id="{BF708131-6E37-91A8-7390-CA67664C115F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402;p31">
                <a:extLst>
                  <a:ext uri="{FF2B5EF4-FFF2-40B4-BE49-F238E27FC236}">
                    <a16:creationId xmlns:a16="http://schemas.microsoft.com/office/drawing/2014/main" id="{4E50E947-E67D-EA92-238E-F118786D0F8D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403;p31">
                <a:extLst>
                  <a:ext uri="{FF2B5EF4-FFF2-40B4-BE49-F238E27FC236}">
                    <a16:creationId xmlns:a16="http://schemas.microsoft.com/office/drawing/2014/main" id="{ED82ECFB-1E90-2E86-8A99-2E409FFA8F54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404;p31">
                <a:extLst>
                  <a:ext uri="{FF2B5EF4-FFF2-40B4-BE49-F238E27FC236}">
                    <a16:creationId xmlns:a16="http://schemas.microsoft.com/office/drawing/2014/main" id="{0F565F7E-211D-EB81-95ED-9707AF0BDAB0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405;p31">
                <a:extLst>
                  <a:ext uri="{FF2B5EF4-FFF2-40B4-BE49-F238E27FC236}">
                    <a16:creationId xmlns:a16="http://schemas.microsoft.com/office/drawing/2014/main" id="{CBBB583B-F939-C942-A052-DDE407C72FAF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406;p31">
                <a:extLst>
                  <a:ext uri="{FF2B5EF4-FFF2-40B4-BE49-F238E27FC236}">
                    <a16:creationId xmlns:a16="http://schemas.microsoft.com/office/drawing/2014/main" id="{78621EBD-AF53-FA3F-90E9-8EA100DF5C75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407;p31">
                <a:extLst>
                  <a:ext uri="{FF2B5EF4-FFF2-40B4-BE49-F238E27FC236}">
                    <a16:creationId xmlns:a16="http://schemas.microsoft.com/office/drawing/2014/main" id="{061681D5-9B58-0F7A-93B4-3A5096142E92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408;p31">
                <a:extLst>
                  <a:ext uri="{FF2B5EF4-FFF2-40B4-BE49-F238E27FC236}">
                    <a16:creationId xmlns:a16="http://schemas.microsoft.com/office/drawing/2014/main" id="{CAB00211-5ED0-E8A4-5AFB-D7446547A93F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409;p31">
                <a:extLst>
                  <a:ext uri="{FF2B5EF4-FFF2-40B4-BE49-F238E27FC236}">
                    <a16:creationId xmlns:a16="http://schemas.microsoft.com/office/drawing/2014/main" id="{8EDCCB32-40CA-4E7F-414D-74183854E850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410;p31">
                <a:extLst>
                  <a:ext uri="{FF2B5EF4-FFF2-40B4-BE49-F238E27FC236}">
                    <a16:creationId xmlns:a16="http://schemas.microsoft.com/office/drawing/2014/main" id="{547C6A12-8985-BD01-C2BA-EE9798AD0A8D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411;p31">
                <a:extLst>
                  <a:ext uri="{FF2B5EF4-FFF2-40B4-BE49-F238E27FC236}">
                    <a16:creationId xmlns:a16="http://schemas.microsoft.com/office/drawing/2014/main" id="{3927CC99-DE31-A3DC-5625-BD56EE8F3B0F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412;p31">
                <a:extLst>
                  <a:ext uri="{FF2B5EF4-FFF2-40B4-BE49-F238E27FC236}">
                    <a16:creationId xmlns:a16="http://schemas.microsoft.com/office/drawing/2014/main" id="{D54F5DA3-8938-AB27-7D98-790FFDB2740B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413;p31">
                <a:extLst>
                  <a:ext uri="{FF2B5EF4-FFF2-40B4-BE49-F238E27FC236}">
                    <a16:creationId xmlns:a16="http://schemas.microsoft.com/office/drawing/2014/main" id="{A53AE803-E9B5-9363-53FD-6992BD6C4FF2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414;p31">
                <a:extLst>
                  <a:ext uri="{FF2B5EF4-FFF2-40B4-BE49-F238E27FC236}">
                    <a16:creationId xmlns:a16="http://schemas.microsoft.com/office/drawing/2014/main" id="{F6576A5E-057F-F5D0-986D-6F87087CE1EE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16;p31">
                <a:extLst>
                  <a:ext uri="{FF2B5EF4-FFF2-40B4-BE49-F238E27FC236}">
                    <a16:creationId xmlns:a16="http://schemas.microsoft.com/office/drawing/2014/main" id="{694190A3-18D5-FCEF-1365-E450C6102FE7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7;p31">
                <a:extLst>
                  <a:ext uri="{FF2B5EF4-FFF2-40B4-BE49-F238E27FC236}">
                    <a16:creationId xmlns:a16="http://schemas.microsoft.com/office/drawing/2014/main" id="{5464F117-58FD-57E8-2589-ECE71396CB2E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18;p31">
                <a:extLst>
                  <a:ext uri="{FF2B5EF4-FFF2-40B4-BE49-F238E27FC236}">
                    <a16:creationId xmlns:a16="http://schemas.microsoft.com/office/drawing/2014/main" id="{36ED0F6E-39D7-069A-12FE-C175A4BE3FBC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19;p31">
                <a:extLst>
                  <a:ext uri="{FF2B5EF4-FFF2-40B4-BE49-F238E27FC236}">
                    <a16:creationId xmlns:a16="http://schemas.microsoft.com/office/drawing/2014/main" id="{81CFFF48-411E-66B7-83EC-2AF5114B2C83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20;p31">
                <a:extLst>
                  <a:ext uri="{FF2B5EF4-FFF2-40B4-BE49-F238E27FC236}">
                    <a16:creationId xmlns:a16="http://schemas.microsoft.com/office/drawing/2014/main" id="{FEAFBB40-8EA3-ECA9-BE66-41F916EF8210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21;p31">
                <a:extLst>
                  <a:ext uri="{FF2B5EF4-FFF2-40B4-BE49-F238E27FC236}">
                    <a16:creationId xmlns:a16="http://schemas.microsoft.com/office/drawing/2014/main" id="{FF014197-8F45-B7BE-CF91-CAB4A3991121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22;p31">
                <a:extLst>
                  <a:ext uri="{FF2B5EF4-FFF2-40B4-BE49-F238E27FC236}">
                    <a16:creationId xmlns:a16="http://schemas.microsoft.com/office/drawing/2014/main" id="{6AF51BA8-1AA7-C493-2A46-00A2E6D1DEF9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23;p31">
                <a:extLst>
                  <a:ext uri="{FF2B5EF4-FFF2-40B4-BE49-F238E27FC236}">
                    <a16:creationId xmlns:a16="http://schemas.microsoft.com/office/drawing/2014/main" id="{54A1224D-7DFD-1D9E-81F3-F74C1EDDA76D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24;p31">
                <a:extLst>
                  <a:ext uri="{FF2B5EF4-FFF2-40B4-BE49-F238E27FC236}">
                    <a16:creationId xmlns:a16="http://schemas.microsoft.com/office/drawing/2014/main" id="{6E206E53-08BF-4997-40E7-D13537015876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25;p31">
                <a:extLst>
                  <a:ext uri="{FF2B5EF4-FFF2-40B4-BE49-F238E27FC236}">
                    <a16:creationId xmlns:a16="http://schemas.microsoft.com/office/drawing/2014/main" id="{038C7E5B-1919-3B4B-8131-E2F7B7F04086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426;p31">
                <a:extLst>
                  <a:ext uri="{FF2B5EF4-FFF2-40B4-BE49-F238E27FC236}">
                    <a16:creationId xmlns:a16="http://schemas.microsoft.com/office/drawing/2014/main" id="{FA660E2A-B403-BDB9-C3D8-D94F1BE84D48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427;p31">
                <a:extLst>
                  <a:ext uri="{FF2B5EF4-FFF2-40B4-BE49-F238E27FC236}">
                    <a16:creationId xmlns:a16="http://schemas.microsoft.com/office/drawing/2014/main" id="{4BC5AA5C-7B7C-54A7-F9CA-C327949AE172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428;p31">
                <a:extLst>
                  <a:ext uri="{FF2B5EF4-FFF2-40B4-BE49-F238E27FC236}">
                    <a16:creationId xmlns:a16="http://schemas.microsoft.com/office/drawing/2014/main" id="{F11FFBC5-2FC0-6948-2BA7-A5C5B5E84C7F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429;p31">
                <a:extLst>
                  <a:ext uri="{FF2B5EF4-FFF2-40B4-BE49-F238E27FC236}">
                    <a16:creationId xmlns:a16="http://schemas.microsoft.com/office/drawing/2014/main" id="{4F43CA9D-655C-EF3F-BB93-639F5B08AF60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430;p31">
                <a:extLst>
                  <a:ext uri="{FF2B5EF4-FFF2-40B4-BE49-F238E27FC236}">
                    <a16:creationId xmlns:a16="http://schemas.microsoft.com/office/drawing/2014/main" id="{B23DE15A-865E-F96E-6F19-D47777C9B0B0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431;p31">
                <a:extLst>
                  <a:ext uri="{FF2B5EF4-FFF2-40B4-BE49-F238E27FC236}">
                    <a16:creationId xmlns:a16="http://schemas.microsoft.com/office/drawing/2014/main" id="{71B6D8D7-3D9C-5F50-346B-3E17BAD4C6DD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432;p31">
                <a:extLst>
                  <a:ext uri="{FF2B5EF4-FFF2-40B4-BE49-F238E27FC236}">
                    <a16:creationId xmlns:a16="http://schemas.microsoft.com/office/drawing/2014/main" id="{577C3EF8-424D-95B2-FE32-1C8F62E5D6F4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433;p31">
                <a:extLst>
                  <a:ext uri="{FF2B5EF4-FFF2-40B4-BE49-F238E27FC236}">
                    <a16:creationId xmlns:a16="http://schemas.microsoft.com/office/drawing/2014/main" id="{F020A99D-2552-B37E-57DD-28133ACF21B7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415;p31">
                <a:extLst>
                  <a:ext uri="{FF2B5EF4-FFF2-40B4-BE49-F238E27FC236}">
                    <a16:creationId xmlns:a16="http://schemas.microsoft.com/office/drawing/2014/main" id="{6EAE652F-5C5F-3C39-5432-FD2E1A688450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26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980295"/>
            <a:ext cx="11070608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 dirty="0">
                <a:latin typeface="Roboto"/>
                <a:ea typeface="Roboto"/>
                <a:cs typeface="Roboto"/>
              </a:rPr>
              <a:t>Click </a:t>
            </a:r>
            <a:r>
              <a:rPr lang="en-US" sz="1800" dirty="0">
                <a:latin typeface="Roboto"/>
                <a:ea typeface="Roboto"/>
                <a:cs typeface="Roboto"/>
              </a:rPr>
              <a:t>on “Create a Job.”</a:t>
            </a:r>
          </a:p>
        </p:txBody>
      </p:sp>
      <p:pic>
        <p:nvPicPr>
          <p:cNvPr id="4" name="Picture 3" descr="A screenshot image of Handshake">
            <a:extLst>
              <a:ext uri="{FF2B5EF4-FFF2-40B4-BE49-F238E27FC236}">
                <a16:creationId xmlns:a16="http://schemas.microsoft.com/office/drawing/2014/main" id="{D33791DB-D87E-ADE4-16EC-A8DEAEC4A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885" y="1663311"/>
            <a:ext cx="9545531" cy="343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own Arrow 13" descr="An arrow pointing at Post a Job button on Handshake webpage.">
            <a:extLst>
              <a:ext uri="{FF2B5EF4-FFF2-40B4-BE49-F238E27FC236}">
                <a16:creationId xmlns:a16="http://schemas.microsoft.com/office/drawing/2014/main" id="{54F2685B-0D48-3EEC-1660-CCC6A17FB598}"/>
              </a:ext>
            </a:extLst>
          </p:cNvPr>
          <p:cNvSpPr/>
          <p:nvPr/>
        </p:nvSpPr>
        <p:spPr>
          <a:xfrm rot="16200000">
            <a:off x="3824882" y="2339994"/>
            <a:ext cx="457201" cy="691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09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732781"/>
            <a:ext cx="11070608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 dirty="0">
                <a:latin typeface="Roboto"/>
              </a:rPr>
              <a:t>Job post basic information:</a:t>
            </a:r>
            <a:r>
              <a:rPr lang="en-US" sz="1800" dirty="0">
                <a:latin typeface="Roboto"/>
              </a:rPr>
              <a:t> Fill out the job description information.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37A642B-60AA-9F2C-B31E-E27A4B99C7CD}"/>
              </a:ext>
            </a:extLst>
          </p:cNvPr>
          <p:cNvSpPr txBox="1"/>
          <p:nvPr/>
        </p:nvSpPr>
        <p:spPr>
          <a:xfrm>
            <a:off x="5373344" y="1524055"/>
            <a:ext cx="625710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  <a:ea typeface="Roboto"/>
                <a:cs typeface="Roboto"/>
              </a:rPr>
              <a:t>Upload </a:t>
            </a:r>
            <a:r>
              <a:rPr lang="en-US" sz="1800" dirty="0">
                <a:latin typeface="Roboto"/>
                <a:ea typeface="Roboto"/>
                <a:cs typeface="Roboto"/>
              </a:rPr>
              <a:t>the job description from the approved requisition.​</a:t>
            </a:r>
          </a:p>
          <a:p>
            <a:endParaRPr lang="en-US" sz="1800" dirty="0">
              <a:latin typeface="Roboto"/>
              <a:ea typeface="Roboto"/>
              <a:cs typeface="Roboto"/>
            </a:endParaRPr>
          </a:p>
          <a:p>
            <a:r>
              <a:rPr lang="en-US" sz="1800" b="1" dirty="0">
                <a:latin typeface="Roboto"/>
                <a:ea typeface="Roboto"/>
                <a:cs typeface="Roboto"/>
              </a:rPr>
              <a:t>Include</a:t>
            </a:r>
            <a:r>
              <a:rPr lang="en-US" sz="1800" dirty="0">
                <a:latin typeface="Roboto"/>
                <a:ea typeface="Roboto"/>
                <a:cs typeface="Roboto"/>
              </a:rPr>
              <a:t> the following sentence, "All applicants are required to submit the Career Center application when applying.”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​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If a background check is required, </a:t>
            </a:r>
            <a:r>
              <a:rPr lang="en-US" sz="1800" b="1" dirty="0">
                <a:latin typeface="Roboto"/>
                <a:ea typeface="Roboto"/>
                <a:cs typeface="Roboto"/>
              </a:rPr>
              <a:t>enter</a:t>
            </a:r>
            <a:r>
              <a:rPr lang="en-US" sz="1800" dirty="0">
                <a:latin typeface="Roboto"/>
                <a:ea typeface="Roboto"/>
                <a:cs typeface="Roboto"/>
              </a:rPr>
              <a:t>:​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“The position requires a background check and clearance prior to hiring.”​</a:t>
            </a:r>
          </a:p>
          <a:p>
            <a:endParaRPr lang="en-US" sz="1800" dirty="0">
              <a:latin typeface="Roboto"/>
              <a:ea typeface="Roboto"/>
              <a:cs typeface="Roboto"/>
            </a:endParaRPr>
          </a:p>
          <a:p>
            <a:r>
              <a:rPr lang="en-US" sz="1800" dirty="0">
                <a:latin typeface="Roboto"/>
              </a:rPr>
              <a:t>then </a:t>
            </a:r>
            <a:r>
              <a:rPr lang="en-US" sz="1800" b="1" dirty="0">
                <a:latin typeface="Roboto"/>
              </a:rPr>
              <a:t>select </a:t>
            </a:r>
            <a:r>
              <a:rPr lang="en-US" sz="1800" dirty="0">
                <a:latin typeface="Roboto"/>
              </a:rPr>
              <a:t>“Continue.”</a:t>
            </a:r>
            <a:endParaRPr lang="en-US" sz="1800" dirty="0">
              <a:latin typeface="Roboto"/>
              <a:ea typeface="Roboto"/>
              <a:cs typeface="Roboto"/>
            </a:endParaRP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​</a:t>
            </a:r>
          </a:p>
        </p:txBody>
      </p:sp>
      <p:pic>
        <p:nvPicPr>
          <p:cNvPr id="5" name="Picture 4" descr="A screenshot of basic information section on handshake.">
            <a:extLst>
              <a:ext uri="{FF2B5EF4-FFF2-40B4-BE49-F238E27FC236}">
                <a16:creationId xmlns:a16="http://schemas.microsoft.com/office/drawing/2014/main" id="{0742C122-C6F2-06B2-6E51-1B74A4876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50" y="1304859"/>
            <a:ext cx="4481410" cy="379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7" name="Down Arrow 13" descr="A down arrow pointing at continue button.">
            <a:extLst>
              <a:ext uri="{FF2B5EF4-FFF2-40B4-BE49-F238E27FC236}">
                <a16:creationId xmlns:a16="http://schemas.microsoft.com/office/drawing/2014/main" id="{FB290995-4045-9A44-0FC3-652360B3FEEB}"/>
              </a:ext>
            </a:extLst>
          </p:cNvPr>
          <p:cNvSpPr/>
          <p:nvPr/>
        </p:nvSpPr>
        <p:spPr>
          <a:xfrm rot="4177744">
            <a:off x="4703768" y="4114501"/>
            <a:ext cx="425451" cy="8603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4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Roboto"/>
                <a:ea typeface="+mj-lt"/>
                <a:cs typeface="+mj-lt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561550" y="732781"/>
            <a:ext cx="11070608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 dirty="0">
                <a:latin typeface="Roboto"/>
              </a:rPr>
              <a:t>Position Details:</a:t>
            </a:r>
            <a:r>
              <a:rPr lang="en-US" sz="1800" dirty="0">
                <a:latin typeface="Roboto"/>
              </a:rPr>
              <a:t> Fill out the position details information, then </a:t>
            </a:r>
            <a:r>
              <a:rPr lang="en-US" sz="1800" b="1" dirty="0">
                <a:latin typeface="Roboto"/>
              </a:rPr>
              <a:t>select </a:t>
            </a:r>
            <a:r>
              <a:rPr lang="en-US" sz="1800" dirty="0">
                <a:latin typeface="Roboto"/>
              </a:rPr>
              <a:t>“Continue.”</a:t>
            </a:r>
          </a:p>
        </p:txBody>
      </p:sp>
      <p:pic>
        <p:nvPicPr>
          <p:cNvPr id="5" name="Picture 4" descr="A screenshot of the Position Details information section on handshake.">
            <a:extLst>
              <a:ext uri="{FF2B5EF4-FFF2-40B4-BE49-F238E27FC236}">
                <a16:creationId xmlns:a16="http://schemas.microsoft.com/office/drawing/2014/main" id="{0742C122-C6F2-06B2-6E51-1B74A4876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425" y="1482463"/>
            <a:ext cx="3755570" cy="377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" name="Down Arrow 13" descr="A down arrow pointing at Job Title section">
            <a:extLst>
              <a:ext uri="{FF2B5EF4-FFF2-40B4-BE49-F238E27FC236}">
                <a16:creationId xmlns:a16="http://schemas.microsoft.com/office/drawing/2014/main" id="{687AA24C-3F9C-4018-109E-2363A91F0EE0}"/>
              </a:ext>
            </a:extLst>
          </p:cNvPr>
          <p:cNvSpPr/>
          <p:nvPr/>
        </p:nvSpPr>
        <p:spPr>
          <a:xfrm rot="4177744">
            <a:off x="2906622" y="915589"/>
            <a:ext cx="425451" cy="1834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74D436B-E9C1-F0E1-27E2-E0A741039E38}"/>
              </a:ext>
            </a:extLst>
          </p:cNvPr>
          <p:cNvSpPr txBox="1"/>
          <p:nvPr/>
        </p:nvSpPr>
        <p:spPr>
          <a:xfrm>
            <a:off x="4481355" y="1300763"/>
            <a:ext cx="72832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  <a:ea typeface="Roboto"/>
                <a:cs typeface="Roboto"/>
              </a:rPr>
              <a:t>Job Title </a:t>
            </a:r>
            <a:r>
              <a:rPr lang="en-US" sz="1800" dirty="0">
                <a:latin typeface="Roboto"/>
                <a:ea typeface="Roboto"/>
                <a:cs typeface="Roboto"/>
              </a:rPr>
              <a:t>is</a:t>
            </a:r>
            <a:r>
              <a:rPr lang="en-US" sz="1800" b="1" dirty="0">
                <a:latin typeface="Roboto"/>
                <a:ea typeface="Roboto"/>
                <a:cs typeface="Roboto"/>
              </a:rPr>
              <a:t> </a:t>
            </a:r>
            <a:r>
              <a:rPr lang="en-US" sz="1800" dirty="0">
                <a:latin typeface="Roboto"/>
                <a:ea typeface="Roboto"/>
                <a:cs typeface="Roboto"/>
              </a:rPr>
              <a:t>the working position title as indicated on the approved requisition​.</a:t>
            </a:r>
          </a:p>
        </p:txBody>
      </p:sp>
      <p:sp>
        <p:nvSpPr>
          <p:cNvPr id="103" name="Down Arrow 13" descr="A down arrow pointing at Position type section">
            <a:extLst>
              <a:ext uri="{FF2B5EF4-FFF2-40B4-BE49-F238E27FC236}">
                <a16:creationId xmlns:a16="http://schemas.microsoft.com/office/drawing/2014/main" id="{DCFA9D9A-62E3-D298-E0E8-891B1612A9B1}"/>
              </a:ext>
            </a:extLst>
          </p:cNvPr>
          <p:cNvSpPr/>
          <p:nvPr/>
        </p:nvSpPr>
        <p:spPr>
          <a:xfrm rot="4177744">
            <a:off x="2992498" y="1989339"/>
            <a:ext cx="425451" cy="1834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2DB7DEB-BFE3-1357-6C1F-CBB65E56198A}"/>
              </a:ext>
            </a:extLst>
          </p:cNvPr>
          <p:cNvSpPr txBox="1"/>
          <p:nvPr/>
        </p:nvSpPr>
        <p:spPr>
          <a:xfrm>
            <a:off x="4225259" y="2334407"/>
            <a:ext cx="5056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  <a:ea typeface="Roboto"/>
                <a:cs typeface="Roboto"/>
              </a:rPr>
              <a:t>Select,</a:t>
            </a:r>
            <a:r>
              <a:rPr lang="en-US" sz="1800" dirty="0">
                <a:latin typeface="Roboto"/>
                <a:ea typeface="Roboto"/>
                <a:cs typeface="Roboto"/>
              </a:rPr>
              <a:t> “Job.”​</a:t>
            </a:r>
          </a:p>
        </p:txBody>
      </p:sp>
      <p:sp>
        <p:nvSpPr>
          <p:cNvPr id="106" name="Down Arrow 13" descr="A down arrow pointing at position type for Work study program">
            <a:extLst>
              <a:ext uri="{FF2B5EF4-FFF2-40B4-BE49-F238E27FC236}">
                <a16:creationId xmlns:a16="http://schemas.microsoft.com/office/drawing/2014/main" id="{096197E6-5B97-C19E-5955-9B6189E86378}"/>
              </a:ext>
            </a:extLst>
          </p:cNvPr>
          <p:cNvSpPr/>
          <p:nvPr/>
        </p:nvSpPr>
        <p:spPr>
          <a:xfrm rot="4177744">
            <a:off x="2818198" y="2846006"/>
            <a:ext cx="425451" cy="2390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78160E5-B5D5-58DC-61A9-5834DFE2B1E0}"/>
              </a:ext>
            </a:extLst>
          </p:cNvPr>
          <p:cNvSpPr txBox="1"/>
          <p:nvPr/>
        </p:nvSpPr>
        <p:spPr>
          <a:xfrm>
            <a:off x="4225259" y="3264187"/>
            <a:ext cx="72278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  <a:ea typeface="Roboto"/>
                <a:cs typeface="Roboto"/>
              </a:rPr>
              <a:t>Select, </a:t>
            </a:r>
            <a:r>
              <a:rPr lang="en-US" sz="1800" dirty="0">
                <a:latin typeface="Roboto"/>
                <a:ea typeface="Roboto"/>
                <a:cs typeface="Roboto"/>
              </a:rPr>
              <a:t>“Work-Study program,”</a:t>
            </a:r>
            <a:r>
              <a:rPr lang="en-US" sz="1800" b="1" dirty="0">
                <a:latin typeface="Roboto"/>
                <a:ea typeface="Roboto"/>
                <a:cs typeface="Roboto"/>
              </a:rPr>
              <a:t> </a:t>
            </a:r>
            <a:r>
              <a:rPr lang="en-US" sz="1800" dirty="0">
                <a:latin typeface="Roboto"/>
                <a:ea typeface="Roboto"/>
                <a:cs typeface="Roboto"/>
              </a:rPr>
              <a:t>if this is a​ Federal Work-Study position​.</a:t>
            </a:r>
            <a:endParaRPr lang="en-US" dirty="0"/>
          </a:p>
        </p:txBody>
      </p:sp>
      <p:sp>
        <p:nvSpPr>
          <p:cNvPr id="107" name="Down Arrow 13" descr="A down arrow pointing at continue button.">
            <a:extLst>
              <a:ext uri="{FF2B5EF4-FFF2-40B4-BE49-F238E27FC236}">
                <a16:creationId xmlns:a16="http://schemas.microsoft.com/office/drawing/2014/main" id="{FB290995-4045-9A44-0FC3-652360B3FEEB}"/>
              </a:ext>
            </a:extLst>
          </p:cNvPr>
          <p:cNvSpPr/>
          <p:nvPr/>
        </p:nvSpPr>
        <p:spPr>
          <a:xfrm rot="4177744">
            <a:off x="3880404" y="4540361"/>
            <a:ext cx="425451" cy="6702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37A642B-60AA-9F2C-B31E-E27A4B99C7CD}"/>
              </a:ext>
            </a:extLst>
          </p:cNvPr>
          <p:cNvSpPr txBox="1"/>
          <p:nvPr/>
        </p:nvSpPr>
        <p:spPr>
          <a:xfrm>
            <a:off x="4481355" y="4559415"/>
            <a:ext cx="71020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Roboto"/>
              </a:rPr>
              <a:t>then </a:t>
            </a:r>
            <a:r>
              <a:rPr lang="en-US" sz="1800" b="1" dirty="0">
                <a:latin typeface="Roboto"/>
              </a:rPr>
              <a:t>select </a:t>
            </a:r>
            <a:r>
              <a:rPr lang="en-US" sz="1800" dirty="0">
                <a:latin typeface="Roboto"/>
              </a:rPr>
              <a:t>“Continue.”</a:t>
            </a:r>
            <a:endParaRPr lang="en-US" sz="18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3156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latin typeface="Roboto"/>
                <a:ea typeface="Roboto"/>
                <a:cs typeface="Roboto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897145" y="639580"/>
            <a:ext cx="11021447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Roboto"/>
                <a:ea typeface="Roboto"/>
                <a:cs typeface="Roboto"/>
              </a:rPr>
              <a:t>Location Requirements of Job</a:t>
            </a:r>
            <a:endParaRPr lang="en-US" sz="1800">
              <a:latin typeface="Roboto"/>
              <a:ea typeface="Roboto"/>
              <a:cs typeface="Roboto"/>
            </a:endParaRPr>
          </a:p>
        </p:txBody>
      </p:sp>
      <p:pic>
        <p:nvPicPr>
          <p:cNvPr id="5" name="Picture 4" descr="A screenshot of location requirement page on Handshake">
            <a:extLst>
              <a:ext uri="{FF2B5EF4-FFF2-40B4-BE49-F238E27FC236}">
                <a16:creationId xmlns:a16="http://schemas.microsoft.com/office/drawing/2014/main" id="{24D65FF1-CF44-2996-01BD-35611904A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71" t="6136" r="4521" b="-6593"/>
          <a:stretch/>
        </p:blipFill>
        <p:spPr>
          <a:xfrm>
            <a:off x="423248" y="1011954"/>
            <a:ext cx="4917679" cy="2707886"/>
          </a:xfrm>
          <a:prstGeom prst="rect">
            <a:avLst/>
          </a:prstGeom>
        </p:spPr>
      </p:pic>
      <p:sp>
        <p:nvSpPr>
          <p:cNvPr id="101" name="Down Arrow 8" descr="An arrow pointing at onsite button.">
            <a:extLst>
              <a:ext uri="{FF2B5EF4-FFF2-40B4-BE49-F238E27FC236}">
                <a16:creationId xmlns:a16="http://schemas.microsoft.com/office/drawing/2014/main" id="{C53724E3-B18F-A238-D214-06CD2A8AFC3A}"/>
              </a:ext>
            </a:extLst>
          </p:cNvPr>
          <p:cNvSpPr/>
          <p:nvPr/>
        </p:nvSpPr>
        <p:spPr>
          <a:xfrm rot="5400000">
            <a:off x="4346994" y="-391948"/>
            <a:ext cx="458556" cy="45856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06864A7-66F0-7897-3FE9-6DB92C26B50A}"/>
              </a:ext>
            </a:extLst>
          </p:cNvPr>
          <p:cNvSpPr txBox="1"/>
          <p:nvPr/>
        </p:nvSpPr>
        <p:spPr>
          <a:xfrm>
            <a:off x="7034981" y="167158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  <a:ea typeface="Roboto"/>
                <a:cs typeface="Roboto"/>
              </a:rPr>
              <a:t>Select, </a:t>
            </a:r>
            <a:r>
              <a:rPr lang="en-US" sz="1800" dirty="0">
                <a:latin typeface="Roboto"/>
                <a:ea typeface="Roboto"/>
                <a:cs typeface="Roboto"/>
              </a:rPr>
              <a:t>"Onsite." </a:t>
            </a:r>
          </a:p>
        </p:txBody>
      </p:sp>
      <p:pic>
        <p:nvPicPr>
          <p:cNvPr id="99" name="Picture 98" descr="A screenshot of location requirement page on Handshake">
            <a:extLst>
              <a:ext uri="{FF2B5EF4-FFF2-40B4-BE49-F238E27FC236}">
                <a16:creationId xmlns:a16="http://schemas.microsoft.com/office/drawing/2014/main" id="{E8811BC6-7391-3B7A-AF1C-CF03DBF60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86" y="3433148"/>
            <a:ext cx="4449711" cy="2363737"/>
          </a:xfrm>
          <a:prstGeom prst="rect">
            <a:avLst/>
          </a:prstGeom>
        </p:spPr>
      </p:pic>
      <p:sp>
        <p:nvSpPr>
          <p:cNvPr id="102" name="Down Arrow 8" descr="An arrow pointing at onsite location.">
            <a:extLst>
              <a:ext uri="{FF2B5EF4-FFF2-40B4-BE49-F238E27FC236}">
                <a16:creationId xmlns:a16="http://schemas.microsoft.com/office/drawing/2014/main" id="{BF26E3AA-305E-99CA-2B3F-D829CDF95A0C}"/>
              </a:ext>
            </a:extLst>
          </p:cNvPr>
          <p:cNvSpPr/>
          <p:nvPr/>
        </p:nvSpPr>
        <p:spPr>
          <a:xfrm rot="5400000">
            <a:off x="4949140" y="3956809"/>
            <a:ext cx="458556" cy="8755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6F3053B-EE36-D5A7-9561-F2A8F58629D1}"/>
              </a:ext>
            </a:extLst>
          </p:cNvPr>
          <p:cNvSpPr txBox="1"/>
          <p:nvPr/>
        </p:nvSpPr>
        <p:spPr>
          <a:xfrm>
            <a:off x="5879690" y="3372464"/>
            <a:ext cx="370184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  <a:ea typeface="Roboto"/>
                <a:cs typeface="Roboto"/>
              </a:rPr>
              <a:t>Type </a:t>
            </a:r>
            <a:r>
              <a:rPr lang="en-US" sz="1800" dirty="0">
                <a:latin typeface="Roboto"/>
                <a:ea typeface="Roboto"/>
                <a:cs typeface="Roboto"/>
              </a:rPr>
              <a:t>the University address, "5151 State University Drive, Los Angeles, California 90032, United States" and </a:t>
            </a:r>
            <a:r>
              <a:rPr lang="en-US" sz="1800" b="1" dirty="0">
                <a:latin typeface="Roboto"/>
                <a:ea typeface="Roboto"/>
                <a:cs typeface="Roboto"/>
              </a:rPr>
              <a:t>select </a:t>
            </a:r>
            <a:r>
              <a:rPr lang="en-US" sz="1800" dirty="0">
                <a:latin typeface="Roboto"/>
                <a:ea typeface="Roboto"/>
                <a:cs typeface="Roboto"/>
              </a:rPr>
              <a:t>the option when it pops-up.​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​</a:t>
            </a:r>
          </a:p>
          <a:p>
            <a:r>
              <a:rPr lang="en-US" sz="1800" b="1" dirty="0">
                <a:latin typeface="Roboto"/>
                <a:ea typeface="Roboto"/>
                <a:cs typeface="Roboto"/>
              </a:rPr>
              <a:t>Then, select, </a:t>
            </a:r>
            <a:r>
              <a:rPr lang="en-US" sz="1800" dirty="0">
                <a:latin typeface="Roboto"/>
                <a:ea typeface="Roboto"/>
                <a:cs typeface="Roboto"/>
              </a:rPr>
              <a:t>"Continue."​</a:t>
            </a:r>
          </a:p>
        </p:txBody>
      </p:sp>
    </p:spTree>
    <p:extLst>
      <p:ext uri="{BB962C8B-B14F-4D97-AF65-F5344CB8AC3E}">
        <p14:creationId xmlns:p14="http://schemas.microsoft.com/office/powerpoint/2010/main" val="296370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42;p31">
            <a:extLst>
              <a:ext uri="{FF2B5EF4-FFF2-40B4-BE49-F238E27FC236}">
                <a16:creationId xmlns:a16="http://schemas.microsoft.com/office/drawing/2014/main" id="{834EEA0B-C21B-7B12-F154-B429CA94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95310" y="4221196"/>
            <a:ext cx="1796690" cy="2654029"/>
            <a:chOff x="6353330" y="1695700"/>
            <a:chExt cx="2134783" cy="3055056"/>
          </a:xfrm>
        </p:grpSpPr>
        <p:sp>
          <p:nvSpPr>
            <p:cNvPr id="7" name="Google Shape;1343;p31">
              <a:extLst>
                <a:ext uri="{FF2B5EF4-FFF2-40B4-BE49-F238E27FC236}">
                  <a16:creationId xmlns:a16="http://schemas.microsoft.com/office/drawing/2014/main" id="{41BE6D1F-4030-3775-19F5-2B62FB8C2BEA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4;p31">
              <a:extLst>
                <a:ext uri="{FF2B5EF4-FFF2-40B4-BE49-F238E27FC236}">
                  <a16:creationId xmlns:a16="http://schemas.microsoft.com/office/drawing/2014/main" id="{E5AD1822-FCF6-0132-739E-1CC04C9169FA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45;p31">
              <a:extLst>
                <a:ext uri="{FF2B5EF4-FFF2-40B4-BE49-F238E27FC236}">
                  <a16:creationId xmlns:a16="http://schemas.microsoft.com/office/drawing/2014/main" id="{B01218D0-4416-357F-D085-C2381CA7CBA4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10" name="Google Shape;1346;p31">
                <a:extLst>
                  <a:ext uri="{FF2B5EF4-FFF2-40B4-BE49-F238E27FC236}">
                    <a16:creationId xmlns:a16="http://schemas.microsoft.com/office/drawing/2014/main" id="{F065171F-7D78-BAF4-F64D-BE75C4197339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85" name="Google Shape;1347;p31">
                  <a:extLst>
                    <a:ext uri="{FF2B5EF4-FFF2-40B4-BE49-F238E27FC236}">
                      <a16:creationId xmlns:a16="http://schemas.microsoft.com/office/drawing/2014/main" id="{8CDE3B41-7AA3-6ECC-8AEB-8DCD185403E0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348;p31">
                  <a:extLst>
                    <a:ext uri="{FF2B5EF4-FFF2-40B4-BE49-F238E27FC236}">
                      <a16:creationId xmlns:a16="http://schemas.microsoft.com/office/drawing/2014/main" id="{6FF1DCF5-0C31-C0AA-C1AA-CAEC62FC5B8F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349;p31">
                  <a:extLst>
                    <a:ext uri="{FF2B5EF4-FFF2-40B4-BE49-F238E27FC236}">
                      <a16:creationId xmlns:a16="http://schemas.microsoft.com/office/drawing/2014/main" id="{9DDB3A62-8037-CA26-CC0C-ED407A1022B9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1350;p31">
                  <a:extLst>
                    <a:ext uri="{FF2B5EF4-FFF2-40B4-BE49-F238E27FC236}">
                      <a16:creationId xmlns:a16="http://schemas.microsoft.com/office/drawing/2014/main" id="{367CE415-D279-1504-F312-61D545FDBC6E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89" name="Google Shape;1351;p31">
                    <a:extLst>
                      <a:ext uri="{FF2B5EF4-FFF2-40B4-BE49-F238E27FC236}">
                        <a16:creationId xmlns:a16="http://schemas.microsoft.com/office/drawing/2014/main" id="{F9F97205-D127-6FCF-C920-2E5553797982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352;p31">
                    <a:extLst>
                      <a:ext uri="{FF2B5EF4-FFF2-40B4-BE49-F238E27FC236}">
                        <a16:creationId xmlns:a16="http://schemas.microsoft.com/office/drawing/2014/main" id="{A1E105CD-9AD0-BFA8-BDA1-BE32936A5A84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353;p31">
                    <a:extLst>
                      <a:ext uri="{FF2B5EF4-FFF2-40B4-BE49-F238E27FC236}">
                        <a16:creationId xmlns:a16="http://schemas.microsoft.com/office/drawing/2014/main" id="{AE5643E1-0D20-EB52-6273-CF4BB8FDA754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354;p31">
                    <a:extLst>
                      <a:ext uri="{FF2B5EF4-FFF2-40B4-BE49-F238E27FC236}">
                        <a16:creationId xmlns:a16="http://schemas.microsoft.com/office/drawing/2014/main" id="{21F303F0-0117-E21F-4003-C7AC9F36F896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355;p31">
                    <a:extLst>
                      <a:ext uri="{FF2B5EF4-FFF2-40B4-BE49-F238E27FC236}">
                        <a16:creationId xmlns:a16="http://schemas.microsoft.com/office/drawing/2014/main" id="{F7F382EB-6CD5-E4E4-6FA7-F3E4B3538514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356;p31">
                    <a:extLst>
                      <a:ext uri="{FF2B5EF4-FFF2-40B4-BE49-F238E27FC236}">
                        <a16:creationId xmlns:a16="http://schemas.microsoft.com/office/drawing/2014/main" id="{A9C42E13-5EDF-9786-1381-38580F310236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357;p31">
                    <a:extLst>
                      <a:ext uri="{FF2B5EF4-FFF2-40B4-BE49-F238E27FC236}">
                        <a16:creationId xmlns:a16="http://schemas.microsoft.com/office/drawing/2014/main" id="{A0CD0834-7FC6-E18E-0087-915D795EE819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358;p31">
                    <a:extLst>
                      <a:ext uri="{FF2B5EF4-FFF2-40B4-BE49-F238E27FC236}">
                        <a16:creationId xmlns:a16="http://schemas.microsoft.com/office/drawing/2014/main" id="{D916510E-3F33-A562-EA18-378A7C951ED1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359;p31">
                    <a:extLst>
                      <a:ext uri="{FF2B5EF4-FFF2-40B4-BE49-F238E27FC236}">
                        <a16:creationId xmlns:a16="http://schemas.microsoft.com/office/drawing/2014/main" id="{9F7F385F-4420-C0A3-FACC-1DE7072F78D4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" name="Google Shape;1360;p31">
                <a:extLst>
                  <a:ext uri="{FF2B5EF4-FFF2-40B4-BE49-F238E27FC236}">
                    <a16:creationId xmlns:a16="http://schemas.microsoft.com/office/drawing/2014/main" id="{8B5270F4-B1DC-D72A-A487-1F4A84BDD9F3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8" name="Google Shape;1361;p31">
                  <a:extLst>
                    <a:ext uri="{FF2B5EF4-FFF2-40B4-BE49-F238E27FC236}">
                      <a16:creationId xmlns:a16="http://schemas.microsoft.com/office/drawing/2014/main" id="{B4C8349A-9475-857F-EF09-063E744160E4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78" name="Google Shape;1362;p31">
                    <a:extLst>
                      <a:ext uri="{FF2B5EF4-FFF2-40B4-BE49-F238E27FC236}">
                        <a16:creationId xmlns:a16="http://schemas.microsoft.com/office/drawing/2014/main" id="{96B20B7B-007F-8130-2B4B-645757057914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363;p31">
                    <a:extLst>
                      <a:ext uri="{FF2B5EF4-FFF2-40B4-BE49-F238E27FC236}">
                        <a16:creationId xmlns:a16="http://schemas.microsoft.com/office/drawing/2014/main" id="{AA8591A1-7610-FF12-B8AA-79731C11E725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364;p31">
                    <a:extLst>
                      <a:ext uri="{FF2B5EF4-FFF2-40B4-BE49-F238E27FC236}">
                        <a16:creationId xmlns:a16="http://schemas.microsoft.com/office/drawing/2014/main" id="{87351DFC-9980-4CD4-E616-375D85196C38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365;p31">
                    <a:extLst>
                      <a:ext uri="{FF2B5EF4-FFF2-40B4-BE49-F238E27FC236}">
                        <a16:creationId xmlns:a16="http://schemas.microsoft.com/office/drawing/2014/main" id="{0B3A54B5-DF3B-F147-9BA5-020B564B5B5D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366;p31">
                    <a:extLst>
                      <a:ext uri="{FF2B5EF4-FFF2-40B4-BE49-F238E27FC236}">
                        <a16:creationId xmlns:a16="http://schemas.microsoft.com/office/drawing/2014/main" id="{B9AC626B-3690-1518-0CC1-10C65436A4C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367;p31">
                    <a:extLst>
                      <a:ext uri="{FF2B5EF4-FFF2-40B4-BE49-F238E27FC236}">
                        <a16:creationId xmlns:a16="http://schemas.microsoft.com/office/drawing/2014/main" id="{06A2A4FC-8CB3-3745-4E5E-48C72085E25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368;p31">
                    <a:extLst>
                      <a:ext uri="{FF2B5EF4-FFF2-40B4-BE49-F238E27FC236}">
                        <a16:creationId xmlns:a16="http://schemas.microsoft.com/office/drawing/2014/main" id="{C1076C90-02AB-D4EE-A17F-546D0F8F0C62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" name="Google Shape;1369;p31">
                  <a:extLst>
                    <a:ext uri="{FF2B5EF4-FFF2-40B4-BE49-F238E27FC236}">
                      <a16:creationId xmlns:a16="http://schemas.microsoft.com/office/drawing/2014/main" id="{5D764928-CCE4-DDF9-E322-73EA9CB9882F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71" name="Google Shape;1370;p31">
                    <a:extLst>
                      <a:ext uri="{FF2B5EF4-FFF2-40B4-BE49-F238E27FC236}">
                        <a16:creationId xmlns:a16="http://schemas.microsoft.com/office/drawing/2014/main" id="{E5B31D09-0664-C922-A718-FBC63E813C9F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371;p31">
                    <a:extLst>
                      <a:ext uri="{FF2B5EF4-FFF2-40B4-BE49-F238E27FC236}">
                        <a16:creationId xmlns:a16="http://schemas.microsoft.com/office/drawing/2014/main" id="{CA2BCA66-F8FB-BE1A-ECD9-FE1FCE46BDB5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372;p31">
                    <a:extLst>
                      <a:ext uri="{FF2B5EF4-FFF2-40B4-BE49-F238E27FC236}">
                        <a16:creationId xmlns:a16="http://schemas.microsoft.com/office/drawing/2014/main" id="{2DDAD375-7442-C071-A157-38B6533DB9CF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373;p31">
                    <a:extLst>
                      <a:ext uri="{FF2B5EF4-FFF2-40B4-BE49-F238E27FC236}">
                        <a16:creationId xmlns:a16="http://schemas.microsoft.com/office/drawing/2014/main" id="{3AE5A708-DE8A-E44C-5C1D-ACFE99D41D67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374;p31">
                    <a:extLst>
                      <a:ext uri="{FF2B5EF4-FFF2-40B4-BE49-F238E27FC236}">
                        <a16:creationId xmlns:a16="http://schemas.microsoft.com/office/drawing/2014/main" id="{12016373-23F9-8AE4-3029-692AD2F62BB9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375;p31">
                    <a:extLst>
                      <a:ext uri="{FF2B5EF4-FFF2-40B4-BE49-F238E27FC236}">
                        <a16:creationId xmlns:a16="http://schemas.microsoft.com/office/drawing/2014/main" id="{CED21F87-9A72-866F-4523-4689C487AEFB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376;p31">
                    <a:extLst>
                      <a:ext uri="{FF2B5EF4-FFF2-40B4-BE49-F238E27FC236}">
                        <a16:creationId xmlns:a16="http://schemas.microsoft.com/office/drawing/2014/main" id="{6322BE07-DAD9-CF66-140C-AD369105E1A4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" name="Google Shape;1377;p31">
                  <a:extLst>
                    <a:ext uri="{FF2B5EF4-FFF2-40B4-BE49-F238E27FC236}">
                      <a16:creationId xmlns:a16="http://schemas.microsoft.com/office/drawing/2014/main" id="{8D67F239-D416-6CE1-4DBE-97BBF10D235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1378;p31">
                <a:extLst>
                  <a:ext uri="{FF2B5EF4-FFF2-40B4-BE49-F238E27FC236}">
                    <a16:creationId xmlns:a16="http://schemas.microsoft.com/office/drawing/2014/main" id="{9348B227-10C7-4B2F-D939-786F76467BA5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79;p31">
                <a:extLst>
                  <a:ext uri="{FF2B5EF4-FFF2-40B4-BE49-F238E27FC236}">
                    <a16:creationId xmlns:a16="http://schemas.microsoft.com/office/drawing/2014/main" id="{B4D6B93E-8297-2052-E407-F048B128AC75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0;p31">
                <a:extLst>
                  <a:ext uri="{FF2B5EF4-FFF2-40B4-BE49-F238E27FC236}">
                    <a16:creationId xmlns:a16="http://schemas.microsoft.com/office/drawing/2014/main" id="{0E656585-79A1-AC25-1055-C942FF3C7F23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81;p31">
                <a:extLst>
                  <a:ext uri="{FF2B5EF4-FFF2-40B4-BE49-F238E27FC236}">
                    <a16:creationId xmlns:a16="http://schemas.microsoft.com/office/drawing/2014/main" id="{FD0F0BFA-E25B-21B4-CF6A-AA6B213D5CA9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2;p31">
                <a:extLst>
                  <a:ext uri="{FF2B5EF4-FFF2-40B4-BE49-F238E27FC236}">
                    <a16:creationId xmlns:a16="http://schemas.microsoft.com/office/drawing/2014/main" id="{1885F62B-2725-6667-6862-09C5AA753757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3;p31">
                <a:extLst>
                  <a:ext uri="{FF2B5EF4-FFF2-40B4-BE49-F238E27FC236}">
                    <a16:creationId xmlns:a16="http://schemas.microsoft.com/office/drawing/2014/main" id="{1F4592DE-75B9-7823-7D33-34CA3EDB58E6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84;p31">
                <a:extLst>
                  <a:ext uri="{FF2B5EF4-FFF2-40B4-BE49-F238E27FC236}">
                    <a16:creationId xmlns:a16="http://schemas.microsoft.com/office/drawing/2014/main" id="{ADF06330-426B-9FCE-D27E-852601490AF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85;p31">
                <a:extLst>
                  <a:ext uri="{FF2B5EF4-FFF2-40B4-BE49-F238E27FC236}">
                    <a16:creationId xmlns:a16="http://schemas.microsoft.com/office/drawing/2014/main" id="{22655A3C-24FE-5AD0-E807-B6F3A6A35052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86;p31">
                <a:extLst>
                  <a:ext uri="{FF2B5EF4-FFF2-40B4-BE49-F238E27FC236}">
                    <a16:creationId xmlns:a16="http://schemas.microsoft.com/office/drawing/2014/main" id="{EBDDF5AE-D9CA-B645-72D8-E9A233FAAA24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87;p31">
                <a:extLst>
                  <a:ext uri="{FF2B5EF4-FFF2-40B4-BE49-F238E27FC236}">
                    <a16:creationId xmlns:a16="http://schemas.microsoft.com/office/drawing/2014/main" id="{6ACFFC87-0531-D77F-1AD7-128801A322E6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88;p31">
                <a:extLst>
                  <a:ext uri="{FF2B5EF4-FFF2-40B4-BE49-F238E27FC236}">
                    <a16:creationId xmlns:a16="http://schemas.microsoft.com/office/drawing/2014/main" id="{C0DF37C0-0235-0398-25F5-449068C94BB9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9;p31">
                <a:extLst>
                  <a:ext uri="{FF2B5EF4-FFF2-40B4-BE49-F238E27FC236}">
                    <a16:creationId xmlns:a16="http://schemas.microsoft.com/office/drawing/2014/main" id="{CA09AFD8-8387-9901-4BC9-DA8D66FD7E1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90;p31">
                <a:extLst>
                  <a:ext uri="{FF2B5EF4-FFF2-40B4-BE49-F238E27FC236}">
                    <a16:creationId xmlns:a16="http://schemas.microsoft.com/office/drawing/2014/main" id="{AEFAAC81-9385-7121-B31C-EE74A9E8E98B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91;p31">
                <a:extLst>
                  <a:ext uri="{FF2B5EF4-FFF2-40B4-BE49-F238E27FC236}">
                    <a16:creationId xmlns:a16="http://schemas.microsoft.com/office/drawing/2014/main" id="{5437C1D6-3296-478B-4338-EDA424A0F277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92;p31">
                <a:extLst>
                  <a:ext uri="{FF2B5EF4-FFF2-40B4-BE49-F238E27FC236}">
                    <a16:creationId xmlns:a16="http://schemas.microsoft.com/office/drawing/2014/main" id="{3235D510-95F8-8C4F-FA73-F39A9DE589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93;p31">
                <a:extLst>
                  <a:ext uri="{FF2B5EF4-FFF2-40B4-BE49-F238E27FC236}">
                    <a16:creationId xmlns:a16="http://schemas.microsoft.com/office/drawing/2014/main" id="{22B6EA7E-A65E-344B-A3EB-9F72E2B25EEF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94;p31">
                <a:extLst>
                  <a:ext uri="{FF2B5EF4-FFF2-40B4-BE49-F238E27FC236}">
                    <a16:creationId xmlns:a16="http://schemas.microsoft.com/office/drawing/2014/main" id="{1800A853-D95D-41AF-FDF4-3D054CFE5BC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5;p31">
                <a:extLst>
                  <a:ext uri="{FF2B5EF4-FFF2-40B4-BE49-F238E27FC236}">
                    <a16:creationId xmlns:a16="http://schemas.microsoft.com/office/drawing/2014/main" id="{53FF98AB-58AD-8D92-0266-AF25773E707A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6;p31">
                <a:extLst>
                  <a:ext uri="{FF2B5EF4-FFF2-40B4-BE49-F238E27FC236}">
                    <a16:creationId xmlns:a16="http://schemas.microsoft.com/office/drawing/2014/main" id="{79189354-652C-250A-A5BC-93457C0B49F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7;p31">
                <a:extLst>
                  <a:ext uri="{FF2B5EF4-FFF2-40B4-BE49-F238E27FC236}">
                    <a16:creationId xmlns:a16="http://schemas.microsoft.com/office/drawing/2014/main" id="{F2B7369D-1BA1-5FBA-4844-93881A9592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8;p31">
                <a:extLst>
                  <a:ext uri="{FF2B5EF4-FFF2-40B4-BE49-F238E27FC236}">
                    <a16:creationId xmlns:a16="http://schemas.microsoft.com/office/drawing/2014/main" id="{647CD37C-D812-675B-838E-D5E5F40DD690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9;p31">
                <a:extLst>
                  <a:ext uri="{FF2B5EF4-FFF2-40B4-BE49-F238E27FC236}">
                    <a16:creationId xmlns:a16="http://schemas.microsoft.com/office/drawing/2014/main" id="{40425346-156C-2100-7C8E-BD113A9BFB63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0;p31">
                <a:extLst>
                  <a:ext uri="{FF2B5EF4-FFF2-40B4-BE49-F238E27FC236}">
                    <a16:creationId xmlns:a16="http://schemas.microsoft.com/office/drawing/2014/main" id="{8E77453C-3E2D-4758-B53D-778BAD719154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1;p31">
                <a:extLst>
                  <a:ext uri="{FF2B5EF4-FFF2-40B4-BE49-F238E27FC236}">
                    <a16:creationId xmlns:a16="http://schemas.microsoft.com/office/drawing/2014/main" id="{A03E1541-AF6F-C2F8-66D1-CA6F47A1BB2E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02;p31">
                <a:extLst>
                  <a:ext uri="{FF2B5EF4-FFF2-40B4-BE49-F238E27FC236}">
                    <a16:creationId xmlns:a16="http://schemas.microsoft.com/office/drawing/2014/main" id="{A60318A3-A890-04DC-C66F-F78B2584B873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03;p31">
                <a:extLst>
                  <a:ext uri="{FF2B5EF4-FFF2-40B4-BE49-F238E27FC236}">
                    <a16:creationId xmlns:a16="http://schemas.microsoft.com/office/drawing/2014/main" id="{094536BB-0723-D741-A76C-0B7413176B4C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04;p31">
                <a:extLst>
                  <a:ext uri="{FF2B5EF4-FFF2-40B4-BE49-F238E27FC236}">
                    <a16:creationId xmlns:a16="http://schemas.microsoft.com/office/drawing/2014/main" id="{2C36F225-F19F-751A-5E74-7CB52A9F8355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05;p31">
                <a:extLst>
                  <a:ext uri="{FF2B5EF4-FFF2-40B4-BE49-F238E27FC236}">
                    <a16:creationId xmlns:a16="http://schemas.microsoft.com/office/drawing/2014/main" id="{490CA2E7-E6C1-601B-E244-1347C022F88D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06;p31">
                <a:extLst>
                  <a:ext uri="{FF2B5EF4-FFF2-40B4-BE49-F238E27FC236}">
                    <a16:creationId xmlns:a16="http://schemas.microsoft.com/office/drawing/2014/main" id="{868206D6-B613-E26A-3CEE-0F5D6F414E3E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07;p31">
                <a:extLst>
                  <a:ext uri="{FF2B5EF4-FFF2-40B4-BE49-F238E27FC236}">
                    <a16:creationId xmlns:a16="http://schemas.microsoft.com/office/drawing/2014/main" id="{24499485-0A60-3364-5B39-02841C1265A5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08;p31">
                <a:extLst>
                  <a:ext uri="{FF2B5EF4-FFF2-40B4-BE49-F238E27FC236}">
                    <a16:creationId xmlns:a16="http://schemas.microsoft.com/office/drawing/2014/main" id="{275E1727-4B3B-9EAD-5DDD-C4AD40640A61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09;p31">
                <a:extLst>
                  <a:ext uri="{FF2B5EF4-FFF2-40B4-BE49-F238E27FC236}">
                    <a16:creationId xmlns:a16="http://schemas.microsoft.com/office/drawing/2014/main" id="{DCD20451-BE21-406B-C152-4BA9731E4F9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0;p31">
                <a:extLst>
                  <a:ext uri="{FF2B5EF4-FFF2-40B4-BE49-F238E27FC236}">
                    <a16:creationId xmlns:a16="http://schemas.microsoft.com/office/drawing/2014/main" id="{77D21DDC-D4AF-B596-B482-19E5FED27A7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1;p31">
                <a:extLst>
                  <a:ext uri="{FF2B5EF4-FFF2-40B4-BE49-F238E27FC236}">
                    <a16:creationId xmlns:a16="http://schemas.microsoft.com/office/drawing/2014/main" id="{8CDE31A5-CA09-1383-B26C-9A0B30E8830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2;p31">
                <a:extLst>
                  <a:ext uri="{FF2B5EF4-FFF2-40B4-BE49-F238E27FC236}">
                    <a16:creationId xmlns:a16="http://schemas.microsoft.com/office/drawing/2014/main" id="{94D5D8D8-6A87-9A8A-1EB0-22F7F24D6E9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3;p31">
                <a:extLst>
                  <a:ext uri="{FF2B5EF4-FFF2-40B4-BE49-F238E27FC236}">
                    <a16:creationId xmlns:a16="http://schemas.microsoft.com/office/drawing/2014/main" id="{8E4580D8-5B54-FCDF-17FB-7DAB06E270DB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4;p31">
                <a:extLst>
                  <a:ext uri="{FF2B5EF4-FFF2-40B4-BE49-F238E27FC236}">
                    <a16:creationId xmlns:a16="http://schemas.microsoft.com/office/drawing/2014/main" id="{2D44F7C1-8E27-606F-0DA4-3C58BC7E9002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6;p31">
                <a:extLst>
                  <a:ext uri="{FF2B5EF4-FFF2-40B4-BE49-F238E27FC236}">
                    <a16:creationId xmlns:a16="http://schemas.microsoft.com/office/drawing/2014/main" id="{9CCD780E-EB6C-1C6B-BFC3-E423C7A4695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7;p31">
                <a:extLst>
                  <a:ext uri="{FF2B5EF4-FFF2-40B4-BE49-F238E27FC236}">
                    <a16:creationId xmlns:a16="http://schemas.microsoft.com/office/drawing/2014/main" id="{C0280455-027B-DFD1-8C0C-F5E738A89ED0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8;p31">
                <a:extLst>
                  <a:ext uri="{FF2B5EF4-FFF2-40B4-BE49-F238E27FC236}">
                    <a16:creationId xmlns:a16="http://schemas.microsoft.com/office/drawing/2014/main" id="{AA7086AC-E9F7-8E7C-A308-B3D758D27165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19;p31">
                <a:extLst>
                  <a:ext uri="{FF2B5EF4-FFF2-40B4-BE49-F238E27FC236}">
                    <a16:creationId xmlns:a16="http://schemas.microsoft.com/office/drawing/2014/main" id="{F3E98641-FAB6-605D-31C6-CF6E6472A63B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20;p31">
                <a:extLst>
                  <a:ext uri="{FF2B5EF4-FFF2-40B4-BE49-F238E27FC236}">
                    <a16:creationId xmlns:a16="http://schemas.microsoft.com/office/drawing/2014/main" id="{F59C97F2-12AA-2CCC-2850-7CFBAA7F8858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21;p31">
                <a:extLst>
                  <a:ext uri="{FF2B5EF4-FFF2-40B4-BE49-F238E27FC236}">
                    <a16:creationId xmlns:a16="http://schemas.microsoft.com/office/drawing/2014/main" id="{E1F12847-B4EB-891E-1CFF-599359A9A7DB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2;p31">
                <a:extLst>
                  <a:ext uri="{FF2B5EF4-FFF2-40B4-BE49-F238E27FC236}">
                    <a16:creationId xmlns:a16="http://schemas.microsoft.com/office/drawing/2014/main" id="{01FD78CE-6982-D544-537A-A665E8762D54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23;p31">
                <a:extLst>
                  <a:ext uri="{FF2B5EF4-FFF2-40B4-BE49-F238E27FC236}">
                    <a16:creationId xmlns:a16="http://schemas.microsoft.com/office/drawing/2014/main" id="{0DD3509D-3C05-7FFF-3A92-9674032E878A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24;p31">
                <a:extLst>
                  <a:ext uri="{FF2B5EF4-FFF2-40B4-BE49-F238E27FC236}">
                    <a16:creationId xmlns:a16="http://schemas.microsoft.com/office/drawing/2014/main" id="{B6B312C1-8B06-5202-A2A9-1978CD53ACE3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25;p31">
                <a:extLst>
                  <a:ext uri="{FF2B5EF4-FFF2-40B4-BE49-F238E27FC236}">
                    <a16:creationId xmlns:a16="http://schemas.microsoft.com/office/drawing/2014/main" id="{BB26B424-B645-77E5-4169-30B7D032BB27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6;p31">
                <a:extLst>
                  <a:ext uri="{FF2B5EF4-FFF2-40B4-BE49-F238E27FC236}">
                    <a16:creationId xmlns:a16="http://schemas.microsoft.com/office/drawing/2014/main" id="{BED47C30-173A-8860-3454-8D4868BBCB56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7;p31">
                <a:extLst>
                  <a:ext uri="{FF2B5EF4-FFF2-40B4-BE49-F238E27FC236}">
                    <a16:creationId xmlns:a16="http://schemas.microsoft.com/office/drawing/2014/main" id="{7F98C7EE-5E41-B3DE-62FE-3597BC14D6D3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8;p31">
                <a:extLst>
                  <a:ext uri="{FF2B5EF4-FFF2-40B4-BE49-F238E27FC236}">
                    <a16:creationId xmlns:a16="http://schemas.microsoft.com/office/drawing/2014/main" id="{1C943109-2043-FABA-E5E4-DB7B4A1D1FAE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9;p31">
                <a:extLst>
                  <a:ext uri="{FF2B5EF4-FFF2-40B4-BE49-F238E27FC236}">
                    <a16:creationId xmlns:a16="http://schemas.microsoft.com/office/drawing/2014/main" id="{4313FB09-5063-D382-ADBC-DB7DCF990D88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30;p31">
                <a:extLst>
                  <a:ext uri="{FF2B5EF4-FFF2-40B4-BE49-F238E27FC236}">
                    <a16:creationId xmlns:a16="http://schemas.microsoft.com/office/drawing/2014/main" id="{A0269D5B-1882-096C-F372-A8A1B9C45F32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31;p31">
                <a:extLst>
                  <a:ext uri="{FF2B5EF4-FFF2-40B4-BE49-F238E27FC236}">
                    <a16:creationId xmlns:a16="http://schemas.microsoft.com/office/drawing/2014/main" id="{964F0525-5183-1DC4-2FC1-1006AB02D25A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32;p31">
                <a:extLst>
                  <a:ext uri="{FF2B5EF4-FFF2-40B4-BE49-F238E27FC236}">
                    <a16:creationId xmlns:a16="http://schemas.microsoft.com/office/drawing/2014/main" id="{412C0AF2-1388-B1C4-0A90-399EBC68E7F8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33;p31">
                <a:extLst>
                  <a:ext uri="{FF2B5EF4-FFF2-40B4-BE49-F238E27FC236}">
                    <a16:creationId xmlns:a16="http://schemas.microsoft.com/office/drawing/2014/main" id="{B19A7DC6-9201-7B51-B231-6A5E51F7406F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5;p31">
                <a:extLst>
                  <a:ext uri="{FF2B5EF4-FFF2-40B4-BE49-F238E27FC236}">
                    <a16:creationId xmlns:a16="http://schemas.microsoft.com/office/drawing/2014/main" id="{506501B9-EA21-6E5A-E659-6E3883005D1D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ABE265-7145-40DA-AE68-A0F63B4B6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271125" cy="517525"/>
          </a:xfrm>
        </p:spPr>
        <p:txBody>
          <a:bodyPr/>
          <a:lstStyle/>
          <a:p>
            <a:pPr algn="l"/>
            <a:r>
              <a:rPr lang="en-US" b="1" dirty="0">
                <a:latin typeface="Roboto"/>
                <a:ea typeface="Roboto"/>
                <a:cs typeface="Roboto"/>
              </a:rPr>
              <a:t>Posting a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6CF9E-7DB0-C75A-DE97-CCA06EDE6FEB}"/>
              </a:ext>
            </a:extLst>
          </p:cNvPr>
          <p:cNvSpPr txBox="1"/>
          <p:nvPr/>
        </p:nvSpPr>
        <p:spPr>
          <a:xfrm>
            <a:off x="782776" y="118948"/>
            <a:ext cx="1107060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Roboto"/>
              <a:ea typeface="Roboto"/>
              <a:cs typeface="Roboto"/>
            </a:endParaRPr>
          </a:p>
          <a:p>
            <a:endParaRPr lang="en-US">
              <a:latin typeface="Roboto"/>
              <a:ea typeface="Roboto"/>
              <a:cs typeface="Roboto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b="1">
                <a:latin typeface="Roboto"/>
                <a:ea typeface="Roboto"/>
                <a:cs typeface="Roboto"/>
              </a:rPr>
              <a:t>Time requirements of the Job</a:t>
            </a:r>
            <a:endParaRPr lang="en-US" sz="2000">
              <a:latin typeface="Roboto"/>
              <a:ea typeface="Roboto"/>
              <a:cs typeface="Roboto"/>
            </a:endParaRPr>
          </a:p>
          <a:p>
            <a:endParaRPr lang="en-US">
              <a:latin typeface="Roboto"/>
              <a:ea typeface="Roboto"/>
              <a:cs typeface="Roboto"/>
            </a:endParaRPr>
          </a:p>
        </p:txBody>
      </p:sp>
      <p:pic>
        <p:nvPicPr>
          <p:cNvPr id="5" name="Picture 4" descr="A screenshot of time requirement section on Handshake">
            <a:extLst>
              <a:ext uri="{FF2B5EF4-FFF2-40B4-BE49-F238E27FC236}">
                <a16:creationId xmlns:a16="http://schemas.microsoft.com/office/drawing/2014/main" id="{0D76AB91-B0CF-C1F0-7BDE-CE6F6130B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84" y="1011955"/>
            <a:ext cx="3429000" cy="1933575"/>
          </a:xfrm>
          <a:prstGeom prst="rect">
            <a:avLst/>
          </a:prstGeom>
        </p:spPr>
      </p:pic>
      <p:sp>
        <p:nvSpPr>
          <p:cNvPr id="102" name="Down Arrow 8" descr="A arrow pointing at part time button.">
            <a:extLst>
              <a:ext uri="{FF2B5EF4-FFF2-40B4-BE49-F238E27FC236}">
                <a16:creationId xmlns:a16="http://schemas.microsoft.com/office/drawing/2014/main" id="{2FFE68A3-A347-EA54-BF55-A9CC3DC4A55E}"/>
              </a:ext>
            </a:extLst>
          </p:cNvPr>
          <p:cNvSpPr/>
          <p:nvPr/>
        </p:nvSpPr>
        <p:spPr>
          <a:xfrm rot="5400000">
            <a:off x="4332756" y="1205044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7132AE-979B-0CB0-4093-F2F15471ED82}"/>
              </a:ext>
            </a:extLst>
          </p:cNvPr>
          <p:cNvSpPr txBox="1"/>
          <p:nvPr/>
        </p:nvSpPr>
        <p:spPr>
          <a:xfrm>
            <a:off x="5129980" y="12831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  <a:ea typeface="Roboto"/>
                <a:cs typeface="Roboto"/>
              </a:rPr>
              <a:t>Select,</a:t>
            </a:r>
            <a:r>
              <a:rPr lang="en-US" sz="1800" dirty="0">
                <a:latin typeface="Roboto"/>
                <a:ea typeface="Roboto"/>
                <a:cs typeface="Roboto"/>
              </a:rPr>
              <a:t> "Part Time."</a:t>
            </a:r>
          </a:p>
        </p:txBody>
      </p:sp>
      <p:pic>
        <p:nvPicPr>
          <p:cNvPr id="98" name="Picture 97" descr="A screenshot of time requirement section on Handshake">
            <a:extLst>
              <a:ext uri="{FF2B5EF4-FFF2-40B4-BE49-F238E27FC236}">
                <a16:creationId xmlns:a16="http://schemas.microsoft.com/office/drawing/2014/main" id="{5E9F9080-982A-EFBD-A666-97DCA3189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55" y="2766552"/>
            <a:ext cx="3429000" cy="1447800"/>
          </a:xfrm>
          <a:prstGeom prst="rect">
            <a:avLst/>
          </a:prstGeom>
        </p:spPr>
      </p:pic>
      <p:sp>
        <p:nvSpPr>
          <p:cNvPr id="106" name="Down Arrow 8" descr="A arrow pointing at temporary or seasonal selection">
            <a:extLst>
              <a:ext uri="{FF2B5EF4-FFF2-40B4-BE49-F238E27FC236}">
                <a16:creationId xmlns:a16="http://schemas.microsoft.com/office/drawing/2014/main" id="{0DF9C5F3-B0E6-B804-E15C-B091F3F95F3E}"/>
              </a:ext>
            </a:extLst>
          </p:cNvPr>
          <p:cNvSpPr/>
          <p:nvPr/>
        </p:nvSpPr>
        <p:spPr>
          <a:xfrm rot="5400000">
            <a:off x="3902894" y="2993735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BED2AD0-6DC6-C803-4177-F7EDBEFA6F40}"/>
              </a:ext>
            </a:extLst>
          </p:cNvPr>
          <p:cNvSpPr txBox="1"/>
          <p:nvPr/>
        </p:nvSpPr>
        <p:spPr>
          <a:xfrm>
            <a:off x="4761270" y="3065206"/>
            <a:ext cx="46850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Roboto"/>
                <a:ea typeface="Roboto"/>
                <a:cs typeface="Roboto"/>
              </a:rPr>
              <a:t>Select</a:t>
            </a:r>
            <a:r>
              <a:rPr lang="en-US" sz="1800" dirty="0">
                <a:latin typeface="Roboto"/>
                <a:ea typeface="Roboto"/>
                <a:cs typeface="Roboto"/>
              </a:rPr>
              <a:t>, "Temporary or seasonal"</a:t>
            </a:r>
          </a:p>
        </p:txBody>
      </p:sp>
      <p:pic>
        <p:nvPicPr>
          <p:cNvPr id="99" name="Picture 98" descr="A screenshot of time requirement section on Handshake">
            <a:extLst>
              <a:ext uri="{FF2B5EF4-FFF2-40B4-BE49-F238E27FC236}">
                <a16:creationId xmlns:a16="http://schemas.microsoft.com/office/drawing/2014/main" id="{E72140B8-D17B-C508-2761-8FD37B43B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55" y="4216810"/>
            <a:ext cx="3810000" cy="1447800"/>
          </a:xfrm>
          <a:prstGeom prst="rect">
            <a:avLst/>
          </a:prstGeom>
        </p:spPr>
      </p:pic>
      <p:sp>
        <p:nvSpPr>
          <p:cNvPr id="107" name="Down Arrow 8" descr="A arrow pointing at estimated start date and estimated end date section">
            <a:extLst>
              <a:ext uri="{FF2B5EF4-FFF2-40B4-BE49-F238E27FC236}">
                <a16:creationId xmlns:a16="http://schemas.microsoft.com/office/drawing/2014/main" id="{1EACB741-0193-C9CC-27C0-BE4E65F6BC72}"/>
              </a:ext>
            </a:extLst>
          </p:cNvPr>
          <p:cNvSpPr/>
          <p:nvPr/>
        </p:nvSpPr>
        <p:spPr>
          <a:xfrm rot="5400000">
            <a:off x="4527076" y="4267122"/>
            <a:ext cx="458556" cy="8034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E5E30FE-08C2-A914-AD24-99D0342CAC21}"/>
              </a:ext>
            </a:extLst>
          </p:cNvPr>
          <p:cNvSpPr txBox="1"/>
          <p:nvPr/>
        </p:nvSpPr>
        <p:spPr>
          <a:xfrm>
            <a:off x="5338916" y="4429433"/>
            <a:ext cx="3751006" cy="6586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Roboto"/>
                <a:ea typeface="Roboto"/>
                <a:cs typeface="Roboto"/>
              </a:rPr>
              <a:t>Update </a:t>
            </a:r>
            <a:r>
              <a:rPr lang="en-US" sz="1800">
                <a:latin typeface="Roboto"/>
                <a:ea typeface="Roboto"/>
                <a:cs typeface="Roboto"/>
              </a:rPr>
              <a:t>the following dates and</a:t>
            </a:r>
            <a:r>
              <a:rPr lang="en-US" sz="1800" b="1">
                <a:latin typeface="Roboto"/>
                <a:ea typeface="Roboto"/>
                <a:cs typeface="Roboto"/>
              </a:rPr>
              <a:t> select</a:t>
            </a:r>
            <a:r>
              <a:rPr lang="en-US" sz="1800">
                <a:latin typeface="Roboto"/>
                <a:ea typeface="Roboto"/>
                <a:cs typeface="Roboto"/>
              </a:rPr>
              <a:t> "Continue."​</a:t>
            </a:r>
          </a:p>
        </p:txBody>
      </p:sp>
    </p:spTree>
    <p:extLst>
      <p:ext uri="{BB962C8B-B14F-4D97-AF65-F5344CB8AC3E}">
        <p14:creationId xmlns:p14="http://schemas.microsoft.com/office/powerpoint/2010/main" val="41639803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232321"/>
      </a:lt2>
      <a:accent1>
        <a:srgbClr val="8999CE"/>
      </a:accent1>
      <a:accent2>
        <a:srgbClr val="E2A8A2"/>
      </a:accent2>
      <a:accent3>
        <a:srgbClr val="E4796B"/>
      </a:accent3>
      <a:accent4>
        <a:srgbClr val="FEC357"/>
      </a:accent4>
      <a:accent5>
        <a:srgbClr val="659E67"/>
      </a:accent5>
      <a:accent6>
        <a:srgbClr val="E1E2EA"/>
      </a:accent6>
      <a:hlink>
        <a:srgbClr val="0097A7"/>
      </a:hlink>
      <a:folHlink>
        <a:srgbClr val="0097A7"/>
      </a:folHlink>
    </a:clrScheme>
    <a:fontScheme name="Custom 4">
      <a:majorFont>
        <a:latin typeface="Fira Sans Condensed Extra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udent Mentoring Infographics by Slidesgo">
  <a:themeElements>
    <a:clrScheme name="Simple Light">
      <a:dk1>
        <a:srgbClr val="000000"/>
      </a:dk1>
      <a:lt1>
        <a:srgbClr val="FFFFFF"/>
      </a:lt1>
      <a:dk2>
        <a:srgbClr val="2D2442"/>
      </a:dk2>
      <a:lt2>
        <a:srgbClr val="5A4F72"/>
      </a:lt2>
      <a:accent1>
        <a:srgbClr val="874C2E"/>
      </a:accent1>
      <a:accent2>
        <a:srgbClr val="BC744A"/>
      </a:accent2>
      <a:accent3>
        <a:srgbClr val="C1ADA4"/>
      </a:accent3>
      <a:accent4>
        <a:srgbClr val="D6CED7"/>
      </a:accent4>
      <a:accent5>
        <a:srgbClr val="EED9CE"/>
      </a:accent5>
      <a:accent6>
        <a:srgbClr val="F7EEEB"/>
      </a:accent6>
      <a:hlink>
        <a:srgbClr val="000000"/>
      </a:hlink>
      <a:folHlink>
        <a:srgbClr val="0097A7"/>
      </a:folHlink>
    </a:clrScheme>
    <a:fontScheme name="Custom 4">
      <a:majorFont>
        <a:latin typeface="Fira Sans Condensed Extra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E8A0BC3072449A29C61EE1B10F20B" ma:contentTypeVersion="14" ma:contentTypeDescription="Create a new document." ma:contentTypeScope="" ma:versionID="bcf8c1bd856bb1bb6d576a40e896ac17">
  <xsd:schema xmlns:xsd="http://www.w3.org/2001/XMLSchema" xmlns:xs="http://www.w3.org/2001/XMLSchema" xmlns:p="http://schemas.microsoft.com/office/2006/metadata/properties" xmlns:ns2="f8e66163-4e65-4f46-b0ae-ec7d8c645593" xmlns:ns3="f5fe3e67-ccb9-4099-bce8-888668b8fe06" targetNamespace="http://schemas.microsoft.com/office/2006/metadata/properties" ma:root="true" ma:fieldsID="dddcbdf3443b935466e8d7b0c6e17167" ns2:_="" ns3:_="">
    <xsd:import namespace="f8e66163-4e65-4f46-b0ae-ec7d8c645593"/>
    <xsd:import namespace="f5fe3e67-ccb9-4099-bce8-888668b8fe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66163-4e65-4f46-b0ae-ec7d8c645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7d43be-65ba-49b0-9acd-5bf03a2ce9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e3e67-ccb9-4099-bce8-888668b8f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3abe4e7-21b5-4f2b-a4ca-88d2a80c451a}" ma:internalName="TaxCatchAll" ma:showField="CatchAllData" ma:web="f5fe3e67-ccb9-4099-bce8-888668b8f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fe3e67-ccb9-4099-bce8-888668b8fe06">
      <UserInfo>
        <DisplayName/>
        <AccountId xsi:nil="true"/>
        <AccountType/>
      </UserInfo>
    </SharedWithUsers>
    <lcf76f155ced4ddcb4097134ff3c332f xmlns="f8e66163-4e65-4f46-b0ae-ec7d8c645593">
      <Terms xmlns="http://schemas.microsoft.com/office/infopath/2007/PartnerControls"/>
    </lcf76f155ced4ddcb4097134ff3c332f>
    <TaxCatchAll xmlns="f5fe3e67-ccb9-4099-bce8-888668b8fe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912BF-58F2-454C-915A-6013801E6E8B}">
  <ds:schemaRefs>
    <ds:schemaRef ds:uri="f5fe3e67-ccb9-4099-bce8-888668b8fe06"/>
    <ds:schemaRef ds:uri="f8e66163-4e65-4f46-b0ae-ec7d8c6455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471F52-6077-478D-BFDF-3D826586F7B9}">
  <ds:schemaRefs>
    <ds:schemaRef ds:uri="f5fe3e67-ccb9-4099-bce8-888668b8fe06"/>
    <ds:schemaRef ds:uri="f8e66163-4e65-4f46-b0ae-ec7d8c6455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CBE961-6FDB-4CCE-845E-E89CFBC1EF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 23 Orientation Leader Academy_3-24</Template>
  <TotalTime>44</TotalTime>
  <Words>1504</Words>
  <Application>Microsoft Office PowerPoint</Application>
  <PresentationFormat>Widescreen</PresentationFormat>
  <Paragraphs>199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Corbel</vt:lpstr>
      <vt:lpstr>Fira Sans Condensed ExtraBold</vt:lpstr>
      <vt:lpstr>Fira Sans Extra Condensed</vt:lpstr>
      <vt:lpstr>Fira Sans Extra Condensed SemiBold</vt:lpstr>
      <vt:lpstr>Roboto</vt:lpstr>
      <vt:lpstr>Simple Light</vt:lpstr>
      <vt:lpstr>Student Mentoring Infographics by Slidesgo</vt:lpstr>
      <vt:lpstr>On-Campus Student Employment Program:</vt:lpstr>
      <vt:lpstr>Table Of Content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Posting a Job</vt:lpstr>
      <vt:lpstr>Viewing Applicants</vt:lpstr>
      <vt:lpstr>Viewing Applicants</vt:lpstr>
      <vt:lpstr>Viewing Applicants</vt:lpstr>
      <vt:lpstr>Viewing Applicants</vt:lpstr>
      <vt:lpstr>Indicating Candidate Selected for Hire</vt:lpstr>
      <vt:lpstr>Indicating Candidate Selected for Hire</vt:lpstr>
      <vt:lpstr>Expiring a Job</vt:lpstr>
      <vt:lpstr>Expiring a Job</vt:lpstr>
      <vt:lpstr>Rehiring for a Position</vt:lpstr>
      <vt:lpstr>Rehiring for a Position</vt:lpstr>
      <vt:lpstr>Need Help?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Internships and CPT Workshop</dc:title>
  <dc:creator>Cortez, Arielle M</dc:creator>
  <cp:lastModifiedBy>Lam, Jeffrey S</cp:lastModifiedBy>
  <cp:revision>50</cp:revision>
  <dcterms:created xsi:type="dcterms:W3CDTF">2023-03-16T16:53:17Z</dcterms:created>
  <dcterms:modified xsi:type="dcterms:W3CDTF">2024-09-24T17:49:31Z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0x0101003EDE8A0BC3072449A29C61EE1B10F20B</vt:lpwstr>
  </property>
  <property fmtid="{D5CDD505-2E9C-101B-9397-08002B2CF9AE}" pid="3" name="Order">
    <vt:r8>23500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