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handoutMasterIdLst>
    <p:handoutMasterId r:id="rId22"/>
  </p:handoutMasterIdLst>
  <p:sldIdLst>
    <p:sldId id="256" r:id="rId2"/>
    <p:sldId id="257" r:id="rId3"/>
    <p:sldId id="292" r:id="rId4"/>
    <p:sldId id="259" r:id="rId5"/>
    <p:sldId id="269" r:id="rId6"/>
    <p:sldId id="304" r:id="rId7"/>
    <p:sldId id="296" r:id="rId8"/>
    <p:sldId id="326" r:id="rId9"/>
    <p:sldId id="297" r:id="rId10"/>
    <p:sldId id="344" r:id="rId11"/>
    <p:sldId id="312" r:id="rId12"/>
    <p:sldId id="316" r:id="rId13"/>
    <p:sldId id="328" r:id="rId14"/>
    <p:sldId id="303" r:id="rId15"/>
    <p:sldId id="346" r:id="rId16"/>
    <p:sldId id="272" r:id="rId17"/>
    <p:sldId id="283" r:id="rId18"/>
    <p:sldId id="345" r:id="rId19"/>
    <p:sldId id="34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0B82"/>
    <a:srgbClr val="12FFF9"/>
    <a:srgbClr val="FF89CC"/>
    <a:srgbClr val="FA7485"/>
    <a:srgbClr val="FFB900"/>
    <a:srgbClr val="FF36FF"/>
    <a:srgbClr val="24FF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68"/>
    <p:restoredTop sz="82584" autoAdjust="0"/>
  </p:normalViewPr>
  <p:slideViewPr>
    <p:cSldViewPr snapToGrid="0" snapToObjects="1">
      <p:cViewPr varScale="1">
        <p:scale>
          <a:sx n="58" d="100"/>
          <a:sy n="58" d="100"/>
        </p:scale>
        <p:origin x="200" y="1120"/>
      </p:cViewPr>
      <p:guideLst>
        <p:guide orient="horz" pos="2160"/>
        <p:guide pos="2880"/>
      </p:guideLst>
    </p:cSldViewPr>
  </p:slideViewPr>
  <p:notesTextViewPr>
    <p:cViewPr>
      <p:scale>
        <a:sx n="100" d="100"/>
        <a:sy n="100" d="100"/>
      </p:scale>
      <p:origin x="0" y="0"/>
    </p:cViewPr>
  </p:notesTextViewPr>
  <p:sorterViewPr>
    <p:cViewPr>
      <p:scale>
        <a:sx n="65" d="100"/>
        <a:sy n="65" d="100"/>
      </p:scale>
      <p:origin x="0" y="0"/>
    </p:cViewPr>
  </p:sorterViewPr>
  <p:notesViewPr>
    <p:cSldViewPr snapToGrid="0" snapToObjects="1">
      <p:cViewPr varScale="1">
        <p:scale>
          <a:sx n="93" d="100"/>
          <a:sy n="93" d="100"/>
        </p:scale>
        <p:origin x="-5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FAF121-B75C-1E42-9691-000C4E9F0A75}" type="datetimeFigureOut">
              <a:rPr lang="en-US" smtClean="0"/>
              <a:t>11/19/19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4520FD-EF05-3447-8689-1DE4B617F2BC}" type="slidenum">
              <a:rPr lang="en-US" smtClean="0"/>
              <a:t>‹#›</a:t>
            </a:fld>
            <a:endParaRPr lang="en-US"/>
          </a:p>
        </p:txBody>
      </p:sp>
    </p:spTree>
    <p:extLst>
      <p:ext uri="{BB962C8B-B14F-4D97-AF65-F5344CB8AC3E}">
        <p14:creationId xmlns:p14="http://schemas.microsoft.com/office/powerpoint/2010/main" val="12076068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1T07:02:28.896"/>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24575,'68'56'0,"0"0"0,-1 0 0,-9-5 0,9 3 0,14 9 0,-26-24 0,-42-33 0,-2-1 0,7 4 0,-7-4 0,7 0 0,-7 3 0,8-2 0,-9 3 0,9-4 0,-9 3 0,9-2 0,-4 3 0,0 1 0,4-5 0,-9 3 0,9-2 0,-4 4 0,0-1 0,4-3 0,-9 2 0,9-3 0,-9 4 0,9 1 0,-8-1 0,7 1 0,-7-1 0,8 1 0,-4 0 0,5 0 0,-5 4 0,4-3 0,-3 4 0,4-1 0,0-3 0,0 4 0,0-1 0,-5-3 0,4 3 0,-4-4 0,0 0 0,4-1 0,-9 1 0,9-1 0,-9 1 0,4-1 0,-5 0 0,5 0 0,-4 1 0,4-1 0,-5 0 0,0 0 0,0 0 0,0 0 0,0-4 0,0 3 0,0-3 0,0 4 0,0 0 0,0-4 0,0 3 0,0-7 0,0 7 0,1-3 0,-5 4 0,3-4 0,-3 3 0,4-7 0,-4 7 0,7-3 0,-10 5 0,10-5 0,-7 2 0,3-6 0,-3-1 0,-1-4 0,-4-10 0,0 4 0,0-9 0,-4 9 0,3-5 0,-8 1 0,8 4 0,-8-4 0,8 5 0,-3 0 0,0 0 0,3-1 0,-3 1 0,4 0 0,-4 0 0,3 0 0,-3 0 0,4 0 0,0-1 0,0 2 0,0-2 0,0 1 0,0 0 0,-4 0 0,3 0 0,-3 0 0,4 0 0,0 0 0,-4 0 0,3 0 0,-3 0 0,0 0 0,-1 4 0,0 5 0,2 5 0,3 3 0,0 1 0,0 5 0,0 1 0,0 5 0,0-5 0,0 4 0,0-4 0,0 0 0,0 4 0,0-9 0,4 4 0,-3-5 0,3 0 0,-4 0 0,0 0 0,0-1 0,-4-3 0,3 2 0,-6-2 0,2 0 0,-4-1 0,3 0 0,-2-3 0,3 7 0,-4-7 0,0 3 0,0 0 0,0-3 0,0 3 0,-1 0 0,-4-3 0,4 3 0,-9 1 0,9-4 0,-9 3 0,8-4 0,-2 0 0,-2 0 0,5 0 0,-4 0 0,5 4 0,0-3 0,0 3 0,0-4 0,4 4 0,2-3 0,3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1T07:03:14.308"/>
    </inkml:context>
    <inkml:brush xml:id="br0">
      <inkml:brushProperty name="width" value="0.1" units="cm"/>
      <inkml:brushProperty name="height" value="0.1" units="cm"/>
      <inkml:brushProperty name="color" value="#AE198D"/>
      <inkml:brushProperty name="inkEffects" value="galaxy"/>
      <inkml:brushProperty name="anchorX" value="-29446.88477"/>
      <inkml:brushProperty name="anchorY" value="-31876.50391"/>
      <inkml:brushProperty name="scaleFactor" value="0.5"/>
    </inkml:brush>
  </inkml:definitions>
  <inkml:trace contextRef="#ctx0" brushRef="#br0">1 1 24575,'0'13'0,"0"0"0,0-4 0,0 0 0,0 0 0,0 4 0,4-2 0,1 2 0,4-4 0,-4 0 0,3 0 0,-3 0 0,4 0 0,0 5 0,-4-3 0,4 3 0,-4-5 0,4 0 0,0 0 0,0 0 0,0 5 0,1-4 0,-1 4 0,0-5 0,0 0 0,0 0 0,0 0 0,0 0 0,0 0 0,0 0 0,0 0 0,0 0 0,0 0 0,0 0 0,0 0 0,-4 0 0,3 0 0,-3 0 0,4 0 0,0-4 0,0 3 0,0-3 0,0 4 0,0 0 0,0 0 0,0 0 0,0 0 0,1 0 0,-1 0 0,0 0 0,0 0 0,0 0 0,4 0 0,-3 0 0,3 0 0,-4 0 0,0 0 0,0 0 0,0 1 0,5-1 0,-4 0 0,4 1 0,-5-1 0,0 0 0,0 0 0,0 0 0,0 0 0,5 0 0,-4 0 0,4 1 0,-5-1 0,5 0 0,-4 0 0,4 1 0,-5-1 0,5 0 0,-4 0 0,4 1 0,-1 3 0,-3-3 0,3 3 0,-4-4 0,0 0 0,5 0 0,-4 0 0,4 1 0,-5-1 0,0 0 0,0 0 0,0 0 0,5 0 0,-3 1 0,3-1 0,-5 0 0,0 0 0,4 1 0,-2-1 0,3 0 0,-5 0 0,0 0 0,5 1 0,-4-1 0,4 0 0,-5 0 0,5 1 0,-4-1 0,8 4 0,-8-3 0,3 3 0,-4-3 0,0-2 0,0 1 0,0 1 0,0-2 0,0 2 0,0-5 0,0 3 0,0-3 0,0 4 0,0 0 0,5 0 0,-3 0 0,2-3 0,-3 2 0,-1-3 0,0 4 0,0 0 0,0 0 0,0-4 0,0 3 0,0-3 0,0 4 0,0 0 0,0 0 0,4 4 0,-3-3 0,3 3 0,-4-4 0,0 1 0,0-2 0,0 1 0,4 0 0,-2 1 0,3-1 0,0 5 0,-4-4 0,8 9 0,-7-9 0,3 4 0,0 0 0,-4-4 0,4 4 0,0 0 0,-4-4 0,4 4 0,-5-5 0,0 0 0,0 5 0,1-3 0,4 3 0,-4-5 0,4 0 0,-5 1 0,0-1 0,0 0 0,0 0 0,0 0 0,5 0 0,-4 0 0,4 1 0,0-1 0,-3 5 0,3-3 0,-5 3 0,5 0 0,-3-4 0,3 4 0,-1-4 0,-2 4 0,3-4 0,-4 4 0,3-1 0,-3 2 0,3-1 0,-3 0 0,-1-5 0,0 0 0,0 0 0,0 0 0,0 0 0,0 1 0,0-1 0,0 0 0,0 0 0,-4 0 0,3 0 0,-3 0 0,4 0 0,0 0 0,0 0 0,-4 0 0,3 0 0,-3 0 0,4 0 0,-4-1 0,3-3 0,-7 3 0,7-7 0,-3 7 0,0-3 0,3 4 0,-3-4 0,4 3 0,0-3 0,-4 4 0,3 0 0,-3-4 0,4 4 0,0-4 0,0 4 0,0-1 0,0-3 0,-4 3 0,3-7 0,-3 7 0,4-3 0,-1 0 0,-3 3 0,3-3 0,-3 4 0,4-4 0,-4 2 0,3-2 0,-3 4 0,3-4 0,-3 3 0,3-7 0,-7 7 0,7-7 0,-4 3 0,1-1 0,3 2 0,-3 0 0,4 3 0,0-7 0,-4-1 0,-1-5 0,-4-8 0,0-8 0,0-1 0,0-10 0,0 11 0,0-11 0,0 11 0,0-1 0,0 4 0,0 7 0,0-3 0,0 5 0,0 0 0,0 0 0,0 0 0,0 0 0,0 0 0,0 0 0,4 4 0,-3-3 0,3 3 0,-4-4 0,0 0 0,0 8 0,0 11 0,0 12 0,0 9 0,0-4 0,0 4 0,0-9 0,0 10 0,0-11 0,0 5 0,0-6 0,0-5 0,0-1 0,0-5 0,0 0 0,0 0 0,0 0 0,-4-4 0,3 2 0,-7-1 0,3 3 0,-4-4 0,0 3 0,0-7 0,0 7 0,-5-7 0,3 7 0,-3-7 0,5 3 0,-5 0 0,3-3 0,-3 4 0,5-5 0,0 0 0,0 0 0,0 0 0,-1 0 0,1 0 0,0 0 0,0 0 0,0 0 0,0 0 0,0 0 0,-1 0 0,1 0 0,0 0 0,0 0 0,0 0 0,0 0 0,0 0 0,1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1T07:03:48.548"/>
    </inkml:context>
    <inkml:brush xml:id="br0">
      <inkml:brushProperty name="width" value="0.1" units="cm"/>
      <inkml:brushProperty name="height" value="0.1" units="cm"/>
      <inkml:brushProperty name="color" value="#AE198D"/>
      <inkml:brushProperty name="inkEffects" value="galaxy"/>
      <inkml:brushProperty name="anchorX" value="-43241.04688"/>
      <inkml:brushProperty name="anchorY" value="-47609.28906"/>
      <inkml:brushProperty name="scaleFactor" value="0.5"/>
    </inkml:brush>
  </inkml:definitions>
  <inkml:trace contextRef="#ctx0" brushRef="#br0">1875 1 24575,'0'19'0,"0"-4"0,0 3 0,-4-8 0,3 8 0,-3-8 0,0 4 0,-1-5 0,0-1 0,-3 1 0,7 1 0,-7-1 0,7 0 0,-7 0 0,7 0 0,-7 0 0,7 0 0,-4 0 0,1 0 0,3 0 0,-7 0 0,7 0 0,-7 0 0,7 0 0,-7 0 0,7 0 0,-7 0 0,7 0 0,-7 0 0,7 0 0,-4 0 0,1 0 0,-1 0 0,0 0 0,-3 0 0,3 0 0,0 0 0,-3 0 0,7 0 0,-8 0 0,4 0 0,0 0 0,-7 4 0,6-3 0,-7 3 0,8-4 0,-3 0 0,3 0 0,-5 0 0,5 1 0,-3-1 0,3 0 0,-4 0 0,4 0 0,-3 0 0,2 0 0,-3 0 0,0 0 0,0 0 0,0 0 0,4 0 0,-3 0 0,3 0 0,-5 5 0,1-4 0,3 4 0,-3 0 0,4-4 0,-5 9 0,0-4 0,0 5 0,-4-5 0,-2 13 0,1-10 0,0 11 0,5-9 0,0-5 0,0 4 0,1-4 0,-2 5 0,1 0 0,0 0 0,1-5 0,-1 3 0,4-3 0,-3 5 0,4 0 0,-5 0 0,0 0 0,-1 0 0,1 0 0,1-5 0,-2 4 0,2-4 0,-1 1 0,0 2 0,1-8 0,-1 9 0,0-4 0,1 0 0,-1 4 0,0-4 0,-4 9 0,3-8 0,1 7 0,2-13 0,3 9 0,-10-8 0,9 8 0,-12-4 0,11 6 0,-7-6 0,4 3 0,0-2 0,0 4 0,0-5 0,1 3 0,-1-7 0,0 7 0,1-7 0,3 2 0,-2 1 0,3-4 0,-5 4 0,1 0 0,-1-4 0,0 9 0,1-8 0,-1 7 0,1-7 0,-5 11 0,3-6 0,-3 4 0,4-2 0,5-7 0,-4 3 0,4-5 0,0 0 0,-3 0 0,3 0 0,0 0 0,-3 0 0,7 0 0,-7 0 0,3 0 0,-5 0 0,1 0 0,-1 5 0,1-4 0,0 4 0,-1 0 0,1-4 0,-1 4 0,5 0 0,-3-4 0,3 4 0,-5 0 0,1-4 0,-1 4 0,1-5 0,4 0 0,-3 0 0,3 4 0,-5-3 0,5 3 0,-3-3 0,3 3 0,-4-2 0,-1 7 0,0-2 0,-5 4 0,4 0 0,-8-5 0,8 4 0,-4-3 0,5 4 0,0-5 0,1-1 0,-1 0 0,5-4 0,-4 4 0,8-5 0,-7 0 0,7 0 0,-3 0 0,0-4 0,3 3 0,-3-3 0,0 4 0,3-1 0,-7 1 0,7 0 0,-8 0 0,4 0 0,-4 0 0,0 1 0,4 3 0,-3-2 0,2 8 0,-3-9 0,-1 4 0,1-5 0,4 5 0,1-4 0,0 4 0,3-5 0,-3 0 0,-1 0 0,4 0 0,-3 1 0,0-2 0,3 1 0,-2 0 0,-1 0 0,3 0 0,-3 0 0,0 0 0,3 0 0,-7 0 0,3 0 0,-1 0 0,-2 0 0,7 0 0,-7 0 0,7 0 0,-3 0 0,0 0 0,3 0 0,-7 0 0,7 0 0,-8 0 0,8 0 0,-7 0 0,7 0 0,-7 0 0,7 0 0,-3 0 0,0 0 0,3 0 0,-3 0 0,0 0 0,3 0 0,-3 0 0,0 0 0,3 0 0,-3 0 0,0 0 0,3 0 0,-7 0 0,7 1 0,-7-1 0,2 5 0,1-4 0,-4 4 0,8-5 0,-3 0 0,0 0 0,3 0 0,-3 0 0,4-8 0,0-11 0,0-1 0,0-7 0,-5 4 0,4-1 0,-3 0 0,-1-10 0,0 13 0,-6-18 0,5 14 0,-3-10 0,4 10 0,-1-3 0,-3 4 0,8 0 0,-3-4 0,-1 4 0,0-1 0,0 2 0,1 5 0,0 4 0,3 5 0,-2 5 0,3 3 0,0 1 0,0 5 0,0 2 0,0 4 0,0-1 0,0 0 0,0 6 0,0-3 0,0-1 0,0-2 0,0-4 0,0 0 0,0-1 0,0-5 0,0 0 0,0 0 0,0 0 0,3-4 0,2-6 0,9 0 0,-4-3 0,9 4 0,-4-4 0,11 2 0,-5-7 0,5 8 0,-6-8 0,-4 8 0,2-8 0,-7 8 0,8-4 0,-9 1 0,4 3 0,-5-7 0,0 7 0,5-8 0,-4 4 0,4 0 0,0-4 0,-3 8 0,2-8 0,1 4 0,-3 0 0,2-4 0,1 4 0,-4-1 0,4-2 0,-4 7 0,-1-7 0,0 7 0,0-8 0,0 8 0,0-3 0,0 0 0,0 3 0,0-3 0,0 4 0,0 0 0,-4-4 0,-1 3 0,-4-3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CA5D7-C59C-C946-B934-AE7DF60C166D}" type="datetimeFigureOut">
              <a:rPr lang="en-US" smtClean="0"/>
              <a:t>11/19/19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6EE8-47CD-C342-9C83-064364425900}" type="slidenum">
              <a:rPr lang="en-US" smtClean="0"/>
              <a:t>‹#›</a:t>
            </a:fld>
            <a:endParaRPr lang="en-US"/>
          </a:p>
        </p:txBody>
      </p:sp>
    </p:spTree>
    <p:extLst>
      <p:ext uri="{BB962C8B-B14F-4D97-AF65-F5344CB8AC3E}">
        <p14:creationId xmlns:p14="http://schemas.microsoft.com/office/powerpoint/2010/main" val="3043703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I am Silvia Heubach from the Department of mathematics and I will tell you about Combinatorial games. Humans have played games for a long time, as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way of socializing.</a:t>
            </a:r>
            <a:r>
              <a:rPr lang="en-US" sz="1200" kern="1200" baseline="0" dirty="0">
                <a:solidFill>
                  <a:schemeClr val="tx1"/>
                </a:solidFill>
                <a:effectLst/>
                <a:latin typeface="+mn-lt"/>
                <a:ea typeface="+mn-ea"/>
                <a:cs typeface="+mn-cs"/>
              </a:rPr>
              <a:t> More importantly, a</a:t>
            </a:r>
            <a:r>
              <a:rPr lang="en-US" sz="1200" kern="1200" dirty="0">
                <a:solidFill>
                  <a:schemeClr val="tx1"/>
                </a:solidFill>
                <a:effectLst/>
                <a:latin typeface="+mn-lt"/>
                <a:ea typeface="+mn-ea"/>
                <a:cs typeface="+mn-cs"/>
              </a:rPr>
              <a:t>ccording to a cultural historian,</a:t>
            </a:r>
          </a:p>
          <a:p>
            <a:endParaRPr lang="en-US" dirty="0"/>
          </a:p>
          <a:p>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games were the starting point for complex human behavior such as language, law, philosophy, art and war.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a:t>
            </a:fld>
            <a:endParaRPr lang="en-US"/>
          </a:p>
        </p:txBody>
      </p:sp>
    </p:spTree>
    <p:extLst>
      <p:ext uri="{BB962C8B-B14F-4D97-AF65-F5344CB8AC3E}">
        <p14:creationId xmlns:p14="http://schemas.microsoft.com/office/powerpoint/2010/main" val="386011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larger games we use a computer program to create a list of losing positions. Then CREATIVITY comes in – we need to find a pattern, describe it mathematically, and finally prove it. I will now show you results for a game that my collaborator and I created.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11</a:t>
            </a:fld>
            <a:endParaRPr lang="en-US"/>
          </a:p>
        </p:txBody>
      </p:sp>
    </p:spTree>
    <p:extLst>
      <p:ext uri="{BB962C8B-B14F-4D97-AF65-F5344CB8AC3E}">
        <p14:creationId xmlns:p14="http://schemas.microsoft.com/office/powerpoint/2010/main" val="214651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Circular NIM CN(</a:t>
            </a:r>
            <a:r>
              <a:rPr lang="en-US" sz="1200" kern="1200" dirty="0" err="1">
                <a:solidFill>
                  <a:schemeClr val="tx1"/>
                </a:solidFill>
                <a:effectLst/>
                <a:latin typeface="+mn-lt"/>
                <a:ea typeface="+mn-ea"/>
                <a:cs typeface="+mn-cs"/>
              </a:rPr>
              <a:t>n,k</a:t>
            </a:r>
            <a:r>
              <a:rPr lang="en-US" sz="1200" kern="1200" dirty="0">
                <a:solidFill>
                  <a:schemeClr val="tx1"/>
                </a:solidFill>
                <a:effectLst/>
                <a:latin typeface="+mn-lt"/>
                <a:ea typeface="+mn-ea"/>
                <a:cs typeface="+mn-cs"/>
              </a:rPr>
              <a:t>), is played on n stacks of tokens. In each move, a player selects k CONSECUTIVE stacks and then removes at least one token from one of the stacks.  The last Player to move wins. </a:t>
            </a:r>
          </a:p>
          <a:p>
            <a:r>
              <a:rPr lang="en-US" sz="1200" kern="1200" dirty="0">
                <a:solidFill>
                  <a:schemeClr val="tx1"/>
                </a:solidFill>
                <a:effectLst/>
                <a:latin typeface="+mn-lt"/>
                <a:ea typeface="+mn-ea"/>
                <a:cs typeface="+mn-cs"/>
              </a:rPr>
              <a:t>The example shows a position with 8 stacks, where 3 consecutive stacks have been selected for play. </a:t>
            </a:r>
            <a:r>
              <a:rPr lang="en-US" sz="1200" i="1" kern="1200" dirty="0">
                <a:solidFill>
                  <a:schemeClr val="tx1"/>
                </a:solidFill>
                <a:effectLst/>
                <a:latin typeface="+mn-lt"/>
                <a:ea typeface="+mn-ea"/>
                <a:cs typeface="+mn-cs"/>
              </a:rPr>
              <a:t>The values indicate the stack heights</a:t>
            </a: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only one stack is selected, then the circular arrangement does not matter – CN(n,1) is just NIM</a:t>
            </a:r>
          </a:p>
          <a:p>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12</a:t>
            </a:fld>
            <a:endParaRPr lang="en-US"/>
          </a:p>
        </p:txBody>
      </p:sp>
    </p:spTree>
    <p:extLst>
      <p:ext uri="{BB962C8B-B14F-4D97-AF65-F5344CB8AC3E}">
        <p14:creationId xmlns:p14="http://schemas.microsoft.com/office/powerpoint/2010/main" val="404986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found some general results:</a:t>
            </a:r>
          </a:p>
          <a:p>
            <a:r>
              <a:rPr lang="en-US" sz="1200" kern="1200" dirty="0">
                <a:solidFill>
                  <a:schemeClr val="tx1"/>
                </a:solidFill>
                <a:effectLst/>
                <a:latin typeface="+mn-lt"/>
                <a:ea typeface="+mn-ea"/>
                <a:cs typeface="+mn-cs"/>
              </a:rPr>
              <a:t>Play on one stack is NIM </a:t>
            </a:r>
          </a:p>
          <a:p>
            <a:r>
              <a:rPr lang="en-US" sz="1200" kern="1200" dirty="0">
                <a:solidFill>
                  <a:schemeClr val="tx1"/>
                </a:solidFill>
                <a:effectLst/>
                <a:latin typeface="+mn-lt"/>
                <a:ea typeface="+mn-ea"/>
                <a:cs typeface="+mn-cs"/>
              </a:rPr>
              <a:t>Play on all stacks is trivial -  the first player wins by removing all tokens</a:t>
            </a:r>
          </a:p>
          <a:p>
            <a:r>
              <a:rPr lang="en-US" sz="1200" kern="1200" dirty="0">
                <a:solidFill>
                  <a:schemeClr val="tx1"/>
                </a:solidFill>
                <a:effectLst/>
                <a:latin typeface="+mn-lt"/>
                <a:ea typeface="+mn-ea"/>
                <a:cs typeface="+mn-cs"/>
              </a:rPr>
              <a:t>Play on all but one stack – to win, make all stack heights the same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remaining cases we have only found individual solutions. The ones shown in pink have been published, and we are currently working on n = 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cases shown in yellow, we have identified patterns and are in the process of proving them.</a:t>
            </a:r>
          </a:p>
          <a:p>
            <a:r>
              <a:rPr lang="en-US" sz="1200" kern="1200" dirty="0">
                <a:solidFill>
                  <a:schemeClr val="tx1"/>
                </a:solidFill>
                <a:effectLst/>
                <a:latin typeface="+mn-lt"/>
                <a:ea typeface="+mn-ea"/>
                <a:cs typeface="+mn-cs"/>
              </a:rPr>
              <a:t>We also tried to find a general pattern for the losing positions of CN(n comma 2), but so far have not succeeded. In general, the patterns for the losing positions become more complex as n increases. [43]</a:t>
            </a:r>
          </a:p>
        </p:txBody>
      </p:sp>
      <p:sp>
        <p:nvSpPr>
          <p:cNvPr id="4" name="Slide Number Placeholder 3"/>
          <p:cNvSpPr>
            <a:spLocks noGrp="1"/>
          </p:cNvSpPr>
          <p:nvPr>
            <p:ph type="sldNum" sz="quarter" idx="10"/>
          </p:nvPr>
        </p:nvSpPr>
        <p:spPr/>
        <p:txBody>
          <a:bodyPr/>
          <a:lstStyle/>
          <a:p>
            <a:fld id="{68366EE8-47CD-C342-9C83-064364425900}" type="slidenum">
              <a:rPr lang="en-US" smtClean="0"/>
              <a:t>13</a:t>
            </a:fld>
            <a:endParaRPr lang="en-US"/>
          </a:p>
        </p:txBody>
      </p:sp>
    </p:spTree>
    <p:extLst>
      <p:ext uri="{BB962C8B-B14F-4D97-AF65-F5344CB8AC3E}">
        <p14:creationId xmlns:p14="http://schemas.microsoft.com/office/powerpoint/2010/main" val="17313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here is the description of the losing positions of CN(8,6). There is an empty stack surrounded by two stacks of the same height x. The heights of the circled stacks each add up to this value x. The last stack is the smaller of the value of x and the sum of  d + a. Not an easy pattern to find; we do use the computer to provide and check simple pattern such as sums.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14</a:t>
            </a:fld>
            <a:endParaRPr lang="en-US"/>
          </a:p>
        </p:txBody>
      </p:sp>
    </p:spTree>
    <p:extLst>
      <p:ext uri="{BB962C8B-B14F-4D97-AF65-F5344CB8AC3E}">
        <p14:creationId xmlns:p14="http://schemas.microsoft.com/office/powerpoint/2010/main" val="381707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Combinatorial games are very accessible for student</a:t>
            </a:r>
            <a:r>
              <a:rPr lang="en-US" sz="1200" kern="1200" baseline="0" dirty="0">
                <a:solidFill>
                  <a:schemeClr val="tx1"/>
                </a:solidFill>
                <a:effectLst/>
                <a:latin typeface="+mn-lt"/>
                <a:ea typeface="+mn-ea"/>
                <a:cs typeface="+mn-cs"/>
              </a:rPr>
              <a:t> research</a:t>
            </a:r>
            <a:r>
              <a:rPr lang="en-US" dirty="0"/>
              <a:t>. </a:t>
            </a:r>
            <a:r>
              <a:rPr lang="en-US" sz="1200" kern="1200" dirty="0">
                <a:solidFill>
                  <a:schemeClr val="tx1"/>
                </a:solidFill>
                <a:effectLst/>
                <a:latin typeface="+mn-lt"/>
                <a:ea typeface="+mn-ea"/>
                <a:cs typeface="+mn-cs"/>
              </a:rPr>
              <a:t>I have worked with two undergraduates,</a:t>
            </a:r>
            <a:r>
              <a:rPr lang="en-US" sz="1200" kern="1200" baseline="0" dirty="0">
                <a:solidFill>
                  <a:schemeClr val="tx1"/>
                </a:solidFill>
                <a:effectLst/>
                <a:latin typeface="+mn-lt"/>
                <a:ea typeface="+mn-ea"/>
                <a:cs typeface="+mn-cs"/>
              </a:rPr>
              <a:t> Jonathan and Diamond, </a:t>
            </a:r>
            <a:r>
              <a:rPr lang="en-US" sz="1200" kern="1200" dirty="0">
                <a:solidFill>
                  <a:schemeClr val="tx1"/>
                </a:solidFill>
                <a:effectLst/>
                <a:latin typeface="+mn-lt"/>
                <a:ea typeface="+mn-ea"/>
                <a:cs typeface="+mn-cs"/>
              </a:rPr>
              <a:t>on a variation of</a:t>
            </a:r>
            <a:r>
              <a:rPr lang="en-US" sz="1200" kern="1200" baseline="0" dirty="0">
                <a:solidFill>
                  <a:schemeClr val="tx1"/>
                </a:solidFill>
                <a:effectLst/>
                <a:latin typeface="+mn-lt"/>
                <a:ea typeface="+mn-ea"/>
                <a:cs typeface="+mn-cs"/>
              </a:rPr>
              <a:t> Circular </a:t>
            </a:r>
            <a:r>
              <a:rPr lang="en-US" sz="1200" kern="1200" baseline="0" dirty="0" err="1">
                <a:solidFill>
                  <a:schemeClr val="tx1"/>
                </a:solidFill>
                <a:effectLst/>
                <a:latin typeface="+mn-lt"/>
                <a:ea typeface="+mn-ea"/>
                <a:cs typeface="+mn-cs"/>
              </a:rPr>
              <a:t>Nim</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My graduate student Colin is working on the game creation operator, another line of research in combinatorial games.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66EE8-47CD-C342-9C83-064364425900}" type="slidenum">
              <a:rPr lang="en-US" smtClean="0"/>
              <a:t>16</a:t>
            </a:fld>
            <a:endParaRPr lang="en-US"/>
          </a:p>
        </p:txBody>
      </p:sp>
    </p:spTree>
    <p:extLst>
      <p:ext uri="{BB962C8B-B14F-4D97-AF65-F5344CB8AC3E}">
        <p14:creationId xmlns:p14="http://schemas.microsoft.com/office/powerpoint/2010/main" val="3938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a:t>
            </a:r>
            <a:r>
              <a:rPr lang="en-US" baseline="0" dirty="0"/>
              <a:t> Let’s play!</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17</a:t>
            </a:fld>
            <a:endParaRPr lang="en-US"/>
          </a:p>
        </p:txBody>
      </p:sp>
    </p:spTree>
    <p:extLst>
      <p:ext uri="{BB962C8B-B14F-4D97-AF65-F5344CB8AC3E}">
        <p14:creationId xmlns:p14="http://schemas.microsoft.com/office/powerpoint/2010/main" val="70259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a:t>
            </a:r>
            <a:r>
              <a:rPr lang="en-US" baseline="0" dirty="0"/>
              <a:t> Let’s play!</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18</a:t>
            </a:fld>
            <a:endParaRPr lang="en-US"/>
          </a:p>
        </p:txBody>
      </p:sp>
    </p:spTree>
    <p:extLst>
      <p:ext uri="{BB962C8B-B14F-4D97-AF65-F5344CB8AC3E}">
        <p14:creationId xmlns:p14="http://schemas.microsoft.com/office/powerpoint/2010/main" val="321546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More importantly, a</a:t>
            </a:r>
            <a:r>
              <a:rPr lang="en-US" sz="1200" kern="1200" dirty="0">
                <a:solidFill>
                  <a:schemeClr val="tx1"/>
                </a:solidFill>
                <a:effectLst/>
                <a:latin typeface="+mn-lt"/>
                <a:ea typeface="+mn-ea"/>
                <a:cs typeface="+mn-cs"/>
              </a:rPr>
              <a:t>ccording to a cultural historian,//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games were the starting point for complex human behavior such as language, law, philosophy, art and war.  The particular games I study are combinatorial games,</a:t>
            </a:r>
            <a:r>
              <a:rPr lang="en-US" sz="1200" kern="1200" baseline="0" dirty="0">
                <a:solidFill>
                  <a:schemeClr val="tx1"/>
                </a:solidFill>
                <a:effectLst/>
                <a:latin typeface="+mn-lt"/>
                <a:ea typeface="+mn-ea"/>
                <a:cs typeface="+mn-cs"/>
              </a:rPr>
              <a:t> which includes chess and the game of NIM.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2</a:t>
            </a:fld>
            <a:endParaRPr lang="en-US"/>
          </a:p>
        </p:txBody>
      </p:sp>
    </p:spTree>
    <p:extLst>
      <p:ext uri="{BB962C8B-B14F-4D97-AF65-F5344CB8AC3E}">
        <p14:creationId xmlns:p14="http://schemas.microsoft.com/office/powerpoint/2010/main" val="55813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Combinatorial game theory asks and tries to answer the important question: In a two-player game, who can win from a given position, assuming that both players play optimally? </a:t>
            </a:r>
          </a:p>
          <a:p>
            <a:endParaRPr lang="en-US" dirty="0"/>
          </a:p>
          <a:p>
            <a:r>
              <a:rPr lang="en-US" sz="1200" kern="1200" dirty="0">
                <a:solidFill>
                  <a:schemeClr val="tx1"/>
                </a:solidFill>
                <a:effectLst/>
                <a:latin typeface="+mn-lt"/>
                <a:ea typeface="+mn-ea"/>
                <a:cs typeface="+mn-cs"/>
              </a:rPr>
              <a:t>// In combinatorial games, there is no randomness involved, that is, no spinners or  dice. </a:t>
            </a:r>
          </a:p>
        </p:txBody>
      </p:sp>
      <p:sp>
        <p:nvSpPr>
          <p:cNvPr id="4" name="Slide Number Placeholder 3"/>
          <p:cNvSpPr>
            <a:spLocks noGrp="1"/>
          </p:cNvSpPr>
          <p:nvPr>
            <p:ph type="sldNum" sz="quarter" idx="10"/>
          </p:nvPr>
        </p:nvSpPr>
        <p:spPr/>
        <p:txBody>
          <a:bodyPr/>
          <a:lstStyle/>
          <a:p>
            <a:fld id="{68366EE8-47CD-C342-9C83-064364425900}" type="slidenum">
              <a:rPr lang="en-US" smtClean="0"/>
              <a:t>3</a:t>
            </a:fld>
            <a:endParaRPr lang="en-US"/>
          </a:p>
        </p:txBody>
      </p:sp>
    </p:spTree>
    <p:extLst>
      <p:ext uri="{BB962C8B-B14F-4D97-AF65-F5344CB8AC3E}">
        <p14:creationId xmlns:p14="http://schemas.microsoft.com/office/powerpoint/2010/main" val="38744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combinatorial games, there is no randomness involved, that is, no spinners or  dice. Both players have complete information – no hidden cards, everything is out in the open. Typically, the last player to move wins.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//An example of an impartial  combinatorial game is NIM, and a partisan game is chess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686E6-72C4-9440-860D-A7C1BF8EAAE6}" type="slidenum">
              <a:rPr lang="en-US" smtClean="0"/>
              <a:t>4</a:t>
            </a:fld>
            <a:endParaRPr lang="en-US"/>
          </a:p>
        </p:txBody>
      </p:sp>
    </p:spTree>
    <p:extLst>
      <p:ext uri="{BB962C8B-B14F-4D97-AF65-F5344CB8AC3E}">
        <p14:creationId xmlns:p14="http://schemas.microsoft.com/office/powerpoint/2010/main" val="408839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a combinatorial game is NIM, which is played on stacks of tokens. In each move, a player selects a stack and then removes at least one token.</a:t>
            </a:r>
          </a:p>
          <a:p>
            <a:r>
              <a:rPr lang="en-US" sz="1200" kern="1200" dirty="0" err="1">
                <a:solidFill>
                  <a:schemeClr val="tx1"/>
                </a:solidFill>
                <a:effectLst/>
                <a:latin typeface="+mn-lt"/>
                <a:ea typeface="+mn-ea"/>
                <a:cs typeface="+mn-cs"/>
              </a:rPr>
              <a:t>Bouton</a:t>
            </a:r>
            <a:r>
              <a:rPr lang="en-US" sz="1200" kern="1200" dirty="0">
                <a:solidFill>
                  <a:schemeClr val="tx1"/>
                </a:solidFill>
                <a:effectLst/>
                <a:latin typeface="+mn-lt"/>
                <a:ea typeface="+mn-ea"/>
                <a:cs typeface="+mn-cs"/>
              </a:rPr>
              <a:t> identified the winning strategy for NIM in 1901.</a:t>
            </a:r>
            <a:r>
              <a:rPr lang="en-US" dirty="0">
                <a:effectLst/>
              </a:rPr>
              <a:t> </a:t>
            </a:r>
          </a:p>
          <a:p>
            <a:endParaRPr lang="en-US" dirty="0"/>
          </a:p>
          <a:p>
            <a:r>
              <a:rPr lang="en-US" dirty="0"/>
              <a:t>//NIM belongs to the class of impartial combinatorial games</a:t>
            </a:r>
          </a:p>
        </p:txBody>
      </p:sp>
      <p:sp>
        <p:nvSpPr>
          <p:cNvPr id="4" name="Slide Number Placeholder 3"/>
          <p:cNvSpPr>
            <a:spLocks noGrp="1"/>
          </p:cNvSpPr>
          <p:nvPr>
            <p:ph type="sldNum" sz="quarter" idx="10"/>
          </p:nvPr>
        </p:nvSpPr>
        <p:spPr/>
        <p:txBody>
          <a:bodyPr/>
          <a:lstStyle/>
          <a:p>
            <a:fld id="{68366EE8-47CD-C342-9C83-064364425900}" type="slidenum">
              <a:rPr lang="en-US" smtClean="0"/>
              <a:t>5</a:t>
            </a:fld>
            <a:endParaRPr lang="en-US"/>
          </a:p>
        </p:txBody>
      </p:sp>
    </p:spTree>
    <p:extLst>
      <p:ext uri="{BB962C8B-B14F-4D97-AF65-F5344CB8AC3E}">
        <p14:creationId xmlns:p14="http://schemas.microsoft.com/office/powerpoint/2010/main" val="385960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66EE8-47CD-C342-9C83-064364425900}" type="slidenum">
              <a:rPr lang="en-US" smtClean="0"/>
              <a:t>6</a:t>
            </a:fld>
            <a:endParaRPr lang="en-US"/>
          </a:p>
        </p:txBody>
      </p:sp>
    </p:spTree>
    <p:extLst>
      <p:ext uri="{BB962C8B-B14F-4D97-AF65-F5344CB8AC3E}">
        <p14:creationId xmlns:p14="http://schemas.microsoft.com/office/powerpoint/2010/main" val="12598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NIM belongs to the class of impartial combinatorial games, which has only winning and losing positions, no draws. A losing position is one where  </a:t>
            </a:r>
            <a:r>
              <a:rPr lang="en-US" sz="1200" b="1" kern="1200" dirty="0">
                <a:solidFill>
                  <a:schemeClr val="tx1"/>
                </a:solidFill>
                <a:effectLst/>
                <a:latin typeface="+mn-lt"/>
                <a:ea typeface="+mn-ea"/>
                <a:cs typeface="+mn-cs"/>
              </a:rPr>
              <a:t>every</a:t>
            </a:r>
            <a:r>
              <a:rPr lang="en-US" sz="1200" kern="1200" dirty="0">
                <a:solidFill>
                  <a:schemeClr val="tx1"/>
                </a:solidFill>
                <a:effectLst/>
                <a:latin typeface="+mn-lt"/>
                <a:ea typeface="+mn-ea"/>
                <a:cs typeface="+mn-cs"/>
              </a:rPr>
              <a:t> move leads to a winning position – so no matter what you do, you’ll hand your opponent a win.  </a:t>
            </a:r>
          </a:p>
          <a:p>
            <a:r>
              <a:rPr lang="en-US" sz="1200" kern="1200" dirty="0">
                <a:solidFill>
                  <a:schemeClr val="tx1"/>
                </a:solidFill>
                <a:effectLst/>
                <a:latin typeface="+mn-lt"/>
                <a:ea typeface="+mn-ea"/>
                <a:cs typeface="+mn-cs"/>
              </a:rPr>
              <a:t>[Pause ] A winning position is one where there is </a:t>
            </a:r>
            <a:r>
              <a:rPr lang="en-US" sz="1200" b="1" kern="1200" dirty="0">
                <a:solidFill>
                  <a:schemeClr val="tx1"/>
                </a:solidFill>
                <a:effectLst/>
                <a:latin typeface="+mn-lt"/>
                <a:ea typeface="+mn-ea"/>
                <a:cs typeface="+mn-cs"/>
              </a:rPr>
              <a:t>at least one move </a:t>
            </a:r>
            <a:r>
              <a:rPr lang="en-US" sz="1200" kern="1200" dirty="0">
                <a:solidFill>
                  <a:schemeClr val="tx1"/>
                </a:solidFill>
                <a:effectLst/>
                <a:latin typeface="+mn-lt"/>
                <a:ea typeface="+mn-ea"/>
                <a:cs typeface="+mn-cs"/>
              </a:rPr>
              <a:t>to a losing position, that is, you can hand you opponent a loss IF you make the right move. </a:t>
            </a:r>
            <a:endParaRPr lang="en-US" dirty="0"/>
          </a:p>
        </p:txBody>
      </p:sp>
      <p:sp>
        <p:nvSpPr>
          <p:cNvPr id="4" name="Slide Number Placeholder 3"/>
          <p:cNvSpPr>
            <a:spLocks noGrp="1"/>
          </p:cNvSpPr>
          <p:nvPr>
            <p:ph type="sldNum" sz="quarter" idx="10"/>
          </p:nvPr>
        </p:nvSpPr>
        <p:spPr/>
        <p:txBody>
          <a:bodyPr/>
          <a:lstStyle/>
          <a:p>
            <a:fld id="{68366EE8-47CD-C342-9C83-064364425900}" type="slidenum">
              <a:rPr lang="en-US" smtClean="0"/>
              <a:t>8</a:t>
            </a:fld>
            <a:endParaRPr lang="en-US"/>
          </a:p>
        </p:txBody>
      </p:sp>
    </p:spTree>
    <p:extLst>
      <p:ext uri="{BB962C8B-B14F-4D97-AF65-F5344CB8AC3E}">
        <p14:creationId xmlns:p14="http://schemas.microsoft.com/office/powerpoint/2010/main" val="114203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graph has been labeled, ask the audience which moves the player should make to actually win.</a:t>
            </a:r>
          </a:p>
        </p:txBody>
      </p:sp>
      <p:sp>
        <p:nvSpPr>
          <p:cNvPr id="4" name="Slide Number Placeholder 3"/>
          <p:cNvSpPr>
            <a:spLocks noGrp="1"/>
          </p:cNvSpPr>
          <p:nvPr>
            <p:ph type="sldNum" sz="quarter" idx="5"/>
          </p:nvPr>
        </p:nvSpPr>
        <p:spPr/>
        <p:txBody>
          <a:bodyPr/>
          <a:lstStyle/>
          <a:p>
            <a:fld id="{68366EE8-47CD-C342-9C83-064364425900}" type="slidenum">
              <a:rPr lang="en-US" smtClean="0"/>
              <a:t>9</a:t>
            </a:fld>
            <a:endParaRPr lang="en-US"/>
          </a:p>
        </p:txBody>
      </p:sp>
    </p:spTree>
    <p:extLst>
      <p:ext uri="{BB962C8B-B14F-4D97-AF65-F5344CB8AC3E}">
        <p14:creationId xmlns:p14="http://schemas.microsoft.com/office/powerpoint/2010/main" val="373444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only one move to a losing position, so that is the only possible move. But if there are multiple moves, then the player can pick any one. </a:t>
            </a:r>
          </a:p>
          <a:p>
            <a:r>
              <a:rPr lang="en-US" dirty="0"/>
              <a:t>Form the P-position here there is only one move, but even if there were multiple moves, each one of them would lead to a winning position. </a:t>
            </a:r>
          </a:p>
        </p:txBody>
      </p:sp>
      <p:sp>
        <p:nvSpPr>
          <p:cNvPr id="4" name="Slide Number Placeholder 3"/>
          <p:cNvSpPr>
            <a:spLocks noGrp="1"/>
          </p:cNvSpPr>
          <p:nvPr>
            <p:ph type="sldNum" sz="quarter" idx="5"/>
          </p:nvPr>
        </p:nvSpPr>
        <p:spPr/>
        <p:txBody>
          <a:bodyPr/>
          <a:lstStyle/>
          <a:p>
            <a:fld id="{68366EE8-47CD-C342-9C83-064364425900}" type="slidenum">
              <a:rPr lang="en-US" smtClean="0"/>
              <a:t>10</a:t>
            </a:fld>
            <a:endParaRPr lang="en-US"/>
          </a:p>
        </p:txBody>
      </p:sp>
    </p:spTree>
    <p:extLst>
      <p:ext uri="{BB962C8B-B14F-4D97-AF65-F5344CB8AC3E}">
        <p14:creationId xmlns:p14="http://schemas.microsoft.com/office/powerpoint/2010/main" val="276529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A1CFD-BFF0-48BC-9BA5-4974D7A6AB15}"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A1CFD-BFF0-48BC-9BA5-4974D7A6AB15}"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A1CFD-BFF0-48BC-9BA5-4974D7A6AB15}"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A1CFD-BFF0-48BC-9BA5-4974D7A6AB15}"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A1CFD-BFF0-48BC-9BA5-4974D7A6AB15}"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A1CFD-BFF0-48BC-9BA5-4974D7A6AB15}" type="datetimeFigureOut">
              <a:rPr lang="en-US" smtClean="0"/>
              <a:t>11/19/19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A1CFD-BFF0-48BC-9BA5-4974D7A6AB15}"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11/19/19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BA1CFD-BFF0-48BC-9BA5-4974D7A6AB15}" type="datetimeFigureOut">
              <a:rPr lang="en-US" smtClean="0"/>
              <a:t>11/19/19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2AA694-00EB-4F4B-AABB-6F50FB1789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binatorics.org/ojs/index.php/eljc/article/view/v20i2p2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ndex.php?curid=13374161" TargetMode="External"/><Relationship Id="rId7" Type="http://schemas.openxmlformats.org/officeDocument/2006/relationships/hyperlink" Target="https://en.wikipedia.org/wiki/Mancala%23/media/File:Bao_players_in_stone_town_zanzibar.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britgo.org/node/4812" TargetMode="External"/><Relationship Id="rId5" Type="http://schemas.openxmlformats.org/officeDocument/2006/relationships/hyperlink" Target="https://commons.wikimedia.org/w/index.php?curid=25070387" TargetMode="External"/><Relationship Id="rId4" Type="http://schemas.openxmlformats.org/officeDocument/2006/relationships/hyperlink" Target="https://commons.wikimedia.org/w/index.php?curid=1086190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en.wikipedia.org/wiki/Khosrau_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n.wikipedia.org/wiki/Chaturanga"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Play to Win </a:t>
            </a:r>
            <a:br>
              <a:rPr lang="en-US" dirty="0"/>
            </a:br>
            <a:r>
              <a:rPr lang="en-US" sz="3000" dirty="0"/>
              <a:t>how to win in Combinatorial Games</a:t>
            </a:r>
          </a:p>
        </p:txBody>
      </p:sp>
      <p:sp>
        <p:nvSpPr>
          <p:cNvPr id="9" name="Subtitle 8"/>
          <p:cNvSpPr>
            <a:spLocks noGrp="1"/>
          </p:cNvSpPr>
          <p:nvPr>
            <p:ph type="subTitle" idx="1"/>
          </p:nvPr>
        </p:nvSpPr>
        <p:spPr>
          <a:xfrm>
            <a:off x="685800" y="3505199"/>
            <a:ext cx="7690506" cy="2908729"/>
          </a:xfrm>
        </p:spPr>
        <p:txBody>
          <a:bodyPr>
            <a:normAutofit fontScale="85000" lnSpcReduction="20000"/>
          </a:bodyPr>
          <a:lstStyle/>
          <a:p>
            <a:endParaRPr lang="en-US" sz="4000" dirty="0"/>
          </a:p>
          <a:p>
            <a:r>
              <a:rPr lang="en-US" sz="4800" dirty="0"/>
              <a:t>Silvia Heubach </a:t>
            </a:r>
          </a:p>
          <a:p>
            <a:r>
              <a:rPr lang="en-US" sz="3000" dirty="0"/>
              <a:t>Department of Mathematics</a:t>
            </a:r>
          </a:p>
          <a:p>
            <a:endParaRPr lang="en-US" sz="2800" dirty="0"/>
          </a:p>
          <a:p>
            <a:r>
              <a:rPr lang="en-US" sz="3600" dirty="0"/>
              <a:t>Academic Honor’s Association Seminar, November 20, 2019</a:t>
            </a:r>
          </a:p>
          <a:p>
            <a:endParaRPr lang="en-US" sz="2800" dirty="0"/>
          </a:p>
        </p:txBody>
      </p:sp>
    </p:spTree>
    <p:extLst>
      <p:ext uri="{BB962C8B-B14F-4D97-AF65-F5344CB8AC3E}">
        <p14:creationId xmlns:p14="http://schemas.microsoft.com/office/powerpoint/2010/main" val="2083100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969B-3301-4448-887D-17183D1DBF78}"/>
              </a:ext>
            </a:extLst>
          </p:cNvPr>
          <p:cNvSpPr>
            <a:spLocks noGrp="1"/>
          </p:cNvSpPr>
          <p:nvPr>
            <p:ph type="title"/>
          </p:nvPr>
        </p:nvSpPr>
        <p:spPr/>
        <p:txBody>
          <a:bodyPr/>
          <a:lstStyle/>
          <a:p>
            <a:pPr algn="ctr"/>
            <a:r>
              <a:rPr lang="en-US" dirty="0"/>
              <a:t>Winning Strategy for (3,1) in NIM</a:t>
            </a:r>
          </a:p>
        </p:txBody>
      </p:sp>
      <p:pic>
        <p:nvPicPr>
          <p:cNvPr id="5" name="Content Placeholder 4">
            <a:extLst>
              <a:ext uri="{FF2B5EF4-FFF2-40B4-BE49-F238E27FC236}">
                <a16:creationId xmlns:a16="http://schemas.microsoft.com/office/drawing/2014/main" id="{DC634332-02F4-1946-8F64-019787355D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1517" y="1384300"/>
            <a:ext cx="4782939" cy="5156200"/>
          </a:xfr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6" name="Ink 15">
                <a:extLst>
                  <a:ext uri="{FF2B5EF4-FFF2-40B4-BE49-F238E27FC236}">
                    <a16:creationId xmlns:a16="http://schemas.microsoft.com/office/drawing/2014/main" id="{E6550D5E-F17B-F640-9B36-DC776771775A}"/>
                  </a:ext>
                </a:extLst>
              </p14:cNvPr>
              <p14:cNvContentPartPr/>
              <p14:nvPr/>
            </p14:nvContentPartPr>
            <p14:xfrm>
              <a:off x="4282020" y="5328840"/>
              <a:ext cx="511920" cy="353520"/>
            </p14:xfrm>
          </p:contentPart>
        </mc:Choice>
        <mc:Fallback xmlns="">
          <p:pic>
            <p:nvPicPr>
              <p:cNvPr id="16" name="Ink 15">
                <a:extLst>
                  <a:ext uri="{FF2B5EF4-FFF2-40B4-BE49-F238E27FC236}">
                    <a16:creationId xmlns:a16="http://schemas.microsoft.com/office/drawing/2014/main" id="{E6550D5E-F17B-F640-9B36-DC776771775A}"/>
                  </a:ext>
                </a:extLst>
              </p:cNvPr>
              <p:cNvPicPr/>
              <p:nvPr/>
            </p:nvPicPr>
            <p:blipFill>
              <a:blip r:embed="rId5"/>
              <a:stretch>
                <a:fillRect/>
              </a:stretch>
            </p:blipFill>
            <p:spPr>
              <a:xfrm>
                <a:off x="4264020" y="5310840"/>
                <a:ext cx="547560" cy="389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8" name="Ink 17">
                <a:extLst>
                  <a:ext uri="{FF2B5EF4-FFF2-40B4-BE49-F238E27FC236}">
                    <a16:creationId xmlns:a16="http://schemas.microsoft.com/office/drawing/2014/main" id="{79BA6150-1F1E-3941-B893-DD994D935192}"/>
                  </a:ext>
                </a:extLst>
              </p14:cNvPr>
              <p14:cNvContentPartPr/>
              <p14:nvPr/>
            </p14:nvContentPartPr>
            <p14:xfrm>
              <a:off x="3225780" y="4077840"/>
              <a:ext cx="827280" cy="824040"/>
            </p14:xfrm>
          </p:contentPart>
        </mc:Choice>
        <mc:Fallback xmlns="">
          <p:pic>
            <p:nvPicPr>
              <p:cNvPr id="18" name="Ink 17">
                <a:extLst>
                  <a:ext uri="{FF2B5EF4-FFF2-40B4-BE49-F238E27FC236}">
                    <a16:creationId xmlns:a16="http://schemas.microsoft.com/office/drawing/2014/main" id="{79BA6150-1F1E-3941-B893-DD994D935192}"/>
                  </a:ext>
                </a:extLst>
              </p:cNvPr>
              <p:cNvPicPr/>
              <p:nvPr/>
            </p:nvPicPr>
            <p:blipFill>
              <a:blip r:embed="rId7"/>
              <a:stretch>
                <a:fillRect/>
              </a:stretch>
            </p:blipFill>
            <p:spPr>
              <a:xfrm>
                <a:off x="3208140" y="4060200"/>
                <a:ext cx="862920" cy="859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9" name="Ink 18">
                <a:extLst>
                  <a:ext uri="{FF2B5EF4-FFF2-40B4-BE49-F238E27FC236}">
                    <a16:creationId xmlns:a16="http://schemas.microsoft.com/office/drawing/2014/main" id="{596FEE99-690C-FF4F-9A74-1A295682E312}"/>
                  </a:ext>
                </a:extLst>
              </p14:cNvPr>
              <p14:cNvContentPartPr/>
              <p14:nvPr/>
            </p14:nvContentPartPr>
            <p14:xfrm>
              <a:off x="3215340" y="2452080"/>
              <a:ext cx="675000" cy="1127160"/>
            </p14:xfrm>
          </p:contentPart>
        </mc:Choice>
        <mc:Fallback xmlns="">
          <p:pic>
            <p:nvPicPr>
              <p:cNvPr id="19" name="Ink 18">
                <a:extLst>
                  <a:ext uri="{FF2B5EF4-FFF2-40B4-BE49-F238E27FC236}">
                    <a16:creationId xmlns:a16="http://schemas.microsoft.com/office/drawing/2014/main" id="{596FEE99-690C-FF4F-9A74-1A295682E312}"/>
                  </a:ext>
                </a:extLst>
              </p:cNvPr>
              <p:cNvPicPr/>
              <p:nvPr/>
            </p:nvPicPr>
            <p:blipFill>
              <a:blip r:embed="rId9"/>
              <a:stretch>
                <a:fillRect/>
              </a:stretch>
            </p:blipFill>
            <p:spPr>
              <a:xfrm>
                <a:off x="3197700" y="2434440"/>
                <a:ext cx="710640" cy="1162800"/>
              </a:xfrm>
              <a:prstGeom prst="rect">
                <a:avLst/>
              </a:prstGeom>
            </p:spPr>
          </p:pic>
        </mc:Fallback>
      </mc:AlternateContent>
    </p:spTree>
    <p:extLst>
      <p:ext uri="{BB962C8B-B14F-4D97-AF65-F5344CB8AC3E}">
        <p14:creationId xmlns:p14="http://schemas.microsoft.com/office/powerpoint/2010/main" val="28294133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533400"/>
            <a:ext cx="8539651" cy="990600"/>
          </a:xfrm>
        </p:spPr>
        <p:txBody>
          <a:bodyPr>
            <a:noAutofit/>
          </a:bodyPr>
          <a:lstStyle/>
          <a:p>
            <a:r>
              <a:rPr lang="en-US" sz="3600" dirty="0"/>
              <a:t>Finding the Pattern of the Losing Positions</a:t>
            </a:r>
          </a:p>
        </p:txBody>
      </p:sp>
      <p:sp>
        <p:nvSpPr>
          <p:cNvPr id="3" name="Content Placeholder 2"/>
          <p:cNvSpPr>
            <a:spLocks noGrp="1"/>
          </p:cNvSpPr>
          <p:nvPr>
            <p:ph idx="1"/>
          </p:nvPr>
        </p:nvSpPr>
        <p:spPr>
          <a:xfrm>
            <a:off x="2434368" y="1846740"/>
            <a:ext cx="6373394" cy="4165507"/>
          </a:xfrm>
        </p:spPr>
        <p:txBody>
          <a:bodyPr>
            <a:normAutofit/>
          </a:bodyPr>
          <a:lstStyle/>
          <a:p>
            <a:pPr>
              <a:spcAft>
                <a:spcPts val="1000"/>
              </a:spcAft>
            </a:pPr>
            <a:r>
              <a:rPr lang="en-US" dirty="0"/>
              <a:t>Write a computer program to implement the labeling procedure </a:t>
            </a:r>
          </a:p>
          <a:p>
            <a:pPr>
              <a:spcAft>
                <a:spcPts val="1000"/>
              </a:spcAft>
            </a:pPr>
            <a:r>
              <a:rPr lang="en-US" dirty="0"/>
              <a:t>Produce a list of losing positions</a:t>
            </a:r>
          </a:p>
          <a:p>
            <a:pPr>
              <a:spcAft>
                <a:spcPts val="1000"/>
              </a:spcAft>
            </a:pPr>
            <a:r>
              <a:rPr lang="en-US" dirty="0"/>
              <a:t>Stare at them and find a </a:t>
            </a:r>
            <a:r>
              <a:rPr lang="en-US" b="1" dirty="0">
                <a:solidFill>
                  <a:srgbClr val="FF0000"/>
                </a:solidFill>
              </a:rPr>
              <a:t>PATTERN</a:t>
            </a:r>
            <a:r>
              <a:rPr lang="en-US" dirty="0"/>
              <a:t> that seems to describe the losing positions</a:t>
            </a:r>
          </a:p>
          <a:p>
            <a:pPr>
              <a:spcAft>
                <a:spcPts val="1000"/>
              </a:spcAft>
            </a:pPr>
            <a:r>
              <a:rPr lang="en-US" dirty="0"/>
              <a:t>Describe the pattern mathematically</a:t>
            </a:r>
          </a:p>
          <a:p>
            <a:pPr>
              <a:spcAft>
                <a:spcPts val="1000"/>
              </a:spcAft>
            </a:pPr>
            <a:r>
              <a:rPr lang="en-US" dirty="0"/>
              <a:t>Then prove that the pattern is correct </a:t>
            </a:r>
          </a:p>
        </p:txBody>
      </p:sp>
      <p:pic>
        <p:nvPicPr>
          <p:cNvPr id="7" name="Picture 6" descr="Screen shot 2017-05-18 at 9.34.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2" y="1708358"/>
            <a:ext cx="1462541" cy="4444086"/>
          </a:xfrm>
          <a:prstGeom prst="rect">
            <a:avLst/>
          </a:prstGeom>
        </p:spPr>
      </p:pic>
    </p:spTree>
    <p:extLst>
      <p:ext uri="{BB962C8B-B14F-4D97-AF65-F5344CB8AC3E}">
        <p14:creationId xmlns:p14="http://schemas.microsoft.com/office/powerpoint/2010/main" val="12763206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of Circular </a:t>
            </a:r>
            <a:r>
              <a:rPr lang="en-US" dirty="0" err="1"/>
              <a:t>Nim</a:t>
            </a:r>
            <a:r>
              <a:rPr lang="en-US" dirty="0"/>
              <a:t> - CN(</a:t>
            </a:r>
            <a:r>
              <a:rPr lang="en-US" dirty="0" err="1"/>
              <a:t>n,k</a:t>
            </a:r>
            <a:r>
              <a:rPr lang="en-US" dirty="0"/>
              <a:t>)</a:t>
            </a:r>
          </a:p>
        </p:txBody>
      </p:sp>
      <p:sp>
        <p:nvSpPr>
          <p:cNvPr id="3" name="Content Placeholder 2"/>
          <p:cNvSpPr>
            <a:spLocks noGrp="1"/>
          </p:cNvSpPr>
          <p:nvPr>
            <p:ph idx="1"/>
          </p:nvPr>
        </p:nvSpPr>
        <p:spPr>
          <a:xfrm>
            <a:off x="370892" y="1600200"/>
            <a:ext cx="8229600" cy="4876800"/>
          </a:xfrm>
        </p:spPr>
        <p:txBody>
          <a:bodyPr/>
          <a:lstStyle/>
          <a:p>
            <a:r>
              <a:rPr lang="en-US" b="1" dirty="0">
                <a:solidFill>
                  <a:srgbClr val="0000FF"/>
                </a:solidFill>
              </a:rPr>
              <a:t>n</a:t>
            </a:r>
            <a:r>
              <a:rPr lang="en-US" dirty="0"/>
              <a:t> stacks of tokens arranged in a circle</a:t>
            </a:r>
          </a:p>
          <a:p>
            <a:r>
              <a:rPr lang="en-US" dirty="0"/>
              <a:t>Select </a:t>
            </a:r>
            <a:r>
              <a:rPr lang="en-US" b="1" dirty="0">
                <a:solidFill>
                  <a:srgbClr val="0000FF"/>
                </a:solidFill>
              </a:rPr>
              <a:t>k</a:t>
            </a:r>
            <a:r>
              <a:rPr lang="en-US" dirty="0">
                <a:solidFill>
                  <a:srgbClr val="0000FF"/>
                </a:solidFill>
              </a:rPr>
              <a:t> </a:t>
            </a:r>
            <a:r>
              <a:rPr lang="en-US" b="1" dirty="0">
                <a:solidFill>
                  <a:srgbClr val="000000"/>
                </a:solidFill>
              </a:rPr>
              <a:t>consecutive</a:t>
            </a:r>
            <a:r>
              <a:rPr lang="en-US" dirty="0">
                <a:solidFill>
                  <a:srgbClr val="0000FF"/>
                </a:solidFill>
              </a:rPr>
              <a:t> </a:t>
            </a:r>
            <a:r>
              <a:rPr lang="en-US" dirty="0"/>
              <a:t>stacks and remove </a:t>
            </a:r>
            <a:r>
              <a:rPr lang="en-US" dirty="0">
                <a:solidFill>
                  <a:srgbClr val="000000"/>
                </a:solidFill>
              </a:rPr>
              <a:t>at least </a:t>
            </a:r>
            <a:r>
              <a:rPr lang="en-US" dirty="0"/>
              <a:t>one token from at least one of the k stacks</a:t>
            </a:r>
          </a:p>
          <a:p>
            <a:r>
              <a:rPr lang="en-US" dirty="0"/>
              <a:t>Last player to move wins</a:t>
            </a:r>
          </a:p>
          <a:p>
            <a:pPr marL="0" indent="0">
              <a:buNone/>
            </a:pPr>
            <a:endParaRPr lang="en-US" dirty="0">
              <a:solidFill>
                <a:srgbClr val="0000FF"/>
              </a:solidFill>
            </a:endParaRPr>
          </a:p>
          <a:p>
            <a:r>
              <a:rPr lang="en-US" dirty="0">
                <a:solidFill>
                  <a:srgbClr val="329C0B"/>
                </a:solidFill>
              </a:rPr>
              <a:t>Example</a:t>
            </a:r>
            <a:r>
              <a:rPr lang="en-US" dirty="0"/>
              <a:t>: CN(8,3)</a:t>
            </a:r>
          </a:p>
          <a:p>
            <a:endParaRPr lang="en-US" dirty="0"/>
          </a:p>
          <a:p>
            <a:r>
              <a:rPr lang="en-US" b="1" dirty="0">
                <a:solidFill>
                  <a:srgbClr val="0000FF"/>
                </a:solidFill>
              </a:rPr>
              <a:t>k = 1 </a:t>
            </a:r>
            <a:r>
              <a:rPr lang="en-US" dirty="0"/>
              <a:t>corresponds to NIM</a:t>
            </a:r>
          </a:p>
          <a:p>
            <a:pPr marL="0" indent="0">
              <a:buNone/>
            </a:pPr>
            <a:endParaRPr lang="en-US" dirty="0"/>
          </a:p>
          <a:p>
            <a:endParaRPr lang="en-US" dirty="0"/>
          </a:p>
          <a:p>
            <a:endParaRPr lang="en-US" dirty="0"/>
          </a:p>
          <a:p>
            <a:endParaRPr lang="en-US" dirty="0"/>
          </a:p>
          <a:p>
            <a:endParaRPr lang="en-US" dirty="0"/>
          </a:p>
        </p:txBody>
      </p:sp>
      <p:pic>
        <p:nvPicPr>
          <p:cNvPr id="5" name="Picture 4" descr="8-3-ga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43" y="3042958"/>
            <a:ext cx="2683531" cy="2672350"/>
          </a:xfrm>
          <a:prstGeom prst="rect">
            <a:avLst/>
          </a:prstGeom>
        </p:spPr>
      </p:pic>
    </p:spTree>
    <p:extLst>
      <p:ext uri="{BB962C8B-B14F-4D97-AF65-F5344CB8AC3E}">
        <p14:creationId xmlns:p14="http://schemas.microsoft.com/office/powerpoint/2010/main" val="10006976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CN(</a:t>
            </a:r>
            <a:r>
              <a:rPr lang="en-US" dirty="0" err="1"/>
              <a:t>n,k</a:t>
            </a:r>
            <a:r>
              <a:rPr lang="en-US" dirty="0"/>
              <a:t>) Games are Solved?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82171"/>
              </p:ext>
            </p:extLst>
          </p:nvPr>
        </p:nvGraphicFramePr>
        <p:xfrm>
          <a:off x="265791" y="1793407"/>
          <a:ext cx="8638254" cy="3962400"/>
        </p:xfrm>
        <a:graphic>
          <a:graphicData uri="http://schemas.openxmlformats.org/drawingml/2006/table">
            <a:tbl>
              <a:tblPr firstRow="1" bandRow="1">
                <a:tableStyleId>{69CF1AB2-1976-4502-BF36-3FF5EA218861}</a:tableStyleId>
              </a:tblPr>
              <a:tblGrid>
                <a:gridCol w="959806">
                  <a:extLst>
                    <a:ext uri="{9D8B030D-6E8A-4147-A177-3AD203B41FA5}">
                      <a16:colId xmlns:a16="http://schemas.microsoft.com/office/drawing/2014/main" val="20000"/>
                    </a:ext>
                  </a:extLst>
                </a:gridCol>
                <a:gridCol w="983514">
                  <a:extLst>
                    <a:ext uri="{9D8B030D-6E8A-4147-A177-3AD203B41FA5}">
                      <a16:colId xmlns:a16="http://schemas.microsoft.com/office/drawing/2014/main" val="20001"/>
                    </a:ext>
                  </a:extLst>
                </a:gridCol>
                <a:gridCol w="936098">
                  <a:extLst>
                    <a:ext uri="{9D8B030D-6E8A-4147-A177-3AD203B41FA5}">
                      <a16:colId xmlns:a16="http://schemas.microsoft.com/office/drawing/2014/main" val="20002"/>
                    </a:ext>
                  </a:extLst>
                </a:gridCol>
                <a:gridCol w="959806">
                  <a:extLst>
                    <a:ext uri="{9D8B030D-6E8A-4147-A177-3AD203B41FA5}">
                      <a16:colId xmlns:a16="http://schemas.microsoft.com/office/drawing/2014/main" val="20003"/>
                    </a:ext>
                  </a:extLst>
                </a:gridCol>
                <a:gridCol w="959806">
                  <a:extLst>
                    <a:ext uri="{9D8B030D-6E8A-4147-A177-3AD203B41FA5}">
                      <a16:colId xmlns:a16="http://schemas.microsoft.com/office/drawing/2014/main" val="20004"/>
                    </a:ext>
                  </a:extLst>
                </a:gridCol>
                <a:gridCol w="959806">
                  <a:extLst>
                    <a:ext uri="{9D8B030D-6E8A-4147-A177-3AD203B41FA5}">
                      <a16:colId xmlns:a16="http://schemas.microsoft.com/office/drawing/2014/main" val="20005"/>
                    </a:ext>
                  </a:extLst>
                </a:gridCol>
                <a:gridCol w="959806">
                  <a:extLst>
                    <a:ext uri="{9D8B030D-6E8A-4147-A177-3AD203B41FA5}">
                      <a16:colId xmlns:a16="http://schemas.microsoft.com/office/drawing/2014/main" val="20006"/>
                    </a:ext>
                  </a:extLst>
                </a:gridCol>
                <a:gridCol w="959806">
                  <a:extLst>
                    <a:ext uri="{9D8B030D-6E8A-4147-A177-3AD203B41FA5}">
                      <a16:colId xmlns:a16="http://schemas.microsoft.com/office/drawing/2014/main" val="20007"/>
                    </a:ext>
                  </a:extLst>
                </a:gridCol>
                <a:gridCol w="959806">
                  <a:extLst>
                    <a:ext uri="{9D8B030D-6E8A-4147-A177-3AD203B41FA5}">
                      <a16:colId xmlns:a16="http://schemas.microsoft.com/office/drawing/2014/main" val="20008"/>
                    </a:ext>
                  </a:extLst>
                </a:gridCol>
              </a:tblGrid>
              <a:tr h="370840">
                <a:tc>
                  <a:txBody>
                    <a:bodyPr/>
                    <a:lstStyle/>
                    <a:p>
                      <a:pPr algn="ctr"/>
                      <a:r>
                        <a:rPr lang="en-US" sz="2000" b="0" dirty="0">
                          <a:latin typeface="Arial Narrow"/>
                          <a:cs typeface="Arial Narrow"/>
                        </a:rPr>
                        <a:t>CN(1,1)</a:t>
                      </a:r>
                    </a:p>
                  </a:txBody>
                  <a:tcPr>
                    <a:lnR w="12700" cmpd="sng">
                      <a:noFill/>
                    </a:lnR>
                    <a:solidFill>
                      <a:srgbClr val="12FFF9"/>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000" dirty="0">
                          <a:latin typeface="Arial Narrow"/>
                          <a:cs typeface="Arial Narrow"/>
                        </a:rPr>
                        <a:t>CN(2,1)</a:t>
                      </a:r>
                    </a:p>
                  </a:txBody>
                  <a:tcPr>
                    <a:solidFill>
                      <a:srgbClr val="12FFF9"/>
                    </a:solidFill>
                  </a:tcPr>
                </a:tc>
                <a:tc>
                  <a:txBody>
                    <a:bodyPr/>
                    <a:lstStyle/>
                    <a:p>
                      <a:pPr algn="ctr"/>
                      <a:r>
                        <a:rPr lang="en-US" sz="2000" dirty="0">
                          <a:latin typeface="Arial Narrow"/>
                          <a:cs typeface="Arial Narrow"/>
                        </a:rPr>
                        <a:t>CN(2,2)</a:t>
                      </a:r>
                    </a:p>
                  </a:txBody>
                  <a:tcPr>
                    <a:lnR w="12700" cmpd="sng">
                      <a:noFill/>
                    </a:lnR>
                    <a:lnT w="12700" cmpd="sng">
                      <a:noFill/>
                    </a:lnT>
                    <a:solidFill>
                      <a:srgbClr val="FFB900"/>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000" dirty="0">
                          <a:latin typeface="Arial Narrow"/>
                          <a:cs typeface="Arial Narrow"/>
                        </a:rPr>
                        <a:t>CN(3,1)</a:t>
                      </a:r>
                    </a:p>
                  </a:txBody>
                  <a:tcPr>
                    <a:solidFill>
                      <a:srgbClr val="12FFF9"/>
                    </a:solidFill>
                  </a:tcPr>
                </a:tc>
                <a:tc>
                  <a:txBody>
                    <a:bodyPr/>
                    <a:lstStyle/>
                    <a:p>
                      <a:pPr algn="ctr"/>
                      <a:r>
                        <a:rPr lang="en-US" sz="2000" dirty="0">
                          <a:latin typeface="Arial Narrow"/>
                          <a:cs typeface="Arial Narrow"/>
                        </a:rPr>
                        <a:t>CN(3,2)</a:t>
                      </a:r>
                    </a:p>
                  </a:txBody>
                  <a:tcPr>
                    <a:solidFill>
                      <a:srgbClr val="24FF30"/>
                    </a:solidFill>
                  </a:tcPr>
                </a:tc>
                <a:tc>
                  <a:txBody>
                    <a:bodyPr/>
                    <a:lstStyle/>
                    <a:p>
                      <a:pPr algn="ctr"/>
                      <a:r>
                        <a:rPr lang="en-US" sz="2000" dirty="0">
                          <a:latin typeface="Arial Narrow"/>
                          <a:cs typeface="Arial Narrow"/>
                        </a:rPr>
                        <a:t>CN(3,3)</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000" dirty="0">
                          <a:latin typeface="Arial Narrow"/>
                          <a:cs typeface="Arial Narrow"/>
                        </a:rPr>
                        <a:t>CN(4,1)</a:t>
                      </a:r>
                    </a:p>
                  </a:txBody>
                  <a:tcPr>
                    <a:solidFill>
                      <a:srgbClr val="12FFF9"/>
                    </a:solidFill>
                  </a:tcPr>
                </a:tc>
                <a:tc>
                  <a:txBody>
                    <a:bodyPr/>
                    <a:lstStyle/>
                    <a:p>
                      <a:pPr algn="ctr"/>
                      <a:r>
                        <a:rPr lang="en-US" sz="2000" dirty="0">
                          <a:latin typeface="Arial Narrow"/>
                          <a:cs typeface="Arial Narrow"/>
                        </a:rPr>
                        <a:t>CN(4,2)</a:t>
                      </a:r>
                    </a:p>
                  </a:txBody>
                  <a:tcPr>
                    <a:solidFill>
                      <a:srgbClr val="FF89CC"/>
                    </a:solidFill>
                  </a:tcPr>
                </a:tc>
                <a:tc>
                  <a:txBody>
                    <a:bodyPr/>
                    <a:lstStyle/>
                    <a:p>
                      <a:pPr algn="ctr"/>
                      <a:r>
                        <a:rPr lang="en-US" sz="2000" dirty="0">
                          <a:latin typeface="Arial Narrow"/>
                          <a:cs typeface="Arial Narrow"/>
                        </a:rPr>
                        <a:t>CN(4,3)</a:t>
                      </a:r>
                    </a:p>
                  </a:txBody>
                  <a:tcPr>
                    <a:solidFill>
                      <a:srgbClr val="24FF30"/>
                    </a:solidFill>
                  </a:tcPr>
                </a:tc>
                <a:tc>
                  <a:txBody>
                    <a:bodyPr/>
                    <a:lstStyle/>
                    <a:p>
                      <a:pPr algn="ctr"/>
                      <a:r>
                        <a:rPr lang="en-US" sz="2000" dirty="0">
                          <a:latin typeface="Arial Narrow"/>
                          <a:cs typeface="Arial Narrow"/>
                        </a:rPr>
                        <a:t>CN(4,4)</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2000" dirty="0">
                          <a:latin typeface="Arial Narrow"/>
                          <a:cs typeface="Arial Narrow"/>
                        </a:rPr>
                        <a:t>CN(5,1)</a:t>
                      </a:r>
                    </a:p>
                  </a:txBody>
                  <a:tcPr>
                    <a:solidFill>
                      <a:srgbClr val="12FFF9"/>
                    </a:solidFill>
                  </a:tcPr>
                </a:tc>
                <a:tc>
                  <a:txBody>
                    <a:bodyPr/>
                    <a:lstStyle/>
                    <a:p>
                      <a:pPr algn="ctr"/>
                      <a:r>
                        <a:rPr lang="en-US" sz="2000" dirty="0">
                          <a:latin typeface="Arial Narrow"/>
                          <a:cs typeface="Arial Narrow"/>
                        </a:rPr>
                        <a:t>CN(5,2)</a:t>
                      </a:r>
                    </a:p>
                  </a:txBody>
                  <a:tcPr>
                    <a:solidFill>
                      <a:srgbClr val="FF89CC"/>
                    </a:solidFill>
                  </a:tcPr>
                </a:tc>
                <a:tc>
                  <a:txBody>
                    <a:bodyPr/>
                    <a:lstStyle/>
                    <a:p>
                      <a:pPr algn="ctr"/>
                      <a:r>
                        <a:rPr lang="en-US" sz="2000" dirty="0">
                          <a:latin typeface="Arial Narrow"/>
                          <a:cs typeface="Arial Narrow"/>
                        </a:rPr>
                        <a:t>CN(5,3)</a:t>
                      </a:r>
                    </a:p>
                  </a:txBody>
                  <a:tcPr>
                    <a:solidFill>
                      <a:srgbClr val="FF89CC"/>
                    </a:solidFill>
                  </a:tcPr>
                </a:tc>
                <a:tc>
                  <a:txBody>
                    <a:bodyPr/>
                    <a:lstStyle/>
                    <a:p>
                      <a:pPr algn="ctr"/>
                      <a:r>
                        <a:rPr lang="en-US" sz="2000" dirty="0">
                          <a:latin typeface="Arial Narrow"/>
                          <a:cs typeface="Arial Narrow"/>
                        </a:rPr>
                        <a:t>CN(5,4)</a:t>
                      </a:r>
                    </a:p>
                  </a:txBody>
                  <a:tcPr>
                    <a:solidFill>
                      <a:srgbClr val="24FF3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CN(5,5)</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2000" dirty="0">
                          <a:latin typeface="Arial Narrow"/>
                          <a:cs typeface="Arial Narrow"/>
                        </a:rPr>
                        <a:t>CN(6,1)</a:t>
                      </a:r>
                    </a:p>
                  </a:txBody>
                  <a:tcPr>
                    <a:solidFill>
                      <a:srgbClr val="12FFF9"/>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CN(6,3)</a:t>
                      </a:r>
                    </a:p>
                  </a:txBody>
                  <a:tcPr>
                    <a:solidFill>
                      <a:srgbClr val="FF89CC"/>
                    </a:solidFill>
                  </a:tcPr>
                </a:tc>
                <a:tc>
                  <a:txBody>
                    <a:bodyPr/>
                    <a:lstStyle/>
                    <a:p>
                      <a:pPr algn="ctr"/>
                      <a:r>
                        <a:rPr lang="en-US" sz="2000" dirty="0">
                          <a:latin typeface="Arial Narrow"/>
                          <a:cs typeface="Arial Narrow"/>
                        </a:rPr>
                        <a:t>CN(6,4)</a:t>
                      </a:r>
                    </a:p>
                  </a:txBody>
                  <a:tcPr>
                    <a:solidFill>
                      <a:srgbClr val="FF8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CN(6,5)</a:t>
                      </a:r>
                    </a:p>
                  </a:txBody>
                  <a:tcPr>
                    <a:solidFill>
                      <a:srgbClr val="24FF30"/>
                    </a:solidFill>
                  </a:tcPr>
                </a:tc>
                <a:tc>
                  <a:txBody>
                    <a:bodyPr/>
                    <a:lstStyle/>
                    <a:p>
                      <a:pPr algn="ctr"/>
                      <a:r>
                        <a:rPr lang="en-US" sz="2000" dirty="0">
                          <a:latin typeface="Arial Narrow"/>
                          <a:cs typeface="Arial Narrow"/>
                        </a:rPr>
                        <a:t>CN(6,6)</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US" sz="2000" dirty="0">
                          <a:latin typeface="Arial Narrow"/>
                          <a:cs typeface="Arial Narrow"/>
                        </a:rPr>
                        <a:t>CN(7,1)</a:t>
                      </a:r>
                    </a:p>
                  </a:txBody>
                  <a:tcPr>
                    <a:solidFill>
                      <a:srgbClr val="12FFF9"/>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CN(7,3)</a:t>
                      </a:r>
                    </a:p>
                  </a:txBody>
                  <a:tcPr>
                    <a:solidFill>
                      <a:srgbClr val="FFFF00"/>
                    </a:solidFill>
                  </a:tcPr>
                </a:tc>
                <a:tc>
                  <a:txBody>
                    <a:bodyPr/>
                    <a:lstStyle/>
                    <a:p>
                      <a:pPr algn="ctr"/>
                      <a:r>
                        <a:rPr lang="en-US" sz="2000" dirty="0">
                          <a:latin typeface="Arial Narrow"/>
                          <a:cs typeface="Arial Narrow"/>
                        </a:rPr>
                        <a:t>CN(7,4)</a:t>
                      </a: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a:t>
                      </a:r>
                    </a:p>
                  </a:txBody>
                  <a:tcPr>
                    <a:noFill/>
                  </a:tcPr>
                </a:tc>
                <a:tc>
                  <a:txBody>
                    <a:bodyPr/>
                    <a:lstStyle/>
                    <a:p>
                      <a:pPr algn="ctr"/>
                      <a:r>
                        <a:rPr lang="en-US" sz="2000" dirty="0">
                          <a:latin typeface="Arial Narrow"/>
                          <a:cs typeface="Arial Narrow"/>
                        </a:rPr>
                        <a:t>CN(7,6)</a:t>
                      </a:r>
                    </a:p>
                  </a:txBody>
                  <a:tcPr>
                    <a:solidFill>
                      <a:srgbClr val="24FF30"/>
                    </a:solidFill>
                  </a:tcPr>
                </a:tc>
                <a:tc>
                  <a:txBody>
                    <a:bodyPr/>
                    <a:lstStyle/>
                    <a:p>
                      <a:pPr algn="ctr"/>
                      <a:r>
                        <a:rPr lang="en-US" sz="2000" dirty="0">
                          <a:latin typeface="Arial Narrow"/>
                          <a:cs typeface="Arial Narrow"/>
                        </a:rPr>
                        <a:t>CN(7,7)</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ctr"/>
                      <a:r>
                        <a:rPr lang="en-US" sz="2000" dirty="0">
                          <a:latin typeface="Arial Narrow"/>
                          <a:cs typeface="Arial Narrow"/>
                        </a:rPr>
                        <a:t>CN(8,1)</a:t>
                      </a:r>
                    </a:p>
                  </a:txBody>
                  <a:tcPr>
                    <a:solidFill>
                      <a:srgbClr val="12FFF9"/>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a:t>
                      </a: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CN(8,6)</a:t>
                      </a:r>
                    </a:p>
                  </a:txBody>
                  <a:tcPr>
                    <a:solidFill>
                      <a:srgbClr val="FF89CC"/>
                    </a:solidFill>
                  </a:tcPr>
                </a:tc>
                <a:tc>
                  <a:txBody>
                    <a:bodyPr/>
                    <a:lstStyle/>
                    <a:p>
                      <a:pPr algn="ctr"/>
                      <a:r>
                        <a:rPr lang="en-US" sz="2000" dirty="0">
                          <a:latin typeface="Arial Narrow"/>
                          <a:cs typeface="Arial Narrow"/>
                        </a:rPr>
                        <a:t>CN(8,7)</a:t>
                      </a:r>
                    </a:p>
                  </a:txBody>
                  <a:tcPr>
                    <a:solidFill>
                      <a:srgbClr val="24FF30"/>
                    </a:solidFill>
                  </a:tcPr>
                </a:tc>
                <a:tc>
                  <a:txBody>
                    <a:bodyPr/>
                    <a:lstStyle/>
                    <a:p>
                      <a:pPr algn="ctr"/>
                      <a:r>
                        <a:rPr lang="en-US" sz="2000" dirty="0">
                          <a:latin typeface="Arial Narrow"/>
                          <a:cs typeface="Arial Narrow"/>
                        </a:rPr>
                        <a:t>CN(8,8)</a:t>
                      </a:r>
                    </a:p>
                  </a:txBody>
                  <a:tcPr>
                    <a:lnR w="12700" cmpd="sng">
                      <a:noFill/>
                    </a:lnR>
                    <a:lnT w="12700" cmpd="sng">
                      <a:noFill/>
                    </a:lnT>
                    <a:solidFill>
                      <a:schemeClr val="accent1"/>
                    </a:solidFill>
                  </a:tcPr>
                </a:tc>
                <a:tc>
                  <a:txBody>
                    <a:bodyPr/>
                    <a:lstStyle/>
                    <a:p>
                      <a:pPr algn="ctr"/>
                      <a:endParaRPr lang="en-US" sz="2000" dirty="0">
                        <a:latin typeface="Arial Narrow"/>
                        <a:cs typeface="Arial Narrow"/>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a:r>
                        <a:rPr lang="en-US" sz="2000" dirty="0">
                          <a:latin typeface="Arial Narrow"/>
                          <a:cs typeface="Arial Narrow"/>
                        </a:rPr>
                        <a:t>CN(9,1)</a:t>
                      </a:r>
                    </a:p>
                  </a:txBody>
                  <a:tcPr>
                    <a:solidFill>
                      <a:srgbClr val="12FFF9"/>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CN(9,8)</a:t>
                      </a:r>
                    </a:p>
                  </a:txBody>
                  <a:tcPr>
                    <a:solidFill>
                      <a:srgbClr val="24FF30"/>
                    </a:solidFill>
                  </a:tcPr>
                </a:tc>
                <a:tc>
                  <a:txBody>
                    <a:bodyPr/>
                    <a:lstStyle/>
                    <a:p>
                      <a:pPr algn="ctr"/>
                      <a:r>
                        <a:rPr lang="en-US" sz="2000" dirty="0">
                          <a:latin typeface="Arial Narrow"/>
                          <a:cs typeface="Arial Narrow"/>
                        </a:rPr>
                        <a:t>CN(9,9)</a:t>
                      </a:r>
                    </a:p>
                  </a:txBody>
                  <a:tcPr>
                    <a:lnT w="12700" cmpd="sng">
                      <a:noFill/>
                    </a:lnT>
                    <a:solidFill>
                      <a:schemeClr val="accent1"/>
                    </a:solidFill>
                  </a:tcPr>
                </a:tc>
                <a:extLst>
                  <a:ext uri="{0D108BD9-81ED-4DB2-BD59-A6C34878D82A}">
                    <a16:rowId xmlns:a16="http://schemas.microsoft.com/office/drawing/2014/main" val="10008"/>
                  </a:ext>
                </a:extLst>
              </a:tr>
              <a:tr h="249859">
                <a:tc>
                  <a:txBody>
                    <a:bodyPr/>
                    <a:lstStyle/>
                    <a:p>
                      <a:pPr algn="ctr"/>
                      <a:endParaRPr lang="en-US" sz="2000" dirty="0">
                        <a:latin typeface="Arial Narrow"/>
                        <a:cs typeface="Arial Narrow"/>
                      </a:endParaRPr>
                    </a:p>
                  </a:txBody>
                  <a:tcPr>
                    <a:solidFill>
                      <a:srgbClr val="12FFF9"/>
                    </a:solidFill>
                  </a:tcPr>
                </a:tc>
                <a:tc>
                  <a:txBody>
                    <a:bodyPr/>
                    <a:lstStyle/>
                    <a:p>
                      <a:pPr algn="ctr"/>
                      <a:r>
                        <a:rPr lang="en-US" sz="2000" dirty="0">
                          <a:latin typeface="Arial Narrow"/>
                          <a:cs typeface="Arial Narrow"/>
                        </a:rPr>
                        <a:t>?</a:t>
                      </a:r>
                    </a:p>
                  </a:txBody>
                  <a:tcPr>
                    <a:solidFill>
                      <a:schemeClr val="bg1">
                        <a:lumMod val="95000"/>
                      </a:schemeClr>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r>
                        <a:rPr lang="en-US" sz="2000" dirty="0">
                          <a:latin typeface="Arial Narrow"/>
                          <a:cs typeface="Arial Narrow"/>
                        </a:rPr>
                        <a:t>?</a:t>
                      </a:r>
                    </a:p>
                  </a:txBody>
                  <a:tcPr>
                    <a:solidFill>
                      <a:srgbClr val="F2F2F2"/>
                    </a:solidFill>
                  </a:tcPr>
                </a:tc>
                <a:tc>
                  <a:txBody>
                    <a:bodyPr/>
                    <a:lstStyle/>
                    <a:p>
                      <a:pPr algn="ctr"/>
                      <a:endParaRPr lang="en-US" sz="2000" dirty="0">
                        <a:latin typeface="Arial Narrow"/>
                        <a:cs typeface="Arial Narrow"/>
                      </a:endParaRPr>
                    </a:p>
                  </a:txBody>
                  <a:tcPr>
                    <a:solidFill>
                      <a:srgbClr val="24FF30"/>
                    </a:solidFill>
                  </a:tcPr>
                </a:tc>
                <a:extLst>
                  <a:ext uri="{0D108BD9-81ED-4DB2-BD59-A6C34878D82A}">
                    <a16:rowId xmlns:a16="http://schemas.microsoft.com/office/drawing/2014/main" val="10009"/>
                  </a:ext>
                </a:extLst>
              </a:tr>
            </a:tbl>
          </a:graphicData>
        </a:graphic>
      </p:graphicFrame>
      <p:sp>
        <p:nvSpPr>
          <p:cNvPr id="3" name="TextBox 2"/>
          <p:cNvSpPr txBox="1"/>
          <p:nvPr/>
        </p:nvSpPr>
        <p:spPr>
          <a:xfrm rot="16200000">
            <a:off x="457200" y="5254676"/>
            <a:ext cx="479042" cy="523220"/>
          </a:xfrm>
          <a:prstGeom prst="rect">
            <a:avLst/>
          </a:prstGeom>
          <a:noFill/>
        </p:spPr>
        <p:txBody>
          <a:bodyPr wrap="none" rtlCol="0">
            <a:spAutoFit/>
          </a:bodyPr>
          <a:lstStyle/>
          <a:p>
            <a:r>
              <a:rPr lang="en-US" sz="2800" b="1" dirty="0">
                <a:latin typeface="Arial Narrow"/>
                <a:cs typeface="Arial Narrow"/>
              </a:rPr>
              <a:t>…</a:t>
            </a:r>
          </a:p>
        </p:txBody>
      </p:sp>
      <p:sp>
        <p:nvSpPr>
          <p:cNvPr id="5" name="TextBox 4"/>
          <p:cNvSpPr txBox="1"/>
          <p:nvPr/>
        </p:nvSpPr>
        <p:spPr>
          <a:xfrm rot="2700000" flipH="1">
            <a:off x="8232067" y="5244814"/>
            <a:ext cx="570546" cy="523220"/>
          </a:xfrm>
          <a:prstGeom prst="rect">
            <a:avLst/>
          </a:prstGeom>
          <a:noFill/>
        </p:spPr>
        <p:txBody>
          <a:bodyPr wrap="square" rtlCol="0">
            <a:spAutoFit/>
          </a:bodyPr>
          <a:lstStyle/>
          <a:p>
            <a:r>
              <a:rPr lang="en-US" sz="2800" b="1" dirty="0">
                <a:latin typeface="Arial Narrow"/>
                <a:cs typeface="Arial Narrow"/>
              </a:rPr>
              <a:t>…</a:t>
            </a:r>
          </a:p>
        </p:txBody>
      </p:sp>
      <p:sp>
        <p:nvSpPr>
          <p:cNvPr id="4" name="TextBox 3"/>
          <p:cNvSpPr txBox="1"/>
          <p:nvPr/>
        </p:nvSpPr>
        <p:spPr>
          <a:xfrm>
            <a:off x="457200" y="6069263"/>
            <a:ext cx="654797" cy="4001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a:t>NIM</a:t>
            </a:r>
          </a:p>
        </p:txBody>
      </p:sp>
      <p:cxnSp>
        <p:nvCxnSpPr>
          <p:cNvPr id="8" name="Straight Arrow Connector 7"/>
          <p:cNvCxnSpPr>
            <a:stCxn id="4" idx="0"/>
          </p:cNvCxnSpPr>
          <p:nvPr/>
        </p:nvCxnSpPr>
        <p:spPr>
          <a:xfrm flipV="1">
            <a:off x="784599" y="5755807"/>
            <a:ext cx="0" cy="3134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9273" y="1969266"/>
            <a:ext cx="2584259" cy="646331"/>
          </a:xfrm>
          <a:prstGeom prst="rect">
            <a:avLst/>
          </a:prstGeom>
          <a:solidFill>
            <a:schemeClr val="bg1">
              <a:lumMod val="95000"/>
              <a:alpha val="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chemeClr val="tx1"/>
                </a:solidFill>
              </a:rPr>
              <a:t>Trivial - first player takes all tokens</a:t>
            </a:r>
          </a:p>
        </p:txBody>
      </p:sp>
      <p:cxnSp>
        <p:nvCxnSpPr>
          <p:cNvPr id="15" name="Straight Arrow Connector 14"/>
          <p:cNvCxnSpPr>
            <a:stCxn id="14" idx="1"/>
          </p:cNvCxnSpPr>
          <p:nvPr/>
        </p:nvCxnSpPr>
        <p:spPr>
          <a:xfrm flipH="1">
            <a:off x="4064001" y="2292432"/>
            <a:ext cx="1075272" cy="7487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37298" y="2771540"/>
            <a:ext cx="2362344" cy="646331"/>
          </a:xfrm>
          <a:prstGeom prst="rect">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solidFill>
                  <a:schemeClr val="tx1"/>
                </a:solidFill>
              </a:rPr>
              <a:t>Losing positions: all stack heights equal</a:t>
            </a:r>
          </a:p>
        </p:txBody>
      </p:sp>
      <p:cxnSp>
        <p:nvCxnSpPr>
          <p:cNvPr id="22" name="Straight Arrow Connector 21"/>
          <p:cNvCxnSpPr/>
          <p:nvPr/>
        </p:nvCxnSpPr>
        <p:spPr>
          <a:xfrm flipH="1">
            <a:off x="5014866" y="3128211"/>
            <a:ext cx="1122432" cy="728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33DC119-EFA8-B04D-A463-ED52A28153F6}"/>
              </a:ext>
            </a:extLst>
          </p:cNvPr>
          <p:cNvSpPr txBox="1"/>
          <p:nvPr/>
        </p:nvSpPr>
        <p:spPr>
          <a:xfrm>
            <a:off x="1917700" y="6337300"/>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76F09339-D01C-7E43-BFA9-FD532B406EFB}"/>
              </a:ext>
            </a:extLst>
          </p:cNvPr>
          <p:cNvSpPr txBox="1"/>
          <p:nvPr/>
        </p:nvSpPr>
        <p:spPr>
          <a:xfrm>
            <a:off x="1579986" y="6001434"/>
            <a:ext cx="7324059" cy="646331"/>
          </a:xfrm>
          <a:prstGeom prst="rect">
            <a:avLst/>
          </a:prstGeom>
          <a:noFill/>
        </p:spPr>
        <p:txBody>
          <a:bodyPr wrap="square" rtlCol="0">
            <a:spAutoFit/>
          </a:bodyPr>
          <a:lstStyle/>
          <a:p>
            <a:r>
              <a:rPr lang="en-US" dirty="0"/>
              <a:t>M. </a:t>
            </a:r>
            <a:r>
              <a:rPr lang="en-US" dirty="0" err="1"/>
              <a:t>Dufour</a:t>
            </a:r>
            <a:r>
              <a:rPr lang="en-US" dirty="0"/>
              <a:t> and S. Heubach, </a:t>
            </a:r>
            <a:r>
              <a:rPr lang="en-US" dirty="0">
                <a:hlinkClick r:id="rId3"/>
              </a:rPr>
              <a:t>Circular Nim Games</a:t>
            </a:r>
            <a:r>
              <a:rPr lang="en-US" dirty="0"/>
              <a:t>, Electronic Journal of </a:t>
            </a:r>
            <a:r>
              <a:rPr lang="en-US" dirty="0" err="1"/>
              <a:t>Combinatorics</a:t>
            </a:r>
            <a:r>
              <a:rPr lang="en-US" dirty="0"/>
              <a:t>, </a:t>
            </a:r>
            <a:r>
              <a:rPr lang="en-US" b="1" dirty="0"/>
              <a:t>20:2</a:t>
            </a:r>
            <a:r>
              <a:rPr lang="en-US" dirty="0"/>
              <a:t>, (2013) P22 (26 pages)</a:t>
            </a:r>
          </a:p>
        </p:txBody>
      </p:sp>
      <p:sp>
        <p:nvSpPr>
          <p:cNvPr id="16" name="Oval 15">
            <a:extLst>
              <a:ext uri="{FF2B5EF4-FFF2-40B4-BE49-F238E27FC236}">
                <a16:creationId xmlns:a16="http://schemas.microsoft.com/office/drawing/2014/main" id="{DA8A1661-1234-BB45-B54F-DA560501B48C}"/>
              </a:ext>
            </a:extLst>
          </p:cNvPr>
          <p:cNvSpPr/>
          <p:nvPr/>
        </p:nvSpPr>
        <p:spPr>
          <a:xfrm>
            <a:off x="1111997" y="1793407"/>
            <a:ext cx="1242624" cy="4328121"/>
          </a:xfrm>
          <a:prstGeom prst="ellipse">
            <a:avLst/>
          </a:prstGeom>
          <a:solidFill>
            <a:schemeClr val="lt1">
              <a:alpha val="0"/>
            </a:schemeClr>
          </a:solidFill>
          <a:ln>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89286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 for </a:t>
            </a:r>
            <a:r>
              <a:rPr lang="en-US" i="1" dirty="0"/>
              <a:t>n</a:t>
            </a:r>
            <a:r>
              <a:rPr lang="en-US" dirty="0"/>
              <a:t> = 8: CN(8,6)</a:t>
            </a:r>
          </a:p>
        </p:txBody>
      </p:sp>
      <p:sp>
        <p:nvSpPr>
          <p:cNvPr id="4" name="Content Placeholder 3"/>
          <p:cNvSpPr txBox="1">
            <a:spLocks noGrp="1"/>
          </p:cNvSpPr>
          <p:nvPr>
            <p:ph idx="1"/>
          </p:nvPr>
        </p:nvSpPr>
        <p:spPr>
          <a:xfrm>
            <a:off x="546100" y="1463087"/>
            <a:ext cx="8229600" cy="1289456"/>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lnSpc>
                <a:spcPct val="120000"/>
              </a:lnSpc>
              <a:buNone/>
            </a:pPr>
            <a:r>
              <a:rPr lang="en-US" sz="2000" dirty="0">
                <a:cs typeface="Euclid Math One" charset="2"/>
              </a:rPr>
              <a:t>The losing positions of CN(8,6) are of the form (0, x, a, b, e, c, d, x) with </a:t>
            </a:r>
          </a:p>
          <a:p>
            <a:pPr lvl="1">
              <a:lnSpc>
                <a:spcPct val="120000"/>
              </a:lnSpc>
              <a:buClr>
                <a:schemeClr val="tx1"/>
              </a:buClr>
            </a:pPr>
            <a:r>
              <a:rPr lang="en-US" dirty="0">
                <a:cs typeface="Euclid Math One" charset="2"/>
              </a:rPr>
              <a:t>a + b = c + d = x </a:t>
            </a:r>
          </a:p>
          <a:p>
            <a:pPr lvl="1">
              <a:lnSpc>
                <a:spcPct val="120000"/>
              </a:lnSpc>
              <a:buClr>
                <a:schemeClr val="tx1"/>
              </a:buClr>
            </a:pPr>
            <a:r>
              <a:rPr lang="en-US" dirty="0">
                <a:cs typeface="Euclid Math One" charset="2"/>
              </a:rPr>
              <a:t>e = min { x, a + d }</a:t>
            </a:r>
          </a:p>
        </p:txBody>
      </p:sp>
      <p:pic>
        <p:nvPicPr>
          <p:cNvPr id="3" name="Picture 2" descr="Screen shot 2017-01-26 at 3.0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112" y="2752543"/>
            <a:ext cx="5564643" cy="3865515"/>
          </a:xfrm>
          <a:prstGeom prst="rect">
            <a:avLst/>
          </a:prstGeom>
        </p:spPr>
      </p:pic>
    </p:spTree>
    <p:extLst>
      <p:ext uri="{BB962C8B-B14F-4D97-AF65-F5344CB8AC3E}">
        <p14:creationId xmlns:p14="http://schemas.microsoft.com/office/powerpoint/2010/main" val="22624646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AB37-47B8-DE40-9C98-A4D78E36A52C}"/>
              </a:ext>
            </a:extLst>
          </p:cNvPr>
          <p:cNvSpPr>
            <a:spLocks noGrp="1"/>
          </p:cNvSpPr>
          <p:nvPr>
            <p:ph type="title"/>
          </p:nvPr>
        </p:nvSpPr>
        <p:spPr/>
        <p:txBody>
          <a:bodyPr/>
          <a:lstStyle/>
          <a:p>
            <a:pPr algn="ctr"/>
            <a:r>
              <a:rPr lang="en-US" dirty="0"/>
              <a:t>YOUR Turn</a:t>
            </a:r>
          </a:p>
        </p:txBody>
      </p:sp>
      <p:sp>
        <p:nvSpPr>
          <p:cNvPr id="3" name="Content Placeholder 2">
            <a:extLst>
              <a:ext uri="{FF2B5EF4-FFF2-40B4-BE49-F238E27FC236}">
                <a16:creationId xmlns:a16="http://schemas.microsoft.com/office/drawing/2014/main" id="{15572121-7294-1140-BBAD-EE7A60F02CED}"/>
              </a:ext>
            </a:extLst>
          </p:cNvPr>
          <p:cNvSpPr>
            <a:spLocks noGrp="1"/>
          </p:cNvSpPr>
          <p:nvPr>
            <p:ph idx="1"/>
          </p:nvPr>
        </p:nvSpPr>
        <p:spPr/>
        <p:txBody>
          <a:bodyPr/>
          <a:lstStyle/>
          <a:p>
            <a:pPr marL="0" indent="0">
              <a:buNone/>
            </a:pPr>
            <a:r>
              <a:rPr lang="en-US" dirty="0"/>
              <a:t>Can you find a move to a losing position? There are at least two different ones, maybe more. </a:t>
            </a:r>
          </a:p>
        </p:txBody>
      </p:sp>
      <p:pic>
        <p:nvPicPr>
          <p:cNvPr id="7" name="Picture 6" descr="A picture containing rain&#10;&#10;Description automatically generated">
            <a:extLst>
              <a:ext uri="{FF2B5EF4-FFF2-40B4-BE49-F238E27FC236}">
                <a16:creationId xmlns:a16="http://schemas.microsoft.com/office/drawing/2014/main" id="{541CCF2C-A135-ED4F-ACC5-61A59D3C0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15" y="2903008"/>
            <a:ext cx="3009901" cy="2842684"/>
          </a:xfrm>
          <a:prstGeom prst="rect">
            <a:avLst/>
          </a:prstGeom>
        </p:spPr>
      </p:pic>
      <p:pic>
        <p:nvPicPr>
          <p:cNvPr id="9" name="Picture 8" descr="A picture containing object, clock&#10;&#10;Description automatically generated">
            <a:extLst>
              <a:ext uri="{FF2B5EF4-FFF2-40B4-BE49-F238E27FC236}">
                <a16:creationId xmlns:a16="http://schemas.microsoft.com/office/drawing/2014/main" id="{1FE58D7C-CF0B-B743-A877-0FF802E1D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21" y="2860642"/>
            <a:ext cx="6823619" cy="2927416"/>
          </a:xfrm>
          <a:prstGeom prst="rect">
            <a:avLst/>
          </a:prstGeom>
        </p:spPr>
      </p:pic>
      <p:pic>
        <p:nvPicPr>
          <p:cNvPr id="11" name="Picture 10" descr="A close up of a clock&#10;&#10;Description automatically generated">
            <a:extLst>
              <a:ext uri="{FF2B5EF4-FFF2-40B4-BE49-F238E27FC236}">
                <a16:creationId xmlns:a16="http://schemas.microsoft.com/office/drawing/2014/main" id="{2631E559-F4F7-DD4F-98C7-89927EEB9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20" y="2982925"/>
            <a:ext cx="6823619" cy="2780998"/>
          </a:xfrm>
          <a:prstGeom prst="rect">
            <a:avLst/>
          </a:prstGeom>
        </p:spPr>
      </p:pic>
    </p:spTree>
    <p:extLst>
      <p:ext uri="{BB962C8B-B14F-4D97-AF65-F5344CB8AC3E}">
        <p14:creationId xmlns:p14="http://schemas.microsoft.com/office/powerpoint/2010/main" val="41525770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r>
              <a:rPr lang="en-US" dirty="0"/>
              <a:t>Student Research Related to Circular NIM</a:t>
            </a:r>
          </a:p>
        </p:txBody>
      </p:sp>
      <p:sp>
        <p:nvSpPr>
          <p:cNvPr id="4" name="Content Placeholder 3"/>
          <p:cNvSpPr>
            <a:spLocks noGrp="1"/>
          </p:cNvSpPr>
          <p:nvPr>
            <p:ph sz="half" idx="1"/>
          </p:nvPr>
        </p:nvSpPr>
        <p:spPr>
          <a:xfrm>
            <a:off x="381000" y="1539083"/>
            <a:ext cx="4038600" cy="4718304"/>
          </a:xfrm>
        </p:spPr>
        <p:txBody>
          <a:bodyPr>
            <a:normAutofit/>
          </a:bodyPr>
          <a:lstStyle/>
          <a:p>
            <a:pPr marL="0" indent="0">
              <a:buNone/>
            </a:pPr>
            <a:r>
              <a:rPr lang="en-US" sz="2200" dirty="0"/>
              <a:t>Jonathan </a:t>
            </a:r>
            <a:r>
              <a:rPr lang="en-US" sz="2200" dirty="0" err="1"/>
              <a:t>Sahagun</a:t>
            </a:r>
            <a:r>
              <a:rPr lang="en-US" sz="2200" dirty="0"/>
              <a:t> &amp; Diamond Barajas, PUMP program</a:t>
            </a:r>
          </a:p>
        </p:txBody>
      </p:sp>
      <p:pic>
        <p:nvPicPr>
          <p:cNvPr id="3" name="Picture 2" descr="Jonathan&amp;Diamo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52" y="2467814"/>
            <a:ext cx="3438407" cy="2578805"/>
          </a:xfrm>
          <a:prstGeom prst="rect">
            <a:avLst/>
          </a:prstGeom>
        </p:spPr>
      </p:pic>
      <p:cxnSp>
        <p:nvCxnSpPr>
          <p:cNvPr id="7" name="Straight Connector 6"/>
          <p:cNvCxnSpPr/>
          <p:nvPr/>
        </p:nvCxnSpPr>
        <p:spPr>
          <a:xfrm>
            <a:off x="4552612" y="1673352"/>
            <a:ext cx="0" cy="4484852"/>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199" y="5382517"/>
            <a:ext cx="3962401" cy="923330"/>
          </a:xfrm>
          <a:prstGeom prst="rect">
            <a:avLst/>
          </a:prstGeom>
          <a:noFill/>
        </p:spPr>
        <p:txBody>
          <a:bodyPr wrap="square" rtlCol="0">
            <a:spAutoFit/>
          </a:bodyPr>
          <a:lstStyle/>
          <a:p>
            <a:r>
              <a:rPr lang="en-US" dirty="0"/>
              <a:t>Worked on a variation of Circular </a:t>
            </a:r>
            <a:r>
              <a:rPr lang="en-US" dirty="0" err="1"/>
              <a:t>Nim</a:t>
            </a:r>
            <a:r>
              <a:rPr lang="en-US" dirty="0"/>
              <a:t>, where a fixed number of tokens has to be removed from ALL k stacks</a:t>
            </a:r>
          </a:p>
        </p:txBody>
      </p:sp>
      <p:sp>
        <p:nvSpPr>
          <p:cNvPr id="11" name="TextBox 10">
            <a:extLst>
              <a:ext uri="{FF2B5EF4-FFF2-40B4-BE49-F238E27FC236}">
                <a16:creationId xmlns:a16="http://schemas.microsoft.com/office/drawing/2014/main" id="{204A76F4-FB00-8746-B20C-681C16EA88B4}"/>
              </a:ext>
            </a:extLst>
          </p:cNvPr>
          <p:cNvSpPr txBox="1"/>
          <p:nvPr/>
        </p:nvSpPr>
        <p:spPr>
          <a:xfrm>
            <a:off x="4775199" y="1639669"/>
            <a:ext cx="3022593" cy="430887"/>
          </a:xfrm>
          <a:prstGeom prst="rect">
            <a:avLst/>
          </a:prstGeom>
          <a:noFill/>
        </p:spPr>
        <p:txBody>
          <a:bodyPr wrap="square" rtlCol="0">
            <a:spAutoFit/>
          </a:bodyPr>
          <a:lstStyle/>
          <a:p>
            <a:r>
              <a:rPr lang="en-US" sz="2200" dirty="0"/>
              <a:t>Anh Vo, Master Thesis</a:t>
            </a:r>
          </a:p>
        </p:txBody>
      </p:sp>
      <p:sp>
        <p:nvSpPr>
          <p:cNvPr id="12" name="TextBox 11">
            <a:extLst>
              <a:ext uri="{FF2B5EF4-FFF2-40B4-BE49-F238E27FC236}">
                <a16:creationId xmlns:a16="http://schemas.microsoft.com/office/drawing/2014/main" id="{1FC53AD2-6A65-A246-B899-789E499ED3B0}"/>
              </a:ext>
            </a:extLst>
          </p:cNvPr>
          <p:cNvSpPr txBox="1"/>
          <p:nvPr/>
        </p:nvSpPr>
        <p:spPr>
          <a:xfrm>
            <a:off x="4953004" y="5334057"/>
            <a:ext cx="3301993" cy="923330"/>
          </a:xfrm>
          <a:prstGeom prst="rect">
            <a:avLst/>
          </a:prstGeom>
          <a:noFill/>
        </p:spPr>
        <p:txBody>
          <a:bodyPr wrap="square" rtlCol="0">
            <a:spAutoFit/>
          </a:bodyPr>
          <a:lstStyle/>
          <a:p>
            <a:r>
              <a:rPr lang="en-US" dirty="0"/>
              <a:t>Proved the conjecture on the form of the losing positions of CN(7, 4)</a:t>
            </a:r>
          </a:p>
        </p:txBody>
      </p:sp>
      <p:pic>
        <p:nvPicPr>
          <p:cNvPr id="16" name="Picture 15">
            <a:extLst>
              <a:ext uri="{FF2B5EF4-FFF2-40B4-BE49-F238E27FC236}">
                <a16:creationId xmlns:a16="http://schemas.microsoft.com/office/drawing/2014/main" id="{05B917A4-8925-034E-9973-B727D887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439" y="2378600"/>
            <a:ext cx="1985559" cy="2647412"/>
          </a:xfrm>
          <a:prstGeom prst="rect">
            <a:avLst/>
          </a:prstGeom>
        </p:spPr>
      </p:pic>
    </p:spTree>
    <p:extLst>
      <p:ext uri="{BB962C8B-B14F-4D97-AF65-F5344CB8AC3E}">
        <p14:creationId xmlns:p14="http://schemas.microsoft.com/office/powerpoint/2010/main" val="33613771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8310" y="1504058"/>
            <a:ext cx="3715504" cy="769441"/>
          </a:xfrm>
          <a:prstGeom prst="rect">
            <a:avLst/>
          </a:prstGeom>
          <a:noFill/>
        </p:spPr>
        <p:txBody>
          <a:bodyPr wrap="none" rtlCol="0">
            <a:spAutoFit/>
          </a:bodyPr>
          <a:lstStyle/>
          <a:p>
            <a:r>
              <a:rPr lang="en-US" sz="4400" b="1" dirty="0">
                <a:solidFill>
                  <a:schemeClr val="accent1"/>
                </a:solidFill>
              </a:rPr>
              <a:t>THANK YOU!</a:t>
            </a:r>
          </a:p>
        </p:txBody>
      </p:sp>
      <p:pic>
        <p:nvPicPr>
          <p:cNvPr id="5" name="Picture Placeholder 6" descr="Presentation1.jpeg">
            <a:extLst>
              <a:ext uri="{FF2B5EF4-FFF2-40B4-BE49-F238E27FC236}">
                <a16:creationId xmlns:a16="http://schemas.microsoft.com/office/drawing/2014/main" id="{4409C742-22B2-B04F-BAFC-602AE24512C0}"/>
              </a:ext>
            </a:extLst>
          </p:cNvPr>
          <p:cNvPicPr>
            <a:picLocks noChangeAspect="1"/>
          </p:cNvPicPr>
          <p:nvPr/>
        </p:nvPicPr>
        <p:blipFill>
          <a:blip r:embed="rId3">
            <a:extLst>
              <a:ext uri="{28A0092B-C50C-407E-A947-70E740481C1C}">
                <a14:useLocalDpi xmlns:a14="http://schemas.microsoft.com/office/drawing/2010/main" val="0"/>
              </a:ext>
            </a:extLst>
          </a:blip>
          <a:srcRect l="-33008" r="-33008"/>
          <a:stretch>
            <a:fillRect/>
          </a:stretch>
        </p:blipFill>
        <p:spPr>
          <a:xfrm>
            <a:off x="456418" y="2832609"/>
            <a:ext cx="4947149" cy="2979939"/>
          </a:xfrm>
          <a:prstGeom prst="rect">
            <a:avLst/>
          </a:prstGeom>
        </p:spPr>
      </p:pic>
      <p:sp>
        <p:nvSpPr>
          <p:cNvPr id="6" name="Subtitle 8">
            <a:extLst>
              <a:ext uri="{FF2B5EF4-FFF2-40B4-BE49-F238E27FC236}">
                <a16:creationId xmlns:a16="http://schemas.microsoft.com/office/drawing/2014/main" id="{D96D8B6A-B425-8148-835C-816E1031617D}"/>
              </a:ext>
            </a:extLst>
          </p:cNvPr>
          <p:cNvSpPr txBox="1">
            <a:spLocks/>
          </p:cNvSpPr>
          <p:nvPr/>
        </p:nvSpPr>
        <p:spPr>
          <a:xfrm>
            <a:off x="4572000" y="3445727"/>
            <a:ext cx="3163939" cy="103827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4400" dirty="0"/>
              <a:t>Any questions?</a:t>
            </a:r>
          </a:p>
        </p:txBody>
      </p:sp>
    </p:spTree>
    <p:extLst>
      <p:ext uri="{BB962C8B-B14F-4D97-AF65-F5344CB8AC3E}">
        <p14:creationId xmlns:p14="http://schemas.microsoft.com/office/powerpoint/2010/main" val="22873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926" y="3907026"/>
            <a:ext cx="7895336" cy="2554546"/>
          </a:xfrm>
          <a:prstGeom prst="rect">
            <a:avLst/>
          </a:prstGeom>
          <a:noFill/>
        </p:spPr>
        <p:txBody>
          <a:bodyPr wrap="square" rtlCol="0">
            <a:spAutoFit/>
          </a:bodyPr>
          <a:lstStyle/>
          <a:p>
            <a:r>
              <a:rPr lang="en-US" sz="1400" dirty="0"/>
              <a:t>Image citation</a:t>
            </a:r>
          </a:p>
          <a:p>
            <a:endParaRPr lang="en-US" sz="1400" dirty="0"/>
          </a:p>
          <a:p>
            <a:pPr marL="285750" indent="-285750">
              <a:spcAft>
                <a:spcPts val="600"/>
              </a:spcAft>
              <a:buFont typeface="Arial"/>
              <a:buChar char="•"/>
            </a:pPr>
            <a:r>
              <a:rPr lang="en-US" sz="1400" dirty="0"/>
              <a:t>By Firdausi - http://</a:t>
            </a:r>
            <a:r>
              <a:rPr lang="en-US" sz="1400" dirty="0" err="1"/>
              <a:t>history.chess.free.fr</a:t>
            </a:r>
            <a:r>
              <a:rPr lang="en-US" sz="1400" dirty="0"/>
              <a:t>/</a:t>
            </a:r>
            <a:r>
              <a:rPr lang="en-US" sz="1400" dirty="0" err="1"/>
              <a:t>sources.htm</a:t>
            </a:r>
            <a:r>
              <a:rPr lang="en-US" sz="1400" dirty="0"/>
              <a:t>, Public Domain </a:t>
            </a:r>
            <a:r>
              <a:rPr lang="en-US" sz="1400" u="sng" dirty="0">
                <a:hlinkClick r:id="rId3"/>
              </a:rPr>
              <a:t>https://commons.wikimedia.org/w/index.php?curid=13374161</a:t>
            </a:r>
            <a:endParaRPr lang="en-US" sz="1400" u="sng" dirty="0"/>
          </a:p>
          <a:p>
            <a:pPr marL="285750" indent="-285750">
              <a:spcAft>
                <a:spcPts val="600"/>
              </a:spcAft>
              <a:buFont typeface="Arial"/>
              <a:buChar char="•"/>
            </a:pPr>
            <a:r>
              <a:rPr lang="en-US" sz="1400" dirty="0"/>
              <a:t>Royal Game of Ur, southern Iraq, about 2600-2400 BCE, By </a:t>
            </a:r>
            <a:r>
              <a:rPr lang="en-US" sz="1400" dirty="0" err="1"/>
              <a:t>BabelStone</a:t>
            </a:r>
            <a:r>
              <a:rPr lang="en-US" sz="1400" dirty="0"/>
              <a:t> (Own work), CC0,       </a:t>
            </a:r>
            <a:r>
              <a:rPr lang="en-US" sz="1400" u="sng" dirty="0">
                <a:hlinkClick r:id="rId4"/>
              </a:rPr>
              <a:t>https://commons.wikimedia.org/w/index.php?curid=10861909</a:t>
            </a:r>
            <a:endParaRPr lang="en-US" sz="1400" u="sng" dirty="0"/>
          </a:p>
          <a:p>
            <a:pPr marL="285750" indent="-285750">
              <a:spcAft>
                <a:spcPts val="600"/>
              </a:spcAft>
              <a:buFont typeface="Arial"/>
              <a:buChar char="•"/>
            </a:pPr>
            <a:r>
              <a:rPr lang="en-US" sz="1400" dirty="0" err="1"/>
              <a:t>Hnefatafl</a:t>
            </a:r>
            <a:r>
              <a:rPr lang="en-US" sz="1400" dirty="0"/>
              <a:t> reconstruction, By </a:t>
            </a:r>
            <a:r>
              <a:rPr lang="en-US" sz="1400" dirty="0" err="1"/>
              <a:t>Matěj</a:t>
            </a:r>
            <a:r>
              <a:rPr lang="en-US" sz="1400" dirty="0"/>
              <a:t> </a:t>
            </a:r>
            <a:r>
              <a:rPr lang="en-US" sz="1400" dirty="0" err="1"/>
              <a:t>Baťha</a:t>
            </a:r>
            <a:r>
              <a:rPr lang="en-US" sz="1400" dirty="0"/>
              <a:t> - Own work, CC BY-SA 3.0, </a:t>
            </a:r>
            <a:r>
              <a:rPr lang="en-US" sz="1400" dirty="0">
                <a:hlinkClick r:id="rId5"/>
              </a:rPr>
              <a:t>https://commons.wikimedia.org/w/index.php?curid=25070387</a:t>
            </a:r>
            <a:endParaRPr lang="en-US" sz="1400" dirty="0"/>
          </a:p>
          <a:p>
            <a:pPr marL="285750" indent="-285750">
              <a:spcAft>
                <a:spcPts val="600"/>
              </a:spcAft>
              <a:buFont typeface="Arial"/>
              <a:buChar char="•"/>
            </a:pPr>
            <a:r>
              <a:rPr lang="en-US" sz="1400" dirty="0">
                <a:hlinkClick r:id="rId6"/>
              </a:rPr>
              <a:t>http://www.britgo.org/node/4812</a:t>
            </a:r>
            <a:endParaRPr lang="en-US" sz="1400" dirty="0"/>
          </a:p>
          <a:p>
            <a:pPr marL="285750" indent="-285750">
              <a:spcAft>
                <a:spcPts val="600"/>
              </a:spcAft>
              <a:buFont typeface="Arial"/>
              <a:buChar char="•"/>
            </a:pPr>
            <a:r>
              <a:rPr lang="en-US" sz="1400" dirty="0">
                <a:hlinkClick r:id="rId7"/>
              </a:rPr>
              <a:t>https://en.wikipedia.org/wiki/Mancala#/media/File:Bao_players_in_stone_town_zanzibar.jpg</a:t>
            </a:r>
            <a:endParaRPr lang="en-US" sz="1400" dirty="0"/>
          </a:p>
        </p:txBody>
      </p:sp>
    </p:spTree>
    <p:extLst>
      <p:ext uri="{BB962C8B-B14F-4D97-AF65-F5344CB8AC3E}">
        <p14:creationId xmlns:p14="http://schemas.microsoft.com/office/powerpoint/2010/main" val="34923357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Analyze Impartial Games?</a:t>
            </a:r>
          </a:p>
        </p:txBody>
      </p:sp>
      <p:pic>
        <p:nvPicPr>
          <p:cNvPr id="32" name="Content Placeholder 31">
            <a:extLst>
              <a:ext uri="{FF2B5EF4-FFF2-40B4-BE49-F238E27FC236}">
                <a16:creationId xmlns:a16="http://schemas.microsoft.com/office/drawing/2014/main" id="{4FF6537F-01A4-8840-B199-A58202C868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3000" y="4000500"/>
            <a:ext cx="127000" cy="63500"/>
          </a:xfrm>
        </p:spPr>
      </p:pic>
      <p:pic>
        <p:nvPicPr>
          <p:cNvPr id="37" name="Picture 36">
            <a:extLst>
              <a:ext uri="{FF2B5EF4-FFF2-40B4-BE49-F238E27FC236}">
                <a16:creationId xmlns:a16="http://schemas.microsoft.com/office/drawing/2014/main" id="{628051C1-ED0D-624E-B821-3B51BC52DF58}"/>
              </a:ext>
            </a:extLst>
          </p:cNvPr>
          <p:cNvPicPr>
            <a:picLocks noChangeAspect="1"/>
          </p:cNvPicPr>
          <p:nvPr/>
        </p:nvPicPr>
        <p:blipFill>
          <a:blip r:embed="rId4"/>
          <a:stretch>
            <a:fillRect/>
          </a:stretch>
        </p:blipFill>
        <p:spPr>
          <a:xfrm>
            <a:off x="507713" y="1655012"/>
            <a:ext cx="4038600" cy="3958388"/>
          </a:xfrm>
          <a:prstGeom prst="rect">
            <a:avLst/>
          </a:prstGeom>
        </p:spPr>
      </p:pic>
      <p:pic>
        <p:nvPicPr>
          <p:cNvPr id="38" name="Picture 37">
            <a:extLst>
              <a:ext uri="{FF2B5EF4-FFF2-40B4-BE49-F238E27FC236}">
                <a16:creationId xmlns:a16="http://schemas.microsoft.com/office/drawing/2014/main" id="{722ADC7A-E65B-5C4C-B8C7-6396AED57243}"/>
              </a:ext>
            </a:extLst>
          </p:cNvPr>
          <p:cNvPicPr>
            <a:picLocks noChangeAspect="1"/>
          </p:cNvPicPr>
          <p:nvPr/>
        </p:nvPicPr>
        <p:blipFill>
          <a:blip r:embed="rId5"/>
          <a:stretch>
            <a:fillRect/>
          </a:stretch>
        </p:blipFill>
        <p:spPr>
          <a:xfrm>
            <a:off x="340288" y="1769312"/>
            <a:ext cx="4399424" cy="3556000"/>
          </a:xfrm>
          <a:prstGeom prst="rect">
            <a:avLst/>
          </a:prstGeom>
        </p:spPr>
      </p:pic>
      <p:pic>
        <p:nvPicPr>
          <p:cNvPr id="4" name="Picture 3">
            <a:extLst>
              <a:ext uri="{FF2B5EF4-FFF2-40B4-BE49-F238E27FC236}">
                <a16:creationId xmlns:a16="http://schemas.microsoft.com/office/drawing/2014/main" id="{6B527498-C56C-0149-8959-87D57331F66A}"/>
              </a:ext>
            </a:extLst>
          </p:cNvPr>
          <p:cNvPicPr>
            <a:picLocks noChangeAspect="1"/>
          </p:cNvPicPr>
          <p:nvPr/>
        </p:nvPicPr>
        <p:blipFill>
          <a:blip r:embed="rId6"/>
          <a:stretch>
            <a:fillRect/>
          </a:stretch>
        </p:blipFill>
        <p:spPr>
          <a:xfrm>
            <a:off x="4930212" y="1553412"/>
            <a:ext cx="3430184" cy="4059988"/>
          </a:xfrm>
          <a:prstGeom prst="rect">
            <a:avLst/>
          </a:prstGeom>
        </p:spPr>
      </p:pic>
      <p:sp>
        <p:nvSpPr>
          <p:cNvPr id="5" name="TextBox 4">
            <a:extLst>
              <a:ext uri="{FF2B5EF4-FFF2-40B4-BE49-F238E27FC236}">
                <a16:creationId xmlns:a16="http://schemas.microsoft.com/office/drawing/2014/main" id="{F6DDCDD7-446F-0143-BEAB-76546022AEA8}"/>
              </a:ext>
            </a:extLst>
          </p:cNvPr>
          <p:cNvSpPr txBox="1"/>
          <p:nvPr/>
        </p:nvSpPr>
        <p:spPr>
          <a:xfrm>
            <a:off x="1587500" y="5702758"/>
            <a:ext cx="1274708" cy="369332"/>
          </a:xfrm>
          <a:prstGeom prst="rect">
            <a:avLst/>
          </a:prstGeom>
          <a:noFill/>
        </p:spPr>
        <p:txBody>
          <a:bodyPr wrap="none" rtlCol="0">
            <a:spAutoFit/>
          </a:bodyPr>
          <a:lstStyle/>
          <a:p>
            <a:r>
              <a:rPr lang="en-US" dirty="0"/>
              <a:t>Game tree</a:t>
            </a:r>
          </a:p>
        </p:txBody>
      </p:sp>
      <p:sp>
        <p:nvSpPr>
          <p:cNvPr id="40" name="TextBox 39">
            <a:extLst>
              <a:ext uri="{FF2B5EF4-FFF2-40B4-BE49-F238E27FC236}">
                <a16:creationId xmlns:a16="http://schemas.microsoft.com/office/drawing/2014/main" id="{A6C956C6-8E49-6348-AE89-F5A7DB1FC7C6}"/>
              </a:ext>
            </a:extLst>
          </p:cNvPr>
          <p:cNvSpPr txBox="1"/>
          <p:nvPr/>
        </p:nvSpPr>
        <p:spPr>
          <a:xfrm>
            <a:off x="5308600" y="5655970"/>
            <a:ext cx="3185487" cy="369332"/>
          </a:xfrm>
          <a:prstGeom prst="rect">
            <a:avLst/>
          </a:prstGeom>
          <a:noFill/>
        </p:spPr>
        <p:txBody>
          <a:bodyPr wrap="none" rtlCol="0">
            <a:spAutoFit/>
          </a:bodyPr>
          <a:lstStyle/>
          <a:p>
            <a:r>
              <a:rPr lang="en-US" dirty="0"/>
              <a:t>Game graph – more compact</a:t>
            </a:r>
          </a:p>
        </p:txBody>
      </p:sp>
    </p:spTree>
    <p:custDataLst>
      <p:tags r:id="rId1"/>
    </p:custDataLst>
    <p:extLst>
      <p:ext uri="{BB962C8B-B14F-4D97-AF65-F5344CB8AC3E}">
        <p14:creationId xmlns:p14="http://schemas.microsoft.com/office/powerpoint/2010/main" val="4172212384"/>
      </p:ext>
    </p:extLst>
  </p:cSld>
  <p:clrMapOvr>
    <a:masterClrMapping/>
  </p:clrMapOvr>
  <mc:AlternateContent xmlns:mc="http://schemas.openxmlformats.org/markup-compatibility/2006" xmlns:p14="http://schemas.microsoft.com/office/powerpoint/2010/main">
    <mc:Choice Requires="p14">
      <p:transition spd="slow" p14:dur="2000" advTm="220632"/>
    </mc:Choice>
    <mc:Fallback xmlns="">
      <p:transition xmlns:p14="http://schemas.microsoft.com/office/powerpoint/2010/main" spd="slow" advTm="2206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A_treatise_on_chess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22" y="386676"/>
            <a:ext cx="2944929" cy="4671728"/>
          </a:xfrm>
          <a:prstGeom prst="rect">
            <a:avLst/>
          </a:prstGeom>
        </p:spPr>
      </p:pic>
      <p:sp>
        <p:nvSpPr>
          <p:cNvPr id="3" name="TextBox 2"/>
          <p:cNvSpPr txBox="1"/>
          <p:nvPr/>
        </p:nvSpPr>
        <p:spPr>
          <a:xfrm>
            <a:off x="4022215" y="395782"/>
            <a:ext cx="4405198" cy="830997"/>
          </a:xfrm>
          <a:prstGeom prst="rect">
            <a:avLst/>
          </a:prstGeom>
          <a:noFill/>
        </p:spPr>
        <p:txBody>
          <a:bodyPr wrap="square" rtlCol="0">
            <a:spAutoFit/>
          </a:bodyPr>
          <a:lstStyle/>
          <a:p>
            <a:r>
              <a:rPr lang="en-US" sz="2400" b="1" dirty="0">
                <a:solidFill>
                  <a:srgbClr val="0000FF"/>
                </a:solidFill>
              </a:rPr>
              <a:t>Games are an integral part of all cultures</a:t>
            </a:r>
          </a:p>
        </p:txBody>
      </p:sp>
      <p:pic>
        <p:nvPicPr>
          <p:cNvPr id="5" name="Picture 4" descr="800px-British_Museum_Royal_Game_of_U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634" y="1415551"/>
            <a:ext cx="2899095" cy="2308405"/>
          </a:xfrm>
          <a:prstGeom prst="rect">
            <a:avLst/>
          </a:prstGeom>
        </p:spPr>
      </p:pic>
      <p:pic>
        <p:nvPicPr>
          <p:cNvPr id="6" name="Picture 5" descr="Hnefatafl reconstruc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294" y="3959323"/>
            <a:ext cx="3176905" cy="2198161"/>
          </a:xfrm>
          <a:prstGeom prst="rect">
            <a:avLst/>
          </a:prstGeom>
        </p:spPr>
      </p:pic>
      <p:sp>
        <p:nvSpPr>
          <p:cNvPr id="7" name="TextBox 6"/>
          <p:cNvSpPr txBox="1"/>
          <p:nvPr/>
        </p:nvSpPr>
        <p:spPr>
          <a:xfrm rot="10800000" flipV="1">
            <a:off x="406622" y="5230889"/>
            <a:ext cx="3270404" cy="1200329"/>
          </a:xfrm>
          <a:prstGeom prst="rect">
            <a:avLst/>
          </a:prstGeom>
          <a:noFill/>
        </p:spPr>
        <p:txBody>
          <a:bodyPr wrap="square" rtlCol="0">
            <a:spAutoFit/>
          </a:bodyPr>
          <a:lstStyle/>
          <a:p>
            <a:r>
              <a:rPr lang="en-US" dirty="0"/>
              <a:t>Indian Ambassadors present </a:t>
            </a:r>
            <a:r>
              <a:rPr lang="en-US" dirty="0">
                <a:hlinkClick r:id="rId6" tooltip="Chaturanga"/>
              </a:rPr>
              <a:t>Chaturanga</a:t>
            </a:r>
            <a:r>
              <a:rPr lang="en-US" dirty="0"/>
              <a:t> to </a:t>
            </a:r>
            <a:r>
              <a:rPr lang="en-US" dirty="0">
                <a:hlinkClick r:id="rId7" tooltip="Khosrau I"/>
              </a:rPr>
              <a:t>Khosrau I</a:t>
            </a:r>
            <a:r>
              <a:rPr lang="en-US" dirty="0"/>
              <a:t>, from "A treatise on chess", 14th century</a:t>
            </a:r>
          </a:p>
        </p:txBody>
      </p:sp>
      <p:sp>
        <p:nvSpPr>
          <p:cNvPr id="8" name="TextBox 7"/>
          <p:cNvSpPr txBox="1"/>
          <p:nvPr/>
        </p:nvSpPr>
        <p:spPr>
          <a:xfrm>
            <a:off x="6832821" y="1709563"/>
            <a:ext cx="1818378" cy="1477328"/>
          </a:xfrm>
          <a:prstGeom prst="rect">
            <a:avLst/>
          </a:prstGeom>
          <a:noFill/>
        </p:spPr>
        <p:txBody>
          <a:bodyPr wrap="square" rtlCol="0">
            <a:spAutoFit/>
          </a:bodyPr>
          <a:lstStyle/>
          <a:p>
            <a:r>
              <a:rPr lang="en-US" dirty="0"/>
              <a:t>Royal Game of Ur, southern Iraq, about 2600-2400 BCE</a:t>
            </a:r>
          </a:p>
          <a:p>
            <a:endParaRPr lang="en-US" dirty="0"/>
          </a:p>
        </p:txBody>
      </p:sp>
      <p:sp>
        <p:nvSpPr>
          <p:cNvPr id="9" name="TextBox 8"/>
          <p:cNvSpPr txBox="1"/>
          <p:nvPr/>
        </p:nvSpPr>
        <p:spPr>
          <a:xfrm>
            <a:off x="4022215" y="4579454"/>
            <a:ext cx="1307686" cy="1754327"/>
          </a:xfrm>
          <a:prstGeom prst="rect">
            <a:avLst/>
          </a:prstGeom>
          <a:noFill/>
        </p:spPr>
        <p:txBody>
          <a:bodyPr wrap="square" rtlCol="0">
            <a:spAutoFit/>
          </a:bodyPr>
          <a:lstStyle/>
          <a:p>
            <a:r>
              <a:rPr lang="en-US" dirty="0" err="1"/>
              <a:t>Hnefatafl</a:t>
            </a:r>
            <a:r>
              <a:rPr lang="en-US" dirty="0"/>
              <a:t> – Northern European, from about 400 BC – 1200 AD </a:t>
            </a:r>
          </a:p>
        </p:txBody>
      </p:sp>
    </p:spTree>
    <p:extLst>
      <p:ext uri="{BB962C8B-B14F-4D97-AF65-F5344CB8AC3E}">
        <p14:creationId xmlns:p14="http://schemas.microsoft.com/office/powerpoint/2010/main" val="9575987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Question:</a:t>
            </a:r>
          </a:p>
        </p:txBody>
      </p:sp>
      <p:sp>
        <p:nvSpPr>
          <p:cNvPr id="3" name="Content Placeholder 2"/>
          <p:cNvSpPr>
            <a:spLocks noGrp="1"/>
          </p:cNvSpPr>
          <p:nvPr>
            <p:ph idx="1"/>
          </p:nvPr>
        </p:nvSpPr>
        <p:spPr>
          <a:xfrm>
            <a:off x="435586" y="1524001"/>
            <a:ext cx="4449688" cy="1435858"/>
          </a:xfrm>
        </p:spPr>
        <p:txBody>
          <a:bodyPr>
            <a:normAutofit fontScale="92500" lnSpcReduction="10000"/>
          </a:bodyPr>
          <a:lstStyle/>
          <a:p>
            <a:pPr marL="0" indent="0">
              <a:buNone/>
            </a:pPr>
            <a:r>
              <a:rPr lang="en-US" sz="3200" dirty="0">
                <a:solidFill>
                  <a:srgbClr val="4D0B82"/>
                </a:solidFill>
              </a:rPr>
              <a:t>Who wins from a given position, assuming both players play optimally? </a:t>
            </a:r>
          </a:p>
          <a:p>
            <a:pPr marL="0" indent="0">
              <a:buNone/>
            </a:pPr>
            <a:endParaRPr lang="en-US" sz="3200" dirty="0">
              <a:solidFill>
                <a:srgbClr val="4D0B82"/>
              </a:solidFill>
            </a:endParaRPr>
          </a:p>
          <a:p>
            <a:pPr marL="0" indent="0">
              <a:buNone/>
            </a:pPr>
            <a:endParaRPr lang="en-US" sz="3200" dirty="0">
              <a:solidFill>
                <a:srgbClr val="4D0B82"/>
              </a:solidFill>
            </a:endParaRPr>
          </a:p>
        </p:txBody>
      </p:sp>
      <p:pic>
        <p:nvPicPr>
          <p:cNvPr id="9" name="Picture 8" descr="Screen shot 2017-05-17 at 2.11.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141" y="588847"/>
            <a:ext cx="2532518" cy="1870305"/>
          </a:xfrm>
          <a:prstGeom prst="rect">
            <a:avLst/>
          </a:prstGeom>
        </p:spPr>
      </p:pic>
      <p:pic>
        <p:nvPicPr>
          <p:cNvPr id="12" name="Picture 11" descr="Screen shot 2017-05-17 at 2.05.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173" y="4429802"/>
            <a:ext cx="2847240" cy="2048212"/>
          </a:xfrm>
          <a:prstGeom prst="rect">
            <a:avLst/>
          </a:prstGeom>
        </p:spPr>
      </p:pic>
      <p:pic>
        <p:nvPicPr>
          <p:cNvPr id="4" name="Picture 3" descr="mancala_players_in_stone_town_zanziba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61" y="3085058"/>
            <a:ext cx="2168126" cy="3239542"/>
          </a:xfrm>
          <a:prstGeom prst="rect">
            <a:avLst/>
          </a:prstGeom>
        </p:spPr>
      </p:pic>
      <p:sp>
        <p:nvSpPr>
          <p:cNvPr id="5" name="TextBox 4">
            <a:extLst>
              <a:ext uri="{FF2B5EF4-FFF2-40B4-BE49-F238E27FC236}">
                <a16:creationId xmlns:a16="http://schemas.microsoft.com/office/drawing/2014/main" id="{5BCDDF1D-677C-6C48-9BD3-5DC81F07D1E7}"/>
              </a:ext>
            </a:extLst>
          </p:cNvPr>
          <p:cNvSpPr txBox="1"/>
          <p:nvPr/>
        </p:nvSpPr>
        <p:spPr>
          <a:xfrm>
            <a:off x="1397000" y="3147516"/>
            <a:ext cx="4729857" cy="830997"/>
          </a:xfrm>
          <a:prstGeom prst="rect">
            <a:avLst/>
          </a:prstGeom>
          <a:noFill/>
        </p:spPr>
        <p:txBody>
          <a:bodyPr wrap="square" rtlCol="0">
            <a:spAutoFit/>
          </a:bodyPr>
          <a:lstStyle/>
          <a:p>
            <a:r>
              <a:rPr lang="en-US" sz="2400" dirty="0">
                <a:solidFill>
                  <a:srgbClr val="4D0B82"/>
                </a:solidFill>
              </a:rPr>
              <a:t>More specifically, do you want to be the first player, or the second?</a:t>
            </a:r>
          </a:p>
        </p:txBody>
      </p:sp>
    </p:spTree>
    <p:extLst>
      <p:ext uri="{BB962C8B-B14F-4D97-AF65-F5344CB8AC3E}">
        <p14:creationId xmlns:p14="http://schemas.microsoft.com/office/powerpoint/2010/main" val="18651011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Combinatorial Games</a:t>
            </a:r>
          </a:p>
        </p:txBody>
      </p:sp>
      <p:sp>
        <p:nvSpPr>
          <p:cNvPr id="3" name="Content Placeholder 2"/>
          <p:cNvSpPr>
            <a:spLocks noGrp="1"/>
          </p:cNvSpPr>
          <p:nvPr>
            <p:ph idx="1"/>
          </p:nvPr>
        </p:nvSpPr>
        <p:spPr>
          <a:xfrm>
            <a:off x="457200" y="1524000"/>
            <a:ext cx="8229600" cy="4876800"/>
          </a:xfrm>
        </p:spPr>
        <p:txBody>
          <a:bodyPr/>
          <a:lstStyle/>
          <a:p>
            <a:pPr>
              <a:buFont typeface="Wingdings" charset="2"/>
              <a:buChar char="§"/>
            </a:pPr>
            <a:r>
              <a:rPr lang="en-US" dirty="0"/>
              <a:t>Two-player game </a:t>
            </a:r>
          </a:p>
          <a:p>
            <a:pPr>
              <a:buFont typeface="Wingdings" charset="2"/>
              <a:buChar char="§"/>
            </a:pPr>
            <a:r>
              <a:rPr lang="en-US" dirty="0"/>
              <a:t>No randomness is involved </a:t>
            </a:r>
          </a:p>
          <a:p>
            <a:pPr>
              <a:buFont typeface="Wingdings" charset="2"/>
              <a:buChar char="§"/>
            </a:pPr>
            <a:r>
              <a:rPr lang="en-US" dirty="0"/>
              <a:t>Both players have complete information</a:t>
            </a:r>
          </a:p>
          <a:p>
            <a:pPr>
              <a:buFont typeface="Wingdings" charset="2"/>
              <a:buChar char="§"/>
            </a:pPr>
            <a:r>
              <a:rPr lang="en-US" dirty="0"/>
              <a:t>Typically, the last player to move wins</a:t>
            </a:r>
          </a:p>
          <a:p>
            <a:pPr>
              <a:buFont typeface="Wingdings" charset="2"/>
              <a:buChar char="§"/>
            </a:pPr>
            <a:r>
              <a:rPr lang="en-US" dirty="0"/>
              <a:t>If players have the same moves, then the game is called </a:t>
            </a:r>
            <a:r>
              <a:rPr lang="en-US" b="1" dirty="0"/>
              <a:t>impartial</a:t>
            </a:r>
            <a:r>
              <a:rPr lang="en-US" dirty="0"/>
              <a:t>, otherwise it is called </a:t>
            </a:r>
            <a:r>
              <a:rPr lang="en-US" b="1" dirty="0"/>
              <a:t>partisan</a:t>
            </a:r>
            <a:r>
              <a:rPr lang="en-US" dirty="0"/>
              <a:t>.  </a:t>
            </a:r>
          </a:p>
          <a:p>
            <a:pPr>
              <a:buFont typeface="Wingdings" charset="2"/>
              <a:buChar char="§"/>
            </a:pPr>
            <a:endParaRPr lang="en-US" dirty="0"/>
          </a:p>
          <a:p>
            <a:pPr>
              <a:buFont typeface="Wingdings" charset="2"/>
              <a:buChar char="§"/>
            </a:pPr>
            <a:endParaRPr lang="en-US" b="1" dirty="0">
              <a:solidFill>
                <a:srgbClr val="D1282E"/>
              </a:solidFill>
            </a:endParaRPr>
          </a:p>
          <a:p>
            <a:pPr>
              <a:buFont typeface="Wingdings" charset="2"/>
              <a:buChar char="§"/>
            </a:pPr>
            <a:endParaRPr lang="en-US" b="1" dirty="0">
              <a:solidFill>
                <a:srgbClr val="D1282E"/>
              </a:solidFill>
            </a:endParaRPr>
          </a:p>
          <a:p>
            <a:pPr>
              <a:buFont typeface="Wingdings" charset="2"/>
              <a:buChar char="§"/>
            </a:pPr>
            <a:endParaRPr lang="en-US" b="1" dirty="0">
              <a:solidFill>
                <a:srgbClr val="D1282E"/>
              </a:solidFill>
            </a:endParaRPr>
          </a:p>
          <a:p>
            <a:pPr>
              <a:buFont typeface="Wingdings" charset="2"/>
              <a:buChar char="§"/>
            </a:pPr>
            <a:endParaRPr lang="en-US" b="1" dirty="0">
              <a:solidFill>
                <a:srgbClr val="D1282E"/>
              </a:solidFill>
            </a:endParaRPr>
          </a:p>
          <a:p>
            <a:pPr>
              <a:buFont typeface="Wingdings" charset="2"/>
              <a:buChar char="§"/>
            </a:pPr>
            <a:endParaRPr lang="en-US" b="1" dirty="0">
              <a:solidFill>
                <a:srgbClr val="D1282E"/>
              </a:solidFill>
            </a:endParaRPr>
          </a:p>
          <a:p>
            <a:pPr marL="0" indent="0">
              <a:buNone/>
            </a:pPr>
            <a:endParaRPr lang="en-US" dirty="0"/>
          </a:p>
          <a:p>
            <a:pPr marL="0" indent="0">
              <a:buNone/>
            </a:pPr>
            <a:endParaRPr lang="en-US" dirty="0"/>
          </a:p>
        </p:txBody>
      </p:sp>
      <p:pic>
        <p:nvPicPr>
          <p:cNvPr id="5" name="Picture 4" descr="chess 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755" y="4506317"/>
            <a:ext cx="2009356" cy="1509529"/>
          </a:xfrm>
          <a:prstGeom prst="rect">
            <a:avLst/>
          </a:prstGeom>
        </p:spPr>
      </p:pic>
      <p:pic>
        <p:nvPicPr>
          <p:cNvPr id="6" name="Picture 5" descr="Ni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887" y="4526255"/>
            <a:ext cx="3024017" cy="1250472"/>
          </a:xfrm>
          <a:prstGeom prst="rect">
            <a:avLst/>
          </a:prstGeom>
        </p:spPr>
      </p:pic>
    </p:spTree>
    <p:extLst>
      <p:ext uri="{BB962C8B-B14F-4D97-AF65-F5344CB8AC3E}">
        <p14:creationId xmlns:p14="http://schemas.microsoft.com/office/powerpoint/2010/main" val="10850413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350" y="4107355"/>
            <a:ext cx="3201299" cy="1323780"/>
          </a:xfrm>
          <a:prstGeom prst="rect">
            <a:avLst/>
          </a:prstGeom>
        </p:spPr>
      </p:pic>
      <p:sp>
        <p:nvSpPr>
          <p:cNvPr id="4" name="TextBox 3"/>
          <p:cNvSpPr txBox="1"/>
          <p:nvPr/>
        </p:nvSpPr>
        <p:spPr>
          <a:xfrm>
            <a:off x="457200" y="1732975"/>
            <a:ext cx="7721600" cy="2677656"/>
          </a:xfrm>
          <a:prstGeom prst="rect">
            <a:avLst/>
          </a:prstGeom>
          <a:noFill/>
        </p:spPr>
        <p:txBody>
          <a:bodyPr wrap="square" rtlCol="0">
            <a:spAutoFit/>
          </a:bodyPr>
          <a:lstStyle/>
          <a:p>
            <a:pPr marL="285750" indent="-285750">
              <a:buClr>
                <a:schemeClr val="accent1"/>
              </a:buClr>
              <a:buFont typeface="Wingdings" charset="2"/>
              <a:buChar char="§"/>
            </a:pPr>
            <a:r>
              <a:rPr lang="en-US" sz="2800" dirty="0"/>
              <a:t>Consists of stacks of tokens</a:t>
            </a:r>
          </a:p>
          <a:p>
            <a:pPr marL="285750" indent="-285750">
              <a:buClr>
                <a:schemeClr val="accent1"/>
              </a:buClr>
              <a:buFont typeface="Wingdings" charset="2"/>
              <a:buChar char="§"/>
            </a:pPr>
            <a:r>
              <a:rPr lang="en-US" sz="2800" dirty="0"/>
              <a:t>Pick one of the stacks</a:t>
            </a:r>
          </a:p>
          <a:p>
            <a:pPr marL="285750" indent="-285750">
              <a:buClr>
                <a:schemeClr val="accent1"/>
              </a:buClr>
              <a:buFont typeface="Wingdings" charset="2"/>
              <a:buChar char="§"/>
            </a:pPr>
            <a:r>
              <a:rPr lang="en-US" sz="2800" dirty="0"/>
              <a:t>Remove at least one of the tokens of that stack</a:t>
            </a:r>
          </a:p>
          <a:p>
            <a:pPr marL="285750" indent="-285750">
              <a:buClr>
                <a:schemeClr val="accent1"/>
              </a:buClr>
              <a:buFont typeface="Wingdings" charset="2"/>
              <a:buChar char="§"/>
            </a:pPr>
            <a:r>
              <a:rPr lang="en-US" sz="2800" dirty="0"/>
              <a:t>Last person to make a move wins</a:t>
            </a:r>
          </a:p>
          <a:p>
            <a:pPr>
              <a:buClr>
                <a:schemeClr val="accent1"/>
              </a:buClr>
            </a:pPr>
            <a:endParaRPr lang="en-US" sz="2800" dirty="0"/>
          </a:p>
        </p:txBody>
      </p:sp>
      <p:sp>
        <p:nvSpPr>
          <p:cNvPr id="7" name="TextBox 6"/>
          <p:cNvSpPr txBox="1"/>
          <p:nvPr/>
        </p:nvSpPr>
        <p:spPr>
          <a:xfrm>
            <a:off x="962912" y="5558135"/>
            <a:ext cx="7215888" cy="461665"/>
          </a:xfrm>
          <a:prstGeom prst="rect">
            <a:avLst/>
          </a:prstGeom>
          <a:noFill/>
        </p:spPr>
        <p:txBody>
          <a:bodyPr wrap="none" rtlCol="0">
            <a:spAutoFit/>
          </a:bodyPr>
          <a:lstStyle/>
          <a:p>
            <a:r>
              <a:rPr lang="en-US" sz="2400" dirty="0"/>
              <a:t>NIM was completely analyzed by C. </a:t>
            </a:r>
            <a:r>
              <a:rPr lang="en-US" sz="2400" dirty="0" err="1"/>
              <a:t>Bouton</a:t>
            </a:r>
            <a:r>
              <a:rPr lang="en-US" sz="2400" dirty="0"/>
              <a:t> in 1901</a:t>
            </a:r>
          </a:p>
        </p:txBody>
      </p:sp>
      <p:sp>
        <p:nvSpPr>
          <p:cNvPr id="9"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a:t>The Game of NIM</a:t>
            </a:r>
          </a:p>
        </p:txBody>
      </p:sp>
    </p:spTree>
    <p:extLst>
      <p:ext uri="{BB962C8B-B14F-4D97-AF65-F5344CB8AC3E}">
        <p14:creationId xmlns:p14="http://schemas.microsoft.com/office/powerpoint/2010/main" val="41873394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Turn</a:t>
            </a:r>
          </a:p>
        </p:txBody>
      </p:sp>
      <p:sp>
        <p:nvSpPr>
          <p:cNvPr id="6" name="TextBox 5">
            <a:extLst>
              <a:ext uri="{FF2B5EF4-FFF2-40B4-BE49-F238E27FC236}">
                <a16:creationId xmlns:a16="http://schemas.microsoft.com/office/drawing/2014/main" id="{F7163301-EEE5-A84C-82ED-CBA14650A81A}"/>
              </a:ext>
            </a:extLst>
          </p:cNvPr>
          <p:cNvSpPr txBox="1"/>
          <p:nvPr/>
        </p:nvSpPr>
        <p:spPr>
          <a:xfrm>
            <a:off x="6571190" y="2480327"/>
            <a:ext cx="1689100" cy="2862322"/>
          </a:xfrm>
          <a:prstGeom prst="rect">
            <a:avLst/>
          </a:prstGeom>
          <a:noFill/>
        </p:spPr>
        <p:txBody>
          <a:bodyPr wrap="square" rtlCol="0">
            <a:spAutoFit/>
          </a:bodyPr>
          <a:lstStyle/>
          <a:p>
            <a:r>
              <a:rPr lang="en-US" sz="3600" dirty="0"/>
              <a:t>|   |   |</a:t>
            </a:r>
          </a:p>
          <a:p>
            <a:endParaRPr lang="en-US" sz="3600" dirty="0"/>
          </a:p>
          <a:p>
            <a:r>
              <a:rPr lang="en-US" sz="3600" dirty="0"/>
              <a:t>|   |</a:t>
            </a:r>
          </a:p>
          <a:p>
            <a:endParaRPr lang="en-US" sz="3600" dirty="0"/>
          </a:p>
          <a:p>
            <a:r>
              <a:rPr lang="en-US" sz="3600" dirty="0"/>
              <a:t>|</a:t>
            </a:r>
          </a:p>
        </p:txBody>
      </p:sp>
      <p:sp>
        <p:nvSpPr>
          <p:cNvPr id="7" name="TextBox 6">
            <a:extLst>
              <a:ext uri="{FF2B5EF4-FFF2-40B4-BE49-F238E27FC236}">
                <a16:creationId xmlns:a16="http://schemas.microsoft.com/office/drawing/2014/main" id="{0CB099B6-C5C1-8D43-8367-6129EB7F8619}"/>
              </a:ext>
            </a:extLst>
          </p:cNvPr>
          <p:cNvSpPr txBox="1"/>
          <p:nvPr/>
        </p:nvSpPr>
        <p:spPr>
          <a:xfrm>
            <a:off x="584201" y="5206605"/>
            <a:ext cx="4838700" cy="1015663"/>
          </a:xfrm>
          <a:prstGeom prst="rect">
            <a:avLst/>
          </a:prstGeom>
          <a:noFill/>
        </p:spPr>
        <p:txBody>
          <a:bodyPr wrap="square" rtlCol="0">
            <a:spAutoFit/>
          </a:bodyPr>
          <a:lstStyle/>
          <a:p>
            <a:r>
              <a:rPr lang="en-US" sz="2000" dirty="0"/>
              <a:t>We can represent a NIM position as a </a:t>
            </a:r>
          </a:p>
          <a:p>
            <a:r>
              <a:rPr lang="en-US" sz="2000" dirty="0"/>
              <a:t>vector of the stack heights,  say (3, 2, 1) </a:t>
            </a:r>
          </a:p>
          <a:p>
            <a:endParaRPr lang="en-US" sz="2000" dirty="0"/>
          </a:p>
        </p:txBody>
      </p:sp>
      <p:sp>
        <p:nvSpPr>
          <p:cNvPr id="8" name="TextBox 7">
            <a:extLst>
              <a:ext uri="{FF2B5EF4-FFF2-40B4-BE49-F238E27FC236}">
                <a16:creationId xmlns:a16="http://schemas.microsoft.com/office/drawing/2014/main" id="{EB14DD54-4934-F847-9BB4-86FF1B8AB43B}"/>
              </a:ext>
            </a:extLst>
          </p:cNvPr>
          <p:cNvSpPr txBox="1"/>
          <p:nvPr/>
        </p:nvSpPr>
        <p:spPr>
          <a:xfrm>
            <a:off x="518582" y="3911488"/>
            <a:ext cx="5249335" cy="707886"/>
          </a:xfrm>
          <a:prstGeom prst="rect">
            <a:avLst/>
          </a:prstGeom>
          <a:noFill/>
        </p:spPr>
        <p:txBody>
          <a:bodyPr wrap="square" rtlCol="0">
            <a:spAutoFit/>
          </a:bodyPr>
          <a:lstStyle/>
          <a:p>
            <a:r>
              <a:rPr lang="en-US" sz="2000" dirty="0"/>
              <a:t>Play several games and see what you observe about good and bad positions.</a:t>
            </a:r>
          </a:p>
        </p:txBody>
      </p:sp>
      <p:sp>
        <p:nvSpPr>
          <p:cNvPr id="4" name="Content Placeholder 3">
            <a:extLst>
              <a:ext uri="{FF2B5EF4-FFF2-40B4-BE49-F238E27FC236}">
                <a16:creationId xmlns:a16="http://schemas.microsoft.com/office/drawing/2014/main" id="{3150F1A7-1A5A-6548-8D56-5A6CC7CD3DC8}"/>
              </a:ext>
            </a:extLst>
          </p:cNvPr>
          <p:cNvSpPr>
            <a:spLocks noGrp="1"/>
          </p:cNvSpPr>
          <p:nvPr>
            <p:ph idx="1"/>
          </p:nvPr>
        </p:nvSpPr>
        <p:spPr>
          <a:xfrm>
            <a:off x="584200" y="1663959"/>
            <a:ext cx="5118100" cy="529550"/>
          </a:xfrm>
        </p:spPr>
        <p:txBody>
          <a:bodyPr>
            <a:normAutofit/>
          </a:bodyPr>
          <a:lstStyle/>
          <a:p>
            <a:pPr marL="0" indent="0">
              <a:buNone/>
            </a:pPr>
            <a:r>
              <a:rPr lang="en-US" sz="2000" dirty="0"/>
              <a:t>Play NIM from the following position</a:t>
            </a:r>
          </a:p>
          <a:p>
            <a:endParaRPr lang="en-US" sz="2000" dirty="0"/>
          </a:p>
        </p:txBody>
      </p:sp>
      <p:sp>
        <p:nvSpPr>
          <p:cNvPr id="9" name="Content Placeholder 2">
            <a:extLst>
              <a:ext uri="{FF2B5EF4-FFF2-40B4-BE49-F238E27FC236}">
                <a16:creationId xmlns:a16="http://schemas.microsoft.com/office/drawing/2014/main" id="{DDA5BF54-AFB0-7B41-8738-9CEC4B23B570}"/>
              </a:ext>
            </a:extLst>
          </p:cNvPr>
          <p:cNvSpPr txBox="1">
            <a:spLocks/>
          </p:cNvSpPr>
          <p:nvPr/>
        </p:nvSpPr>
        <p:spPr>
          <a:xfrm>
            <a:off x="833964" y="2274351"/>
            <a:ext cx="8229600" cy="191095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dirty="0"/>
          </a:p>
          <a:p>
            <a:pPr marL="274320" lvl="1" indent="0">
              <a:buFont typeface="Arial" pitchFamily="34" charset="0"/>
              <a:buNone/>
            </a:pPr>
            <a:endParaRPr lang="en-US" dirty="0"/>
          </a:p>
          <a:p>
            <a:pPr lvl="1"/>
            <a:endParaRPr lang="en-US" dirty="0"/>
          </a:p>
          <a:p>
            <a:pPr lvl="1"/>
            <a:endParaRPr lang="en-US" dirty="0"/>
          </a:p>
        </p:txBody>
      </p:sp>
      <p:pic>
        <p:nvPicPr>
          <p:cNvPr id="10" name="Picture 9">
            <a:extLst>
              <a:ext uri="{FF2B5EF4-FFF2-40B4-BE49-F238E27FC236}">
                <a16:creationId xmlns:a16="http://schemas.microsoft.com/office/drawing/2014/main" id="{97B5B555-33CD-6F44-8905-245895F0FBD9}"/>
              </a:ext>
            </a:extLst>
          </p:cNvPr>
          <p:cNvPicPr>
            <a:picLocks noChangeAspect="1"/>
          </p:cNvPicPr>
          <p:nvPr/>
        </p:nvPicPr>
        <p:blipFill>
          <a:blip r:embed="rId3"/>
          <a:stretch>
            <a:fillRect/>
          </a:stretch>
        </p:blipFill>
        <p:spPr>
          <a:xfrm>
            <a:off x="1697564" y="2354476"/>
            <a:ext cx="2518833" cy="1025546"/>
          </a:xfrm>
          <a:prstGeom prst="rect">
            <a:avLst/>
          </a:prstGeom>
        </p:spPr>
      </p:pic>
    </p:spTree>
    <p:extLst>
      <p:ext uri="{BB962C8B-B14F-4D97-AF65-F5344CB8AC3E}">
        <p14:creationId xmlns:p14="http://schemas.microsoft.com/office/powerpoint/2010/main" val="2911615081"/>
      </p:ext>
    </p:extLst>
  </p:cSld>
  <p:clrMapOvr>
    <a:masterClrMapping/>
  </p:clrMapOvr>
  <mc:AlternateContent xmlns:mc="http://schemas.openxmlformats.org/markup-compatibility/2006" xmlns:p14="http://schemas.microsoft.com/office/powerpoint/2010/main">
    <mc:Choice Requires="p14">
      <p:transition spd="slow" p14:dur="2000" advTm="86297"/>
    </mc:Choice>
    <mc:Fallback xmlns="">
      <p:transition xmlns:p14="http://schemas.microsoft.com/office/powerpoint/2010/main" spd="slow" advTm="86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Analyze Impartial Games?</a:t>
            </a:r>
          </a:p>
        </p:txBody>
      </p:sp>
      <p:pic>
        <p:nvPicPr>
          <p:cNvPr id="32" name="Content Placeholder 31">
            <a:extLst>
              <a:ext uri="{FF2B5EF4-FFF2-40B4-BE49-F238E27FC236}">
                <a16:creationId xmlns:a16="http://schemas.microsoft.com/office/drawing/2014/main" id="{4FF6537F-01A4-8840-B199-A58202C868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3000" y="4000500"/>
            <a:ext cx="127000" cy="63500"/>
          </a:xfrm>
        </p:spPr>
      </p:pic>
      <p:grpSp>
        <p:nvGrpSpPr>
          <p:cNvPr id="57" name="Group 56"/>
          <p:cNvGrpSpPr/>
          <p:nvPr/>
        </p:nvGrpSpPr>
        <p:grpSpPr>
          <a:xfrm>
            <a:off x="6245240" y="2825082"/>
            <a:ext cx="659293" cy="637008"/>
            <a:chOff x="5418328" y="3046294"/>
            <a:chExt cx="659293" cy="637008"/>
          </a:xfrm>
        </p:grpSpPr>
        <p:sp>
          <p:nvSpPr>
            <p:cNvPr id="58" name="TextBox 57"/>
            <p:cNvSpPr txBox="1"/>
            <p:nvPr/>
          </p:nvSpPr>
          <p:spPr>
            <a:xfrm>
              <a:off x="5418328" y="3313970"/>
              <a:ext cx="659293" cy="369332"/>
            </a:xfrm>
            <a:prstGeom prst="rect">
              <a:avLst/>
            </a:prstGeom>
            <a:noFill/>
          </p:spPr>
          <p:txBody>
            <a:bodyPr wrap="none" rtlCol="0">
              <a:spAutoFit/>
            </a:bodyPr>
            <a:lstStyle/>
            <a:p>
              <a:r>
                <a:rPr lang="en-US" dirty="0"/>
                <a:t>(2,1)</a:t>
              </a:r>
            </a:p>
          </p:txBody>
        </p:sp>
        <p:cxnSp>
          <p:nvCxnSpPr>
            <p:cNvPr id="59" name="Straight Arrow Connector 58"/>
            <p:cNvCxnSpPr>
              <a:endCxn id="58" idx="0"/>
            </p:cNvCxnSpPr>
            <p:nvPr/>
          </p:nvCxnSpPr>
          <p:spPr>
            <a:xfrm flipH="1">
              <a:off x="5747975" y="3046294"/>
              <a:ext cx="8428" cy="267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6904533" y="2825082"/>
            <a:ext cx="1390608" cy="633709"/>
            <a:chOff x="6077621" y="3046294"/>
            <a:chExt cx="1390608" cy="633709"/>
          </a:xfrm>
        </p:grpSpPr>
        <p:sp>
          <p:nvSpPr>
            <p:cNvPr id="61" name="TextBox 60"/>
            <p:cNvSpPr txBox="1"/>
            <p:nvPr/>
          </p:nvSpPr>
          <p:spPr>
            <a:xfrm>
              <a:off x="6808936" y="3310671"/>
              <a:ext cx="659293" cy="369332"/>
            </a:xfrm>
            <a:prstGeom prst="rect">
              <a:avLst/>
            </a:prstGeom>
            <a:noFill/>
          </p:spPr>
          <p:txBody>
            <a:bodyPr wrap="none" rtlCol="0">
              <a:spAutoFit/>
            </a:bodyPr>
            <a:lstStyle/>
            <a:p>
              <a:r>
                <a:rPr lang="en-US" dirty="0"/>
                <a:t>(3,0)</a:t>
              </a:r>
            </a:p>
          </p:txBody>
        </p:sp>
        <p:cxnSp>
          <p:nvCxnSpPr>
            <p:cNvPr id="62" name="Straight Arrow Connector 61"/>
            <p:cNvCxnSpPr/>
            <p:nvPr/>
          </p:nvCxnSpPr>
          <p:spPr>
            <a:xfrm>
              <a:off x="6077621" y="3046294"/>
              <a:ext cx="894022" cy="267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5383416" y="2825082"/>
            <a:ext cx="925689" cy="1442568"/>
            <a:chOff x="4556504" y="3046294"/>
            <a:chExt cx="925689" cy="1442568"/>
          </a:xfrm>
        </p:grpSpPr>
        <p:sp>
          <p:nvSpPr>
            <p:cNvPr id="64" name="TextBox 63"/>
            <p:cNvSpPr txBox="1"/>
            <p:nvPr/>
          </p:nvSpPr>
          <p:spPr>
            <a:xfrm>
              <a:off x="4556504" y="4119530"/>
              <a:ext cx="659293" cy="369332"/>
            </a:xfrm>
            <a:prstGeom prst="rect">
              <a:avLst/>
            </a:prstGeom>
            <a:noFill/>
          </p:spPr>
          <p:txBody>
            <a:bodyPr wrap="none" rtlCol="0">
              <a:spAutoFit/>
            </a:bodyPr>
            <a:lstStyle/>
            <a:p>
              <a:r>
                <a:rPr lang="en-US" dirty="0"/>
                <a:t>(1,1)</a:t>
              </a:r>
            </a:p>
          </p:txBody>
        </p:sp>
        <p:cxnSp>
          <p:nvCxnSpPr>
            <p:cNvPr id="65" name="Straight Arrow Connector 64"/>
            <p:cNvCxnSpPr/>
            <p:nvPr/>
          </p:nvCxnSpPr>
          <p:spPr>
            <a:xfrm flipH="1">
              <a:off x="4860962" y="3046294"/>
              <a:ext cx="621231" cy="1073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6" name="Straight Arrow Connector 65"/>
          <p:cNvCxnSpPr>
            <a:stCxn id="64" idx="2"/>
          </p:cNvCxnSpPr>
          <p:nvPr/>
        </p:nvCxnSpPr>
        <p:spPr>
          <a:xfrm>
            <a:off x="5713063" y="4267650"/>
            <a:ext cx="760606" cy="744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6775196" y="4279105"/>
            <a:ext cx="193201" cy="732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309104" y="5011978"/>
            <a:ext cx="659293" cy="369332"/>
          </a:xfrm>
          <a:prstGeom prst="rect">
            <a:avLst/>
          </a:prstGeom>
          <a:noFill/>
        </p:spPr>
        <p:txBody>
          <a:bodyPr wrap="none" rtlCol="0">
            <a:spAutoFit/>
          </a:bodyPr>
          <a:lstStyle/>
          <a:p>
            <a:r>
              <a:rPr lang="en-US" dirty="0"/>
              <a:t>(1,0)</a:t>
            </a:r>
          </a:p>
        </p:txBody>
      </p:sp>
      <p:sp>
        <p:nvSpPr>
          <p:cNvPr id="70" name="TextBox 69"/>
          <p:cNvSpPr txBox="1"/>
          <p:nvPr/>
        </p:nvSpPr>
        <p:spPr>
          <a:xfrm>
            <a:off x="6756211" y="3909774"/>
            <a:ext cx="659293" cy="369332"/>
          </a:xfrm>
          <a:prstGeom prst="rect">
            <a:avLst/>
          </a:prstGeom>
          <a:noFill/>
        </p:spPr>
        <p:txBody>
          <a:bodyPr wrap="none" rtlCol="0">
            <a:spAutoFit/>
          </a:bodyPr>
          <a:lstStyle/>
          <a:p>
            <a:r>
              <a:rPr lang="en-US" dirty="0"/>
              <a:t>(2,0)</a:t>
            </a:r>
          </a:p>
        </p:txBody>
      </p:sp>
      <p:cxnSp>
        <p:nvCxnSpPr>
          <p:cNvPr id="71" name="Straight Arrow Connector 70"/>
          <p:cNvCxnSpPr>
            <a:endCxn id="70" idx="0"/>
          </p:cNvCxnSpPr>
          <p:nvPr/>
        </p:nvCxnSpPr>
        <p:spPr>
          <a:xfrm>
            <a:off x="6711235" y="3462091"/>
            <a:ext cx="374623" cy="447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69" idx="0"/>
          </p:cNvCxnSpPr>
          <p:nvPr/>
        </p:nvCxnSpPr>
        <p:spPr>
          <a:xfrm>
            <a:off x="6610726" y="3589725"/>
            <a:ext cx="28025" cy="1422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5979151" y="3452194"/>
            <a:ext cx="532178" cy="442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638751" y="5381309"/>
            <a:ext cx="447107" cy="312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7089405" y="4279105"/>
            <a:ext cx="96961" cy="1414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6904533" y="3462090"/>
            <a:ext cx="1167429" cy="2633979"/>
            <a:chOff x="6077621" y="3683302"/>
            <a:chExt cx="1167429" cy="2633979"/>
          </a:xfrm>
        </p:grpSpPr>
        <p:cxnSp>
          <p:nvCxnSpPr>
            <p:cNvPr id="78" name="Straight Arrow Connector 77"/>
            <p:cNvCxnSpPr/>
            <p:nvPr/>
          </p:nvCxnSpPr>
          <p:spPr>
            <a:xfrm flipH="1">
              <a:off x="6426961" y="3713918"/>
              <a:ext cx="544682" cy="417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077621" y="5947949"/>
              <a:ext cx="659293" cy="369332"/>
            </a:xfrm>
            <a:prstGeom prst="rect">
              <a:avLst/>
            </a:prstGeom>
            <a:noFill/>
          </p:spPr>
          <p:txBody>
            <a:bodyPr wrap="none" rtlCol="0">
              <a:spAutoFit/>
            </a:bodyPr>
            <a:lstStyle/>
            <a:p>
              <a:r>
                <a:rPr lang="en-US" dirty="0"/>
                <a:t>(0,0)</a:t>
              </a:r>
            </a:p>
          </p:txBody>
        </p:sp>
        <p:cxnSp>
          <p:nvCxnSpPr>
            <p:cNvPr id="80" name="Straight Arrow Connector 79"/>
            <p:cNvCxnSpPr/>
            <p:nvPr/>
          </p:nvCxnSpPr>
          <p:spPr>
            <a:xfrm flipH="1">
              <a:off x="6496512" y="3683302"/>
              <a:ext cx="748538" cy="2231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6105032" y="3725373"/>
              <a:ext cx="997098" cy="1549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6245240" y="2236477"/>
            <a:ext cx="686704" cy="588605"/>
            <a:chOff x="5418328" y="2457689"/>
            <a:chExt cx="686704" cy="588605"/>
          </a:xfrm>
        </p:grpSpPr>
        <p:sp>
          <p:nvSpPr>
            <p:cNvPr id="83" name="TextBox 82"/>
            <p:cNvSpPr txBox="1"/>
            <p:nvPr/>
          </p:nvSpPr>
          <p:spPr>
            <a:xfrm>
              <a:off x="5418328" y="2676962"/>
              <a:ext cx="659293" cy="369332"/>
            </a:xfrm>
            <a:prstGeom prst="rect">
              <a:avLst/>
            </a:prstGeom>
            <a:noFill/>
          </p:spPr>
          <p:txBody>
            <a:bodyPr wrap="none" rtlCol="0">
              <a:spAutoFit/>
            </a:bodyPr>
            <a:lstStyle/>
            <a:p>
              <a:r>
                <a:rPr lang="en-US" dirty="0"/>
                <a:t>(3,1)</a:t>
              </a:r>
            </a:p>
          </p:txBody>
        </p:sp>
        <p:grpSp>
          <p:nvGrpSpPr>
            <p:cNvPr id="84" name="Group 83"/>
            <p:cNvGrpSpPr/>
            <p:nvPr/>
          </p:nvGrpSpPr>
          <p:grpSpPr>
            <a:xfrm>
              <a:off x="5509603" y="2457689"/>
              <a:ext cx="595429" cy="219273"/>
              <a:chOff x="5482192" y="2366324"/>
              <a:chExt cx="595429" cy="219273"/>
            </a:xfrm>
          </p:grpSpPr>
          <p:sp>
            <p:nvSpPr>
              <p:cNvPr id="85" name="Can 84"/>
              <p:cNvSpPr/>
              <p:nvPr/>
            </p:nvSpPr>
            <p:spPr>
              <a:xfrm>
                <a:off x="5482193" y="2512506"/>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Can 85"/>
              <p:cNvSpPr/>
              <p:nvPr/>
            </p:nvSpPr>
            <p:spPr>
              <a:xfrm>
                <a:off x="5482193" y="2439415"/>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Can 86"/>
              <p:cNvSpPr/>
              <p:nvPr/>
            </p:nvSpPr>
            <p:spPr>
              <a:xfrm>
                <a:off x="5482192" y="2366324"/>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an 87"/>
              <p:cNvSpPr/>
              <p:nvPr/>
            </p:nvSpPr>
            <p:spPr>
              <a:xfrm>
                <a:off x="5803411" y="2512506"/>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01" name="Curved Connector 100"/>
          <p:cNvCxnSpPr/>
          <p:nvPr/>
        </p:nvCxnSpPr>
        <p:spPr>
          <a:xfrm rot="10800000" flipH="1" flipV="1">
            <a:off x="6181376" y="2825082"/>
            <a:ext cx="63864" cy="2371561"/>
          </a:xfrm>
          <a:prstGeom prst="curvedConnector3">
            <a:avLst>
              <a:gd name="adj1" fmla="val -1445295"/>
            </a:avLst>
          </a:prstGeom>
          <a:ln>
            <a:tailEnd type="arrow"/>
          </a:ln>
        </p:spPr>
        <p:style>
          <a:lnRef idx="2">
            <a:schemeClr val="accent1"/>
          </a:lnRef>
          <a:fillRef idx="0">
            <a:schemeClr val="accent1"/>
          </a:fillRef>
          <a:effectRef idx="1">
            <a:schemeClr val="accent1"/>
          </a:effectRef>
          <a:fontRef idx="minor">
            <a:schemeClr val="tx1"/>
          </a:fontRef>
        </p:style>
      </p:cxnSp>
      <p:pic>
        <p:nvPicPr>
          <p:cNvPr id="37" name="Picture 36">
            <a:extLst>
              <a:ext uri="{FF2B5EF4-FFF2-40B4-BE49-F238E27FC236}">
                <a16:creationId xmlns:a16="http://schemas.microsoft.com/office/drawing/2014/main" id="{628051C1-ED0D-624E-B821-3B51BC52DF58}"/>
              </a:ext>
            </a:extLst>
          </p:cNvPr>
          <p:cNvPicPr>
            <a:picLocks noChangeAspect="1"/>
          </p:cNvPicPr>
          <p:nvPr/>
        </p:nvPicPr>
        <p:blipFill>
          <a:blip r:embed="rId4"/>
          <a:stretch>
            <a:fillRect/>
          </a:stretch>
        </p:blipFill>
        <p:spPr>
          <a:xfrm>
            <a:off x="507713" y="1655012"/>
            <a:ext cx="4038600" cy="4711700"/>
          </a:xfrm>
          <a:prstGeom prst="rect">
            <a:avLst/>
          </a:prstGeom>
        </p:spPr>
      </p:pic>
      <p:sp>
        <p:nvSpPr>
          <p:cNvPr id="3" name="Rectangle 2">
            <a:extLst>
              <a:ext uri="{FF2B5EF4-FFF2-40B4-BE49-F238E27FC236}">
                <a16:creationId xmlns:a16="http://schemas.microsoft.com/office/drawing/2014/main" id="{C8209CA2-33AF-E34C-96F7-910741594415}"/>
              </a:ext>
            </a:extLst>
          </p:cNvPr>
          <p:cNvSpPr/>
          <p:nvPr/>
        </p:nvSpPr>
        <p:spPr>
          <a:xfrm>
            <a:off x="619288" y="2110994"/>
            <a:ext cx="3330412" cy="3139321"/>
          </a:xfrm>
          <a:prstGeom prst="rect">
            <a:avLst/>
          </a:prstGeom>
        </p:spPr>
        <p:txBody>
          <a:bodyPr wrap="square">
            <a:spAutoFit/>
          </a:bodyPr>
          <a:lstStyle/>
          <a:p>
            <a:pPr marL="342900" indent="-342900">
              <a:buClr>
                <a:srgbClr val="FFC000"/>
              </a:buClr>
              <a:buFont typeface="Arial" panose="020B0604020202020204" pitchFamily="34" charset="0"/>
              <a:buChar char="•"/>
            </a:pPr>
            <a:r>
              <a:rPr lang="en-US" sz="2200" dirty="0"/>
              <a:t>Map out all the possible moves and counter moves</a:t>
            </a:r>
          </a:p>
          <a:p>
            <a:pPr>
              <a:buClr>
                <a:srgbClr val="FFC000"/>
              </a:buClr>
            </a:pPr>
            <a:endParaRPr lang="en-US" sz="2200" dirty="0"/>
          </a:p>
          <a:p>
            <a:pPr marL="342900" indent="-342900">
              <a:buClr>
                <a:srgbClr val="FFC000"/>
              </a:buClr>
              <a:buFont typeface="Arial" panose="020B0604020202020204" pitchFamily="34" charset="0"/>
              <a:buChar char="•"/>
            </a:pPr>
            <a:r>
              <a:rPr lang="en-US" sz="2200" dirty="0"/>
              <a:t>Decide which ones are the good positions</a:t>
            </a:r>
          </a:p>
          <a:p>
            <a:pPr>
              <a:buClr>
                <a:srgbClr val="FFC000"/>
              </a:buClr>
            </a:pPr>
            <a:endParaRPr lang="en-US" sz="2200" dirty="0"/>
          </a:p>
          <a:p>
            <a:pPr marL="342900" indent="-342900">
              <a:buClr>
                <a:srgbClr val="FFC000"/>
              </a:buClr>
              <a:buFont typeface="Arial" panose="020B0604020202020204" pitchFamily="34" charset="0"/>
              <a:buChar char="•"/>
            </a:pPr>
            <a:r>
              <a:rPr lang="en-US" sz="2200" dirty="0"/>
              <a:t>Map out a winning strateg</a:t>
            </a:r>
            <a:r>
              <a:rPr lang="en-US" sz="2000" dirty="0"/>
              <a:t>y</a:t>
            </a:r>
          </a:p>
        </p:txBody>
      </p:sp>
    </p:spTree>
    <p:custDataLst>
      <p:tags r:id="rId1"/>
    </p:custDataLst>
    <p:extLst>
      <p:ext uri="{BB962C8B-B14F-4D97-AF65-F5344CB8AC3E}">
        <p14:creationId xmlns:p14="http://schemas.microsoft.com/office/powerpoint/2010/main" val="2862222366"/>
      </p:ext>
    </p:extLst>
  </p:cSld>
  <p:clrMapOvr>
    <a:masterClrMapping/>
  </p:clrMapOvr>
  <mc:AlternateContent xmlns:mc="http://schemas.openxmlformats.org/markup-compatibility/2006" xmlns:p14="http://schemas.microsoft.com/office/powerpoint/2010/main">
    <mc:Choice Requires="p14">
      <p:transition spd="slow" p14:dur="2000" advTm="220632"/>
    </mc:Choice>
    <mc:Fallback xmlns="">
      <p:transition xmlns:p14="http://schemas.microsoft.com/office/powerpoint/2010/main" spd="slow" advTm="220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ctr"/>
            <a:r>
              <a:rPr lang="en-US" dirty="0"/>
              <a:t>Impartial Games</a:t>
            </a:r>
          </a:p>
        </p:txBody>
      </p:sp>
      <p:sp>
        <p:nvSpPr>
          <p:cNvPr id="3" name="Content Placeholder 2"/>
          <p:cNvSpPr>
            <a:spLocks noGrp="1"/>
          </p:cNvSpPr>
          <p:nvPr>
            <p:ph idx="1"/>
          </p:nvPr>
        </p:nvSpPr>
        <p:spPr>
          <a:xfrm>
            <a:off x="457200" y="1447800"/>
            <a:ext cx="8391995" cy="4876800"/>
          </a:xfrm>
        </p:spPr>
        <p:txBody>
          <a:bodyPr>
            <a:normAutofit/>
          </a:bodyPr>
          <a:lstStyle/>
          <a:p>
            <a:pPr marL="0" indent="0">
              <a:buNone/>
            </a:pPr>
            <a:r>
              <a:rPr lang="en-US" dirty="0"/>
              <a:t>Only two possible types of positions:</a:t>
            </a:r>
          </a:p>
          <a:p>
            <a:pPr lvl="1"/>
            <a:r>
              <a:rPr lang="en-US" sz="2400" b="1" dirty="0">
                <a:solidFill>
                  <a:srgbClr val="FF0000"/>
                </a:solidFill>
              </a:rPr>
              <a:t>Losing</a:t>
            </a:r>
            <a:r>
              <a:rPr lang="en-US" sz="2400" b="1" dirty="0">
                <a:solidFill>
                  <a:srgbClr val="DC5924"/>
                </a:solidFill>
              </a:rPr>
              <a:t> </a:t>
            </a:r>
            <a:r>
              <a:rPr lang="en-US" sz="2400" dirty="0"/>
              <a:t>positions</a:t>
            </a:r>
            <a:r>
              <a:rPr lang="en-US" sz="2400" b="1" dirty="0">
                <a:solidFill>
                  <a:srgbClr val="DC5924"/>
                </a:solidFill>
              </a:rPr>
              <a:t> </a:t>
            </a:r>
            <a:r>
              <a:rPr lang="en-US" sz="2400" dirty="0"/>
              <a:t>(called </a:t>
            </a:r>
            <a:r>
              <a:rPr lang="en-US" sz="2400" b="1" dirty="0">
                <a:solidFill>
                  <a:srgbClr val="FF0000"/>
                </a:solidFill>
              </a:rPr>
              <a:t>P</a:t>
            </a:r>
            <a:r>
              <a:rPr lang="en-US" sz="2400" dirty="0"/>
              <a:t>-positions) – you lose no matter what moves you make</a:t>
            </a:r>
            <a:endParaRPr lang="en-US" sz="2400" b="1" dirty="0"/>
          </a:p>
          <a:p>
            <a:pPr lvl="1"/>
            <a:r>
              <a:rPr lang="en-US" sz="2400" b="1" dirty="0">
                <a:solidFill>
                  <a:srgbClr val="329C0B"/>
                </a:solidFill>
              </a:rPr>
              <a:t>Winning</a:t>
            </a:r>
            <a:r>
              <a:rPr lang="en-US" sz="2400" b="1" dirty="0">
                <a:solidFill>
                  <a:srgbClr val="DC5924"/>
                </a:solidFill>
              </a:rPr>
              <a:t> </a:t>
            </a:r>
            <a:r>
              <a:rPr lang="en-US" sz="2400" dirty="0">
                <a:solidFill>
                  <a:srgbClr val="000000"/>
                </a:solidFill>
              </a:rPr>
              <a:t>positions (called </a:t>
            </a:r>
            <a:r>
              <a:rPr lang="en-US" sz="2400" b="1" dirty="0">
                <a:solidFill>
                  <a:srgbClr val="00B050"/>
                </a:solidFill>
              </a:rPr>
              <a:t>N</a:t>
            </a:r>
            <a:r>
              <a:rPr lang="en-US" sz="2400" dirty="0">
                <a:solidFill>
                  <a:srgbClr val="000000"/>
                </a:solidFill>
              </a:rPr>
              <a:t>-positions) – you can force a win if choosing the right moves</a:t>
            </a:r>
          </a:p>
          <a:p>
            <a:pPr marL="274320" lvl="1" indent="0">
              <a:buNone/>
            </a:pPr>
            <a:endParaRPr lang="en-US" sz="2400" dirty="0"/>
          </a:p>
          <a:p>
            <a:pPr marL="0" indent="0">
              <a:buNone/>
            </a:pPr>
            <a:r>
              <a:rPr lang="en-US" dirty="0"/>
              <a:t>Characterization of positions:</a:t>
            </a:r>
          </a:p>
          <a:p>
            <a:pPr lvl="1"/>
            <a:r>
              <a:rPr lang="en-US" sz="2400" dirty="0"/>
              <a:t>A </a:t>
            </a:r>
            <a:r>
              <a:rPr lang="en-US" sz="2400" b="1" dirty="0">
                <a:solidFill>
                  <a:srgbClr val="FF0000"/>
                </a:solidFill>
              </a:rPr>
              <a:t>losing</a:t>
            </a:r>
            <a:r>
              <a:rPr lang="en-US" sz="2400" dirty="0"/>
              <a:t> position is one where </a:t>
            </a:r>
            <a:r>
              <a:rPr lang="en-US" sz="2400" b="1" dirty="0">
                <a:solidFill>
                  <a:srgbClr val="4D0B82"/>
                </a:solidFill>
              </a:rPr>
              <a:t>ALL</a:t>
            </a:r>
            <a:r>
              <a:rPr lang="en-US" sz="2400" dirty="0"/>
              <a:t> allowed moves lead to a </a:t>
            </a:r>
            <a:r>
              <a:rPr lang="en-US" sz="2400" b="1" dirty="0">
                <a:solidFill>
                  <a:srgbClr val="329C0B"/>
                </a:solidFill>
              </a:rPr>
              <a:t>winning</a:t>
            </a:r>
            <a:r>
              <a:rPr lang="en-US" sz="2400" dirty="0"/>
              <a:t> position</a:t>
            </a:r>
          </a:p>
          <a:p>
            <a:pPr lvl="1"/>
            <a:r>
              <a:rPr lang="en-US" sz="2400" dirty="0"/>
              <a:t>A </a:t>
            </a:r>
            <a:r>
              <a:rPr lang="en-US" sz="2400" b="1" dirty="0">
                <a:solidFill>
                  <a:srgbClr val="329C0B"/>
                </a:solidFill>
              </a:rPr>
              <a:t>winning</a:t>
            </a:r>
            <a:r>
              <a:rPr lang="en-US" sz="2400" dirty="0"/>
              <a:t> position is one where there is </a:t>
            </a:r>
            <a:r>
              <a:rPr lang="en-US" sz="2400" b="1" dirty="0">
                <a:solidFill>
                  <a:srgbClr val="4D0B82"/>
                </a:solidFill>
              </a:rPr>
              <a:t>at least one </a:t>
            </a:r>
            <a:r>
              <a:rPr lang="en-US" sz="2400" dirty="0"/>
              <a:t>move to a </a:t>
            </a:r>
            <a:r>
              <a:rPr lang="en-US" sz="2400" b="1" dirty="0">
                <a:solidFill>
                  <a:srgbClr val="FF0000"/>
                </a:solidFill>
              </a:rPr>
              <a:t>losing</a:t>
            </a:r>
            <a:r>
              <a:rPr lang="en-US" sz="2400" dirty="0"/>
              <a:t> position.</a:t>
            </a:r>
          </a:p>
        </p:txBody>
      </p:sp>
    </p:spTree>
    <p:extLst>
      <p:ext uri="{BB962C8B-B14F-4D97-AF65-F5344CB8AC3E}">
        <p14:creationId xmlns:p14="http://schemas.microsoft.com/office/powerpoint/2010/main" val="12473141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Backwards Labeling of Game Graph</a:t>
            </a:r>
          </a:p>
        </p:txBody>
      </p:sp>
      <p:sp>
        <p:nvSpPr>
          <p:cNvPr id="3" name="Content Placeholder 2"/>
          <p:cNvSpPr>
            <a:spLocks noGrp="1"/>
          </p:cNvSpPr>
          <p:nvPr>
            <p:ph sz="half" idx="1"/>
          </p:nvPr>
        </p:nvSpPr>
        <p:spPr>
          <a:xfrm>
            <a:off x="358130" y="2271084"/>
            <a:ext cx="4038600" cy="3232576"/>
          </a:xfrm>
        </p:spPr>
        <p:txBody>
          <a:bodyPr>
            <a:normAutofit/>
          </a:bodyPr>
          <a:lstStyle/>
          <a:p>
            <a:r>
              <a:rPr lang="en-US" sz="2400" dirty="0"/>
              <a:t>Terminal positions are </a:t>
            </a:r>
            <a:r>
              <a:rPr lang="en-US" sz="2400" b="1" dirty="0">
                <a:solidFill>
                  <a:srgbClr val="FF0000"/>
                </a:solidFill>
              </a:rPr>
              <a:t>P</a:t>
            </a:r>
            <a:r>
              <a:rPr lang="en-US" sz="2400" dirty="0"/>
              <a:t>-positions (</a:t>
            </a:r>
            <a:r>
              <a:rPr lang="en-US" sz="2400" b="1" dirty="0">
                <a:solidFill>
                  <a:srgbClr val="FF0000"/>
                </a:solidFill>
              </a:rPr>
              <a:t>losing</a:t>
            </a:r>
            <a:r>
              <a:rPr lang="en-US" sz="2400" dirty="0"/>
              <a:t>)</a:t>
            </a:r>
          </a:p>
          <a:p>
            <a:r>
              <a:rPr lang="en-US" sz="2400" dirty="0"/>
              <a:t>Any position that allows a move to a </a:t>
            </a:r>
            <a:r>
              <a:rPr lang="en-US" sz="2400" b="1" dirty="0"/>
              <a:t>P</a:t>
            </a:r>
            <a:r>
              <a:rPr lang="en-US" sz="2400" dirty="0"/>
              <a:t>-position is an </a:t>
            </a:r>
            <a:r>
              <a:rPr lang="en-US" sz="2400" b="1" dirty="0">
                <a:solidFill>
                  <a:srgbClr val="008000"/>
                </a:solidFill>
              </a:rPr>
              <a:t>N</a:t>
            </a:r>
            <a:r>
              <a:rPr lang="en-US" sz="2400" dirty="0"/>
              <a:t>-position (</a:t>
            </a:r>
            <a:r>
              <a:rPr lang="en-US" sz="2400" b="1" dirty="0" err="1">
                <a:solidFill>
                  <a:srgbClr val="008000"/>
                </a:solidFill>
              </a:rPr>
              <a:t>wiNning</a:t>
            </a:r>
            <a:r>
              <a:rPr lang="en-US" sz="2400" dirty="0"/>
              <a:t>)</a:t>
            </a:r>
          </a:p>
          <a:p>
            <a:r>
              <a:rPr lang="en-US" sz="2400" dirty="0"/>
              <a:t>Any position for which </a:t>
            </a:r>
            <a:r>
              <a:rPr lang="en-US" sz="2400" b="1" dirty="0">
                <a:solidFill>
                  <a:srgbClr val="FF0000"/>
                </a:solidFill>
              </a:rPr>
              <a:t>all</a:t>
            </a:r>
            <a:r>
              <a:rPr lang="en-US" sz="2400" dirty="0"/>
              <a:t> options are </a:t>
            </a:r>
            <a:r>
              <a:rPr lang="en-US" sz="2400" b="1" dirty="0"/>
              <a:t>N</a:t>
            </a:r>
            <a:r>
              <a:rPr lang="en-US" sz="2400" dirty="0"/>
              <a:t>-positions is a </a:t>
            </a:r>
            <a:r>
              <a:rPr lang="en-US" sz="2400" b="1" dirty="0">
                <a:solidFill>
                  <a:srgbClr val="FF0000"/>
                </a:solidFill>
              </a:rPr>
              <a:t>P</a:t>
            </a:r>
            <a:r>
              <a:rPr lang="en-US" sz="2400" dirty="0"/>
              <a:t>-position.</a:t>
            </a:r>
          </a:p>
        </p:txBody>
      </p:sp>
      <p:sp>
        <p:nvSpPr>
          <p:cNvPr id="4" name="Content Placeholder 3"/>
          <p:cNvSpPr>
            <a:spLocks noGrp="1"/>
          </p:cNvSpPr>
          <p:nvPr>
            <p:ph sz="half" idx="2"/>
          </p:nvPr>
        </p:nvSpPr>
        <p:spPr/>
        <p:txBody>
          <a:bodyPr>
            <a:normAutofit/>
          </a:bodyPr>
          <a:lstStyle/>
          <a:p>
            <a:pPr marL="0" indent="0">
              <a:buNone/>
            </a:pPr>
            <a:endParaRPr lang="en-US" dirty="0"/>
          </a:p>
        </p:txBody>
      </p:sp>
      <p:grpSp>
        <p:nvGrpSpPr>
          <p:cNvPr id="5" name="Group 4"/>
          <p:cNvGrpSpPr/>
          <p:nvPr/>
        </p:nvGrpSpPr>
        <p:grpSpPr>
          <a:xfrm>
            <a:off x="5386394" y="2088357"/>
            <a:ext cx="2911725" cy="3859592"/>
            <a:chOff x="4556504" y="2457689"/>
            <a:chExt cx="2911725" cy="3859592"/>
          </a:xfrm>
        </p:grpSpPr>
        <p:grpSp>
          <p:nvGrpSpPr>
            <p:cNvPr id="6" name="Group 5"/>
            <p:cNvGrpSpPr/>
            <p:nvPr/>
          </p:nvGrpSpPr>
          <p:grpSpPr>
            <a:xfrm>
              <a:off x="5418328" y="3046294"/>
              <a:ext cx="659293" cy="637008"/>
              <a:chOff x="5418328" y="3046294"/>
              <a:chExt cx="659293" cy="637008"/>
            </a:xfrm>
          </p:grpSpPr>
          <p:sp>
            <p:nvSpPr>
              <p:cNvPr id="36" name="TextBox 35"/>
              <p:cNvSpPr txBox="1"/>
              <p:nvPr/>
            </p:nvSpPr>
            <p:spPr>
              <a:xfrm>
                <a:off x="5418328" y="3313970"/>
                <a:ext cx="659293" cy="369332"/>
              </a:xfrm>
              <a:prstGeom prst="rect">
                <a:avLst/>
              </a:prstGeom>
              <a:noFill/>
            </p:spPr>
            <p:txBody>
              <a:bodyPr wrap="none" rtlCol="0">
                <a:spAutoFit/>
              </a:bodyPr>
              <a:lstStyle/>
              <a:p>
                <a:r>
                  <a:rPr lang="en-US" dirty="0"/>
                  <a:t>(2,1)</a:t>
                </a:r>
              </a:p>
            </p:txBody>
          </p:sp>
          <p:cxnSp>
            <p:nvCxnSpPr>
              <p:cNvPr id="37" name="Straight Arrow Connector 36"/>
              <p:cNvCxnSpPr>
                <a:endCxn id="36" idx="0"/>
              </p:cNvCxnSpPr>
              <p:nvPr/>
            </p:nvCxnSpPr>
            <p:spPr>
              <a:xfrm flipH="1">
                <a:off x="5747975" y="3046294"/>
                <a:ext cx="8428" cy="267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6077621" y="3046294"/>
              <a:ext cx="1390608" cy="633709"/>
              <a:chOff x="6077621" y="3046294"/>
              <a:chExt cx="1390608" cy="633709"/>
            </a:xfrm>
          </p:grpSpPr>
          <p:sp>
            <p:nvSpPr>
              <p:cNvPr id="34" name="TextBox 33"/>
              <p:cNvSpPr txBox="1"/>
              <p:nvPr/>
            </p:nvSpPr>
            <p:spPr>
              <a:xfrm>
                <a:off x="6808936" y="3310671"/>
                <a:ext cx="659293" cy="369332"/>
              </a:xfrm>
              <a:prstGeom prst="rect">
                <a:avLst/>
              </a:prstGeom>
              <a:noFill/>
            </p:spPr>
            <p:txBody>
              <a:bodyPr wrap="none" rtlCol="0">
                <a:spAutoFit/>
              </a:bodyPr>
              <a:lstStyle/>
              <a:p>
                <a:r>
                  <a:rPr lang="en-US" dirty="0"/>
                  <a:t>(3,0)</a:t>
                </a:r>
              </a:p>
            </p:txBody>
          </p:sp>
          <p:cxnSp>
            <p:nvCxnSpPr>
              <p:cNvPr id="35" name="Straight Arrow Connector 34"/>
              <p:cNvCxnSpPr/>
              <p:nvPr/>
            </p:nvCxnSpPr>
            <p:spPr>
              <a:xfrm>
                <a:off x="6077621" y="3046294"/>
                <a:ext cx="894022" cy="267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556504" y="3046294"/>
              <a:ext cx="925689" cy="1442568"/>
              <a:chOff x="4556504" y="3046294"/>
              <a:chExt cx="925689" cy="1442568"/>
            </a:xfrm>
          </p:grpSpPr>
          <p:sp>
            <p:nvSpPr>
              <p:cNvPr id="32" name="TextBox 31"/>
              <p:cNvSpPr txBox="1"/>
              <p:nvPr/>
            </p:nvSpPr>
            <p:spPr>
              <a:xfrm>
                <a:off x="4556504" y="4119530"/>
                <a:ext cx="659293" cy="369332"/>
              </a:xfrm>
              <a:prstGeom prst="rect">
                <a:avLst/>
              </a:prstGeom>
              <a:noFill/>
            </p:spPr>
            <p:txBody>
              <a:bodyPr wrap="none" rtlCol="0">
                <a:spAutoFit/>
              </a:bodyPr>
              <a:lstStyle/>
              <a:p>
                <a:r>
                  <a:rPr lang="en-US" dirty="0"/>
                  <a:t>(1,1)</a:t>
                </a:r>
              </a:p>
            </p:txBody>
          </p:sp>
          <p:cxnSp>
            <p:nvCxnSpPr>
              <p:cNvPr id="33" name="Straight Arrow Connector 32"/>
              <p:cNvCxnSpPr/>
              <p:nvPr/>
            </p:nvCxnSpPr>
            <p:spPr>
              <a:xfrm flipH="1">
                <a:off x="4860962" y="3046294"/>
                <a:ext cx="621231" cy="1073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32" idx="2"/>
            </p:cNvCxnSpPr>
            <p:nvPr/>
          </p:nvCxnSpPr>
          <p:spPr>
            <a:xfrm>
              <a:off x="4886151" y="4488862"/>
              <a:ext cx="760606" cy="744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948284" y="4500317"/>
              <a:ext cx="193201" cy="732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5152239" y="3046294"/>
              <a:ext cx="1436353" cy="2556227"/>
              <a:chOff x="5152239" y="3046294"/>
              <a:chExt cx="1436353" cy="2556227"/>
            </a:xfrm>
          </p:grpSpPr>
          <p:sp>
            <p:nvSpPr>
              <p:cNvPr id="26" name="TextBox 25"/>
              <p:cNvSpPr txBox="1"/>
              <p:nvPr/>
            </p:nvSpPr>
            <p:spPr>
              <a:xfrm>
                <a:off x="5482192" y="5233189"/>
                <a:ext cx="659293" cy="369332"/>
              </a:xfrm>
              <a:prstGeom prst="rect">
                <a:avLst/>
              </a:prstGeom>
              <a:noFill/>
            </p:spPr>
            <p:txBody>
              <a:bodyPr wrap="none" rtlCol="0">
                <a:spAutoFit/>
              </a:bodyPr>
              <a:lstStyle/>
              <a:p>
                <a:r>
                  <a:rPr lang="en-US" dirty="0"/>
                  <a:t>(1,0)</a:t>
                </a:r>
              </a:p>
            </p:txBody>
          </p:sp>
          <p:sp>
            <p:nvSpPr>
              <p:cNvPr id="27" name="TextBox 26"/>
              <p:cNvSpPr txBox="1"/>
              <p:nvPr/>
            </p:nvSpPr>
            <p:spPr>
              <a:xfrm>
                <a:off x="5929299" y="4130985"/>
                <a:ext cx="659293" cy="369332"/>
              </a:xfrm>
              <a:prstGeom prst="rect">
                <a:avLst/>
              </a:prstGeom>
              <a:noFill/>
            </p:spPr>
            <p:txBody>
              <a:bodyPr wrap="none" rtlCol="0">
                <a:spAutoFit/>
              </a:bodyPr>
              <a:lstStyle/>
              <a:p>
                <a:r>
                  <a:rPr lang="en-US" dirty="0"/>
                  <a:t>(2,0)</a:t>
                </a:r>
              </a:p>
            </p:txBody>
          </p:sp>
          <p:cxnSp>
            <p:nvCxnSpPr>
              <p:cNvPr id="28" name="Straight Arrow Connector 27"/>
              <p:cNvCxnSpPr>
                <a:endCxn id="27" idx="0"/>
              </p:cNvCxnSpPr>
              <p:nvPr/>
            </p:nvCxnSpPr>
            <p:spPr>
              <a:xfrm>
                <a:off x="5884323" y="3683302"/>
                <a:ext cx="374623" cy="447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0800000" flipH="1" flipV="1">
                <a:off x="5386395" y="3046294"/>
                <a:ext cx="63864" cy="2371561"/>
              </a:xfrm>
              <a:prstGeom prst="curvedConnector3">
                <a:avLst>
                  <a:gd name="adj1" fmla="val -144529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6" idx="2"/>
                <a:endCxn id="26" idx="0"/>
              </p:cNvCxnSpPr>
              <p:nvPr/>
            </p:nvCxnSpPr>
            <p:spPr>
              <a:xfrm>
                <a:off x="5747975" y="3683302"/>
                <a:ext cx="63864" cy="1549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5152239" y="3673405"/>
                <a:ext cx="532178" cy="442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2" name="Straight Arrow Connector 11"/>
            <p:cNvCxnSpPr/>
            <p:nvPr/>
          </p:nvCxnSpPr>
          <p:spPr>
            <a:xfrm>
              <a:off x="5811839" y="5602521"/>
              <a:ext cx="447107" cy="312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62493" y="4500317"/>
              <a:ext cx="96961" cy="1414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077621" y="3683302"/>
              <a:ext cx="1167429" cy="2633979"/>
              <a:chOff x="6077621" y="3683302"/>
              <a:chExt cx="1167429" cy="2633979"/>
            </a:xfrm>
          </p:grpSpPr>
          <p:cxnSp>
            <p:nvCxnSpPr>
              <p:cNvPr id="22" name="Straight Arrow Connector 21"/>
              <p:cNvCxnSpPr/>
              <p:nvPr/>
            </p:nvCxnSpPr>
            <p:spPr>
              <a:xfrm flipH="1">
                <a:off x="6426961" y="3713918"/>
                <a:ext cx="544682" cy="417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077621" y="5947949"/>
                <a:ext cx="659293" cy="369332"/>
              </a:xfrm>
              <a:prstGeom prst="rect">
                <a:avLst/>
              </a:prstGeom>
              <a:noFill/>
            </p:spPr>
            <p:txBody>
              <a:bodyPr wrap="none" rtlCol="0">
                <a:spAutoFit/>
              </a:bodyPr>
              <a:lstStyle/>
              <a:p>
                <a:r>
                  <a:rPr lang="en-US" dirty="0"/>
                  <a:t>(0,0)</a:t>
                </a:r>
              </a:p>
            </p:txBody>
          </p:sp>
          <p:cxnSp>
            <p:nvCxnSpPr>
              <p:cNvPr id="24" name="Straight Arrow Connector 23"/>
              <p:cNvCxnSpPr/>
              <p:nvPr/>
            </p:nvCxnSpPr>
            <p:spPr>
              <a:xfrm flipH="1">
                <a:off x="6496512" y="3683302"/>
                <a:ext cx="748538" cy="2231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105032" y="3725373"/>
                <a:ext cx="997098" cy="1549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418328" y="2457689"/>
              <a:ext cx="686704" cy="588605"/>
              <a:chOff x="5418328" y="2457689"/>
              <a:chExt cx="686704" cy="588605"/>
            </a:xfrm>
          </p:grpSpPr>
          <p:sp>
            <p:nvSpPr>
              <p:cNvPr id="16" name="TextBox 15"/>
              <p:cNvSpPr txBox="1"/>
              <p:nvPr/>
            </p:nvSpPr>
            <p:spPr>
              <a:xfrm>
                <a:off x="5418328" y="2676962"/>
                <a:ext cx="659293" cy="369332"/>
              </a:xfrm>
              <a:prstGeom prst="rect">
                <a:avLst/>
              </a:prstGeom>
              <a:noFill/>
            </p:spPr>
            <p:txBody>
              <a:bodyPr wrap="none" rtlCol="0">
                <a:spAutoFit/>
              </a:bodyPr>
              <a:lstStyle/>
              <a:p>
                <a:r>
                  <a:rPr lang="en-US" dirty="0"/>
                  <a:t>(3,1)</a:t>
                </a:r>
              </a:p>
            </p:txBody>
          </p:sp>
          <p:grpSp>
            <p:nvGrpSpPr>
              <p:cNvPr id="17" name="Group 16"/>
              <p:cNvGrpSpPr/>
              <p:nvPr/>
            </p:nvGrpSpPr>
            <p:grpSpPr>
              <a:xfrm>
                <a:off x="5509603" y="2457689"/>
                <a:ext cx="595429" cy="219273"/>
                <a:chOff x="5482192" y="2366324"/>
                <a:chExt cx="595429" cy="219273"/>
              </a:xfrm>
            </p:grpSpPr>
            <p:sp>
              <p:nvSpPr>
                <p:cNvPr id="18" name="Can 17"/>
                <p:cNvSpPr/>
                <p:nvPr/>
              </p:nvSpPr>
              <p:spPr>
                <a:xfrm>
                  <a:off x="5482193" y="2512506"/>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n 18"/>
                <p:cNvSpPr/>
                <p:nvPr/>
              </p:nvSpPr>
              <p:spPr>
                <a:xfrm>
                  <a:off x="5482193" y="2439415"/>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an 19"/>
                <p:cNvSpPr/>
                <p:nvPr/>
              </p:nvSpPr>
              <p:spPr>
                <a:xfrm>
                  <a:off x="5482192" y="2366324"/>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an 20"/>
                <p:cNvSpPr/>
                <p:nvPr/>
              </p:nvSpPr>
              <p:spPr>
                <a:xfrm>
                  <a:off x="5803411" y="2512506"/>
                  <a:ext cx="274210" cy="73091"/>
                </a:xfrm>
                <a:prstGeom prst="can">
                  <a:avLst/>
                </a:prstGeom>
                <a:solidFill>
                  <a:srgbClr val="F5C2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8" name="TextBox 37"/>
          <p:cNvSpPr txBox="1"/>
          <p:nvPr/>
        </p:nvSpPr>
        <p:spPr>
          <a:xfrm>
            <a:off x="7439139" y="5679312"/>
            <a:ext cx="334459" cy="369332"/>
          </a:xfrm>
          <a:prstGeom prst="rect">
            <a:avLst/>
          </a:prstGeom>
          <a:noFill/>
        </p:spPr>
        <p:txBody>
          <a:bodyPr wrap="none" rtlCol="0">
            <a:spAutoFit/>
          </a:bodyPr>
          <a:lstStyle/>
          <a:p>
            <a:r>
              <a:rPr lang="en-US" b="1" dirty="0">
                <a:solidFill>
                  <a:srgbClr val="FF0000"/>
                </a:solidFill>
              </a:rPr>
              <a:t>P</a:t>
            </a:r>
          </a:p>
        </p:txBody>
      </p:sp>
      <p:sp>
        <p:nvSpPr>
          <p:cNvPr id="39" name="TextBox 38"/>
          <p:cNvSpPr txBox="1"/>
          <p:nvPr/>
        </p:nvSpPr>
        <p:spPr>
          <a:xfrm>
            <a:off x="8186307" y="2941339"/>
            <a:ext cx="351366" cy="369332"/>
          </a:xfrm>
          <a:prstGeom prst="rect">
            <a:avLst/>
          </a:prstGeom>
          <a:noFill/>
        </p:spPr>
        <p:txBody>
          <a:bodyPr wrap="none" rtlCol="0">
            <a:spAutoFit/>
          </a:bodyPr>
          <a:lstStyle/>
          <a:p>
            <a:r>
              <a:rPr lang="en-US" b="1" dirty="0">
                <a:solidFill>
                  <a:srgbClr val="008000"/>
                </a:solidFill>
              </a:rPr>
              <a:t>N</a:t>
            </a:r>
          </a:p>
        </p:txBody>
      </p:sp>
      <p:sp>
        <p:nvSpPr>
          <p:cNvPr id="40" name="TextBox 39"/>
          <p:cNvSpPr txBox="1"/>
          <p:nvPr/>
        </p:nvSpPr>
        <p:spPr>
          <a:xfrm>
            <a:off x="6163811" y="5069333"/>
            <a:ext cx="351366" cy="369332"/>
          </a:xfrm>
          <a:prstGeom prst="rect">
            <a:avLst/>
          </a:prstGeom>
          <a:noFill/>
        </p:spPr>
        <p:txBody>
          <a:bodyPr wrap="none" rtlCol="0">
            <a:spAutoFit/>
          </a:bodyPr>
          <a:lstStyle/>
          <a:p>
            <a:r>
              <a:rPr lang="en-US" b="1" dirty="0">
                <a:solidFill>
                  <a:srgbClr val="008000"/>
                </a:solidFill>
              </a:rPr>
              <a:t>N</a:t>
            </a:r>
          </a:p>
        </p:txBody>
      </p:sp>
      <p:sp>
        <p:nvSpPr>
          <p:cNvPr id="41" name="TextBox 40"/>
          <p:cNvSpPr txBox="1"/>
          <p:nvPr/>
        </p:nvSpPr>
        <p:spPr>
          <a:xfrm>
            <a:off x="6598573" y="3761653"/>
            <a:ext cx="351366" cy="369332"/>
          </a:xfrm>
          <a:prstGeom prst="rect">
            <a:avLst/>
          </a:prstGeom>
          <a:noFill/>
        </p:spPr>
        <p:txBody>
          <a:bodyPr wrap="none" rtlCol="0">
            <a:spAutoFit/>
          </a:bodyPr>
          <a:lstStyle/>
          <a:p>
            <a:r>
              <a:rPr lang="en-US" b="1" dirty="0">
                <a:solidFill>
                  <a:srgbClr val="008000"/>
                </a:solidFill>
              </a:rPr>
              <a:t>N</a:t>
            </a:r>
          </a:p>
        </p:txBody>
      </p:sp>
      <p:sp>
        <p:nvSpPr>
          <p:cNvPr id="42" name="TextBox 41"/>
          <p:cNvSpPr txBox="1"/>
          <p:nvPr/>
        </p:nvSpPr>
        <p:spPr>
          <a:xfrm>
            <a:off x="5881825" y="3802401"/>
            <a:ext cx="334459" cy="369332"/>
          </a:xfrm>
          <a:prstGeom prst="rect">
            <a:avLst/>
          </a:prstGeom>
          <a:noFill/>
        </p:spPr>
        <p:txBody>
          <a:bodyPr wrap="none" rtlCol="0">
            <a:spAutoFit/>
          </a:bodyPr>
          <a:lstStyle/>
          <a:p>
            <a:r>
              <a:rPr lang="en-US" b="1" dirty="0">
                <a:solidFill>
                  <a:srgbClr val="FF0000"/>
                </a:solidFill>
              </a:rPr>
              <a:t>P</a:t>
            </a:r>
          </a:p>
        </p:txBody>
      </p:sp>
      <p:sp>
        <p:nvSpPr>
          <p:cNvPr id="43" name="TextBox 42"/>
          <p:cNvSpPr txBox="1"/>
          <p:nvPr/>
        </p:nvSpPr>
        <p:spPr>
          <a:xfrm>
            <a:off x="5924180" y="2307630"/>
            <a:ext cx="351366" cy="369332"/>
          </a:xfrm>
          <a:prstGeom prst="rect">
            <a:avLst/>
          </a:prstGeom>
          <a:noFill/>
        </p:spPr>
        <p:txBody>
          <a:bodyPr wrap="none" rtlCol="0">
            <a:spAutoFit/>
          </a:bodyPr>
          <a:lstStyle/>
          <a:p>
            <a:r>
              <a:rPr lang="en-US" b="1" dirty="0">
                <a:solidFill>
                  <a:srgbClr val="008000"/>
                </a:solidFill>
              </a:rPr>
              <a:t>N</a:t>
            </a:r>
          </a:p>
        </p:txBody>
      </p:sp>
      <p:sp>
        <p:nvSpPr>
          <p:cNvPr id="44" name="TextBox 43"/>
          <p:cNvSpPr txBox="1"/>
          <p:nvPr/>
        </p:nvSpPr>
        <p:spPr>
          <a:xfrm>
            <a:off x="6837978" y="2957926"/>
            <a:ext cx="351366" cy="369332"/>
          </a:xfrm>
          <a:prstGeom prst="rect">
            <a:avLst/>
          </a:prstGeom>
          <a:noFill/>
        </p:spPr>
        <p:txBody>
          <a:bodyPr wrap="none" rtlCol="0">
            <a:spAutoFit/>
          </a:bodyPr>
          <a:lstStyle/>
          <a:p>
            <a:r>
              <a:rPr lang="en-US" b="1" dirty="0">
                <a:solidFill>
                  <a:srgbClr val="008000"/>
                </a:solidFill>
              </a:rPr>
              <a:t>N</a:t>
            </a:r>
          </a:p>
        </p:txBody>
      </p:sp>
    </p:spTree>
    <p:custDataLst>
      <p:tags r:id="rId1"/>
    </p:custDataLst>
    <p:extLst>
      <p:ext uri="{BB962C8B-B14F-4D97-AF65-F5344CB8AC3E}">
        <p14:creationId xmlns:p14="http://schemas.microsoft.com/office/powerpoint/2010/main" val="2242474934"/>
      </p:ext>
    </p:extLst>
  </p:cSld>
  <p:clrMapOvr>
    <a:masterClrMapping/>
  </p:clrMapOvr>
  <mc:AlternateContent xmlns:mc="http://schemas.openxmlformats.org/markup-compatibility/2006" xmlns:p14="http://schemas.microsoft.com/office/powerpoint/2010/main">
    <mc:Choice Requires="p14">
      <p:transition spd="slow" p14:dur="2000" advTm="198105"/>
    </mc:Choice>
    <mc:Fallback xmlns="">
      <p:transition xmlns:p14="http://schemas.microsoft.com/office/powerpoint/2010/main" spd="slow" advTm="198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8" grpId="0"/>
      <p:bldP spid="39" grpId="0"/>
      <p:bldP spid="40" grpId="0"/>
      <p:bldP spid="41" grpId="0"/>
      <p:bldP spid="42" grpId="0"/>
      <p:bldP spid="42" grpId="1"/>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1.2|12.9|1.8|46.5|21|40.6|5.8|1.5|1.6|19.8|17.1|12.4|9.5"/>
</p:tagLst>
</file>

<file path=ppt/tags/tag2.xml><?xml version="1.0" encoding="utf-8"?>
<p:tagLst xmlns:a="http://schemas.openxmlformats.org/drawingml/2006/main" xmlns:r="http://schemas.openxmlformats.org/officeDocument/2006/relationships" xmlns:p="http://schemas.openxmlformats.org/presentationml/2006/main">
  <p:tag name="TIMING" val="|4.4|58|-62.4|73.7|18.3|4.7|27|12.3|7.8"/>
</p:tagLst>
</file>

<file path=ppt/tags/tag3.xml><?xml version="1.0" encoding="utf-8"?>
<p:tagLst xmlns:a="http://schemas.openxmlformats.org/drawingml/2006/main" xmlns:r="http://schemas.openxmlformats.org/officeDocument/2006/relationships" xmlns:p="http://schemas.openxmlformats.org/presentationml/2006/main">
  <p:tag name="TIMING" val="|4.6|1.2|12.9|1.8|46.5|21|40.6|5.8|1.5|1.6|19.8|17.1|12.4|9.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2651</TotalTime>
  <Words>1947</Words>
  <Application>Microsoft Macintosh PowerPoint</Application>
  <PresentationFormat>On-screen Show (4:3)</PresentationFormat>
  <Paragraphs>237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Wingdings</vt:lpstr>
      <vt:lpstr>Clarity</vt:lpstr>
      <vt:lpstr>Play to Win  how to win in Combinatorial Games</vt:lpstr>
      <vt:lpstr>PowerPoint Presentation</vt:lpstr>
      <vt:lpstr>Main Question:</vt:lpstr>
      <vt:lpstr>Combinatorial Games</vt:lpstr>
      <vt:lpstr>PowerPoint Presentation</vt:lpstr>
      <vt:lpstr>YOUR Turn</vt:lpstr>
      <vt:lpstr>How Can We Analyze Impartial Games?</vt:lpstr>
      <vt:lpstr>Impartial Games</vt:lpstr>
      <vt:lpstr>Backwards Labeling of Game Graph</vt:lpstr>
      <vt:lpstr>Winning Strategy for (3,1) in NIM</vt:lpstr>
      <vt:lpstr>Finding the Pattern of the Losing Positions</vt:lpstr>
      <vt:lpstr>Definition of Circular Nim - CN(n,k)</vt:lpstr>
      <vt:lpstr>Which CN(n,k) Games are Solved?</vt:lpstr>
      <vt:lpstr>Results for n = 8: CN(8,6)</vt:lpstr>
      <vt:lpstr>YOUR Turn</vt:lpstr>
      <vt:lpstr>Student Research Related to Circular NIM</vt:lpstr>
      <vt:lpstr>PowerPoint Presentation</vt:lpstr>
      <vt:lpstr>PowerPoint Presentation</vt:lpstr>
      <vt:lpstr>How Can We Analyze Impartial Games?</vt:lpstr>
    </vt:vector>
  </TitlesOfParts>
  <Company>California State University Los Angeles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Combinatorial Games</dc:title>
  <dc:creator>Silvia Heubach</dc:creator>
  <cp:lastModifiedBy>Heubach, Silvia</cp:lastModifiedBy>
  <cp:revision>121</cp:revision>
  <cp:lastPrinted>2017-05-19T20:16:24Z</cp:lastPrinted>
  <dcterms:created xsi:type="dcterms:W3CDTF">2017-05-13T01:55:40Z</dcterms:created>
  <dcterms:modified xsi:type="dcterms:W3CDTF">2019-11-20T07:40:37Z</dcterms:modified>
</cp:coreProperties>
</file>