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handoutMasterIdLst>
    <p:handoutMasterId r:id="rId19"/>
  </p:handoutMasterIdLst>
  <p:sldIdLst>
    <p:sldId id="260" r:id="rId5"/>
    <p:sldId id="362" r:id="rId6"/>
    <p:sldId id="276" r:id="rId7"/>
    <p:sldId id="372" r:id="rId8"/>
    <p:sldId id="363" r:id="rId9"/>
    <p:sldId id="355" r:id="rId10"/>
    <p:sldId id="350" r:id="rId11"/>
    <p:sldId id="358" r:id="rId12"/>
    <p:sldId id="360" r:id="rId13"/>
    <p:sldId id="373" r:id="rId14"/>
    <p:sldId id="366" r:id="rId15"/>
    <p:sldId id="374" r:id="rId16"/>
    <p:sldId id="367" r:id="rId17"/>
  </p:sldIdLst>
  <p:sldSz cx="9144000" cy="5143500" type="screen16x9"/>
  <p:notesSz cx="7010400" cy="9296400"/>
  <p:defaultTextStyle>
    <a:defPPr>
      <a:defRPr lang="en-US"/>
    </a:defPPr>
    <a:lvl1pPr marL="0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1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2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3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4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5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6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7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8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0"/>
    <a:srgbClr val="FFF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66" autoAdjust="0"/>
    <p:restoredTop sz="94704"/>
  </p:normalViewPr>
  <p:slideViewPr>
    <p:cSldViewPr snapToGrid="0" snapToObjects="1">
      <p:cViewPr>
        <p:scale>
          <a:sx n="125" d="100"/>
          <a:sy n="125" d="100"/>
        </p:scale>
        <p:origin x="-82" y="-1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4F174D-E211-154A-A04E-1ED5051AB6B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DBB348-1FA4-CF43-BD6B-EBC52EEF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09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1BE3B7-0EC6-4EE9-AA9C-71D8D16FA93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19B3F0-F4E9-4C28-A597-A53E0F406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8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04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809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213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617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021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426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199830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234" algn="l" defTabSz="342809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9B3F0-F4E9-4C28-A597-A53E0F406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85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9B3F0-F4E9-4C28-A597-A53E0F4060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946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9B3F0-F4E9-4C28-A597-A53E0F4060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09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9B3F0-F4E9-4C28-A597-A53E0F4060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3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9B3F0-F4E9-4C28-A597-A53E0F4060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9B3F0-F4E9-4C28-A597-A53E0F4060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15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9B3F0-F4E9-4C28-A597-A53E0F4060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9B3F0-F4E9-4C28-A597-A53E0F4060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3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9B3F0-F4E9-4C28-A597-A53E0F4060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7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9B3F0-F4E9-4C28-A597-A53E0F4060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88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9B3F0-F4E9-4C28-A597-A53E0F4060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0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9B3F0-F4E9-4C28-A597-A53E0F4060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25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9B3F0-F4E9-4C28-A597-A53E0F4060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87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1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988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13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13"/>
            </a:lvl1pPr>
            <a:lvl2pPr>
              <a:defRPr sz="2400"/>
            </a:lvl2pPr>
            <a:lvl3pPr>
              <a:defRPr sz="1988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13"/>
            </a:lvl1pPr>
            <a:lvl2pPr>
              <a:defRPr sz="2400"/>
            </a:lvl2pPr>
            <a:lvl3pPr>
              <a:defRPr sz="1988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1988"/>
            </a:lvl2pPr>
            <a:lvl3pPr>
              <a:defRPr sz="1800"/>
            </a:lvl3pPr>
            <a:lvl4pPr>
              <a:defRPr sz="1613"/>
            </a:lvl4pPr>
            <a:lvl5pPr>
              <a:defRPr sz="1613"/>
            </a:lvl5pPr>
            <a:lvl6pPr>
              <a:defRPr sz="1613"/>
            </a:lvl6pPr>
            <a:lvl7pPr>
              <a:defRPr sz="1613"/>
            </a:lvl7pPr>
            <a:lvl8pPr>
              <a:defRPr sz="1613"/>
            </a:lvl8pPr>
            <a:lvl9pPr>
              <a:defRPr sz="1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1988"/>
            </a:lvl2pPr>
            <a:lvl3pPr>
              <a:defRPr sz="1800"/>
            </a:lvl3pPr>
            <a:lvl4pPr>
              <a:defRPr sz="1613"/>
            </a:lvl4pPr>
            <a:lvl5pPr>
              <a:defRPr sz="1613"/>
            </a:lvl5pPr>
            <a:lvl6pPr>
              <a:defRPr sz="1613"/>
            </a:lvl6pPr>
            <a:lvl7pPr>
              <a:defRPr sz="1613"/>
            </a:lvl7pPr>
            <a:lvl8pPr>
              <a:defRPr sz="1613"/>
            </a:lvl8pPr>
            <a:lvl9pPr>
              <a:defRPr sz="1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9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188"/>
            </a:lvl1pPr>
            <a:lvl2pPr>
              <a:defRPr sz="2813"/>
            </a:lvl2pPr>
            <a:lvl3pPr>
              <a:defRPr sz="2400"/>
            </a:lvl3pPr>
            <a:lvl4pPr>
              <a:defRPr sz="1988"/>
            </a:lvl4pPr>
            <a:lvl5pPr>
              <a:defRPr sz="1988"/>
            </a:lvl5pPr>
            <a:lvl6pPr>
              <a:defRPr sz="1988"/>
            </a:lvl6pPr>
            <a:lvl7pPr>
              <a:defRPr sz="1988"/>
            </a:lvl7pPr>
            <a:lvl8pPr>
              <a:defRPr sz="1988"/>
            </a:lvl8pPr>
            <a:lvl9pPr>
              <a:defRPr sz="19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388"/>
            </a:lvl1pPr>
            <a:lvl2pPr marL="457223" indent="0">
              <a:buNone/>
              <a:defRPr sz="1200"/>
            </a:lvl2pPr>
            <a:lvl3pPr marL="914446" indent="0">
              <a:buNone/>
              <a:defRPr sz="1013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9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188"/>
            </a:lvl1pPr>
            <a:lvl2pPr marL="457223" indent="0">
              <a:buNone/>
              <a:defRPr sz="2813"/>
            </a:lvl2pPr>
            <a:lvl3pPr marL="914446" indent="0">
              <a:buNone/>
              <a:defRPr sz="2400"/>
            </a:lvl3pPr>
            <a:lvl4pPr marL="1371669" indent="0">
              <a:buNone/>
              <a:defRPr sz="1988"/>
            </a:lvl4pPr>
            <a:lvl5pPr marL="1828892" indent="0">
              <a:buNone/>
              <a:defRPr sz="1988"/>
            </a:lvl5pPr>
            <a:lvl6pPr marL="2286114" indent="0">
              <a:buNone/>
              <a:defRPr sz="1988"/>
            </a:lvl6pPr>
            <a:lvl7pPr marL="2743337" indent="0">
              <a:buNone/>
              <a:defRPr sz="1988"/>
            </a:lvl7pPr>
            <a:lvl8pPr marL="3200560" indent="0">
              <a:buNone/>
              <a:defRPr sz="1988"/>
            </a:lvl8pPr>
            <a:lvl9pPr marL="3657783" indent="0">
              <a:buNone/>
              <a:defRPr sz="198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388"/>
            </a:lvl1pPr>
            <a:lvl2pPr marL="457223" indent="0">
              <a:buNone/>
              <a:defRPr sz="1200"/>
            </a:lvl2pPr>
            <a:lvl3pPr marL="914446" indent="0">
              <a:buNone/>
              <a:defRPr sz="1013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43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457223" rtl="0" eaLnBrk="1" latinLnBrk="0" hangingPunct="1">
        <a:spcBef>
          <a:spcPct val="20000"/>
        </a:spcBef>
        <a:buFont typeface="Arial"/>
        <a:buChar char="•"/>
        <a:defRPr sz="3188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457223" rtl="0" eaLnBrk="1" latinLnBrk="0" hangingPunct="1">
        <a:spcBef>
          <a:spcPct val="20000"/>
        </a:spcBef>
        <a:buFont typeface="Arial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45722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457223" rtl="0" eaLnBrk="1" latinLnBrk="0" hangingPunct="1">
        <a:spcBef>
          <a:spcPct val="20000"/>
        </a:spcBef>
        <a:buFont typeface="Arial"/>
        <a:buChar char="–"/>
        <a:defRPr sz="1988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457223" rtl="0" eaLnBrk="1" latinLnBrk="0" hangingPunct="1">
        <a:spcBef>
          <a:spcPct val="20000"/>
        </a:spcBef>
        <a:buFont typeface="Arial"/>
        <a:buChar char="»"/>
        <a:defRPr sz="1988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457223" rtl="0" eaLnBrk="1" latinLnBrk="0" hangingPunct="1">
        <a:spcBef>
          <a:spcPct val="20000"/>
        </a:spcBef>
        <a:buFont typeface="Arial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457223" rtl="0" eaLnBrk="1" latinLnBrk="0" hangingPunct="1">
        <a:spcBef>
          <a:spcPct val="20000"/>
        </a:spcBef>
        <a:buFont typeface="Arial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457223" rtl="0" eaLnBrk="1" latinLnBrk="0" hangingPunct="1">
        <a:spcBef>
          <a:spcPct val="20000"/>
        </a:spcBef>
        <a:buFont typeface="Arial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457223" rtl="0" eaLnBrk="1" latinLnBrk="0" hangingPunct="1">
        <a:spcBef>
          <a:spcPct val="20000"/>
        </a:spcBef>
        <a:buFont typeface="Arial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emf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about:blan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about: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lack BackPage NO1 16=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4" y="-189806"/>
            <a:ext cx="9482667" cy="5333306"/>
          </a:xfrm>
          <a:prstGeom prst="rect">
            <a:avLst/>
          </a:prstGeom>
        </p:spPr>
      </p:pic>
      <p:pic>
        <p:nvPicPr>
          <p:cNvPr id="11" name="Picture 10" descr="CalStateLAlogo_hero_horizontal_4color_revers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4178092"/>
            <a:ext cx="3098800" cy="50767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993224"/>
            <a:ext cx="9482667" cy="2379666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FuturaBT Book"/>
                <a:cs typeface="FuturaBT Book"/>
              </a:rPr>
              <a:t>Resources and Support for Graduate Students at Cal State LA</a:t>
            </a:r>
          </a:p>
          <a:p>
            <a:endParaRPr lang="en-US" sz="1800" b="1" dirty="0">
              <a:solidFill>
                <a:schemeClr val="bg1"/>
              </a:solidFill>
              <a:latin typeface="FuturaBT Book"/>
              <a:cs typeface="FuturaBT Book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750851" y="2734982"/>
            <a:ext cx="3980964" cy="1275815"/>
          </a:xfrm>
          <a:prstGeom prst="rect">
            <a:avLst/>
          </a:prstGeom>
        </p:spPr>
        <p:txBody>
          <a:bodyPr vert="horz" lIns="91433" tIns="45716" rIns="91433" bIns="45716" rtlCol="0" anchor="t">
            <a:normAutofit/>
          </a:bodyPr>
          <a:lstStyle>
            <a:lvl1pPr marL="0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8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261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7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438522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657783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877044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096305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315566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534827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754088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>
              <a:solidFill>
                <a:schemeClr val="tx1"/>
              </a:solidFill>
              <a:latin typeface="Tisa Offc" panose="02010504030101020102" pitchFamily="2" charset="0"/>
              <a:ea typeface="Cambria" charset="0"/>
              <a:cs typeface="Tisa Offc" panose="02010504030101020102" pitchFamily="2" charset="0"/>
            </a:endParaRPr>
          </a:p>
          <a:p>
            <a:r>
              <a:rPr lang="en-US" sz="1800" dirty="0">
                <a:solidFill>
                  <a:srgbClr val="FFFFFF"/>
                </a:solidFill>
                <a:latin typeface="Tisa Offc" panose="02010504030101020102" pitchFamily="2" charset="0"/>
                <a:ea typeface="Cambria" charset="0"/>
                <a:cs typeface="Tisa Offc" panose="02010504030101020102" pitchFamily="2" charset="0"/>
              </a:rPr>
              <a:t>Office of Graduate Studies &amp; Graduate Resource Center (GRC)</a:t>
            </a:r>
          </a:p>
        </p:txBody>
      </p:sp>
    </p:spTree>
    <p:extLst>
      <p:ext uri="{BB962C8B-B14F-4D97-AF65-F5344CB8AC3E}">
        <p14:creationId xmlns:p14="http://schemas.microsoft.com/office/powerpoint/2010/main" val="113953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ck Gold Grad NO1 16=9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2809" cy="5188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72378" y="265162"/>
            <a:ext cx="7772400" cy="655281"/>
          </a:xfrm>
          <a:prstGeom prst="rect">
            <a:avLst/>
          </a:prstGeom>
        </p:spPr>
        <p:txBody>
          <a:bodyPr vert="horz" lIns="81548" tIns="40774" rIns="81548" bIns="40774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lvl="0" algn="l">
              <a:defRPr/>
            </a:pPr>
            <a:r>
              <a:rPr lang="en-US" sz="2400" b="1" dirty="0">
                <a:solidFill>
                  <a:prstClr val="black"/>
                </a:solidFill>
                <a:latin typeface="FuturaBT Book" panose="020B0502020204020303" pitchFamily="34" charset="77"/>
                <a:cs typeface="Arial"/>
              </a:rPr>
              <a:t>Community-Building Opportunities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80313" y="606782"/>
            <a:ext cx="4371833" cy="314628"/>
          </a:xfrm>
          <a:prstGeom prst="rect">
            <a:avLst/>
          </a:prstGeom>
        </p:spPr>
        <p:txBody>
          <a:bodyPr vert="horz" lIns="81548" tIns="40774" rIns="81548" bIns="40774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63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sa Offc"/>
              <a:ea typeface="+mn-ea"/>
              <a:cs typeface="Tisa Offc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328D405F-6FF0-1647-B711-BF9DCD58A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506" y="1018435"/>
            <a:ext cx="8154987" cy="2102511"/>
          </a:xfr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Grad Chats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Social Events and Programming</a:t>
            </a:r>
          </a:p>
          <a:p>
            <a:pPr marL="800123" lvl="1" indent="-3429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625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Grad Study Fest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Research and Writing Retreat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Graduate School Recruitment Fair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9DA749-67C7-294D-B5C4-68798DA3C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593084" y="1510782"/>
            <a:ext cx="3542033" cy="236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1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lack BackPage NO1 16=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43" y="-189806"/>
            <a:ext cx="9482667" cy="5333306"/>
          </a:xfrm>
          <a:prstGeom prst="rect">
            <a:avLst/>
          </a:prstGeom>
        </p:spPr>
      </p:pic>
      <p:pic>
        <p:nvPicPr>
          <p:cNvPr id="11" name="Picture 10" descr="CalStateLAlogo_hero_horizontal_4color_revers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4178092"/>
            <a:ext cx="3098800" cy="50767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18641" y="418617"/>
            <a:ext cx="8295701" cy="3525421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FuturaBT Book"/>
                <a:cs typeface="FuturaBT Book"/>
              </a:rPr>
              <a:t>QUESTION AND ANSWER </a:t>
            </a:r>
          </a:p>
          <a:p>
            <a:r>
              <a:rPr lang="en-US" sz="3200" b="1" dirty="0">
                <a:solidFill>
                  <a:schemeClr val="bg1"/>
                </a:solidFill>
                <a:latin typeface="FuturaBT Book"/>
                <a:cs typeface="FuturaBT Book"/>
              </a:rPr>
              <a:t>SESSION</a:t>
            </a:r>
          </a:p>
          <a:p>
            <a:endParaRPr lang="en-US" sz="3200" b="1" dirty="0">
              <a:solidFill>
                <a:schemeClr val="bg1"/>
              </a:solidFill>
              <a:latin typeface="FuturaBT Book"/>
              <a:cs typeface="FuturaBT Book"/>
            </a:endParaRPr>
          </a:p>
          <a:p>
            <a:r>
              <a:rPr lang="en-US" sz="2800" dirty="0">
                <a:solidFill>
                  <a:schemeClr val="bg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Type your question into the chat.</a:t>
            </a:r>
          </a:p>
        </p:txBody>
      </p:sp>
    </p:spTree>
    <p:extLst>
      <p:ext uri="{BB962C8B-B14F-4D97-AF65-F5344CB8AC3E}">
        <p14:creationId xmlns:p14="http://schemas.microsoft.com/office/powerpoint/2010/main" val="1345716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lack BackPage NO1 16=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3"/>
            <a:ext cx="9482667" cy="5333306"/>
          </a:xfrm>
          <a:prstGeom prst="rect">
            <a:avLst/>
          </a:prstGeom>
        </p:spPr>
      </p:pic>
      <p:pic>
        <p:nvPicPr>
          <p:cNvPr id="11" name="Picture 10" descr="CalStateLAlogo_hero_horizontal_4color_revers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4178092"/>
            <a:ext cx="3098800" cy="50767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18641" y="418617"/>
            <a:ext cx="8295701" cy="3525421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FuturaBT Book"/>
                <a:cs typeface="FuturaBT Book"/>
              </a:rPr>
              <a:t>Follow up Survey:  </a:t>
            </a:r>
          </a:p>
          <a:p>
            <a:endParaRPr lang="en-US" sz="3200" b="1" dirty="0">
              <a:solidFill>
                <a:schemeClr val="bg1"/>
              </a:solidFill>
              <a:latin typeface="FuturaBT Book"/>
              <a:cs typeface="FuturaBT Book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FuturaBT Book"/>
                <a:cs typeface="FuturaBT Book"/>
                <a:hlinkClick r:id="rId5"/>
              </a:rPr>
              <a:t>https://calstatela.co1.qualtrics.com/jfe/form/SV_3CSmxeqAhRX0Ect</a:t>
            </a:r>
            <a:endParaRPr lang="en-US" sz="3200" b="1" dirty="0">
              <a:solidFill>
                <a:schemeClr val="bg1"/>
              </a:solidFill>
              <a:latin typeface="FuturaBT Book"/>
              <a:cs typeface="FuturaBT Book"/>
            </a:endParaRPr>
          </a:p>
          <a:p>
            <a:endParaRPr lang="en-US" sz="3200" b="1" dirty="0">
              <a:solidFill>
                <a:schemeClr val="bg1"/>
              </a:solidFill>
              <a:latin typeface="FuturaBT Book"/>
              <a:cs typeface="FuturaBT Book"/>
            </a:endParaRPr>
          </a:p>
        </p:txBody>
      </p:sp>
    </p:spTree>
    <p:extLst>
      <p:ext uri="{BB962C8B-B14F-4D97-AF65-F5344CB8AC3E}">
        <p14:creationId xmlns:p14="http://schemas.microsoft.com/office/powerpoint/2010/main" val="66939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BackPage NO1 16=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5" y="-94904"/>
            <a:ext cx="9482667" cy="533330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C06568B5-BD1A-5140-A2A5-8CBA8164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FuturaBT Book" panose="020B0502020204020303" pitchFamily="34" charset="77"/>
              </a:rPr>
              <a:t>CONTACT US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5A6A979-DE16-3D4D-BB88-1283EF20D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2142" y="1338654"/>
            <a:ext cx="4040188" cy="47982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uturaBT Book" panose="020B0502020204020303" pitchFamily="34" charset="77"/>
              </a:rPr>
              <a:t>BY EMAIL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9F45BCD-B7CB-194F-972B-1674AC263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24540" y="1364111"/>
            <a:ext cx="4040188" cy="296346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CF00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Office of Graduate Studies: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sa Offc" panose="02010504030101020102" pitchFamily="2" charset="77"/>
                <a:cs typeface="Tisa Offc" panose="02010504030101020102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gradstudies@calstatela.edu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isa Offc" panose="02010504030101020102" pitchFamily="2" charset="77"/>
              <a:cs typeface="Tisa Offc" panose="02010504030101020102" pitchFamily="2" charset="77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Tisa Offc" panose="02010504030101020102" pitchFamily="2" charset="77"/>
              <a:cs typeface="Tisa Offc" panose="02010504030101020102" pitchFamily="2" charset="77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FFCF00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Graduate Resource Center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sa Offc" panose="02010504030101020102" pitchFamily="2" charset="77"/>
                <a:cs typeface="Tisa Offc" panose="02010504030101020102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GRC@calstatela.edu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isa Offc" panose="02010504030101020102" pitchFamily="2" charset="77"/>
              <a:cs typeface="Tisa Offc" panose="02010504030101020102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50F5753-90E1-4C4B-AACB-97683AB42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364111"/>
            <a:ext cx="4498971" cy="47982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uturaBT Book" panose="020B0502020204020303" pitchFamily="34" charset="77"/>
              </a:rPr>
              <a:t>ZOOM OFFICE HOURS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E5FB6D4F-5626-5049-A213-6113113B7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740306"/>
            <a:ext cx="4041775" cy="1662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>
              <a:solidFill>
                <a:srgbClr val="FFCF00"/>
              </a:solidFill>
              <a:latin typeface="Tisa Offc" panose="02010504030101020102" pitchFamily="2" charset="77"/>
              <a:cs typeface="Tisa Offc" panose="02010504030101020102" pitchFamily="2" charset="77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Find Zoom info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sa Offc" panose="02010504030101020102" pitchFamily="2" charset="77"/>
                <a:cs typeface="Tisa Offc" panose="02010504030101020102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Online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isa Offc" panose="02010504030101020102" pitchFamily="2" charset="77"/>
              <a:cs typeface="Tisa Offc" panose="02010504030101020102" pitchFamily="2" charset="77"/>
            </a:endParaRPr>
          </a:p>
        </p:txBody>
      </p:sp>
      <p:pic>
        <p:nvPicPr>
          <p:cNvPr id="11" name="Picture 10" descr="CalStateLAlogo_hero_horizontal_4color_revers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4178092"/>
            <a:ext cx="3098800" cy="50767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27952" y="1170054"/>
            <a:ext cx="5288095" cy="2496033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chemeClr val="bg1"/>
              </a:solidFill>
              <a:latin typeface="FuturaBT Book"/>
              <a:cs typeface="FuturaBT Book"/>
            </a:endParaRPr>
          </a:p>
        </p:txBody>
      </p:sp>
    </p:spTree>
    <p:extLst>
      <p:ext uri="{BB962C8B-B14F-4D97-AF65-F5344CB8AC3E}">
        <p14:creationId xmlns:p14="http://schemas.microsoft.com/office/powerpoint/2010/main" val="74582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lack BackPage NO1 16=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4" y="-94903"/>
            <a:ext cx="9482667" cy="5333306"/>
          </a:xfrm>
          <a:prstGeom prst="rect">
            <a:avLst/>
          </a:prstGeom>
        </p:spPr>
      </p:pic>
      <p:pic>
        <p:nvPicPr>
          <p:cNvPr id="11" name="Picture 10" descr="CalStateLAlogo_hero_horizontal_4color_revers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4178092"/>
            <a:ext cx="3098800" cy="50767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360265" y="1450177"/>
            <a:ext cx="6423471" cy="1267627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FuturaBT Book"/>
                <a:cs typeface="FuturaBT Book"/>
              </a:rPr>
              <a:t>Andrew Chavez, M.A.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85800" y="2198551"/>
            <a:ext cx="8050155" cy="9702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TisaOT"/>
                <a:ea typeface="+mn-ea"/>
                <a:cs typeface="TisaO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Coordinator, Graduate Resource Center</a:t>
            </a:r>
          </a:p>
          <a:p>
            <a:r>
              <a:rPr lang="en-US" sz="2800" dirty="0">
                <a:solidFill>
                  <a:srgbClr val="FFFFFF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achav143@calstatela.edu</a:t>
            </a:r>
          </a:p>
        </p:txBody>
      </p:sp>
    </p:spTree>
    <p:extLst>
      <p:ext uri="{BB962C8B-B14F-4D97-AF65-F5344CB8AC3E}">
        <p14:creationId xmlns:p14="http://schemas.microsoft.com/office/powerpoint/2010/main" val="197228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ck Gold Grad NO1 16=9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9222809" cy="5188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76716" y="1370520"/>
            <a:ext cx="8563723" cy="3669415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025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The </a:t>
            </a:r>
            <a:r>
              <a:rPr lang="en-US" sz="2025" b="1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Office of Graduate Studies</a:t>
            </a:r>
            <a:r>
              <a:rPr lang="en-US" sz="2025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 provides leadership and service to promote graduate education and support graduate student success. We offer funding opportunities, host professional development events, and oversee the thesis, project and dissertation submission process.  </a:t>
            </a:r>
          </a:p>
          <a:p>
            <a:pPr algn="l">
              <a:lnSpc>
                <a:spcPct val="110000"/>
              </a:lnSpc>
            </a:pPr>
            <a:endParaRPr lang="en-US" sz="2025" dirty="0">
              <a:solidFill>
                <a:schemeClr val="tx1"/>
              </a:solidFill>
              <a:latin typeface="Tisa Offc" panose="02010504030101020102" pitchFamily="2" charset="77"/>
              <a:cs typeface="Tisa Offc" panose="02010504030101020102" pitchFamily="2" charset="77"/>
            </a:endParaRPr>
          </a:p>
          <a:p>
            <a:pPr algn="l">
              <a:lnSpc>
                <a:spcPct val="110000"/>
              </a:lnSpc>
            </a:pPr>
            <a:r>
              <a:rPr lang="en-US" sz="2025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We are home to the </a:t>
            </a:r>
            <a:r>
              <a:rPr lang="en-US" sz="2025" b="1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Graduate Resource Center</a:t>
            </a:r>
            <a:r>
              <a:rPr lang="en-US" sz="2025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. </a:t>
            </a:r>
            <a:r>
              <a:rPr lang="en-US" sz="2025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The GRC provides educational and community-building opportunities in a space dedicated exclusively to graduate students. </a:t>
            </a:r>
            <a:endParaRPr lang="en-US" sz="2025" dirty="0">
              <a:solidFill>
                <a:schemeClr val="tx1"/>
              </a:solidFill>
              <a:latin typeface="Tisa Offc" panose="02010504030101020102" pitchFamily="2" charset="77"/>
              <a:cs typeface="Tisa Offc" panose="02010504030101020102" pitchFamily="2" charset="77"/>
            </a:endParaRPr>
          </a:p>
          <a:p>
            <a:pPr algn="just">
              <a:lnSpc>
                <a:spcPct val="110000"/>
              </a:lnSpc>
            </a:pPr>
            <a:endParaRPr lang="en-US" sz="1088" dirty="0">
              <a:solidFill>
                <a:schemeClr val="tx1"/>
              </a:solidFill>
              <a:latin typeface="Tisa Offc" panose="02010504030101020102" pitchFamily="2" charset="77"/>
              <a:ea typeface="Cambria" charset="0"/>
              <a:cs typeface="Tisa Offc" panose="02010504030101020102" pitchFamily="2" charset="77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72378" y="265163"/>
            <a:ext cx="7772400" cy="763738"/>
          </a:xfrm>
          <a:prstGeom prst="rect">
            <a:avLst/>
          </a:prstGeom>
        </p:spPr>
        <p:txBody>
          <a:bodyPr vert="horz" lIns="81548" tIns="40774" rIns="81548" bIns="40774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algn="l"/>
            <a:r>
              <a:rPr lang="en-US" sz="2700" b="1" dirty="0">
                <a:solidFill>
                  <a:schemeClr val="tx1"/>
                </a:solidFill>
                <a:latin typeface="FuturaBT Book" panose="020B0502020204020303" pitchFamily="34" charset="77"/>
                <a:cs typeface="Futura Medium" panose="020B0602020204020303" pitchFamily="34" charset="-79"/>
              </a:rPr>
              <a:t>OFFICE OF GRADUATE STUDIES AND GRADUATE RESOURCE CENTER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80313" y="606782"/>
            <a:ext cx="4371833" cy="314628"/>
          </a:xfrm>
          <a:prstGeom prst="rect">
            <a:avLst/>
          </a:prstGeom>
        </p:spPr>
        <p:txBody>
          <a:bodyPr vert="horz" lIns="81548" tIns="40774" rIns="81548" bIns="40774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63" i="1" dirty="0">
              <a:solidFill>
                <a:schemeClr val="tx1"/>
              </a:solidFill>
              <a:latin typeface="Tisa Offc"/>
              <a:cs typeface="Tisa Offc"/>
            </a:endParaRPr>
          </a:p>
        </p:txBody>
      </p:sp>
    </p:spTree>
    <p:extLst>
      <p:ext uri="{BB962C8B-B14F-4D97-AF65-F5344CB8AC3E}">
        <p14:creationId xmlns:p14="http://schemas.microsoft.com/office/powerpoint/2010/main" val="368228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ck Gold Grad NO1 16=9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9222809" cy="5188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76716" y="1370520"/>
            <a:ext cx="8563723" cy="426219"/>
          </a:xfr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endParaRPr lang="en-US" sz="1088" dirty="0">
              <a:solidFill>
                <a:schemeClr val="tx1"/>
              </a:solidFill>
              <a:latin typeface="Tisa Offc" panose="02010504030101020102" pitchFamily="2" charset="77"/>
              <a:ea typeface="Cambria" charset="0"/>
              <a:cs typeface="Tisa Offc" panose="02010504030101020102" pitchFamily="2" charset="77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72378" y="265163"/>
            <a:ext cx="7772400" cy="763738"/>
          </a:xfrm>
          <a:prstGeom prst="rect">
            <a:avLst/>
          </a:prstGeom>
        </p:spPr>
        <p:txBody>
          <a:bodyPr vert="horz" lIns="81548" tIns="40774" rIns="81548" bIns="40774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algn="l"/>
            <a:r>
              <a:rPr lang="en-US" sz="2700" b="1" dirty="0">
                <a:solidFill>
                  <a:schemeClr val="tx1"/>
                </a:solidFill>
                <a:latin typeface="FuturaBT Book" panose="020B0502020204020303" pitchFamily="34" charset="77"/>
                <a:cs typeface="Futura Medium" panose="020B0602020204020303" pitchFamily="34" charset="-79"/>
              </a:rPr>
              <a:t>OFFICE OF GRADUATE STUDIES AND GRADUATE RESOURCE CENTER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80313" y="606782"/>
            <a:ext cx="4371833" cy="314628"/>
          </a:xfrm>
          <a:prstGeom prst="rect">
            <a:avLst/>
          </a:prstGeom>
        </p:spPr>
        <p:txBody>
          <a:bodyPr vert="horz" lIns="81548" tIns="40774" rIns="81548" bIns="40774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63" i="1" dirty="0">
              <a:solidFill>
                <a:schemeClr val="tx1"/>
              </a:solidFill>
              <a:latin typeface="Tisa Offc"/>
              <a:cs typeface="Tisa Off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8B98E5-5AFF-0249-8ADF-A469FA099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909" y="1319090"/>
            <a:ext cx="3946715" cy="2958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8D1F537-E915-9249-A142-23042CEAB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41" y="1319091"/>
            <a:ext cx="4195284" cy="31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9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lack BackPage NO1 16=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 descr="CalStateLAlogo_hero_horizontal_4color_revers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4178092"/>
            <a:ext cx="3098800" cy="50767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18641" y="418617"/>
            <a:ext cx="8295701" cy="3525421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FuturaBT Book"/>
                <a:cs typeface="FuturaBT Book"/>
              </a:rPr>
              <a:t>GRADUATE STUDENT SUPPORT</a:t>
            </a:r>
          </a:p>
        </p:txBody>
      </p:sp>
    </p:spTree>
    <p:extLst>
      <p:ext uri="{BB962C8B-B14F-4D97-AF65-F5344CB8AC3E}">
        <p14:creationId xmlns:p14="http://schemas.microsoft.com/office/powerpoint/2010/main" val="70470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ck Gold Grad NO1 16=9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58" y="-11017"/>
            <a:ext cx="9222809" cy="5188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1906" y="1268106"/>
            <a:ext cx="8156294" cy="1844491"/>
          </a:xfr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175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New Graduate Student Orientation</a:t>
            </a:r>
          </a:p>
          <a:p>
            <a:pPr marL="285750" indent="-28575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175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Advising on institutional requirements for graduation</a:t>
            </a:r>
          </a:p>
          <a:p>
            <a:pPr marL="285750" indent="-28575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175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Advising on the culminating experience (completed at the very end of a graduate program)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72378" y="265162"/>
            <a:ext cx="7772400" cy="748390"/>
          </a:xfrm>
          <a:prstGeom prst="rect">
            <a:avLst/>
          </a:prstGeom>
        </p:spPr>
        <p:txBody>
          <a:bodyPr vert="horz" lIns="81548" tIns="40774" rIns="81548" bIns="40774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lvl="0" algn="l" defTabSz="457101">
              <a:spcBef>
                <a:spcPts val="0"/>
              </a:spcBef>
            </a:pPr>
            <a:r>
              <a:rPr lang="en-US" sz="2400" b="1" dirty="0">
                <a:solidFill>
                  <a:prstClr val="black"/>
                </a:solidFill>
                <a:latin typeface="FuturaBT Book" panose="020B0502020204020303" pitchFamily="34" charset="77"/>
                <a:ea typeface="+mn-ea"/>
                <a:cs typeface="Arial"/>
              </a:rPr>
              <a:t>Advising 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80313" y="606782"/>
            <a:ext cx="4371833" cy="314628"/>
          </a:xfrm>
          <a:prstGeom prst="rect">
            <a:avLst/>
          </a:prstGeom>
        </p:spPr>
        <p:txBody>
          <a:bodyPr vert="horz" lIns="81548" tIns="40774" rIns="81548" bIns="40774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63" i="1" dirty="0">
              <a:solidFill>
                <a:schemeClr val="tx1"/>
              </a:solidFill>
              <a:latin typeface="Tisa Offc"/>
              <a:cs typeface="Tisa Offc"/>
            </a:endParaRPr>
          </a:p>
        </p:txBody>
      </p:sp>
    </p:spTree>
    <p:extLst>
      <p:ext uri="{BB962C8B-B14F-4D97-AF65-F5344CB8AC3E}">
        <p14:creationId xmlns:p14="http://schemas.microsoft.com/office/powerpoint/2010/main" val="51465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ck Gold Grad NO1 16=9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2809" cy="5188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72378" y="265162"/>
            <a:ext cx="7772400" cy="655281"/>
          </a:xfrm>
          <a:prstGeom prst="rect">
            <a:avLst/>
          </a:prstGeom>
        </p:spPr>
        <p:txBody>
          <a:bodyPr vert="horz" lIns="81548" tIns="40774" rIns="81548" bIns="40774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FuturaBT Book" panose="020B0502020204020303" pitchFamily="34" charset="77"/>
                <a:cs typeface="Arial"/>
              </a:rPr>
              <a:t>Funding Opportunities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80313" y="606782"/>
            <a:ext cx="4371833" cy="314628"/>
          </a:xfrm>
          <a:prstGeom prst="rect">
            <a:avLst/>
          </a:prstGeom>
        </p:spPr>
        <p:txBody>
          <a:bodyPr vert="horz" lIns="81548" tIns="40774" rIns="81548" bIns="40774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63" i="1" dirty="0">
              <a:solidFill>
                <a:schemeClr val="tx1"/>
              </a:solidFill>
              <a:latin typeface="Tisa Offc"/>
              <a:cs typeface="Tisa Offc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328D405F-6FF0-1647-B711-BF9DCD58A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963" y="1185605"/>
            <a:ext cx="8154987" cy="3716414"/>
          </a:xfr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Graduate Equity Fellowship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International and Non-Resident Tuition Fee Waiver Program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Travel support to attend professional conferences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Culminating Project Fund 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California Pre-Doctoral Scholars Program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Chancellor’s Doctoral Incentive Program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q"/>
            </a:pPr>
            <a:endParaRPr lang="en-US" sz="2000" dirty="0">
              <a:solidFill>
                <a:schemeClr val="tx1"/>
              </a:solidFill>
              <a:latin typeface="Tisa Offc" panose="02010504030101020102" pitchFamily="2" charset="77"/>
              <a:ea typeface="Cambria" charset="0"/>
              <a:cs typeface="Tisa Offc" panose="02010504030101020102" pitchFamily="2" charset="77"/>
            </a:endParaRPr>
          </a:p>
          <a:p>
            <a:pPr algn="l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For additional information, visit our </a:t>
            </a: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  <a:hlinkClick r:id="rId4"/>
              </a:rPr>
              <a:t>Funding Opportunities webpage</a:t>
            </a: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5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ck Gold Grad NO1 16=9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2809" cy="5188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72378" y="265162"/>
            <a:ext cx="7772400" cy="655281"/>
          </a:xfrm>
          <a:prstGeom prst="rect">
            <a:avLst/>
          </a:prstGeom>
        </p:spPr>
        <p:txBody>
          <a:bodyPr vert="horz" lIns="81548" tIns="40774" rIns="81548" bIns="40774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FuturaBT Book" panose="020B0502020204020303" pitchFamily="34" charset="77"/>
                <a:cs typeface="Arial"/>
              </a:rPr>
              <a:t>GRC Writing Consultants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80313" y="606782"/>
            <a:ext cx="4371833" cy="314628"/>
          </a:xfrm>
          <a:prstGeom prst="rect">
            <a:avLst/>
          </a:prstGeom>
        </p:spPr>
        <p:txBody>
          <a:bodyPr vert="horz" lIns="81548" tIns="40774" rIns="81548" bIns="40774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63" i="1" dirty="0">
              <a:solidFill>
                <a:schemeClr val="tx1"/>
              </a:solidFill>
              <a:latin typeface="Tisa Offc"/>
              <a:cs typeface="Tisa Offc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328D405F-6FF0-1647-B711-BF9DCD58A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791" y="1064901"/>
            <a:ext cx="8154987" cy="3978794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Writing is a skill you will continue to develop in graduate school. GRC Writing Consultants are graduate student employees who provide writing support to other graduate students on a variety of writing assignments and projects</a:t>
            </a:r>
          </a:p>
          <a:p>
            <a:pPr marL="285750" indent="3175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Research/Term papers</a:t>
            </a:r>
          </a:p>
          <a:p>
            <a:pPr marL="285750" indent="3175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Thesis/Project Report</a:t>
            </a:r>
          </a:p>
          <a:p>
            <a:pPr marL="285750" indent="3175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Grant applications</a:t>
            </a:r>
          </a:p>
          <a:p>
            <a:pPr marL="285750" indent="3175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Statements for doctoral program applications</a:t>
            </a:r>
          </a:p>
          <a:p>
            <a:pPr marL="285750" indent="3175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Cover letters, CVs, and resumes for job applications </a:t>
            </a:r>
          </a:p>
          <a:p>
            <a:pPr marL="285750" indent="3175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Oral presentations</a:t>
            </a:r>
          </a:p>
          <a:p>
            <a:pPr algn="l">
              <a:lnSpc>
                <a:spcPct val="110000"/>
              </a:lnSpc>
            </a:pPr>
            <a:endParaRPr lang="en-US" sz="1800" dirty="0">
              <a:solidFill>
                <a:schemeClr val="tx1"/>
              </a:solidFill>
              <a:latin typeface="Tisa Offc" panose="02010504030101020102" pitchFamily="2" charset="77"/>
              <a:ea typeface="Cambria" charset="0"/>
              <a:cs typeface="Tisa Offc" panose="02010504030101020102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357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ck Gold Grad NO1 16=9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2809" cy="5188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72378" y="265162"/>
            <a:ext cx="7772400" cy="655281"/>
          </a:xfrm>
          <a:prstGeom prst="rect">
            <a:avLst/>
          </a:prstGeom>
        </p:spPr>
        <p:txBody>
          <a:bodyPr vert="horz" lIns="81548" tIns="40774" rIns="81548" bIns="40774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lvl="0" algn="l">
              <a:defRPr/>
            </a:pPr>
            <a:r>
              <a:rPr lang="en-US" sz="2400" b="1" dirty="0">
                <a:solidFill>
                  <a:prstClr val="black"/>
                </a:solidFill>
                <a:latin typeface="FuturaBT Book" panose="020B0502020204020303" pitchFamily="34" charset="77"/>
                <a:cs typeface="Arial"/>
              </a:rPr>
              <a:t>Workshops and Webinars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80313" y="606782"/>
            <a:ext cx="4371833" cy="314628"/>
          </a:xfrm>
          <a:prstGeom prst="rect">
            <a:avLst/>
          </a:prstGeom>
        </p:spPr>
        <p:txBody>
          <a:bodyPr vert="horz" lIns="81548" tIns="40774" rIns="81548" bIns="40774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63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sa Offc"/>
              <a:ea typeface="+mn-ea"/>
              <a:cs typeface="Tisa Offc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328D405F-6FF0-1647-B711-BF9DCD58A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506" y="1018435"/>
            <a:ext cx="8154987" cy="3518283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Every semester, the GRC offers academic and professional development </a:t>
            </a: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  <a:hlinkClick r:id="rId4"/>
              </a:rPr>
              <a:t>workshops and webinars</a:t>
            </a: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.</a:t>
            </a:r>
          </a:p>
          <a:p>
            <a:pPr marL="285750" indent="-28575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Graduate and Doctoral Program Application Webinar Series</a:t>
            </a:r>
          </a:p>
          <a:p>
            <a:pPr marL="285750" indent="-28575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Culminating Experience Webinar Series</a:t>
            </a:r>
          </a:p>
          <a:p>
            <a:pPr marL="285750" indent="-28575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Academic and Professional Development Webinar Series</a:t>
            </a:r>
          </a:p>
          <a:p>
            <a:pPr algn="l">
              <a:lnSpc>
                <a:spcPct val="110000"/>
              </a:lnSpc>
            </a:pPr>
            <a:endParaRPr lang="en-US" sz="1625" dirty="0">
              <a:solidFill>
                <a:schemeClr val="tx1"/>
              </a:solidFill>
              <a:latin typeface="Tisa Offc" panose="02010504030101020102" pitchFamily="2" charset="77"/>
              <a:ea typeface="Cambria" charset="0"/>
              <a:cs typeface="Tisa Offc" panose="02010504030101020102" pitchFamily="2" charset="77"/>
            </a:endParaRPr>
          </a:p>
          <a:p>
            <a:pPr algn="l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We also accept suggestions from graduate students on topics around which they would like us to develop workshops and webinars. </a:t>
            </a:r>
          </a:p>
        </p:txBody>
      </p:sp>
    </p:spTree>
    <p:extLst>
      <p:ext uri="{BB962C8B-B14F-4D97-AF65-F5344CB8AC3E}">
        <p14:creationId xmlns:p14="http://schemas.microsoft.com/office/powerpoint/2010/main" val="318989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7144</TotalTime>
  <Words>310</Words>
  <Application>Microsoft Office PowerPoint</Application>
  <PresentationFormat>On-screen Show (16:9)</PresentationFormat>
  <Paragraphs>83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        </vt:lpstr>
      <vt:lpstr>        </vt:lpstr>
      <vt:lpstr>PowerPoint Presentation</vt:lpstr>
      <vt:lpstr>        </vt:lpstr>
      <vt:lpstr>        </vt:lpstr>
      <vt:lpstr>        </vt:lpstr>
      <vt:lpstr>        </vt:lpstr>
      <vt:lpstr>        </vt:lpstr>
      <vt:lpstr>PowerPoint Presentation</vt:lpstr>
      <vt:lpstr>PowerPoint Presentation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Nick</cp:lastModifiedBy>
  <cp:revision>224</cp:revision>
  <cp:lastPrinted>2020-01-08T18:32:18Z</cp:lastPrinted>
  <dcterms:created xsi:type="dcterms:W3CDTF">2010-04-12T23:12:02Z</dcterms:created>
  <dcterms:modified xsi:type="dcterms:W3CDTF">2020-10-20T02:07:53Z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