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Economica"/>
      <p:regular r:id="rId32"/>
      <p:bold r:id="rId33"/>
      <p:italic r:id="rId34"/>
      <p:boldItalic r:id="rId35"/>
    </p:embeddedFont>
    <p:embeddedFont>
      <p:font typeface="Helvetica Neue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conomica-bold.fntdata"/><Relationship Id="rId10" Type="http://schemas.openxmlformats.org/officeDocument/2006/relationships/slide" Target="slides/slide5.xml"/><Relationship Id="rId32" Type="http://schemas.openxmlformats.org/officeDocument/2006/relationships/font" Target="fonts/Economica-regular.fntdata"/><Relationship Id="rId13" Type="http://schemas.openxmlformats.org/officeDocument/2006/relationships/slide" Target="slides/slide8.xml"/><Relationship Id="rId35" Type="http://schemas.openxmlformats.org/officeDocument/2006/relationships/font" Target="fonts/Economica-boldItalic.fntdata"/><Relationship Id="rId12" Type="http://schemas.openxmlformats.org/officeDocument/2006/relationships/slide" Target="slides/slide7.xml"/><Relationship Id="rId34" Type="http://schemas.openxmlformats.org/officeDocument/2006/relationships/font" Target="fonts/Economica-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9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2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2a9c709b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2a9c709b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-EC2 server can be accessed remotely from anywhere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>
                <a:solidFill>
                  <a:schemeClr val="dk1"/>
                </a:solidFill>
              </a:rPr>
              <a:t>-Server is access through command prompt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-Need to turn the project into a jar file first and then upload the file to EC2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-the jar file is uploaded using a command scp and the key file to the EC2 server which is more secure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-inbound/outbound rules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309881ee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309881e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2bf8cff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2bf8cff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d74a9d5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d74a9d5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d74a9d5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d74a9d5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d74a9d59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d74a9d59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20eb28c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20eb28c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4450a085a_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4450a085a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42e05f6d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42e05f6d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53599351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53599351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c23f754f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c23f754f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4450a08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4450a08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309881e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309881e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53599351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5359935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53599351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53599351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53599351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53599351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5359935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5359935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53599351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53599351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c23f754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c23f754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20eb28c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20eb28c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0eb28c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0eb28c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bae7033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cbae7033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5359935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5359935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a9c709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2a9c709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417e8c4c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417e8c4c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psiriwa@calstatela.edu" TargetMode="External"/><Relationship Id="rId4" Type="http://schemas.openxmlformats.org/officeDocument/2006/relationships/hyperlink" Target="mailto:rugamasaul@gmail.com" TargetMode="External"/><Relationship Id="rId10" Type="http://schemas.openxmlformats.org/officeDocument/2006/relationships/hyperlink" Target="mailto:trongfe96@gmail.com" TargetMode="External"/><Relationship Id="rId9" Type="http://schemas.openxmlformats.org/officeDocument/2006/relationships/hyperlink" Target="mailto:jwang136@calstatela.edu" TargetMode="External"/><Relationship Id="rId5" Type="http://schemas.openxmlformats.org/officeDocument/2006/relationships/hyperlink" Target="mailto:bryan0137@gmail.com" TargetMode="External"/><Relationship Id="rId6" Type="http://schemas.openxmlformats.org/officeDocument/2006/relationships/hyperlink" Target="mailto:carlosmendo04@gmail.com" TargetMode="External"/><Relationship Id="rId7" Type="http://schemas.openxmlformats.org/officeDocument/2006/relationships/hyperlink" Target="mailto:clucero3696@gmail.com" TargetMode="External"/><Relationship Id="rId8" Type="http://schemas.openxmlformats.org/officeDocument/2006/relationships/hyperlink" Target="mailto:nrosa2@calstatela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460950" y="86175"/>
            <a:ext cx="8222100" cy="9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AWS Project</a:t>
            </a:r>
            <a:endParaRPr/>
          </a:p>
        </p:txBody>
      </p:sp>
      <p:sp>
        <p:nvSpPr>
          <p:cNvPr id="63" name="Google Shape;63;p13"/>
          <p:cNvSpPr txBox="1"/>
          <p:nvPr>
            <p:ph idx="4294967295" type="subTitle"/>
          </p:nvPr>
        </p:nvSpPr>
        <p:spPr>
          <a:xfrm>
            <a:off x="492925" y="3873225"/>
            <a:ext cx="85206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Team Members: Pasindu Siriwardena, Nancy Rosa, Saul Rugama, Luis Lucero, Junli Wang, Carlos Mendoza, Rongfeng Tan, Bryan Perez, Jesus Garcia</a:t>
            </a:r>
            <a:r>
              <a:rPr lang="en">
                <a:solidFill>
                  <a:srgbClr val="FFFFFF"/>
                </a:solidFill>
              </a:rPr>
              <a:t>	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200" y="1171938"/>
            <a:ext cx="1971675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961050" y="3381700"/>
            <a:ext cx="339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California State University Los Angeles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781738" y="3381700"/>
            <a:ext cx="339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Commonwealth Casualty Company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395900" y="180825"/>
            <a:ext cx="1748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Pasindu Siriwardena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612" y="1445500"/>
            <a:ext cx="1838299" cy="176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EC2 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EC2 Server for Cloud Computing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Spring Boot</a:t>
            </a:r>
            <a:r>
              <a:rPr lang="en"/>
              <a:t> application is currently running on an EC2 server that is deployed on AWS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Server is </a:t>
            </a:r>
            <a:r>
              <a:rPr lang="en"/>
              <a:t>scalable</a:t>
            </a:r>
            <a:r>
              <a:rPr lang="en"/>
              <a:t> and provides an efficient connection to </a:t>
            </a:r>
            <a:r>
              <a:rPr lang="en"/>
              <a:t>scale</a:t>
            </a:r>
            <a:r>
              <a:rPr lang="en"/>
              <a:t> web applications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EC2 allows our project to be accessed with proper credentials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7548300" y="333225"/>
            <a:ext cx="1748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Jorge Sanchez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78875"/>
            <a:ext cx="58293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S3 Buckets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Amazon Simple Storage Service / Buckets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Controlling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or Pull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Date control - Action Control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Amazon Web Services Logo.svg - Wikimedia Commons"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375" y="2978275"/>
            <a:ext cx="2071549" cy="124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king PII in Unstructured Files Stored in Amazon S3 - IRI"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550" y="2822075"/>
            <a:ext cx="450247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7572300" y="0"/>
            <a:ext cx="15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Carlos Mendoza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Pebble Templates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Java Templating engine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Featured / </a:t>
            </a:r>
            <a:r>
              <a:rPr lang="en"/>
              <a:t>Easy to learn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Template Inheritance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Extensible </a:t>
            </a:r>
            <a:r>
              <a:rPr lang="en"/>
              <a:t>Language</a:t>
            </a:r>
            <a:endParaRPr/>
          </a:p>
        </p:txBody>
      </p:sp>
      <p:pic>
        <p:nvPicPr>
          <p:cNvPr descr="PebbleTemplates · GitHub"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036500"/>
            <a:ext cx="1513875" cy="151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vaScript Templating: What is Templating? | by Darlene Tate | Medium"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697" y="1225225"/>
            <a:ext cx="1776353" cy="33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7519200" y="0"/>
            <a:ext cx="16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Carlos Mendoza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Database and JPA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311700" y="1225225"/>
            <a:ext cx="6276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Relational</a:t>
            </a:r>
            <a:r>
              <a:rPr lang="en"/>
              <a:t> database stored in AWS cloud database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Java </a:t>
            </a:r>
            <a:r>
              <a:rPr lang="en"/>
              <a:t>persistence</a:t>
            </a:r>
            <a:r>
              <a:rPr lang="en"/>
              <a:t> API [JPA] is a collection of classes and methods used to persistently store data in a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JPA is simpler, cleaner, and less labour </a:t>
            </a:r>
            <a:r>
              <a:rPr lang="en"/>
              <a:t>intensive</a:t>
            </a:r>
            <a:r>
              <a:rPr lang="en"/>
              <a:t>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JPA </a:t>
            </a:r>
            <a:r>
              <a:rPr lang="en"/>
              <a:t>framework</a:t>
            </a:r>
            <a:r>
              <a:rPr lang="en"/>
              <a:t> lets us avoid certain </a:t>
            </a:r>
            <a:r>
              <a:rPr lang="en"/>
              <a:t>initializations</a:t>
            </a:r>
            <a:r>
              <a:rPr lang="en"/>
              <a:t>, setups, connections and </a:t>
            </a:r>
            <a:r>
              <a:rPr lang="en"/>
              <a:t>boiler</a:t>
            </a:r>
            <a:r>
              <a:rPr lang="en"/>
              <a:t> plate code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7438300" y="178050"/>
            <a:ext cx="139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Nancy Rosa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Programming language png Logo (transparent)"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150" y="1770550"/>
            <a:ext cx="1602400" cy="1602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Database and JPA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1225225"/>
            <a:ext cx="6424200" cy="3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JPA entities are </a:t>
            </a:r>
            <a:r>
              <a:rPr lang="en"/>
              <a:t>essentially POJOs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JPA entities represent a table stored in the database and every instance of the entity is a row in the 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JPA annotations used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@table : defines that an entity should be used as a 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@id: defines that an attribute should be used as a primary key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@column : defines that an attribute should be used as a column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@manytoone,@onetoone,@onetomany :allows for the appropriate relational mapping between entities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the entities JPA will automatically map the info in the entities to a database to create the appropriate tables,keys, attributes and table relations</a:t>
            </a:r>
            <a:endParaRPr/>
          </a:p>
        </p:txBody>
      </p:sp>
      <p:sp>
        <p:nvSpPr>
          <p:cNvPr id="178" name="Google Shape;178;p26"/>
          <p:cNvSpPr txBox="1"/>
          <p:nvPr/>
        </p:nvSpPr>
        <p:spPr>
          <a:xfrm>
            <a:off x="7507825" y="187975"/>
            <a:ext cx="139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Nancy Rosa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Programming language png Logo (transparent)"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150" y="1770550"/>
            <a:ext cx="1602400" cy="1602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Database and JPA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7438300" y="178050"/>
            <a:ext cx="139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Nancy Rosa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125" y="1088025"/>
            <a:ext cx="6221650" cy="38648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27"/>
          <p:cNvSpPr txBox="1"/>
          <p:nvPr/>
        </p:nvSpPr>
        <p:spPr>
          <a:xfrm>
            <a:off x="148375" y="1849675"/>
            <a:ext cx="12165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Database Relational Schema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1369200" y="2215650"/>
            <a:ext cx="2796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Dependencies (Libraries) 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pring-boot-starter-web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for building web applications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useful for Spring MVC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Pebble-spring-boot-starter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Powerful templating engine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integrate Spring Boot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Spring-boot-devtools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make development easier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LiveReload function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7943850" y="0"/>
            <a:ext cx="1352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7167300" y="315925"/>
            <a:ext cx="16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Jesus Garcia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</a:t>
            </a:r>
            <a:r>
              <a:rPr lang="en"/>
              <a:t>Dependencies (Libraries) 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Spring-boot-starter-mail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for Spring Framework’s email sending support.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Spring-boot-starter-data-jpa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the creation of data entities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AWS-java-sdk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Enables use of AWS services in Java</a:t>
            </a: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7943850" y="0"/>
            <a:ext cx="1352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7584900" y="315925"/>
            <a:ext cx="124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Jesus Garcia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Dependencies (Libraries)</a:t>
            </a:r>
            <a:endParaRPr/>
          </a:p>
        </p:txBody>
      </p:sp>
      <p:sp>
        <p:nvSpPr>
          <p:cNvPr id="210" name="Google Shape;210;p30"/>
          <p:cNvSpPr txBox="1"/>
          <p:nvPr>
            <p:ph idx="1" type="body"/>
          </p:nvPr>
        </p:nvSpPr>
        <p:spPr>
          <a:xfrm>
            <a:off x="311700" y="1314450"/>
            <a:ext cx="85206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Mysql-connector-java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connect to mySQL database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/>
              <a:t>Itext7-core &amp; Itextpdf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sign, merge and split pdfs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us to write pdfs in java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Html2pdf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for converting html to pdf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also convert css to pdf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8001000" y="0"/>
            <a:ext cx="1352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479600" y="399900"/>
            <a:ext cx="13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Jesus Garcia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Features</a:t>
            </a:r>
            <a:endParaRPr/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can our application do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Create/Edit/Delete templates and clients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Generate documents based on client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 service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Send users basic emails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Send users generated documents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Convert templates to PDF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 txBox="1"/>
          <p:nvPr/>
        </p:nvSpPr>
        <p:spPr>
          <a:xfrm>
            <a:off x="7479600" y="399900"/>
            <a:ext cx="13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Jesus Garcia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1680300" y="3062675"/>
            <a:ext cx="57834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Liaison: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Mahan Hajianpour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Jeffrey Lipeles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1680302" y="84662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Advisor: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</a:t>
            </a:r>
            <a:r>
              <a:rPr lang="en">
                <a:solidFill>
                  <a:schemeClr val="dk1"/>
                </a:solidFill>
              </a:rPr>
              <a:t>Jiang Guo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Graduate Advisor: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Jorge Sanchez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7395900" y="180825"/>
            <a:ext cx="1748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Pasindu Siriwardena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/>
          <p:nvPr/>
        </p:nvSpPr>
        <p:spPr>
          <a:xfrm>
            <a:off x="3822875" y="184750"/>
            <a:ext cx="586200" cy="3405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</a:t>
            </a: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6774150" y="1108025"/>
            <a:ext cx="993300" cy="944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View/edit/add Template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module</a:t>
            </a:r>
            <a:endParaRPr sz="1000"/>
          </a:p>
        </p:txBody>
      </p:sp>
      <p:cxnSp>
        <p:nvCxnSpPr>
          <p:cNvPr id="226" name="Google Shape;226;p32"/>
          <p:cNvCxnSpPr>
            <a:stCxn id="224" idx="2"/>
            <a:endCxn id="227" idx="0"/>
          </p:cNvCxnSpPr>
          <p:nvPr/>
        </p:nvCxnSpPr>
        <p:spPr>
          <a:xfrm>
            <a:off x="4115975" y="525250"/>
            <a:ext cx="0" cy="53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32"/>
          <p:cNvCxnSpPr/>
          <p:nvPr/>
        </p:nvCxnSpPr>
        <p:spPr>
          <a:xfrm>
            <a:off x="5908275" y="1743050"/>
            <a:ext cx="853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32"/>
          <p:cNvCxnSpPr/>
          <p:nvPr/>
        </p:nvCxnSpPr>
        <p:spPr>
          <a:xfrm>
            <a:off x="7779825" y="1672238"/>
            <a:ext cx="75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32"/>
          <p:cNvSpPr/>
          <p:nvPr/>
        </p:nvSpPr>
        <p:spPr>
          <a:xfrm>
            <a:off x="3650663" y="1062625"/>
            <a:ext cx="930600" cy="8808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Home</a:t>
            </a:r>
            <a:r>
              <a:rPr lang="en" sz="1000"/>
              <a:t> Page</a:t>
            </a:r>
            <a:endParaRPr sz="1000"/>
          </a:p>
        </p:txBody>
      </p:sp>
      <p:sp>
        <p:nvSpPr>
          <p:cNvPr id="230" name="Google Shape;230;p32"/>
          <p:cNvSpPr txBox="1"/>
          <p:nvPr/>
        </p:nvSpPr>
        <p:spPr>
          <a:xfrm>
            <a:off x="3687225" y="685925"/>
            <a:ext cx="532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User Input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1" name="Google Shape;231;p32"/>
          <p:cNvCxnSpPr/>
          <p:nvPr/>
        </p:nvCxnSpPr>
        <p:spPr>
          <a:xfrm rot="10800000">
            <a:off x="5908275" y="1344188"/>
            <a:ext cx="853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2"/>
          <p:cNvSpPr txBox="1"/>
          <p:nvPr/>
        </p:nvSpPr>
        <p:spPr>
          <a:xfrm>
            <a:off x="6048100" y="1724988"/>
            <a:ext cx="586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Inputs 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6005775" y="1042250"/>
            <a:ext cx="853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Update Template List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1542038" y="3086713"/>
            <a:ext cx="993300" cy="939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Module</a:t>
            </a:r>
            <a:endParaRPr sz="1000"/>
          </a:p>
        </p:txBody>
      </p:sp>
      <p:cxnSp>
        <p:nvCxnSpPr>
          <p:cNvPr id="235" name="Google Shape;235;p32"/>
          <p:cNvCxnSpPr>
            <a:stCxn id="236" idx="2"/>
            <a:endCxn id="234" idx="6"/>
          </p:cNvCxnSpPr>
          <p:nvPr/>
        </p:nvCxnSpPr>
        <p:spPr>
          <a:xfrm rot="10800000">
            <a:off x="2535338" y="3556675"/>
            <a:ext cx="110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p32"/>
          <p:cNvSpPr txBox="1"/>
          <p:nvPr/>
        </p:nvSpPr>
        <p:spPr>
          <a:xfrm rot="863">
            <a:off x="2535350" y="3296438"/>
            <a:ext cx="1195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Send customers emails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8" name="Google Shape;238;p32"/>
          <p:cNvCxnSpPr/>
          <p:nvPr/>
        </p:nvCxnSpPr>
        <p:spPr>
          <a:xfrm rot="10800000">
            <a:off x="7780875" y="1345788"/>
            <a:ext cx="7569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32"/>
          <p:cNvSpPr txBox="1"/>
          <p:nvPr/>
        </p:nvSpPr>
        <p:spPr>
          <a:xfrm>
            <a:off x="7692675" y="1644350"/>
            <a:ext cx="873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Request/change Data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7809513" y="1331950"/>
            <a:ext cx="6864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Return Data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73325" y="80338"/>
            <a:ext cx="1299600" cy="66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"/>
          <p:cNvSpPr/>
          <p:nvPr/>
        </p:nvSpPr>
        <p:spPr>
          <a:xfrm>
            <a:off x="206550" y="250538"/>
            <a:ext cx="155400" cy="133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206550" y="483688"/>
            <a:ext cx="155400" cy="13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402000" y="184738"/>
            <a:ext cx="12996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&gt; Have Complete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&gt; Data base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4826763" y="4031000"/>
            <a:ext cx="1081500" cy="9903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Add Document to Client</a:t>
            </a:r>
            <a:endParaRPr sz="900"/>
          </a:p>
        </p:txBody>
      </p:sp>
      <p:cxnSp>
        <p:nvCxnSpPr>
          <p:cNvPr id="246" name="Google Shape;246;p32"/>
          <p:cNvCxnSpPr>
            <a:stCxn id="236" idx="5"/>
            <a:endCxn id="245" idx="1"/>
          </p:cNvCxnSpPr>
          <p:nvPr/>
        </p:nvCxnSpPr>
        <p:spPr>
          <a:xfrm>
            <a:off x="4436354" y="3868085"/>
            <a:ext cx="548700" cy="30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32"/>
          <p:cNvSpPr txBox="1"/>
          <p:nvPr/>
        </p:nvSpPr>
        <p:spPr>
          <a:xfrm>
            <a:off x="8033375" y="133225"/>
            <a:ext cx="8220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Junli Wang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3650675" y="2089450"/>
            <a:ext cx="930600" cy="8808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List</a:t>
            </a:r>
            <a:endParaRPr sz="1000"/>
          </a:p>
        </p:txBody>
      </p:sp>
      <p:sp>
        <p:nvSpPr>
          <p:cNvPr id="236" name="Google Shape;236;p32"/>
          <p:cNvSpPr/>
          <p:nvPr/>
        </p:nvSpPr>
        <p:spPr>
          <a:xfrm>
            <a:off x="3642038" y="3116275"/>
            <a:ext cx="930600" cy="8808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Client Profile</a:t>
            </a:r>
            <a:endParaRPr sz="1000"/>
          </a:p>
        </p:txBody>
      </p:sp>
      <p:sp>
        <p:nvSpPr>
          <p:cNvPr id="249" name="Google Shape;249;p32"/>
          <p:cNvSpPr/>
          <p:nvPr/>
        </p:nvSpPr>
        <p:spPr>
          <a:xfrm>
            <a:off x="2490938" y="3997075"/>
            <a:ext cx="1081500" cy="939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View Template as PDF</a:t>
            </a:r>
            <a:endParaRPr sz="1000"/>
          </a:p>
        </p:txBody>
      </p:sp>
      <p:sp>
        <p:nvSpPr>
          <p:cNvPr id="250" name="Google Shape;250;p32"/>
          <p:cNvSpPr/>
          <p:nvPr/>
        </p:nvSpPr>
        <p:spPr>
          <a:xfrm>
            <a:off x="6956713" y="4031000"/>
            <a:ext cx="1081500" cy="9903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View Client Document Draft</a:t>
            </a:r>
            <a:endParaRPr sz="900"/>
          </a:p>
        </p:txBody>
      </p:sp>
      <p:sp>
        <p:nvSpPr>
          <p:cNvPr id="251" name="Google Shape;251;p32"/>
          <p:cNvSpPr/>
          <p:nvPr/>
        </p:nvSpPr>
        <p:spPr>
          <a:xfrm>
            <a:off x="7049000" y="2450988"/>
            <a:ext cx="873900" cy="666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Document save to Client</a:t>
            </a:r>
            <a:endParaRPr sz="1000"/>
          </a:p>
        </p:txBody>
      </p:sp>
      <p:sp>
        <p:nvSpPr>
          <p:cNvPr id="252" name="Google Shape;252;p32"/>
          <p:cNvSpPr/>
          <p:nvPr/>
        </p:nvSpPr>
        <p:spPr>
          <a:xfrm rot="5400000">
            <a:off x="7200300" y="1853675"/>
            <a:ext cx="3116100" cy="41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S3</a:t>
            </a:r>
            <a:endParaRPr/>
          </a:p>
        </p:txBody>
      </p:sp>
      <p:sp>
        <p:nvSpPr>
          <p:cNvPr id="253" name="Google Shape;253;p32"/>
          <p:cNvSpPr/>
          <p:nvPr/>
        </p:nvSpPr>
        <p:spPr>
          <a:xfrm>
            <a:off x="4914938" y="1042250"/>
            <a:ext cx="993300" cy="944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Template List</a:t>
            </a:r>
            <a:endParaRPr sz="1000"/>
          </a:p>
        </p:txBody>
      </p:sp>
      <p:cxnSp>
        <p:nvCxnSpPr>
          <p:cNvPr id="254" name="Google Shape;254;p32"/>
          <p:cNvCxnSpPr>
            <a:stCxn id="227" idx="6"/>
            <a:endCxn id="253" idx="2"/>
          </p:cNvCxnSpPr>
          <p:nvPr/>
        </p:nvCxnSpPr>
        <p:spPr>
          <a:xfrm>
            <a:off x="4581263" y="1503025"/>
            <a:ext cx="333600" cy="11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32"/>
          <p:cNvCxnSpPr>
            <a:stCxn id="251" idx="1"/>
            <a:endCxn id="236" idx="7"/>
          </p:cNvCxnSpPr>
          <p:nvPr/>
        </p:nvCxnSpPr>
        <p:spPr>
          <a:xfrm flipH="1">
            <a:off x="4436300" y="2783988"/>
            <a:ext cx="2612700" cy="461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2"/>
          <p:cNvSpPr txBox="1"/>
          <p:nvPr/>
        </p:nvSpPr>
        <p:spPr>
          <a:xfrm rot="-592193">
            <a:off x="4975106" y="2826498"/>
            <a:ext cx="1081608" cy="1973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Update Client Profile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7" name="Google Shape;257;p32"/>
          <p:cNvCxnSpPr>
            <a:stCxn id="236" idx="3"/>
            <a:endCxn id="249" idx="7"/>
          </p:cNvCxnSpPr>
          <p:nvPr/>
        </p:nvCxnSpPr>
        <p:spPr>
          <a:xfrm flipH="1">
            <a:off x="3414121" y="3868085"/>
            <a:ext cx="364200" cy="26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2"/>
          <p:cNvCxnSpPr>
            <a:stCxn id="227" idx="4"/>
            <a:endCxn id="248" idx="0"/>
          </p:cNvCxnSpPr>
          <p:nvPr/>
        </p:nvCxnSpPr>
        <p:spPr>
          <a:xfrm>
            <a:off x="4115963" y="1943425"/>
            <a:ext cx="0" cy="14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32"/>
          <p:cNvCxnSpPr>
            <a:stCxn id="248" idx="4"/>
            <a:endCxn id="236" idx="0"/>
          </p:cNvCxnSpPr>
          <p:nvPr/>
        </p:nvCxnSpPr>
        <p:spPr>
          <a:xfrm flipH="1">
            <a:off x="4107275" y="2970250"/>
            <a:ext cx="8700" cy="14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32"/>
          <p:cNvCxnSpPr>
            <a:stCxn id="245" idx="6"/>
            <a:endCxn id="250" idx="2"/>
          </p:cNvCxnSpPr>
          <p:nvPr/>
        </p:nvCxnSpPr>
        <p:spPr>
          <a:xfrm>
            <a:off x="5908263" y="4526150"/>
            <a:ext cx="1048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32"/>
          <p:cNvCxnSpPr>
            <a:stCxn id="250" idx="0"/>
            <a:endCxn id="251" idx="2"/>
          </p:cNvCxnSpPr>
          <p:nvPr/>
        </p:nvCxnSpPr>
        <p:spPr>
          <a:xfrm rot="10800000">
            <a:off x="7486063" y="3116900"/>
            <a:ext cx="11400" cy="91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32"/>
          <p:cNvSpPr txBox="1"/>
          <p:nvPr/>
        </p:nvSpPr>
        <p:spPr>
          <a:xfrm>
            <a:off x="5861313" y="4267550"/>
            <a:ext cx="1081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Select the Document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7497463" y="3726238"/>
            <a:ext cx="1081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Save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4" name="Google Shape;264;p32"/>
          <p:cNvCxnSpPr/>
          <p:nvPr/>
        </p:nvCxnSpPr>
        <p:spPr>
          <a:xfrm>
            <a:off x="7931442" y="2869525"/>
            <a:ext cx="659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32"/>
          <p:cNvCxnSpPr/>
          <p:nvPr/>
        </p:nvCxnSpPr>
        <p:spPr>
          <a:xfrm rot="10800000">
            <a:off x="7932437" y="2543075"/>
            <a:ext cx="6573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32"/>
          <p:cNvSpPr txBox="1"/>
          <p:nvPr/>
        </p:nvSpPr>
        <p:spPr>
          <a:xfrm>
            <a:off x="7855750" y="2841638"/>
            <a:ext cx="7590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Request/change Data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7957226" y="2529238"/>
            <a:ext cx="596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Return Data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8" name="Google Shape;268;p32"/>
          <p:cNvCxnSpPr>
            <a:stCxn id="249" idx="1"/>
            <a:endCxn id="234" idx="5"/>
          </p:cNvCxnSpPr>
          <p:nvPr/>
        </p:nvCxnSpPr>
        <p:spPr>
          <a:xfrm rot="10800000">
            <a:off x="2389820" y="3889020"/>
            <a:ext cx="259500" cy="24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32"/>
          <p:cNvCxnSpPr>
            <a:stCxn id="236" idx="6"/>
            <a:endCxn id="270" idx="2"/>
          </p:cNvCxnSpPr>
          <p:nvPr/>
        </p:nvCxnSpPr>
        <p:spPr>
          <a:xfrm>
            <a:off x="4572638" y="3556675"/>
            <a:ext cx="933000" cy="7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p32"/>
          <p:cNvSpPr/>
          <p:nvPr/>
        </p:nvSpPr>
        <p:spPr>
          <a:xfrm>
            <a:off x="5505588" y="3223525"/>
            <a:ext cx="930600" cy="812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View/add Package</a:t>
            </a:r>
            <a:endParaRPr sz="900"/>
          </a:p>
        </p:txBody>
      </p:sp>
      <p:cxnSp>
        <p:nvCxnSpPr>
          <p:cNvPr id="271" name="Google Shape;271;p32"/>
          <p:cNvCxnSpPr>
            <a:stCxn id="270" idx="6"/>
          </p:cNvCxnSpPr>
          <p:nvPr/>
        </p:nvCxnSpPr>
        <p:spPr>
          <a:xfrm flipH="1" rot="10800000">
            <a:off x="6436188" y="3145225"/>
            <a:ext cx="631500" cy="48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32"/>
          <p:cNvSpPr txBox="1"/>
          <p:nvPr/>
        </p:nvSpPr>
        <p:spPr>
          <a:xfrm rot="-2234402">
            <a:off x="6436165" y="3125491"/>
            <a:ext cx="631573" cy="1975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Save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" name="Google Shape;273;p32"/>
          <p:cNvCxnSpPr>
            <a:endCxn id="248" idx="2"/>
          </p:cNvCxnSpPr>
          <p:nvPr/>
        </p:nvCxnSpPr>
        <p:spPr>
          <a:xfrm>
            <a:off x="1272875" y="1650250"/>
            <a:ext cx="2377800" cy="87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2"/>
          <p:cNvCxnSpPr>
            <a:stCxn id="275" idx="2"/>
            <a:endCxn id="236" idx="1"/>
          </p:cNvCxnSpPr>
          <p:nvPr/>
        </p:nvCxnSpPr>
        <p:spPr>
          <a:xfrm>
            <a:off x="1258950" y="2129538"/>
            <a:ext cx="2519400" cy="111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p32"/>
          <p:cNvSpPr/>
          <p:nvPr/>
        </p:nvSpPr>
        <p:spPr>
          <a:xfrm>
            <a:off x="1542050" y="825350"/>
            <a:ext cx="1446900" cy="41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EC2 Server</a:t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1483563" y="690775"/>
            <a:ext cx="6957000" cy="435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 rot="-5400000">
            <a:off x="328350" y="1922388"/>
            <a:ext cx="1446900" cy="41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RDS DataBase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/>
          <p:nvPr>
            <p:ph type="title"/>
          </p:nvPr>
        </p:nvSpPr>
        <p:spPr>
          <a:xfrm>
            <a:off x="254350" y="937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Emailing Feature</a:t>
            </a:r>
            <a:endParaRPr/>
          </a:p>
        </p:txBody>
      </p:sp>
      <p:sp>
        <p:nvSpPr>
          <p:cNvPr id="283" name="Google Shape;283;p33"/>
          <p:cNvSpPr txBox="1"/>
          <p:nvPr>
            <p:ph idx="1" type="body"/>
          </p:nvPr>
        </p:nvSpPr>
        <p:spPr>
          <a:xfrm>
            <a:off x="311700" y="8382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Aside from this project’s high level goals we have also integrated an emailing module.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allows a client to be sent an email 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Can send basic emails with just subject and body.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Uses a template that have been preprocessed which saves time.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Documents can be </a:t>
            </a:r>
            <a:r>
              <a:rPr lang="en" sz="1200"/>
              <a:t>attached</a:t>
            </a:r>
            <a:r>
              <a:rPr lang="en" sz="1200"/>
              <a:t> to the email </a:t>
            </a:r>
            <a:r>
              <a:rPr lang="en" sz="1200"/>
              <a:t>making</a:t>
            </a:r>
            <a:r>
              <a:rPr lang="en" sz="1200"/>
              <a:t> it easier to keep clients </a:t>
            </a:r>
            <a:r>
              <a:rPr lang="en" sz="1200"/>
              <a:t>informed</a:t>
            </a:r>
            <a:r>
              <a:rPr lang="en" sz="1200"/>
              <a:t> on their new or updated policies.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 txBox="1"/>
          <p:nvPr/>
        </p:nvSpPr>
        <p:spPr>
          <a:xfrm>
            <a:off x="7961400" y="61550"/>
            <a:ext cx="11826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Luis Lucero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950" y="2406450"/>
            <a:ext cx="5962250" cy="25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Management Features</a:t>
            </a:r>
            <a:endParaRPr/>
          </a:p>
        </p:txBody>
      </p:sp>
      <p:sp>
        <p:nvSpPr>
          <p:cNvPr id="291" name="Google Shape;291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Comparison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the comparison of templates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Template version control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version controlling based on S3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Template edit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the editing of templates which will save the changes to S3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Template deletion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the </a:t>
            </a:r>
            <a:r>
              <a:rPr lang="en"/>
              <a:t>deletion</a:t>
            </a:r>
            <a:r>
              <a:rPr lang="en"/>
              <a:t> of templates directly from S3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Template insertion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 of new templates or packages of templates</a:t>
            </a:r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7851300" y="199825"/>
            <a:ext cx="9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Luis Lucero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Management Feature</a:t>
            </a:r>
            <a:endParaRPr/>
          </a:p>
        </p:txBody>
      </p:sp>
      <p:sp>
        <p:nvSpPr>
          <p:cNvPr id="298" name="Google Shape;298;p35"/>
          <p:cNvSpPr txBox="1"/>
          <p:nvPr>
            <p:ph idx="1" type="body"/>
          </p:nvPr>
        </p:nvSpPr>
        <p:spPr>
          <a:xfrm>
            <a:off x="2629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Package consisting of document templates.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Package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document templates in existing packages.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Edit Package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document templates to existing packages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Delete document templates in existing packages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5"/>
          <p:cNvSpPr txBox="1"/>
          <p:nvPr/>
        </p:nvSpPr>
        <p:spPr>
          <a:xfrm>
            <a:off x="7839400" y="229425"/>
            <a:ext cx="94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Luis Lucero</a:t>
            </a:r>
            <a:endParaRPr sz="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Management Feature</a:t>
            </a:r>
            <a:endParaRPr/>
          </a:p>
        </p:txBody>
      </p:sp>
      <p:sp>
        <p:nvSpPr>
          <p:cNvPr id="305" name="Google Shape;305;p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View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a list of all client available in the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Edit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 basic client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Delete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Delete clients from the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Profile View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individual client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Client Documents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individual clients documents as PDFs</a:t>
            </a:r>
            <a:endParaRPr/>
          </a:p>
        </p:txBody>
      </p:sp>
      <p:sp>
        <p:nvSpPr>
          <p:cNvPr id="306" name="Google Shape;306;p36"/>
          <p:cNvSpPr txBox="1"/>
          <p:nvPr/>
        </p:nvSpPr>
        <p:spPr>
          <a:xfrm>
            <a:off x="7270800" y="185025"/>
            <a:ext cx="1561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Pasindu Siriwardena</a:t>
            </a:r>
            <a:endParaRPr sz="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learned</a:t>
            </a:r>
            <a:endParaRPr/>
          </a:p>
        </p:txBody>
      </p:sp>
      <p:sp>
        <p:nvSpPr>
          <p:cNvPr id="312" name="Google Shape;312;p3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Technology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AWS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Combining the use of S3, EC2, and RDS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Spring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Base of our project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Pebble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The high level templating engine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Work as a team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Communication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Managing 10 members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Deadlines</a:t>
            </a:r>
            <a:endParaRPr sz="11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Creating documents for this project on a timely basis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Job ready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Built a full scale project with both a front-end and back-end</a:t>
            </a:r>
            <a:endParaRPr sz="1100"/>
          </a:p>
        </p:txBody>
      </p:sp>
      <p:sp>
        <p:nvSpPr>
          <p:cNvPr id="313" name="Google Shape;313;p37"/>
          <p:cNvSpPr txBox="1"/>
          <p:nvPr/>
        </p:nvSpPr>
        <p:spPr>
          <a:xfrm>
            <a:off x="7270800" y="185025"/>
            <a:ext cx="1561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Pasindu Siriwardena</a:t>
            </a:r>
            <a:endParaRPr sz="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 Contact Info.</a:t>
            </a:r>
            <a:endParaRPr/>
          </a:p>
        </p:txBody>
      </p:sp>
      <p:sp>
        <p:nvSpPr>
          <p:cNvPr id="319" name="Google Shape;319;p38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Pasindu 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psiriwa@calstatela.edu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Saul Rugama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rugamasaul@gmail.com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Bryan Perez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bryan0137@gmail.com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Carlos Mendoza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carlosmendo04@gmail.com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Luis Lucero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 </a:t>
            </a:r>
            <a:r>
              <a:rPr lang="en" sz="1300" u="sng">
                <a:solidFill>
                  <a:schemeClr val="hlink"/>
                </a:solidFill>
                <a:hlinkClick r:id="rId7"/>
              </a:rPr>
              <a:t>clucero3696@gmail.com</a:t>
            </a:r>
            <a:endParaRPr sz="13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20" name="Google Shape;320;p3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Nancy Rosa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 </a:t>
            </a:r>
            <a:r>
              <a:rPr lang="en" sz="1300" u="sng">
                <a:solidFill>
                  <a:schemeClr val="hlink"/>
                </a:solidFill>
                <a:hlinkClick r:id="rId8"/>
              </a:rPr>
              <a:t>nrosa2@calstatela.edu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Junli Wang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 </a:t>
            </a:r>
            <a:r>
              <a:rPr lang="en" sz="1300" u="sng">
                <a:solidFill>
                  <a:schemeClr val="hlink"/>
                </a:solidFill>
                <a:hlinkClick r:id="rId9"/>
              </a:rPr>
              <a:t>jwang136@calstatela.edu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Rongfeng tan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Email: </a:t>
            </a:r>
            <a:r>
              <a:rPr lang="en" sz="1300" u="sng">
                <a:solidFill>
                  <a:schemeClr val="hlink"/>
                </a:solidFill>
                <a:hlinkClick r:id="rId10"/>
              </a:rPr>
              <a:t>trongfe96@gmail.com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8025" y="18186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Commonwealth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Casualty Company</a:t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717575" y="724200"/>
            <a:ext cx="43338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Founded in 2010 with a commitment to provide affordable insurance to everyone.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Property &amp; Casualty Insurance for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Homeowners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Renters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Roadside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internally developed and maintained by a small team of software engineers.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6840275" y="53175"/>
            <a:ext cx="20817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Carlos Mendoza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247200" y="3231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document templating solution to enable dynamic document generation for policies. This solution will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</a:t>
            </a:r>
            <a:r>
              <a:rPr lang="en"/>
              <a:t>Dynamic templating engine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user Interface to modify templates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Ability to Version control templates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Document compariso</a:t>
            </a:r>
            <a:r>
              <a:rPr lang="en"/>
              <a:t>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Amazon Web Services (AWS)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7194700" y="35450"/>
            <a:ext cx="17898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971100" y="-24400"/>
            <a:ext cx="10134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Luis Lucero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284050"/>
            <a:ext cx="8368200" cy="3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Java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and powerful language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OOP design is very useful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use imports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 Boot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set 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Dependency injection is very user friendly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Integration with other frameworks are simplified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Pebble Templates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Template Inheritance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Easy-to-read syntax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08525"/>
            <a:ext cx="1879500" cy="12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123" y="2245313"/>
            <a:ext cx="3392525" cy="8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1550" y="3309450"/>
            <a:ext cx="1548175" cy="15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7365500" y="315475"/>
            <a:ext cx="143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Rongfeng Tan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281425"/>
            <a:ext cx="8368200" cy="3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Main form of 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user friendly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Informal meetings with group members.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Trello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Project management system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 track of deadlines and assignments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Notifications and reminders are very useful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Github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Version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Integration of Git into Eclipse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use UX/UI Design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22604" l="0" r="0" t="19993"/>
          <a:stretch/>
        </p:blipFill>
        <p:spPr>
          <a:xfrm>
            <a:off x="6549100" y="1281437"/>
            <a:ext cx="2170326" cy="6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9025" y="2497375"/>
            <a:ext cx="2790400" cy="8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5">
            <a:alphaModFix/>
          </a:blip>
          <a:srcRect b="7692" l="0" r="0" t="5093"/>
          <a:stretch/>
        </p:blipFill>
        <p:spPr>
          <a:xfrm>
            <a:off x="5152625" y="3720050"/>
            <a:ext cx="2571975" cy="892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18"/>
          <p:cNvSpPr txBox="1"/>
          <p:nvPr/>
        </p:nvSpPr>
        <p:spPr>
          <a:xfrm>
            <a:off x="7338050" y="315925"/>
            <a:ext cx="14943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365500" y="315475"/>
            <a:ext cx="143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Rongfeng Tan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Technologies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</a:t>
            </a:r>
            <a:r>
              <a:rPr lang="en"/>
              <a:t>distributed</a:t>
            </a:r>
            <a:r>
              <a:rPr lang="en"/>
              <a:t> relational database that is a running web service hosted on the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web service that provides to run applications on virtual computers on the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simple object storage system that is accessible through a web service interface 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7395900" y="180825"/>
            <a:ext cx="1748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Pasindu Siriwardena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Cloud Database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</a:t>
            </a:r>
            <a:r>
              <a:rPr lang="en"/>
              <a:t>ocal MySQL Database -&gt; RDS Database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Edits made to the local database, would be reflected in the cloud database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RDS is version controlled by </a:t>
            </a:r>
            <a:r>
              <a:rPr lang="en"/>
              <a:t>AWS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Secure and efficient data storage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Download MySQL Logo in SVG Vector or PNG File Format - Logo.wine"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0" y="2504675"/>
            <a:ext cx="3709899" cy="2115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use Amazon RDS with AMIMOTO AMI WordPress - DigitalCube"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950" y="2603587"/>
            <a:ext cx="2192000" cy="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create MySQL database in AWS? – Neha's Blog"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3275" y="2741975"/>
            <a:ext cx="3103150" cy="19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7395900" y="180825"/>
            <a:ext cx="1748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Jorge Sanchez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AWS Cloud Database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Features of 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 scaling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threshold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Service health board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7945225" y="62725"/>
            <a:ext cx="1151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Jorge </a:t>
            </a: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Sanchez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701" y="1184162"/>
            <a:ext cx="2704399" cy="329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