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62" r:id="rId6"/>
    <p:sldId id="271" r:id="rId7"/>
    <p:sldId id="380" r:id="rId8"/>
    <p:sldId id="400" r:id="rId9"/>
    <p:sldId id="402" r:id="rId10"/>
    <p:sldId id="404" r:id="rId11"/>
    <p:sldId id="405" r:id="rId12"/>
    <p:sldId id="413" r:id="rId13"/>
    <p:sldId id="403" r:id="rId14"/>
    <p:sldId id="415" r:id="rId15"/>
    <p:sldId id="414" r:id="rId16"/>
    <p:sldId id="406" r:id="rId17"/>
    <p:sldId id="416" r:id="rId18"/>
    <p:sldId id="407" r:id="rId19"/>
    <p:sldId id="417" r:id="rId20"/>
    <p:sldId id="409" r:id="rId21"/>
    <p:sldId id="410" r:id="rId22"/>
    <p:sldId id="375" r:id="rId23"/>
    <p:sldId id="327" r:id="rId24"/>
  </p:sldIdLst>
  <p:sldSz cx="24387175" cy="13716000"/>
  <p:notesSz cx="7010400" cy="92964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200"/>
    <a:srgbClr val="FFCC66"/>
    <a:srgbClr val="4A4F55"/>
    <a:srgbClr val="3D367E"/>
    <a:srgbClr val="F1B300"/>
    <a:srgbClr val="FFE791"/>
    <a:srgbClr val="E6DC8A"/>
    <a:srgbClr val="E3CB6A"/>
    <a:srgbClr val="F1E36F"/>
    <a:srgbClr val="FFD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81769" autoAdjust="0"/>
  </p:normalViewPr>
  <p:slideViewPr>
    <p:cSldViewPr snapToGrid="0" snapToObjects="1">
      <p:cViewPr varScale="1">
        <p:scale>
          <a:sx n="51" d="100"/>
          <a:sy n="51" d="100"/>
        </p:scale>
        <p:origin x="1560" y="240"/>
      </p:cViewPr>
      <p:guideLst>
        <p:guide orient="horz"/>
        <p:guide pos="14308"/>
        <p:guide pos="1053"/>
      </p:guideLst>
    </p:cSldViewPr>
  </p:slideViewPr>
  <p:outlineViewPr>
    <p:cViewPr>
      <p:scale>
        <a:sx n="33" d="100"/>
        <a:sy n="33" d="100"/>
      </p:scale>
      <p:origin x="0" y="-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40CD7D8-0E50-EB43-911A-DFD77E481B8D}" type="datetime1">
              <a:rPr lang="en-US" smtClean="0">
                <a:latin typeface="Open Sans Light"/>
              </a:rPr>
              <a:t>6/16/20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Open Sans Light"/>
              </a:defRPr>
            </a:lvl1pPr>
          </a:lstStyle>
          <a:p>
            <a:fld id="{2C1E213E-0677-C346-B610-E5F197DCE660}" type="datetime1">
              <a:rPr lang="en-US" smtClean="0"/>
              <a:t>6/16/20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78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985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30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502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32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707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37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80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38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2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65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769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42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41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08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2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>
              <a:defRPr>
                <a:solidFill>
                  <a:schemeClr val="tx1"/>
                </a:solidFill>
                <a:latin typeface="Arial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Arial" charset="0"/>
              </a:defRPr>
            </a:lvl3pPr>
            <a:lvl4pPr marL="1600015" indent="-228573">
              <a:defRPr>
                <a:solidFill>
                  <a:schemeClr val="tx1"/>
                </a:solidFill>
                <a:latin typeface="Arial" charset="0"/>
              </a:defRPr>
            </a:lvl4pPr>
            <a:lvl5pPr marL="2057163" indent="-228573">
              <a:defRPr>
                <a:solidFill>
                  <a:schemeClr val="tx1"/>
                </a:solidFill>
                <a:latin typeface="Arial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5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0EE51-CAF3-4C71-81CA-EF47827F192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71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1" cy="730250"/>
          </a:xfrm>
          <a:prstGeom prst="rect">
            <a:avLst/>
          </a:prstGeom>
        </p:spPr>
        <p:txBody>
          <a:bodyPr lIns="217575" tIns="108788" rIns="217575" bIns="108788"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217575" tIns="108788" rIns="217575" bIns="108788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403206"/>
            <a:ext cx="824808" cy="676705"/>
          </a:xfrm>
        </p:spPr>
        <p:txBody>
          <a:bodyPr/>
          <a:lstStyle/>
          <a:p>
            <a:pPr>
              <a:defRPr/>
            </a:pPr>
            <a:fld id="{BCD8DE90-83AF-4C86-8960-4AF57DB612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6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9"/>
            <a:ext cx="10771002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9"/>
            <a:ext cx="10771002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1" cy="730250"/>
          </a:xfrm>
          <a:prstGeom prst="rect">
            <a:avLst/>
          </a:prstGeom>
        </p:spPr>
        <p:txBody>
          <a:bodyPr lIns="217575" tIns="108788" rIns="217575" bIns="108788"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217575" tIns="108788" rIns="217575" bIns="108788"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909784" y="403206"/>
            <a:ext cx="824808" cy="676705"/>
          </a:xfrm>
        </p:spPr>
        <p:txBody>
          <a:bodyPr/>
          <a:lstStyle/>
          <a:p>
            <a:pPr>
              <a:defRPr/>
            </a:pPr>
            <a:fld id="{7443ADE3-F9F8-49FE-94CF-EE17A3066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1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305692"/>
            <a:ext cx="24387175" cy="410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5" r:id="rId4"/>
    <p:sldLayoutId id="2147483675" r:id="rId5"/>
    <p:sldLayoutId id="2147483682" r:id="rId6"/>
    <p:sldLayoutId id="2147483683" r:id="rId7"/>
    <p:sldLayoutId id="2147483684" r:id="rId8"/>
  </p:sldLayoutIdLst>
  <p:hf sldNum="0"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Futura Bk BT Book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TisaOT"/>
          <a:ea typeface="+mn-ea"/>
          <a:cs typeface="TisaO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accessibility/ati/eit-procurement-form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accessibility/ati/eit-procurement-information-vendo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alstatela.edu/accessibility/ati/eit-procurement-vpat-repository" TargetMode="External"/><Relationship Id="rId5" Type="http://schemas.openxmlformats.org/officeDocument/2006/relationships/hyperlink" Target="mailto:apesich@calstatela.edu" TargetMode="External"/><Relationship Id="rId4" Type="http://schemas.openxmlformats.org/officeDocument/2006/relationships/hyperlink" Target="http://www.calstatela.edu/its/helpdesk/itcs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accessibility/ati/accessibility-resources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ARosal72@calstatela.edu" TargetMode="External"/><Relationship Id="rId5" Type="http://schemas.openxmlformats.org/officeDocument/2006/relationships/hyperlink" Target="mailto:Tjohnson@calstatela.edu" TargetMode="External"/><Relationship Id="rId4" Type="http://schemas.openxmlformats.org/officeDocument/2006/relationships/hyperlink" Target="http://www.calstatela.edu/its/helpdesk/itcs.ph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.edu/accessibil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alstate.edu/accessibili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StateLAlogo_hero_original_4color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8" y="1949943"/>
            <a:ext cx="11114602" cy="91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628"/>
            <a:ext cx="23480486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Disabilities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Normal Vision</a:t>
            </a: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:					        </a:t>
            </a: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Diabetic Retinopathy:</a:t>
            </a:r>
            <a:endParaRPr lang="en-US" altLang="en-US" sz="4400" b="1" u="sng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8" y="3726234"/>
            <a:ext cx="8037497" cy="6141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4" y="3726234"/>
            <a:ext cx="8981493" cy="5987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7822" y="10540723"/>
            <a:ext cx="176926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Refers to a group of eye problems that people with diabetes may face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as a complication of diabetes</a:t>
            </a:r>
          </a:p>
        </p:txBody>
      </p:sp>
    </p:spTree>
    <p:extLst>
      <p:ext uri="{BB962C8B-B14F-4D97-AF65-F5344CB8AC3E}">
        <p14:creationId xmlns:p14="http://schemas.microsoft.com/office/powerpoint/2010/main" val="10166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628"/>
            <a:ext cx="23480486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Disabilities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5000" b="1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5000" b="1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5000" b="1" dirty="0">
                <a:solidFill>
                  <a:schemeClr val="accent2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Retinitis </a:t>
            </a:r>
            <a:r>
              <a:rPr lang="en-US" altLang="en-US" sz="5000" b="1" dirty="0" err="1">
                <a:solidFill>
                  <a:schemeClr val="accent2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Pigmentosa</a:t>
            </a:r>
            <a:r>
              <a:rPr lang="en-US" altLang="en-US" sz="5000" b="1" dirty="0">
                <a:solidFill>
                  <a:schemeClr val="accent2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 (RP):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5000" b="1" dirty="0">
              <a:solidFill>
                <a:schemeClr val="accent2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5000" dirty="0">
              <a:solidFill>
                <a:schemeClr val="accent2"/>
              </a:solidFill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5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27" y="4557284"/>
            <a:ext cx="9044773" cy="6029849"/>
          </a:xfrm>
        </p:spPr>
      </p:pic>
      <p:sp>
        <p:nvSpPr>
          <p:cNvPr id="3" name="TextBox 2"/>
          <p:cNvSpPr txBox="1"/>
          <p:nvPr/>
        </p:nvSpPr>
        <p:spPr>
          <a:xfrm>
            <a:off x="2564864" y="10832051"/>
            <a:ext cx="2075600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RP is a group of rare, genetic disorders that involve a breakdown and loss of cells </a:t>
            </a:r>
          </a:p>
          <a:p>
            <a:r>
              <a:rPr lang="en-US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in the retina—which is the light sensitive tissue that lines the back of the eye.</a:t>
            </a:r>
          </a:p>
        </p:txBody>
      </p:sp>
    </p:spTree>
    <p:extLst>
      <p:ext uri="{BB962C8B-B14F-4D97-AF65-F5344CB8AC3E}">
        <p14:creationId xmlns:p14="http://schemas.microsoft.com/office/powerpoint/2010/main" val="23202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Blindness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u="sng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Affected individuals cannot see certain colors well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Estimated 5-8% of men cannot see red, green and derivative colors well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Affects less than 1% of women</a:t>
            </a:r>
            <a:endParaRPr lang="en-US" altLang="en-US" sz="4400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27" y="2305613"/>
            <a:ext cx="5788148" cy="57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Blindness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17" y="2932509"/>
            <a:ext cx="16440683" cy="77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“Non-Visible” Conditions Affecting Learning</a:t>
            </a: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2064993" cy="10875523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Attention Deficit Disorder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Epilepsy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Migraine Headaches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Diabetes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Mental Issues, including depression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Medications may cause difficulty with concentration and perception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TECHNOLOGY INITIATIVE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2064993" cy="10875523"/>
          </a:xfrm>
        </p:spPr>
        <p:txBody>
          <a:bodyPr vert="horz" lIns="217490" tIns="108745" rIns="217490" bIns="108745" rtlCol="0" anchor="t">
            <a:noAutofit/>
          </a:bodyPr>
          <a:lstStyle/>
          <a:p>
            <a:pPr marL="1087120"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All forms can be found at: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   </a:t>
            </a: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3"/>
              </a:rPr>
              <a:t>http://www.calstatela.edu/accessibility/ati/eit-procurement-forms</a:t>
            </a: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Procurement Approval Request (4801)</a:t>
            </a: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E &amp; IT Procurement Approval Request (4820, accompanies a VPAT)</a:t>
            </a: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E &amp; IT Exemption Request (4821)</a:t>
            </a: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620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4400" b="1" dirty="0">
                <a:solidFill>
                  <a:schemeClr val="bg1"/>
                </a:solidFill>
                <a:latin typeface="Palatino Linotype"/>
                <a:cs typeface="Tisa Offc" panose="02010504030101020102" pitchFamily="2" charset="0"/>
              </a:rPr>
              <a:t>Equally Effective Alternative Access Plan (4822)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 PRODUCT ACCESSIBILITY TEMPLATE (VPAT)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2073838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34462" y="1924013"/>
            <a:ext cx="23680615" cy="10875523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VPAT is intended to document accessibility of each product/service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Note: Prospective Suppliers should review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5400" dirty="0">
                <a:latin typeface="Palatino Linotype" panose="02040502050505030304" pitchFamily="18" charset="0"/>
                <a:hlinkClick r:id="rId3"/>
              </a:rPr>
              <a:t>http://www.calstatela.edu/accessibility/ati/eit-procurement-information-vendors</a:t>
            </a:r>
            <a:endParaRPr lang="en-US" sz="5400" dirty="0">
              <a:latin typeface="Palatino Linotype" panose="02040502050505030304" pitchFamily="18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See your ITC for assistance:</a:t>
            </a: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4"/>
              </a:rPr>
              <a:t>http://www.calstatela.edu/its/helpdesk/itcs.php</a:t>
            </a: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944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Andy Pesich for campus support</a:t>
            </a:r>
          </a:p>
          <a:p>
            <a:pPr marL="685800" indent="-6858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944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Extension : 3-2717 and Email: </a:t>
            </a: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5"/>
              </a:rPr>
              <a:t>apesich@calstatela.edu</a:t>
            </a: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1658944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Visit the Campus E&amp;IT Procurement VPAT Repository:</a:t>
            </a:r>
          </a:p>
          <a:p>
            <a:pPr marL="2746387" lvl="2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endParaRPr lang="en-US" altLang="en-US" sz="35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  <a:hlinkClick r:id="rId6"/>
            </a:endParaRPr>
          </a:p>
          <a:p>
            <a:pPr marL="2746387" lvl="2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altLang="en-US" sz="35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6"/>
              </a:rPr>
              <a:t>http://www.calstatela.edu/accessibility/ati/eit-procurement-vpat-repository</a:t>
            </a:r>
            <a:endParaRPr lang="en-US" altLang="en-US" sz="35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5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</a:p>
          <a:p>
            <a:pPr marL="1658944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Tx/>
              <a:buChar char="-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  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ON-CAMPUS SUPPORT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601311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26571" y="1631987"/>
            <a:ext cx="23565060" cy="11167549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Information Technology Services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</a:t>
            </a: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3"/>
              </a:rPr>
              <a:t>http://www.calstatela.edu/accessibility/ati/accessibility-resources</a:t>
            </a: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Information Technology Consultant (ITC)</a:t>
            </a:r>
          </a:p>
          <a:p>
            <a:pPr marL="685800" indent="-6858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</a:t>
            </a:r>
            <a:r>
              <a:rPr lang="en-US" altLang="en-US" sz="6000" b="1" u="sng" dirty="0">
                <a:solidFill>
                  <a:srgbClr val="EDC200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Note:</a:t>
            </a:r>
            <a:r>
              <a:rPr lang="en-US" altLang="en-US" sz="5400" b="1" u="sng" dirty="0">
                <a:solidFill>
                  <a:srgbClr val="EDC200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Please use designated department ITC. 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</a:t>
            </a: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4"/>
              </a:rPr>
              <a:t>http://www.calstatela.edu/its/helpdesk/itcs.php</a:t>
            </a: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Purchasing Office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-</a:t>
            </a:r>
            <a:r>
              <a:rPr lang="en-US" altLang="en-US" sz="3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</a:t>
            </a:r>
            <a:r>
              <a:rPr lang="en-US" altLang="en-US" sz="5400" b="1" u="sng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Refresher ATI training available upon request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-	Thomas Johnson, 3-3488, </a:t>
            </a: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5"/>
              </a:rPr>
              <a:t>TJohnson@calstatela.edu</a:t>
            </a: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-	Alex Rosales, 3-3482, </a:t>
            </a: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  <a:hlinkClick r:id="rId6"/>
              </a:rPr>
              <a:t>ARosal72@calstatela.edu</a:t>
            </a: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</a:t>
            </a:r>
            <a:endParaRPr lang="en-US" altLang="en-US" sz="2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  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6071" y="4426384"/>
            <a:ext cx="6060937" cy="41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8951"/>
            <a:ext cx="21948458" cy="2286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19775" y="2046684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4" y="2294951"/>
            <a:ext cx="7901353" cy="105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1449882" y="1693019"/>
            <a:ext cx="17131486" cy="1825541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>
              <a:lnSpc>
                <a:spcPct val="90000"/>
              </a:lnSpc>
              <a:tabLst>
                <a:tab pos="4983873" algn="l"/>
              </a:tabLst>
            </a:pPr>
            <a:r>
              <a:rPr lang="en-US" sz="8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593905" y="3578162"/>
            <a:ext cx="12945189" cy="2014560"/>
            <a:chOff x="838200" y="2992186"/>
            <a:chExt cx="1600200" cy="755459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992186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Procurement, Contracts, and Support Services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3228852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CALIFORNIA STATE UNIVERSITY, LOS ANGELES</a:t>
              </a:r>
            </a:p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5151 State University Drive, Los Angeles, CA 90032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593907" y="6135673"/>
            <a:ext cx="3114465" cy="2014564"/>
            <a:chOff x="-7560000" y="4362320"/>
            <a:chExt cx="1600200" cy="755461"/>
          </a:xfrm>
        </p:grpSpPr>
        <p:sp>
          <p:nvSpPr>
            <p:cNvPr id="11" name="TextBox 10"/>
            <p:cNvSpPr txBox="1"/>
            <p:nvPr/>
          </p:nvSpPr>
          <p:spPr>
            <a:xfrm>
              <a:off x="-7560000" y="4362320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FuturaBT Book"/>
                  <a:cs typeface="FuturaBT Book"/>
                </a:rPr>
                <a:t>Phone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7560000" y="459898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323.343.3480</a:t>
              </a:r>
              <a:endPara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endParaRPr lang="en-US" sz="2800" dirty="0">
                <a:solidFill>
                  <a:schemeClr val="tx2"/>
                </a:solidFill>
                <a:latin typeface="FuturaBT Book"/>
                <a:cs typeface="FuturaBT Book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526089" y="8302213"/>
            <a:ext cx="4267756" cy="2014564"/>
            <a:chOff x="838200" y="2992185"/>
            <a:chExt cx="1600200" cy="755461"/>
          </a:xfrm>
        </p:grpSpPr>
        <p:sp>
          <p:nvSpPr>
            <p:cNvPr id="16" name="TextBox 15"/>
            <p:cNvSpPr txBox="1"/>
            <p:nvPr/>
          </p:nvSpPr>
          <p:spPr>
            <a:xfrm>
              <a:off x="838200" y="2992185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TJohnson@calstatela.edu</a:t>
              </a:r>
            </a:p>
            <a:p>
              <a:pPr>
                <a:lnSpc>
                  <a:spcPct val="1200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Arosal72@calstatela.edu</a:t>
              </a:r>
            </a:p>
            <a:p>
              <a:pPr>
                <a:lnSpc>
                  <a:spcPct val="120000"/>
                </a:lnSpc>
              </a:pPr>
              <a:endParaRPr lang="en-US" sz="2100" dirty="0">
                <a:solidFill>
                  <a:srgbClr val="FFFFFF"/>
                </a:solidFill>
                <a:latin typeface="FuturaBT Book"/>
                <a:cs typeface="FuturaBT Book"/>
              </a:endParaRPr>
            </a:p>
          </p:txBody>
        </p:sp>
      </p:grpSp>
      <p:pic>
        <p:nvPicPr>
          <p:cNvPr id="20" name="Picture 19" descr="CalStateLAlogo_hero_original_4color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62" y="1875270"/>
            <a:ext cx="6220750" cy="510005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1593905" y="7876694"/>
            <a:ext cx="12627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593905" y="5807640"/>
            <a:ext cx="12627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593905" y="10065000"/>
            <a:ext cx="12627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1593905" y="3283270"/>
            <a:ext cx="12627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27845" y="2237826"/>
            <a:ext cx="17131486" cy="15087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115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Accessible Technology Initiative</a:t>
            </a:r>
          </a:p>
          <a:p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Johnson</a:t>
            </a:r>
          </a:p>
          <a:p>
            <a:r>
              <a:rPr lang="en-US" sz="5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Procurement, Contracts, and Support Services</a:t>
            </a:r>
          </a:p>
          <a:p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Rosales</a:t>
            </a:r>
          </a:p>
          <a:p>
            <a:r>
              <a:rPr lang="en-US" sz="5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Manager, Procurement and Contracts</a:t>
            </a:r>
          </a:p>
        </p:txBody>
      </p:sp>
      <p:pic>
        <p:nvPicPr>
          <p:cNvPr id="8" name="Picture 7" descr="CalStateLAlogo_hero_horizontal_4color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485" y="11711998"/>
            <a:ext cx="7531101" cy="12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640" y="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b="1" dirty="0">
                <a:ln/>
                <a:solidFill>
                  <a:schemeClr val="accent4"/>
                </a:solidFill>
                <a:latin typeface="Palatino Linotype" panose="02040502050505030304" pitchFamily="18" charset="0"/>
                <a:cs typeface="Tahoma" pitchFamily="34" charset="0"/>
              </a:rPr>
              <a:t> </a:t>
            </a:r>
            <a:br>
              <a:rPr lang="en-US" sz="6700" b="1" dirty="0">
                <a:ln/>
                <a:solidFill>
                  <a:schemeClr val="accent4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/>
                <a:solidFill>
                  <a:schemeClr val="accent4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PROCUREMENT, CONTRACTS, AND SUPPORT SERVICES</a:t>
            </a: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119640" y="1553466"/>
            <a:ext cx="20996961" cy="993617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Distribution Center – Mail Services and Shipping and Receiving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Asset Management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Procurement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-	Credit card program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-	ESM/Staples – office supplies &amp;  EProcurement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-	ATI Section 508-Accessible Technology Initiative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-	Cell phones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89382" y="1897357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8971" y="8518410"/>
            <a:ext cx="8000940" cy="41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966" y="62257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CENTER – MAIL SERVICES AND SHIPPING &amp; RECEIVING</a:t>
            </a:r>
            <a:endParaRPr lang="en-US" sz="6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488966" y="2245700"/>
            <a:ext cx="20996961" cy="1087552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Location</a:t>
            </a: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:  </a:t>
            </a: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Corporate Yard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Responsibilities </a:t>
            </a: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accent5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Shipping &amp; Receiving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Handling incoming and outgoing packages</a:t>
            </a:r>
          </a:p>
          <a:p>
            <a:pPr marL="1658944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36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Fed EX</a:t>
            </a:r>
          </a:p>
          <a:p>
            <a:pPr marL="1658944" lvl="1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36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UPS</a:t>
            </a:r>
          </a:p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Ensures that packages are received and tagged (if required)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accent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Mail Services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Handles internal mail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All outgoing mail must go through mail services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2245700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503628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Location</a:t>
            </a: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:  </a:t>
            </a: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Administration Building, ADM 501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Responsibilities </a:t>
            </a: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accent5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Campus wide procurement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Manage ESM e-procurement/Staples, Pro Card program, cell phones and ATI technology purchases</a:t>
            </a:r>
            <a:endParaRPr lang="en-US" altLang="en-US" sz="36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Inventory tagged items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 tagged item is equipment greater than $2,500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   (including tax and freight) in value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$500 is the tagging threshold for computers and other data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   containing equipment  </a:t>
            </a:r>
            <a:endParaRPr lang="en-US" altLang="en-US" sz="36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8" name="Picture 7" descr="Baby Bell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510" y="7361774"/>
            <a:ext cx="5560053" cy="4595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3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ACCESSIBLE TECHNOLOGY INITIATIVE – ATI Section 508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5400" b="1" dirty="0">
                <a:solidFill>
                  <a:srgbClr val="EDC200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What is it?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54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				Guided by federal and state law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				</a:t>
            </a:r>
            <a:r>
              <a:rPr lang="en-US" altLang="en-US" sz="4400" dirty="0">
                <a:solidFill>
                  <a:srgbClr val="EDC200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-	Section 508 of Rehabilitation Act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dirty="0">
                <a:solidFill>
                  <a:srgbClr val="EDC200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					-	California Government Code 11135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Based upon CSU Executive Order and Coded Memorandum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For the CSU- covers Web Accessibility, Procurement, and Instructional Material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Fluid – due to changes in technology and guidelines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4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65" y="3605050"/>
            <a:ext cx="4926337" cy="43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508 OF THE REHABILITATION ACT OF 1973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 </a:t>
            </a:r>
            <a:endParaRPr lang="en-US" altLang="en-US" sz="3400" b="1" dirty="0">
              <a:solidFill>
                <a:schemeClr val="accent2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Requires all electronic and communication technology used by the government and state agencies be accessible.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It includes computer hardware, software, networks, office peripherals, and web content.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CSU mandates that all sister campuses must adhere to these standards. 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  <a:hlinkClick r:id="rId3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400" dirty="0">
                <a:latin typeface="Arial Black"/>
                <a:cs typeface="Arial Black"/>
                <a:hlinkClick r:id="rId3"/>
              </a:rPr>
              <a:t>http://www.calstate.edu/accessibility/</a:t>
            </a:r>
            <a:endParaRPr lang="en-US" sz="4400" dirty="0">
              <a:latin typeface="Arial Black"/>
              <a:cs typeface="Arial Black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4400" b="1" u="sng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  <a:hlinkClick r:id="rId3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sz="4400" b="1" u="sng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  <a:hlinkClick r:id="rId3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236" y="8364687"/>
            <a:ext cx="9469676" cy="42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-36000"/>
          </a:blip>
          <a:stretch>
            <a:fillRect/>
          </a:stretch>
        </p:blipFill>
        <p:spPr>
          <a:xfrm>
            <a:off x="2045500" y="2266250"/>
            <a:ext cx="18105320" cy="601756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50" y="835660"/>
            <a:ext cx="21948458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 State</a:t>
            </a: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Disability Demographics</a:t>
            </a:r>
            <a:b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4267200"/>
            <a:ext cx="19561279" cy="826202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488966" y="2796205"/>
            <a:ext cx="20088817" cy="8907474"/>
          </a:xfrm>
        </p:spPr>
        <p:txBody>
          <a:bodyPr/>
          <a:lstStyle/>
          <a:p>
            <a:pPr lvl="1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Approximately 1,200 (3%) of Cal State LA students have a disability requiring alternative media or other accommodations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About 1 in 5 classes will have a disabled student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Other Students may have undiagnosed or unreported needs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6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Disability Statistics and Facts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5% of children 5 to 17 have disabilities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10% of people 18 to 64 have disabilities</a:t>
            </a: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4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37% of adults 65 and older have disabilities</a:t>
            </a:r>
            <a:endParaRPr lang="en-US" sz="4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571500" indent="-5715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628"/>
            <a:ext cx="23480486" cy="136187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7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Disabilities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570636"/>
            <a:ext cx="21319071" cy="10958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rgbClr val="EDC200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endParaRPr lang="en-US" alt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8966" y="1815932"/>
            <a:ext cx="21147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317521" y="1924013"/>
            <a:ext cx="20996961" cy="1087552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4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Normal Vision</a:t>
            </a:r>
            <a:r>
              <a:rPr lang="en-US" altLang="en-US" sz="4400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:					        </a:t>
            </a:r>
            <a:r>
              <a:rPr lang="en-US" altLang="en-US" sz="4400" b="1" u="sng" dirty="0">
                <a:solidFill>
                  <a:schemeClr val="accent5"/>
                </a:solidFill>
                <a:latin typeface="Palatino Linotype" panose="02040502050505030304" pitchFamily="18" charset="0"/>
                <a:cs typeface="Tisa Offc" panose="02010504030101020102" pitchFamily="2" charset="0"/>
              </a:rPr>
              <a:t>Age-Macular Degeneration (AMD):</a:t>
            </a:r>
            <a:endParaRPr lang="en-US" altLang="en-US" sz="4400" b="1" u="sng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  <a:cs typeface="Tisa Offc" panose="02010504030101020102" pitchFamily="2" charset="0"/>
            </a:endParaRPr>
          </a:p>
          <a:p>
            <a:pPr marL="457200" indent="-457200" algn="l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solidFill>
                <a:schemeClr val="bg1"/>
              </a:solidFill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4000" b="1" dirty="0">
                <a:latin typeface="Tisa Offc" panose="02010504030101020102" pitchFamily="2" charset="0"/>
                <a:cs typeface="Tisa Offc" panose="02010504030101020102" pitchFamily="2" charset="0"/>
              </a:rPr>
              <a:t>	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sz="4000" b="1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8" y="3726234"/>
            <a:ext cx="8037497" cy="614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36" y="3726234"/>
            <a:ext cx="9268062" cy="6178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287" y="10900471"/>
            <a:ext cx="21747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AMD is a disease that blurs the sharp, central vision you need for “straight-ahead” activities.</a:t>
            </a:r>
          </a:p>
        </p:txBody>
      </p:sp>
    </p:spTree>
    <p:extLst>
      <p:ext uri="{BB962C8B-B14F-4D97-AF65-F5344CB8AC3E}">
        <p14:creationId xmlns:p14="http://schemas.microsoft.com/office/powerpoint/2010/main" val="14110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4A4F55"/>
      </a:dk2>
      <a:lt2>
        <a:srgbClr val="8A8A8D"/>
      </a:lt2>
      <a:accent1>
        <a:srgbClr val="FFCE00"/>
      </a:accent1>
      <a:accent2>
        <a:srgbClr val="FFCE00"/>
      </a:accent2>
      <a:accent3>
        <a:srgbClr val="FFCE00"/>
      </a:accent3>
      <a:accent4>
        <a:srgbClr val="FFCE00"/>
      </a:accent4>
      <a:accent5>
        <a:srgbClr val="FFCE00"/>
      </a:accent5>
      <a:accent6>
        <a:srgbClr val="FFCE00"/>
      </a:accent6>
      <a:hlink>
        <a:srgbClr val="FFCE00"/>
      </a:hlink>
      <a:folHlink>
        <a:srgbClr val="A586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C297E1FB3694DBE317329222E64C9" ma:contentTypeVersion="5" ma:contentTypeDescription="Create a new document." ma:contentTypeScope="" ma:versionID="2ddefea7b9eb327b0fe90e7897a3a03b">
  <xsd:schema xmlns:xsd="http://www.w3.org/2001/XMLSchema" xmlns:xs="http://www.w3.org/2001/XMLSchema" xmlns:p="http://schemas.microsoft.com/office/2006/metadata/properties" xmlns:ns2="eae57fe2-a666-41f7-8d20-47e4212156f4" xmlns:ns3="44fbf082-9234-497b-8fb0-d317c08518cd" targetNamespace="http://schemas.microsoft.com/office/2006/metadata/properties" ma:root="true" ma:fieldsID="de4c84e3ffe836badafbbee11061f46b" ns2:_="" ns3:_="">
    <xsd:import namespace="eae57fe2-a666-41f7-8d20-47e4212156f4"/>
    <xsd:import namespace="44fbf082-9234-497b-8fb0-d317c08518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etingDat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57fe2-a666-41f7-8d20-47e4212156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bf082-9234-497b-8fb0-d317c08518cd" elementFormDefault="qualified">
    <xsd:import namespace="http://schemas.microsoft.com/office/2006/documentManagement/types"/>
    <xsd:import namespace="http://schemas.microsoft.com/office/infopath/2007/PartnerControls"/>
    <xsd:element name="MeetingDate" ma:index="11" nillable="true" ma:displayName="Meeting Date" ma:format="DateOnly" ma:internalName="MeetingDate">
      <xsd:simpleType>
        <xsd:restriction base="dms:DateTim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e57fe2-a666-41f7-8d20-47e4212156f4">XTSW7SP2SQ7F-884419207-204</_dlc_DocId>
    <_dlc_DocIdUrl xmlns="eae57fe2-a666-41f7-8d20-47e4212156f4">
      <Url>https://csula.sharepoint.com/sites/Divisions/ATI/_layouts/15/DocIdRedir.aspx?ID=XTSW7SP2SQ7F-884419207-204</Url>
      <Description>XTSW7SP2SQ7F-884419207-204</Description>
    </_dlc_DocIdUrl>
    <MeetingDate xmlns="44fbf082-9234-497b-8fb0-d317c08518cd" xsi:nil="true"/>
  </documentManagement>
</p:properties>
</file>

<file path=customXml/itemProps1.xml><?xml version="1.0" encoding="utf-8"?>
<ds:datastoreItem xmlns:ds="http://schemas.openxmlformats.org/officeDocument/2006/customXml" ds:itemID="{E16AE542-632F-4C4D-8DF0-BAC5F22B0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65B99E-3F55-4D0E-9788-750DE24EED5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446C530-39C8-48EB-826D-BE70363EB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e57fe2-a666-41f7-8d20-47e4212156f4"/>
    <ds:schemaRef ds:uri="44fbf082-9234-497b-8fb0-d317c08518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0240304-41BC-4AFC-8CB4-478D20847D98}">
  <ds:schemaRefs>
    <ds:schemaRef ds:uri="http://purl.org/dc/elements/1.1/"/>
    <ds:schemaRef ds:uri="http://www.w3.org/XML/1998/namespace"/>
    <ds:schemaRef ds:uri="http://purl.org/dc/terms/"/>
    <ds:schemaRef ds:uri="eae57fe2-a666-41f7-8d20-47e4212156f4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4fbf082-9234-497b-8fb0-d317c08518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42641</TotalTime>
  <Words>946</Words>
  <Application>Microsoft Macintosh PowerPoint</Application>
  <PresentationFormat>Custom</PresentationFormat>
  <Paragraphs>442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Futura Bk BT Book</vt:lpstr>
      <vt:lpstr>FuturaBT Book</vt:lpstr>
      <vt:lpstr>Open Sans</vt:lpstr>
      <vt:lpstr>Open Sans Light</vt:lpstr>
      <vt:lpstr>Palatino Linotype</vt:lpstr>
      <vt:lpstr>Times New Roman</vt:lpstr>
      <vt:lpstr>Tisa Offc</vt:lpstr>
      <vt:lpstr>TisaOT</vt:lpstr>
      <vt:lpstr>Wingdings</vt:lpstr>
      <vt:lpstr>Simple ppt presentation</vt:lpstr>
      <vt:lpstr>PowerPoint Presentation</vt:lpstr>
      <vt:lpstr>PowerPoint Presentation</vt:lpstr>
      <vt:lpstr>   PROCUREMENT, CONTRACTS, AND SUPPORT SERVICES </vt:lpstr>
      <vt:lpstr>DISTRIBUTION CENTER – MAIL SERVICES AND SHIPPING &amp; RECEIVING</vt:lpstr>
      <vt:lpstr> PROCUREMENT  </vt:lpstr>
      <vt:lpstr> ACCESSIBLE TECHNOLOGY INITIATIVE – ATI Section 508   </vt:lpstr>
      <vt:lpstr> SECTION 508 OF THE REHABILITATION ACT OF 1973   </vt:lpstr>
      <vt:lpstr> Cal State LA Disability Demographics   </vt:lpstr>
      <vt:lpstr>Visual Disabilities </vt:lpstr>
      <vt:lpstr>Visual Disabilities </vt:lpstr>
      <vt:lpstr>Visual Disabilities</vt:lpstr>
      <vt:lpstr> Color Blindness   </vt:lpstr>
      <vt:lpstr> Color Blindness   </vt:lpstr>
      <vt:lpstr>Other “Non-Visible” Conditions Affecting Learning </vt:lpstr>
      <vt:lpstr> ACCESSIBILITY TECHNOLOGY INITIATIVE   </vt:lpstr>
      <vt:lpstr> VOLUNTARY PRODUCT ACCESSIBILITY TEMPLATE (VPAT)   </vt:lpstr>
      <vt:lpstr> ON-CAMPUS SUPPORT   </vt:lpstr>
      <vt:lpstr>QUESTIONS? 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Thai, Jimmy V</cp:lastModifiedBy>
  <cp:revision>1087</cp:revision>
  <cp:lastPrinted>2019-07-23T21:25:10Z</cp:lastPrinted>
  <dcterms:created xsi:type="dcterms:W3CDTF">2014-12-02T17:36:54Z</dcterms:created>
  <dcterms:modified xsi:type="dcterms:W3CDTF">2020-06-16T23:49:14Z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0x010100424C297E1FB3694DBE317329222E64C9</vt:lpwstr>
  </property>
  <property fmtid="{D5CDD505-2E9C-101B-9397-08002B2CF9AE}" pid="3" name="_dlc_DocIdItemGuid">
    <vt:lpwstr>c23a54c1-049a-4751-acc0-8670e609e966</vt:lpwstr>
  </property>
</Properties>
</file>