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4"/>
  </p:notesMasterIdLst>
  <p:sldIdLst>
    <p:sldId id="256" r:id="rId2"/>
    <p:sldId id="293" r:id="rId3"/>
    <p:sldId id="273" r:id="rId4"/>
    <p:sldId id="320" r:id="rId5"/>
    <p:sldId id="321" r:id="rId6"/>
    <p:sldId id="323" r:id="rId7"/>
    <p:sldId id="322" r:id="rId8"/>
    <p:sldId id="325" r:id="rId9"/>
    <p:sldId id="324" r:id="rId10"/>
    <p:sldId id="326" r:id="rId11"/>
    <p:sldId id="328" r:id="rId12"/>
    <p:sldId id="327" r:id="rId13"/>
    <p:sldId id="317" r:id="rId14"/>
    <p:sldId id="259" r:id="rId15"/>
    <p:sldId id="295" r:id="rId16"/>
    <p:sldId id="262" r:id="rId17"/>
    <p:sldId id="297" r:id="rId18"/>
    <p:sldId id="298" r:id="rId19"/>
    <p:sldId id="299" r:id="rId20"/>
    <p:sldId id="314" r:id="rId21"/>
    <p:sldId id="300" r:id="rId22"/>
    <p:sldId id="30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663300"/>
    <a:srgbClr val="FFFFFF"/>
    <a:srgbClr val="FF6600"/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E7B9A-B237-4E47-AAFF-8C67DBC68F71}" v="3046" dt="2022-09-27T22:29:04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0" autoAdjust="0"/>
    <p:restoredTop sz="94673" autoAdjust="0"/>
  </p:normalViewPr>
  <p:slideViewPr>
    <p:cSldViewPr snapToGrid="0">
      <p:cViewPr varScale="1">
        <p:scale>
          <a:sx n="107" d="100"/>
          <a:sy n="107" d="100"/>
        </p:scale>
        <p:origin x="88" y="348"/>
      </p:cViewPr>
      <p:guideLst>
        <p:guide pos="5760"/>
        <p:guide pos="4215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e4b937d3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e4b937d3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29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20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alstatela.joinhandshake.com/ed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impact-of-the-csu/research/coast/students/Pages/funding.aspx" TargetMode="External"/><Relationship Id="rId2" Type="http://schemas.openxmlformats.org/officeDocument/2006/relationships/hyperlink" Target="https://www.calstate.edu/CSUEA/internships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ljobs.ca.gov/vosnet/Default.aspx" TargetMode="External"/><Relationship Id="rId4" Type="http://schemas.openxmlformats.org/officeDocument/2006/relationships/hyperlink" Target="https://www.calstate.edu/impact-of-the-csu/research/coast/students/Pages/internships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ellow.com/fellowships/30-fellowships-in-us-government-for-recent-graduates-and-young-professionals/" TargetMode="External"/><Relationship Id="rId2" Type="http://schemas.openxmlformats.org/officeDocument/2006/relationships/hyperlink" Target="https://sgp.fas.org/crs/misc/98-65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books.infobase.com/e_Search.aspx?st=adv&amp;sid=123&amp;sortby=Copyright_Date&amp;type=browse&amp;level=Subject&amp;home=1" TargetMode="External"/><Relationship Id="rId5" Type="http://schemas.openxmlformats.org/officeDocument/2006/relationships/hyperlink" Target="https://www.theforage.com/" TargetMode="External"/><Relationship Id="rId4" Type="http://schemas.openxmlformats.org/officeDocument/2006/relationships/hyperlink" Target="https://www.parkerdewey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s://www.profellow.com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calstatela.edu/careercenter/employers-maj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authwall?trk=bf&amp;trkInfo=AQGmTQ-i_rMFJQAAAYLQz3SoYIO_1tSR5YzfvdwBfCMm4_bh8-0mWPMSKcAUlIrZfUT2CXo5opX5dSV8i5UtxIJqg6FtV0IunhlDgdwW3zX9EoeXwBkBkT8S12KZjcwsNEkFrvg=&amp;original_referer=&amp;sessionRedirect=https%3A%2F%2Fwww.linkedin.com%2Fjobs%2Fsearch%2F%3FgeoId%3D102448103%26keywords%3DInternship%26location%3DLos%2520Angeles%252C%2520California%252C%2520United%2520States" TargetMode="External"/><Relationship Id="rId5" Type="http://schemas.openxmlformats.org/officeDocument/2006/relationships/hyperlink" Target="https://www.glassdoor.com/index.htm" TargetMode="External"/><Relationship Id="rId4" Type="http://schemas.openxmlformats.org/officeDocument/2006/relationships/hyperlink" Target="https://www.idealist.org/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E2B4D-2573-45E0-880B-A501CA3A0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2606" y="4250813"/>
            <a:ext cx="9255432" cy="475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366791" y="1243202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Week 7: Assessing Internships and Fellowships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8" name="Google Shape;118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536EE1F2-D3E3-4188-AD5B-8BDF9F71B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681" y="4263412"/>
            <a:ext cx="2035478" cy="4626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919114" y="1417587"/>
            <a:ext cx="387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The company has a history of hiring former interns and associates*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138262F-0D6F-47BA-819D-AB1B07CE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E359C42-100E-4B03-A045-993B702E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5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95547" y="863589"/>
            <a:ext cx="387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The internship opportunity is unpaid, but the employer is offering academic credit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138262F-0D6F-47BA-819D-AB1B07CE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E359C42-100E-4B03-A045-993B702E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8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67267" y="1274000"/>
            <a:ext cx="387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The internship opportunity has similar values to your own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138262F-0D6F-47BA-819D-AB1B07CE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E359C42-100E-4B03-A045-993B702E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8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2546F1-FF62-4FB7-9449-3D01367FB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ACTIVITY: Explore Handshake</a:t>
            </a:r>
          </a:p>
        </p:txBody>
      </p:sp>
      <p:pic>
        <p:nvPicPr>
          <p:cNvPr id="2050" name="Picture 2" descr="See the source image">
            <a:hlinkClick r:id="rId2"/>
            <a:extLst>
              <a:ext uri="{FF2B5EF4-FFF2-40B4-BE49-F238E27FC236}">
                <a16:creationId xmlns:a16="http://schemas.microsoft.com/office/drawing/2014/main" id="{7F6DA736-5EF0-4F29-92F7-92DB0C50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46" y="1564652"/>
            <a:ext cx="2014195" cy="20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36A375-A05E-4BB1-B08B-E2C84FB5A678}"/>
              </a:ext>
            </a:extLst>
          </p:cNvPr>
          <p:cNvSpPr txBox="1"/>
          <p:nvPr/>
        </p:nvSpPr>
        <p:spPr>
          <a:xfrm>
            <a:off x="619025" y="3883842"/>
            <a:ext cx="423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Let’s take a look at Handshake.</a:t>
            </a:r>
          </a:p>
        </p:txBody>
      </p:sp>
    </p:spTree>
    <p:extLst>
      <p:ext uri="{BB962C8B-B14F-4D97-AF65-F5344CB8AC3E}">
        <p14:creationId xmlns:p14="http://schemas.microsoft.com/office/powerpoint/2010/main" val="182787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395675" y="609044"/>
            <a:ext cx="3340500" cy="3925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>
                <a:solidFill>
                  <a:schemeClr val="lt1"/>
                </a:solidFill>
                <a:latin typeface="+mn-lt"/>
                <a:cs typeface="Assistant" panose="020B0604020202020204" pitchFamily="2" charset="-79"/>
              </a:rPr>
              <a:t>How</a:t>
            </a:r>
            <a:r>
              <a:rPr lang="en-US" sz="4000" dirty="0">
                <a:solidFill>
                  <a:schemeClr val="lt1"/>
                </a:solidFill>
                <a:latin typeface="+mn-lt"/>
                <a:cs typeface="Assistant" panose="020B0604020202020204" pitchFamily="2" charset="-79"/>
              </a:rPr>
              <a:t> do you assess if an internship or fellowship opportunity is </a:t>
            </a:r>
            <a:r>
              <a:rPr lang="en-US" sz="4000" dirty="0">
                <a:latin typeface="+mn-lt"/>
                <a:cs typeface="Assistant" panose="020B0604020202020204" pitchFamily="2" charset="-79"/>
              </a:rPr>
              <a:t>the </a:t>
            </a:r>
            <a:r>
              <a:rPr lang="en-US" sz="4000" i="1" dirty="0">
                <a:latin typeface="+mn-lt"/>
                <a:cs typeface="Assistant" panose="020B0604020202020204" pitchFamily="2" charset="-79"/>
              </a:rPr>
              <a:t>right fit</a:t>
            </a:r>
            <a:r>
              <a:rPr lang="en-US" sz="4000" dirty="0">
                <a:solidFill>
                  <a:schemeClr val="lt1"/>
                </a:solidFill>
                <a:latin typeface="+mn-lt"/>
                <a:cs typeface="Assistant" panose="020B0604020202020204" pitchFamily="2" charset="-79"/>
              </a:rPr>
              <a:t>?</a:t>
            </a:r>
            <a:endParaRPr sz="4000" dirty="0">
              <a:solidFill>
                <a:schemeClr val="lt1"/>
              </a:solidFill>
              <a:latin typeface="+mn-lt"/>
              <a:cs typeface="Assistant" panose="020B0604020202020204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659881">
            <a:off x="540672" y="534479"/>
            <a:ext cx="2374832" cy="214374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14792">
            <a:off x="5841127" y="3085614"/>
            <a:ext cx="2283885" cy="1978011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33"/>
          <p:cNvSpPr txBox="1">
            <a:spLocks noGrp="1"/>
          </p:cNvSpPr>
          <p:nvPr>
            <p:ph type="ctrTitle"/>
          </p:nvPr>
        </p:nvSpPr>
        <p:spPr>
          <a:xfrm>
            <a:off x="7188125" y="295661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j-lt"/>
              </a:rPr>
              <a:t>ASSESSING INTERNSHIPS AND FELLOWSHIPS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10" name="Picture 9" descr="Internship/Fellowship Assessment document">
            <a:extLst>
              <a:ext uri="{FF2B5EF4-FFF2-40B4-BE49-F238E27FC236}">
                <a16:creationId xmlns:a16="http://schemas.microsoft.com/office/drawing/2014/main" id="{740FA9F7-3E48-4000-B786-AA36C47BB6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4146" r="1879" b="14953"/>
          <a:stretch/>
        </p:blipFill>
        <p:spPr>
          <a:xfrm>
            <a:off x="2153166" y="165914"/>
            <a:ext cx="4812956" cy="5006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71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371888" y="-1158637"/>
            <a:ext cx="5778462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rgbClr val="D9D9D9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037" r="31237"/>
          <a:stretch/>
        </p:blipFill>
        <p:spPr>
          <a:xfrm>
            <a:off x="1657350" y="0"/>
            <a:ext cx="3448054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190" name="Google Shape;190;p2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191" name="Google Shape;191;p2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SEARCHING FOR OPPORTUNITIES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B3E0F-E6F3-46FD-8608-830DDE860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466" y="-1"/>
            <a:ext cx="3547533" cy="5152875"/>
          </a:xfrm>
        </p:spPr>
        <p:txBody>
          <a:bodyPr anchor="ctr"/>
          <a:lstStyle/>
          <a:p>
            <a:pPr marL="0" indent="0"/>
            <a:r>
              <a:rPr lang="en-US" sz="4000" i="1" dirty="0">
                <a:latin typeface="+mn-lt"/>
                <a:cs typeface="Assistant" pitchFamily="2" charset="-79"/>
              </a:rPr>
              <a:t>Where</a:t>
            </a:r>
            <a:r>
              <a:rPr lang="en-US" sz="4000" dirty="0">
                <a:latin typeface="+mn-lt"/>
                <a:cs typeface="Assistant" pitchFamily="2" charset="-79"/>
              </a:rPr>
              <a:t> can you find internship and fellowship opportunities?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30">
            <a:extLst>
              <a:ext uri="{FF2B5EF4-FFF2-40B4-BE49-F238E27FC236}">
                <a16:creationId xmlns:a16="http://schemas.microsoft.com/office/drawing/2014/main" id="{0140F971-E3F1-463D-85B6-6D3F78D5276E}"/>
              </a:ext>
            </a:extLst>
          </p:cNvPr>
          <p:cNvSpPr txBox="1">
            <a:spLocks/>
          </p:cNvSpPr>
          <p:nvPr/>
        </p:nvSpPr>
        <p:spPr>
          <a:xfrm flipH="1">
            <a:off x="3599050" y="369375"/>
            <a:ext cx="1985100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HANDSHAKE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Google Shape;265;p30">
            <a:extLst>
              <a:ext uri="{FF2B5EF4-FFF2-40B4-BE49-F238E27FC236}">
                <a16:creationId xmlns:a16="http://schemas.microsoft.com/office/drawing/2014/main" id="{90F2BD2D-6356-4979-B89C-A1F64C2302CE}"/>
              </a:ext>
            </a:extLst>
          </p:cNvPr>
          <p:cNvSpPr txBox="1">
            <a:spLocks/>
          </p:cNvSpPr>
          <p:nvPr/>
        </p:nvSpPr>
        <p:spPr>
          <a:xfrm flipH="1">
            <a:off x="3599051" y="574145"/>
            <a:ext cx="5142535" cy="8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Over 4,000 active internships, fellowships, and co-ops from companies actively seeking Cal State LA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You don’t have to compete with national candidates</a:t>
            </a:r>
          </a:p>
        </p:txBody>
      </p:sp>
      <p:sp>
        <p:nvSpPr>
          <p:cNvPr id="7" name="Google Shape;234;p30" descr="Icon of two hands shaking">
            <a:extLst>
              <a:ext uri="{FF2B5EF4-FFF2-40B4-BE49-F238E27FC236}">
                <a16:creationId xmlns:a16="http://schemas.microsoft.com/office/drawing/2014/main" id="{8C7077A2-CAED-416F-A0E8-B85204289ACA}"/>
              </a:ext>
            </a:extLst>
          </p:cNvPr>
          <p:cNvSpPr/>
          <p:nvPr/>
        </p:nvSpPr>
        <p:spPr>
          <a:xfrm>
            <a:off x="2377920" y="393497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8781;p58" descr="Icon of two hands shaking">
            <a:extLst>
              <a:ext uri="{FF2B5EF4-FFF2-40B4-BE49-F238E27FC236}">
                <a16:creationId xmlns:a16="http://schemas.microsoft.com/office/drawing/2014/main" id="{EE66207C-4152-4B93-BB76-550129A4CA1D}"/>
              </a:ext>
            </a:extLst>
          </p:cNvPr>
          <p:cNvGrpSpPr/>
          <p:nvPr/>
        </p:nvGrpSpPr>
        <p:grpSpPr>
          <a:xfrm>
            <a:off x="2583545" y="491463"/>
            <a:ext cx="726500" cy="618880"/>
            <a:chOff x="6543825" y="3202075"/>
            <a:chExt cx="296975" cy="275350"/>
          </a:xfrm>
          <a:solidFill>
            <a:schemeClr val="bg1">
              <a:lumMod val="10000"/>
            </a:schemeClr>
          </a:solidFill>
        </p:grpSpPr>
        <p:sp>
          <p:nvSpPr>
            <p:cNvPr id="9" name="Google Shape;8782;p58">
              <a:extLst>
                <a:ext uri="{FF2B5EF4-FFF2-40B4-BE49-F238E27FC236}">
                  <a16:creationId xmlns:a16="http://schemas.microsoft.com/office/drawing/2014/main" id="{CE5B697C-577C-4CEB-97FA-1F6DAE831671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83;p58">
              <a:extLst>
                <a:ext uri="{FF2B5EF4-FFF2-40B4-BE49-F238E27FC236}">
                  <a16:creationId xmlns:a16="http://schemas.microsoft.com/office/drawing/2014/main" id="{5C5316CA-71B1-425A-904D-0CBA3C3E39A3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84;p58">
              <a:extLst>
                <a:ext uri="{FF2B5EF4-FFF2-40B4-BE49-F238E27FC236}">
                  <a16:creationId xmlns:a16="http://schemas.microsoft.com/office/drawing/2014/main" id="{DE20B1A1-86D7-4A3F-B8AD-EBC45EE9E6D7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85;p58">
              <a:extLst>
                <a:ext uri="{FF2B5EF4-FFF2-40B4-BE49-F238E27FC236}">
                  <a16:creationId xmlns:a16="http://schemas.microsoft.com/office/drawing/2014/main" id="{935A98AC-0583-4019-92D2-23399A9C4CAC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86;p58">
              <a:extLst>
                <a:ext uri="{FF2B5EF4-FFF2-40B4-BE49-F238E27FC236}">
                  <a16:creationId xmlns:a16="http://schemas.microsoft.com/office/drawing/2014/main" id="{C1632411-50DD-4469-B5EE-3BC8435C757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87;p58">
              <a:extLst>
                <a:ext uri="{FF2B5EF4-FFF2-40B4-BE49-F238E27FC236}">
                  <a16:creationId xmlns:a16="http://schemas.microsoft.com/office/drawing/2014/main" id="{E2A053BF-D274-4CD3-8979-C0EB548F7BBB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88;p58">
              <a:extLst>
                <a:ext uri="{FF2B5EF4-FFF2-40B4-BE49-F238E27FC236}">
                  <a16:creationId xmlns:a16="http://schemas.microsoft.com/office/drawing/2014/main" id="{216404BA-BBFD-4C4F-9E8C-C9EC89461A29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234;p30">
            <a:extLst>
              <a:ext uri="{FF2B5EF4-FFF2-40B4-BE49-F238E27FC236}">
                <a16:creationId xmlns:a16="http://schemas.microsoft.com/office/drawing/2014/main" id="{5F9F2C37-26FF-483D-851C-820D55FA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7974" y="3791807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34;p30">
            <a:extLst>
              <a:ext uri="{FF2B5EF4-FFF2-40B4-BE49-F238E27FC236}">
                <a16:creationId xmlns:a16="http://schemas.microsoft.com/office/drawing/2014/main" id="{0C43B832-C767-4D03-AC4E-87690D8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920" y="2092652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877;p52" descr="Icon of graduation cap">
            <a:extLst>
              <a:ext uri="{FF2B5EF4-FFF2-40B4-BE49-F238E27FC236}">
                <a16:creationId xmlns:a16="http://schemas.microsoft.com/office/drawing/2014/main" id="{FB3A646C-E271-4DD1-ABFE-C234681F621A}"/>
              </a:ext>
            </a:extLst>
          </p:cNvPr>
          <p:cNvSpPr/>
          <p:nvPr/>
        </p:nvSpPr>
        <p:spPr>
          <a:xfrm>
            <a:off x="2498828" y="2261283"/>
            <a:ext cx="851594" cy="620933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bg1">
              <a:lumMod val="1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4;p30">
            <a:extLst>
              <a:ext uri="{FF2B5EF4-FFF2-40B4-BE49-F238E27FC236}">
                <a16:creationId xmlns:a16="http://schemas.microsoft.com/office/drawing/2014/main" id="{DF20BBC7-4DDD-427F-AE80-F22110E8EB97}"/>
              </a:ext>
            </a:extLst>
          </p:cNvPr>
          <p:cNvSpPr txBox="1">
            <a:spLocks/>
          </p:cNvSpPr>
          <p:nvPr/>
        </p:nvSpPr>
        <p:spPr>
          <a:xfrm flipH="1">
            <a:off x="3599050" y="1571951"/>
            <a:ext cx="5142535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CALIFORNIA STATE UNIVERSITY (CSU)</a:t>
            </a:r>
          </a:p>
        </p:txBody>
      </p:sp>
      <p:sp>
        <p:nvSpPr>
          <p:cNvPr id="20" name="Google Shape;265;p30">
            <a:extLst>
              <a:ext uri="{FF2B5EF4-FFF2-40B4-BE49-F238E27FC236}">
                <a16:creationId xmlns:a16="http://schemas.microsoft.com/office/drawing/2014/main" id="{88BF0D83-A7AE-4465-AC78-13F19F3F07CD}"/>
              </a:ext>
            </a:extLst>
          </p:cNvPr>
          <p:cNvSpPr txBox="1">
            <a:spLocks/>
          </p:cNvSpPr>
          <p:nvPr/>
        </p:nvSpPr>
        <p:spPr>
          <a:xfrm flipH="1">
            <a:off x="3599050" y="1771613"/>
            <a:ext cx="5142535" cy="206749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CSU Entertainment Alliance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</a:rPr>
              <a:t>– internship and search assistance for positions in entertainment industry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CSU Funding &amp; Fellowships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</a:rPr>
              <a:t>– opportunities in research by the Council on Ocean Affairs, Science &amp; Technology (COAST)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CSU Internships &amp; Jobs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cs typeface="Assistant Light"/>
                <a:sym typeface="Assistant Light"/>
              </a:rPr>
              <a:t>– opportunities for internship and job positions by the Council on Ocean Affairs, Science &amp; Technology (COAST)</a:t>
            </a:r>
          </a:p>
        </p:txBody>
      </p:sp>
      <p:sp>
        <p:nvSpPr>
          <p:cNvPr id="22" name="Google Shape;264;p30">
            <a:extLst>
              <a:ext uri="{FF2B5EF4-FFF2-40B4-BE49-F238E27FC236}">
                <a16:creationId xmlns:a16="http://schemas.microsoft.com/office/drawing/2014/main" id="{2288AB72-17F7-49F5-B8D9-0F358F3FF1E2}"/>
              </a:ext>
            </a:extLst>
          </p:cNvPr>
          <p:cNvSpPr txBox="1">
            <a:spLocks/>
          </p:cNvSpPr>
          <p:nvPr/>
        </p:nvSpPr>
        <p:spPr>
          <a:xfrm flipH="1">
            <a:off x="3672374" y="3794843"/>
            <a:ext cx="3680925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STATE OF CALIFORNIA</a:t>
            </a:r>
          </a:p>
        </p:txBody>
      </p:sp>
      <p:sp>
        <p:nvSpPr>
          <p:cNvPr id="23" name="Google Shape;265;p30">
            <a:extLst>
              <a:ext uri="{FF2B5EF4-FFF2-40B4-BE49-F238E27FC236}">
                <a16:creationId xmlns:a16="http://schemas.microsoft.com/office/drawing/2014/main" id="{C6EF1686-9FBE-4AE6-BE38-D82643E7FB76}"/>
              </a:ext>
            </a:extLst>
          </p:cNvPr>
          <p:cNvSpPr txBox="1">
            <a:spLocks/>
          </p:cNvSpPr>
          <p:nvPr/>
        </p:nvSpPr>
        <p:spPr>
          <a:xfrm flipH="1">
            <a:off x="3672376" y="3999613"/>
            <a:ext cx="5142535" cy="8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CalJOBS</a:t>
            </a:r>
            <a:r>
              <a:rPr lang="en-US" sz="1400" dirty="0">
                <a:latin typeface="+mn-lt"/>
              </a:rPr>
              <a:t> – online resource to help jobseekers to navigate the state’s workforce services for opportunities in California</a:t>
            </a:r>
          </a:p>
        </p:txBody>
      </p:sp>
      <p:grpSp>
        <p:nvGrpSpPr>
          <p:cNvPr id="2" name="Graphic 24" descr="Panda outline">
            <a:extLst>
              <a:ext uri="{FF2B5EF4-FFF2-40B4-BE49-F238E27FC236}">
                <a16:creationId xmlns:a16="http://schemas.microsoft.com/office/drawing/2014/main" id="{B7B9919A-48F9-474D-B8DB-29E9DF791D96}"/>
              </a:ext>
            </a:extLst>
          </p:cNvPr>
          <p:cNvGrpSpPr/>
          <p:nvPr/>
        </p:nvGrpSpPr>
        <p:grpSpPr>
          <a:xfrm>
            <a:off x="2555132" y="4037789"/>
            <a:ext cx="823874" cy="466232"/>
            <a:chOff x="2584480" y="4044276"/>
            <a:chExt cx="823874" cy="466232"/>
          </a:xfrm>
          <a:solidFill>
            <a:srgbClr val="66330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DB75616-3A11-4124-816D-2D157DF9DABB}"/>
                </a:ext>
              </a:extLst>
            </p:cNvPr>
            <p:cNvSpPr/>
            <p:nvPr/>
          </p:nvSpPr>
          <p:spPr>
            <a:xfrm>
              <a:off x="3272116" y="4184558"/>
              <a:ext cx="53611" cy="78096"/>
            </a:xfrm>
            <a:custGeom>
              <a:avLst/>
              <a:gdLst>
                <a:gd name="connsiteX0" fmla="*/ 34559 w 53611"/>
                <a:gd name="connsiteY0" fmla="*/ 344 h 78096"/>
                <a:gd name="connsiteX1" fmla="*/ 31083 w 53611"/>
                <a:gd name="connsiteY1" fmla="*/ 0 h 78096"/>
                <a:gd name="connsiteX2" fmla="*/ 1153 w 53611"/>
                <a:gd name="connsiteY2" fmla="*/ 33910 h 78096"/>
                <a:gd name="connsiteX3" fmla="*/ 19052 w 53611"/>
                <a:gd name="connsiteY3" fmla="*/ 77752 h 78096"/>
                <a:gd name="connsiteX4" fmla="*/ 22529 w 53611"/>
                <a:gd name="connsiteY4" fmla="*/ 78097 h 78096"/>
                <a:gd name="connsiteX5" fmla="*/ 52458 w 53611"/>
                <a:gd name="connsiteY5" fmla="*/ 44187 h 78096"/>
                <a:gd name="connsiteX6" fmla="*/ 34559 w 53611"/>
                <a:gd name="connsiteY6" fmla="*/ 344 h 78096"/>
                <a:gd name="connsiteX7" fmla="*/ 34559 w 53611"/>
                <a:gd name="connsiteY7" fmla="*/ 40599 h 78096"/>
                <a:gd name="connsiteX8" fmla="*/ 22754 w 53611"/>
                <a:gd name="connsiteY8" fmla="*/ 59886 h 78096"/>
                <a:gd name="connsiteX9" fmla="*/ 19056 w 53611"/>
                <a:gd name="connsiteY9" fmla="*/ 37494 h 78096"/>
                <a:gd name="connsiteX10" fmla="*/ 30971 w 53611"/>
                <a:gd name="connsiteY10" fmla="*/ 18268 h 78096"/>
                <a:gd name="connsiteX11" fmla="*/ 34558 w 53611"/>
                <a:gd name="connsiteY11" fmla="*/ 40601 h 7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11" h="78096">
                  <a:moveTo>
                    <a:pt x="34559" y="344"/>
                  </a:moveTo>
                  <a:cubicBezTo>
                    <a:pt x="33415" y="115"/>
                    <a:pt x="32250" y="-1"/>
                    <a:pt x="31083" y="0"/>
                  </a:cubicBezTo>
                  <a:cubicBezTo>
                    <a:pt x="18023" y="0"/>
                    <a:pt x="5086" y="14278"/>
                    <a:pt x="1153" y="33910"/>
                  </a:cubicBezTo>
                  <a:cubicBezTo>
                    <a:pt x="-3129" y="55285"/>
                    <a:pt x="4884" y="74915"/>
                    <a:pt x="19052" y="77752"/>
                  </a:cubicBezTo>
                  <a:cubicBezTo>
                    <a:pt x="20196" y="77982"/>
                    <a:pt x="21361" y="78097"/>
                    <a:pt x="22529" y="78097"/>
                  </a:cubicBezTo>
                  <a:cubicBezTo>
                    <a:pt x="35589" y="78097"/>
                    <a:pt x="48526" y="63818"/>
                    <a:pt x="52458" y="44187"/>
                  </a:cubicBezTo>
                  <a:cubicBezTo>
                    <a:pt x="56740" y="22811"/>
                    <a:pt x="48726" y="3182"/>
                    <a:pt x="34559" y="344"/>
                  </a:cubicBezTo>
                  <a:close/>
                  <a:moveTo>
                    <a:pt x="34559" y="40599"/>
                  </a:moveTo>
                  <a:cubicBezTo>
                    <a:pt x="31932" y="53710"/>
                    <a:pt x="24446" y="60006"/>
                    <a:pt x="22754" y="59886"/>
                  </a:cubicBezTo>
                  <a:cubicBezTo>
                    <a:pt x="20666" y="59721"/>
                    <a:pt x="16430" y="50605"/>
                    <a:pt x="19056" y="37494"/>
                  </a:cubicBezTo>
                  <a:cubicBezTo>
                    <a:pt x="21630" y="24641"/>
                    <a:pt x="29199" y="17968"/>
                    <a:pt x="30971" y="18268"/>
                  </a:cubicBezTo>
                  <a:cubicBezTo>
                    <a:pt x="35585" y="24745"/>
                    <a:pt x="36912" y="33005"/>
                    <a:pt x="34558" y="40601"/>
                  </a:cubicBezTo>
                  <a:close/>
                </a:path>
              </a:pathLst>
            </a:custGeom>
            <a:solidFill>
              <a:srgbClr val="663300"/>
            </a:solidFill>
            <a:ln w="9129" cap="flat">
              <a:solidFill>
                <a:srgbClr val="66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8A3BD9F-CC1A-4C22-B4F3-892347BD5EA6}"/>
                </a:ext>
              </a:extLst>
            </p:cNvPr>
            <p:cNvSpPr/>
            <p:nvPr/>
          </p:nvSpPr>
          <p:spPr>
            <a:xfrm>
              <a:off x="2584480" y="4044276"/>
              <a:ext cx="823874" cy="466232"/>
            </a:xfrm>
            <a:custGeom>
              <a:avLst/>
              <a:gdLst>
                <a:gd name="connsiteX0" fmla="*/ 814332 w 823874"/>
                <a:gd name="connsiteY0" fmla="*/ 226600 h 466232"/>
                <a:gd name="connsiteX1" fmla="*/ 779085 w 823874"/>
                <a:gd name="connsiteY1" fmla="*/ 181128 h 466232"/>
                <a:gd name="connsiteX2" fmla="*/ 719047 w 823874"/>
                <a:gd name="connsiteY2" fmla="*/ 73447 h 466232"/>
                <a:gd name="connsiteX3" fmla="*/ 694943 w 823874"/>
                <a:gd name="connsiteY3" fmla="*/ 15511 h 466232"/>
                <a:gd name="connsiteX4" fmla="*/ 683680 w 823874"/>
                <a:gd name="connsiteY4" fmla="*/ 17416 h 466232"/>
                <a:gd name="connsiteX5" fmla="*/ 647176 w 823874"/>
                <a:gd name="connsiteY5" fmla="*/ 44950 h 466232"/>
                <a:gd name="connsiteX6" fmla="*/ 564397 w 823874"/>
                <a:gd name="connsiteY6" fmla="*/ 12873 h 466232"/>
                <a:gd name="connsiteX7" fmla="*/ 487404 w 823874"/>
                <a:gd name="connsiteY7" fmla="*/ 15 h 466232"/>
                <a:gd name="connsiteX8" fmla="*/ 445178 w 823874"/>
                <a:gd name="connsiteY8" fmla="*/ 2412 h 466232"/>
                <a:gd name="connsiteX9" fmla="*/ 391778 w 823874"/>
                <a:gd name="connsiteY9" fmla="*/ 10061 h 466232"/>
                <a:gd name="connsiteX10" fmla="*/ 360686 w 823874"/>
                <a:gd name="connsiteY10" fmla="*/ 11264 h 466232"/>
                <a:gd name="connsiteX11" fmla="*/ 279941 w 823874"/>
                <a:gd name="connsiteY11" fmla="*/ 9919 h 466232"/>
                <a:gd name="connsiteX12" fmla="*/ 265116 w 823874"/>
                <a:gd name="connsiteY12" fmla="*/ 9616 h 466232"/>
                <a:gd name="connsiteX13" fmla="*/ 0 w 823874"/>
                <a:gd name="connsiteY13" fmla="*/ 263799 h 466232"/>
                <a:gd name="connsiteX14" fmla="*/ 196 w 823874"/>
                <a:gd name="connsiteY14" fmla="*/ 274205 h 466232"/>
                <a:gd name="connsiteX15" fmla="*/ 3450 w 823874"/>
                <a:gd name="connsiteY15" fmla="*/ 297904 h 466232"/>
                <a:gd name="connsiteX16" fmla="*/ 48165 w 823874"/>
                <a:gd name="connsiteY16" fmla="*/ 352545 h 466232"/>
                <a:gd name="connsiteX17" fmla="*/ 48069 w 823874"/>
                <a:gd name="connsiteY17" fmla="*/ 429580 h 466232"/>
                <a:gd name="connsiteX18" fmla="*/ 62294 w 823874"/>
                <a:gd name="connsiteY18" fmla="*/ 458635 h 466232"/>
                <a:gd name="connsiteX19" fmla="*/ 86090 w 823874"/>
                <a:gd name="connsiteY19" fmla="*/ 466222 h 466232"/>
                <a:gd name="connsiteX20" fmla="*/ 184890 w 823874"/>
                <a:gd name="connsiteY20" fmla="*/ 466222 h 466232"/>
                <a:gd name="connsiteX21" fmla="*/ 194018 w 823874"/>
                <a:gd name="connsiteY21" fmla="*/ 457314 h 466232"/>
                <a:gd name="connsiteX22" fmla="*/ 148583 w 823874"/>
                <a:gd name="connsiteY22" fmla="*/ 408479 h 466232"/>
                <a:gd name="connsiteX23" fmla="*/ 148583 w 823874"/>
                <a:gd name="connsiteY23" fmla="*/ 367996 h 466232"/>
                <a:gd name="connsiteX24" fmla="*/ 294234 w 823874"/>
                <a:gd name="connsiteY24" fmla="*/ 367996 h 466232"/>
                <a:gd name="connsiteX25" fmla="*/ 376742 w 823874"/>
                <a:gd name="connsiteY25" fmla="*/ 360504 h 466232"/>
                <a:gd name="connsiteX26" fmla="*/ 376581 w 823874"/>
                <a:gd name="connsiteY26" fmla="*/ 408385 h 466232"/>
                <a:gd name="connsiteX27" fmla="*/ 376678 w 823874"/>
                <a:gd name="connsiteY27" fmla="*/ 429583 h 466232"/>
                <a:gd name="connsiteX28" fmla="*/ 390904 w 823874"/>
                <a:gd name="connsiteY28" fmla="*/ 458638 h 466232"/>
                <a:gd name="connsiteX29" fmla="*/ 414700 w 823874"/>
                <a:gd name="connsiteY29" fmla="*/ 466224 h 466232"/>
                <a:gd name="connsiteX30" fmla="*/ 513512 w 823874"/>
                <a:gd name="connsiteY30" fmla="*/ 466224 h 466232"/>
                <a:gd name="connsiteX31" fmla="*/ 522640 w 823874"/>
                <a:gd name="connsiteY31" fmla="*/ 457317 h 466232"/>
                <a:gd name="connsiteX32" fmla="*/ 477196 w 823874"/>
                <a:gd name="connsiteY32" fmla="*/ 408482 h 466232"/>
                <a:gd name="connsiteX33" fmla="*/ 477196 w 823874"/>
                <a:gd name="connsiteY33" fmla="*/ 328249 h 466232"/>
                <a:gd name="connsiteX34" fmla="*/ 524710 w 823874"/>
                <a:gd name="connsiteY34" fmla="*/ 298756 h 466232"/>
                <a:gd name="connsiteX35" fmla="*/ 541094 w 823874"/>
                <a:gd name="connsiteY35" fmla="*/ 298665 h 466232"/>
                <a:gd name="connsiteX36" fmla="*/ 541094 w 823874"/>
                <a:gd name="connsiteY36" fmla="*/ 417470 h 466232"/>
                <a:gd name="connsiteX37" fmla="*/ 550176 w 823874"/>
                <a:gd name="connsiteY37" fmla="*/ 426598 h 466232"/>
                <a:gd name="connsiteX38" fmla="*/ 556213 w 823874"/>
                <a:gd name="connsiteY38" fmla="*/ 426629 h 466232"/>
                <a:gd name="connsiteX39" fmla="*/ 585099 w 823874"/>
                <a:gd name="connsiteY39" fmla="*/ 447838 h 466232"/>
                <a:gd name="connsiteX40" fmla="*/ 585053 w 823874"/>
                <a:gd name="connsiteY40" fmla="*/ 447958 h 466232"/>
                <a:gd name="connsiteX41" fmla="*/ 585008 w 823874"/>
                <a:gd name="connsiteY41" fmla="*/ 447965 h 466232"/>
                <a:gd name="connsiteX42" fmla="*/ 540987 w 823874"/>
                <a:gd name="connsiteY42" fmla="*/ 447965 h 466232"/>
                <a:gd name="connsiteX43" fmla="*/ 531859 w 823874"/>
                <a:gd name="connsiteY43" fmla="*/ 457094 h 466232"/>
                <a:gd name="connsiteX44" fmla="*/ 540987 w 823874"/>
                <a:gd name="connsiteY44" fmla="*/ 466222 h 466232"/>
                <a:gd name="connsiteX45" fmla="*/ 595665 w 823874"/>
                <a:gd name="connsiteY45" fmla="*/ 466222 h 466232"/>
                <a:gd name="connsiteX46" fmla="*/ 604793 w 823874"/>
                <a:gd name="connsiteY46" fmla="*/ 457314 h 466232"/>
                <a:gd name="connsiteX47" fmla="*/ 559349 w 823874"/>
                <a:gd name="connsiteY47" fmla="*/ 408478 h 466232"/>
                <a:gd name="connsiteX48" fmla="*/ 559349 w 823874"/>
                <a:gd name="connsiteY48" fmla="*/ 298565 h 466232"/>
                <a:gd name="connsiteX49" fmla="*/ 656916 w 823874"/>
                <a:gd name="connsiteY49" fmla="*/ 298026 h 466232"/>
                <a:gd name="connsiteX50" fmla="*/ 770305 w 823874"/>
                <a:gd name="connsiteY50" fmla="*/ 319741 h 466232"/>
                <a:gd name="connsiteX51" fmla="*/ 773719 w 823874"/>
                <a:gd name="connsiteY51" fmla="*/ 319746 h 466232"/>
                <a:gd name="connsiteX52" fmla="*/ 801567 w 823874"/>
                <a:gd name="connsiteY52" fmla="*/ 304702 h 466232"/>
                <a:gd name="connsiteX53" fmla="*/ 822159 w 823874"/>
                <a:gd name="connsiteY53" fmla="*/ 260894 h 466232"/>
                <a:gd name="connsiteX54" fmla="*/ 814332 w 823874"/>
                <a:gd name="connsiteY54" fmla="*/ 226600 h 466232"/>
                <a:gd name="connsiteX55" fmla="*/ 689116 w 823874"/>
                <a:gd name="connsiteY55" fmla="*/ 34845 h 466232"/>
                <a:gd name="connsiteX56" fmla="*/ 694943 w 823874"/>
                <a:gd name="connsiteY56" fmla="*/ 33768 h 466232"/>
                <a:gd name="connsiteX57" fmla="*/ 697423 w 823874"/>
                <a:gd name="connsiteY57" fmla="*/ 34688 h 466232"/>
                <a:gd name="connsiteX58" fmla="*/ 699783 w 823874"/>
                <a:gd name="connsiteY58" fmla="*/ 78709 h 466232"/>
                <a:gd name="connsiteX59" fmla="*/ 696554 w 823874"/>
                <a:gd name="connsiteY59" fmla="*/ 81012 h 466232"/>
                <a:gd name="connsiteX60" fmla="*/ 651520 w 823874"/>
                <a:gd name="connsiteY60" fmla="*/ 90482 h 466232"/>
                <a:gd name="connsiteX61" fmla="*/ 651391 w 823874"/>
                <a:gd name="connsiteY61" fmla="*/ 90384 h 466232"/>
                <a:gd name="connsiteX62" fmla="*/ 689116 w 823874"/>
                <a:gd name="connsiteY62" fmla="*/ 34845 h 466232"/>
                <a:gd name="connsiteX63" fmla="*/ 136785 w 823874"/>
                <a:gd name="connsiteY63" fmla="*/ 350280 h 466232"/>
                <a:gd name="connsiteX64" fmla="*/ 130330 w 823874"/>
                <a:gd name="connsiteY64" fmla="*/ 358869 h 466232"/>
                <a:gd name="connsiteX65" fmla="*/ 130330 w 823874"/>
                <a:gd name="connsiteY65" fmla="*/ 417471 h 466232"/>
                <a:gd name="connsiteX66" fmla="*/ 139415 w 823874"/>
                <a:gd name="connsiteY66" fmla="*/ 426599 h 466232"/>
                <a:gd name="connsiteX67" fmla="*/ 145449 w 823874"/>
                <a:gd name="connsiteY67" fmla="*/ 426630 h 466232"/>
                <a:gd name="connsiteX68" fmla="*/ 174326 w 823874"/>
                <a:gd name="connsiteY68" fmla="*/ 447839 h 466232"/>
                <a:gd name="connsiteX69" fmla="*/ 174280 w 823874"/>
                <a:gd name="connsiteY69" fmla="*/ 447959 h 466232"/>
                <a:gd name="connsiteX70" fmla="*/ 174235 w 823874"/>
                <a:gd name="connsiteY70" fmla="*/ 447966 h 466232"/>
                <a:gd name="connsiteX71" fmla="*/ 84581 w 823874"/>
                <a:gd name="connsiteY71" fmla="*/ 447966 h 466232"/>
                <a:gd name="connsiteX72" fmla="*/ 66325 w 823874"/>
                <a:gd name="connsiteY72" fmla="*/ 429710 h 466232"/>
                <a:gd name="connsiteX73" fmla="*/ 66325 w 823874"/>
                <a:gd name="connsiteY73" fmla="*/ 429657 h 466232"/>
                <a:gd name="connsiteX74" fmla="*/ 66432 w 823874"/>
                <a:gd name="connsiteY74" fmla="*/ 347419 h 466232"/>
                <a:gd name="connsiteX75" fmla="*/ 66200 w 823874"/>
                <a:gd name="connsiteY75" fmla="*/ 280236 h 466232"/>
                <a:gd name="connsiteX76" fmla="*/ 158203 w 823874"/>
                <a:gd name="connsiteY76" fmla="*/ 189482 h 466232"/>
                <a:gd name="connsiteX77" fmla="*/ 216503 w 823874"/>
                <a:gd name="connsiteY77" fmla="*/ 205553 h 466232"/>
                <a:gd name="connsiteX78" fmla="*/ 233315 w 823874"/>
                <a:gd name="connsiteY78" fmla="*/ 246247 h 466232"/>
                <a:gd name="connsiteX79" fmla="*/ 136785 w 823874"/>
                <a:gd name="connsiteY79" fmla="*/ 350280 h 466232"/>
                <a:gd name="connsiteX80" fmla="*/ 375369 w 823874"/>
                <a:gd name="connsiteY80" fmla="*/ 342206 h 466232"/>
                <a:gd name="connsiteX81" fmla="*/ 294234 w 823874"/>
                <a:gd name="connsiteY81" fmla="*/ 349740 h 466232"/>
                <a:gd name="connsiteX82" fmla="*/ 180102 w 823874"/>
                <a:gd name="connsiteY82" fmla="*/ 349740 h 466232"/>
                <a:gd name="connsiteX83" fmla="*/ 180060 w 823874"/>
                <a:gd name="connsiteY83" fmla="*/ 349576 h 466232"/>
                <a:gd name="connsiteX84" fmla="*/ 251571 w 823874"/>
                <a:gd name="connsiteY84" fmla="*/ 246469 h 466232"/>
                <a:gd name="connsiteX85" fmla="*/ 229036 w 823874"/>
                <a:gd name="connsiteY85" fmla="*/ 192271 h 466232"/>
                <a:gd name="connsiteX86" fmla="*/ 157250 w 823874"/>
                <a:gd name="connsiteY86" fmla="*/ 171243 h 466232"/>
                <a:gd name="connsiteX87" fmla="*/ 47968 w 823874"/>
                <a:gd name="connsiteY87" fmla="*/ 279523 h 466232"/>
                <a:gd name="connsiteX88" fmla="*/ 47968 w 823874"/>
                <a:gd name="connsiteY88" fmla="*/ 330796 h 466232"/>
                <a:gd name="connsiteX89" fmla="*/ 20940 w 823874"/>
                <a:gd name="connsiteY89" fmla="*/ 292684 h 466232"/>
                <a:gd name="connsiteX90" fmla="*/ 18453 w 823874"/>
                <a:gd name="connsiteY90" fmla="*/ 273848 h 466232"/>
                <a:gd name="connsiteX91" fmla="*/ 18257 w 823874"/>
                <a:gd name="connsiteY91" fmla="*/ 263625 h 466232"/>
                <a:gd name="connsiteX92" fmla="*/ 265117 w 823874"/>
                <a:gd name="connsiteY92" fmla="*/ 27872 h 466232"/>
                <a:gd name="connsiteX93" fmla="*/ 279540 w 823874"/>
                <a:gd name="connsiteY93" fmla="*/ 28170 h 466232"/>
                <a:gd name="connsiteX94" fmla="*/ 360739 w 823874"/>
                <a:gd name="connsiteY94" fmla="*/ 29520 h 466232"/>
                <a:gd name="connsiteX95" fmla="*/ 394043 w 823874"/>
                <a:gd name="connsiteY95" fmla="*/ 28170 h 466232"/>
                <a:gd name="connsiteX96" fmla="*/ 402025 w 823874"/>
                <a:gd name="connsiteY96" fmla="*/ 27026 h 466232"/>
                <a:gd name="connsiteX97" fmla="*/ 375369 w 823874"/>
                <a:gd name="connsiteY97" fmla="*/ 342206 h 466232"/>
                <a:gd name="connsiteX98" fmla="*/ 515211 w 823874"/>
                <a:gd name="connsiteY98" fmla="*/ 282910 h 466232"/>
                <a:gd name="connsiteX99" fmla="*/ 464576 w 823874"/>
                <a:gd name="connsiteY99" fmla="*/ 314155 h 466232"/>
                <a:gd name="connsiteX100" fmla="*/ 458942 w 823874"/>
                <a:gd name="connsiteY100" fmla="*/ 327441 h 466232"/>
                <a:gd name="connsiteX101" fmla="*/ 458942 w 823874"/>
                <a:gd name="connsiteY101" fmla="*/ 417467 h 466232"/>
                <a:gd name="connsiteX102" fmla="*/ 468026 w 823874"/>
                <a:gd name="connsiteY102" fmla="*/ 426596 h 466232"/>
                <a:gd name="connsiteX103" fmla="*/ 474061 w 823874"/>
                <a:gd name="connsiteY103" fmla="*/ 426627 h 466232"/>
                <a:gd name="connsiteX104" fmla="*/ 502947 w 823874"/>
                <a:gd name="connsiteY104" fmla="*/ 447835 h 466232"/>
                <a:gd name="connsiteX105" fmla="*/ 502880 w 823874"/>
                <a:gd name="connsiteY105" fmla="*/ 447959 h 466232"/>
                <a:gd name="connsiteX106" fmla="*/ 502856 w 823874"/>
                <a:gd name="connsiteY106" fmla="*/ 447963 h 466232"/>
                <a:gd name="connsiteX107" fmla="*/ 413194 w 823874"/>
                <a:gd name="connsiteY107" fmla="*/ 447963 h 466232"/>
                <a:gd name="connsiteX108" fmla="*/ 394937 w 823874"/>
                <a:gd name="connsiteY108" fmla="*/ 429707 h 466232"/>
                <a:gd name="connsiteX109" fmla="*/ 394937 w 823874"/>
                <a:gd name="connsiteY109" fmla="*/ 429569 h 466232"/>
                <a:gd name="connsiteX110" fmla="*/ 394837 w 823874"/>
                <a:gd name="connsiteY110" fmla="*/ 408373 h 466232"/>
                <a:gd name="connsiteX111" fmla="*/ 395033 w 823874"/>
                <a:gd name="connsiteY111" fmla="*/ 349497 h 466232"/>
                <a:gd name="connsiteX112" fmla="*/ 394866 w 823874"/>
                <a:gd name="connsiteY112" fmla="*/ 348193 h 466232"/>
                <a:gd name="connsiteX113" fmla="*/ 424011 w 823874"/>
                <a:gd name="connsiteY113" fmla="*/ 23878 h 466232"/>
                <a:gd name="connsiteX114" fmla="*/ 447442 w 823874"/>
                <a:gd name="connsiteY114" fmla="*/ 20522 h 466232"/>
                <a:gd name="connsiteX115" fmla="*/ 469019 w 823874"/>
                <a:gd name="connsiteY115" fmla="*/ 18863 h 466232"/>
                <a:gd name="connsiteX116" fmla="*/ 505010 w 823874"/>
                <a:gd name="connsiteY116" fmla="*/ 94750 h 466232"/>
                <a:gd name="connsiteX117" fmla="*/ 548916 w 823874"/>
                <a:gd name="connsiteY117" fmla="*/ 209289 h 466232"/>
                <a:gd name="connsiteX118" fmla="*/ 515213 w 823874"/>
                <a:gd name="connsiteY118" fmla="*/ 282910 h 466232"/>
                <a:gd name="connsiteX119" fmla="*/ 804812 w 823874"/>
                <a:gd name="connsiteY119" fmla="*/ 255215 h 466232"/>
                <a:gd name="connsiteX120" fmla="*/ 788642 w 823874"/>
                <a:gd name="connsiteY120" fmla="*/ 291819 h 466232"/>
                <a:gd name="connsiteX121" fmla="*/ 771846 w 823874"/>
                <a:gd name="connsiteY121" fmla="*/ 301455 h 466232"/>
                <a:gd name="connsiteX122" fmla="*/ 659461 w 823874"/>
                <a:gd name="connsiteY122" fmla="*/ 279930 h 466232"/>
                <a:gd name="connsiteX123" fmla="*/ 657702 w 823874"/>
                <a:gd name="connsiteY123" fmla="*/ 279769 h 466232"/>
                <a:gd name="connsiteX124" fmla="*/ 540293 w 823874"/>
                <a:gd name="connsiteY124" fmla="*/ 280413 h 466232"/>
                <a:gd name="connsiteX125" fmla="*/ 567064 w 823874"/>
                <a:gd name="connsiteY125" fmla="*/ 211205 h 466232"/>
                <a:gd name="connsiteX126" fmla="*/ 518722 w 823874"/>
                <a:gd name="connsiteY126" fmla="*/ 82689 h 466232"/>
                <a:gd name="connsiteX127" fmla="*/ 487394 w 823874"/>
                <a:gd name="connsiteY127" fmla="*/ 18290 h 466232"/>
                <a:gd name="connsiteX128" fmla="*/ 487410 w 823874"/>
                <a:gd name="connsiteY128" fmla="*/ 18275 h 466232"/>
                <a:gd name="connsiteX129" fmla="*/ 558062 w 823874"/>
                <a:gd name="connsiteY129" fmla="*/ 29993 h 466232"/>
                <a:gd name="connsiteX130" fmla="*/ 639211 w 823874"/>
                <a:gd name="connsiteY130" fmla="*/ 61442 h 466232"/>
                <a:gd name="connsiteX131" fmla="*/ 632079 w 823874"/>
                <a:gd name="connsiteY131" fmla="*/ 101144 h 466232"/>
                <a:gd name="connsiteX132" fmla="*/ 643192 w 823874"/>
                <a:gd name="connsiteY132" fmla="*/ 113700 h 466232"/>
                <a:gd name="connsiteX133" fmla="*/ 643784 w 823874"/>
                <a:gd name="connsiteY133" fmla="*/ 113721 h 466232"/>
                <a:gd name="connsiteX134" fmla="*/ 649593 w 823874"/>
                <a:gd name="connsiteY134" fmla="*/ 112071 h 466232"/>
                <a:gd name="connsiteX135" fmla="*/ 696561 w 823874"/>
                <a:gd name="connsiteY135" fmla="*/ 99268 h 466232"/>
                <a:gd name="connsiteX136" fmla="*/ 696766 w 823874"/>
                <a:gd name="connsiteY136" fmla="*/ 99268 h 466232"/>
                <a:gd name="connsiteX137" fmla="*/ 713317 w 823874"/>
                <a:gd name="connsiteY137" fmla="*/ 91456 h 466232"/>
                <a:gd name="connsiteX138" fmla="*/ 760811 w 823874"/>
                <a:gd name="connsiteY138" fmla="*/ 183723 h 466232"/>
                <a:gd name="connsiteX139" fmla="*/ 801193 w 823874"/>
                <a:gd name="connsiteY139" fmla="*/ 239271 h 466232"/>
                <a:gd name="connsiteX140" fmla="*/ 804812 w 823874"/>
                <a:gd name="connsiteY140" fmla="*/ 255215 h 46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823874" h="466232">
                  <a:moveTo>
                    <a:pt x="814332" y="226600"/>
                  </a:moveTo>
                  <a:cubicBezTo>
                    <a:pt x="801506" y="212309"/>
                    <a:pt x="789727" y="197113"/>
                    <a:pt x="779085" y="181128"/>
                  </a:cubicBezTo>
                  <a:cubicBezTo>
                    <a:pt x="779025" y="137271"/>
                    <a:pt x="756324" y="96554"/>
                    <a:pt x="719047" y="73447"/>
                  </a:cubicBezTo>
                  <a:cubicBezTo>
                    <a:pt x="722580" y="45713"/>
                    <a:pt x="718627" y="15511"/>
                    <a:pt x="694943" y="15511"/>
                  </a:cubicBezTo>
                  <a:cubicBezTo>
                    <a:pt x="691114" y="15575"/>
                    <a:pt x="687317" y="16218"/>
                    <a:pt x="683680" y="17416"/>
                  </a:cubicBezTo>
                  <a:cubicBezTo>
                    <a:pt x="668557" y="21826"/>
                    <a:pt x="655572" y="31621"/>
                    <a:pt x="647176" y="44950"/>
                  </a:cubicBezTo>
                  <a:lnTo>
                    <a:pt x="564397" y="12873"/>
                  </a:lnTo>
                  <a:cubicBezTo>
                    <a:pt x="539695" y="4068"/>
                    <a:pt x="513627" y="-286"/>
                    <a:pt x="487404" y="15"/>
                  </a:cubicBezTo>
                  <a:cubicBezTo>
                    <a:pt x="473213" y="126"/>
                    <a:pt x="459137" y="926"/>
                    <a:pt x="445178" y="2412"/>
                  </a:cubicBezTo>
                  <a:lnTo>
                    <a:pt x="391778" y="10061"/>
                  </a:lnTo>
                  <a:cubicBezTo>
                    <a:pt x="384887" y="10797"/>
                    <a:pt x="369020" y="11242"/>
                    <a:pt x="360686" y="11264"/>
                  </a:cubicBezTo>
                  <a:cubicBezTo>
                    <a:pt x="343517" y="11340"/>
                    <a:pt x="302004" y="10404"/>
                    <a:pt x="279941" y="9919"/>
                  </a:cubicBezTo>
                  <a:cubicBezTo>
                    <a:pt x="271740" y="9736"/>
                    <a:pt x="266098" y="9616"/>
                    <a:pt x="265116" y="9616"/>
                  </a:cubicBezTo>
                  <a:cubicBezTo>
                    <a:pt x="126369" y="9616"/>
                    <a:pt x="0" y="130683"/>
                    <a:pt x="0" y="263799"/>
                  </a:cubicBezTo>
                  <a:lnTo>
                    <a:pt x="196" y="274205"/>
                  </a:lnTo>
                  <a:cubicBezTo>
                    <a:pt x="194" y="282216"/>
                    <a:pt x="1288" y="290189"/>
                    <a:pt x="3450" y="297904"/>
                  </a:cubicBezTo>
                  <a:cubicBezTo>
                    <a:pt x="10550" y="321310"/>
                    <a:pt x="26626" y="340955"/>
                    <a:pt x="48165" y="352545"/>
                  </a:cubicBezTo>
                  <a:lnTo>
                    <a:pt x="48069" y="429580"/>
                  </a:lnTo>
                  <a:cubicBezTo>
                    <a:pt x="48002" y="440958"/>
                    <a:pt x="53267" y="451710"/>
                    <a:pt x="62294" y="458635"/>
                  </a:cubicBezTo>
                  <a:cubicBezTo>
                    <a:pt x="69167" y="463731"/>
                    <a:pt x="77537" y="466399"/>
                    <a:pt x="86090" y="466222"/>
                  </a:cubicBezTo>
                  <a:lnTo>
                    <a:pt x="184890" y="466222"/>
                  </a:lnTo>
                  <a:cubicBezTo>
                    <a:pt x="189855" y="466245"/>
                    <a:pt x="193920" y="462278"/>
                    <a:pt x="194018" y="457314"/>
                  </a:cubicBezTo>
                  <a:cubicBezTo>
                    <a:pt x="194080" y="431617"/>
                    <a:pt x="174218" y="410268"/>
                    <a:pt x="148583" y="408479"/>
                  </a:cubicBezTo>
                  <a:lnTo>
                    <a:pt x="148583" y="367996"/>
                  </a:lnTo>
                  <a:lnTo>
                    <a:pt x="294234" y="367996"/>
                  </a:lnTo>
                  <a:cubicBezTo>
                    <a:pt x="321905" y="367967"/>
                    <a:pt x="349519" y="365459"/>
                    <a:pt x="376742" y="360504"/>
                  </a:cubicBezTo>
                  <a:lnTo>
                    <a:pt x="376581" y="408385"/>
                  </a:lnTo>
                  <a:lnTo>
                    <a:pt x="376678" y="429583"/>
                  </a:lnTo>
                  <a:cubicBezTo>
                    <a:pt x="376612" y="440960"/>
                    <a:pt x="381876" y="451712"/>
                    <a:pt x="390904" y="458638"/>
                  </a:cubicBezTo>
                  <a:cubicBezTo>
                    <a:pt x="397776" y="463733"/>
                    <a:pt x="406147" y="466401"/>
                    <a:pt x="414700" y="466224"/>
                  </a:cubicBezTo>
                  <a:lnTo>
                    <a:pt x="513512" y="466224"/>
                  </a:lnTo>
                  <a:cubicBezTo>
                    <a:pt x="518477" y="466247"/>
                    <a:pt x="522541" y="462281"/>
                    <a:pt x="522640" y="457317"/>
                  </a:cubicBezTo>
                  <a:cubicBezTo>
                    <a:pt x="522702" y="431617"/>
                    <a:pt x="502834" y="410266"/>
                    <a:pt x="477196" y="408482"/>
                  </a:cubicBezTo>
                  <a:lnTo>
                    <a:pt x="477196" y="328249"/>
                  </a:lnTo>
                  <a:cubicBezTo>
                    <a:pt x="494083" y="320219"/>
                    <a:pt x="510020" y="310326"/>
                    <a:pt x="524710" y="298756"/>
                  </a:cubicBezTo>
                  <a:lnTo>
                    <a:pt x="541094" y="298665"/>
                  </a:lnTo>
                  <a:lnTo>
                    <a:pt x="541094" y="417470"/>
                  </a:lnTo>
                  <a:cubicBezTo>
                    <a:pt x="541094" y="422493"/>
                    <a:pt x="545153" y="426573"/>
                    <a:pt x="550176" y="426598"/>
                  </a:cubicBezTo>
                  <a:lnTo>
                    <a:pt x="556213" y="426629"/>
                  </a:lnTo>
                  <a:cubicBezTo>
                    <a:pt x="569412" y="426719"/>
                    <a:pt x="581061" y="435272"/>
                    <a:pt x="585099" y="447838"/>
                  </a:cubicBezTo>
                  <a:cubicBezTo>
                    <a:pt x="585119" y="447883"/>
                    <a:pt x="585098" y="447938"/>
                    <a:pt x="585053" y="447958"/>
                  </a:cubicBezTo>
                  <a:cubicBezTo>
                    <a:pt x="585039" y="447965"/>
                    <a:pt x="585023" y="447966"/>
                    <a:pt x="585008" y="447965"/>
                  </a:cubicBezTo>
                  <a:lnTo>
                    <a:pt x="540987" y="447965"/>
                  </a:lnTo>
                  <a:cubicBezTo>
                    <a:pt x="535946" y="447965"/>
                    <a:pt x="531859" y="452052"/>
                    <a:pt x="531859" y="457094"/>
                  </a:cubicBezTo>
                  <a:cubicBezTo>
                    <a:pt x="531859" y="462135"/>
                    <a:pt x="535946" y="466222"/>
                    <a:pt x="540987" y="466222"/>
                  </a:cubicBezTo>
                  <a:lnTo>
                    <a:pt x="595665" y="466222"/>
                  </a:lnTo>
                  <a:cubicBezTo>
                    <a:pt x="600631" y="466245"/>
                    <a:pt x="604695" y="462278"/>
                    <a:pt x="604793" y="457314"/>
                  </a:cubicBezTo>
                  <a:cubicBezTo>
                    <a:pt x="604855" y="431613"/>
                    <a:pt x="584987" y="410263"/>
                    <a:pt x="559349" y="408478"/>
                  </a:cubicBezTo>
                  <a:lnTo>
                    <a:pt x="559349" y="298565"/>
                  </a:lnTo>
                  <a:lnTo>
                    <a:pt x="656916" y="298026"/>
                  </a:lnTo>
                  <a:lnTo>
                    <a:pt x="770305" y="319741"/>
                  </a:lnTo>
                  <a:cubicBezTo>
                    <a:pt x="771432" y="319964"/>
                    <a:pt x="772592" y="319966"/>
                    <a:pt x="773719" y="319746"/>
                  </a:cubicBezTo>
                  <a:cubicBezTo>
                    <a:pt x="784281" y="317586"/>
                    <a:pt x="793970" y="312352"/>
                    <a:pt x="801567" y="304702"/>
                  </a:cubicBezTo>
                  <a:cubicBezTo>
                    <a:pt x="810148" y="296091"/>
                    <a:pt x="816446" y="278338"/>
                    <a:pt x="822159" y="260894"/>
                  </a:cubicBezTo>
                  <a:cubicBezTo>
                    <a:pt x="826119" y="248896"/>
                    <a:pt x="823105" y="235692"/>
                    <a:pt x="814332" y="226600"/>
                  </a:cubicBezTo>
                  <a:close/>
                  <a:moveTo>
                    <a:pt x="689116" y="34845"/>
                  </a:moveTo>
                  <a:cubicBezTo>
                    <a:pt x="690995" y="34198"/>
                    <a:pt x="692958" y="33835"/>
                    <a:pt x="694943" y="33768"/>
                  </a:cubicBezTo>
                  <a:cubicBezTo>
                    <a:pt x="696659" y="33768"/>
                    <a:pt x="696947" y="34114"/>
                    <a:pt x="697423" y="34688"/>
                  </a:cubicBezTo>
                  <a:cubicBezTo>
                    <a:pt x="701694" y="39820"/>
                    <a:pt x="703875" y="56589"/>
                    <a:pt x="699783" y="78709"/>
                  </a:cubicBezTo>
                  <a:cubicBezTo>
                    <a:pt x="699431" y="80174"/>
                    <a:pt x="698054" y="81156"/>
                    <a:pt x="696554" y="81012"/>
                  </a:cubicBezTo>
                  <a:cubicBezTo>
                    <a:pt x="681045" y="80979"/>
                    <a:pt x="665702" y="84206"/>
                    <a:pt x="651520" y="90482"/>
                  </a:cubicBezTo>
                  <a:cubicBezTo>
                    <a:pt x="651440" y="90519"/>
                    <a:pt x="651379" y="90472"/>
                    <a:pt x="651391" y="90384"/>
                  </a:cubicBezTo>
                  <a:cubicBezTo>
                    <a:pt x="655382" y="58602"/>
                    <a:pt x="667006" y="41740"/>
                    <a:pt x="689116" y="34845"/>
                  </a:cubicBezTo>
                  <a:close/>
                  <a:moveTo>
                    <a:pt x="136785" y="350280"/>
                  </a:moveTo>
                  <a:cubicBezTo>
                    <a:pt x="132977" y="351409"/>
                    <a:pt x="130356" y="354897"/>
                    <a:pt x="130330" y="358869"/>
                  </a:cubicBezTo>
                  <a:lnTo>
                    <a:pt x="130330" y="417471"/>
                  </a:lnTo>
                  <a:cubicBezTo>
                    <a:pt x="130330" y="422495"/>
                    <a:pt x="134391" y="426575"/>
                    <a:pt x="139415" y="426599"/>
                  </a:cubicBezTo>
                  <a:lnTo>
                    <a:pt x="145449" y="426630"/>
                  </a:lnTo>
                  <a:cubicBezTo>
                    <a:pt x="158645" y="426722"/>
                    <a:pt x="170291" y="435275"/>
                    <a:pt x="174326" y="447839"/>
                  </a:cubicBezTo>
                  <a:cubicBezTo>
                    <a:pt x="174346" y="447885"/>
                    <a:pt x="174325" y="447939"/>
                    <a:pt x="174280" y="447959"/>
                  </a:cubicBezTo>
                  <a:cubicBezTo>
                    <a:pt x="174266" y="447965"/>
                    <a:pt x="174250" y="447967"/>
                    <a:pt x="174235" y="447966"/>
                  </a:cubicBezTo>
                  <a:lnTo>
                    <a:pt x="84581" y="447966"/>
                  </a:lnTo>
                  <a:cubicBezTo>
                    <a:pt x="74498" y="447966"/>
                    <a:pt x="66325" y="439793"/>
                    <a:pt x="66325" y="429710"/>
                  </a:cubicBezTo>
                  <a:cubicBezTo>
                    <a:pt x="66325" y="429693"/>
                    <a:pt x="66325" y="429674"/>
                    <a:pt x="66325" y="429657"/>
                  </a:cubicBezTo>
                  <a:lnTo>
                    <a:pt x="66432" y="347419"/>
                  </a:lnTo>
                  <a:lnTo>
                    <a:pt x="66200" y="280236"/>
                  </a:lnTo>
                  <a:cubicBezTo>
                    <a:pt x="69142" y="230906"/>
                    <a:pt x="108837" y="191749"/>
                    <a:pt x="158203" y="189482"/>
                  </a:cubicBezTo>
                  <a:cubicBezTo>
                    <a:pt x="184001" y="188015"/>
                    <a:pt x="203639" y="193407"/>
                    <a:pt x="216503" y="205553"/>
                  </a:cubicBezTo>
                  <a:cubicBezTo>
                    <a:pt x="227257" y="216368"/>
                    <a:pt x="233300" y="230995"/>
                    <a:pt x="233315" y="246247"/>
                  </a:cubicBezTo>
                  <a:cubicBezTo>
                    <a:pt x="232494" y="279139"/>
                    <a:pt x="201932" y="325715"/>
                    <a:pt x="136785" y="350280"/>
                  </a:cubicBezTo>
                  <a:close/>
                  <a:moveTo>
                    <a:pt x="375369" y="342206"/>
                  </a:moveTo>
                  <a:cubicBezTo>
                    <a:pt x="348611" y="347195"/>
                    <a:pt x="321452" y="349717"/>
                    <a:pt x="294234" y="349740"/>
                  </a:cubicBezTo>
                  <a:lnTo>
                    <a:pt x="180102" y="349740"/>
                  </a:lnTo>
                  <a:cubicBezTo>
                    <a:pt x="179930" y="349740"/>
                    <a:pt x="179914" y="349665"/>
                    <a:pt x="180060" y="349576"/>
                  </a:cubicBezTo>
                  <a:cubicBezTo>
                    <a:pt x="228100" y="320471"/>
                    <a:pt x="250751" y="279327"/>
                    <a:pt x="251571" y="246469"/>
                  </a:cubicBezTo>
                  <a:cubicBezTo>
                    <a:pt x="251557" y="226127"/>
                    <a:pt x="243448" y="206627"/>
                    <a:pt x="229036" y="192271"/>
                  </a:cubicBezTo>
                  <a:cubicBezTo>
                    <a:pt x="212384" y="176538"/>
                    <a:pt x="188227" y="169474"/>
                    <a:pt x="157250" y="171243"/>
                  </a:cubicBezTo>
                  <a:cubicBezTo>
                    <a:pt x="98451" y="173985"/>
                    <a:pt x="51252" y="220752"/>
                    <a:pt x="47968" y="279523"/>
                  </a:cubicBezTo>
                  <a:lnTo>
                    <a:pt x="47968" y="330796"/>
                  </a:lnTo>
                  <a:cubicBezTo>
                    <a:pt x="35030" y="321393"/>
                    <a:pt x="25534" y="308004"/>
                    <a:pt x="20940" y="292684"/>
                  </a:cubicBezTo>
                  <a:cubicBezTo>
                    <a:pt x="19265" y="286546"/>
                    <a:pt x="18429" y="280211"/>
                    <a:pt x="18453" y="273848"/>
                  </a:cubicBezTo>
                  <a:lnTo>
                    <a:pt x="18257" y="263625"/>
                  </a:lnTo>
                  <a:cubicBezTo>
                    <a:pt x="18257" y="142441"/>
                    <a:pt x="138224" y="27872"/>
                    <a:pt x="265117" y="27872"/>
                  </a:cubicBezTo>
                  <a:cubicBezTo>
                    <a:pt x="266071" y="27872"/>
                    <a:pt x="271563" y="27996"/>
                    <a:pt x="279540" y="28170"/>
                  </a:cubicBezTo>
                  <a:cubicBezTo>
                    <a:pt x="301674" y="28660"/>
                    <a:pt x="342956" y="29596"/>
                    <a:pt x="360739" y="29520"/>
                  </a:cubicBezTo>
                  <a:cubicBezTo>
                    <a:pt x="368174" y="29498"/>
                    <a:pt x="385485" y="29092"/>
                    <a:pt x="394043" y="28170"/>
                  </a:cubicBezTo>
                  <a:lnTo>
                    <a:pt x="402025" y="27026"/>
                  </a:lnTo>
                  <a:cubicBezTo>
                    <a:pt x="351811" y="133355"/>
                    <a:pt x="361001" y="277068"/>
                    <a:pt x="375369" y="342206"/>
                  </a:cubicBezTo>
                  <a:close/>
                  <a:moveTo>
                    <a:pt x="515211" y="282910"/>
                  </a:moveTo>
                  <a:cubicBezTo>
                    <a:pt x="499732" y="295438"/>
                    <a:pt x="482715" y="305938"/>
                    <a:pt x="464576" y="314155"/>
                  </a:cubicBezTo>
                  <a:cubicBezTo>
                    <a:pt x="460742" y="315951"/>
                    <a:pt x="458942" y="321055"/>
                    <a:pt x="458942" y="327441"/>
                  </a:cubicBezTo>
                  <a:lnTo>
                    <a:pt x="458942" y="417467"/>
                  </a:lnTo>
                  <a:cubicBezTo>
                    <a:pt x="458942" y="422492"/>
                    <a:pt x="463002" y="426572"/>
                    <a:pt x="468026" y="426596"/>
                  </a:cubicBezTo>
                  <a:lnTo>
                    <a:pt x="474061" y="426627"/>
                  </a:lnTo>
                  <a:cubicBezTo>
                    <a:pt x="487258" y="426717"/>
                    <a:pt x="498908" y="435270"/>
                    <a:pt x="502947" y="447835"/>
                  </a:cubicBezTo>
                  <a:cubicBezTo>
                    <a:pt x="502962" y="447888"/>
                    <a:pt x="502932" y="447943"/>
                    <a:pt x="502880" y="447959"/>
                  </a:cubicBezTo>
                  <a:cubicBezTo>
                    <a:pt x="502872" y="447961"/>
                    <a:pt x="502864" y="447963"/>
                    <a:pt x="502856" y="447963"/>
                  </a:cubicBezTo>
                  <a:lnTo>
                    <a:pt x="413194" y="447963"/>
                  </a:lnTo>
                  <a:cubicBezTo>
                    <a:pt x="403111" y="447963"/>
                    <a:pt x="394937" y="439789"/>
                    <a:pt x="394937" y="429707"/>
                  </a:cubicBezTo>
                  <a:cubicBezTo>
                    <a:pt x="394937" y="429661"/>
                    <a:pt x="394937" y="429615"/>
                    <a:pt x="394937" y="429569"/>
                  </a:cubicBezTo>
                  <a:lnTo>
                    <a:pt x="394837" y="408373"/>
                  </a:lnTo>
                  <a:lnTo>
                    <a:pt x="395033" y="349497"/>
                  </a:lnTo>
                  <a:lnTo>
                    <a:pt x="394866" y="348193"/>
                  </a:lnTo>
                  <a:cubicBezTo>
                    <a:pt x="379217" y="289811"/>
                    <a:pt x="366449" y="132516"/>
                    <a:pt x="424011" y="23878"/>
                  </a:cubicBezTo>
                  <a:lnTo>
                    <a:pt x="447442" y="20522"/>
                  </a:lnTo>
                  <a:cubicBezTo>
                    <a:pt x="454465" y="19774"/>
                    <a:pt x="461665" y="19244"/>
                    <a:pt x="469019" y="18863"/>
                  </a:cubicBezTo>
                  <a:cubicBezTo>
                    <a:pt x="466745" y="51151"/>
                    <a:pt x="485358" y="72415"/>
                    <a:pt x="505010" y="94750"/>
                  </a:cubicBezTo>
                  <a:cubicBezTo>
                    <a:pt x="529596" y="122682"/>
                    <a:pt x="555009" y="151561"/>
                    <a:pt x="548916" y="209289"/>
                  </a:cubicBezTo>
                  <a:cubicBezTo>
                    <a:pt x="544754" y="236488"/>
                    <a:pt x="533081" y="261984"/>
                    <a:pt x="515213" y="282910"/>
                  </a:cubicBezTo>
                  <a:close/>
                  <a:moveTo>
                    <a:pt x="804812" y="255215"/>
                  </a:moveTo>
                  <a:cubicBezTo>
                    <a:pt x="801586" y="265073"/>
                    <a:pt x="794873" y="285562"/>
                    <a:pt x="788642" y="291819"/>
                  </a:cubicBezTo>
                  <a:cubicBezTo>
                    <a:pt x="783996" y="296462"/>
                    <a:pt x="778199" y="299788"/>
                    <a:pt x="771846" y="301455"/>
                  </a:cubicBezTo>
                  <a:lnTo>
                    <a:pt x="659461" y="279930"/>
                  </a:lnTo>
                  <a:lnTo>
                    <a:pt x="657702" y="279769"/>
                  </a:lnTo>
                  <a:lnTo>
                    <a:pt x="540293" y="280413"/>
                  </a:lnTo>
                  <a:cubicBezTo>
                    <a:pt x="554297" y="259645"/>
                    <a:pt x="563447" y="235991"/>
                    <a:pt x="567064" y="211205"/>
                  </a:cubicBezTo>
                  <a:cubicBezTo>
                    <a:pt x="574008" y="145512"/>
                    <a:pt x="543352" y="110679"/>
                    <a:pt x="518722" y="82689"/>
                  </a:cubicBezTo>
                  <a:cubicBezTo>
                    <a:pt x="499976" y="61386"/>
                    <a:pt x="484895" y="44174"/>
                    <a:pt x="487394" y="18290"/>
                  </a:cubicBezTo>
                  <a:lnTo>
                    <a:pt x="487410" y="18275"/>
                  </a:lnTo>
                  <a:cubicBezTo>
                    <a:pt x="511471" y="17936"/>
                    <a:pt x="535398" y="21904"/>
                    <a:pt x="558062" y="29993"/>
                  </a:cubicBezTo>
                  <a:lnTo>
                    <a:pt x="639211" y="61442"/>
                  </a:lnTo>
                  <a:cubicBezTo>
                    <a:pt x="635025" y="74287"/>
                    <a:pt x="632626" y="87646"/>
                    <a:pt x="632079" y="101144"/>
                  </a:cubicBezTo>
                  <a:cubicBezTo>
                    <a:pt x="631681" y="107680"/>
                    <a:pt x="636657" y="113302"/>
                    <a:pt x="643192" y="113700"/>
                  </a:cubicBezTo>
                  <a:cubicBezTo>
                    <a:pt x="643390" y="113712"/>
                    <a:pt x="643587" y="113719"/>
                    <a:pt x="643784" y="113721"/>
                  </a:cubicBezTo>
                  <a:cubicBezTo>
                    <a:pt x="645835" y="113716"/>
                    <a:pt x="647846" y="113146"/>
                    <a:pt x="649593" y="112071"/>
                  </a:cubicBezTo>
                  <a:cubicBezTo>
                    <a:pt x="663786" y="103596"/>
                    <a:pt x="680030" y="99168"/>
                    <a:pt x="696561" y="99268"/>
                  </a:cubicBezTo>
                  <a:lnTo>
                    <a:pt x="696766" y="99268"/>
                  </a:lnTo>
                  <a:cubicBezTo>
                    <a:pt x="703175" y="99277"/>
                    <a:pt x="709250" y="96409"/>
                    <a:pt x="713317" y="91456"/>
                  </a:cubicBezTo>
                  <a:cubicBezTo>
                    <a:pt x="743826" y="112119"/>
                    <a:pt x="761723" y="146887"/>
                    <a:pt x="760811" y="183723"/>
                  </a:cubicBezTo>
                  <a:cubicBezTo>
                    <a:pt x="760811" y="190907"/>
                    <a:pt x="793758" y="231554"/>
                    <a:pt x="801193" y="239271"/>
                  </a:cubicBezTo>
                  <a:cubicBezTo>
                    <a:pt x="805266" y="243502"/>
                    <a:pt x="806659" y="249640"/>
                    <a:pt x="804812" y="255215"/>
                  </a:cubicBezTo>
                  <a:close/>
                </a:path>
              </a:pathLst>
            </a:custGeom>
            <a:solidFill>
              <a:srgbClr val="663300"/>
            </a:solidFill>
            <a:ln w="9129" cap="flat">
              <a:solidFill>
                <a:srgbClr val="66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13003A9-874A-4484-9A05-B9C337FA3CD9}"/>
                </a:ext>
              </a:extLst>
            </p:cNvPr>
            <p:cNvSpPr/>
            <p:nvPr/>
          </p:nvSpPr>
          <p:spPr>
            <a:xfrm>
              <a:off x="2787726" y="4422377"/>
              <a:ext cx="72924" cy="88121"/>
            </a:xfrm>
            <a:custGeom>
              <a:avLst/>
              <a:gdLst>
                <a:gd name="connsiteX0" fmla="*/ 27491 w 72924"/>
                <a:gd name="connsiteY0" fmla="*/ 30376 h 88121"/>
                <a:gd name="connsiteX1" fmla="*/ 27491 w 72924"/>
                <a:gd name="connsiteY1" fmla="*/ 9128 h 88121"/>
                <a:gd name="connsiteX2" fmla="*/ 18363 w 72924"/>
                <a:gd name="connsiteY2" fmla="*/ 0 h 88121"/>
                <a:gd name="connsiteX3" fmla="*/ 9235 w 72924"/>
                <a:gd name="connsiteY3" fmla="*/ 9128 h 88121"/>
                <a:gd name="connsiteX4" fmla="*/ 9235 w 72924"/>
                <a:gd name="connsiteY4" fmla="*/ 39370 h 88121"/>
                <a:gd name="connsiteX5" fmla="*/ 18316 w 72924"/>
                <a:gd name="connsiteY5" fmla="*/ 48498 h 88121"/>
                <a:gd name="connsiteX6" fmla="*/ 24354 w 72924"/>
                <a:gd name="connsiteY6" fmla="*/ 48529 h 88121"/>
                <a:gd name="connsiteX7" fmla="*/ 53231 w 72924"/>
                <a:gd name="connsiteY7" fmla="*/ 69737 h 88121"/>
                <a:gd name="connsiteX8" fmla="*/ 53184 w 72924"/>
                <a:gd name="connsiteY8" fmla="*/ 69858 h 88121"/>
                <a:gd name="connsiteX9" fmla="*/ 53139 w 72924"/>
                <a:gd name="connsiteY9" fmla="*/ 69865 h 88121"/>
                <a:gd name="connsiteX10" fmla="*/ 9128 w 72924"/>
                <a:gd name="connsiteY10" fmla="*/ 69865 h 88121"/>
                <a:gd name="connsiteX11" fmla="*/ 0 w 72924"/>
                <a:gd name="connsiteY11" fmla="*/ 78993 h 88121"/>
                <a:gd name="connsiteX12" fmla="*/ 9128 w 72924"/>
                <a:gd name="connsiteY12" fmla="*/ 88121 h 88121"/>
                <a:gd name="connsiteX13" fmla="*/ 63796 w 72924"/>
                <a:gd name="connsiteY13" fmla="*/ 88121 h 88121"/>
                <a:gd name="connsiteX14" fmla="*/ 72925 w 72924"/>
                <a:gd name="connsiteY14" fmla="*/ 79213 h 88121"/>
                <a:gd name="connsiteX15" fmla="*/ 27491 w 72924"/>
                <a:gd name="connsiteY15" fmla="*/ 30376 h 8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924" h="88121">
                  <a:moveTo>
                    <a:pt x="27491" y="30376"/>
                  </a:moveTo>
                  <a:lnTo>
                    <a:pt x="27491" y="9128"/>
                  </a:lnTo>
                  <a:cubicBezTo>
                    <a:pt x="27491" y="4087"/>
                    <a:pt x="23405" y="0"/>
                    <a:pt x="18363" y="0"/>
                  </a:cubicBezTo>
                  <a:cubicBezTo>
                    <a:pt x="13322" y="0"/>
                    <a:pt x="9235" y="4087"/>
                    <a:pt x="9235" y="9128"/>
                  </a:cubicBezTo>
                  <a:lnTo>
                    <a:pt x="9235" y="39370"/>
                  </a:lnTo>
                  <a:cubicBezTo>
                    <a:pt x="9235" y="44393"/>
                    <a:pt x="13293" y="48472"/>
                    <a:pt x="18316" y="48498"/>
                  </a:cubicBezTo>
                  <a:lnTo>
                    <a:pt x="24354" y="48529"/>
                  </a:lnTo>
                  <a:cubicBezTo>
                    <a:pt x="37549" y="48620"/>
                    <a:pt x="49195" y="57173"/>
                    <a:pt x="53231" y="69737"/>
                  </a:cubicBezTo>
                  <a:cubicBezTo>
                    <a:pt x="53251" y="69783"/>
                    <a:pt x="53230" y="69837"/>
                    <a:pt x="53184" y="69858"/>
                  </a:cubicBezTo>
                  <a:cubicBezTo>
                    <a:pt x="53170" y="69864"/>
                    <a:pt x="53155" y="69866"/>
                    <a:pt x="53139" y="69865"/>
                  </a:cubicBezTo>
                  <a:lnTo>
                    <a:pt x="9128" y="69865"/>
                  </a:lnTo>
                  <a:cubicBezTo>
                    <a:pt x="4087" y="69865"/>
                    <a:pt x="0" y="73951"/>
                    <a:pt x="0" y="78993"/>
                  </a:cubicBezTo>
                  <a:cubicBezTo>
                    <a:pt x="0" y="84034"/>
                    <a:pt x="4087" y="88121"/>
                    <a:pt x="9128" y="88121"/>
                  </a:cubicBezTo>
                  <a:lnTo>
                    <a:pt x="63796" y="88121"/>
                  </a:lnTo>
                  <a:cubicBezTo>
                    <a:pt x="68762" y="88145"/>
                    <a:pt x="72827" y="84178"/>
                    <a:pt x="72925" y="79213"/>
                  </a:cubicBezTo>
                  <a:cubicBezTo>
                    <a:pt x="72988" y="53515"/>
                    <a:pt x="53126" y="32166"/>
                    <a:pt x="27491" y="30376"/>
                  </a:cubicBezTo>
                  <a:close/>
                </a:path>
              </a:pathLst>
            </a:custGeom>
            <a:solidFill>
              <a:srgbClr val="663300"/>
            </a:solidFill>
            <a:ln w="9129" cap="flat">
              <a:solidFill>
                <a:srgbClr val="6633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Google Shape;192;p28">
            <a:extLst>
              <a:ext uri="{FF2B5EF4-FFF2-40B4-BE49-F238E27FC236}">
                <a16:creationId xmlns:a16="http://schemas.microsoft.com/office/drawing/2014/main" id="{5AFE7AFE-94C6-47F8-9D14-972C17D402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" y="1971275"/>
            <a:ext cx="1628384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WHERE TO SEARCH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7" grpId="0" animBg="1"/>
      <p:bldP spid="18" grpId="0" animBg="1"/>
      <p:bldP spid="19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30">
            <a:extLst>
              <a:ext uri="{FF2B5EF4-FFF2-40B4-BE49-F238E27FC236}">
                <a16:creationId xmlns:a16="http://schemas.microsoft.com/office/drawing/2014/main" id="{0140F971-E3F1-463D-85B6-6D3F78D5276E}"/>
              </a:ext>
            </a:extLst>
          </p:cNvPr>
          <p:cNvSpPr txBox="1">
            <a:spLocks/>
          </p:cNvSpPr>
          <p:nvPr/>
        </p:nvSpPr>
        <p:spPr>
          <a:xfrm flipH="1">
            <a:off x="3599050" y="121725"/>
            <a:ext cx="3589150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FEDERAL GOVERNMENT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Google Shape;265;p30">
            <a:extLst>
              <a:ext uri="{FF2B5EF4-FFF2-40B4-BE49-F238E27FC236}">
                <a16:creationId xmlns:a16="http://schemas.microsoft.com/office/drawing/2014/main" id="{90F2BD2D-6356-4979-B89C-A1F64C2302CE}"/>
              </a:ext>
            </a:extLst>
          </p:cNvPr>
          <p:cNvSpPr txBox="1">
            <a:spLocks/>
          </p:cNvSpPr>
          <p:nvPr/>
        </p:nvSpPr>
        <p:spPr>
          <a:xfrm flipH="1">
            <a:off x="3599050" y="326494"/>
            <a:ext cx="5142535" cy="128640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Congressional Research Service </a:t>
            </a:r>
            <a:r>
              <a:rPr lang="en-US" sz="1400" dirty="0">
                <a:latin typeface="+mn-lt"/>
              </a:rPr>
              <a:t>– a report to assist locating internship &amp; fellowship opportunities in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Federal Fellowships </a:t>
            </a:r>
            <a:r>
              <a:rPr lang="en-US" sz="1400" dirty="0">
                <a:latin typeface="+mn-lt"/>
              </a:rPr>
              <a:t>– fellowships that serve the US Government in a variety of departments/fields, including policy, science, technology, and international affairs</a:t>
            </a:r>
          </a:p>
        </p:txBody>
      </p:sp>
      <p:sp>
        <p:nvSpPr>
          <p:cNvPr id="7" name="Google Shape;234;p30">
            <a:extLst>
              <a:ext uri="{FF2B5EF4-FFF2-40B4-BE49-F238E27FC236}">
                <a16:creationId xmlns:a16="http://schemas.microsoft.com/office/drawing/2014/main" id="{8C7077A2-CAED-416F-A0E8-B8520428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920" y="145847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34;p30">
            <a:extLst>
              <a:ext uri="{FF2B5EF4-FFF2-40B4-BE49-F238E27FC236}">
                <a16:creationId xmlns:a16="http://schemas.microsoft.com/office/drawing/2014/main" id="{5F9F2C37-26FF-483D-851C-820D55FA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8973" y="3948445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34;p30">
            <a:extLst>
              <a:ext uri="{FF2B5EF4-FFF2-40B4-BE49-F238E27FC236}">
                <a16:creationId xmlns:a16="http://schemas.microsoft.com/office/drawing/2014/main" id="{0C43B832-C767-4D03-AC4E-87690D8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07939" y="2189841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4;p30">
            <a:extLst>
              <a:ext uri="{FF2B5EF4-FFF2-40B4-BE49-F238E27FC236}">
                <a16:creationId xmlns:a16="http://schemas.microsoft.com/office/drawing/2014/main" id="{DF20BBC7-4DDD-427F-AE80-F22110E8EB97}"/>
              </a:ext>
            </a:extLst>
          </p:cNvPr>
          <p:cNvSpPr txBox="1">
            <a:spLocks/>
          </p:cNvSpPr>
          <p:nvPr/>
        </p:nvSpPr>
        <p:spPr>
          <a:xfrm flipH="1">
            <a:off x="3599049" y="1560493"/>
            <a:ext cx="5142535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SHORT-TERM PROGRAMS</a:t>
            </a:r>
          </a:p>
        </p:txBody>
      </p:sp>
      <p:sp>
        <p:nvSpPr>
          <p:cNvPr id="20" name="Google Shape;265;p30">
            <a:extLst>
              <a:ext uri="{FF2B5EF4-FFF2-40B4-BE49-F238E27FC236}">
                <a16:creationId xmlns:a16="http://schemas.microsoft.com/office/drawing/2014/main" id="{88BF0D83-A7AE-4465-AC78-13F19F3F07CD}"/>
              </a:ext>
            </a:extLst>
          </p:cNvPr>
          <p:cNvSpPr txBox="1">
            <a:spLocks/>
          </p:cNvSpPr>
          <p:nvPr/>
        </p:nvSpPr>
        <p:spPr>
          <a:xfrm flipH="1">
            <a:off x="3599049" y="1813152"/>
            <a:ext cx="5544950" cy="206749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4"/>
              </a:rPr>
              <a:t>Parker Dewey </a:t>
            </a:r>
            <a:r>
              <a:rPr lang="en-US" dirty="0">
                <a:latin typeface="+mn-lt"/>
              </a:rPr>
              <a:t>– short term, paid, professional assignments that help companies identify and evaluate potential prospective candidates for internships and jobs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Forage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– short virtual work programs designed by Fortune 500 companies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Virtual work experience programs replicate work at top companies and connect students to the companies themselves. In only 5-6 hours, learn relevant tools and skills necessary to complete similar tasks during their workday</a:t>
            </a:r>
          </a:p>
        </p:txBody>
      </p:sp>
      <p:sp>
        <p:nvSpPr>
          <p:cNvPr id="22" name="Google Shape;264;p30">
            <a:extLst>
              <a:ext uri="{FF2B5EF4-FFF2-40B4-BE49-F238E27FC236}">
                <a16:creationId xmlns:a16="http://schemas.microsoft.com/office/drawing/2014/main" id="{2288AB72-17F7-49F5-B8D9-0F358F3FF1E2}"/>
              </a:ext>
            </a:extLst>
          </p:cNvPr>
          <p:cNvSpPr txBox="1">
            <a:spLocks/>
          </p:cNvSpPr>
          <p:nvPr/>
        </p:nvSpPr>
        <p:spPr>
          <a:xfrm flipH="1">
            <a:off x="3672375" y="3832943"/>
            <a:ext cx="3680925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BY TOPIC</a:t>
            </a:r>
          </a:p>
        </p:txBody>
      </p:sp>
      <p:sp>
        <p:nvSpPr>
          <p:cNvPr id="23" name="Google Shape;265;p30">
            <a:extLst>
              <a:ext uri="{FF2B5EF4-FFF2-40B4-BE49-F238E27FC236}">
                <a16:creationId xmlns:a16="http://schemas.microsoft.com/office/drawing/2014/main" id="{C6EF1686-9FBE-4AE6-BE38-D82643E7FB76}"/>
              </a:ext>
            </a:extLst>
          </p:cNvPr>
          <p:cNvSpPr txBox="1">
            <a:spLocks/>
          </p:cNvSpPr>
          <p:nvPr/>
        </p:nvSpPr>
        <p:spPr>
          <a:xfrm flipH="1">
            <a:off x="3635712" y="4133302"/>
            <a:ext cx="5471624" cy="8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6"/>
              </a:rPr>
              <a:t>Vault Guides to Jobs </a:t>
            </a:r>
            <a:r>
              <a:rPr lang="en-US" sz="1400" dirty="0">
                <a:latin typeface="+mn-lt"/>
              </a:rPr>
              <a:t>– available from the Career Center these guides include top internships, best accounting internships, best internships for diversity, best internships for employment prospects, etc.</a:t>
            </a:r>
          </a:p>
        </p:txBody>
      </p:sp>
      <p:sp>
        <p:nvSpPr>
          <p:cNvPr id="26" name="Google Shape;192;p28">
            <a:extLst>
              <a:ext uri="{FF2B5EF4-FFF2-40B4-BE49-F238E27FC236}">
                <a16:creationId xmlns:a16="http://schemas.microsoft.com/office/drawing/2014/main" id="{5AFE7AFE-94C6-47F8-9D14-972C17D402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" y="1971275"/>
            <a:ext cx="164091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WHERE TO SEARCH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1" name="Google Shape;7466;p56" descr="Icon of a pillar">
            <a:extLst>
              <a:ext uri="{FF2B5EF4-FFF2-40B4-BE49-F238E27FC236}">
                <a16:creationId xmlns:a16="http://schemas.microsoft.com/office/drawing/2014/main" id="{8C49D238-55D8-4922-ACD0-AA5CDF7DB725}"/>
              </a:ext>
            </a:extLst>
          </p:cNvPr>
          <p:cNvSpPr/>
          <p:nvPr/>
        </p:nvSpPr>
        <p:spPr>
          <a:xfrm>
            <a:off x="2662289" y="288479"/>
            <a:ext cx="567111" cy="694864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chemeClr val="bg1">
              <a:lumMod val="1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4161;p48" descr="Icon of a pushpin ">
            <a:extLst>
              <a:ext uri="{FF2B5EF4-FFF2-40B4-BE49-F238E27FC236}">
                <a16:creationId xmlns:a16="http://schemas.microsoft.com/office/drawing/2014/main" id="{C70EA897-A8A4-42B8-A94E-3EEC1ED0AA10}"/>
              </a:ext>
            </a:extLst>
          </p:cNvPr>
          <p:cNvSpPr/>
          <p:nvPr/>
        </p:nvSpPr>
        <p:spPr>
          <a:xfrm>
            <a:off x="2776699" y="4104530"/>
            <a:ext cx="449465" cy="699699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chemeClr val="bg1">
              <a:lumMod val="1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35" name="Google Shape;8464;p58" descr="Icon of a clock">
            <a:extLst>
              <a:ext uri="{FF2B5EF4-FFF2-40B4-BE49-F238E27FC236}">
                <a16:creationId xmlns:a16="http://schemas.microsoft.com/office/drawing/2014/main" id="{DC990538-BF74-47C3-8707-519F215DE20E}"/>
              </a:ext>
            </a:extLst>
          </p:cNvPr>
          <p:cNvGrpSpPr/>
          <p:nvPr/>
        </p:nvGrpSpPr>
        <p:grpSpPr>
          <a:xfrm>
            <a:off x="2619982" y="2331889"/>
            <a:ext cx="696531" cy="679825"/>
            <a:chOff x="1777925" y="1953700"/>
            <a:chExt cx="294600" cy="296950"/>
          </a:xfrm>
          <a:solidFill>
            <a:schemeClr val="bg1">
              <a:lumMod val="10000"/>
            </a:schemeClr>
          </a:solidFill>
        </p:grpSpPr>
        <p:sp>
          <p:nvSpPr>
            <p:cNvPr id="36" name="Google Shape;8465;p58">
              <a:extLst>
                <a:ext uri="{FF2B5EF4-FFF2-40B4-BE49-F238E27FC236}">
                  <a16:creationId xmlns:a16="http://schemas.microsoft.com/office/drawing/2014/main" id="{665EC904-FBA9-4CB1-98FE-DC4FBE9B58D4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66;p58">
              <a:extLst>
                <a:ext uri="{FF2B5EF4-FFF2-40B4-BE49-F238E27FC236}">
                  <a16:creationId xmlns:a16="http://schemas.microsoft.com/office/drawing/2014/main" id="{07852E4F-D052-4589-9802-9DD7D35E1830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67;p58">
              <a:extLst>
                <a:ext uri="{FF2B5EF4-FFF2-40B4-BE49-F238E27FC236}">
                  <a16:creationId xmlns:a16="http://schemas.microsoft.com/office/drawing/2014/main" id="{F26A4192-0570-4A85-B078-21717EB2C6AB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68;p58">
              <a:extLst>
                <a:ext uri="{FF2B5EF4-FFF2-40B4-BE49-F238E27FC236}">
                  <a16:creationId xmlns:a16="http://schemas.microsoft.com/office/drawing/2014/main" id="{E2F21D23-EA4E-4CF0-A3D7-2EE8BE9756CF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94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7" grpId="0" animBg="1"/>
      <p:bldP spid="19" grpId="0"/>
      <p:bldP spid="20" grpId="0"/>
      <p:bldP spid="22" grpId="0"/>
      <p:bldP spid="23" grpId="0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4;p30">
            <a:extLst>
              <a:ext uri="{FF2B5EF4-FFF2-40B4-BE49-F238E27FC236}">
                <a16:creationId xmlns:a16="http://schemas.microsoft.com/office/drawing/2014/main" id="{0140F971-E3F1-463D-85B6-6D3F78D5276E}"/>
              </a:ext>
            </a:extLst>
          </p:cNvPr>
          <p:cNvSpPr txBox="1">
            <a:spLocks/>
          </p:cNvSpPr>
          <p:nvPr/>
        </p:nvSpPr>
        <p:spPr>
          <a:xfrm flipH="1">
            <a:off x="3599050" y="750833"/>
            <a:ext cx="2486964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COMPANY WEBSITES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Google Shape;265;p30">
            <a:extLst>
              <a:ext uri="{FF2B5EF4-FFF2-40B4-BE49-F238E27FC236}">
                <a16:creationId xmlns:a16="http://schemas.microsoft.com/office/drawing/2014/main" id="{90F2BD2D-6356-4979-B89C-A1F64C2302CE}"/>
              </a:ext>
            </a:extLst>
          </p:cNvPr>
          <p:cNvSpPr txBox="1">
            <a:spLocks/>
          </p:cNvSpPr>
          <p:nvPr/>
        </p:nvSpPr>
        <p:spPr>
          <a:xfrm flipH="1">
            <a:off x="3599049" y="955602"/>
            <a:ext cx="5142535" cy="7775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2"/>
              </a:rPr>
              <a:t>Employers by major </a:t>
            </a:r>
            <a:r>
              <a:rPr lang="en-US" sz="1400" dirty="0">
                <a:latin typeface="+mn-lt"/>
              </a:rPr>
              <a:t>- thousands of potential employers in California for 150+ majors.</a:t>
            </a:r>
          </a:p>
        </p:txBody>
      </p:sp>
      <p:sp>
        <p:nvSpPr>
          <p:cNvPr id="7" name="Google Shape;234;p30">
            <a:extLst>
              <a:ext uri="{FF2B5EF4-FFF2-40B4-BE49-F238E27FC236}">
                <a16:creationId xmlns:a16="http://schemas.microsoft.com/office/drawing/2014/main" id="{8C7077A2-CAED-416F-A0E8-B85204289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920" y="774955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34;p30">
            <a:extLst>
              <a:ext uri="{FF2B5EF4-FFF2-40B4-BE49-F238E27FC236}">
                <a16:creationId xmlns:a16="http://schemas.microsoft.com/office/drawing/2014/main" id="{0C43B832-C767-4D03-AC4E-87690D8F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7919" y="2894058"/>
            <a:ext cx="1137750" cy="958196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4;p30">
            <a:extLst>
              <a:ext uri="{FF2B5EF4-FFF2-40B4-BE49-F238E27FC236}">
                <a16:creationId xmlns:a16="http://schemas.microsoft.com/office/drawing/2014/main" id="{DF20BBC7-4DDD-427F-AE80-F22110E8EB97}"/>
              </a:ext>
            </a:extLst>
          </p:cNvPr>
          <p:cNvSpPr txBox="1">
            <a:spLocks/>
          </p:cNvSpPr>
          <p:nvPr/>
        </p:nvSpPr>
        <p:spPr>
          <a:xfrm flipH="1">
            <a:off x="3599048" y="2072240"/>
            <a:ext cx="3563322" cy="3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OTHER</a:t>
            </a:r>
          </a:p>
        </p:txBody>
      </p:sp>
      <p:sp>
        <p:nvSpPr>
          <p:cNvPr id="20" name="Google Shape;265;p30">
            <a:extLst>
              <a:ext uri="{FF2B5EF4-FFF2-40B4-BE49-F238E27FC236}">
                <a16:creationId xmlns:a16="http://schemas.microsoft.com/office/drawing/2014/main" id="{88BF0D83-A7AE-4465-AC78-13F19F3F0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3617777" y="1583344"/>
            <a:ext cx="5544950" cy="316484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26" name="Google Shape;192;p28">
            <a:extLst>
              <a:ext uri="{FF2B5EF4-FFF2-40B4-BE49-F238E27FC236}">
                <a16:creationId xmlns:a16="http://schemas.microsoft.com/office/drawing/2014/main" id="{5AFE7AFE-94C6-47F8-9D14-972C17D4020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971275"/>
            <a:ext cx="1631515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+mj-lt"/>
              </a:rPr>
              <a:t>WHERE TO SEARCH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C7DB24-DB7F-4702-AACF-7F15757B0AF3}"/>
              </a:ext>
            </a:extLst>
          </p:cNvPr>
          <p:cNvSpPr txBox="1"/>
          <p:nvPr/>
        </p:nvSpPr>
        <p:spPr>
          <a:xfrm>
            <a:off x="3650342" y="2447756"/>
            <a:ext cx="50912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  <a:hlinkClick r:id="rId3"/>
              </a:rPr>
              <a:t>ProFellow</a:t>
            </a:r>
            <a:r>
              <a:rPr lang="en-US" dirty="0">
                <a:latin typeface="+mn-lt"/>
              </a:rPr>
              <a:t> - online resource for information on professional and academic fellowships, offers a free fellowship database to search over 1,400 internships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4"/>
              </a:rPr>
              <a:t>Idealist</a:t>
            </a:r>
            <a:r>
              <a:rPr lang="en-US" dirty="0">
                <a:latin typeface="+mn-lt"/>
              </a:rPr>
              <a:t> - both internships and jobs in the non-profit sector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5"/>
              </a:rPr>
              <a:t>Glassdoor</a:t>
            </a:r>
            <a:r>
              <a:rPr lang="en-US" dirty="0">
                <a:latin typeface="+mn-lt"/>
              </a:rPr>
              <a:t> - internship listings from several sources, including company websites, partnerships with job boards and directly from employers.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6"/>
              </a:rPr>
              <a:t>LinkedIn</a:t>
            </a:r>
            <a:r>
              <a:rPr lang="en-US" dirty="0">
                <a:latin typeface="+mn-lt"/>
              </a:rPr>
              <a:t> – currently over 2,000 active internships in Southern California; connect with alumni at the companies for insider tips before applying</a:t>
            </a:r>
          </a:p>
        </p:txBody>
      </p:sp>
      <p:sp>
        <p:nvSpPr>
          <p:cNvPr id="25" name="Google Shape;4189;p48" descr="Icon of a computer screen">
            <a:extLst>
              <a:ext uri="{FF2B5EF4-FFF2-40B4-BE49-F238E27FC236}">
                <a16:creationId xmlns:a16="http://schemas.microsoft.com/office/drawing/2014/main" id="{112245A0-A725-4A6B-8432-94D330EC88F3}"/>
              </a:ext>
            </a:extLst>
          </p:cNvPr>
          <p:cNvSpPr/>
          <p:nvPr/>
        </p:nvSpPr>
        <p:spPr>
          <a:xfrm>
            <a:off x="2623129" y="1002265"/>
            <a:ext cx="688643" cy="581079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chemeClr val="bg1">
              <a:lumMod val="1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6" name="Graphic 5" descr="Binoculars outline">
            <a:extLst>
              <a:ext uri="{FF2B5EF4-FFF2-40B4-BE49-F238E27FC236}">
                <a16:creationId xmlns:a16="http://schemas.microsoft.com/office/drawing/2014/main" id="{56F06234-B373-419D-845E-86F691218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89594" y="28940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7" grpId="0" animBg="1"/>
      <p:bldP spid="19" grpId="0"/>
      <p:bldP spid="21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19DFF-BC99-416B-BDF3-27280CD44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42" y="180362"/>
            <a:ext cx="4711315" cy="283794"/>
          </a:xfrm>
        </p:spPr>
        <p:txBody>
          <a:bodyPr/>
          <a:lstStyle/>
          <a:p>
            <a:pPr algn="ctr"/>
            <a:r>
              <a:rPr lang="en-US" sz="1800" dirty="0">
                <a:latin typeface="+mj-lt"/>
              </a:rPr>
              <a:t>INTERNSHIPS vs. FELLOWSHIPS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BF92E9-440C-4D63-A36B-3EDE6109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3357" y="1340450"/>
            <a:ext cx="1933500" cy="1675200"/>
            <a:chOff x="926262" y="2089040"/>
            <a:chExt cx="1933500" cy="1675200"/>
          </a:xfrm>
        </p:grpSpPr>
        <p:sp>
          <p:nvSpPr>
            <p:cNvPr id="19" name="Google Shape;164;p26">
              <a:extLst>
                <a:ext uri="{FF2B5EF4-FFF2-40B4-BE49-F238E27FC236}">
                  <a16:creationId xmlns:a16="http://schemas.microsoft.com/office/drawing/2014/main" id="{0B632D68-5B9D-43C4-BEE6-7A37C69CC6FD}"/>
                </a:ext>
              </a:extLst>
            </p:cNvPr>
            <p:cNvSpPr/>
            <p:nvPr/>
          </p:nvSpPr>
          <p:spPr>
            <a:xfrm>
              <a:off x="926262" y="2089040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" name="Google Shape;168;p26">
              <a:extLst>
                <a:ext uri="{FF2B5EF4-FFF2-40B4-BE49-F238E27FC236}">
                  <a16:creationId xmlns:a16="http://schemas.microsoft.com/office/drawing/2014/main" id="{DFD99D34-E445-4CAC-AB68-4A549E0E5BB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085850" y="2606298"/>
              <a:ext cx="1614325" cy="625852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50" b="1" dirty="0">
                  <a:solidFill>
                    <a:schemeClr val="lt1"/>
                  </a:solidFill>
                  <a:latin typeface="+mj-lt"/>
                </a:rPr>
                <a:t>INTERNSHIPS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91059-C029-427F-84E4-1A3FB2C8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439" y="539961"/>
            <a:ext cx="1933500" cy="1675200"/>
            <a:chOff x="2509825" y="2994565"/>
            <a:chExt cx="1933500" cy="1675200"/>
          </a:xfrm>
        </p:grpSpPr>
        <p:sp>
          <p:nvSpPr>
            <p:cNvPr id="20" name="Google Shape;165;p26">
              <a:extLst>
                <a:ext uri="{FF2B5EF4-FFF2-40B4-BE49-F238E27FC236}">
                  <a16:creationId xmlns:a16="http://schemas.microsoft.com/office/drawing/2014/main" id="{C1C78385-8EE4-43DF-A9A9-7FCA6081B1FE}"/>
                </a:ext>
              </a:extLst>
            </p:cNvPr>
            <p:cNvSpPr/>
            <p:nvPr/>
          </p:nvSpPr>
          <p:spPr>
            <a:xfrm>
              <a:off x="2509825" y="2994565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24" name="Google Shape;173;p26">
              <a:extLst>
                <a:ext uri="{FF2B5EF4-FFF2-40B4-BE49-F238E27FC236}">
                  <a16:creationId xmlns:a16="http://schemas.microsoft.com/office/drawing/2014/main" id="{FD4B2575-E7B8-4466-8CB3-D9821E5D5FF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27475" y="3384429"/>
              <a:ext cx="1498200" cy="9705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 dirty="0">
                  <a:latin typeface="+mn-lt"/>
                </a:rPr>
                <a:t>Form of </a:t>
              </a:r>
              <a:r>
                <a:rPr lang="en-US" sz="1600" i="1" dirty="0">
                  <a:latin typeface="+mn-lt"/>
                </a:rPr>
                <a:t>experiential</a:t>
              </a:r>
              <a:r>
                <a:rPr lang="en-US" sz="1600" dirty="0">
                  <a:latin typeface="+mn-lt"/>
                </a:rPr>
                <a:t> learning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2C6B6F-4A56-48E5-97F0-0B025D4E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3357" y="2922144"/>
            <a:ext cx="1933500" cy="1675200"/>
            <a:chOff x="2509825" y="1189907"/>
            <a:chExt cx="1933500" cy="1675200"/>
          </a:xfrm>
        </p:grpSpPr>
        <p:sp>
          <p:nvSpPr>
            <p:cNvPr id="26" name="Google Shape;165;p26">
              <a:extLst>
                <a:ext uri="{FF2B5EF4-FFF2-40B4-BE49-F238E27FC236}">
                  <a16:creationId xmlns:a16="http://schemas.microsoft.com/office/drawing/2014/main" id="{4A9C404D-B00A-43D9-A646-7B9DE84B26B5}"/>
                </a:ext>
              </a:extLst>
            </p:cNvPr>
            <p:cNvSpPr/>
            <p:nvPr/>
          </p:nvSpPr>
          <p:spPr>
            <a:xfrm>
              <a:off x="2509825" y="1189907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" name="Google Shape;173;p26">
              <a:extLst>
                <a:ext uri="{FF2B5EF4-FFF2-40B4-BE49-F238E27FC236}">
                  <a16:creationId xmlns:a16="http://schemas.microsoft.com/office/drawing/2014/main" id="{B315D3D4-0102-4AAA-8276-EE71B02B4C2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27451" y="1439135"/>
              <a:ext cx="1498200" cy="1375873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200" dirty="0">
                  <a:latin typeface="+mn-lt"/>
                </a:rPr>
                <a:t>Integrate knowledge and theory learned in the classroom with practical application and skills development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6BE2E6-3476-4F65-97CF-266CDAA9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495" y="2121655"/>
            <a:ext cx="1933500" cy="1675200"/>
            <a:chOff x="2509825" y="1189907"/>
            <a:chExt cx="1933500" cy="1675200"/>
          </a:xfrm>
        </p:grpSpPr>
        <p:sp>
          <p:nvSpPr>
            <p:cNvPr id="31" name="Google Shape;165;p26">
              <a:extLst>
                <a:ext uri="{FF2B5EF4-FFF2-40B4-BE49-F238E27FC236}">
                  <a16:creationId xmlns:a16="http://schemas.microsoft.com/office/drawing/2014/main" id="{644EC18C-C642-4BD4-A648-8E01485635BA}"/>
                </a:ext>
              </a:extLst>
            </p:cNvPr>
            <p:cNvSpPr/>
            <p:nvPr/>
          </p:nvSpPr>
          <p:spPr>
            <a:xfrm>
              <a:off x="2509825" y="1189907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2" name="Google Shape;173;p26">
              <a:extLst>
                <a:ext uri="{FF2B5EF4-FFF2-40B4-BE49-F238E27FC236}">
                  <a16:creationId xmlns:a16="http://schemas.microsoft.com/office/drawing/2014/main" id="{A02D7BFF-1652-4B32-A443-8D95D06348F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27475" y="1463103"/>
              <a:ext cx="1498200" cy="1375873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 dirty="0">
                  <a:latin typeface="+mn-lt"/>
                </a:rPr>
                <a:t>Occur off-campus in a professional setting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5AB2EA-AD76-4D12-85FC-62C0B64B2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5632" y="1340450"/>
            <a:ext cx="1933500" cy="1675200"/>
            <a:chOff x="926262" y="2089040"/>
            <a:chExt cx="1933500" cy="1675200"/>
          </a:xfrm>
          <a:solidFill>
            <a:schemeClr val="accent1">
              <a:lumMod val="75000"/>
            </a:schemeClr>
          </a:solidFill>
        </p:grpSpPr>
        <p:sp>
          <p:nvSpPr>
            <p:cNvPr id="37" name="Google Shape;164;p26">
              <a:extLst>
                <a:ext uri="{FF2B5EF4-FFF2-40B4-BE49-F238E27FC236}">
                  <a16:creationId xmlns:a16="http://schemas.microsoft.com/office/drawing/2014/main" id="{43DDBAEB-A22E-420D-9B1C-FA61E366A2BE}"/>
                </a:ext>
              </a:extLst>
            </p:cNvPr>
            <p:cNvSpPr/>
            <p:nvPr/>
          </p:nvSpPr>
          <p:spPr>
            <a:xfrm>
              <a:off x="926262" y="2089040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" name="Google Shape;168;p26">
              <a:extLst>
                <a:ext uri="{FF2B5EF4-FFF2-40B4-BE49-F238E27FC236}">
                  <a16:creationId xmlns:a16="http://schemas.microsoft.com/office/drawing/2014/main" id="{1E2ED546-F35F-49EC-90A0-C79CC5E856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081321" y="2566562"/>
              <a:ext cx="1686357" cy="625852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50" b="1" dirty="0">
                  <a:solidFill>
                    <a:schemeClr val="lt1"/>
                  </a:solidFill>
                  <a:latin typeface="+mj-lt"/>
                </a:rPr>
                <a:t>FELLOWSHIPS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BDF6CF-CFF1-4959-AD20-D8B58DDB4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6095" y="535242"/>
            <a:ext cx="1933500" cy="1675200"/>
            <a:chOff x="2509825" y="2994565"/>
            <a:chExt cx="1933500" cy="1675200"/>
          </a:xfrm>
        </p:grpSpPr>
        <p:sp>
          <p:nvSpPr>
            <p:cNvPr id="40" name="Google Shape;165;p26">
              <a:extLst>
                <a:ext uri="{FF2B5EF4-FFF2-40B4-BE49-F238E27FC236}">
                  <a16:creationId xmlns:a16="http://schemas.microsoft.com/office/drawing/2014/main" id="{737018A6-A27D-4193-A028-4E65E0695489}"/>
                </a:ext>
              </a:extLst>
            </p:cNvPr>
            <p:cNvSpPr/>
            <p:nvPr/>
          </p:nvSpPr>
          <p:spPr>
            <a:xfrm>
              <a:off x="2509825" y="2994565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1" name="Google Shape;173;p26">
              <a:extLst>
                <a:ext uri="{FF2B5EF4-FFF2-40B4-BE49-F238E27FC236}">
                  <a16:creationId xmlns:a16="http://schemas.microsoft.com/office/drawing/2014/main" id="{963DBB5E-9BAE-4037-916B-CFAE146971D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54775" y="3390759"/>
              <a:ext cx="1498200" cy="9705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 dirty="0">
                  <a:latin typeface="+mn-lt"/>
                </a:rPr>
                <a:t>Focus on professional development or academic research</a:t>
              </a:r>
            </a:p>
            <a:p>
              <a:pPr algn="ctr"/>
              <a:endParaRPr lang="en-US" sz="1600" dirty="0">
                <a:latin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0D4B25-F0C6-4CA5-AFD1-FA22AC961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3557" y="2933124"/>
            <a:ext cx="1933500" cy="1675200"/>
            <a:chOff x="2509825" y="1189907"/>
            <a:chExt cx="1933500" cy="1675200"/>
          </a:xfrm>
        </p:grpSpPr>
        <p:sp>
          <p:nvSpPr>
            <p:cNvPr id="43" name="Google Shape;165;p26">
              <a:extLst>
                <a:ext uri="{FF2B5EF4-FFF2-40B4-BE49-F238E27FC236}">
                  <a16:creationId xmlns:a16="http://schemas.microsoft.com/office/drawing/2014/main" id="{9C28D183-4EDB-433A-98B7-30B470FA63B9}"/>
                </a:ext>
              </a:extLst>
            </p:cNvPr>
            <p:cNvSpPr/>
            <p:nvPr/>
          </p:nvSpPr>
          <p:spPr>
            <a:xfrm>
              <a:off x="2509825" y="1189907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4" name="Google Shape;173;p26">
              <a:extLst>
                <a:ext uri="{FF2B5EF4-FFF2-40B4-BE49-F238E27FC236}">
                  <a16:creationId xmlns:a16="http://schemas.microsoft.com/office/drawing/2014/main" id="{90F37CEE-3784-47D3-9798-E7C6040F895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55197" y="1391476"/>
              <a:ext cx="1498200" cy="1375873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 dirty="0">
                  <a:latin typeface="+mn-lt"/>
                </a:rPr>
                <a:t>Complete within a specific time period or funding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D2C4EE-5DE9-40EA-8699-A1D6712F9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3395" y="2139695"/>
            <a:ext cx="1933500" cy="1675200"/>
            <a:chOff x="2509825" y="1189907"/>
            <a:chExt cx="1933500" cy="1675200"/>
          </a:xfrm>
        </p:grpSpPr>
        <p:sp>
          <p:nvSpPr>
            <p:cNvPr id="46" name="Google Shape;165;p26">
              <a:extLst>
                <a:ext uri="{FF2B5EF4-FFF2-40B4-BE49-F238E27FC236}">
                  <a16:creationId xmlns:a16="http://schemas.microsoft.com/office/drawing/2014/main" id="{33057642-2E6F-4E3F-9D6F-9A13E6AC9990}"/>
                </a:ext>
              </a:extLst>
            </p:cNvPr>
            <p:cNvSpPr/>
            <p:nvPr/>
          </p:nvSpPr>
          <p:spPr>
            <a:xfrm>
              <a:off x="2509825" y="1189907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7" name="Google Shape;173;p26">
              <a:extLst>
                <a:ext uri="{FF2B5EF4-FFF2-40B4-BE49-F238E27FC236}">
                  <a16:creationId xmlns:a16="http://schemas.microsoft.com/office/drawing/2014/main" id="{31B51160-1207-4D5A-88FE-F05997E4426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77004" y="1381331"/>
              <a:ext cx="1498200" cy="1375873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1600" dirty="0">
                  <a:latin typeface="+mn-lt"/>
                </a:rPr>
                <a:t>Applications are based on research or a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40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10DF8D-BA96-4D5D-80D0-A0FDAAFF8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1883680"/>
            <a:ext cx="2499943" cy="68807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SEARCHING FOR OPPORTUNITIES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1F17BB-11A3-48A5-8409-3585DF96C4A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3219" y="2382322"/>
            <a:ext cx="1844246" cy="558586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Why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target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your search?</a:t>
            </a:r>
          </a:p>
        </p:txBody>
      </p:sp>
      <p:sp>
        <p:nvSpPr>
          <p:cNvPr id="5" name="Google Shape;352;p33">
            <a:extLst>
              <a:ext uri="{FF2B5EF4-FFF2-40B4-BE49-F238E27FC236}">
                <a16:creationId xmlns:a16="http://schemas.microsoft.com/office/drawing/2014/main" id="{3DFA3937-36AE-485F-A8D0-48DA5B1F6FD1}"/>
              </a:ext>
            </a:extLst>
          </p:cNvPr>
          <p:cNvSpPr/>
          <p:nvPr/>
        </p:nvSpPr>
        <p:spPr>
          <a:xfrm>
            <a:off x="3107204" y="268809"/>
            <a:ext cx="2073800" cy="18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Helps you understand company and industry needs to address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Google Shape;352;p33">
            <a:extLst>
              <a:ext uri="{FF2B5EF4-FFF2-40B4-BE49-F238E27FC236}">
                <a16:creationId xmlns:a16="http://schemas.microsoft.com/office/drawing/2014/main" id="{0F97F2B4-536D-49D3-8ED1-871B882935AB}"/>
              </a:ext>
            </a:extLst>
          </p:cNvPr>
          <p:cNvSpPr/>
          <p:nvPr/>
        </p:nvSpPr>
        <p:spPr>
          <a:xfrm>
            <a:off x="3107204" y="2185136"/>
            <a:ext cx="2073800" cy="18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Helps you manage the search process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Google Shape;352;p33">
            <a:extLst>
              <a:ext uri="{FF2B5EF4-FFF2-40B4-BE49-F238E27FC236}">
                <a16:creationId xmlns:a16="http://schemas.microsoft.com/office/drawing/2014/main" id="{A3FD0A43-8295-4F36-B648-D95008112E1C}"/>
              </a:ext>
            </a:extLst>
          </p:cNvPr>
          <p:cNvSpPr/>
          <p:nvPr/>
        </p:nvSpPr>
        <p:spPr>
          <a:xfrm>
            <a:off x="4757861" y="1226973"/>
            <a:ext cx="2073800" cy="18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Helps you prepare to show that you are a good fit (customize)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Google Shape;352;p33">
            <a:extLst>
              <a:ext uri="{FF2B5EF4-FFF2-40B4-BE49-F238E27FC236}">
                <a16:creationId xmlns:a16="http://schemas.microsoft.com/office/drawing/2014/main" id="{A01BB49A-9FFF-4371-A1D5-523F4C1C0C1C}"/>
              </a:ext>
            </a:extLst>
          </p:cNvPr>
          <p:cNvSpPr/>
          <p:nvPr/>
        </p:nvSpPr>
        <p:spPr>
          <a:xfrm>
            <a:off x="4757861" y="3143300"/>
            <a:ext cx="2073800" cy="18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Internships and fellowships are pathways, not one-and-done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Google Shape;352;p33">
            <a:extLst>
              <a:ext uri="{FF2B5EF4-FFF2-40B4-BE49-F238E27FC236}">
                <a16:creationId xmlns:a16="http://schemas.microsoft.com/office/drawing/2014/main" id="{FEFD70F9-CBB8-4F99-99DD-A6ED70A6869C}"/>
              </a:ext>
            </a:extLst>
          </p:cNvPr>
          <p:cNvSpPr/>
          <p:nvPr/>
        </p:nvSpPr>
        <p:spPr>
          <a:xfrm>
            <a:off x="6408518" y="2185136"/>
            <a:ext cx="2073800" cy="1872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bg1"/>
                </a:solidFill>
                <a:latin typeface="+mj-lt"/>
              </a:rPr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Employment searching is relationship building with career industry</a:t>
            </a:r>
            <a:endParaRPr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5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6A222D-A61F-463F-B5FD-30025CC86B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flipH="1">
            <a:off x="1964647" y="1510243"/>
            <a:ext cx="3937643" cy="754500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26932-9F0A-4CA1-B2FE-6A7E36727649}"/>
              </a:ext>
            </a:extLst>
          </p:cNvPr>
          <p:cNvSpPr txBox="1"/>
          <p:nvPr/>
        </p:nvSpPr>
        <p:spPr>
          <a:xfrm>
            <a:off x="2229634" y="2508960"/>
            <a:ext cx="3528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Research internship opportunities and employers in your industry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Apply for an internship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Attend the Career Fair Ready workshops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Attend the Fall Career Fairs to meet with employers: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October 4 (Virtual)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October 6 (In-Person)	</a:t>
            </a:r>
          </a:p>
        </p:txBody>
      </p:sp>
      <p:grpSp>
        <p:nvGrpSpPr>
          <p:cNvPr id="4" name="Google Shape;8611;p58">
            <a:extLst>
              <a:ext uri="{FF2B5EF4-FFF2-40B4-BE49-F238E27FC236}">
                <a16:creationId xmlns:a16="http://schemas.microsoft.com/office/drawing/2014/main" id="{047C5532-F621-490E-9892-AD0627168466}"/>
              </a:ext>
            </a:extLst>
          </p:cNvPr>
          <p:cNvGrpSpPr/>
          <p:nvPr/>
        </p:nvGrpSpPr>
        <p:grpSpPr>
          <a:xfrm rot="785878">
            <a:off x="6031587" y="1243472"/>
            <a:ext cx="2549512" cy="2522474"/>
            <a:chOff x="946175" y="3619500"/>
            <a:chExt cx="296975" cy="293825"/>
          </a:xfrm>
          <a:solidFill>
            <a:schemeClr val="accent1">
              <a:lumMod val="75000"/>
            </a:schemeClr>
          </a:solidFill>
        </p:grpSpPr>
        <p:sp>
          <p:nvSpPr>
            <p:cNvPr id="5" name="Google Shape;8612;p58">
              <a:extLst>
                <a:ext uri="{FF2B5EF4-FFF2-40B4-BE49-F238E27FC236}">
                  <a16:creationId xmlns:a16="http://schemas.microsoft.com/office/drawing/2014/main" id="{CE182412-9B82-4479-B5E2-8DDDE2123966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13;p58">
              <a:extLst>
                <a:ext uri="{FF2B5EF4-FFF2-40B4-BE49-F238E27FC236}">
                  <a16:creationId xmlns:a16="http://schemas.microsoft.com/office/drawing/2014/main" id="{F8D4DD27-3BDA-4488-9292-2524B67ED273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14;p58">
              <a:extLst>
                <a:ext uri="{FF2B5EF4-FFF2-40B4-BE49-F238E27FC236}">
                  <a16:creationId xmlns:a16="http://schemas.microsoft.com/office/drawing/2014/main" id="{9B2C1424-577F-498E-B6CE-CAF831513F99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15;p58">
              <a:extLst>
                <a:ext uri="{FF2B5EF4-FFF2-40B4-BE49-F238E27FC236}">
                  <a16:creationId xmlns:a16="http://schemas.microsoft.com/office/drawing/2014/main" id="{2E76B9F6-5967-4C98-9AF2-C8DF354D5193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6;p58">
              <a:extLst>
                <a:ext uri="{FF2B5EF4-FFF2-40B4-BE49-F238E27FC236}">
                  <a16:creationId xmlns:a16="http://schemas.microsoft.com/office/drawing/2014/main" id="{08F8FADD-AABE-41D2-9078-9BC21EC32BEE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17;p58">
              <a:extLst>
                <a:ext uri="{FF2B5EF4-FFF2-40B4-BE49-F238E27FC236}">
                  <a16:creationId xmlns:a16="http://schemas.microsoft.com/office/drawing/2014/main" id="{A00F740B-351D-4715-9CEB-C105F3F2F1D2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978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ED41829-7748-46E0-B67C-05386C9748EF}"/>
              </a:ext>
            </a:extLst>
          </p:cNvPr>
          <p:cNvSpPr/>
          <p:nvPr/>
        </p:nvSpPr>
        <p:spPr>
          <a:xfrm>
            <a:off x="0" y="0"/>
            <a:ext cx="3293076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0114B7-D3FB-45BE-9338-CD9E4FDE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09" y="1362614"/>
            <a:ext cx="3026506" cy="1422237"/>
          </a:xfrm>
        </p:spPr>
        <p:txBody>
          <a:bodyPr anchor="ctr"/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ANY </a:t>
            </a:r>
            <a:br>
              <a:rPr lang="en-US" sz="4000" dirty="0">
                <a:solidFill>
                  <a:schemeClr val="bg1"/>
                </a:solidFill>
                <a:latin typeface="+mj-lt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4" name="Google Shape;1007;p67">
            <a:extLst>
              <a:ext uri="{FF2B5EF4-FFF2-40B4-BE49-F238E27FC236}">
                <a16:creationId xmlns:a16="http://schemas.microsoft.com/office/drawing/2014/main" id="{2F1393DF-EF43-4B1F-94D6-1CA0E07E7C39}"/>
              </a:ext>
            </a:extLst>
          </p:cNvPr>
          <p:cNvGrpSpPr/>
          <p:nvPr/>
        </p:nvGrpSpPr>
        <p:grpSpPr>
          <a:xfrm>
            <a:off x="646177" y="3942777"/>
            <a:ext cx="317813" cy="317488"/>
            <a:chOff x="3303268" y="3817349"/>
            <a:chExt cx="346056" cy="345674"/>
          </a:xfrm>
          <a:solidFill>
            <a:schemeClr val="bg2"/>
          </a:solidFill>
        </p:grpSpPr>
        <p:sp>
          <p:nvSpPr>
            <p:cNvPr id="5" name="Google Shape;1008;p67">
              <a:extLst>
                <a:ext uri="{FF2B5EF4-FFF2-40B4-BE49-F238E27FC236}">
                  <a16:creationId xmlns:a16="http://schemas.microsoft.com/office/drawing/2014/main" id="{585472EA-2C64-499C-A8D5-E29FEA5CFDE8}"/>
                </a:ext>
              </a:extLst>
            </p:cNvPr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009;p67">
              <a:extLst>
                <a:ext uri="{FF2B5EF4-FFF2-40B4-BE49-F238E27FC236}">
                  <a16:creationId xmlns:a16="http://schemas.microsoft.com/office/drawing/2014/main" id="{3DB1433C-7460-4042-80D2-33845F9F9D8B}"/>
                </a:ext>
              </a:extLst>
            </p:cNvPr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10;p67">
              <a:extLst>
                <a:ext uri="{FF2B5EF4-FFF2-40B4-BE49-F238E27FC236}">
                  <a16:creationId xmlns:a16="http://schemas.microsoft.com/office/drawing/2014/main" id="{27FE4348-60CB-4E14-9E7A-9A7F7BFC8F9F}"/>
                </a:ext>
              </a:extLst>
            </p:cNvPr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011;p67">
              <a:extLst>
                <a:ext uri="{FF2B5EF4-FFF2-40B4-BE49-F238E27FC236}">
                  <a16:creationId xmlns:a16="http://schemas.microsoft.com/office/drawing/2014/main" id="{F51D8306-8819-4AF2-A33A-F09DC45E2F9F}"/>
                </a:ext>
              </a:extLst>
            </p:cNvPr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BD9DFE-D909-4249-939A-0B7580067453}"/>
              </a:ext>
            </a:extLst>
          </p:cNvPr>
          <p:cNvSpPr txBox="1"/>
          <p:nvPr/>
        </p:nvSpPr>
        <p:spPr>
          <a:xfrm>
            <a:off x="949404" y="3970438"/>
            <a:ext cx="2083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@calstatelacareercenter</a:t>
            </a:r>
          </a:p>
        </p:txBody>
      </p:sp>
      <p:grpSp>
        <p:nvGrpSpPr>
          <p:cNvPr id="9" name="Google Shape;1012;p67">
            <a:extLst>
              <a:ext uri="{FF2B5EF4-FFF2-40B4-BE49-F238E27FC236}">
                <a16:creationId xmlns:a16="http://schemas.microsoft.com/office/drawing/2014/main" id="{AAAFD04A-763E-4B3D-893C-36BF8DCA3194}"/>
              </a:ext>
            </a:extLst>
          </p:cNvPr>
          <p:cNvGrpSpPr/>
          <p:nvPr/>
        </p:nvGrpSpPr>
        <p:grpSpPr>
          <a:xfrm>
            <a:off x="646177" y="4306443"/>
            <a:ext cx="317813" cy="317488"/>
            <a:chOff x="3752358" y="3817349"/>
            <a:chExt cx="346056" cy="345674"/>
          </a:xfrm>
          <a:solidFill>
            <a:schemeClr val="bg2"/>
          </a:solidFill>
        </p:grpSpPr>
        <p:sp>
          <p:nvSpPr>
            <p:cNvPr id="10" name="Google Shape;1013;p67">
              <a:extLst>
                <a:ext uri="{FF2B5EF4-FFF2-40B4-BE49-F238E27FC236}">
                  <a16:creationId xmlns:a16="http://schemas.microsoft.com/office/drawing/2014/main" id="{DED0A871-3201-405D-A2AA-09564C468FF7}"/>
                </a:ext>
              </a:extLst>
            </p:cNvPr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14;p67">
              <a:extLst>
                <a:ext uri="{FF2B5EF4-FFF2-40B4-BE49-F238E27FC236}">
                  <a16:creationId xmlns:a16="http://schemas.microsoft.com/office/drawing/2014/main" id="{DAD0EA1E-0AA3-4747-8FB5-FC914452B0A0}"/>
                </a:ext>
              </a:extLst>
            </p:cNvPr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15;p67">
              <a:extLst>
                <a:ext uri="{FF2B5EF4-FFF2-40B4-BE49-F238E27FC236}">
                  <a16:creationId xmlns:a16="http://schemas.microsoft.com/office/drawing/2014/main" id="{034C9107-14C1-4A14-9128-7F786FE15440}"/>
                </a:ext>
              </a:extLst>
            </p:cNvPr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16;p67">
              <a:extLst>
                <a:ext uri="{FF2B5EF4-FFF2-40B4-BE49-F238E27FC236}">
                  <a16:creationId xmlns:a16="http://schemas.microsoft.com/office/drawing/2014/main" id="{94F43B37-5A97-47D6-A5AF-B061DE831DA5}"/>
                </a:ext>
              </a:extLst>
            </p:cNvPr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104A21-1FA4-4A38-BEEB-6AE2FB4CBE35}"/>
              </a:ext>
            </a:extLst>
          </p:cNvPr>
          <p:cNvSpPr txBox="1"/>
          <p:nvPr/>
        </p:nvSpPr>
        <p:spPr>
          <a:xfrm>
            <a:off x="970062" y="4353380"/>
            <a:ext cx="2083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Cal State LA Career Center</a:t>
            </a:r>
          </a:p>
        </p:txBody>
      </p:sp>
      <p:grpSp>
        <p:nvGrpSpPr>
          <p:cNvPr id="14" name="Google Shape;1022;p67">
            <a:extLst>
              <a:ext uri="{FF2B5EF4-FFF2-40B4-BE49-F238E27FC236}">
                <a16:creationId xmlns:a16="http://schemas.microsoft.com/office/drawing/2014/main" id="{CA036034-52C2-42F9-A06B-119895D2A6BC}"/>
              </a:ext>
            </a:extLst>
          </p:cNvPr>
          <p:cNvGrpSpPr/>
          <p:nvPr/>
        </p:nvGrpSpPr>
        <p:grpSpPr>
          <a:xfrm>
            <a:off x="645177" y="4671190"/>
            <a:ext cx="317784" cy="317488"/>
            <a:chOff x="4201447" y="3817349"/>
            <a:chExt cx="346024" cy="345674"/>
          </a:xfrm>
          <a:solidFill>
            <a:schemeClr val="bg2"/>
          </a:solidFill>
        </p:grpSpPr>
        <p:sp>
          <p:nvSpPr>
            <p:cNvPr id="15" name="Google Shape;1023;p67">
              <a:extLst>
                <a:ext uri="{FF2B5EF4-FFF2-40B4-BE49-F238E27FC236}">
                  <a16:creationId xmlns:a16="http://schemas.microsoft.com/office/drawing/2014/main" id="{06830A97-3B09-4B3B-AECC-74F244CA5A81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24;p67">
              <a:extLst>
                <a:ext uri="{FF2B5EF4-FFF2-40B4-BE49-F238E27FC236}">
                  <a16:creationId xmlns:a16="http://schemas.microsoft.com/office/drawing/2014/main" id="{01797992-22D6-40A9-81C6-2B483678B985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F73410C-1707-4F49-862B-FD6733E4E86C}"/>
              </a:ext>
            </a:extLst>
          </p:cNvPr>
          <p:cNvSpPr txBox="1"/>
          <p:nvPr/>
        </p:nvSpPr>
        <p:spPr>
          <a:xfrm>
            <a:off x="962962" y="4671190"/>
            <a:ext cx="2090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n-lt"/>
              </a:rPr>
              <a:t>@calstatelacdctr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614FE8-D84B-402D-935B-06677D1F44C4}"/>
              </a:ext>
            </a:extLst>
          </p:cNvPr>
          <p:cNvSpPr txBox="1"/>
          <p:nvPr/>
        </p:nvSpPr>
        <p:spPr>
          <a:xfrm>
            <a:off x="156609" y="3589521"/>
            <a:ext cx="2458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Don’t forget to connect with us!</a:t>
            </a:r>
          </a:p>
        </p:txBody>
      </p:sp>
      <p:pic>
        <p:nvPicPr>
          <p:cNvPr id="21" name="Picture 2" descr="A person looks up and out a window, Cal State LA Fall Career Fair, Tuesday October 4 - virtual, Thursday, October 6 - in-person">
            <a:extLst>
              <a:ext uri="{FF2B5EF4-FFF2-40B4-BE49-F238E27FC236}">
                <a16:creationId xmlns:a16="http://schemas.microsoft.com/office/drawing/2014/main" id="{130E666D-5CD4-4022-AD28-69F52590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77" y="1035911"/>
            <a:ext cx="5850924" cy="212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QR code to scan and register for the Career Fair">
            <a:extLst>
              <a:ext uri="{FF2B5EF4-FFF2-40B4-BE49-F238E27FC236}">
                <a16:creationId xmlns:a16="http://schemas.microsoft.com/office/drawing/2014/main" id="{0B617914-0AFD-453E-BB0C-3D93C10C4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926" y="3394193"/>
            <a:ext cx="1185711" cy="12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/>
          <p:nvPr/>
        </p:nvSpPr>
        <p:spPr>
          <a:xfrm>
            <a:off x="1476742" y="1400619"/>
            <a:ext cx="1233000" cy="106291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1" name="Google Shape;421;p39"/>
          <p:cNvSpPr/>
          <p:nvPr/>
        </p:nvSpPr>
        <p:spPr>
          <a:xfrm>
            <a:off x="1247650" y="1842305"/>
            <a:ext cx="6648477" cy="729445"/>
          </a:xfrm>
          <a:custGeom>
            <a:avLst/>
            <a:gdLst/>
            <a:ahLst/>
            <a:cxnLst/>
            <a:rect l="l" t="t" r="r" b="b"/>
            <a:pathLst>
              <a:path w="285373" h="31310" fill="none" extrusionOk="0">
                <a:moveTo>
                  <a:pt x="285373" y="3317"/>
                </a:moveTo>
                <a:lnTo>
                  <a:pt x="269256" y="31309"/>
                </a:lnTo>
                <a:lnTo>
                  <a:pt x="233095" y="31309"/>
                </a:lnTo>
                <a:lnTo>
                  <a:pt x="215067" y="352"/>
                </a:lnTo>
                <a:lnTo>
                  <a:pt x="179426" y="352"/>
                </a:lnTo>
                <a:lnTo>
                  <a:pt x="161606" y="31218"/>
                </a:lnTo>
                <a:lnTo>
                  <a:pt x="125718" y="31309"/>
                </a:lnTo>
                <a:lnTo>
                  <a:pt x="107651" y="0"/>
                </a:lnTo>
                <a:lnTo>
                  <a:pt x="71490" y="0"/>
                </a:lnTo>
                <a:lnTo>
                  <a:pt x="53669" y="31075"/>
                </a:lnTo>
                <a:lnTo>
                  <a:pt x="18042" y="31075"/>
                </a:lnTo>
                <a:lnTo>
                  <a:pt x="0" y="118"/>
                </a:lnTo>
              </a:path>
            </a:pathLst>
          </a:custGeom>
          <a:solidFill>
            <a:schemeClr val="dk1"/>
          </a:solidFill>
          <a:ln w="19050" cap="flat" cmpd="sng">
            <a:solidFill>
              <a:srgbClr val="D9D9D9"/>
            </a:solidFill>
            <a:prstDash val="solid"/>
            <a:miter lim="1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2" name="Google Shape;422;p39"/>
          <p:cNvCxnSpPr/>
          <p:nvPr/>
        </p:nvCxnSpPr>
        <p:spPr>
          <a:xfrm rot="10800000" flipH="1">
            <a:off x="7527825" y="1674446"/>
            <a:ext cx="508500" cy="888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Google Shape;423;p39"/>
          <p:cNvSpPr txBox="1">
            <a:spLocks noGrp="1"/>
          </p:cNvSpPr>
          <p:nvPr>
            <p:ph type="ctrTitle"/>
          </p:nvPr>
        </p:nvSpPr>
        <p:spPr>
          <a:xfrm>
            <a:off x="2354486" y="126571"/>
            <a:ext cx="4064269" cy="966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INTERNSHIP TIMELINE (REVIEW)</a:t>
            </a:r>
            <a:endParaRPr sz="2800" dirty="0">
              <a:latin typeface="+mj-lt"/>
            </a:endParaRPr>
          </a:p>
        </p:txBody>
      </p:sp>
      <p:cxnSp>
        <p:nvCxnSpPr>
          <p:cNvPr id="430" name="Google Shape;430;p39"/>
          <p:cNvCxnSpPr>
            <a:cxnSpLocks/>
          </p:cNvCxnSpPr>
          <p:nvPr/>
        </p:nvCxnSpPr>
        <p:spPr>
          <a:xfrm flipH="1" flipV="1">
            <a:off x="-118696" y="-439615"/>
            <a:ext cx="1395046" cy="2334761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9"/>
          <p:cNvCxnSpPr>
            <a:cxnSpLocks/>
          </p:cNvCxnSpPr>
          <p:nvPr/>
        </p:nvCxnSpPr>
        <p:spPr>
          <a:xfrm flipH="1" flipV="1">
            <a:off x="7525875" y="2573571"/>
            <a:ext cx="1798367" cy="2569929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418;p39">
            <a:extLst>
              <a:ext uri="{FF2B5EF4-FFF2-40B4-BE49-F238E27FC236}">
                <a16:creationId xmlns:a16="http://schemas.microsoft.com/office/drawing/2014/main" id="{6E25F9CC-CE99-4A09-A0DA-D72DB87C2F41}"/>
              </a:ext>
            </a:extLst>
          </p:cNvPr>
          <p:cNvSpPr/>
          <p:nvPr/>
        </p:nvSpPr>
        <p:spPr>
          <a:xfrm>
            <a:off x="2733948" y="1932080"/>
            <a:ext cx="1233000" cy="106291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418;p39">
            <a:extLst>
              <a:ext uri="{FF2B5EF4-FFF2-40B4-BE49-F238E27FC236}">
                <a16:creationId xmlns:a16="http://schemas.microsoft.com/office/drawing/2014/main" id="{9B1857CE-F329-4832-9743-DE3BE77171DD}"/>
              </a:ext>
            </a:extLst>
          </p:cNvPr>
          <p:cNvSpPr/>
          <p:nvPr/>
        </p:nvSpPr>
        <p:spPr>
          <a:xfrm>
            <a:off x="3977018" y="1400620"/>
            <a:ext cx="1233000" cy="106291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418;p39">
            <a:extLst>
              <a:ext uri="{FF2B5EF4-FFF2-40B4-BE49-F238E27FC236}">
                <a16:creationId xmlns:a16="http://schemas.microsoft.com/office/drawing/2014/main" id="{A8F61DB9-4ECA-42C2-993D-6A1898F1106F}"/>
              </a:ext>
            </a:extLst>
          </p:cNvPr>
          <p:cNvSpPr/>
          <p:nvPr/>
        </p:nvSpPr>
        <p:spPr>
          <a:xfrm>
            <a:off x="5233572" y="1950516"/>
            <a:ext cx="1233000" cy="106291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418;p39">
            <a:extLst>
              <a:ext uri="{FF2B5EF4-FFF2-40B4-BE49-F238E27FC236}">
                <a16:creationId xmlns:a16="http://schemas.microsoft.com/office/drawing/2014/main" id="{52BC5818-A1C3-4ED5-BF6D-19974CD0F693}"/>
              </a:ext>
            </a:extLst>
          </p:cNvPr>
          <p:cNvSpPr/>
          <p:nvPr/>
        </p:nvSpPr>
        <p:spPr>
          <a:xfrm>
            <a:off x="6466572" y="1397073"/>
            <a:ext cx="1233000" cy="106291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0A5A0-3D8B-41D5-B796-75C05EC99F94}"/>
              </a:ext>
            </a:extLst>
          </p:cNvPr>
          <p:cNvSpPr txBox="1"/>
          <p:nvPr/>
        </p:nvSpPr>
        <p:spPr>
          <a:xfrm>
            <a:off x="1454089" y="1759255"/>
            <a:ext cx="129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RESEARCH</a:t>
            </a:r>
            <a:endParaRPr 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9B38E4-4C2F-4FBC-AEBD-903637DBD034}"/>
              </a:ext>
            </a:extLst>
          </p:cNvPr>
          <p:cNvSpPr txBox="1"/>
          <p:nvPr/>
        </p:nvSpPr>
        <p:spPr>
          <a:xfrm>
            <a:off x="2734811" y="2275056"/>
            <a:ext cx="123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APPLY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455F3E-6A4A-414F-8A8F-E2885BDE1E30}"/>
              </a:ext>
            </a:extLst>
          </p:cNvPr>
          <p:cNvSpPr txBox="1"/>
          <p:nvPr/>
        </p:nvSpPr>
        <p:spPr>
          <a:xfrm>
            <a:off x="3981393" y="1542453"/>
            <a:ext cx="1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UNDER REVIEW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21F061-3E9A-4C83-8B76-6897D7FF1ED1}"/>
              </a:ext>
            </a:extLst>
          </p:cNvPr>
          <p:cNvSpPr txBox="1"/>
          <p:nvPr/>
        </p:nvSpPr>
        <p:spPr>
          <a:xfrm>
            <a:off x="5239189" y="2133271"/>
            <a:ext cx="12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STATUS UPDATE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9D8569-8848-48BB-97E6-F1797D47BBD0}"/>
              </a:ext>
            </a:extLst>
          </p:cNvPr>
          <p:cNvSpPr txBox="1"/>
          <p:nvPr/>
        </p:nvSpPr>
        <p:spPr>
          <a:xfrm>
            <a:off x="6401103" y="1521133"/>
            <a:ext cx="140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+mj-lt"/>
              </a:rPr>
              <a:t>START </a:t>
            </a:r>
            <a:r>
              <a:rPr lang="en-US" b="1" dirty="0">
                <a:solidFill>
                  <a:sysClr val="windowText" lastClr="000000"/>
                </a:solidFill>
                <a:latin typeface="+mj-lt"/>
              </a:rPr>
              <a:t>INTERNSHIP</a:t>
            </a:r>
            <a:endParaRPr lang="en-US" sz="16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AA3F1-5936-4E92-A9CC-A5205F6AB142}"/>
              </a:ext>
            </a:extLst>
          </p:cNvPr>
          <p:cNvSpPr txBox="1"/>
          <p:nvPr/>
        </p:nvSpPr>
        <p:spPr>
          <a:xfrm>
            <a:off x="1461541" y="2002783"/>
            <a:ext cx="123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+mn-lt"/>
                <a:cs typeface="Assistant" pitchFamily="2" charset="-79"/>
              </a:rPr>
              <a:t>JUN - SEPT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C2B0CA-02E9-42E4-AF3B-A67CB53BE1F5}"/>
              </a:ext>
            </a:extLst>
          </p:cNvPr>
          <p:cNvSpPr txBox="1"/>
          <p:nvPr/>
        </p:nvSpPr>
        <p:spPr>
          <a:xfrm>
            <a:off x="2725687" y="2499456"/>
            <a:ext cx="123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+mn-lt"/>
              </a:rPr>
              <a:t>SEPT - DEC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7CCDD9-6B9B-464B-B525-E11C70B2B613}"/>
              </a:ext>
            </a:extLst>
          </p:cNvPr>
          <p:cNvSpPr txBox="1"/>
          <p:nvPr/>
        </p:nvSpPr>
        <p:spPr>
          <a:xfrm>
            <a:off x="5228839" y="2574437"/>
            <a:ext cx="123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+mn-lt"/>
              </a:rPr>
              <a:t>APR - MAY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CE391C-890A-4BBA-A9D4-B9BEBB3DBA7E}"/>
              </a:ext>
            </a:extLst>
          </p:cNvPr>
          <p:cNvSpPr txBox="1"/>
          <p:nvPr/>
        </p:nvSpPr>
        <p:spPr>
          <a:xfrm>
            <a:off x="3988795" y="2008737"/>
            <a:ext cx="123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+mn-lt"/>
              </a:rPr>
              <a:t>JAN - MAR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4731A5-6371-48D2-A60B-6A63D2B25580}"/>
              </a:ext>
            </a:extLst>
          </p:cNvPr>
          <p:cNvSpPr txBox="1"/>
          <p:nvPr/>
        </p:nvSpPr>
        <p:spPr>
          <a:xfrm>
            <a:off x="6486853" y="1958585"/>
            <a:ext cx="123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+mn-lt"/>
              </a:rPr>
              <a:t>JUN - AUG</a:t>
            </a:r>
          </a:p>
        </p:txBody>
      </p:sp>
      <p:sp>
        <p:nvSpPr>
          <p:cNvPr id="45" name="Google Shape;425;p39">
            <a:extLst>
              <a:ext uri="{FF2B5EF4-FFF2-40B4-BE49-F238E27FC236}">
                <a16:creationId xmlns:a16="http://schemas.microsoft.com/office/drawing/2014/main" id="{09AA4A49-0D4C-4520-BFE8-D47FE2D008D8}"/>
              </a:ext>
            </a:extLst>
          </p:cNvPr>
          <p:cNvSpPr txBox="1"/>
          <p:nvPr/>
        </p:nvSpPr>
        <p:spPr>
          <a:xfrm>
            <a:off x="1338361" y="2653343"/>
            <a:ext cx="1433040" cy="236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Meet with Career advisor to identify career interests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Attend employment search skill building programs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Search for opportunities on Handshake or other platforms that fit your career goals. </a:t>
            </a:r>
            <a:endParaRPr sz="1100" dirty="0">
              <a:latin typeface="+mn-l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9" name="Graphic 8" descr="Magnifying glass with solid fill">
            <a:extLst>
              <a:ext uri="{FF2B5EF4-FFF2-40B4-BE49-F238E27FC236}">
                <a16:creationId xmlns:a16="http://schemas.microsoft.com/office/drawing/2014/main" id="{0A104FFE-0D08-4C41-AD26-59CE7AE71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4" y="2252144"/>
            <a:ext cx="437347" cy="437347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D4BF4E9A-4436-46EC-BD8A-62E27A249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6682" y="2812959"/>
            <a:ext cx="437347" cy="437347"/>
          </a:xfrm>
          <a:prstGeom prst="rect">
            <a:avLst/>
          </a:prstGeom>
        </p:spPr>
      </p:pic>
      <p:pic>
        <p:nvPicPr>
          <p:cNvPr id="13" name="Graphic 12" descr="Customer review with solid fill">
            <a:extLst>
              <a:ext uri="{FF2B5EF4-FFF2-40B4-BE49-F238E27FC236}">
                <a16:creationId xmlns:a16="http://schemas.microsoft.com/office/drawing/2014/main" id="{D237FF98-DAC3-439E-BCE1-093D710874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6621" y="2302921"/>
            <a:ext cx="437347" cy="437347"/>
          </a:xfrm>
          <a:prstGeom prst="rect">
            <a:avLst/>
          </a:prstGeom>
        </p:spPr>
      </p:pic>
      <p:pic>
        <p:nvPicPr>
          <p:cNvPr id="15" name="Graphic 14" descr="Check In with solid fill">
            <a:extLst>
              <a:ext uri="{FF2B5EF4-FFF2-40B4-BE49-F238E27FC236}">
                <a16:creationId xmlns:a16="http://schemas.microsoft.com/office/drawing/2014/main" id="{B3E2E6EF-073E-48F1-BD3F-3984FF308C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0524" y="2846714"/>
            <a:ext cx="402451" cy="402451"/>
          </a:xfrm>
          <a:prstGeom prst="rect">
            <a:avLst/>
          </a:prstGeom>
        </p:spPr>
      </p:pic>
      <p:pic>
        <p:nvPicPr>
          <p:cNvPr id="17" name="Graphic 16" descr="Briefcase with solid fill">
            <a:extLst>
              <a:ext uri="{FF2B5EF4-FFF2-40B4-BE49-F238E27FC236}">
                <a16:creationId xmlns:a16="http://schemas.microsoft.com/office/drawing/2014/main" id="{93EB20C6-41E5-4C05-A02C-D9203BED1C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67470" y="2219136"/>
            <a:ext cx="468894" cy="468894"/>
          </a:xfrm>
          <a:prstGeom prst="rect">
            <a:avLst/>
          </a:prstGeom>
        </p:spPr>
      </p:pic>
      <p:sp>
        <p:nvSpPr>
          <p:cNvPr id="28" name="Google Shape;425;p39">
            <a:extLst>
              <a:ext uri="{FF2B5EF4-FFF2-40B4-BE49-F238E27FC236}">
                <a16:creationId xmlns:a16="http://schemas.microsoft.com/office/drawing/2014/main" id="{01E0DCAB-E51D-4D2F-A21F-D54B2BF059E8}"/>
              </a:ext>
            </a:extLst>
          </p:cNvPr>
          <p:cNvSpPr txBox="1"/>
          <p:nvPr/>
        </p:nvSpPr>
        <p:spPr>
          <a:xfrm>
            <a:off x="2672697" y="3230969"/>
            <a:ext cx="1348542" cy="178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Apply for the internship opportunity 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Meet with Experiential Learning team for guidance.</a:t>
            </a:r>
            <a:endParaRPr sz="1100" dirty="0">
              <a:latin typeface="+mn-l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33" name="Google Shape;425;p39">
            <a:extLst>
              <a:ext uri="{FF2B5EF4-FFF2-40B4-BE49-F238E27FC236}">
                <a16:creationId xmlns:a16="http://schemas.microsoft.com/office/drawing/2014/main" id="{FD7C8E49-6CF5-4BF0-A0C4-F1E1EE0BCE8D}"/>
              </a:ext>
            </a:extLst>
          </p:cNvPr>
          <p:cNvSpPr txBox="1"/>
          <p:nvPr/>
        </p:nvSpPr>
        <p:spPr>
          <a:xfrm>
            <a:off x="3976637" y="2718045"/>
            <a:ext cx="1190200" cy="202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Receive notice from employer to interview.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Begin initial conversations with faculty and Career Center for academic credit.</a:t>
            </a:r>
            <a:endParaRPr sz="1100" dirty="0">
              <a:latin typeface="+mn-l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38" name="Google Shape;425;p39">
            <a:extLst>
              <a:ext uri="{FF2B5EF4-FFF2-40B4-BE49-F238E27FC236}">
                <a16:creationId xmlns:a16="http://schemas.microsoft.com/office/drawing/2014/main" id="{AFDB7A90-0428-49AC-9142-6A8F82CF4F83}"/>
              </a:ext>
            </a:extLst>
          </p:cNvPr>
          <p:cNvSpPr txBox="1"/>
          <p:nvPr/>
        </p:nvSpPr>
        <p:spPr>
          <a:xfrm>
            <a:off x="5186846" y="3142103"/>
            <a:ext cx="1301538" cy="176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Assistant Light"/>
                <a:cs typeface="Assistant Light"/>
                <a:sym typeface="Assistant Light"/>
              </a:rPr>
              <a:t>Receive notice of hire, denial or no notice.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Assistant Light"/>
                <a:cs typeface="Assistant Light"/>
                <a:sym typeface="Assistant Light"/>
              </a:rPr>
              <a:t>Accept offer letter if hired.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  <a:ea typeface="Assistant Light"/>
                <a:cs typeface="Assistant Light"/>
                <a:sym typeface="Assistant Light"/>
              </a:rPr>
              <a:t>Work with company to complete academic documents.</a:t>
            </a:r>
            <a:endParaRPr sz="1100" dirty="0">
              <a:latin typeface="+mn-l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3" name="Google Shape;425;p39">
            <a:extLst>
              <a:ext uri="{FF2B5EF4-FFF2-40B4-BE49-F238E27FC236}">
                <a16:creationId xmlns:a16="http://schemas.microsoft.com/office/drawing/2014/main" id="{F4B3DE6D-3141-416A-A871-F35B27B35727}"/>
              </a:ext>
            </a:extLst>
          </p:cNvPr>
          <p:cNvSpPr txBox="1"/>
          <p:nvPr/>
        </p:nvSpPr>
        <p:spPr>
          <a:xfrm>
            <a:off x="6471305" y="2653343"/>
            <a:ext cx="1427274" cy="225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Attend orientation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Begin summer internship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Build a portfolio of your work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Network with professionals</a:t>
            </a:r>
          </a:p>
          <a:p>
            <a:pPr marL="1714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>
                <a:latin typeface="+mn-lt"/>
                <a:ea typeface="Assistant Light"/>
                <a:cs typeface="Assistant Light"/>
                <a:sym typeface="Assistant Light"/>
              </a:rPr>
              <a:t>Obtain recommendation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33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263950" y="248350"/>
            <a:ext cx="50146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+mn-lt"/>
              </a:rPr>
              <a:t>Directions</a:t>
            </a:r>
            <a:r>
              <a:rPr lang="en-US" sz="2000" dirty="0">
                <a:latin typeface="+mn-lt"/>
              </a:rPr>
              <a:t>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Read the company policy, description or expectation.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If you believe the statement is a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red flag</a:t>
            </a:r>
            <a:r>
              <a:rPr lang="en-US" sz="2000" dirty="0">
                <a:latin typeface="+mn-lt"/>
              </a:rPr>
              <a:t>, hold up your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red paper</a:t>
            </a:r>
            <a:r>
              <a:rPr lang="en-US" sz="2000" dirty="0"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If you believe the statement is a </a:t>
            </a:r>
            <a:r>
              <a:rPr lang="en-US" sz="2000" b="1" dirty="0">
                <a:solidFill>
                  <a:srgbClr val="00682F"/>
                </a:solidFill>
                <a:latin typeface="+mn-lt"/>
              </a:rPr>
              <a:t>green flag</a:t>
            </a:r>
            <a:r>
              <a:rPr lang="en-US" sz="2000" dirty="0">
                <a:latin typeface="+mn-lt"/>
              </a:rPr>
              <a:t>, hold up your </a:t>
            </a:r>
            <a:r>
              <a:rPr lang="en-US" sz="2000" b="1" dirty="0">
                <a:solidFill>
                  <a:srgbClr val="00682F"/>
                </a:solidFill>
                <a:latin typeface="+mn-lt"/>
              </a:rPr>
              <a:t>green paper</a:t>
            </a:r>
            <a:r>
              <a:rPr lang="en-US" sz="2000" dirty="0">
                <a:latin typeface="+mn-lt"/>
              </a:rPr>
              <a:t>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Be prepared to explain your answer.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308AA64-2856-4AAF-8A17-A292F867C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25413CF1-6B95-4723-AF1B-93B97E49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53126" y="1694586"/>
            <a:ext cx="387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Requires 3-4 years of experience for an entry-level position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19860F6-D900-4854-9A1B-4491ECC7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8B57CCE8-74D6-4286-A8BA-1DAAEAA5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6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34273" y="1331654"/>
            <a:ext cx="387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Requires one-on-one meetings between supervisors and team members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632CDD75-A0EF-4941-9932-21249F33F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70C1B52C-ED40-4614-9534-C6897B85D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7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48413" y="1417587"/>
            <a:ext cx="387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A short internship post with only two or three responsibilities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125DD9A6-E11E-40ED-B449-63DFAFA9F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B98B0629-7301-4116-BB19-54A49425E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862553" y="1417587"/>
            <a:ext cx="387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A long internship post with an extensive list of “must have” requirements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B62CF02A-6B7C-4888-A4A8-8F5739C4D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724AC09-4881-4E2B-ACA0-3101D9FB1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9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929C-33A0-46D3-8B65-B6E8C57F2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422" y="1680599"/>
            <a:ext cx="3639600" cy="1782300"/>
          </a:xfrm>
        </p:spPr>
        <p:txBody>
          <a:bodyPr/>
          <a:lstStyle/>
          <a:p>
            <a:r>
              <a:rPr lang="en-US" dirty="0">
                <a:latin typeface="+mj-lt"/>
              </a:rPr>
              <a:t>ACTIVITY: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Company Red Flag, Green Flag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9D5C0-CBB3-4956-8652-929EC91894B0}"/>
              </a:ext>
            </a:extLst>
          </p:cNvPr>
          <p:cNvSpPr txBox="1"/>
          <p:nvPr/>
        </p:nvSpPr>
        <p:spPr>
          <a:xfrm>
            <a:off x="961534" y="768229"/>
            <a:ext cx="387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The company has a diversity, equity and inclusion initiative on their website or internship posting</a:t>
            </a:r>
          </a:p>
        </p:txBody>
      </p:sp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C138262F-0D6F-47BA-819D-AB1B07CE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1"/>
          <a:stretch/>
        </p:blipFill>
        <p:spPr bwMode="auto">
          <a:xfrm flipH="1">
            <a:off x="140978" y="3462898"/>
            <a:ext cx="1165068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CE359C42-100E-4B03-A045-993B702E6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4248" r="45425">
                        <a14:foregroundMark x1="5229" y1="41830" x2="4412" y2="30065"/>
                        <a14:foregroundMark x1="4248" y1="30556" x2="5065" y2="29739"/>
                        <a14:foregroundMark x1="4575" y1="40033" x2="5882" y2="29085"/>
                        <a14:foregroundMark x1="4575" y1="40033" x2="5065" y2="40196"/>
                        <a14:backgroundMark x1="5065" y1="44935" x2="4248" y2="43137"/>
                        <a14:backgroundMark x1="4575" y1="43464" x2="5556" y2="45915"/>
                        <a14:backgroundMark x1="4412" y1="43464" x2="4412" y2="43464"/>
                        <a14:backgroundMark x1="4575" y1="43464" x2="4902" y2="44444"/>
                        <a14:backgroundMark x1="5556" y1="44118" x2="4575" y2="42810"/>
                        <a14:backgroundMark x1="3758" y1="31373" x2="4248" y2="30556"/>
                        <a14:backgroundMark x1="4248" y1="30229" x2="5065" y2="2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184"/>
          <a:stretch/>
        </p:blipFill>
        <p:spPr bwMode="auto">
          <a:xfrm>
            <a:off x="4572000" y="3462898"/>
            <a:ext cx="1120023" cy="22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29033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940</Words>
  <Application>Microsoft Office PowerPoint</Application>
  <PresentationFormat>On-screen Show (16:9)</PresentationFormat>
  <Paragraphs>117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Marketing Newsletter</vt:lpstr>
      <vt:lpstr>Week 7: Assessing Internships and Fellowships</vt:lpstr>
      <vt:lpstr>INTERNSHIPS vs. FELLOWSHIPS</vt:lpstr>
      <vt:lpstr>INTERNSHIP TIMELINE (REVIEW)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 Company Red Flag, Green Flag</vt:lpstr>
      <vt:lpstr>ACTIVITY: Explore Handshake</vt:lpstr>
      <vt:lpstr>PowerPoint Presentation</vt:lpstr>
      <vt:lpstr>ASSESSING INTERNSHIPS AND FELLOWSHIPS</vt:lpstr>
      <vt:lpstr>SEARCHING FOR OPPORTUNITIES</vt:lpstr>
      <vt:lpstr>WHERE TO SEARCH</vt:lpstr>
      <vt:lpstr>WHERE TO SEARCH</vt:lpstr>
      <vt:lpstr>WHERE TO SEARCH</vt:lpstr>
      <vt:lpstr>SEARCHING FOR OPPORTUNITIES</vt:lpstr>
      <vt:lpstr>NEXT STEPS</vt:lpstr>
      <vt:lpstr>ANY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7: Internships and Fellowships</dc:title>
  <cp:lastModifiedBy>Cortez, Arielle M</cp:lastModifiedBy>
  <cp:revision>2</cp:revision>
  <dcterms:modified xsi:type="dcterms:W3CDTF">2023-01-26T22:44:26Z</dcterms:modified>
</cp:coreProperties>
</file>