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1" r:id="rId3"/>
  </p:sldMasterIdLst>
  <p:notesMasterIdLst>
    <p:notesMasterId r:id="rId26"/>
  </p:notesMasterIdLst>
  <p:sldIdLst>
    <p:sldId id="286" r:id="rId4"/>
    <p:sldId id="259" r:id="rId5"/>
    <p:sldId id="269" r:id="rId6"/>
    <p:sldId id="280" r:id="rId7"/>
    <p:sldId id="284" r:id="rId8"/>
    <p:sldId id="275" r:id="rId9"/>
    <p:sldId id="260" r:id="rId10"/>
    <p:sldId id="267" r:id="rId11"/>
    <p:sldId id="287" r:id="rId12"/>
    <p:sldId id="281" r:id="rId13"/>
    <p:sldId id="262" r:id="rId14"/>
    <p:sldId id="268" r:id="rId15"/>
    <p:sldId id="277" r:id="rId16"/>
    <p:sldId id="293" r:id="rId17"/>
    <p:sldId id="278" r:id="rId18"/>
    <p:sldId id="296" r:id="rId19"/>
    <p:sldId id="279" r:id="rId20"/>
    <p:sldId id="270" r:id="rId21"/>
    <p:sldId id="294" r:id="rId22"/>
    <p:sldId id="263" r:id="rId23"/>
    <p:sldId id="291" r:id="rId24"/>
    <p:sldId id="273"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1B1E"/>
    <a:srgbClr val="004D75"/>
    <a:srgbClr val="061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64372" autoAdjust="0"/>
  </p:normalViewPr>
  <p:slideViewPr>
    <p:cSldViewPr>
      <p:cViewPr varScale="1">
        <p:scale>
          <a:sx n="140" d="100"/>
          <a:sy n="140" d="100"/>
        </p:scale>
        <p:origin x="2728" y="84"/>
      </p:cViewPr>
      <p:guideLst>
        <p:guide orient="horz" pos="162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49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746AB2-A3BB-4365-AAA1-41F098A0D2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785882C-3A03-4A4A-B62E-819EF3D68F12}">
      <dgm:prSet phldrT="[Text]" custT="1"/>
      <dgm:spPr/>
      <dgm:t>
        <a:bodyPr/>
        <a:lstStyle/>
        <a:p>
          <a:r>
            <a:rPr lang="en-US" sz="2000" b="1" dirty="0"/>
            <a:t>Mentor+</a:t>
          </a:r>
        </a:p>
      </dgm:t>
    </dgm:pt>
    <dgm:pt modelId="{A694C9C2-A36E-4034-BEA4-5743B12C91FE}" type="parTrans" cxnId="{843E26E6-CFF8-4617-B757-A7A62ADC7DEC}">
      <dgm:prSet/>
      <dgm:spPr/>
      <dgm:t>
        <a:bodyPr/>
        <a:lstStyle/>
        <a:p>
          <a:endParaRPr lang="en-US"/>
        </a:p>
      </dgm:t>
    </dgm:pt>
    <dgm:pt modelId="{910AD5EC-83A5-4364-AC36-9B7653C628B9}" type="sibTrans" cxnId="{843E26E6-CFF8-4617-B757-A7A62ADC7DEC}">
      <dgm:prSet/>
      <dgm:spPr/>
      <dgm:t>
        <a:bodyPr/>
        <a:lstStyle/>
        <a:p>
          <a:endParaRPr lang="en-US"/>
        </a:p>
      </dgm:t>
    </dgm:pt>
    <dgm:pt modelId="{37790A3C-6914-4589-BDE9-C001FA1D8FF8}">
      <dgm:prSet phldrT="[Text]" custT="1"/>
      <dgm:spPr/>
      <dgm:t>
        <a:bodyPr/>
        <a:lstStyle/>
        <a:p>
          <a:r>
            <a:rPr lang="en-US" sz="1600" b="0" dirty="0">
              <a:solidFill>
                <a:schemeClr val="tx1"/>
              </a:solidFill>
              <a:latin typeface="+mn-lt"/>
              <a:cs typeface="Arial" panose="020B0604020202020204" pitchFamily="34" charset="0"/>
            </a:rPr>
            <a:t>Mentor+ advisement (mandatory, 2 per term)</a:t>
          </a:r>
          <a:endParaRPr lang="en-US" sz="1600" dirty="0">
            <a:latin typeface="+mn-lt"/>
          </a:endParaRPr>
        </a:p>
      </dgm:t>
    </dgm:pt>
    <dgm:pt modelId="{CC117825-D22C-4F62-BF31-61964EEF63ED}" type="parTrans" cxnId="{96915AA3-AF99-4B6F-880A-ACAE324B730B}">
      <dgm:prSet/>
      <dgm:spPr/>
      <dgm:t>
        <a:bodyPr/>
        <a:lstStyle/>
        <a:p>
          <a:endParaRPr lang="en-US"/>
        </a:p>
      </dgm:t>
    </dgm:pt>
    <dgm:pt modelId="{B205DE58-6FB5-4361-836E-3DE90A04F581}" type="sibTrans" cxnId="{96915AA3-AF99-4B6F-880A-ACAE324B730B}">
      <dgm:prSet/>
      <dgm:spPr/>
      <dgm:t>
        <a:bodyPr/>
        <a:lstStyle/>
        <a:p>
          <a:endParaRPr lang="en-US"/>
        </a:p>
      </dgm:t>
    </dgm:pt>
    <dgm:pt modelId="{B62C8A19-ACF4-44FE-B2FE-83C283256C8C}">
      <dgm:prSet phldrT="[Text]" custT="1"/>
      <dgm:spPr/>
      <dgm:t>
        <a:bodyPr/>
        <a:lstStyle/>
        <a:p>
          <a:r>
            <a:rPr lang="en-US" sz="2000" b="1" dirty="0"/>
            <a:t>Peer Support</a:t>
          </a:r>
        </a:p>
      </dgm:t>
    </dgm:pt>
    <dgm:pt modelId="{7EEC3CD9-EBF6-4046-8F2E-5038373EB551}" type="parTrans" cxnId="{6CFE0A67-00C4-40AB-83B8-14AC9DF32A10}">
      <dgm:prSet/>
      <dgm:spPr/>
      <dgm:t>
        <a:bodyPr/>
        <a:lstStyle/>
        <a:p>
          <a:endParaRPr lang="en-US"/>
        </a:p>
      </dgm:t>
    </dgm:pt>
    <dgm:pt modelId="{33DCDD93-83C5-401A-ADFF-20065376F5C3}" type="sibTrans" cxnId="{6CFE0A67-00C4-40AB-83B8-14AC9DF32A10}">
      <dgm:prSet/>
      <dgm:spPr/>
      <dgm:t>
        <a:bodyPr/>
        <a:lstStyle/>
        <a:p>
          <a:endParaRPr lang="en-US"/>
        </a:p>
      </dgm:t>
    </dgm:pt>
    <dgm:pt modelId="{5D3C4770-CD28-4525-B0FC-A47385A2F945}">
      <dgm:prSet phldrT="[Text]" custT="1"/>
      <dgm:spPr/>
      <dgm:t>
        <a:bodyPr/>
        <a:lstStyle/>
        <a:p>
          <a:r>
            <a:rPr lang="en-US" sz="1600" dirty="0">
              <a:solidFill>
                <a:schemeClr val="tx1"/>
              </a:solidFill>
              <a:latin typeface="+mn-lt"/>
              <a:cs typeface="Arial" panose="020B0604020202020204" pitchFamily="34" charset="0"/>
            </a:rPr>
            <a:t>Formal and informal cohort gatherings by year and by major</a:t>
          </a:r>
          <a:endParaRPr lang="en-US" sz="1600" dirty="0">
            <a:latin typeface="+mn-lt"/>
          </a:endParaRPr>
        </a:p>
      </dgm:t>
    </dgm:pt>
    <dgm:pt modelId="{F7C88E5E-B265-4E73-B995-71981FFA3232}" type="parTrans" cxnId="{4415D5AB-4792-47C5-B6F0-5C7345CCF065}">
      <dgm:prSet/>
      <dgm:spPr/>
      <dgm:t>
        <a:bodyPr/>
        <a:lstStyle/>
        <a:p>
          <a:endParaRPr lang="en-US"/>
        </a:p>
      </dgm:t>
    </dgm:pt>
    <dgm:pt modelId="{35B8F841-8AEF-4610-953A-80B0C054A329}" type="sibTrans" cxnId="{4415D5AB-4792-47C5-B6F0-5C7345CCF065}">
      <dgm:prSet/>
      <dgm:spPr/>
      <dgm:t>
        <a:bodyPr/>
        <a:lstStyle/>
        <a:p>
          <a:endParaRPr lang="en-US"/>
        </a:p>
      </dgm:t>
    </dgm:pt>
    <dgm:pt modelId="{24C6D1FA-B5E3-4333-83B2-16C8DE3A1F27}">
      <dgm:prSet phldrT="[Text]" custT="1"/>
      <dgm:spPr/>
      <dgm:t>
        <a:bodyPr/>
        <a:lstStyle/>
        <a:p>
          <a:r>
            <a:rPr lang="en-US" sz="1800" b="1" dirty="0"/>
            <a:t>Professional Development</a:t>
          </a:r>
        </a:p>
      </dgm:t>
    </dgm:pt>
    <dgm:pt modelId="{6EEB39F3-025E-4CE4-9177-11790A61B652}" type="parTrans" cxnId="{873CA547-540F-4EC8-88FF-5B24853A6F30}">
      <dgm:prSet/>
      <dgm:spPr/>
      <dgm:t>
        <a:bodyPr/>
        <a:lstStyle/>
        <a:p>
          <a:endParaRPr lang="en-US"/>
        </a:p>
      </dgm:t>
    </dgm:pt>
    <dgm:pt modelId="{50F525BA-1C59-41B0-A4FC-53C0FCEB3AF9}" type="sibTrans" cxnId="{873CA547-540F-4EC8-88FF-5B24853A6F30}">
      <dgm:prSet/>
      <dgm:spPr/>
      <dgm:t>
        <a:bodyPr/>
        <a:lstStyle/>
        <a:p>
          <a:endParaRPr lang="en-US"/>
        </a:p>
      </dgm:t>
    </dgm:pt>
    <dgm:pt modelId="{69C1FD67-F949-4899-9EBA-426921B2DF9D}">
      <dgm:prSet phldrT="[Text]" custT="1"/>
      <dgm:spPr/>
      <dgm:t>
        <a:bodyPr/>
        <a:lstStyle/>
        <a:p>
          <a:r>
            <a:rPr lang="en-US" sz="1600" dirty="0">
              <a:solidFill>
                <a:schemeClr val="tx1"/>
              </a:solidFill>
              <a:latin typeface="+mn-lt"/>
              <a:cs typeface="Arial" panose="020B0604020202020204" pitchFamily="34" charset="0"/>
            </a:rPr>
            <a:t>Participation in professional events (1 per term, reflection essay submission)</a:t>
          </a:r>
          <a:endParaRPr lang="en-US" sz="1600" dirty="0">
            <a:latin typeface="+mn-lt"/>
            <a:cs typeface="Arial" panose="020B0604020202020204" pitchFamily="34" charset="0"/>
          </a:endParaRPr>
        </a:p>
      </dgm:t>
    </dgm:pt>
    <dgm:pt modelId="{BDA55B28-D71C-4958-B7D8-E047D1344D46}" type="parTrans" cxnId="{E8FB9EE7-C334-4E0B-A790-CA2AE0A2BE06}">
      <dgm:prSet/>
      <dgm:spPr/>
      <dgm:t>
        <a:bodyPr/>
        <a:lstStyle/>
        <a:p>
          <a:endParaRPr lang="en-US"/>
        </a:p>
      </dgm:t>
    </dgm:pt>
    <dgm:pt modelId="{93726B94-03DA-4B7F-A755-8AC143CD0AE9}" type="sibTrans" cxnId="{E8FB9EE7-C334-4E0B-A790-CA2AE0A2BE06}">
      <dgm:prSet/>
      <dgm:spPr/>
      <dgm:t>
        <a:bodyPr/>
        <a:lstStyle/>
        <a:p>
          <a:endParaRPr lang="en-US"/>
        </a:p>
      </dgm:t>
    </dgm:pt>
    <dgm:pt modelId="{341BECA9-D05C-478A-AF71-FDE8E9F445BB}">
      <dgm:prSet custT="1"/>
      <dgm:spPr/>
      <dgm:t>
        <a:bodyPr/>
        <a:lstStyle/>
        <a:p>
          <a:r>
            <a:rPr lang="en-US" sz="1600" b="0" dirty="0">
              <a:latin typeface="+mn-lt"/>
              <a:cs typeface="Arial" panose="020B0604020202020204" pitchFamily="34" charset="0"/>
            </a:rPr>
            <a:t>Mentor Trainings (1 per term) on</a:t>
          </a:r>
          <a:endParaRPr lang="en-US" sz="1600" b="0" dirty="0">
            <a:solidFill>
              <a:schemeClr val="tx1"/>
            </a:solidFill>
            <a:latin typeface="+mn-lt"/>
            <a:cs typeface="Arial" panose="020B0604020202020204" pitchFamily="34" charset="0"/>
          </a:endParaRPr>
        </a:p>
      </dgm:t>
    </dgm:pt>
    <dgm:pt modelId="{58C988B3-A8A1-4069-A5D5-4B8B5DE98784}" type="parTrans" cxnId="{41D37560-A23E-4921-9659-07EF29AE56F3}">
      <dgm:prSet/>
      <dgm:spPr/>
      <dgm:t>
        <a:bodyPr/>
        <a:lstStyle/>
        <a:p>
          <a:endParaRPr lang="en-US"/>
        </a:p>
      </dgm:t>
    </dgm:pt>
    <dgm:pt modelId="{58773B34-EC09-4950-8B45-707445C62C3A}" type="sibTrans" cxnId="{41D37560-A23E-4921-9659-07EF29AE56F3}">
      <dgm:prSet/>
      <dgm:spPr/>
      <dgm:t>
        <a:bodyPr/>
        <a:lstStyle/>
        <a:p>
          <a:endParaRPr lang="en-US"/>
        </a:p>
      </dgm:t>
    </dgm:pt>
    <dgm:pt modelId="{1151F0E9-41A0-41A2-9FF9-63B06DBD6626}">
      <dgm:prSet custT="1"/>
      <dgm:spPr/>
      <dgm:t>
        <a:bodyPr/>
        <a:lstStyle/>
        <a:p>
          <a:r>
            <a:rPr lang="en-US" sz="1600" dirty="0">
              <a:solidFill>
                <a:schemeClr val="tx1"/>
              </a:solidFill>
              <a:latin typeface="+mn-lt"/>
              <a:cs typeface="Arial" panose="020B0604020202020204" pitchFamily="34" charset="0"/>
            </a:rPr>
            <a:t>Research opportunities and internships</a:t>
          </a:r>
          <a:endParaRPr lang="en-US" sz="1600" dirty="0">
            <a:latin typeface="+mn-lt"/>
            <a:cs typeface="Arial" panose="020B0604020202020204" pitchFamily="34" charset="0"/>
          </a:endParaRPr>
        </a:p>
      </dgm:t>
    </dgm:pt>
    <dgm:pt modelId="{00E337E1-C3B9-46C5-8179-92735C3F5777}" type="parTrans" cxnId="{C0AC1DE6-4F9C-4C40-A33A-D91F518883FD}">
      <dgm:prSet/>
      <dgm:spPr/>
      <dgm:t>
        <a:bodyPr/>
        <a:lstStyle/>
        <a:p>
          <a:endParaRPr lang="en-US"/>
        </a:p>
      </dgm:t>
    </dgm:pt>
    <dgm:pt modelId="{B1E28ACF-95C0-4205-91C4-79574276E5A8}" type="sibTrans" cxnId="{C0AC1DE6-4F9C-4C40-A33A-D91F518883FD}">
      <dgm:prSet/>
      <dgm:spPr/>
      <dgm:t>
        <a:bodyPr/>
        <a:lstStyle/>
        <a:p>
          <a:endParaRPr lang="en-US"/>
        </a:p>
      </dgm:t>
    </dgm:pt>
    <dgm:pt modelId="{0EAECE9A-6D3D-404C-9107-D1F4853F6DF0}">
      <dgm:prSet custT="1"/>
      <dgm:spPr/>
      <dgm:t>
        <a:bodyPr/>
        <a:lstStyle/>
        <a:p>
          <a:r>
            <a:rPr lang="en-US" sz="1600" dirty="0">
              <a:latin typeface="+mn-lt"/>
              <a:cs typeface="Arial" panose="020B0604020202020204" pitchFamily="34" charset="0"/>
            </a:rPr>
            <a:t>Professional conference</a:t>
          </a:r>
        </a:p>
      </dgm:t>
    </dgm:pt>
    <dgm:pt modelId="{036A5351-DBA4-450B-866D-FE8204367446}" type="parTrans" cxnId="{D1EF8C5C-3FCE-4017-AD11-0890DBDDE63D}">
      <dgm:prSet/>
      <dgm:spPr/>
      <dgm:t>
        <a:bodyPr/>
        <a:lstStyle/>
        <a:p>
          <a:endParaRPr lang="en-US"/>
        </a:p>
      </dgm:t>
    </dgm:pt>
    <dgm:pt modelId="{E878E8B0-F987-4485-BEFD-8A7456965E71}" type="sibTrans" cxnId="{D1EF8C5C-3FCE-4017-AD11-0890DBDDE63D}">
      <dgm:prSet/>
      <dgm:spPr/>
      <dgm:t>
        <a:bodyPr/>
        <a:lstStyle/>
        <a:p>
          <a:endParaRPr lang="en-US"/>
        </a:p>
      </dgm:t>
    </dgm:pt>
    <dgm:pt modelId="{6AE9EBEF-CB10-4FF4-91FC-6E93260FB260}">
      <dgm:prSet custT="1"/>
      <dgm:spPr/>
      <dgm:t>
        <a:bodyPr/>
        <a:lstStyle/>
        <a:p>
          <a:r>
            <a:rPr lang="en-US" sz="1600" dirty="0">
              <a:solidFill>
                <a:schemeClr val="tx1"/>
              </a:solidFill>
              <a:latin typeface="+mn-lt"/>
              <a:cs typeface="Arial" panose="020B0604020202020204" pitchFamily="34" charset="0"/>
            </a:rPr>
            <a:t>Field trips (1 per year)</a:t>
          </a:r>
        </a:p>
      </dgm:t>
    </dgm:pt>
    <dgm:pt modelId="{52A4E5C5-ED07-452B-98DF-250BD5BCBC2B}" type="parTrans" cxnId="{2440856A-D719-413D-AF22-FF691852C921}">
      <dgm:prSet/>
      <dgm:spPr/>
      <dgm:t>
        <a:bodyPr/>
        <a:lstStyle/>
        <a:p>
          <a:endParaRPr lang="en-US"/>
        </a:p>
      </dgm:t>
    </dgm:pt>
    <dgm:pt modelId="{D1A252AC-8584-4D6C-BDE5-9475C01B6B13}" type="sibTrans" cxnId="{2440856A-D719-413D-AF22-FF691852C921}">
      <dgm:prSet/>
      <dgm:spPr/>
      <dgm:t>
        <a:bodyPr/>
        <a:lstStyle/>
        <a:p>
          <a:endParaRPr lang="en-US"/>
        </a:p>
      </dgm:t>
    </dgm:pt>
    <dgm:pt modelId="{96142EA5-76F7-49F9-88F7-9A85B1866E53}">
      <dgm:prSet phldrT="[Text]" custT="1"/>
      <dgm:spPr/>
      <dgm:t>
        <a:bodyPr/>
        <a:lstStyle/>
        <a:p>
          <a:r>
            <a:rPr lang="en-US" sz="1600" b="0" dirty="0">
              <a:solidFill>
                <a:srgbClr val="FF0000"/>
              </a:solidFill>
              <a:latin typeface="+mn-lt"/>
              <a:cs typeface="Arial" panose="020B0604020202020204" pitchFamily="34" charset="0"/>
            </a:rPr>
            <a:t>Shifted to scholar initiated scheduling</a:t>
          </a:r>
          <a:endParaRPr lang="en-US" sz="1600" dirty="0">
            <a:latin typeface="+mn-lt"/>
          </a:endParaRPr>
        </a:p>
      </dgm:t>
    </dgm:pt>
    <dgm:pt modelId="{A6A0AD58-AEF6-4672-AF56-175C37DF16B4}" type="parTrans" cxnId="{742278C7-757D-4051-ACEA-258DDBBADBEB}">
      <dgm:prSet/>
      <dgm:spPr/>
      <dgm:t>
        <a:bodyPr/>
        <a:lstStyle/>
        <a:p>
          <a:endParaRPr lang="en-US"/>
        </a:p>
      </dgm:t>
    </dgm:pt>
    <dgm:pt modelId="{18D1C6A5-BA97-4B8A-922B-CC2ED258571D}" type="sibTrans" cxnId="{742278C7-757D-4051-ACEA-258DDBBADBEB}">
      <dgm:prSet/>
      <dgm:spPr/>
      <dgm:t>
        <a:bodyPr/>
        <a:lstStyle/>
        <a:p>
          <a:endParaRPr lang="en-US"/>
        </a:p>
      </dgm:t>
    </dgm:pt>
    <dgm:pt modelId="{10D7B960-CF7D-47D1-8EB3-3F31A345B5E7}">
      <dgm:prSet phldrT="[Text]" custT="1"/>
      <dgm:spPr/>
      <dgm:t>
        <a:bodyPr/>
        <a:lstStyle/>
        <a:p>
          <a:r>
            <a:rPr lang="en-US" sz="1600" dirty="0">
              <a:solidFill>
                <a:srgbClr val="FF0000"/>
              </a:solidFill>
              <a:latin typeface="+mn-lt"/>
              <a:cs typeface="Arial" panose="020B0604020202020204" pitchFamily="34" charset="0"/>
            </a:rPr>
            <a:t>Peer initiated gathering and mentoring (by major, rotating peer leaders)</a:t>
          </a:r>
        </a:p>
      </dgm:t>
    </dgm:pt>
    <dgm:pt modelId="{7E87CC76-BD41-4DCF-AB87-514AB6259A69}" type="parTrans" cxnId="{1282362B-0F0F-4CC7-BC29-0E1342B242A2}">
      <dgm:prSet/>
      <dgm:spPr/>
      <dgm:t>
        <a:bodyPr/>
        <a:lstStyle/>
        <a:p>
          <a:endParaRPr lang="en-US"/>
        </a:p>
      </dgm:t>
    </dgm:pt>
    <dgm:pt modelId="{005C983D-1638-44E4-BDCC-DC3F3A3CE2A9}" type="sibTrans" cxnId="{1282362B-0F0F-4CC7-BC29-0E1342B242A2}">
      <dgm:prSet/>
      <dgm:spPr/>
      <dgm:t>
        <a:bodyPr/>
        <a:lstStyle/>
        <a:p>
          <a:endParaRPr lang="en-US"/>
        </a:p>
      </dgm:t>
    </dgm:pt>
    <dgm:pt modelId="{9EC45032-FFAF-47C0-AFE2-199DF04B6FBD}">
      <dgm:prSet phldrT="[Text]" custT="1"/>
      <dgm:spPr/>
      <dgm:t>
        <a:bodyPr/>
        <a:lstStyle/>
        <a:p>
          <a:r>
            <a:rPr lang="en-US" sz="1600" dirty="0">
              <a:solidFill>
                <a:schemeClr val="tx1"/>
              </a:solidFill>
              <a:latin typeface="+mn-lt"/>
              <a:cs typeface="Arial" panose="020B0604020202020204" pitchFamily="34" charset="0"/>
            </a:rPr>
            <a:t>Same course enrollment (extremely difficult during their first two years)</a:t>
          </a:r>
          <a:endParaRPr lang="en-US" sz="1600" dirty="0">
            <a:latin typeface="+mn-lt"/>
          </a:endParaRPr>
        </a:p>
      </dgm:t>
    </dgm:pt>
    <dgm:pt modelId="{92C37232-D793-4884-BCA3-69C23BC62E59}" type="parTrans" cxnId="{D955FAD2-5642-4CBC-BF70-68A2A8DC290A}">
      <dgm:prSet/>
      <dgm:spPr/>
      <dgm:t>
        <a:bodyPr/>
        <a:lstStyle/>
        <a:p>
          <a:endParaRPr lang="en-US"/>
        </a:p>
      </dgm:t>
    </dgm:pt>
    <dgm:pt modelId="{3CE113E1-2407-42BF-96CF-A5FEA4BB15B8}" type="sibTrans" cxnId="{D955FAD2-5642-4CBC-BF70-68A2A8DC290A}">
      <dgm:prSet/>
      <dgm:spPr/>
      <dgm:t>
        <a:bodyPr/>
        <a:lstStyle/>
        <a:p>
          <a:endParaRPr lang="en-US"/>
        </a:p>
      </dgm:t>
    </dgm:pt>
    <dgm:pt modelId="{4280C0A3-301F-4876-9D55-B02FF091226E}">
      <dgm:prSet custT="1"/>
      <dgm:spPr/>
      <dgm:t>
        <a:bodyPr/>
        <a:lstStyle/>
        <a:p>
          <a:r>
            <a:rPr lang="en-US" sz="1600" b="0" dirty="0">
              <a:solidFill>
                <a:schemeClr val="tx1"/>
              </a:solidFill>
              <a:latin typeface="+mn-lt"/>
              <a:cs typeface="Arial" panose="020B0604020202020204" pitchFamily="34" charset="0"/>
            </a:rPr>
            <a:t>Guide to one-on-one meeting</a:t>
          </a:r>
        </a:p>
      </dgm:t>
    </dgm:pt>
    <dgm:pt modelId="{606C7371-9079-4B71-9C17-B00FB5F048C8}" type="parTrans" cxnId="{00682CDA-F4BE-41DB-B26E-2F56686B063E}">
      <dgm:prSet/>
      <dgm:spPr/>
      <dgm:t>
        <a:bodyPr/>
        <a:lstStyle/>
        <a:p>
          <a:endParaRPr lang="en-US"/>
        </a:p>
      </dgm:t>
    </dgm:pt>
    <dgm:pt modelId="{835F0430-A2CC-485F-BA18-6731F973171F}" type="sibTrans" cxnId="{00682CDA-F4BE-41DB-B26E-2F56686B063E}">
      <dgm:prSet/>
      <dgm:spPr/>
      <dgm:t>
        <a:bodyPr/>
        <a:lstStyle/>
        <a:p>
          <a:endParaRPr lang="en-US"/>
        </a:p>
      </dgm:t>
    </dgm:pt>
    <dgm:pt modelId="{E2F756E1-32C9-4524-8590-30A1BF1C8021}">
      <dgm:prSet custT="1"/>
      <dgm:spPr/>
      <dgm:t>
        <a:bodyPr/>
        <a:lstStyle/>
        <a:p>
          <a:r>
            <a:rPr lang="en-US" sz="1600" b="0" dirty="0">
              <a:solidFill>
                <a:schemeClr val="tx1"/>
              </a:solidFill>
              <a:latin typeface="+mn-lt"/>
              <a:cs typeface="Arial" panose="020B0604020202020204" pitchFamily="34" charset="0"/>
            </a:rPr>
            <a:t>Leadership</a:t>
          </a:r>
        </a:p>
      </dgm:t>
    </dgm:pt>
    <dgm:pt modelId="{B708B13F-0F8B-4B7A-A4B0-23CA5636BCBC}" type="parTrans" cxnId="{D0BEEA8D-36E4-4015-9663-BFAC50CE4453}">
      <dgm:prSet/>
      <dgm:spPr/>
      <dgm:t>
        <a:bodyPr/>
        <a:lstStyle/>
        <a:p>
          <a:endParaRPr lang="en-US"/>
        </a:p>
      </dgm:t>
    </dgm:pt>
    <dgm:pt modelId="{835A5CB4-38A7-4CB3-AE24-96AD77E0A9E7}" type="sibTrans" cxnId="{D0BEEA8D-36E4-4015-9663-BFAC50CE4453}">
      <dgm:prSet/>
      <dgm:spPr/>
      <dgm:t>
        <a:bodyPr/>
        <a:lstStyle/>
        <a:p>
          <a:endParaRPr lang="en-US"/>
        </a:p>
      </dgm:t>
    </dgm:pt>
    <dgm:pt modelId="{5E2DCA5F-C18F-4AE4-B793-4B30E80062E0}">
      <dgm:prSet custT="1"/>
      <dgm:spPr/>
      <dgm:t>
        <a:bodyPr/>
        <a:lstStyle/>
        <a:p>
          <a:r>
            <a:rPr lang="en-US" sz="1600" dirty="0">
              <a:solidFill>
                <a:srgbClr val="FF0000"/>
              </a:solidFill>
              <a:latin typeface="+mn-lt"/>
              <a:cs typeface="Arial" panose="020B0604020202020204" pitchFamily="34" charset="0"/>
            </a:rPr>
            <a:t>Intersectionality </a:t>
          </a:r>
          <a:endParaRPr lang="en-US" sz="1600" b="0" dirty="0">
            <a:solidFill>
              <a:srgbClr val="FF0000"/>
            </a:solidFill>
            <a:latin typeface="+mn-lt"/>
            <a:cs typeface="Arial" panose="020B0604020202020204" pitchFamily="34" charset="0"/>
          </a:endParaRPr>
        </a:p>
      </dgm:t>
    </dgm:pt>
    <dgm:pt modelId="{B467F7C0-2888-4126-88F7-0FC54BA37190}" type="parTrans" cxnId="{AAE14C73-D148-4A3D-BA50-C14ED0A6F908}">
      <dgm:prSet/>
      <dgm:spPr/>
      <dgm:t>
        <a:bodyPr/>
        <a:lstStyle/>
        <a:p>
          <a:endParaRPr lang="en-US"/>
        </a:p>
      </dgm:t>
    </dgm:pt>
    <dgm:pt modelId="{2F672C33-33A5-420C-8B05-FDFC473D09E5}" type="sibTrans" cxnId="{AAE14C73-D148-4A3D-BA50-C14ED0A6F908}">
      <dgm:prSet/>
      <dgm:spPr/>
      <dgm:t>
        <a:bodyPr/>
        <a:lstStyle/>
        <a:p>
          <a:endParaRPr lang="en-US"/>
        </a:p>
      </dgm:t>
    </dgm:pt>
    <dgm:pt modelId="{3D7C9004-554F-41D0-8EFD-E5A3603054D6}">
      <dgm:prSet custT="1"/>
      <dgm:spPr/>
      <dgm:t>
        <a:bodyPr/>
        <a:lstStyle/>
        <a:p>
          <a:r>
            <a:rPr lang="en-US" sz="1600" b="0" dirty="0">
              <a:solidFill>
                <a:srgbClr val="FF0000"/>
              </a:solidFill>
              <a:latin typeface="+mn-lt"/>
              <a:cs typeface="Arial" panose="020B0604020202020204" pitchFamily="34" charset="0"/>
            </a:rPr>
            <a:t>Growth mindset (online training)</a:t>
          </a:r>
          <a:endParaRPr lang="en-US" sz="1600" b="0" dirty="0">
            <a:solidFill>
              <a:schemeClr val="tx1"/>
            </a:solidFill>
            <a:latin typeface="+mn-lt"/>
            <a:cs typeface="Arial" panose="020B0604020202020204" pitchFamily="34" charset="0"/>
          </a:endParaRPr>
        </a:p>
      </dgm:t>
    </dgm:pt>
    <dgm:pt modelId="{CA75F641-F7C4-475C-BD84-BA70C64C054F}" type="parTrans" cxnId="{6A2FB5E0-1BAD-4B74-92F9-2A3171F50AE6}">
      <dgm:prSet/>
      <dgm:spPr/>
      <dgm:t>
        <a:bodyPr/>
        <a:lstStyle/>
        <a:p>
          <a:endParaRPr lang="en-US"/>
        </a:p>
      </dgm:t>
    </dgm:pt>
    <dgm:pt modelId="{6732B7AF-9FDE-4708-9180-F8EBEF87E735}" type="sibTrans" cxnId="{6A2FB5E0-1BAD-4B74-92F9-2A3171F50AE6}">
      <dgm:prSet/>
      <dgm:spPr/>
      <dgm:t>
        <a:bodyPr/>
        <a:lstStyle/>
        <a:p>
          <a:endParaRPr lang="en-US"/>
        </a:p>
      </dgm:t>
    </dgm:pt>
    <dgm:pt modelId="{8D9D96EF-0888-4645-8180-E0DE5F7D2F51}">
      <dgm:prSet custT="1"/>
      <dgm:spPr/>
      <dgm:t>
        <a:bodyPr/>
        <a:lstStyle/>
        <a:p>
          <a:r>
            <a:rPr lang="en-US" sz="1600" dirty="0">
              <a:solidFill>
                <a:srgbClr val="FF0000"/>
              </a:solidFill>
              <a:latin typeface="+mn-lt"/>
              <a:cs typeface="Arial" panose="020B0604020202020204" pitchFamily="34" charset="0"/>
            </a:rPr>
            <a:t>Professional development activity (both mentor initiated and peer initiate)</a:t>
          </a:r>
          <a:endParaRPr lang="en-US" sz="1600" dirty="0">
            <a:solidFill>
              <a:schemeClr val="tx1"/>
            </a:solidFill>
            <a:latin typeface="+mn-lt"/>
            <a:cs typeface="Arial" panose="020B0604020202020204" pitchFamily="34" charset="0"/>
          </a:endParaRPr>
        </a:p>
      </dgm:t>
    </dgm:pt>
    <dgm:pt modelId="{5D9B489E-3D36-4A6F-A104-1DCF10705352}" type="parTrans" cxnId="{E5EBA23C-FC25-4B1E-A3FD-88D20C77D97E}">
      <dgm:prSet/>
      <dgm:spPr/>
      <dgm:t>
        <a:bodyPr/>
        <a:lstStyle/>
        <a:p>
          <a:endParaRPr lang="en-US"/>
        </a:p>
      </dgm:t>
    </dgm:pt>
    <dgm:pt modelId="{FFFA7ECD-2938-47AB-9C8B-D5393A1C0490}" type="sibTrans" cxnId="{E5EBA23C-FC25-4B1E-A3FD-88D20C77D97E}">
      <dgm:prSet/>
      <dgm:spPr/>
      <dgm:t>
        <a:bodyPr/>
        <a:lstStyle/>
        <a:p>
          <a:endParaRPr lang="en-US"/>
        </a:p>
      </dgm:t>
    </dgm:pt>
    <dgm:pt modelId="{489D317B-7270-4DC6-B465-52D5A22A2A2A}">
      <dgm:prSet phldrT="[Text]" custT="1"/>
      <dgm:spPr/>
      <dgm:t>
        <a:bodyPr/>
        <a:lstStyle/>
        <a:p>
          <a:r>
            <a:rPr lang="en-US" sz="1600" dirty="0">
              <a:solidFill>
                <a:srgbClr val="9B1B1E"/>
              </a:solidFill>
              <a:latin typeface="+mn-lt"/>
            </a:rPr>
            <a:t>Peer mentorship training workshop</a:t>
          </a:r>
        </a:p>
      </dgm:t>
    </dgm:pt>
    <dgm:pt modelId="{977444ED-214F-490F-804F-697B67D1C244}" type="parTrans" cxnId="{46E04CAB-9425-4BE6-8EE3-7CF1882A43C2}">
      <dgm:prSet/>
      <dgm:spPr/>
      <dgm:t>
        <a:bodyPr/>
        <a:lstStyle/>
        <a:p>
          <a:endParaRPr lang="en-US"/>
        </a:p>
      </dgm:t>
    </dgm:pt>
    <dgm:pt modelId="{62A3D93D-B6C1-4C7D-A9E7-BAF2ED73166E}" type="sibTrans" cxnId="{46E04CAB-9425-4BE6-8EE3-7CF1882A43C2}">
      <dgm:prSet/>
      <dgm:spPr/>
      <dgm:t>
        <a:bodyPr/>
        <a:lstStyle/>
        <a:p>
          <a:endParaRPr lang="en-US"/>
        </a:p>
      </dgm:t>
    </dgm:pt>
    <dgm:pt modelId="{D7417937-063A-4D5A-A687-4253B0E7FD85}" type="pres">
      <dgm:prSet presAssocID="{2D746AB2-A3BB-4365-AAA1-41F098A0D216}" presName="Name0" presStyleCnt="0">
        <dgm:presLayoutVars>
          <dgm:dir/>
          <dgm:animLvl val="lvl"/>
          <dgm:resizeHandles val="exact"/>
        </dgm:presLayoutVars>
      </dgm:prSet>
      <dgm:spPr/>
    </dgm:pt>
    <dgm:pt modelId="{84960C2E-0ED1-4FE3-92BC-F2A9E666EF8F}" type="pres">
      <dgm:prSet presAssocID="{A785882C-3A03-4A4A-B62E-819EF3D68F12}" presName="composite" presStyleCnt="0"/>
      <dgm:spPr/>
    </dgm:pt>
    <dgm:pt modelId="{25957D5D-FA46-4DC2-B2AF-D54A37A5946D}" type="pres">
      <dgm:prSet presAssocID="{A785882C-3A03-4A4A-B62E-819EF3D68F12}" presName="parTx" presStyleLbl="alignNode1" presStyleIdx="0" presStyleCnt="3">
        <dgm:presLayoutVars>
          <dgm:chMax val="0"/>
          <dgm:chPref val="0"/>
          <dgm:bulletEnabled val="1"/>
        </dgm:presLayoutVars>
      </dgm:prSet>
      <dgm:spPr/>
    </dgm:pt>
    <dgm:pt modelId="{0B9E0BC2-AAB0-46C0-8536-5648D1FFE8BF}" type="pres">
      <dgm:prSet presAssocID="{A785882C-3A03-4A4A-B62E-819EF3D68F12}" presName="desTx" presStyleLbl="alignAccFollowNode1" presStyleIdx="0" presStyleCnt="3">
        <dgm:presLayoutVars>
          <dgm:bulletEnabled val="1"/>
        </dgm:presLayoutVars>
      </dgm:prSet>
      <dgm:spPr/>
    </dgm:pt>
    <dgm:pt modelId="{862608F1-0DE5-47CF-86B3-840D52DD34EC}" type="pres">
      <dgm:prSet presAssocID="{910AD5EC-83A5-4364-AC36-9B7653C628B9}" presName="space" presStyleCnt="0"/>
      <dgm:spPr/>
    </dgm:pt>
    <dgm:pt modelId="{9F1BC2C1-E53E-4A72-8A46-8994560CC7F2}" type="pres">
      <dgm:prSet presAssocID="{B62C8A19-ACF4-44FE-B2FE-83C283256C8C}" presName="composite" presStyleCnt="0"/>
      <dgm:spPr/>
    </dgm:pt>
    <dgm:pt modelId="{ABF7D073-E784-48D0-9FBF-DC407590E7E8}" type="pres">
      <dgm:prSet presAssocID="{B62C8A19-ACF4-44FE-B2FE-83C283256C8C}" presName="parTx" presStyleLbl="alignNode1" presStyleIdx="1" presStyleCnt="3">
        <dgm:presLayoutVars>
          <dgm:chMax val="0"/>
          <dgm:chPref val="0"/>
          <dgm:bulletEnabled val="1"/>
        </dgm:presLayoutVars>
      </dgm:prSet>
      <dgm:spPr/>
    </dgm:pt>
    <dgm:pt modelId="{67FFC96F-E7D5-49ED-A37E-E8313DB9CCAD}" type="pres">
      <dgm:prSet presAssocID="{B62C8A19-ACF4-44FE-B2FE-83C283256C8C}" presName="desTx" presStyleLbl="alignAccFollowNode1" presStyleIdx="1" presStyleCnt="3">
        <dgm:presLayoutVars>
          <dgm:bulletEnabled val="1"/>
        </dgm:presLayoutVars>
      </dgm:prSet>
      <dgm:spPr/>
    </dgm:pt>
    <dgm:pt modelId="{D8978ABC-B954-4D64-8DDE-50A2B06F0390}" type="pres">
      <dgm:prSet presAssocID="{33DCDD93-83C5-401A-ADFF-20065376F5C3}" presName="space" presStyleCnt="0"/>
      <dgm:spPr/>
    </dgm:pt>
    <dgm:pt modelId="{08C3E452-D1D2-4317-99FC-BA3BF532DD43}" type="pres">
      <dgm:prSet presAssocID="{24C6D1FA-B5E3-4333-83B2-16C8DE3A1F27}" presName="composite" presStyleCnt="0"/>
      <dgm:spPr/>
    </dgm:pt>
    <dgm:pt modelId="{95CEAD88-B222-467B-BCDA-805C918DFCE9}" type="pres">
      <dgm:prSet presAssocID="{24C6D1FA-B5E3-4333-83B2-16C8DE3A1F27}" presName="parTx" presStyleLbl="alignNode1" presStyleIdx="2" presStyleCnt="3">
        <dgm:presLayoutVars>
          <dgm:chMax val="0"/>
          <dgm:chPref val="0"/>
          <dgm:bulletEnabled val="1"/>
        </dgm:presLayoutVars>
      </dgm:prSet>
      <dgm:spPr/>
    </dgm:pt>
    <dgm:pt modelId="{2FF7D20B-F86A-40F0-9F6D-7E0FAFD0944F}" type="pres">
      <dgm:prSet presAssocID="{24C6D1FA-B5E3-4333-83B2-16C8DE3A1F27}" presName="desTx" presStyleLbl="alignAccFollowNode1" presStyleIdx="2" presStyleCnt="3">
        <dgm:presLayoutVars>
          <dgm:bulletEnabled val="1"/>
        </dgm:presLayoutVars>
      </dgm:prSet>
      <dgm:spPr/>
    </dgm:pt>
  </dgm:ptLst>
  <dgm:cxnLst>
    <dgm:cxn modelId="{89F9540B-936B-4607-8D88-69AE3EBF3752}" type="presOf" srcId="{10D7B960-CF7D-47D1-8EB3-3F31A345B5E7}" destId="{67FFC96F-E7D5-49ED-A37E-E8313DB9CCAD}" srcOrd="0" destOrd="1" presId="urn:microsoft.com/office/officeart/2005/8/layout/hList1"/>
    <dgm:cxn modelId="{8587E90B-53F6-4074-98B0-9EFB0370E584}" type="presOf" srcId="{3D7C9004-554F-41D0-8EFD-E5A3603054D6}" destId="{0B9E0BC2-AAB0-46C0-8536-5648D1FFE8BF}" srcOrd="0" destOrd="6" presId="urn:microsoft.com/office/officeart/2005/8/layout/hList1"/>
    <dgm:cxn modelId="{1282362B-0F0F-4CC7-BC29-0E1342B242A2}" srcId="{B62C8A19-ACF4-44FE-B2FE-83C283256C8C}" destId="{10D7B960-CF7D-47D1-8EB3-3F31A345B5E7}" srcOrd="1" destOrd="0" parTransId="{7E87CC76-BD41-4DCF-AB87-514AB6259A69}" sibTransId="{005C983D-1638-44E4-BDCC-DC3F3A3CE2A9}"/>
    <dgm:cxn modelId="{E5EBA23C-FC25-4B1E-A3FD-88D20C77D97E}" srcId="{24C6D1FA-B5E3-4333-83B2-16C8DE3A1F27}" destId="{8D9D96EF-0888-4645-8180-E0DE5F7D2F51}" srcOrd="4" destOrd="0" parTransId="{5D9B489E-3D36-4A6F-A104-1DCF10705352}" sibTransId="{FFFA7ECD-2938-47AB-9C8B-D5393A1C0490}"/>
    <dgm:cxn modelId="{D1EF8C5C-3FCE-4017-AD11-0890DBDDE63D}" srcId="{24C6D1FA-B5E3-4333-83B2-16C8DE3A1F27}" destId="{0EAECE9A-6D3D-404C-9107-D1F4853F6DF0}" srcOrd="2" destOrd="0" parTransId="{036A5351-DBA4-450B-866D-FE8204367446}" sibTransId="{E878E8B0-F987-4485-BEFD-8A7456965E71}"/>
    <dgm:cxn modelId="{4B39685E-BA40-4DB7-A687-69BD4A6311F7}" type="presOf" srcId="{9EC45032-FFAF-47C0-AFE2-199DF04B6FBD}" destId="{67FFC96F-E7D5-49ED-A37E-E8313DB9CCAD}" srcOrd="0" destOrd="2" presId="urn:microsoft.com/office/officeart/2005/8/layout/hList1"/>
    <dgm:cxn modelId="{41D37560-A23E-4921-9659-07EF29AE56F3}" srcId="{A785882C-3A03-4A4A-B62E-819EF3D68F12}" destId="{341BECA9-D05C-478A-AF71-FDE8E9F445BB}" srcOrd="1" destOrd="0" parTransId="{58C988B3-A8A1-4069-A5D5-4B8B5DE98784}" sibTransId="{58773B34-EC09-4950-8B45-707445C62C3A}"/>
    <dgm:cxn modelId="{6CFE0A67-00C4-40AB-83B8-14AC9DF32A10}" srcId="{2D746AB2-A3BB-4365-AAA1-41F098A0D216}" destId="{B62C8A19-ACF4-44FE-B2FE-83C283256C8C}" srcOrd="1" destOrd="0" parTransId="{7EEC3CD9-EBF6-4046-8F2E-5038373EB551}" sibTransId="{33DCDD93-83C5-401A-ADFF-20065376F5C3}"/>
    <dgm:cxn modelId="{873CA547-540F-4EC8-88FF-5B24853A6F30}" srcId="{2D746AB2-A3BB-4365-AAA1-41F098A0D216}" destId="{24C6D1FA-B5E3-4333-83B2-16C8DE3A1F27}" srcOrd="2" destOrd="0" parTransId="{6EEB39F3-025E-4CE4-9177-11790A61B652}" sibTransId="{50F525BA-1C59-41B0-A4FC-53C0FCEB3AF9}"/>
    <dgm:cxn modelId="{2440856A-D719-413D-AF22-FF691852C921}" srcId="{24C6D1FA-B5E3-4333-83B2-16C8DE3A1F27}" destId="{6AE9EBEF-CB10-4FF4-91FC-6E93260FB260}" srcOrd="3" destOrd="0" parTransId="{52A4E5C5-ED07-452B-98DF-250BD5BCBC2B}" sibTransId="{D1A252AC-8584-4D6C-BDE5-9475C01B6B13}"/>
    <dgm:cxn modelId="{AAE14C73-D148-4A3D-BA50-C14ED0A6F908}" srcId="{341BECA9-D05C-478A-AF71-FDE8E9F445BB}" destId="{5E2DCA5F-C18F-4AE4-B793-4B30E80062E0}" srcOrd="2" destOrd="0" parTransId="{B467F7C0-2888-4126-88F7-0FC54BA37190}" sibTransId="{2F672C33-33A5-420C-8B05-FDFC473D09E5}"/>
    <dgm:cxn modelId="{705C7753-EDA3-43BB-8A8D-D25A09A5167A}" type="presOf" srcId="{8D9D96EF-0888-4645-8180-E0DE5F7D2F51}" destId="{2FF7D20B-F86A-40F0-9F6D-7E0FAFD0944F}" srcOrd="0" destOrd="4" presId="urn:microsoft.com/office/officeart/2005/8/layout/hList1"/>
    <dgm:cxn modelId="{D42F847C-B175-408F-A7CB-D51AC9489E09}" type="presOf" srcId="{37790A3C-6914-4589-BDE9-C001FA1D8FF8}" destId="{0B9E0BC2-AAB0-46C0-8536-5648D1FFE8BF}" srcOrd="0" destOrd="0" presId="urn:microsoft.com/office/officeart/2005/8/layout/hList1"/>
    <dgm:cxn modelId="{FB87C984-D370-4A38-9CA1-456C9BFE0BDE}" type="presOf" srcId="{96142EA5-76F7-49F9-88F7-9A85B1866E53}" destId="{0B9E0BC2-AAB0-46C0-8536-5648D1FFE8BF}" srcOrd="0" destOrd="1" presId="urn:microsoft.com/office/officeart/2005/8/layout/hList1"/>
    <dgm:cxn modelId="{93F06088-2ACC-4CBE-8DCC-6DE119D3ED4D}" type="presOf" srcId="{E2F756E1-32C9-4524-8590-30A1BF1C8021}" destId="{0B9E0BC2-AAB0-46C0-8536-5648D1FFE8BF}" srcOrd="0" destOrd="4" presId="urn:microsoft.com/office/officeart/2005/8/layout/hList1"/>
    <dgm:cxn modelId="{D0BEEA8D-36E4-4015-9663-BFAC50CE4453}" srcId="{341BECA9-D05C-478A-AF71-FDE8E9F445BB}" destId="{E2F756E1-32C9-4524-8590-30A1BF1C8021}" srcOrd="1" destOrd="0" parTransId="{B708B13F-0F8B-4B7A-A4B0-23CA5636BCBC}" sibTransId="{835A5CB4-38A7-4CB3-AE24-96AD77E0A9E7}"/>
    <dgm:cxn modelId="{4C7F9E98-EC04-4DCC-AEC4-74046C60A622}" type="presOf" srcId="{5D3C4770-CD28-4525-B0FC-A47385A2F945}" destId="{67FFC96F-E7D5-49ED-A37E-E8313DB9CCAD}" srcOrd="0" destOrd="0" presId="urn:microsoft.com/office/officeart/2005/8/layout/hList1"/>
    <dgm:cxn modelId="{8FCC29A3-0B4F-4E58-A1EE-707E1F457FA6}" type="presOf" srcId="{6AE9EBEF-CB10-4FF4-91FC-6E93260FB260}" destId="{2FF7D20B-F86A-40F0-9F6D-7E0FAFD0944F}" srcOrd="0" destOrd="3" presId="urn:microsoft.com/office/officeart/2005/8/layout/hList1"/>
    <dgm:cxn modelId="{96915AA3-AF99-4B6F-880A-ACAE324B730B}" srcId="{A785882C-3A03-4A4A-B62E-819EF3D68F12}" destId="{37790A3C-6914-4589-BDE9-C001FA1D8FF8}" srcOrd="0" destOrd="0" parTransId="{CC117825-D22C-4F62-BF31-61964EEF63ED}" sibTransId="{B205DE58-6FB5-4361-836E-3DE90A04F581}"/>
    <dgm:cxn modelId="{CA2C92A3-36F2-4CDD-947D-FEE274DE42CC}" type="presOf" srcId="{341BECA9-D05C-478A-AF71-FDE8E9F445BB}" destId="{0B9E0BC2-AAB0-46C0-8536-5648D1FFE8BF}" srcOrd="0" destOrd="2" presId="urn:microsoft.com/office/officeart/2005/8/layout/hList1"/>
    <dgm:cxn modelId="{46E04CAB-9425-4BE6-8EE3-7CF1882A43C2}" srcId="{B62C8A19-ACF4-44FE-B2FE-83C283256C8C}" destId="{489D317B-7270-4DC6-B465-52D5A22A2A2A}" srcOrd="3" destOrd="0" parTransId="{977444ED-214F-490F-804F-697B67D1C244}" sibTransId="{62A3D93D-B6C1-4C7D-A9E7-BAF2ED73166E}"/>
    <dgm:cxn modelId="{4415D5AB-4792-47C5-B6F0-5C7345CCF065}" srcId="{B62C8A19-ACF4-44FE-B2FE-83C283256C8C}" destId="{5D3C4770-CD28-4525-B0FC-A47385A2F945}" srcOrd="0" destOrd="0" parTransId="{F7C88E5E-B265-4E73-B995-71981FFA3232}" sibTransId="{35B8F841-8AEF-4610-953A-80B0C054A329}"/>
    <dgm:cxn modelId="{1B4585AD-F09D-4294-BB96-CFC25B617626}" type="presOf" srcId="{1151F0E9-41A0-41A2-9FF9-63B06DBD6626}" destId="{2FF7D20B-F86A-40F0-9F6D-7E0FAFD0944F}" srcOrd="0" destOrd="1" presId="urn:microsoft.com/office/officeart/2005/8/layout/hList1"/>
    <dgm:cxn modelId="{C021F0B2-84BE-40F8-8220-B766B30243CD}" type="presOf" srcId="{0EAECE9A-6D3D-404C-9107-D1F4853F6DF0}" destId="{2FF7D20B-F86A-40F0-9F6D-7E0FAFD0944F}" srcOrd="0" destOrd="2" presId="urn:microsoft.com/office/officeart/2005/8/layout/hList1"/>
    <dgm:cxn modelId="{168245C0-DB13-4274-9769-FA0A348F4B30}" type="presOf" srcId="{489D317B-7270-4DC6-B465-52D5A22A2A2A}" destId="{67FFC96F-E7D5-49ED-A37E-E8313DB9CCAD}" srcOrd="0" destOrd="3" presId="urn:microsoft.com/office/officeart/2005/8/layout/hList1"/>
    <dgm:cxn modelId="{742278C7-757D-4051-ACEA-258DDBBADBEB}" srcId="{37790A3C-6914-4589-BDE9-C001FA1D8FF8}" destId="{96142EA5-76F7-49F9-88F7-9A85B1866E53}" srcOrd="0" destOrd="0" parTransId="{A6A0AD58-AEF6-4672-AF56-175C37DF16B4}" sibTransId="{18D1C6A5-BA97-4B8A-922B-CC2ED258571D}"/>
    <dgm:cxn modelId="{D955FAD2-5642-4CBC-BF70-68A2A8DC290A}" srcId="{B62C8A19-ACF4-44FE-B2FE-83C283256C8C}" destId="{9EC45032-FFAF-47C0-AFE2-199DF04B6FBD}" srcOrd="2" destOrd="0" parTransId="{92C37232-D793-4884-BCA3-69C23BC62E59}" sibTransId="{3CE113E1-2407-42BF-96CF-A5FEA4BB15B8}"/>
    <dgm:cxn modelId="{00682CDA-F4BE-41DB-B26E-2F56686B063E}" srcId="{341BECA9-D05C-478A-AF71-FDE8E9F445BB}" destId="{4280C0A3-301F-4876-9D55-B02FF091226E}" srcOrd="0" destOrd="0" parTransId="{606C7371-9079-4B71-9C17-B00FB5F048C8}" sibTransId="{835F0430-A2CC-485F-BA18-6731F973171F}"/>
    <dgm:cxn modelId="{6A2FB5E0-1BAD-4B74-92F9-2A3171F50AE6}" srcId="{341BECA9-D05C-478A-AF71-FDE8E9F445BB}" destId="{3D7C9004-554F-41D0-8EFD-E5A3603054D6}" srcOrd="3" destOrd="0" parTransId="{CA75F641-F7C4-475C-BD84-BA70C64C054F}" sibTransId="{6732B7AF-9FDE-4708-9180-F8EBEF87E735}"/>
    <dgm:cxn modelId="{8200E1E4-E1D6-459C-989B-88059914CFC1}" type="presOf" srcId="{69C1FD67-F949-4899-9EBA-426921B2DF9D}" destId="{2FF7D20B-F86A-40F0-9F6D-7E0FAFD0944F}" srcOrd="0" destOrd="0" presId="urn:microsoft.com/office/officeart/2005/8/layout/hList1"/>
    <dgm:cxn modelId="{998154E5-6F26-4135-B2B4-C182442726A6}" type="presOf" srcId="{5E2DCA5F-C18F-4AE4-B793-4B30E80062E0}" destId="{0B9E0BC2-AAB0-46C0-8536-5648D1FFE8BF}" srcOrd="0" destOrd="5" presId="urn:microsoft.com/office/officeart/2005/8/layout/hList1"/>
    <dgm:cxn modelId="{C0AC1DE6-4F9C-4C40-A33A-D91F518883FD}" srcId="{24C6D1FA-B5E3-4333-83B2-16C8DE3A1F27}" destId="{1151F0E9-41A0-41A2-9FF9-63B06DBD6626}" srcOrd="1" destOrd="0" parTransId="{00E337E1-C3B9-46C5-8179-92735C3F5777}" sibTransId="{B1E28ACF-95C0-4205-91C4-79574276E5A8}"/>
    <dgm:cxn modelId="{843E26E6-CFF8-4617-B757-A7A62ADC7DEC}" srcId="{2D746AB2-A3BB-4365-AAA1-41F098A0D216}" destId="{A785882C-3A03-4A4A-B62E-819EF3D68F12}" srcOrd="0" destOrd="0" parTransId="{A694C9C2-A36E-4034-BEA4-5743B12C91FE}" sibTransId="{910AD5EC-83A5-4364-AC36-9B7653C628B9}"/>
    <dgm:cxn modelId="{E8FB9EE7-C334-4E0B-A790-CA2AE0A2BE06}" srcId="{24C6D1FA-B5E3-4333-83B2-16C8DE3A1F27}" destId="{69C1FD67-F949-4899-9EBA-426921B2DF9D}" srcOrd="0" destOrd="0" parTransId="{BDA55B28-D71C-4958-B7D8-E047D1344D46}" sibTransId="{93726B94-03DA-4B7F-A755-8AC143CD0AE9}"/>
    <dgm:cxn modelId="{F63F02EE-5176-455E-9D51-F136D8477C8D}" type="presOf" srcId="{24C6D1FA-B5E3-4333-83B2-16C8DE3A1F27}" destId="{95CEAD88-B222-467B-BCDA-805C918DFCE9}" srcOrd="0" destOrd="0" presId="urn:microsoft.com/office/officeart/2005/8/layout/hList1"/>
    <dgm:cxn modelId="{A26776EF-751B-482C-9B0C-E08294C9BBC2}" type="presOf" srcId="{B62C8A19-ACF4-44FE-B2FE-83C283256C8C}" destId="{ABF7D073-E784-48D0-9FBF-DC407590E7E8}" srcOrd="0" destOrd="0" presId="urn:microsoft.com/office/officeart/2005/8/layout/hList1"/>
    <dgm:cxn modelId="{00EEB3F4-FF44-43A3-9632-BA4666F9C888}" type="presOf" srcId="{4280C0A3-301F-4876-9D55-B02FF091226E}" destId="{0B9E0BC2-AAB0-46C0-8536-5648D1FFE8BF}" srcOrd="0" destOrd="3" presId="urn:microsoft.com/office/officeart/2005/8/layout/hList1"/>
    <dgm:cxn modelId="{8A952CF8-AEA0-4F83-B2EA-FDC97DB5A5E7}" type="presOf" srcId="{A785882C-3A03-4A4A-B62E-819EF3D68F12}" destId="{25957D5D-FA46-4DC2-B2AF-D54A37A5946D}" srcOrd="0" destOrd="0" presId="urn:microsoft.com/office/officeart/2005/8/layout/hList1"/>
    <dgm:cxn modelId="{6C30E0FD-D922-4614-A2BE-86FFE34461A2}" type="presOf" srcId="{2D746AB2-A3BB-4365-AAA1-41F098A0D216}" destId="{D7417937-063A-4D5A-A687-4253B0E7FD85}" srcOrd="0" destOrd="0" presId="urn:microsoft.com/office/officeart/2005/8/layout/hList1"/>
    <dgm:cxn modelId="{21079F5B-9D4E-4079-8D99-1F254F389BF8}" type="presParOf" srcId="{D7417937-063A-4D5A-A687-4253B0E7FD85}" destId="{84960C2E-0ED1-4FE3-92BC-F2A9E666EF8F}" srcOrd="0" destOrd="0" presId="urn:microsoft.com/office/officeart/2005/8/layout/hList1"/>
    <dgm:cxn modelId="{918BA6C2-E729-46B8-A558-7E80697D4327}" type="presParOf" srcId="{84960C2E-0ED1-4FE3-92BC-F2A9E666EF8F}" destId="{25957D5D-FA46-4DC2-B2AF-D54A37A5946D}" srcOrd="0" destOrd="0" presId="urn:microsoft.com/office/officeart/2005/8/layout/hList1"/>
    <dgm:cxn modelId="{4F73FC02-4E18-4ADF-840D-AA011D48C004}" type="presParOf" srcId="{84960C2E-0ED1-4FE3-92BC-F2A9E666EF8F}" destId="{0B9E0BC2-AAB0-46C0-8536-5648D1FFE8BF}" srcOrd="1" destOrd="0" presId="urn:microsoft.com/office/officeart/2005/8/layout/hList1"/>
    <dgm:cxn modelId="{9B11CA63-363F-4D15-ABAB-CD770FB06D7F}" type="presParOf" srcId="{D7417937-063A-4D5A-A687-4253B0E7FD85}" destId="{862608F1-0DE5-47CF-86B3-840D52DD34EC}" srcOrd="1" destOrd="0" presId="urn:microsoft.com/office/officeart/2005/8/layout/hList1"/>
    <dgm:cxn modelId="{53A89267-211B-4953-B8D7-B1E67E3D88A1}" type="presParOf" srcId="{D7417937-063A-4D5A-A687-4253B0E7FD85}" destId="{9F1BC2C1-E53E-4A72-8A46-8994560CC7F2}" srcOrd="2" destOrd="0" presId="urn:microsoft.com/office/officeart/2005/8/layout/hList1"/>
    <dgm:cxn modelId="{A778F9C3-517C-42DA-BF7D-2840FE91208F}" type="presParOf" srcId="{9F1BC2C1-E53E-4A72-8A46-8994560CC7F2}" destId="{ABF7D073-E784-48D0-9FBF-DC407590E7E8}" srcOrd="0" destOrd="0" presId="urn:microsoft.com/office/officeart/2005/8/layout/hList1"/>
    <dgm:cxn modelId="{2C17F9B7-5D00-4DC9-830C-0AAE184FBDA1}" type="presParOf" srcId="{9F1BC2C1-E53E-4A72-8A46-8994560CC7F2}" destId="{67FFC96F-E7D5-49ED-A37E-E8313DB9CCAD}" srcOrd="1" destOrd="0" presId="urn:microsoft.com/office/officeart/2005/8/layout/hList1"/>
    <dgm:cxn modelId="{788B0AB6-1499-43B0-8C24-34DB3F34BF2F}" type="presParOf" srcId="{D7417937-063A-4D5A-A687-4253B0E7FD85}" destId="{D8978ABC-B954-4D64-8DDE-50A2B06F0390}" srcOrd="3" destOrd="0" presId="urn:microsoft.com/office/officeart/2005/8/layout/hList1"/>
    <dgm:cxn modelId="{0901071F-D454-4187-84A1-EA4FB3FDB639}" type="presParOf" srcId="{D7417937-063A-4D5A-A687-4253B0E7FD85}" destId="{08C3E452-D1D2-4317-99FC-BA3BF532DD43}" srcOrd="4" destOrd="0" presId="urn:microsoft.com/office/officeart/2005/8/layout/hList1"/>
    <dgm:cxn modelId="{44503EF5-CBF8-4563-9A5E-7BD8DB1FBA96}" type="presParOf" srcId="{08C3E452-D1D2-4317-99FC-BA3BF532DD43}" destId="{95CEAD88-B222-467B-BCDA-805C918DFCE9}" srcOrd="0" destOrd="0" presId="urn:microsoft.com/office/officeart/2005/8/layout/hList1"/>
    <dgm:cxn modelId="{EE952268-9D13-4508-8C2B-8371BD712780}" type="presParOf" srcId="{08C3E452-D1D2-4317-99FC-BA3BF532DD43}" destId="{2FF7D20B-F86A-40F0-9F6D-7E0FAFD0944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57D5D-FA46-4DC2-B2AF-D54A37A5946D}">
      <dsp:nvSpPr>
        <dsp:cNvPr id="0" name=""/>
        <dsp:cNvSpPr/>
      </dsp:nvSpPr>
      <dsp:spPr>
        <a:xfrm>
          <a:off x="2643" y="11342"/>
          <a:ext cx="2577107"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Mentor+</a:t>
          </a:r>
        </a:p>
      </dsp:txBody>
      <dsp:txXfrm>
        <a:off x="2643" y="11342"/>
        <a:ext cx="2577107" cy="892800"/>
      </dsp:txXfrm>
    </dsp:sp>
    <dsp:sp modelId="{0B9E0BC2-AAB0-46C0-8536-5648D1FFE8BF}">
      <dsp:nvSpPr>
        <dsp:cNvPr id="0" name=""/>
        <dsp:cNvSpPr/>
      </dsp:nvSpPr>
      <dsp:spPr>
        <a:xfrm>
          <a:off x="2643" y="904142"/>
          <a:ext cx="2577107" cy="31485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solidFill>
                <a:schemeClr val="tx1"/>
              </a:solidFill>
              <a:latin typeface="+mn-lt"/>
              <a:cs typeface="Arial" panose="020B0604020202020204" pitchFamily="34" charset="0"/>
            </a:rPr>
            <a:t>Mentor+ advisement (mandatory, 2 per term)</a:t>
          </a:r>
          <a:endParaRPr lang="en-US" sz="1600" kern="1200" dirty="0">
            <a:latin typeface="+mn-lt"/>
          </a:endParaRPr>
        </a:p>
        <a:p>
          <a:pPr marL="342900" lvl="2" indent="-171450" algn="l" defTabSz="711200">
            <a:lnSpc>
              <a:spcPct val="90000"/>
            </a:lnSpc>
            <a:spcBef>
              <a:spcPct val="0"/>
            </a:spcBef>
            <a:spcAft>
              <a:spcPct val="15000"/>
            </a:spcAft>
            <a:buChar char="•"/>
          </a:pPr>
          <a:r>
            <a:rPr lang="en-US" sz="1600" b="0" kern="1200" dirty="0">
              <a:solidFill>
                <a:srgbClr val="FF0000"/>
              </a:solidFill>
              <a:latin typeface="+mn-lt"/>
              <a:cs typeface="Arial" panose="020B0604020202020204" pitchFamily="34" charset="0"/>
            </a:rPr>
            <a:t>Shifted to scholar initiated scheduling</a:t>
          </a:r>
          <a:endParaRPr lang="en-US" sz="1600" kern="1200" dirty="0">
            <a:latin typeface="+mn-lt"/>
          </a:endParaRPr>
        </a:p>
        <a:p>
          <a:pPr marL="171450" lvl="1" indent="-171450" algn="l" defTabSz="711200">
            <a:lnSpc>
              <a:spcPct val="90000"/>
            </a:lnSpc>
            <a:spcBef>
              <a:spcPct val="0"/>
            </a:spcBef>
            <a:spcAft>
              <a:spcPct val="15000"/>
            </a:spcAft>
            <a:buChar char="•"/>
          </a:pPr>
          <a:r>
            <a:rPr lang="en-US" sz="1600" b="0" kern="1200" dirty="0">
              <a:latin typeface="+mn-lt"/>
              <a:cs typeface="Arial" panose="020B0604020202020204" pitchFamily="34" charset="0"/>
            </a:rPr>
            <a:t>Mentor Trainings (1 per term) on</a:t>
          </a:r>
          <a:endParaRPr lang="en-US" sz="1600" b="0" kern="1200" dirty="0">
            <a:solidFill>
              <a:schemeClr val="tx1"/>
            </a:solidFill>
            <a:latin typeface="+mn-lt"/>
            <a:cs typeface="Arial" panose="020B0604020202020204" pitchFamily="34" charset="0"/>
          </a:endParaRPr>
        </a:p>
        <a:p>
          <a:pPr marL="342900" lvl="2" indent="-171450" algn="l" defTabSz="711200">
            <a:lnSpc>
              <a:spcPct val="90000"/>
            </a:lnSpc>
            <a:spcBef>
              <a:spcPct val="0"/>
            </a:spcBef>
            <a:spcAft>
              <a:spcPct val="15000"/>
            </a:spcAft>
            <a:buChar char="•"/>
          </a:pPr>
          <a:r>
            <a:rPr lang="en-US" sz="1600" b="0" kern="1200" dirty="0">
              <a:solidFill>
                <a:schemeClr val="tx1"/>
              </a:solidFill>
              <a:latin typeface="+mn-lt"/>
              <a:cs typeface="Arial" panose="020B0604020202020204" pitchFamily="34" charset="0"/>
            </a:rPr>
            <a:t>Guide to one-on-one meeting</a:t>
          </a:r>
        </a:p>
        <a:p>
          <a:pPr marL="342900" lvl="2" indent="-171450" algn="l" defTabSz="711200">
            <a:lnSpc>
              <a:spcPct val="90000"/>
            </a:lnSpc>
            <a:spcBef>
              <a:spcPct val="0"/>
            </a:spcBef>
            <a:spcAft>
              <a:spcPct val="15000"/>
            </a:spcAft>
            <a:buChar char="•"/>
          </a:pPr>
          <a:r>
            <a:rPr lang="en-US" sz="1600" b="0" kern="1200" dirty="0">
              <a:solidFill>
                <a:schemeClr val="tx1"/>
              </a:solidFill>
              <a:latin typeface="+mn-lt"/>
              <a:cs typeface="Arial" panose="020B0604020202020204" pitchFamily="34" charset="0"/>
            </a:rPr>
            <a:t>Leadership</a:t>
          </a:r>
        </a:p>
        <a:p>
          <a:pPr marL="342900" lvl="2" indent="-171450" algn="l" defTabSz="711200">
            <a:lnSpc>
              <a:spcPct val="90000"/>
            </a:lnSpc>
            <a:spcBef>
              <a:spcPct val="0"/>
            </a:spcBef>
            <a:spcAft>
              <a:spcPct val="15000"/>
            </a:spcAft>
            <a:buChar char="•"/>
          </a:pPr>
          <a:r>
            <a:rPr lang="en-US" sz="1600" kern="1200" dirty="0">
              <a:solidFill>
                <a:srgbClr val="FF0000"/>
              </a:solidFill>
              <a:latin typeface="+mn-lt"/>
              <a:cs typeface="Arial" panose="020B0604020202020204" pitchFamily="34" charset="0"/>
            </a:rPr>
            <a:t>Intersectionality </a:t>
          </a:r>
          <a:endParaRPr lang="en-US" sz="1600" b="0" kern="1200" dirty="0">
            <a:solidFill>
              <a:srgbClr val="FF0000"/>
            </a:solidFill>
            <a:latin typeface="+mn-lt"/>
            <a:cs typeface="Arial" panose="020B0604020202020204" pitchFamily="34" charset="0"/>
          </a:endParaRPr>
        </a:p>
        <a:p>
          <a:pPr marL="342900" lvl="2" indent="-171450" algn="l" defTabSz="711200">
            <a:lnSpc>
              <a:spcPct val="90000"/>
            </a:lnSpc>
            <a:spcBef>
              <a:spcPct val="0"/>
            </a:spcBef>
            <a:spcAft>
              <a:spcPct val="15000"/>
            </a:spcAft>
            <a:buChar char="•"/>
          </a:pPr>
          <a:r>
            <a:rPr lang="en-US" sz="1600" b="0" kern="1200" dirty="0">
              <a:solidFill>
                <a:srgbClr val="FF0000"/>
              </a:solidFill>
              <a:latin typeface="+mn-lt"/>
              <a:cs typeface="Arial" panose="020B0604020202020204" pitchFamily="34" charset="0"/>
            </a:rPr>
            <a:t>Growth mindset (online training)</a:t>
          </a:r>
          <a:endParaRPr lang="en-US" sz="1600" b="0" kern="1200" dirty="0">
            <a:solidFill>
              <a:schemeClr val="tx1"/>
            </a:solidFill>
            <a:latin typeface="+mn-lt"/>
            <a:cs typeface="Arial" panose="020B0604020202020204" pitchFamily="34" charset="0"/>
          </a:endParaRPr>
        </a:p>
      </dsp:txBody>
      <dsp:txXfrm>
        <a:off x="2643" y="904142"/>
        <a:ext cx="2577107" cy="3148515"/>
      </dsp:txXfrm>
    </dsp:sp>
    <dsp:sp modelId="{ABF7D073-E784-48D0-9FBF-DC407590E7E8}">
      <dsp:nvSpPr>
        <dsp:cNvPr id="0" name=""/>
        <dsp:cNvSpPr/>
      </dsp:nvSpPr>
      <dsp:spPr>
        <a:xfrm>
          <a:off x="2940546" y="11342"/>
          <a:ext cx="2577107"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Peer Support</a:t>
          </a:r>
        </a:p>
      </dsp:txBody>
      <dsp:txXfrm>
        <a:off x="2940546" y="11342"/>
        <a:ext cx="2577107" cy="892800"/>
      </dsp:txXfrm>
    </dsp:sp>
    <dsp:sp modelId="{67FFC96F-E7D5-49ED-A37E-E8313DB9CCAD}">
      <dsp:nvSpPr>
        <dsp:cNvPr id="0" name=""/>
        <dsp:cNvSpPr/>
      </dsp:nvSpPr>
      <dsp:spPr>
        <a:xfrm>
          <a:off x="2940546" y="904142"/>
          <a:ext cx="2577107" cy="31485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latin typeface="+mn-lt"/>
              <a:cs typeface="Arial" panose="020B0604020202020204" pitchFamily="34" charset="0"/>
            </a:rPr>
            <a:t>Formal and informal cohort gatherings by year and by major</a:t>
          </a:r>
          <a:endParaRPr lang="en-US" sz="1600" kern="1200" dirty="0">
            <a:latin typeface="+mn-lt"/>
          </a:endParaRPr>
        </a:p>
        <a:p>
          <a:pPr marL="171450" lvl="1" indent="-171450" algn="l" defTabSz="711200">
            <a:lnSpc>
              <a:spcPct val="90000"/>
            </a:lnSpc>
            <a:spcBef>
              <a:spcPct val="0"/>
            </a:spcBef>
            <a:spcAft>
              <a:spcPct val="15000"/>
            </a:spcAft>
            <a:buChar char="•"/>
          </a:pPr>
          <a:r>
            <a:rPr lang="en-US" sz="1600" kern="1200" dirty="0">
              <a:solidFill>
                <a:srgbClr val="FF0000"/>
              </a:solidFill>
              <a:latin typeface="+mn-lt"/>
              <a:cs typeface="Arial" panose="020B0604020202020204" pitchFamily="34" charset="0"/>
            </a:rPr>
            <a:t>Peer initiated gathering and mentoring (by major, rotating peer leaders)</a:t>
          </a:r>
        </a:p>
        <a:p>
          <a:pPr marL="171450" lvl="1" indent="-171450" algn="l" defTabSz="711200">
            <a:lnSpc>
              <a:spcPct val="90000"/>
            </a:lnSpc>
            <a:spcBef>
              <a:spcPct val="0"/>
            </a:spcBef>
            <a:spcAft>
              <a:spcPct val="15000"/>
            </a:spcAft>
            <a:buChar char="•"/>
          </a:pPr>
          <a:r>
            <a:rPr lang="en-US" sz="1600" kern="1200" dirty="0">
              <a:solidFill>
                <a:schemeClr val="tx1"/>
              </a:solidFill>
              <a:latin typeface="+mn-lt"/>
              <a:cs typeface="Arial" panose="020B0604020202020204" pitchFamily="34" charset="0"/>
            </a:rPr>
            <a:t>Same course enrollment (extremely difficult during their first two years)</a:t>
          </a:r>
          <a:endParaRPr lang="en-US" sz="1600" kern="1200" dirty="0">
            <a:latin typeface="+mn-lt"/>
          </a:endParaRPr>
        </a:p>
        <a:p>
          <a:pPr marL="171450" lvl="1" indent="-171450" algn="l" defTabSz="711200">
            <a:lnSpc>
              <a:spcPct val="90000"/>
            </a:lnSpc>
            <a:spcBef>
              <a:spcPct val="0"/>
            </a:spcBef>
            <a:spcAft>
              <a:spcPct val="15000"/>
            </a:spcAft>
            <a:buChar char="•"/>
          </a:pPr>
          <a:r>
            <a:rPr lang="en-US" sz="1600" kern="1200" dirty="0">
              <a:solidFill>
                <a:srgbClr val="9B1B1E"/>
              </a:solidFill>
              <a:latin typeface="+mn-lt"/>
            </a:rPr>
            <a:t>Peer mentorship training workshop</a:t>
          </a:r>
        </a:p>
      </dsp:txBody>
      <dsp:txXfrm>
        <a:off x="2940546" y="904142"/>
        <a:ext cx="2577107" cy="3148515"/>
      </dsp:txXfrm>
    </dsp:sp>
    <dsp:sp modelId="{95CEAD88-B222-467B-BCDA-805C918DFCE9}">
      <dsp:nvSpPr>
        <dsp:cNvPr id="0" name=""/>
        <dsp:cNvSpPr/>
      </dsp:nvSpPr>
      <dsp:spPr>
        <a:xfrm>
          <a:off x="5878448" y="11342"/>
          <a:ext cx="2577107"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Professional Development</a:t>
          </a:r>
        </a:p>
      </dsp:txBody>
      <dsp:txXfrm>
        <a:off x="5878448" y="11342"/>
        <a:ext cx="2577107" cy="892800"/>
      </dsp:txXfrm>
    </dsp:sp>
    <dsp:sp modelId="{2FF7D20B-F86A-40F0-9F6D-7E0FAFD0944F}">
      <dsp:nvSpPr>
        <dsp:cNvPr id="0" name=""/>
        <dsp:cNvSpPr/>
      </dsp:nvSpPr>
      <dsp:spPr>
        <a:xfrm>
          <a:off x="5878448" y="904142"/>
          <a:ext cx="2577107" cy="31485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latin typeface="+mn-lt"/>
              <a:cs typeface="Arial" panose="020B0604020202020204" pitchFamily="34" charset="0"/>
            </a:rPr>
            <a:t>Participation in professional events (1 per term, reflection essay submission)</a:t>
          </a:r>
          <a:endParaRPr lang="en-US" sz="1600" kern="1200" dirty="0">
            <a:latin typeface="+mn-lt"/>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chemeClr val="tx1"/>
              </a:solidFill>
              <a:latin typeface="+mn-lt"/>
              <a:cs typeface="Arial" panose="020B0604020202020204" pitchFamily="34" charset="0"/>
            </a:rPr>
            <a:t>Research opportunities and internships</a:t>
          </a:r>
          <a:endParaRPr lang="en-US" sz="1600" kern="1200" dirty="0">
            <a:latin typeface="+mn-lt"/>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latin typeface="+mn-lt"/>
              <a:cs typeface="Arial" panose="020B0604020202020204" pitchFamily="34" charset="0"/>
            </a:rPr>
            <a:t>Professional conference</a:t>
          </a:r>
        </a:p>
        <a:p>
          <a:pPr marL="171450" lvl="1" indent="-171450" algn="l" defTabSz="711200">
            <a:lnSpc>
              <a:spcPct val="90000"/>
            </a:lnSpc>
            <a:spcBef>
              <a:spcPct val="0"/>
            </a:spcBef>
            <a:spcAft>
              <a:spcPct val="15000"/>
            </a:spcAft>
            <a:buChar char="•"/>
          </a:pPr>
          <a:r>
            <a:rPr lang="en-US" sz="1600" kern="1200" dirty="0">
              <a:solidFill>
                <a:schemeClr val="tx1"/>
              </a:solidFill>
              <a:latin typeface="+mn-lt"/>
              <a:cs typeface="Arial" panose="020B0604020202020204" pitchFamily="34" charset="0"/>
            </a:rPr>
            <a:t>Field trips (1 per year)</a:t>
          </a:r>
        </a:p>
        <a:p>
          <a:pPr marL="171450" lvl="1" indent="-171450" algn="l" defTabSz="711200">
            <a:lnSpc>
              <a:spcPct val="90000"/>
            </a:lnSpc>
            <a:spcBef>
              <a:spcPct val="0"/>
            </a:spcBef>
            <a:spcAft>
              <a:spcPct val="15000"/>
            </a:spcAft>
            <a:buChar char="•"/>
          </a:pPr>
          <a:r>
            <a:rPr lang="en-US" sz="1600" kern="1200" dirty="0">
              <a:solidFill>
                <a:srgbClr val="FF0000"/>
              </a:solidFill>
              <a:latin typeface="+mn-lt"/>
              <a:cs typeface="Arial" panose="020B0604020202020204" pitchFamily="34" charset="0"/>
            </a:rPr>
            <a:t>Professional development activity (both mentor initiated and peer initiate)</a:t>
          </a:r>
          <a:endParaRPr lang="en-US" sz="1600" kern="1200" dirty="0">
            <a:solidFill>
              <a:schemeClr val="tx1"/>
            </a:solidFill>
            <a:latin typeface="+mn-lt"/>
            <a:cs typeface="Arial" panose="020B0604020202020204" pitchFamily="34" charset="0"/>
          </a:endParaRPr>
        </a:p>
      </dsp:txBody>
      <dsp:txXfrm>
        <a:off x="5878448" y="904142"/>
        <a:ext cx="2577107" cy="314851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C458A-3A37-48E6-AC8E-CCAC23BE8474}" type="datetimeFigureOut">
              <a:rPr lang="en-US" smtClean="0"/>
              <a:t>7/10/2021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3ACEC-41EA-4E5D-AF82-3743BEEBEBF1}" type="slidenum">
              <a:rPr lang="en-US" smtClean="0"/>
              <a:t>‹#›</a:t>
            </a:fld>
            <a:endParaRPr lang="en-US"/>
          </a:p>
        </p:txBody>
      </p:sp>
    </p:spTree>
    <p:extLst>
      <p:ext uri="{BB962C8B-B14F-4D97-AF65-F5344CB8AC3E}">
        <p14:creationId xmlns:p14="http://schemas.microsoft.com/office/powerpoint/2010/main" val="3832244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name is Matthew Jackson</a:t>
            </a:r>
            <a:r>
              <a:rPr lang="en-US" baseline="0" dirty="0"/>
              <a:t>, Assistant Professor of Psychology at California State University, Los Angeles. Today, I am going to present the work entitled “Developing a Culturally Adaptive Pathway to Success: Implementation Progress and Project Findings”. This is an ongoing project that has run by Elaine Kang,  professor in the College of Engineering, Computer Science, and Technology (in short ECST),  and myself as CO PI of the project, along with Dr. Emily Allen (Dean of the ECST), Dr. Jane Dong (Associate Dean of the ECST), and Dr. Daniel Galvan (Director of </a:t>
            </a:r>
            <a:r>
              <a:rPr lang="en-US" sz="1200" b="0" i="0" kern="1200" dirty="0">
                <a:solidFill>
                  <a:schemeClr val="tx1"/>
                </a:solidFill>
                <a:effectLst/>
                <a:latin typeface="+mn-lt"/>
                <a:ea typeface="+mn-ea"/>
                <a:cs typeface="+mn-cs"/>
              </a:rPr>
              <a:t>Acceleration Initiatives &amp; Student Engagement </a:t>
            </a:r>
            <a:r>
              <a:rPr lang="en-US" baseline="0" dirty="0"/>
              <a:t>of the ECST). </a:t>
            </a:r>
            <a:endParaRPr lang="en-US" dirty="0"/>
          </a:p>
        </p:txBody>
      </p:sp>
      <p:sp>
        <p:nvSpPr>
          <p:cNvPr id="4" name="Slide Number Placeholder 3"/>
          <p:cNvSpPr>
            <a:spLocks noGrp="1"/>
          </p:cNvSpPr>
          <p:nvPr>
            <p:ph type="sldNum" sz="quarter" idx="5"/>
          </p:nvPr>
        </p:nvSpPr>
        <p:spPr/>
        <p:txBody>
          <a:bodyPr/>
          <a:lstStyle/>
          <a:p>
            <a:fld id="{C6F3ACEC-41EA-4E5D-AF82-3743BEEBEBF1}" type="slidenum">
              <a:rPr lang="en-US" smtClean="0"/>
              <a:t>1</a:t>
            </a:fld>
            <a:endParaRPr lang="en-US"/>
          </a:p>
        </p:txBody>
      </p:sp>
    </p:spTree>
    <p:extLst>
      <p:ext uri="{BB962C8B-B14F-4D97-AF65-F5344CB8AC3E}">
        <p14:creationId xmlns:p14="http://schemas.microsoft.com/office/powerpoint/2010/main" val="3032464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bg1"/>
                </a:solidFill>
                <a:latin typeface="Arial" panose="020B0604020202020204" pitchFamily="34" charset="0"/>
                <a:cs typeface="Arial" panose="020B0604020202020204" pitchFamily="34" charset="0"/>
              </a:rPr>
              <a:t>Scholars are provided holistic support through three interventions listed in the left column.  </a:t>
            </a:r>
            <a:r>
              <a:rPr lang="en-US" sz="1200" b="1" dirty="0">
                <a:solidFill>
                  <a:schemeClr val="bg1"/>
                </a:solidFill>
                <a:latin typeface="Arial" panose="020B0604020202020204" pitchFamily="34" charset="0"/>
                <a:cs typeface="Arial" panose="020B0604020202020204" pitchFamily="34" charset="0"/>
              </a:rPr>
              <a:t>Mentor+</a:t>
            </a:r>
            <a:r>
              <a:rPr lang="en-US" sz="1200" dirty="0">
                <a:solidFill>
                  <a:schemeClr val="bg1"/>
                </a:solidFill>
                <a:latin typeface="Arial" panose="020B0604020202020204" pitchFamily="34" charset="0"/>
                <a:cs typeface="Arial" panose="020B0604020202020204" pitchFamily="34" charset="0"/>
              </a:rPr>
              <a:t>, trains mentors to understand students’ need to connect their academic work to their family and community responsibilities; and our</a:t>
            </a:r>
            <a:r>
              <a:rPr lang="en-US" sz="1200" baseline="0" dirty="0">
                <a:solidFill>
                  <a:schemeClr val="bg1"/>
                </a:solidFill>
                <a:latin typeface="Arial" panose="020B0604020202020204" pitchFamily="34" charset="0"/>
                <a:cs typeface="Arial" panose="020B0604020202020204" pitchFamily="34" charset="0"/>
              </a:rPr>
              <a:t> training </a:t>
            </a:r>
            <a:r>
              <a:rPr lang="en-US" sz="1200" dirty="0">
                <a:solidFill>
                  <a:schemeClr val="bg1"/>
                </a:solidFill>
                <a:latin typeface="Arial" panose="020B0604020202020204" pitchFamily="34" charset="0"/>
                <a:cs typeface="Arial" panose="020B0604020202020204" pitchFamily="34" charset="0"/>
              </a:rPr>
              <a:t>gives mentors language that</a:t>
            </a:r>
            <a:r>
              <a:rPr lang="en-US" sz="1200" baseline="0" dirty="0">
                <a:solidFill>
                  <a:schemeClr val="bg1"/>
                </a:solidFill>
                <a:latin typeface="Arial" panose="020B0604020202020204" pitchFamily="34" charset="0"/>
                <a:cs typeface="Arial" panose="020B0604020202020204" pitchFamily="34" charset="0"/>
              </a:rPr>
              <a:t> previous research has shown can </a:t>
            </a:r>
            <a:r>
              <a:rPr lang="en-US" sz="1200" dirty="0">
                <a:solidFill>
                  <a:schemeClr val="bg1"/>
                </a:solidFill>
                <a:latin typeface="Arial" panose="020B0604020202020204" pitchFamily="34" charset="0"/>
                <a:cs typeface="Arial" panose="020B0604020202020204" pitchFamily="34" charset="0"/>
              </a:rPr>
              <a:t>encourage growth mindsets in students.</a:t>
            </a:r>
            <a:r>
              <a:rPr lang="en-US" sz="1200" baseline="0" dirty="0">
                <a:solidFill>
                  <a:schemeClr val="bg1"/>
                </a:solidFill>
                <a:latin typeface="Arial" panose="020B0604020202020204" pitchFamily="34" charset="0"/>
                <a:cs typeface="Arial" panose="020B0604020202020204" pitchFamily="34" charset="0"/>
              </a:rPr>
              <a:t> </a:t>
            </a:r>
            <a:r>
              <a:rPr lang="en-US" sz="1200" b="1" dirty="0">
                <a:solidFill>
                  <a:schemeClr val="bg1"/>
                </a:solidFill>
                <a:latin typeface="Arial" panose="020B0604020202020204" pitchFamily="34" charset="0"/>
                <a:cs typeface="Arial" panose="020B0604020202020204" pitchFamily="34" charset="0"/>
              </a:rPr>
              <a:t>in addition we established Peer cohorts. </a:t>
            </a:r>
            <a:r>
              <a:rPr lang="en-US" sz="1200" b="0" dirty="0">
                <a:solidFill>
                  <a:schemeClr val="bg1"/>
                </a:solidFill>
                <a:latin typeface="Arial" panose="020B0604020202020204" pitchFamily="34" charset="0"/>
                <a:cs typeface="Arial" panose="020B0604020202020204" pitchFamily="34" charset="0"/>
              </a:rPr>
              <a:t>This intervention provides</a:t>
            </a:r>
            <a:r>
              <a:rPr lang="en-US" sz="1200" b="0" baseline="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social, academic, and informational support (i.e. how to navigate bureaucracy,</a:t>
            </a:r>
            <a:r>
              <a:rPr lang="en-US" sz="1200" baseline="0" dirty="0">
                <a:solidFill>
                  <a:schemeClr val="bg1"/>
                </a:solidFill>
                <a:latin typeface="Arial" panose="020B0604020202020204" pitchFamily="34" charset="0"/>
                <a:cs typeface="Arial" panose="020B0604020202020204" pitchFamily="34" charset="0"/>
              </a:rPr>
              <a:t> how &amp; why to use campus resources). Last, our intervention included  </a:t>
            </a:r>
            <a:r>
              <a:rPr lang="en-US" sz="1200" b="1" dirty="0">
                <a:solidFill>
                  <a:schemeClr val="bg1"/>
                </a:solidFill>
                <a:latin typeface="Arial" panose="020B0604020202020204" pitchFamily="34" charset="0"/>
                <a:cs typeface="Arial" panose="020B0604020202020204" pitchFamily="34" charset="0"/>
              </a:rPr>
              <a:t>Professional development informed by difference-education research which </a:t>
            </a:r>
            <a:r>
              <a:rPr lang="en-US" sz="1200" b="0" dirty="0">
                <a:solidFill>
                  <a:schemeClr val="bg1"/>
                </a:solidFill>
                <a:latin typeface="Arial" panose="020B0604020202020204" pitchFamily="34" charset="0"/>
                <a:cs typeface="Arial" panose="020B0604020202020204" pitchFamily="34" charset="0"/>
              </a:rPr>
              <a:t>recognizes that otherwise talented students may not have had the opportunity to learn professional norms, such as</a:t>
            </a:r>
            <a:r>
              <a:rPr lang="en-US" sz="1200" b="0" baseline="0" dirty="0">
                <a:solidFill>
                  <a:schemeClr val="bg1"/>
                </a:solidFill>
                <a:latin typeface="Arial" panose="020B0604020202020204" pitchFamily="34" charset="0"/>
                <a:cs typeface="Arial" panose="020B0604020202020204" pitchFamily="34" charset="0"/>
              </a:rPr>
              <a:t> the fact that attending office hours is </a:t>
            </a:r>
            <a:r>
              <a:rPr lang="en-US" sz="1200" b="0" i="1" baseline="0" dirty="0">
                <a:solidFill>
                  <a:schemeClr val="bg1"/>
                </a:solidFill>
                <a:latin typeface="Arial" panose="020B0604020202020204" pitchFamily="34" charset="0"/>
                <a:cs typeface="Arial" panose="020B0604020202020204" pitchFamily="34" charset="0"/>
              </a:rPr>
              <a:t>encouraged – </a:t>
            </a:r>
            <a:r>
              <a:rPr lang="en-US" sz="1200" b="0" baseline="0" dirty="0">
                <a:solidFill>
                  <a:schemeClr val="bg1"/>
                </a:solidFill>
                <a:latin typeface="Arial" panose="020B0604020202020204" pitchFamily="34" charset="0"/>
                <a:cs typeface="Arial" panose="020B0604020202020204" pitchFamily="34" charset="0"/>
              </a:rPr>
              <a:t>and not an imposition – on professors.  Or that proactively scheduling time with a mentor is a </a:t>
            </a:r>
            <a:r>
              <a:rPr lang="en-US" sz="1200" b="0" i="1" baseline="0" dirty="0">
                <a:solidFill>
                  <a:schemeClr val="bg1"/>
                </a:solidFill>
                <a:latin typeface="Arial" panose="020B0604020202020204" pitchFamily="34" charset="0"/>
                <a:cs typeface="Arial" panose="020B0604020202020204" pitchFamily="34" charset="0"/>
              </a:rPr>
              <a:t>respectful</a:t>
            </a:r>
            <a:r>
              <a:rPr lang="en-US" sz="1200" b="0" baseline="0" dirty="0">
                <a:solidFill>
                  <a:schemeClr val="bg1"/>
                </a:solidFill>
                <a:latin typeface="Arial" panose="020B0604020202020204" pitchFamily="34" charset="0"/>
                <a:cs typeface="Arial" panose="020B0604020202020204" pitchFamily="34" charset="0"/>
              </a:rPr>
              <a:t> act towards an authority figure.  </a:t>
            </a:r>
            <a:r>
              <a:rPr lang="en-US" sz="1200" b="0" baseline="0" dirty="0">
                <a:solidFill>
                  <a:schemeClr val="bg1">
                    <a:lumMod val="85000"/>
                  </a:schemeClr>
                </a:solidFill>
                <a:latin typeface="Arial" panose="020B0604020202020204" pitchFamily="34" charset="0"/>
                <a:cs typeface="Arial" panose="020B0604020202020204" pitchFamily="34" charset="0"/>
              </a:rPr>
              <a:t>And even if they do, they may not yet know norms of how to word an email professionally, or of how quickly to respond to emails that they receive. </a:t>
            </a:r>
            <a:r>
              <a:rPr lang="en-US" sz="1200" b="0" baseline="0" dirty="0">
                <a:solidFill>
                  <a:schemeClr val="bg1"/>
                </a:solidFill>
                <a:latin typeface="Arial" panose="020B0604020202020204" pitchFamily="34" charset="0"/>
                <a:cs typeface="Arial" panose="020B0604020202020204" pitchFamily="34" charset="0"/>
              </a:rPr>
              <a:t>We see a lack of professional development as an opportunity for intervention, rather than as a criterion for exclusion. </a:t>
            </a:r>
            <a:r>
              <a:rPr lang="en-US" sz="1200" b="0" dirty="0">
                <a:solidFill>
                  <a:schemeClr val="bg1"/>
                </a:solidFill>
                <a:latin typeface="Arial" panose="020B0604020202020204" pitchFamily="34" charset="0"/>
                <a:cs typeface="Arial" panose="020B0604020202020204" pitchFamily="34" charset="0"/>
              </a:rPr>
              <a:t> Our programs takes responsibility for students’ mastery of professional norms. </a:t>
            </a:r>
            <a:r>
              <a:rPr lang="en-US" sz="1200" b="0" baseline="0" dirty="0">
                <a:solidFill>
                  <a:schemeClr val="bg1"/>
                </a:solidFill>
                <a:latin typeface="Arial" panose="020B0604020202020204" pitchFamily="34" charset="0"/>
                <a:cs typeface="Arial" panose="020B0604020202020204" pitchFamily="34" charset="0"/>
              </a:rPr>
              <a:t>The student support activities in the right yellow column are established to implement these interventions. They include mandatory mentor+ meetings and cohort gatherings.</a:t>
            </a:r>
            <a:endParaRPr lang="en-US" dirty="0"/>
          </a:p>
        </p:txBody>
      </p:sp>
      <p:sp>
        <p:nvSpPr>
          <p:cNvPr id="4" name="Slide Number Placeholder 3"/>
          <p:cNvSpPr>
            <a:spLocks noGrp="1"/>
          </p:cNvSpPr>
          <p:nvPr>
            <p:ph type="sldNum" sz="quarter" idx="10"/>
          </p:nvPr>
        </p:nvSpPr>
        <p:spPr/>
        <p:txBody>
          <a:bodyPr/>
          <a:lstStyle/>
          <a:p>
            <a:fld id="{C6F3ACEC-41EA-4E5D-AF82-3743BEEBEBF1}" type="slidenum">
              <a:rPr lang="en-US" smtClean="0"/>
              <a:t>10</a:t>
            </a:fld>
            <a:endParaRPr lang="en-US"/>
          </a:p>
        </p:txBody>
      </p:sp>
    </p:spTree>
    <p:extLst>
      <p:ext uri="{BB962C8B-B14F-4D97-AF65-F5344CB8AC3E}">
        <p14:creationId xmlns:p14="http://schemas.microsoft.com/office/powerpoint/2010/main" val="1060851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shows implementation details of support activities for three interventions. For Mentor+, the program implemented two primary activities. One is mentor training as mentioned in the previous slide. The other is the mandatory and individual Mentor+ </a:t>
            </a:r>
            <a:r>
              <a:rPr lang="en-US" b="0" dirty="0">
                <a:solidFill>
                  <a:schemeClr val="tx1"/>
                </a:solidFill>
                <a:latin typeface="Arial" panose="020B0604020202020204" pitchFamily="34" charset="0"/>
                <a:cs typeface="Arial" panose="020B0604020202020204" pitchFamily="34" charset="0"/>
              </a:rPr>
              <a:t>advisement sessions for scholars to meet their faculty</a:t>
            </a:r>
            <a:r>
              <a:rPr lang="en-US" b="0" baseline="0" dirty="0">
                <a:solidFill>
                  <a:schemeClr val="tx1"/>
                </a:solidFill>
                <a:latin typeface="Arial" panose="020B0604020202020204" pitchFamily="34" charset="0"/>
                <a:cs typeface="Arial" panose="020B0604020202020204" pitchFamily="34" charset="0"/>
              </a:rPr>
              <a:t> mentors or the academic advisor </a:t>
            </a:r>
            <a:r>
              <a:rPr lang="en-US" b="0" dirty="0">
                <a:solidFill>
                  <a:schemeClr val="tx1"/>
                </a:solidFill>
                <a:latin typeface="Arial" panose="020B0604020202020204" pitchFamily="34" charset="0"/>
                <a:cs typeface="Arial" panose="020B0604020202020204" pitchFamily="34" charset="0"/>
              </a:rPr>
              <a:t>at</a:t>
            </a:r>
            <a:r>
              <a:rPr lang="en-US" b="0" baseline="0" dirty="0">
                <a:solidFill>
                  <a:schemeClr val="tx1"/>
                </a:solidFill>
                <a:latin typeface="Arial" panose="020B0604020202020204" pitchFamily="34" charset="0"/>
                <a:cs typeface="Arial" panose="020B0604020202020204" pitchFamily="34" charset="0"/>
              </a:rPr>
              <a:t> least twice per term where scholars build a long term trusting relationship with their mentors and receive professional and personal advisement.</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For Peer Support, the program encouraged scholars to establish discord servers, a large group text chat  management application, formed by cohort year and by majors to facilitate interactions among scholars.  Scholars also engaged in a workshop where they were exposed to research on the benefits of peer mentorship for mentees and mentors alike. Scholars had peer mentorship methods explained, and then modeled by Faculty mentors, then by each other.</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For professional development, the program has either mandated or encouraged scholars to participated in professional on-campus events, research labs of their interest, professional conferences, and field trips.</a:t>
            </a:r>
          </a:p>
          <a:p>
            <a:endParaRPr lang="en-US" b="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Descriptions in light red color show changes made for the second year based on experiences and feedback from the first year. These changes focus on empowering scholars to participate in the activities. For example, </a:t>
            </a:r>
            <a:r>
              <a:rPr lang="en-US" b="0" baseline="0" dirty="0">
                <a:solidFill>
                  <a:schemeClr val="tx1"/>
                </a:solidFill>
                <a:latin typeface="Arial" panose="020B0604020202020204" pitchFamily="34" charset="0"/>
                <a:cs typeface="Arial" panose="020B0604020202020204" pitchFamily="34" charset="0"/>
              </a:rPr>
              <a:t>from the second year, scholars were asked to initiate scheduling Mentor+ meetings and follow up with their mentors where as mentors initiated and followed up during the first year. The </a:t>
            </a:r>
            <a:r>
              <a:rPr lang="en-US" sz="1200" dirty="0">
                <a:solidFill>
                  <a:srgbClr val="9B1B1E"/>
                </a:solidFill>
                <a:latin typeface="+mn-lt"/>
              </a:rPr>
              <a:t>Peer mentorship training workshop was added in year three.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tx1"/>
                </a:solidFill>
                <a:latin typeface="Arial" panose="020B0604020202020204" pitchFamily="34" charset="0"/>
                <a:cs typeface="Arial" panose="020B0604020202020204" pitchFamily="34" charset="0"/>
              </a:rPr>
              <a:t>So far these changes have made the program run more effectively in that professors feel less burdened and scholars feel more proactive.</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C6F3ACEC-41EA-4E5D-AF82-3743BEEBEBF1}" type="slidenum">
              <a:rPr lang="en-US" smtClean="0"/>
              <a:t>11</a:t>
            </a:fld>
            <a:endParaRPr lang="en-US"/>
          </a:p>
        </p:txBody>
      </p:sp>
    </p:spTree>
    <p:extLst>
      <p:ext uri="{BB962C8B-B14F-4D97-AF65-F5344CB8AC3E}">
        <p14:creationId xmlns:p14="http://schemas.microsoft.com/office/powerpoint/2010/main" val="267823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research questions focused on </a:t>
            </a:r>
            <a:r>
              <a:rPr lang="en-US" baseline="0" dirty="0"/>
              <a:t>the impact of the CAPS program on student success.</a:t>
            </a:r>
            <a:r>
              <a:rPr lang="en-US" sz="1200" dirty="0">
                <a:solidFill>
                  <a:schemeClr val="bg1"/>
                </a:solidFill>
                <a:latin typeface="Arial" panose="020B0604020202020204" pitchFamily="34" charset="0"/>
                <a:cs typeface="Arial" panose="020B0604020202020204" pitchFamily="34" charset="0"/>
              </a:rPr>
              <a:t>  To explore these questions, we collected qualitative and quantitative data from</a:t>
            </a:r>
            <a:r>
              <a:rPr lang="en-US" sz="1200" baseline="0" dirty="0">
                <a:solidFill>
                  <a:schemeClr val="bg1"/>
                </a:solidFill>
                <a:latin typeface="Arial" panose="020B0604020202020204" pitchFamily="34" charset="0"/>
                <a:cs typeface="Arial" panose="020B0604020202020204" pitchFamily="34" charset="0"/>
              </a:rPr>
              <a:t> the scholars and their mentors, and paired this information with scholars’ academic records. And ill share our results next</a:t>
            </a:r>
            <a:endParaRPr lang="en-US" dirty="0"/>
          </a:p>
          <a:p>
            <a:endParaRPr lang="en-US" dirty="0"/>
          </a:p>
        </p:txBody>
      </p:sp>
      <p:sp>
        <p:nvSpPr>
          <p:cNvPr id="4" name="Slide Number Placeholder 3"/>
          <p:cNvSpPr>
            <a:spLocks noGrp="1"/>
          </p:cNvSpPr>
          <p:nvPr>
            <p:ph type="sldNum" sz="quarter" idx="5"/>
          </p:nvPr>
        </p:nvSpPr>
        <p:spPr/>
        <p:txBody>
          <a:bodyPr/>
          <a:lstStyle/>
          <a:p>
            <a:fld id="{C6F3ACEC-41EA-4E5D-AF82-3743BEEBEBF1}" type="slidenum">
              <a:rPr lang="en-US" smtClean="0"/>
              <a:t>12</a:t>
            </a:fld>
            <a:endParaRPr lang="en-US"/>
          </a:p>
        </p:txBody>
      </p:sp>
    </p:spTree>
    <p:extLst>
      <p:ext uri="{BB962C8B-B14F-4D97-AF65-F5344CB8AC3E}">
        <p14:creationId xmlns:p14="http://schemas.microsoft.com/office/powerpoint/2010/main" val="2178691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Scholars and Mentors report a high level of satisfaction with the program,</a:t>
            </a:r>
            <a:r>
              <a:rPr lang="en-US" baseline="0" dirty="0"/>
              <a:t> with scholars </a:t>
            </a:r>
            <a:r>
              <a:rPr lang="en-US" dirty="0"/>
              <a:t>reporting financial, social, and academic benefits. Scholars reported excellent relationships with mentors, universally agreeing that CAPS mentors were helpful to their academic progress. When asked how the CAPS program can</a:t>
            </a:r>
            <a:r>
              <a:rPr lang="en-US" baseline="0" dirty="0"/>
              <a:t> imp</a:t>
            </a:r>
            <a:r>
              <a:rPr lang="en-US" dirty="0"/>
              <a:t>rove, both mentors and scholars just wanted more.  This Including professional development, with a specific focus on the Job market, and how COVID impacted the job application process.  And scholars requested additional social events</a:t>
            </a:r>
          </a:p>
          <a:p>
            <a:endParaRPr lang="en-US" dirty="0"/>
          </a:p>
        </p:txBody>
      </p:sp>
      <p:sp>
        <p:nvSpPr>
          <p:cNvPr id="4" name="Slide Number Placeholder 3"/>
          <p:cNvSpPr>
            <a:spLocks noGrp="1"/>
          </p:cNvSpPr>
          <p:nvPr>
            <p:ph type="sldNum" sz="quarter" idx="5"/>
          </p:nvPr>
        </p:nvSpPr>
        <p:spPr/>
        <p:txBody>
          <a:bodyPr/>
          <a:lstStyle/>
          <a:p>
            <a:fld id="{C6F3ACEC-41EA-4E5D-AF82-3743BEEBEBF1}" type="slidenum">
              <a:rPr lang="en-US" smtClean="0"/>
              <a:t>13</a:t>
            </a:fld>
            <a:endParaRPr lang="en-US"/>
          </a:p>
        </p:txBody>
      </p:sp>
    </p:spTree>
    <p:extLst>
      <p:ext uri="{BB962C8B-B14F-4D97-AF65-F5344CB8AC3E}">
        <p14:creationId xmlns:p14="http://schemas.microsoft.com/office/powerpoint/2010/main" val="3068736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To better understand our scholars, We asked directly</a:t>
            </a:r>
            <a:r>
              <a:rPr lang="en-US" i="1" baseline="0" dirty="0"/>
              <a:t> </a:t>
            </a:r>
            <a:r>
              <a:rPr lang="en-US" i="1" dirty="0"/>
              <a:t>about their perceptions of the obstacles they face and the resources available to them.  </a:t>
            </a:r>
            <a:r>
              <a:rPr lang="en-US" dirty="0">
                <a:latin typeface="Arial" panose="020B0604020202020204" pitchFamily="34" charset="0"/>
                <a:cs typeface="Arial" panose="020B0604020202020204" pitchFamily="34" charset="0"/>
              </a:rPr>
              <a:t>Scholars reported Time management as their greatest challenge, but noted that they felt a wide variety of resources are available to help address these challenges, including support from loved ones, peer support from other CAPS scholars, study groups, calendars/schedules, and tutors.</a:t>
            </a:r>
          </a:p>
          <a:p>
            <a:pPr marL="0" indent="0">
              <a:buNone/>
            </a:pPr>
            <a:endParaRPr lang="en-US" i="1" dirty="0"/>
          </a:p>
          <a:p>
            <a:pPr marL="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6F3ACEC-41EA-4E5D-AF82-3743BEEBEBF1}" type="slidenum">
              <a:rPr lang="en-US" smtClean="0"/>
              <a:t>14</a:t>
            </a:fld>
            <a:endParaRPr lang="en-US"/>
          </a:p>
        </p:txBody>
      </p:sp>
    </p:spTree>
    <p:extLst>
      <p:ext uri="{BB962C8B-B14F-4D97-AF65-F5344CB8AC3E}">
        <p14:creationId xmlns:p14="http://schemas.microsoft.com/office/powerpoint/2010/main" val="3434189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assess the strength of professional identity, Participants were asked how much they </a:t>
            </a:r>
            <a:r>
              <a:rPr lang="en-US" sz="1200" b="1" kern="1200" dirty="0">
                <a:solidFill>
                  <a:schemeClr val="tx1"/>
                </a:solidFill>
                <a:effectLst/>
                <a:latin typeface="+mn-lt"/>
                <a:ea typeface="+mn-ea"/>
                <a:cs typeface="+mn-cs"/>
              </a:rPr>
              <a:t>identify with being an engineer or computer scientist</a:t>
            </a:r>
            <a:r>
              <a:rPr lang="en-US" sz="1200" kern="1200" dirty="0">
                <a:solidFill>
                  <a:schemeClr val="tx1"/>
                </a:solidFill>
                <a:effectLst/>
                <a:latin typeface="+mn-lt"/>
                <a:ea typeface="+mn-ea"/>
                <a:cs typeface="+mn-cs"/>
              </a:rPr>
              <a:t> as a part of who they are. And we compared these responses to a matched group </a:t>
            </a:r>
            <a:r>
              <a:rPr lang="en-US" sz="1200" b="0" i="0" u="none" strike="noStrike" kern="1200" baseline="0" dirty="0">
                <a:solidFill>
                  <a:schemeClr val="tx1"/>
                </a:solidFill>
                <a:latin typeface="+mn-lt"/>
                <a:ea typeface="+mn-ea"/>
                <a:cs typeface="+mn-cs"/>
              </a:rPr>
              <a:t>of comparable students who had completed the same academic prerequisites of the program, but had less overall financial</a:t>
            </a:r>
          </a:p>
          <a:p>
            <a:r>
              <a:rPr lang="en-US" sz="1200" b="0" i="0" u="none" strike="noStrike" kern="1200" baseline="0" dirty="0">
                <a:solidFill>
                  <a:schemeClr val="tx1"/>
                </a:solidFill>
                <a:latin typeface="+mn-lt"/>
                <a:ea typeface="+mn-ea"/>
                <a:cs typeface="+mn-cs"/>
              </a:rPr>
              <a:t>need.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CAPS scholars reported an increasingly higher professional identification relative to non-CAPS students, though the difference is NOT significant statistically. </a:t>
            </a:r>
            <a:endParaRPr lang="en-US" dirty="0"/>
          </a:p>
        </p:txBody>
      </p:sp>
      <p:sp>
        <p:nvSpPr>
          <p:cNvPr id="4" name="Slide Number Placeholder 3"/>
          <p:cNvSpPr>
            <a:spLocks noGrp="1"/>
          </p:cNvSpPr>
          <p:nvPr>
            <p:ph type="sldNum" sz="quarter" idx="5"/>
          </p:nvPr>
        </p:nvSpPr>
        <p:spPr/>
        <p:txBody>
          <a:bodyPr/>
          <a:lstStyle/>
          <a:p>
            <a:fld id="{C6F3ACEC-41EA-4E5D-AF82-3743BEEBEBF1}" type="slidenum">
              <a:rPr lang="en-US" smtClean="0"/>
              <a:t>15</a:t>
            </a:fld>
            <a:endParaRPr lang="en-US"/>
          </a:p>
        </p:txBody>
      </p:sp>
    </p:spTree>
    <p:extLst>
      <p:ext uri="{BB962C8B-B14F-4D97-AF65-F5344CB8AC3E}">
        <p14:creationId xmlns:p14="http://schemas.microsoft.com/office/powerpoint/2010/main" val="696270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first year of having both cohorts, CAPS scholars had lower GPA’s than the matched group of comparable students . But after the second year of having both cohorts in the program, CAPS scholars’ GPA exceeded that of their matched counterparts. In addition to the fact that CAPS scholars’ professional identity has consistently been</a:t>
            </a:r>
          </a:p>
          <a:p>
            <a:r>
              <a:rPr lang="en-US" sz="1200" b="1" i="0" u="none" strike="noStrike" kern="1200" baseline="0" dirty="0">
                <a:solidFill>
                  <a:schemeClr val="tx1"/>
                </a:solidFill>
                <a:latin typeface="+mn-lt"/>
                <a:ea typeface="+mn-ea"/>
                <a:cs typeface="+mn-cs"/>
              </a:rPr>
              <a:t>marginally </a:t>
            </a:r>
            <a:r>
              <a:rPr lang="en-US" sz="1200" b="0" i="0" u="none" strike="noStrike" kern="1200" baseline="0" dirty="0">
                <a:solidFill>
                  <a:schemeClr val="tx1"/>
                </a:solidFill>
                <a:latin typeface="+mn-lt"/>
                <a:ea typeface="+mn-ea"/>
                <a:cs typeface="+mn-cs"/>
              </a:rPr>
              <a:t>higher compared to their peers…The trends in both GPA and Professional Identity provide support for the scholars’ claims about the benefits of the CAPS</a:t>
            </a:r>
          </a:p>
          <a:p>
            <a:r>
              <a:rPr lang="en-US" sz="1200" b="0" i="0" u="none" strike="noStrike" kern="1200" baseline="0" dirty="0">
                <a:solidFill>
                  <a:schemeClr val="tx1"/>
                </a:solidFill>
                <a:latin typeface="+mn-lt"/>
                <a:ea typeface="+mn-ea"/>
                <a:cs typeface="+mn-cs"/>
              </a:rPr>
              <a:t>program. </a:t>
            </a:r>
            <a:endParaRPr lang="en-US" dirty="0"/>
          </a:p>
        </p:txBody>
      </p:sp>
      <p:sp>
        <p:nvSpPr>
          <p:cNvPr id="4" name="Slide Number Placeholder 3"/>
          <p:cNvSpPr>
            <a:spLocks noGrp="1"/>
          </p:cNvSpPr>
          <p:nvPr>
            <p:ph type="sldNum" sz="quarter" idx="5"/>
          </p:nvPr>
        </p:nvSpPr>
        <p:spPr/>
        <p:txBody>
          <a:bodyPr/>
          <a:lstStyle/>
          <a:p>
            <a:fld id="{C6F3ACEC-41EA-4E5D-AF82-3743BEEBEBF1}" type="slidenum">
              <a:rPr lang="en-US" smtClean="0"/>
              <a:t>16</a:t>
            </a:fld>
            <a:endParaRPr lang="en-US"/>
          </a:p>
        </p:txBody>
      </p:sp>
    </p:spTree>
    <p:extLst>
      <p:ext uri="{BB962C8B-B14F-4D97-AF65-F5344CB8AC3E}">
        <p14:creationId xmlns:p14="http://schemas.microsoft.com/office/powerpoint/2010/main" val="3772138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0" hangingPunct="0"/>
            <a:r>
              <a:rPr lang="en-US" dirty="0"/>
              <a:t>We also looked at the impact of having organized mentorship activities</a:t>
            </a:r>
            <a:r>
              <a:rPr lang="en-US" baseline="0" dirty="0"/>
              <a:t> on the faculty serving as mentors. </a:t>
            </a:r>
            <a:r>
              <a:rPr lang="en-US" dirty="0"/>
              <a:t>At the end of the first year, half of our mentors reported struggling</a:t>
            </a:r>
            <a:r>
              <a:rPr lang="en-US" baseline="0" dirty="0"/>
              <a:t> </a:t>
            </a:r>
            <a:r>
              <a:rPr lang="en-US" dirty="0"/>
              <a:t>in establishing immediate relationships with their mentees and connecting with students beyond coursework.  They felt discomfort around discussing the personal values and broader lives that motivate their academic pursuits.  </a:t>
            </a:r>
          </a:p>
          <a:p>
            <a:pPr lvl="1" eaLnBrk="0" hangingPunct="0"/>
            <a:endParaRPr lang="en-US" dirty="0"/>
          </a:p>
          <a:p>
            <a:pPr lvl="1" eaLnBrk="0" hangingPunct="0"/>
            <a:r>
              <a:rPr lang="en-US" dirty="0"/>
              <a:t>We held a faculty training on understanding social identities and the cultural differences that students bring into</a:t>
            </a:r>
            <a:r>
              <a:rPr lang="en-US" baseline="0" dirty="0"/>
              <a:t> the classroom. Afterwards, 100% of mentors reported confidence </a:t>
            </a:r>
            <a:r>
              <a:rPr lang="en-US" sz="1200" dirty="0"/>
              <a:t>in assisting students from a different cultural background than them. </a:t>
            </a:r>
            <a:r>
              <a:rPr lang="en-US" dirty="0"/>
              <a:t>At the end of the school year following</a:t>
            </a:r>
            <a:r>
              <a:rPr lang="en-US" baseline="0" dirty="0"/>
              <a:t> the training, </a:t>
            </a:r>
            <a:r>
              <a:rPr lang="en-US" sz="1200" dirty="0"/>
              <a:t>100% of mentors reported strong relationships with mentees.</a:t>
            </a:r>
            <a:r>
              <a:rPr lang="en-US" sz="1200" baseline="0" dirty="0"/>
              <a:t>  </a:t>
            </a:r>
            <a:r>
              <a:rPr lang="en-US" dirty="0"/>
              <a:t>The scholars are perceived to have developed trust with the mentors, sharing openly with them, including the sharing of family burdens.</a:t>
            </a:r>
          </a:p>
          <a:p>
            <a:endParaRPr lang="en-US" dirty="0"/>
          </a:p>
        </p:txBody>
      </p:sp>
      <p:sp>
        <p:nvSpPr>
          <p:cNvPr id="4" name="Slide Number Placeholder 3"/>
          <p:cNvSpPr>
            <a:spLocks noGrp="1"/>
          </p:cNvSpPr>
          <p:nvPr>
            <p:ph type="sldNum" sz="quarter" idx="5"/>
          </p:nvPr>
        </p:nvSpPr>
        <p:spPr/>
        <p:txBody>
          <a:bodyPr/>
          <a:lstStyle/>
          <a:p>
            <a:fld id="{C6F3ACEC-41EA-4E5D-AF82-3743BEEBEBF1}" type="slidenum">
              <a:rPr lang="en-US" smtClean="0"/>
              <a:t>17</a:t>
            </a:fld>
            <a:endParaRPr lang="en-US"/>
          </a:p>
        </p:txBody>
      </p:sp>
    </p:spTree>
    <p:extLst>
      <p:ext uri="{BB962C8B-B14F-4D97-AF65-F5344CB8AC3E}">
        <p14:creationId xmlns:p14="http://schemas.microsoft.com/office/powerpoint/2010/main" val="3854712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asked</a:t>
            </a:r>
            <a:r>
              <a:rPr lang="en-US" baseline="0" dirty="0"/>
              <a:t> specific questions about the impact of COVID-19 on the lives of our scholars.  The primary new development was </a:t>
            </a:r>
            <a:r>
              <a:rPr lang="en-US" dirty="0"/>
              <a:t>A significant increase in distractions, as students began primarily working from their</a:t>
            </a:r>
            <a:r>
              <a:rPr lang="en-US" baseline="0" dirty="0"/>
              <a:t> family homes.  It was </a:t>
            </a:r>
            <a:r>
              <a:rPr lang="en-US" dirty="0"/>
              <a:t>difficult for many students to find quiet places to study.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scholarship was broadly</a:t>
            </a:r>
            <a:r>
              <a:rPr lang="en-US" baseline="0" dirty="0"/>
              <a:t> seen as even more valuable, providing stability, and peace of mind, and at times prevented the need to pick up additional hours of employment.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Additionally, </a:t>
            </a:r>
            <a:r>
              <a:rPr lang="en-US" dirty="0"/>
              <a:t>We have not eased the academic requirements and a few students worried that the</a:t>
            </a:r>
            <a:r>
              <a:rPr lang="en-US" baseline="0" dirty="0"/>
              <a:t> distractions might impact their GPA and thus standing with the program.</a:t>
            </a:r>
            <a:endParaRPr lang="en-US" dirty="0"/>
          </a:p>
          <a:p>
            <a:endParaRPr lang="en-US" dirty="0"/>
          </a:p>
        </p:txBody>
      </p:sp>
      <p:sp>
        <p:nvSpPr>
          <p:cNvPr id="4" name="Slide Number Placeholder 3"/>
          <p:cNvSpPr>
            <a:spLocks noGrp="1"/>
          </p:cNvSpPr>
          <p:nvPr>
            <p:ph type="sldNum" sz="quarter" idx="5"/>
          </p:nvPr>
        </p:nvSpPr>
        <p:spPr/>
        <p:txBody>
          <a:bodyPr/>
          <a:lstStyle/>
          <a:p>
            <a:fld id="{C6F3ACEC-41EA-4E5D-AF82-3743BEEBEBF1}" type="slidenum">
              <a:rPr lang="en-US" smtClean="0"/>
              <a:t>18</a:t>
            </a:fld>
            <a:endParaRPr lang="en-US"/>
          </a:p>
        </p:txBody>
      </p:sp>
    </p:spTree>
    <p:extLst>
      <p:ext uri="{BB962C8B-B14F-4D97-AF65-F5344CB8AC3E}">
        <p14:creationId xmlns:p14="http://schemas.microsoft.com/office/powerpoint/2010/main" val="940403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students also requested improvements</a:t>
            </a:r>
            <a:r>
              <a:rPr lang="en-US" baseline="0" dirty="0"/>
              <a:t>, which you might be interested in thinking about for your students as well: 1.</a:t>
            </a:r>
            <a:r>
              <a:rPr lang="en-US" dirty="0"/>
              <a:t>Teaching</a:t>
            </a:r>
            <a:r>
              <a:rPr lang="en-US" baseline="0" dirty="0"/>
              <a:t> the norms of professional online interactions</a:t>
            </a:r>
            <a:r>
              <a:rPr lang="en-US" dirty="0"/>
              <a:t>, because this represents a new form of professional engagement.</a:t>
            </a:r>
            <a:r>
              <a:rPr lang="en-US" baseline="0" dirty="0"/>
              <a:t> </a:t>
            </a:r>
            <a:r>
              <a:rPr lang="en-US" dirty="0"/>
              <a:t>2. Narrowing the focus of programming onto job market preparations. 3. And helping</a:t>
            </a:r>
            <a:r>
              <a:rPr lang="en-US" baseline="0" dirty="0"/>
              <a:t> to make sure that the frequency of meetings with mentors returns to normal, following the dip that occurred as everyone adjusted to the pandemic, and online learning, on the fly. </a:t>
            </a:r>
          </a:p>
          <a:p>
            <a:pPr marL="228600" indent="-228600">
              <a:buFont typeface="+mj-lt"/>
              <a:buAutoNum type="arabicPeriod"/>
            </a:pPr>
            <a:endParaRPr lang="en-US" baseline="0" dirty="0"/>
          </a:p>
          <a:p>
            <a:endParaRPr lang="en-US" dirty="0"/>
          </a:p>
        </p:txBody>
      </p:sp>
      <p:sp>
        <p:nvSpPr>
          <p:cNvPr id="4" name="Slide Number Placeholder 3"/>
          <p:cNvSpPr>
            <a:spLocks noGrp="1"/>
          </p:cNvSpPr>
          <p:nvPr>
            <p:ph type="sldNum" sz="quarter" idx="5"/>
          </p:nvPr>
        </p:nvSpPr>
        <p:spPr/>
        <p:txBody>
          <a:bodyPr/>
          <a:lstStyle/>
          <a:p>
            <a:fld id="{C6F3ACEC-41EA-4E5D-AF82-3743BEEBEBF1}" type="slidenum">
              <a:rPr lang="en-US" smtClean="0"/>
              <a:t>19</a:t>
            </a:fld>
            <a:endParaRPr lang="en-US"/>
          </a:p>
        </p:txBody>
      </p:sp>
    </p:spTree>
    <p:extLst>
      <p:ext uri="{BB962C8B-B14F-4D97-AF65-F5344CB8AC3E}">
        <p14:creationId xmlns:p14="http://schemas.microsoft.com/office/powerpoint/2010/main" val="392163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a:t>
            </a:r>
            <a:r>
              <a:rPr lang="en-US" sz="1200" dirty="0"/>
              <a:t>ulturally </a:t>
            </a:r>
            <a:r>
              <a:rPr lang="en-US" sz="1200" b="1" dirty="0"/>
              <a:t>A</a:t>
            </a:r>
            <a:r>
              <a:rPr lang="en-US" sz="1200" dirty="0"/>
              <a:t>daptive </a:t>
            </a:r>
            <a:r>
              <a:rPr lang="en-US" sz="1200" b="1" dirty="0"/>
              <a:t>P</a:t>
            </a:r>
            <a:r>
              <a:rPr lang="en-US" sz="1200" dirty="0"/>
              <a:t>athway to </a:t>
            </a:r>
            <a:r>
              <a:rPr lang="en-US" sz="1200" b="1" dirty="0"/>
              <a:t>S</a:t>
            </a:r>
            <a:r>
              <a:rPr lang="en-US" sz="1200" dirty="0"/>
              <a:t>uccess,</a:t>
            </a:r>
            <a:r>
              <a:rPr lang="en-US" sz="1200" baseline="0" dirty="0"/>
              <a:t> </a:t>
            </a:r>
            <a:r>
              <a:rPr lang="en-US" dirty="0">
                <a:solidFill>
                  <a:schemeClr val="tx1"/>
                </a:solidFill>
                <a:latin typeface="Arial" panose="020B0604020202020204" pitchFamily="34" charset="0"/>
                <a:cs typeface="Arial" panose="020B0604020202020204" pitchFamily="34" charset="0"/>
              </a:rPr>
              <a:t>CAPS, is a NSF S-STEM</a:t>
            </a:r>
            <a:r>
              <a:rPr lang="en-US" baseline="0" dirty="0">
                <a:solidFill>
                  <a:schemeClr val="tx1"/>
                </a:solidFill>
                <a:latin typeface="+mn-lt"/>
                <a:cs typeface="+mn-cs"/>
              </a:rPr>
              <a:t> program.</a:t>
            </a: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CAPS represents</a:t>
            </a:r>
            <a:r>
              <a:rPr lang="en-US" sz="1200" b="0" baseline="0" dirty="0"/>
              <a:t> </a:t>
            </a:r>
            <a:r>
              <a:rPr lang="en-US" b="0" baseline="0" dirty="0"/>
              <a:t>an inclusive pathway </a:t>
            </a:r>
            <a:r>
              <a:rPr lang="en-US" b="0" dirty="0">
                <a:solidFill>
                  <a:schemeClr val="tx1"/>
                </a:solidFill>
                <a:latin typeface="Arial" panose="020B0604020202020204" pitchFamily="34" charset="0"/>
                <a:cs typeface="Arial" panose="020B0604020202020204" pitchFamily="34" charset="0"/>
              </a:rPr>
              <a:t>to accelerate the graduation for academically talented,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Arial" panose="020B0604020202020204" pitchFamily="34" charset="0"/>
                <a:cs typeface="Arial" panose="020B0604020202020204" pitchFamily="34" charset="0"/>
              </a:rPr>
              <a:t>low-income students in one of 4 majors</a:t>
            </a:r>
            <a:r>
              <a:rPr lang="en-US" b="0" baseline="0" dirty="0">
                <a:solidFill>
                  <a:schemeClr val="tx1"/>
                </a:solidFill>
                <a:latin typeface="Arial" panose="020B0604020202020204" pitchFamily="34" charset="0"/>
                <a:cs typeface="Arial" panose="020B0604020202020204" pitchFamily="34" charset="0"/>
              </a:rPr>
              <a:t> </a:t>
            </a:r>
            <a:r>
              <a:rPr lang="en-US" baseline="0" dirty="0">
                <a:solidFill>
                  <a:schemeClr val="tx1"/>
                </a:solidFill>
                <a:latin typeface="Arial" panose="020B0604020202020204" pitchFamily="34" charset="0"/>
                <a:cs typeface="Arial" panose="020B0604020202020204" pitchFamily="34" charset="0"/>
              </a:rPr>
              <a:t>that are </a:t>
            </a:r>
            <a:r>
              <a:rPr lang="en-US" dirty="0">
                <a:solidFill>
                  <a:schemeClr val="tx1"/>
                </a:solidFill>
                <a:latin typeface="Arial" panose="020B0604020202020204" pitchFamily="34" charset="0"/>
                <a:cs typeface="Arial" panose="020B0604020202020204" pitchFamily="34" charset="0"/>
              </a:rPr>
              <a:t>Civil Engineering, Computer Science, Electrical Engineering, and Mechanical Engineering at ECST.</a:t>
            </a:r>
          </a:p>
          <a:p>
            <a:endParaRPr lang="en-US" dirty="0"/>
          </a:p>
        </p:txBody>
      </p:sp>
      <p:sp>
        <p:nvSpPr>
          <p:cNvPr id="4" name="Slide Number Placeholder 3"/>
          <p:cNvSpPr>
            <a:spLocks noGrp="1"/>
          </p:cNvSpPr>
          <p:nvPr>
            <p:ph type="sldNum" sz="quarter" idx="5"/>
          </p:nvPr>
        </p:nvSpPr>
        <p:spPr/>
        <p:txBody>
          <a:bodyPr/>
          <a:lstStyle/>
          <a:p>
            <a:fld id="{C6F3ACEC-41EA-4E5D-AF82-3743BEEBEBF1}" type="slidenum">
              <a:rPr lang="en-US" smtClean="0"/>
              <a:t>2</a:t>
            </a:fld>
            <a:endParaRPr lang="en-US"/>
          </a:p>
        </p:txBody>
      </p:sp>
    </p:spTree>
    <p:extLst>
      <p:ext uri="{BB962C8B-B14F-4D97-AF65-F5344CB8AC3E}">
        <p14:creationId xmlns:p14="http://schemas.microsoft.com/office/powerpoint/2010/main" val="4023722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Despite the challenges of the pandemic, </a:t>
            </a:r>
            <a:r>
              <a:rPr lang="en-US" baseline="0" dirty="0"/>
              <a:t>the CAPS program has reached several important milestones. The program recruited two diverse cohort groups of academically talented students. The program has established a variety of support activities to implement three proposed interventions. Also, the program has established and executed a set of research methods to answer the proposed research questions.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a:t>
            </a:r>
            <a:r>
              <a:rPr lang="en-US" baseline="0" dirty="0"/>
              <a:t> of the key program outcomes is scholars’ progress. Faculty mentors reported that i</a:t>
            </a:r>
            <a:r>
              <a:rPr lang="en-US" dirty="0"/>
              <a:t>n general, CAPS students are progressing faster than non-CAPS students academically.  This is supported by preliminary completion data. As our first cohort has just completed their senior year or year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of Spring 2021, 86% of scholars were retained. 70% of the first cohort graduated in 4 years, and we expect more than half of our second cohort to follow suit. Further 100% of the retained scholars are set to graduate in 5 years. This rate is a lot higher than the college graduation rates. </a:t>
            </a:r>
            <a:endParaRPr lang="en-US" dirty="0"/>
          </a:p>
          <a:p>
            <a:endParaRPr lang="en-US" dirty="0"/>
          </a:p>
        </p:txBody>
      </p:sp>
      <p:sp>
        <p:nvSpPr>
          <p:cNvPr id="4" name="Slide Number Placeholder 3"/>
          <p:cNvSpPr>
            <a:spLocks noGrp="1"/>
          </p:cNvSpPr>
          <p:nvPr>
            <p:ph type="sldNum" sz="quarter" idx="5"/>
          </p:nvPr>
        </p:nvSpPr>
        <p:spPr/>
        <p:txBody>
          <a:bodyPr/>
          <a:lstStyle/>
          <a:p>
            <a:fld id="{C6F3ACEC-41EA-4E5D-AF82-3743BEEBEBF1}" type="slidenum">
              <a:rPr lang="en-US" smtClean="0"/>
              <a:t>20</a:t>
            </a:fld>
            <a:endParaRPr lang="en-US"/>
          </a:p>
        </p:txBody>
      </p:sp>
    </p:spTree>
    <p:extLst>
      <p:ext uri="{BB962C8B-B14F-4D97-AF65-F5344CB8AC3E}">
        <p14:creationId xmlns:p14="http://schemas.microsoft.com/office/powerpoint/2010/main" val="2830030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In conclusion,</a:t>
            </a:r>
            <a:r>
              <a:rPr lang="en-US" sz="1200" baseline="0" dirty="0">
                <a:latin typeface="Arial" panose="020B0604020202020204" pitchFamily="34" charset="0"/>
                <a:cs typeface="Arial" panose="020B0604020202020204" pitchFamily="34" charset="0"/>
              </a:rPr>
              <a:t> it is evaluated that the CAPS program has made a positive impact on students to have </a:t>
            </a:r>
            <a:r>
              <a:rPr lang="en-US" sz="1200" dirty="0"/>
              <a:t>strong engineering identity and accelerated degree completion progress compared to peers.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As for</a:t>
            </a:r>
            <a:r>
              <a:rPr lang="en-US" sz="1200" baseline="0" dirty="0">
                <a:latin typeface="Arial" panose="020B0604020202020204" pitchFamily="34" charset="0"/>
                <a:cs typeface="Arial" panose="020B0604020202020204" pitchFamily="34" charset="0"/>
              </a:rPr>
              <a:t> future work, in particular for the next project year, the program plans to  1. create flexible  plans for activities to accommodate uncertainty in repopulation back on campus.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 2. continue </a:t>
            </a:r>
            <a:r>
              <a:rPr lang="en-US" sz="1200" dirty="0">
                <a:latin typeface="Arial" panose="020B0604020202020204" pitchFamily="34" charset="0"/>
                <a:cs typeface="Arial" panose="020B0604020202020204" pitchFamily="34" charset="0"/>
              </a:rPr>
              <a:t>conducting longitudinal research</a:t>
            </a:r>
            <a:r>
              <a:rPr lang="en-US" sz="1200" baseline="0" dirty="0">
                <a:latin typeface="Arial" panose="020B0604020202020204" pitchFamily="34" charset="0"/>
                <a:cs typeface="Arial" panose="020B0604020202020204" pitchFamily="34" charset="0"/>
              </a:rPr>
              <a:t>, and despite small N, we would like to </a:t>
            </a:r>
            <a:r>
              <a:rPr lang="en-US" sz="1200" dirty="0">
                <a:latin typeface="Arial" panose="020B0604020202020204" pitchFamily="34" charset="0"/>
                <a:cs typeface="Arial" panose="020B0604020202020204" pitchFamily="34" charset="0"/>
              </a:rPr>
              <a:t>disaggregate data further when possible, for</a:t>
            </a:r>
            <a:r>
              <a:rPr lang="en-US" sz="1200" baseline="0" dirty="0">
                <a:latin typeface="Arial" panose="020B0604020202020204" pitchFamily="34" charset="0"/>
                <a:cs typeface="Arial" panose="020B0604020202020204" pitchFamily="34" charset="0"/>
              </a:rPr>
              <a:t> example </a:t>
            </a:r>
            <a:r>
              <a:rPr lang="en-US" sz="1200" dirty="0">
                <a:latin typeface="Arial" panose="020B0604020202020204" pitchFamily="34" charset="0"/>
                <a:cs typeface="Arial" panose="020B0604020202020204" pitchFamily="34" charset="0"/>
              </a:rPr>
              <a:t>by major…</a:t>
            </a:r>
            <a:r>
              <a:rPr lang="en-US" sz="1200" baseline="0" dirty="0">
                <a:latin typeface="Arial" panose="020B0604020202020204" pitchFamily="34" charset="0"/>
                <a:cs typeface="Arial" panose="020B0604020202020204" pitchFamily="34" charset="0"/>
              </a:rPr>
              <a:t>and focus on </a:t>
            </a:r>
            <a:r>
              <a:rPr lang="en-US" sz="1200" dirty="0">
                <a:latin typeface="Arial" panose="020B0604020202020204" pitchFamily="34" charset="0"/>
                <a:cs typeface="Arial" panose="020B0604020202020204" pitchFamily="34" charset="0"/>
              </a:rPr>
              <a:t>identifying which support activities have the biggest impact. 3. and last, address </a:t>
            </a:r>
            <a:r>
              <a:rPr lang="en-US" sz="1200" dirty="0">
                <a:cs typeface="Arial" panose="020B0604020202020204" pitchFamily="34" charset="0"/>
              </a:rPr>
              <a:t>suggested improvements such as emphasizing</a:t>
            </a:r>
            <a:r>
              <a:rPr lang="en-US" sz="1200" baseline="0" dirty="0">
                <a:cs typeface="Arial" panose="020B0604020202020204" pitchFamily="34" charset="0"/>
              </a:rPr>
              <a:t> job market preparations.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6F3ACEC-41EA-4E5D-AF82-3743BEEBEBF1}" type="slidenum">
              <a:rPr lang="en-US" smtClean="0"/>
              <a:t>21</a:t>
            </a:fld>
            <a:endParaRPr lang="en-US"/>
          </a:p>
        </p:txBody>
      </p:sp>
    </p:spTree>
    <p:extLst>
      <p:ext uri="{BB962C8B-B14F-4D97-AF65-F5344CB8AC3E}">
        <p14:creationId xmlns:p14="http://schemas.microsoft.com/office/powerpoint/2010/main" val="621320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This material is based upon work supported by the National Science Foundation under Grant No. 1742614. </a:t>
            </a:r>
            <a:r>
              <a:rPr lang="en-US" dirty="0"/>
              <a:t>Thank you.</a:t>
            </a:r>
          </a:p>
          <a:p>
            <a:endParaRPr lang="en-US" dirty="0"/>
          </a:p>
        </p:txBody>
      </p:sp>
      <p:sp>
        <p:nvSpPr>
          <p:cNvPr id="4" name="Slide Number Placeholder 3"/>
          <p:cNvSpPr>
            <a:spLocks noGrp="1"/>
          </p:cNvSpPr>
          <p:nvPr>
            <p:ph type="sldNum" sz="quarter" idx="5"/>
          </p:nvPr>
        </p:nvSpPr>
        <p:spPr/>
        <p:txBody>
          <a:bodyPr/>
          <a:lstStyle/>
          <a:p>
            <a:fld id="{C6F3ACEC-41EA-4E5D-AF82-3743BEEBEBF1}" type="slidenum">
              <a:rPr lang="en-US" smtClean="0"/>
              <a:t>22</a:t>
            </a:fld>
            <a:endParaRPr lang="en-US"/>
          </a:p>
        </p:txBody>
      </p:sp>
    </p:spTree>
    <p:extLst>
      <p:ext uri="{BB962C8B-B14F-4D97-AF65-F5344CB8AC3E}">
        <p14:creationId xmlns:p14="http://schemas.microsoft.com/office/powerpoint/2010/main" val="425671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err="1"/>
              <a:t>NExt</a:t>
            </a:r>
            <a:r>
              <a:rPr lang="en-US" dirty="0"/>
              <a:t> I want to provide context about our student population,</a:t>
            </a:r>
            <a:r>
              <a:rPr lang="en-US" baseline="0" dirty="0"/>
              <a:t> </a:t>
            </a:r>
            <a:endParaRPr lang="en-US" dirty="0"/>
          </a:p>
        </p:txBody>
      </p:sp>
      <p:sp>
        <p:nvSpPr>
          <p:cNvPr id="4" name="Slide Number Placeholder 3"/>
          <p:cNvSpPr>
            <a:spLocks noGrp="1"/>
          </p:cNvSpPr>
          <p:nvPr>
            <p:ph type="sldNum" sz="quarter" idx="10"/>
          </p:nvPr>
        </p:nvSpPr>
        <p:spPr/>
        <p:txBody>
          <a:bodyPr/>
          <a:lstStyle/>
          <a:p>
            <a:fld id="{C6F3ACEC-41EA-4E5D-AF82-3743BEEBEBF1}" type="slidenum">
              <a:rPr lang="en-US" smtClean="0"/>
              <a:t>3</a:t>
            </a:fld>
            <a:endParaRPr lang="en-US"/>
          </a:p>
        </p:txBody>
      </p:sp>
    </p:spTree>
    <p:extLst>
      <p:ext uri="{BB962C8B-B14F-4D97-AF65-F5344CB8AC3E}">
        <p14:creationId xmlns:p14="http://schemas.microsoft.com/office/powerpoint/2010/main" val="327490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the</a:t>
            </a:r>
            <a:r>
              <a:rPr lang="en-US" baseline="0" dirty="0"/>
              <a:t> Spring 2021 data, 63% of undergraduate students in ECST are Latinx. This indicates that  </a:t>
            </a:r>
            <a:r>
              <a:rPr lang="en-US" sz="1200" dirty="0"/>
              <a:t>Cal State LA has the </a:t>
            </a:r>
            <a:r>
              <a:rPr lang="en-US" sz="1200" b="1" dirty="0">
                <a:solidFill>
                  <a:srgbClr val="FFFF00"/>
                </a:solidFill>
                <a:effectLst>
                  <a:outerShdw blurRad="38100" dist="38100" dir="2700000" algn="tl">
                    <a:srgbClr val="000000">
                      <a:alpha val="43137"/>
                    </a:srgbClr>
                  </a:outerShdw>
                </a:effectLst>
              </a:rPr>
              <a:t>highest percent </a:t>
            </a:r>
            <a:r>
              <a:rPr lang="en-US" sz="1200" dirty="0"/>
              <a:t>of </a:t>
            </a:r>
            <a:r>
              <a:rPr lang="en-US" sz="1200" b="1" dirty="0">
                <a:solidFill>
                  <a:srgbClr val="FFFF00"/>
                </a:solidFill>
                <a:effectLst>
                  <a:outerShdw blurRad="38100" dist="38100" dir="2700000" algn="tl">
                    <a:srgbClr val="000000">
                      <a:alpha val="43137"/>
                    </a:srgbClr>
                  </a:outerShdw>
                </a:effectLst>
              </a:rPr>
              <a:t>Hispanic/Latino</a:t>
            </a:r>
            <a:r>
              <a:rPr lang="en-US" sz="1200" dirty="0"/>
              <a:t> students in the College of Engineering, Computer Science, and Technology among CSU campuses. It is reported that a</a:t>
            </a:r>
            <a:r>
              <a:rPr lang="en-US" baseline="0" dirty="0"/>
              <a:t>round 56% are first generation students. 62% are Pell grant eligible who need to work more than 20 hours per week to support themselves. </a:t>
            </a:r>
          </a:p>
          <a:p>
            <a:endParaRPr lang="en-US" dirty="0"/>
          </a:p>
        </p:txBody>
      </p:sp>
      <p:sp>
        <p:nvSpPr>
          <p:cNvPr id="4" name="Slide Number Placeholder 3"/>
          <p:cNvSpPr>
            <a:spLocks noGrp="1"/>
          </p:cNvSpPr>
          <p:nvPr>
            <p:ph type="sldNum" sz="quarter" idx="5"/>
          </p:nvPr>
        </p:nvSpPr>
        <p:spPr/>
        <p:txBody>
          <a:bodyPr/>
          <a:lstStyle/>
          <a:p>
            <a:fld id="{C6F3ACEC-41EA-4E5D-AF82-3743BEEBEBF1}" type="slidenum">
              <a:rPr lang="en-US" smtClean="0"/>
              <a:t>4</a:t>
            </a:fld>
            <a:endParaRPr lang="en-US"/>
          </a:p>
        </p:txBody>
      </p:sp>
    </p:spTree>
    <p:extLst>
      <p:ext uri="{BB962C8B-B14F-4D97-AF65-F5344CB8AC3E}">
        <p14:creationId xmlns:p14="http://schemas.microsoft.com/office/powerpoint/2010/main" val="108396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so…</a:t>
            </a:r>
          </a:p>
          <a:p>
            <a:pPr marL="628650" lvl="1" indent="-285750"/>
            <a:endParaRPr lang="en-US" sz="1200" dirty="0"/>
          </a:p>
          <a:p>
            <a:pPr marL="628650" lvl="1" indent="-285750"/>
            <a:r>
              <a:rPr lang="en-US" sz="1700" dirty="0"/>
              <a:t>In addition to assistance in mitigating financial disadvantage, many students – including those who are academically talented – benefit from additional scaffolding to navigate the complexities of college campuses, due to the fact that most students are first generation college students. F</a:t>
            </a:r>
            <a:r>
              <a:rPr lang="en-US" sz="1200" kern="1200" dirty="0">
                <a:solidFill>
                  <a:schemeClr val="tx1"/>
                </a:solidFill>
                <a:effectLst/>
                <a:latin typeface="+mn-lt"/>
                <a:ea typeface="+mn-ea"/>
                <a:cs typeface="+mn-cs"/>
              </a:rPr>
              <a:t>or example, low-income FG students are often less able to draw upon advice from cultural guides (e.g.</a:t>
            </a:r>
            <a:r>
              <a:rPr lang="en-US" sz="1200" kern="1200" baseline="0" dirty="0">
                <a:solidFill>
                  <a:schemeClr val="tx1"/>
                </a:solidFill>
                <a:effectLst/>
                <a:latin typeface="+mn-lt"/>
                <a:ea typeface="+mn-ea"/>
                <a:cs typeface="+mn-cs"/>
              </a:rPr>
              <a:t> counselors</a:t>
            </a:r>
            <a:r>
              <a:rPr lang="en-US" sz="1200" kern="1200" dirty="0">
                <a:solidFill>
                  <a:schemeClr val="tx1"/>
                </a:solidFill>
                <a:effectLst/>
                <a:latin typeface="+mn-lt"/>
                <a:ea typeface="+mn-ea"/>
                <a:cs typeface="+mn-cs"/>
              </a:rPr>
              <a:t>, friends, or family members) that give insight into navigating institutional challenges, or unwritten norms for being successful, such as communicating with faculty  or the importance of forming study groups (Collier &amp; Morgan, 2008; </a:t>
            </a:r>
            <a:r>
              <a:rPr lang="en-US" sz="1200" kern="1200" dirty="0" err="1">
                <a:solidFill>
                  <a:schemeClr val="tx1"/>
                </a:solidFill>
                <a:effectLst/>
                <a:latin typeface="+mn-lt"/>
                <a:ea typeface="+mn-ea"/>
                <a:cs typeface="+mn-cs"/>
              </a:rPr>
              <a:t>Lareau</a:t>
            </a:r>
            <a:r>
              <a:rPr lang="en-US" sz="1200" kern="1200" dirty="0">
                <a:solidFill>
                  <a:schemeClr val="tx1"/>
                </a:solidFill>
                <a:effectLst/>
                <a:latin typeface="+mn-lt"/>
                <a:ea typeface="+mn-ea"/>
                <a:cs typeface="+mn-cs"/>
              </a:rPr>
              <a:t>, 2015; Yee, 2016). </a:t>
            </a:r>
            <a:endParaRPr lang="en-US" dirty="0"/>
          </a:p>
        </p:txBody>
      </p:sp>
      <p:sp>
        <p:nvSpPr>
          <p:cNvPr id="4" name="Slide Number Placeholder 3"/>
          <p:cNvSpPr>
            <a:spLocks noGrp="1"/>
          </p:cNvSpPr>
          <p:nvPr>
            <p:ph type="sldNum" sz="quarter" idx="10"/>
          </p:nvPr>
        </p:nvSpPr>
        <p:spPr/>
        <p:txBody>
          <a:bodyPr/>
          <a:lstStyle/>
          <a:p>
            <a:fld id="{C6F3ACEC-41EA-4E5D-AF82-3743BEEBEBF1}" type="slidenum">
              <a:rPr lang="en-US" smtClean="0"/>
              <a:t>5</a:t>
            </a:fld>
            <a:endParaRPr lang="en-US"/>
          </a:p>
        </p:txBody>
      </p:sp>
    </p:spTree>
    <p:extLst>
      <p:ext uri="{BB962C8B-B14F-4D97-AF65-F5344CB8AC3E}">
        <p14:creationId xmlns:p14="http://schemas.microsoft.com/office/powerpoint/2010/main" val="2927900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we can see </a:t>
            </a:r>
            <a:r>
              <a:rPr lang="en-US" baseline="0" dirty="0"/>
              <a:t>the average g</a:t>
            </a:r>
            <a:r>
              <a:rPr lang="en-US" dirty="0"/>
              <a:t>raduation</a:t>
            </a:r>
            <a:r>
              <a:rPr lang="en-US" baseline="0" dirty="0"/>
              <a:t> rates of first-time full-time freshman students since 2007.</a:t>
            </a:r>
          </a:p>
          <a:p>
            <a:endParaRPr lang="en-US" baseline="0" dirty="0"/>
          </a:p>
          <a:p>
            <a:r>
              <a:rPr lang="en-US" baseline="0" dirty="0"/>
              <a:t>Overall, 4-year graduation rates are consistently lower than 5 %. On average it is 3.5%. The average 5-year graduation rate including 4.5 years is 18.5% and the average 6-year graduation rate is 29.4%. </a:t>
            </a:r>
          </a:p>
          <a:p>
            <a:endParaRPr lang="en-US" baseline="0" dirty="0"/>
          </a:p>
          <a:p>
            <a:r>
              <a:rPr lang="en-US" baseline="0" dirty="0"/>
              <a:t>Omit[[[This data includes students who switched their major to non-engineering or non-computer science.]]]]</a:t>
            </a:r>
          </a:p>
          <a:p>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C6F3ACEC-41EA-4E5D-AF82-3743BEEBEBF1}" type="slidenum">
              <a:rPr lang="en-US" smtClean="0"/>
              <a:t>6</a:t>
            </a:fld>
            <a:endParaRPr lang="en-US"/>
          </a:p>
        </p:txBody>
      </p:sp>
    </p:spTree>
    <p:extLst>
      <p:ext uri="{BB962C8B-B14F-4D97-AF65-F5344CB8AC3E}">
        <p14:creationId xmlns:p14="http://schemas.microsoft.com/office/powerpoint/2010/main" val="340605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this</a:t>
            </a:r>
            <a:r>
              <a:rPr lang="en-US" baseline="0" dirty="0"/>
              <a:t> specific background of the college and in alignment with the university’s graduation 2025 initiative aiming to increase 4-5 year graduation rates, the CAPS program has set the goals to </a:t>
            </a:r>
            <a:r>
              <a:rPr lang="en-US" sz="1200" baseline="0" dirty="0">
                <a:solidFill>
                  <a:schemeClr val="tx1"/>
                </a:solidFill>
                <a:latin typeface="Arial" panose="020B0604020202020204" pitchFamily="34" charset="0"/>
                <a:cs typeface="Arial" panose="020B0604020202020204" pitchFamily="34" charset="0"/>
              </a:rPr>
              <a:t>s</a:t>
            </a:r>
            <a:r>
              <a:rPr lang="en-US" sz="1200" dirty="0">
                <a:solidFill>
                  <a:schemeClr val="tx1"/>
                </a:solidFill>
                <a:latin typeface="Arial" panose="020B0604020202020204" pitchFamily="34" charset="0"/>
                <a:cs typeface="Arial" panose="020B0604020202020204" pitchFamily="34" charset="0"/>
              </a:rPr>
              <a:t>upport multiple cohorts of scholars from their sophomore to senior years</a:t>
            </a:r>
            <a:r>
              <a:rPr lang="en-US" sz="1200" baseline="0" dirty="0">
                <a:solidFill>
                  <a:schemeClr val="tx1"/>
                </a:solidFill>
                <a:latin typeface="Arial" panose="020B0604020202020204" pitchFamily="34" charset="0"/>
                <a:cs typeface="Arial" panose="020B0604020202020204" pitchFamily="34" charset="0"/>
              </a:rPr>
              <a:t> and achieve the following three targets: </a:t>
            </a:r>
            <a:r>
              <a:rPr lang="en-US" sz="1200" dirty="0"/>
              <a:t>90% of scholars persist in engineering or computer science majors. 50% graduate within 5 years. And an additional 40% graduate within 6 years. </a:t>
            </a:r>
            <a:r>
              <a:rPr lang="en-US" dirty="0"/>
              <a:t>These will be accomplished using a holistic approach that merges financial support with</a:t>
            </a:r>
            <a:r>
              <a:rPr lang="en-US" baseline="0" dirty="0"/>
              <a:t> trained faculty and informal peer mentoring.</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6F3ACEC-41EA-4E5D-AF82-3743BEEBEBF1}" type="slidenum">
              <a:rPr lang="en-US" smtClean="0"/>
              <a:t>7</a:t>
            </a:fld>
            <a:endParaRPr lang="en-US"/>
          </a:p>
        </p:txBody>
      </p:sp>
    </p:spTree>
    <p:extLst>
      <p:ext uri="{BB962C8B-B14F-4D97-AF65-F5344CB8AC3E}">
        <p14:creationId xmlns:p14="http://schemas.microsoft.com/office/powerpoint/2010/main" val="2604478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CAPS</a:t>
            </a:r>
            <a:r>
              <a:rPr lang="en-US" baseline="0" dirty="0"/>
              <a:t> have just completed it’s third year and, as such each cohort has had at least two years of mentorship. As planned, the program successfully recruited two cohorts from 4 majors – Civil Engineering, Computer Science, Electrical Engineering, and Mechanical Engineering. The table shows the composition of each cohort. 12 scholars were recruited for the first cohort. 11 of 12 students are either URM or female students. 17  scholars were recruited for the second cohort. All scholars are either URM or female students.</a:t>
            </a:r>
          </a:p>
          <a:p>
            <a:endParaRPr lang="en-US" dirty="0"/>
          </a:p>
        </p:txBody>
      </p:sp>
      <p:sp>
        <p:nvSpPr>
          <p:cNvPr id="4" name="Slide Number Placeholder 3"/>
          <p:cNvSpPr>
            <a:spLocks noGrp="1"/>
          </p:cNvSpPr>
          <p:nvPr>
            <p:ph type="sldNum" sz="quarter" idx="5"/>
          </p:nvPr>
        </p:nvSpPr>
        <p:spPr/>
        <p:txBody>
          <a:bodyPr/>
          <a:lstStyle/>
          <a:p>
            <a:fld id="{C6F3ACEC-41EA-4E5D-AF82-3743BEEBEBF1}" type="slidenum">
              <a:rPr lang="en-US" smtClean="0"/>
              <a:t>8</a:t>
            </a:fld>
            <a:endParaRPr lang="en-US"/>
          </a:p>
        </p:txBody>
      </p:sp>
    </p:spTree>
    <p:extLst>
      <p:ext uri="{BB962C8B-B14F-4D97-AF65-F5344CB8AC3E}">
        <p14:creationId xmlns:p14="http://schemas.microsoft.com/office/powerpoint/2010/main" val="4281314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recruitment</a:t>
            </a:r>
            <a:r>
              <a:rPr lang="en-US" sz="1200" baseline="0" dirty="0"/>
              <a:t> was done through the structured recruitment process that t</a:t>
            </a:r>
            <a:r>
              <a:rPr lang="en-US" sz="1200" dirty="0"/>
              <a:t>he CAPS</a:t>
            </a:r>
            <a:r>
              <a:rPr lang="en-US" sz="1200" baseline="0" dirty="0"/>
              <a:t> program has established. The process involves. </a:t>
            </a:r>
            <a:r>
              <a:rPr lang="en-US" sz="1200" dirty="0"/>
              <a:t>Aggressive recruitment advertisement via multiple channels - a scholarship information session, flyers, emails, college Kiosk TV, college webpages, e-newsletters, student organizations, and announcements in classrooms.  Active collaboration with the ECST First-Year Experience program (</a:t>
            </a:r>
            <a:r>
              <a:rPr lang="en-US" sz="1200" dirty="0" err="1"/>
              <a:t>FYrE</a:t>
            </a:r>
            <a:r>
              <a:rPr lang="en-US" sz="1200" dirty="0"/>
              <a:t>).</a:t>
            </a:r>
            <a:r>
              <a:rPr lang="en-US" sz="1200" baseline="0" dirty="0"/>
              <a:t> An e</a:t>
            </a:r>
            <a:r>
              <a:rPr lang="en-US" sz="1200" dirty="0"/>
              <a:t>fficient online application. And a formalized</a:t>
            </a:r>
            <a:r>
              <a:rPr lang="en-US" sz="1200" baseline="0" dirty="0"/>
              <a:t> selection </a:t>
            </a:r>
            <a:r>
              <a:rPr lang="en-US" sz="1200" baseline="0" dirty="0" err="1"/>
              <a:t>comittees</a:t>
            </a:r>
            <a:r>
              <a:rPr lang="en-US" sz="1200" baseline="0" dirty="0"/>
              <a:t>’ application review and e</a:t>
            </a:r>
            <a:r>
              <a:rPr lang="en-US" sz="1200" dirty="0"/>
              <a:t>valuation.</a:t>
            </a:r>
          </a:p>
          <a:p>
            <a:pPr marL="0" indent="0">
              <a:buFont typeface="Arial" panose="020B0604020202020204" pitchFamily="34" charset="0"/>
              <a:buNone/>
            </a:pPr>
            <a:endParaRPr lang="en-US" sz="1200" dirty="0"/>
          </a:p>
          <a:p>
            <a:r>
              <a:rPr lang="en-US" dirty="0"/>
              <a:t>After the first cohort recruitment, PIs</a:t>
            </a:r>
            <a:r>
              <a:rPr lang="en-US" baseline="0" dirty="0"/>
              <a:t> felt that the application pool was not large enough and thus we enhanced the process to</a:t>
            </a:r>
            <a:r>
              <a:rPr lang="en-US" dirty="0"/>
              <a:t> attract</a:t>
            </a:r>
            <a:r>
              <a:rPr lang="en-US" baseline="0" dirty="0"/>
              <a:t> more</a:t>
            </a:r>
            <a:r>
              <a:rPr lang="en-US" dirty="0"/>
              <a:t> students to apply for the scholarship program. Enhanced areas are </a:t>
            </a:r>
            <a:r>
              <a:rPr lang="en-US" baseline="0" dirty="0"/>
              <a:t>1) involving scholars of the first cohort during the advertisement stage, 2) involving faculty mentors more actively to reach out to students in their majors 3) increasing number of announcements. As a result, the applicant pool was larger and more scholars were recruited for the second cohort.</a:t>
            </a:r>
          </a:p>
          <a:p>
            <a:endParaRPr lang="en-US" dirty="0"/>
          </a:p>
        </p:txBody>
      </p:sp>
      <p:sp>
        <p:nvSpPr>
          <p:cNvPr id="4" name="Slide Number Placeholder 3"/>
          <p:cNvSpPr>
            <a:spLocks noGrp="1"/>
          </p:cNvSpPr>
          <p:nvPr>
            <p:ph type="sldNum" sz="quarter" idx="5"/>
          </p:nvPr>
        </p:nvSpPr>
        <p:spPr/>
        <p:txBody>
          <a:bodyPr/>
          <a:lstStyle/>
          <a:p>
            <a:fld id="{C6F3ACEC-41EA-4E5D-AF82-3743BEEBEBF1}" type="slidenum">
              <a:rPr lang="en-US" smtClean="0"/>
              <a:t>9</a:t>
            </a:fld>
            <a:endParaRPr lang="en-US"/>
          </a:p>
        </p:txBody>
      </p:sp>
    </p:spTree>
    <p:extLst>
      <p:ext uri="{BB962C8B-B14F-4D97-AF65-F5344CB8AC3E}">
        <p14:creationId xmlns:p14="http://schemas.microsoft.com/office/powerpoint/2010/main" val="205960485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4D7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3C0DA2C-9CFE-4707-99CD-7FE2A4086E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05400" y="0"/>
            <a:ext cx="4038600" cy="5143500"/>
          </a:xfrm>
          <a:prstGeom prst="rect">
            <a:avLst/>
          </a:prstGeom>
        </p:spPr>
      </p:pic>
      <p:pic>
        <p:nvPicPr>
          <p:cNvPr id="9" name="Graphic 8">
            <a:extLst>
              <a:ext uri="{FF2B5EF4-FFF2-40B4-BE49-F238E27FC236}">
                <a16:creationId xmlns:a16="http://schemas.microsoft.com/office/drawing/2014/main" id="{3A53E52D-33E6-4967-8509-9DFDBD9C278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05399" y="2116288"/>
            <a:ext cx="4038601" cy="3027212"/>
          </a:xfrm>
          <a:prstGeom prst="rect">
            <a:avLst/>
          </a:prstGeom>
        </p:spPr>
      </p:pic>
      <p:pic>
        <p:nvPicPr>
          <p:cNvPr id="10" name="Graphic 9">
            <a:extLst>
              <a:ext uri="{FF2B5EF4-FFF2-40B4-BE49-F238E27FC236}">
                <a16:creationId xmlns:a16="http://schemas.microsoft.com/office/drawing/2014/main" id="{486ECA52-81B2-4371-B4D4-2CEDBEB262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881" y="4292363"/>
            <a:ext cx="9182881" cy="875622"/>
          </a:xfrm>
          <a:prstGeom prst="rect">
            <a:avLst/>
          </a:prstGeom>
        </p:spPr>
      </p:pic>
      <p:pic>
        <p:nvPicPr>
          <p:cNvPr id="11" name="Graphic 10">
            <a:extLst>
              <a:ext uri="{FF2B5EF4-FFF2-40B4-BE49-F238E27FC236}">
                <a16:creationId xmlns:a16="http://schemas.microsoft.com/office/drawing/2014/main" id="{A0118363-FC02-4076-B073-200540D87D1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497588">
            <a:off x="3550809" y="-9724"/>
            <a:ext cx="5670626" cy="3563753"/>
          </a:xfrm>
          <a:prstGeom prst="rect">
            <a:avLst/>
          </a:prstGeom>
        </p:spPr>
      </p:pic>
      <p:pic>
        <p:nvPicPr>
          <p:cNvPr id="12" name="Graphic 11">
            <a:extLst>
              <a:ext uri="{FF2B5EF4-FFF2-40B4-BE49-F238E27FC236}">
                <a16:creationId xmlns:a16="http://schemas.microsoft.com/office/drawing/2014/main" id="{52C47E07-F852-45C2-A7E7-E9B3FCDEDE9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57957" y="438150"/>
            <a:ext cx="4390243" cy="3628048"/>
          </a:xfrm>
          <a:prstGeom prst="rect">
            <a:avLst/>
          </a:prstGeom>
        </p:spPr>
      </p:pic>
      <p:pic>
        <p:nvPicPr>
          <p:cNvPr id="13" name="Picture 12">
            <a:extLst>
              <a:ext uri="{FF2B5EF4-FFF2-40B4-BE49-F238E27FC236}">
                <a16:creationId xmlns:a16="http://schemas.microsoft.com/office/drawing/2014/main" id="{91B79F28-64F4-435B-9DF6-63081D815CE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313842" y="218805"/>
            <a:ext cx="648785" cy="295545"/>
          </a:xfrm>
          <a:prstGeom prst="rect">
            <a:avLst/>
          </a:prstGeom>
        </p:spPr>
      </p:pic>
      <p:pic>
        <p:nvPicPr>
          <p:cNvPr id="14" name="Graphic 13">
            <a:extLst>
              <a:ext uri="{FF2B5EF4-FFF2-40B4-BE49-F238E27FC236}">
                <a16:creationId xmlns:a16="http://schemas.microsoft.com/office/drawing/2014/main" id="{17F2FAB0-8C97-46FB-BB6F-A8895D60558C}"/>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269966" y="4400550"/>
            <a:ext cx="8425166" cy="629152"/>
          </a:xfrm>
          <a:prstGeom prst="rect">
            <a:avLst/>
          </a:prstGeom>
        </p:spPr>
      </p:pic>
      <p:pic>
        <p:nvPicPr>
          <p:cNvPr id="15" name="Graphic 14">
            <a:extLst>
              <a:ext uri="{FF2B5EF4-FFF2-40B4-BE49-F238E27FC236}">
                <a16:creationId xmlns:a16="http://schemas.microsoft.com/office/drawing/2014/main" id="{7DB70191-5E46-4AE7-818C-D773DCB4E2C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181600" y="3730743"/>
            <a:ext cx="3733290" cy="441207"/>
          </a:xfrm>
          <a:prstGeom prst="rect">
            <a:avLst/>
          </a:prstGeom>
        </p:spPr>
      </p:pic>
    </p:spTree>
    <p:extLst>
      <p:ext uri="{BB962C8B-B14F-4D97-AF65-F5344CB8AC3E}">
        <p14:creationId xmlns:p14="http://schemas.microsoft.com/office/powerpoint/2010/main" val="43739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26" presetClass="entr" presetSubtype="0" fill="hold" nodeType="withEffect">
                                  <p:stCondLst>
                                    <p:cond delay="10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377">
                                          <p:stCondLst>
                                            <p:cond delay="0"/>
                                          </p:stCondLst>
                                        </p:cTn>
                                        <p:tgtEl>
                                          <p:spTgt spid="11"/>
                                        </p:tgtEl>
                                      </p:cBhvr>
                                    </p:animEffect>
                                    <p:anim calcmode="lin" valueType="num">
                                      <p:cBhvr>
                                        <p:cTn id="15" dur="118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4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432" tmFilter="0, 0; 0.125,0.2665; 0.25,0.4; 0.375,0.465; 0.5,0.5;  0.625,0.535; 0.75,0.6; 0.875,0.7335; 1,1">
                                          <p:stCondLst>
                                            <p:cond delay="432"/>
                                          </p:stCondLst>
                                        </p:cTn>
                                        <p:tgtEl>
                                          <p:spTgt spid="11"/>
                                        </p:tgtEl>
                                        <p:attrNameLst>
                                          <p:attrName>ppt_y</p:attrName>
                                        </p:attrNameLst>
                                      </p:cBhvr>
                                      <p:tavLst>
                                        <p:tav tm="0" fmla="#ppt_y-sin(pi*$)/9">
                                          <p:val>
                                            <p:fltVal val="0"/>
                                          </p:val>
                                        </p:tav>
                                        <p:tav tm="100000">
                                          <p:val>
                                            <p:fltVal val="1"/>
                                          </p:val>
                                        </p:tav>
                                      </p:tavLst>
                                    </p:anim>
                                    <p:anim calcmode="lin" valueType="num">
                                      <p:cBhvr>
                                        <p:cTn id="18" dur="216" tmFilter="0, 0; 0.125,0.2665; 0.25,0.4; 0.375,0.465; 0.5,0.5;  0.625,0.535; 0.75,0.6; 0.875,0.7335; 1,1">
                                          <p:stCondLst>
                                            <p:cond delay="861"/>
                                          </p:stCondLst>
                                        </p:cTn>
                                        <p:tgtEl>
                                          <p:spTgt spid="11"/>
                                        </p:tgtEl>
                                        <p:attrNameLst>
                                          <p:attrName>ppt_y</p:attrName>
                                        </p:attrNameLst>
                                      </p:cBhvr>
                                      <p:tavLst>
                                        <p:tav tm="0" fmla="#ppt_y-sin(pi*$)/27">
                                          <p:val>
                                            <p:fltVal val="0"/>
                                          </p:val>
                                        </p:tav>
                                        <p:tav tm="100000">
                                          <p:val>
                                            <p:fltVal val="1"/>
                                          </p:val>
                                        </p:tav>
                                      </p:tavLst>
                                    </p:anim>
                                    <p:anim calcmode="lin" valueType="num">
                                      <p:cBhvr>
                                        <p:cTn id="19" dur="107" tmFilter="0, 0; 0.125,0.2665; 0.25,0.4; 0.375,0.465; 0.5,0.5;  0.625,0.535; 0.75,0.6; 0.875,0.7335; 1,1">
                                          <p:stCondLst>
                                            <p:cond delay="1076"/>
                                          </p:stCondLst>
                                        </p:cTn>
                                        <p:tgtEl>
                                          <p:spTgt spid="11"/>
                                        </p:tgtEl>
                                        <p:attrNameLst>
                                          <p:attrName>ppt_y</p:attrName>
                                        </p:attrNameLst>
                                      </p:cBhvr>
                                      <p:tavLst>
                                        <p:tav tm="0" fmla="#ppt_y-sin(pi*$)/81">
                                          <p:val>
                                            <p:fltVal val="0"/>
                                          </p:val>
                                        </p:tav>
                                        <p:tav tm="100000">
                                          <p:val>
                                            <p:fltVal val="1"/>
                                          </p:val>
                                        </p:tav>
                                      </p:tavLst>
                                    </p:anim>
                                    <p:animScale>
                                      <p:cBhvr>
                                        <p:cTn id="20" dur="17">
                                          <p:stCondLst>
                                            <p:cond delay="422"/>
                                          </p:stCondLst>
                                        </p:cTn>
                                        <p:tgtEl>
                                          <p:spTgt spid="11"/>
                                        </p:tgtEl>
                                      </p:cBhvr>
                                      <p:to x="100000" y="60000"/>
                                    </p:animScale>
                                    <p:animScale>
                                      <p:cBhvr>
                                        <p:cTn id="21" dur="108" decel="50000">
                                          <p:stCondLst>
                                            <p:cond delay="439"/>
                                          </p:stCondLst>
                                        </p:cTn>
                                        <p:tgtEl>
                                          <p:spTgt spid="11"/>
                                        </p:tgtEl>
                                      </p:cBhvr>
                                      <p:to x="100000" y="100000"/>
                                    </p:animScale>
                                    <p:animScale>
                                      <p:cBhvr>
                                        <p:cTn id="22" dur="17">
                                          <p:stCondLst>
                                            <p:cond delay="853"/>
                                          </p:stCondLst>
                                        </p:cTn>
                                        <p:tgtEl>
                                          <p:spTgt spid="11"/>
                                        </p:tgtEl>
                                      </p:cBhvr>
                                      <p:to x="100000" y="80000"/>
                                    </p:animScale>
                                    <p:animScale>
                                      <p:cBhvr>
                                        <p:cTn id="23" dur="108" decel="50000">
                                          <p:stCondLst>
                                            <p:cond delay="870"/>
                                          </p:stCondLst>
                                        </p:cTn>
                                        <p:tgtEl>
                                          <p:spTgt spid="11"/>
                                        </p:tgtEl>
                                      </p:cBhvr>
                                      <p:to x="100000" y="100000"/>
                                    </p:animScale>
                                    <p:animScale>
                                      <p:cBhvr>
                                        <p:cTn id="24" dur="17">
                                          <p:stCondLst>
                                            <p:cond delay="1067"/>
                                          </p:stCondLst>
                                        </p:cTn>
                                        <p:tgtEl>
                                          <p:spTgt spid="11"/>
                                        </p:tgtEl>
                                      </p:cBhvr>
                                      <p:to x="100000" y="90000"/>
                                    </p:animScale>
                                    <p:animScale>
                                      <p:cBhvr>
                                        <p:cTn id="25" dur="108" decel="50000">
                                          <p:stCondLst>
                                            <p:cond delay="1084"/>
                                          </p:stCondLst>
                                        </p:cTn>
                                        <p:tgtEl>
                                          <p:spTgt spid="11"/>
                                        </p:tgtEl>
                                      </p:cBhvr>
                                      <p:to x="100000" y="100000"/>
                                    </p:animScale>
                                    <p:animScale>
                                      <p:cBhvr>
                                        <p:cTn id="26" dur="17">
                                          <p:stCondLst>
                                            <p:cond delay="1175"/>
                                          </p:stCondLst>
                                        </p:cTn>
                                        <p:tgtEl>
                                          <p:spTgt spid="11"/>
                                        </p:tgtEl>
                                      </p:cBhvr>
                                      <p:to x="100000" y="95000"/>
                                    </p:animScale>
                                    <p:animScale>
                                      <p:cBhvr>
                                        <p:cTn id="27" dur="108" decel="50000">
                                          <p:stCondLst>
                                            <p:cond delay="1192"/>
                                          </p:stCondLst>
                                        </p:cTn>
                                        <p:tgtEl>
                                          <p:spTgt spid="11"/>
                                        </p:tgtEl>
                                      </p:cBhvr>
                                      <p:to x="100000" y="100000"/>
                                    </p:animScale>
                                  </p:childTnLst>
                                </p:cTn>
                              </p:par>
                              <p:par>
                                <p:cTn id="28" presetID="2" presetClass="entr" presetSubtype="2" fill="hold" nodeType="withEffect">
                                  <p:stCondLst>
                                    <p:cond delay="5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1+#ppt_w/2"/>
                                          </p:val>
                                        </p:tav>
                                        <p:tav tm="100000">
                                          <p:val>
                                            <p:strVal val="#ppt_x"/>
                                          </p:val>
                                        </p:tav>
                                      </p:tavLst>
                                    </p:anim>
                                    <p:anim calcmode="lin" valueType="num">
                                      <p:cBhvr additive="base">
                                        <p:cTn id="31" dur="500" fill="hold"/>
                                        <p:tgtEl>
                                          <p:spTgt spid="15"/>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5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7618FA7-F14D-455B-AC22-25F69C36505C}" type="datetimeFigureOut">
              <a:rPr lang="en-US" smtClean="0"/>
              <a:t>7/10/2021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143393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7618FA7-F14D-455B-AC22-25F69C36505C}" type="datetimeFigureOut">
              <a:rPr lang="en-US" smtClean="0"/>
              <a:t>7/10/2021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1066914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7618FA7-F14D-455B-AC22-25F69C36505C}" type="datetimeFigureOut">
              <a:rPr lang="en-US" smtClean="0"/>
              <a:t>7/10/2021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802443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81328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09763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42336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618FA7-F14D-455B-AC22-25F69C36505C}" type="datetimeFigureOut">
              <a:rPr lang="en-US" smtClean="0"/>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4190324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618FA7-F14D-455B-AC22-25F69C36505C}" type="datetimeFigureOut">
              <a:rPr lang="en-US" smtClean="0"/>
              <a:t>7/10/2021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2080932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7618FA7-F14D-455B-AC22-25F69C36505C}" type="datetimeFigureOut">
              <a:rPr lang="en-US" smtClean="0"/>
              <a:t>7/10/2021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1235610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7618FA7-F14D-455B-AC22-25F69C36505C}" type="datetimeFigureOut">
              <a:rPr lang="en-US" smtClean="0"/>
              <a:t>7/10/2021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413158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0" y="273844"/>
            <a:ext cx="3867150" cy="994172"/>
          </a:xfrm>
          <a:prstGeom prst="rect">
            <a:avLst/>
          </a:prstGeom>
        </p:spPr>
        <p:txBody>
          <a:bodyPr/>
          <a:lstStyle>
            <a:lvl1pPr>
              <a:defRPr b="1" i="0" u="none">
                <a:solidFill>
                  <a:srgbClr val="004D75"/>
                </a:solidFill>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a:xfrm>
            <a:off x="4648200" y="1369219"/>
            <a:ext cx="3867150" cy="3263504"/>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520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57618FA7-F14D-455B-AC22-25F69C36505C}" type="datetimeFigureOut">
              <a:rPr lang="en-US" smtClean="0"/>
              <a:t>7/10/2021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2082524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7618FA7-F14D-455B-AC22-25F69C36505C}" type="datetimeFigureOut">
              <a:rPr lang="en-US" smtClean="0"/>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117136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33450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18536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171064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87116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33686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62077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18FA7-F14D-455B-AC22-25F69C36505C}"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3349311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18FA7-F14D-455B-AC22-25F69C36505C}"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251432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361950"/>
            <a:ext cx="7886700" cy="773907"/>
          </a:xfrm>
          <a:prstGeom prst="rect">
            <a:avLst/>
          </a:prstGeom>
        </p:spPr>
        <p:txBody>
          <a:bodyPr anchor="b"/>
          <a:lstStyle>
            <a:lvl1pPr>
              <a:defRPr sz="4500">
                <a:latin typeface="Gill Sans MT" panose="020B0502020104020203" pitchFamily="34" charset="0"/>
              </a:defRPr>
            </a:lvl1pPr>
          </a:lstStyle>
          <a:p>
            <a:r>
              <a:rPr lang="en-US" dirty="0"/>
              <a:t>Click to edit Master title style</a:t>
            </a:r>
          </a:p>
        </p:txBody>
      </p:sp>
      <p:sp>
        <p:nvSpPr>
          <p:cNvPr id="3" name="Text Placeholder 2"/>
          <p:cNvSpPr>
            <a:spLocks noGrp="1"/>
          </p:cNvSpPr>
          <p:nvPr>
            <p:ph type="body" idx="1"/>
          </p:nvPr>
        </p:nvSpPr>
        <p:spPr>
          <a:xfrm>
            <a:off x="623888" y="1504950"/>
            <a:ext cx="7886700" cy="1981200"/>
          </a:xfrm>
          <a:prstGeom prst="rect">
            <a:avLst/>
          </a:prstGeom>
        </p:spPr>
        <p:txBody>
          <a:bodyPr/>
          <a:lstStyle>
            <a:lvl1pPr marL="0" indent="0">
              <a:buNone/>
              <a:defRPr sz="1800">
                <a:solidFill>
                  <a:schemeClr val="tx1">
                    <a:tint val="75000"/>
                  </a:schemeClr>
                </a:solidFill>
                <a:latin typeface="Gill Sans MT" panose="020B05020201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383746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F243-B3CF-4592-8BF4-25F7520A54F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1B4C5F9-F5F5-4B6F-B1EE-A12BE2896DF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5ADE18F-19C9-447D-8EFC-833D7681B211}"/>
              </a:ext>
            </a:extLst>
          </p:cNvPr>
          <p:cNvSpPr>
            <a:spLocks noGrp="1"/>
          </p:cNvSpPr>
          <p:nvPr>
            <p:ph type="dt" sz="half" idx="10"/>
          </p:nvPr>
        </p:nvSpPr>
        <p:spPr/>
        <p:txBody>
          <a:bodyPr/>
          <a:lstStyle/>
          <a:p>
            <a:fld id="{2A9E9782-72E8-4CB5-9632-6491A9B7BDD3}" type="datetimeFigureOut">
              <a:rPr lang="en-US" smtClean="0"/>
              <a:t>7/10/2021</a:t>
            </a:fld>
            <a:endParaRPr lang="en-US"/>
          </a:p>
        </p:txBody>
      </p:sp>
      <p:sp>
        <p:nvSpPr>
          <p:cNvPr id="5" name="Footer Placeholder 4">
            <a:extLst>
              <a:ext uri="{FF2B5EF4-FFF2-40B4-BE49-F238E27FC236}">
                <a16:creationId xmlns:a16="http://schemas.microsoft.com/office/drawing/2014/main" id="{FA988D57-524D-4129-B28E-F2524DABA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D30E5-32AC-426C-9506-B9BA71688567}"/>
              </a:ext>
            </a:extLst>
          </p:cNvPr>
          <p:cNvSpPr>
            <a:spLocks noGrp="1"/>
          </p:cNvSpPr>
          <p:nvPr>
            <p:ph type="sldNum" sz="quarter" idx="12"/>
          </p:nvPr>
        </p:nvSpPr>
        <p:spPr/>
        <p:txBody>
          <a:bodyPr/>
          <a:lstStyle/>
          <a:p>
            <a:fld id="{3E747E76-3CF6-4434-9798-F03ECF0FEEF3}" type="slidenum">
              <a:rPr lang="en-US" smtClean="0"/>
              <a:t>‹#›</a:t>
            </a:fld>
            <a:endParaRPr lang="en-US"/>
          </a:p>
        </p:txBody>
      </p:sp>
    </p:spTree>
    <p:extLst>
      <p:ext uri="{BB962C8B-B14F-4D97-AF65-F5344CB8AC3E}">
        <p14:creationId xmlns:p14="http://schemas.microsoft.com/office/powerpoint/2010/main" val="1561737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416BB-6527-4E11-9956-9EEE4D6634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679693-A8B1-42B0-9040-101C8B1359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AC38D-0F09-465A-B132-9C0C22664CA6}"/>
              </a:ext>
            </a:extLst>
          </p:cNvPr>
          <p:cNvSpPr>
            <a:spLocks noGrp="1"/>
          </p:cNvSpPr>
          <p:nvPr>
            <p:ph type="dt" sz="half" idx="10"/>
          </p:nvPr>
        </p:nvSpPr>
        <p:spPr/>
        <p:txBody>
          <a:bodyPr/>
          <a:lstStyle/>
          <a:p>
            <a:fld id="{2A9E9782-72E8-4CB5-9632-6491A9B7BDD3}" type="datetimeFigureOut">
              <a:rPr lang="en-US" smtClean="0"/>
              <a:t>7/10/2021</a:t>
            </a:fld>
            <a:endParaRPr lang="en-US"/>
          </a:p>
        </p:txBody>
      </p:sp>
      <p:sp>
        <p:nvSpPr>
          <p:cNvPr id="5" name="Footer Placeholder 4">
            <a:extLst>
              <a:ext uri="{FF2B5EF4-FFF2-40B4-BE49-F238E27FC236}">
                <a16:creationId xmlns:a16="http://schemas.microsoft.com/office/drawing/2014/main" id="{E66AC988-BB1B-4368-BC79-75D211E16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73AAD0-AB50-4E43-A528-F52C6F719270}"/>
              </a:ext>
            </a:extLst>
          </p:cNvPr>
          <p:cNvSpPr>
            <a:spLocks noGrp="1"/>
          </p:cNvSpPr>
          <p:nvPr>
            <p:ph type="sldNum" sz="quarter" idx="12"/>
          </p:nvPr>
        </p:nvSpPr>
        <p:spPr/>
        <p:txBody>
          <a:bodyPr/>
          <a:lstStyle/>
          <a:p>
            <a:fld id="{3E747E76-3CF6-4434-9798-F03ECF0FEEF3}" type="slidenum">
              <a:rPr lang="en-US" smtClean="0"/>
              <a:t>‹#›</a:t>
            </a:fld>
            <a:endParaRPr lang="en-US"/>
          </a:p>
        </p:txBody>
      </p:sp>
    </p:spTree>
    <p:extLst>
      <p:ext uri="{BB962C8B-B14F-4D97-AF65-F5344CB8AC3E}">
        <p14:creationId xmlns:p14="http://schemas.microsoft.com/office/powerpoint/2010/main" val="1788931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7031-6864-466D-B7DC-26866337719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09B52FB-0F2F-4041-B8F9-C426A381EA5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3FE59-2257-4FF0-BA91-0F894080909F}"/>
              </a:ext>
            </a:extLst>
          </p:cNvPr>
          <p:cNvSpPr>
            <a:spLocks noGrp="1"/>
          </p:cNvSpPr>
          <p:nvPr>
            <p:ph type="dt" sz="half" idx="10"/>
          </p:nvPr>
        </p:nvSpPr>
        <p:spPr/>
        <p:txBody>
          <a:bodyPr/>
          <a:lstStyle/>
          <a:p>
            <a:fld id="{2A9E9782-72E8-4CB5-9632-6491A9B7BDD3}" type="datetimeFigureOut">
              <a:rPr lang="en-US" smtClean="0"/>
              <a:t>7/10/2021</a:t>
            </a:fld>
            <a:endParaRPr lang="en-US"/>
          </a:p>
        </p:txBody>
      </p:sp>
      <p:sp>
        <p:nvSpPr>
          <p:cNvPr id="5" name="Footer Placeholder 4">
            <a:extLst>
              <a:ext uri="{FF2B5EF4-FFF2-40B4-BE49-F238E27FC236}">
                <a16:creationId xmlns:a16="http://schemas.microsoft.com/office/drawing/2014/main" id="{CCE9B242-6371-49D7-88EC-C15271050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C7EA4-A111-483E-9C11-FBDCB9C03C8A}"/>
              </a:ext>
            </a:extLst>
          </p:cNvPr>
          <p:cNvSpPr>
            <a:spLocks noGrp="1"/>
          </p:cNvSpPr>
          <p:nvPr>
            <p:ph type="sldNum" sz="quarter" idx="12"/>
          </p:nvPr>
        </p:nvSpPr>
        <p:spPr/>
        <p:txBody>
          <a:bodyPr/>
          <a:lstStyle/>
          <a:p>
            <a:fld id="{3E747E76-3CF6-4434-9798-F03ECF0FEEF3}" type="slidenum">
              <a:rPr lang="en-US" smtClean="0"/>
              <a:t>‹#›</a:t>
            </a:fld>
            <a:endParaRPr lang="en-US"/>
          </a:p>
        </p:txBody>
      </p:sp>
    </p:spTree>
    <p:extLst>
      <p:ext uri="{BB962C8B-B14F-4D97-AF65-F5344CB8AC3E}">
        <p14:creationId xmlns:p14="http://schemas.microsoft.com/office/powerpoint/2010/main" val="3919584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BDA7E-D4F7-42E2-990E-54E923A2B0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E04E6-0149-4F82-82FA-1430D4807C1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FBC2A5-235C-41DB-BE9A-31060ECA2B7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94E0B0-0901-47A7-989C-B379359C3EE4}"/>
              </a:ext>
            </a:extLst>
          </p:cNvPr>
          <p:cNvSpPr>
            <a:spLocks noGrp="1"/>
          </p:cNvSpPr>
          <p:nvPr>
            <p:ph type="dt" sz="half" idx="10"/>
          </p:nvPr>
        </p:nvSpPr>
        <p:spPr/>
        <p:txBody>
          <a:bodyPr/>
          <a:lstStyle/>
          <a:p>
            <a:fld id="{57618FA7-F14D-455B-AC22-25F69C36505C}" type="datetimeFigureOut">
              <a:rPr lang="en-US" smtClean="0"/>
              <a:t>7/10/2021</a:t>
            </a:fld>
            <a:endParaRPr lang="en-US"/>
          </a:p>
        </p:txBody>
      </p:sp>
      <p:sp>
        <p:nvSpPr>
          <p:cNvPr id="6" name="Footer Placeholder 5">
            <a:extLst>
              <a:ext uri="{FF2B5EF4-FFF2-40B4-BE49-F238E27FC236}">
                <a16:creationId xmlns:a16="http://schemas.microsoft.com/office/drawing/2014/main" id="{1A0D393C-C03F-409A-8635-1E4E5F0F0D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9AD9E6-6711-4E23-AB5B-08B20C830AB5}"/>
              </a:ext>
            </a:extLst>
          </p:cNvPr>
          <p:cNvSpPr>
            <a:spLocks noGrp="1"/>
          </p:cNvSpPr>
          <p:nvPr>
            <p:ph type="sldNum" sz="quarter" idx="12"/>
          </p:nvPr>
        </p:nvSpPr>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207224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96E6-04B1-46D0-B560-695697E7FACD}"/>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C8DF1F-0302-4427-A1C3-62837199A4E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36BEDBC-4B66-4A7D-83CE-29DEB7056BB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11CB75-7249-4997-A6AE-20E1EC34C4F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8B47ACB-BD6C-4E7E-990F-B9AA60C2924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E374B6-478D-4490-B65C-2FDAB124D801}"/>
              </a:ext>
            </a:extLst>
          </p:cNvPr>
          <p:cNvSpPr>
            <a:spLocks noGrp="1"/>
          </p:cNvSpPr>
          <p:nvPr>
            <p:ph type="dt" sz="half" idx="10"/>
          </p:nvPr>
        </p:nvSpPr>
        <p:spPr/>
        <p:txBody>
          <a:bodyPr/>
          <a:lstStyle/>
          <a:p>
            <a:fld id="{57618FA7-F14D-455B-AC22-25F69C36505C}" type="datetimeFigureOut">
              <a:rPr lang="en-US" smtClean="0"/>
              <a:t>7/10/2021</a:t>
            </a:fld>
            <a:endParaRPr lang="en-US"/>
          </a:p>
        </p:txBody>
      </p:sp>
      <p:sp>
        <p:nvSpPr>
          <p:cNvPr id="8" name="Footer Placeholder 7">
            <a:extLst>
              <a:ext uri="{FF2B5EF4-FFF2-40B4-BE49-F238E27FC236}">
                <a16:creationId xmlns:a16="http://schemas.microsoft.com/office/drawing/2014/main" id="{D1CAA3A0-0F71-4141-A95F-4DD90AD43F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0F2176-C7BC-4338-B47E-1F26B5BB4DC9}"/>
              </a:ext>
            </a:extLst>
          </p:cNvPr>
          <p:cNvSpPr>
            <a:spLocks noGrp="1"/>
          </p:cNvSpPr>
          <p:nvPr>
            <p:ph type="sldNum" sz="quarter" idx="12"/>
          </p:nvPr>
        </p:nvSpPr>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3695570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BA8E-A8D4-41C3-A043-F9644951AF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BB04D5-1280-4223-AF98-49C6905A52B0}"/>
              </a:ext>
            </a:extLst>
          </p:cNvPr>
          <p:cNvSpPr>
            <a:spLocks noGrp="1"/>
          </p:cNvSpPr>
          <p:nvPr>
            <p:ph type="dt" sz="half" idx="10"/>
          </p:nvPr>
        </p:nvSpPr>
        <p:spPr/>
        <p:txBody>
          <a:bodyPr/>
          <a:lstStyle/>
          <a:p>
            <a:fld id="{57618FA7-F14D-455B-AC22-25F69C36505C}" type="datetimeFigureOut">
              <a:rPr lang="en-US" smtClean="0"/>
              <a:t>7/10/2021</a:t>
            </a:fld>
            <a:endParaRPr lang="en-US"/>
          </a:p>
        </p:txBody>
      </p:sp>
      <p:sp>
        <p:nvSpPr>
          <p:cNvPr id="4" name="Footer Placeholder 3">
            <a:extLst>
              <a:ext uri="{FF2B5EF4-FFF2-40B4-BE49-F238E27FC236}">
                <a16:creationId xmlns:a16="http://schemas.microsoft.com/office/drawing/2014/main" id="{DD13A794-6C71-4162-883C-88A376AC27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30D95C-9455-4555-BFFF-FF56942F29F7}"/>
              </a:ext>
            </a:extLst>
          </p:cNvPr>
          <p:cNvSpPr>
            <a:spLocks noGrp="1"/>
          </p:cNvSpPr>
          <p:nvPr>
            <p:ph type="sldNum" sz="quarter" idx="12"/>
          </p:nvPr>
        </p:nvSpPr>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251071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EE8469-4C69-4FE4-A9EE-8AA2B7B81D14}"/>
              </a:ext>
            </a:extLst>
          </p:cNvPr>
          <p:cNvSpPr>
            <a:spLocks noGrp="1"/>
          </p:cNvSpPr>
          <p:nvPr>
            <p:ph type="dt" sz="half" idx="10"/>
          </p:nvPr>
        </p:nvSpPr>
        <p:spPr/>
        <p:txBody>
          <a:bodyPr/>
          <a:lstStyle/>
          <a:p>
            <a:fld id="{57618FA7-F14D-455B-AC22-25F69C36505C}" type="datetimeFigureOut">
              <a:rPr lang="en-US" smtClean="0"/>
              <a:t>7/10/2021</a:t>
            </a:fld>
            <a:endParaRPr lang="en-US"/>
          </a:p>
        </p:txBody>
      </p:sp>
      <p:sp>
        <p:nvSpPr>
          <p:cNvPr id="3" name="Footer Placeholder 2">
            <a:extLst>
              <a:ext uri="{FF2B5EF4-FFF2-40B4-BE49-F238E27FC236}">
                <a16:creationId xmlns:a16="http://schemas.microsoft.com/office/drawing/2014/main" id="{681DF997-F1C4-4014-A217-6A27D6C04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A7A5A5-7FC4-4A2C-93E6-8DD144B34D87}"/>
              </a:ext>
            </a:extLst>
          </p:cNvPr>
          <p:cNvSpPr>
            <a:spLocks noGrp="1"/>
          </p:cNvSpPr>
          <p:nvPr>
            <p:ph type="sldNum" sz="quarter" idx="12"/>
          </p:nvPr>
        </p:nvSpPr>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7101343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E0D4-08D1-486F-8F6B-11EDEF261B0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0799540-4A97-4C6A-B43D-9C0FEBB34D3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00B13E-36BF-45EB-83F5-0BB088F409E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2DCF75D-34DF-4D30-936D-9EB94940A125}"/>
              </a:ext>
            </a:extLst>
          </p:cNvPr>
          <p:cNvSpPr>
            <a:spLocks noGrp="1"/>
          </p:cNvSpPr>
          <p:nvPr>
            <p:ph type="dt" sz="half" idx="10"/>
          </p:nvPr>
        </p:nvSpPr>
        <p:spPr/>
        <p:txBody>
          <a:bodyPr/>
          <a:lstStyle/>
          <a:p>
            <a:fld id="{57618FA7-F14D-455B-AC22-25F69C36505C}" type="datetimeFigureOut">
              <a:rPr lang="en-US" smtClean="0"/>
              <a:t>7/10/2021</a:t>
            </a:fld>
            <a:endParaRPr lang="en-US"/>
          </a:p>
        </p:txBody>
      </p:sp>
      <p:sp>
        <p:nvSpPr>
          <p:cNvPr id="6" name="Footer Placeholder 5">
            <a:extLst>
              <a:ext uri="{FF2B5EF4-FFF2-40B4-BE49-F238E27FC236}">
                <a16:creationId xmlns:a16="http://schemas.microsoft.com/office/drawing/2014/main" id="{14772535-94D4-421A-82E5-2AC51C0F7C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ECDF4A-9701-4B0D-BB4C-02693C7352C6}"/>
              </a:ext>
            </a:extLst>
          </p:cNvPr>
          <p:cNvSpPr>
            <a:spLocks noGrp="1"/>
          </p:cNvSpPr>
          <p:nvPr>
            <p:ph type="sldNum" sz="quarter" idx="12"/>
          </p:nvPr>
        </p:nvSpPr>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1742758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0B542-91B5-4C6D-B83F-4CD9D7EB41E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05C52B6-F4BA-40D1-AA42-E97ABDAAECD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0DA9B05-14D5-472A-B174-C6556CF3520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5AB8557-6657-4F4D-9118-AA2B5E23972C}"/>
              </a:ext>
            </a:extLst>
          </p:cNvPr>
          <p:cNvSpPr>
            <a:spLocks noGrp="1"/>
          </p:cNvSpPr>
          <p:nvPr>
            <p:ph type="dt" sz="half" idx="10"/>
          </p:nvPr>
        </p:nvSpPr>
        <p:spPr/>
        <p:txBody>
          <a:bodyPr/>
          <a:lstStyle/>
          <a:p>
            <a:fld id="{57618FA7-F14D-455B-AC22-25F69C36505C}" type="datetimeFigureOut">
              <a:rPr lang="en-US" smtClean="0"/>
              <a:t>7/10/2021</a:t>
            </a:fld>
            <a:endParaRPr lang="en-US"/>
          </a:p>
        </p:txBody>
      </p:sp>
      <p:sp>
        <p:nvSpPr>
          <p:cNvPr id="6" name="Footer Placeholder 5">
            <a:extLst>
              <a:ext uri="{FF2B5EF4-FFF2-40B4-BE49-F238E27FC236}">
                <a16:creationId xmlns:a16="http://schemas.microsoft.com/office/drawing/2014/main" id="{0DE9EE4C-63F3-4A23-A2D1-7C046AAAAC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156D9-56A5-482A-AD29-22933C80087E}"/>
              </a:ext>
            </a:extLst>
          </p:cNvPr>
          <p:cNvSpPr>
            <a:spLocks noGrp="1"/>
          </p:cNvSpPr>
          <p:nvPr>
            <p:ph type="sldNum" sz="quarter" idx="12"/>
          </p:nvPr>
        </p:nvSpPr>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39971610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4987-ECA4-4C9D-B4C5-3403CF3E1D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F50147-5623-4B68-8153-1D2747F28C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F2AA2-C11D-4634-8657-D6E3358CFFAC}"/>
              </a:ext>
            </a:extLst>
          </p:cNvPr>
          <p:cNvSpPr>
            <a:spLocks noGrp="1"/>
          </p:cNvSpPr>
          <p:nvPr>
            <p:ph type="dt" sz="half" idx="10"/>
          </p:nvPr>
        </p:nvSpPr>
        <p:spPr/>
        <p:txBody>
          <a:bodyPr/>
          <a:lstStyle/>
          <a:p>
            <a:fld id="{57618FA7-F14D-455B-AC22-25F69C36505C}" type="datetimeFigureOut">
              <a:rPr lang="en-US" smtClean="0"/>
              <a:t>7/10/2021</a:t>
            </a:fld>
            <a:endParaRPr lang="en-US"/>
          </a:p>
        </p:txBody>
      </p:sp>
      <p:sp>
        <p:nvSpPr>
          <p:cNvPr id="5" name="Footer Placeholder 4">
            <a:extLst>
              <a:ext uri="{FF2B5EF4-FFF2-40B4-BE49-F238E27FC236}">
                <a16:creationId xmlns:a16="http://schemas.microsoft.com/office/drawing/2014/main" id="{51C7DE54-5B10-4FDC-8A57-90C8D0157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F0CFC-6279-4E0C-BF66-77FCB412A990}"/>
              </a:ext>
            </a:extLst>
          </p:cNvPr>
          <p:cNvSpPr>
            <a:spLocks noGrp="1"/>
          </p:cNvSpPr>
          <p:nvPr>
            <p:ph type="sldNum" sz="quarter" idx="12"/>
          </p:nvPr>
        </p:nvSpPr>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68305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7618FA7-F14D-455B-AC22-25F69C36505C}" type="datetimeFigureOut">
              <a:rPr lang="en-US" smtClean="0"/>
              <a:t>7/10/2021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370592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65B53-A7D1-40EF-8570-6526A0AE02B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17756B-9A11-475B-9EB8-AC643888533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01DE0-266B-4D31-A158-F5494A209668}"/>
              </a:ext>
            </a:extLst>
          </p:cNvPr>
          <p:cNvSpPr>
            <a:spLocks noGrp="1"/>
          </p:cNvSpPr>
          <p:nvPr>
            <p:ph type="dt" sz="half" idx="10"/>
          </p:nvPr>
        </p:nvSpPr>
        <p:spPr/>
        <p:txBody>
          <a:bodyPr/>
          <a:lstStyle/>
          <a:p>
            <a:fld id="{57618FA7-F14D-455B-AC22-25F69C36505C}" type="datetimeFigureOut">
              <a:rPr lang="en-US" smtClean="0"/>
              <a:t>7/10/2021</a:t>
            </a:fld>
            <a:endParaRPr lang="en-US"/>
          </a:p>
        </p:txBody>
      </p:sp>
      <p:sp>
        <p:nvSpPr>
          <p:cNvPr id="5" name="Footer Placeholder 4">
            <a:extLst>
              <a:ext uri="{FF2B5EF4-FFF2-40B4-BE49-F238E27FC236}">
                <a16:creationId xmlns:a16="http://schemas.microsoft.com/office/drawing/2014/main" id="{25EF897C-788F-4C1F-A438-D43E45AF3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C5081-0D31-41C8-8196-B9AAEC0C312C}"/>
              </a:ext>
            </a:extLst>
          </p:cNvPr>
          <p:cNvSpPr>
            <a:spLocks noGrp="1"/>
          </p:cNvSpPr>
          <p:nvPr>
            <p:ph type="sldNum" sz="quarter" idx="12"/>
          </p:nvPr>
        </p:nvSpPr>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2886321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lvl1pPr>
              <a:defRPr>
                <a:latin typeface="Gill Sans MT" panose="020B0502020104020203" pitchFamily="34" charset="0"/>
              </a:defRPr>
            </a:lvl1pPr>
          </a:lstStyle>
          <a:p>
            <a:r>
              <a:rPr lang="en-US" dirty="0"/>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57618FA7-F14D-455B-AC22-25F69C36505C}" type="datetimeFigureOut">
              <a:rPr lang="en-US" smtClean="0"/>
              <a:t>7/10/2021</a:t>
            </a:fld>
            <a:endParaRPr 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172661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latin typeface="Gill Sans MT" panose="020B0502020104020203" pitchFamily="34" charset="0"/>
              </a:defRPr>
            </a:lvl1pPr>
          </a:lstStyle>
          <a:p>
            <a:r>
              <a:rPr lang="en-US" dirty="0"/>
              <a:t>Click to edit Master title style</a:t>
            </a:r>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57618FA7-F14D-455B-AC22-25F69C36505C}" type="datetimeFigureOut">
              <a:rPr lang="en-US" smtClean="0"/>
              <a:t>7/10/2021</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263824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Gill Sans MT" panose="020B0502020104020203" pitchFamily="34" charset="0"/>
              </a:defRPr>
            </a:lvl1pPr>
          </a:lstStyle>
          <a:p>
            <a:r>
              <a:rPr lang="en-US" dirty="0"/>
              <a:t>Click to edit Master title style</a:t>
            </a:r>
          </a:p>
        </p:txBody>
      </p:sp>
      <p:sp>
        <p:nvSpPr>
          <p:cNvPr id="6" name="Content Placeholder 2"/>
          <p:cNvSpPr>
            <a:spLocks noGrp="1"/>
          </p:cNvSpPr>
          <p:nvPr>
            <p:ph sz="half" idx="1"/>
          </p:nvPr>
        </p:nvSpPr>
        <p:spPr>
          <a:xfrm>
            <a:off x="628650" y="1369219"/>
            <a:ext cx="7886700" cy="3263504"/>
          </a:xfrm>
          <a:prstGeom prst="rect">
            <a:avLst/>
          </a:prstGeom>
        </p:spPr>
        <p:txBody>
          <a:bodyPr/>
          <a:lstStyle>
            <a:lvl1pPr>
              <a:defRPr>
                <a:latin typeface="Arial" panose="020B0604020202020204" pitchFamily="34" charset="0"/>
                <a:cs typeface="Arial" panose="020B0604020202020204" pitchFamily="34"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680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57618FA7-F14D-455B-AC22-25F69C36505C}" type="datetimeFigureOut">
              <a:rPr lang="en-US" smtClean="0"/>
              <a:t>7/10/2021</a:t>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203266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7618FA7-F14D-455B-AC22-25F69C36505C}" type="datetimeFigureOut">
              <a:rPr lang="en-US" smtClean="0"/>
              <a:t>7/10/2021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99CFA73-3D4D-4413-B186-452B4CC9C39D}" type="slidenum">
              <a:rPr lang="en-US" smtClean="0"/>
              <a:t>‹#›</a:t>
            </a:fld>
            <a:endParaRPr lang="en-US"/>
          </a:p>
        </p:txBody>
      </p:sp>
    </p:spTree>
    <p:extLst>
      <p:ext uri="{BB962C8B-B14F-4D97-AF65-F5344CB8AC3E}">
        <p14:creationId xmlns:p14="http://schemas.microsoft.com/office/powerpoint/2010/main" val="327287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image" Target="../media/image19.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7.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2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769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67"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dirty="0"/>
              <a:t>7/10/2021</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187744495"/>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22925B-5D88-4021-A6C8-917BEBC4202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29F0CA-FD51-4F75-87F5-DDBEDDA3F3D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A3B5B-43B2-4CE1-BA24-00DDA449C8B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A9E9782-72E8-4CB5-9632-6491A9B7BDD3}" type="datetimeFigureOut">
              <a:rPr lang="en-US" smtClean="0"/>
              <a:t>7/10/2021</a:t>
            </a:fld>
            <a:endParaRPr lang="en-US"/>
          </a:p>
        </p:txBody>
      </p:sp>
      <p:sp>
        <p:nvSpPr>
          <p:cNvPr id="5" name="Footer Placeholder 4">
            <a:extLst>
              <a:ext uri="{FF2B5EF4-FFF2-40B4-BE49-F238E27FC236}">
                <a16:creationId xmlns:a16="http://schemas.microsoft.com/office/drawing/2014/main" id="{6BAB0107-A60D-40B7-B4C2-E7876CE101F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7408E8-89CA-4BB9-A58D-262499022B2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E747E76-3CF6-4434-9798-F03ECF0FEEF3}" type="slidenum">
              <a:rPr lang="en-US" smtClean="0"/>
              <a:t>‹#›</a:t>
            </a:fld>
            <a:endParaRPr lang="en-US"/>
          </a:p>
        </p:txBody>
      </p:sp>
    </p:spTree>
    <p:extLst>
      <p:ext uri="{BB962C8B-B14F-4D97-AF65-F5344CB8AC3E}">
        <p14:creationId xmlns:p14="http://schemas.microsoft.com/office/powerpoint/2010/main" val="274441807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image" Target="../media/image22.png"/><Relationship Id="rId4" Type="http://schemas.openxmlformats.org/officeDocument/2006/relationships/image" Target="../media/image2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840603"/>
            <a:ext cx="2732482" cy="2267880"/>
          </a:xfrm>
        </p:spPr>
        <p:txBody>
          <a:bodyPr anchor="ctr">
            <a:noAutofit/>
          </a:bodyPr>
          <a:lstStyle/>
          <a:p>
            <a:pPr algn="ctr">
              <a:lnSpc>
                <a:spcPct val="90000"/>
              </a:lnSpc>
            </a:pPr>
            <a:r>
              <a:rPr lang="en-US" sz="2400" b="1" dirty="0"/>
              <a:t>Two years of mentorship in Culturally Adaptive Pathways to Success</a:t>
            </a:r>
            <a:endParaRPr lang="en-US" sz="1600" dirty="0"/>
          </a:p>
        </p:txBody>
      </p:sp>
      <p:sp>
        <p:nvSpPr>
          <p:cNvPr id="11" name="Freeform: Shape 10">
            <a:extLst>
              <a:ext uri="{FF2B5EF4-FFF2-40B4-BE49-F238E27FC236}">
                <a16:creationId xmlns:a16="http://schemas.microsoft.com/office/drawing/2014/main" id="{09962A72-2C75-4C7C-BA10-4BCBA8207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560741" y="-439759"/>
            <a:ext cx="5143501" cy="6023018"/>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13" name="Freeform 26">
            <a:extLst>
              <a:ext uri="{FF2B5EF4-FFF2-40B4-BE49-F238E27FC236}">
                <a16:creationId xmlns:a16="http://schemas.microsoft.com/office/drawing/2014/main" id="{F892A61E-243A-455F-8215-F93D092D7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0381E917-3774-4A08-B04F-0E6ABBA17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p:cNvPicPr>
            <a:picLocks noChangeAspect="1"/>
          </p:cNvPicPr>
          <p:nvPr/>
        </p:nvPicPr>
        <p:blipFill>
          <a:blip r:embed="rId4"/>
          <a:stretch>
            <a:fillRect/>
          </a:stretch>
        </p:blipFill>
        <p:spPr>
          <a:xfrm>
            <a:off x="3779926" y="3508406"/>
            <a:ext cx="1251833" cy="1466992"/>
          </a:xfrm>
          <a:prstGeom prst="rect">
            <a:avLst/>
          </a:prstGeom>
          <a:effectLst/>
        </p:spPr>
      </p:pic>
      <p:pic>
        <p:nvPicPr>
          <p:cNvPr id="6" name="Picture 29" descr="caps logo"/>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334000" y="3504085"/>
            <a:ext cx="1466992" cy="146699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27" descr="nsf logo"/>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000868" y="3504085"/>
            <a:ext cx="1466992" cy="1466992"/>
          </a:xfrm>
          <a:prstGeom prst="rect">
            <a:avLst/>
          </a:prstGeom>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617633" y="1226339"/>
            <a:ext cx="5222413" cy="2005986"/>
          </a:xfrm>
        </p:spPr>
        <p:txBody>
          <a:bodyPr>
            <a:normAutofit/>
          </a:bodyPr>
          <a:lstStyle/>
          <a:p>
            <a:pPr marL="0" indent="0">
              <a:buNone/>
            </a:pPr>
            <a:r>
              <a:rPr lang="en-US" b="1" dirty="0">
                <a:solidFill>
                  <a:schemeClr val="bg1"/>
                </a:solidFill>
              </a:rPr>
              <a:t>M. Jackson*, E. Kang, J. Dong, E. Allen, and D. Galvan</a:t>
            </a:r>
            <a:br>
              <a:rPr lang="en-US" b="1" dirty="0">
                <a:solidFill>
                  <a:schemeClr val="bg1"/>
                </a:solidFill>
              </a:rPr>
            </a:br>
            <a:r>
              <a:rPr lang="en-US" b="1" dirty="0">
                <a:solidFill>
                  <a:schemeClr val="bg1"/>
                </a:solidFill>
              </a:rPr>
              <a:t>College of Natural and Social Science*</a:t>
            </a:r>
          </a:p>
          <a:p>
            <a:pPr marL="0" indent="0">
              <a:buNone/>
            </a:pPr>
            <a:r>
              <a:rPr lang="en-US" b="1" dirty="0">
                <a:solidFill>
                  <a:schemeClr val="bg1"/>
                </a:solidFill>
              </a:rPr>
              <a:t>College of Engineering, Computer Science, and Technology</a:t>
            </a:r>
            <a:br>
              <a:rPr lang="en-US" b="1" dirty="0">
                <a:solidFill>
                  <a:schemeClr val="bg1"/>
                </a:solidFill>
              </a:rPr>
            </a:br>
            <a:br>
              <a:rPr lang="en-US" b="1" dirty="0">
                <a:solidFill>
                  <a:schemeClr val="bg1"/>
                </a:solidFill>
              </a:rPr>
            </a:br>
            <a:r>
              <a:rPr lang="en-US" b="1" dirty="0">
                <a:solidFill>
                  <a:schemeClr val="bg1"/>
                </a:solidFill>
              </a:rPr>
              <a:t>California State University, Los Angeles</a:t>
            </a:r>
          </a:p>
          <a:p>
            <a:endParaRPr lang="en-US" dirty="0">
              <a:solidFill>
                <a:schemeClr val="bg1"/>
              </a:solidFill>
            </a:endParaRPr>
          </a:p>
        </p:txBody>
      </p:sp>
      <p:pic>
        <p:nvPicPr>
          <p:cNvPr id="1026" name="Picture 2">
            <a:extLst>
              <a:ext uri="{FF2B5EF4-FFF2-40B4-BE49-F238E27FC236}">
                <a16:creationId xmlns:a16="http://schemas.microsoft.com/office/drawing/2014/main" id="{97EC76E3-BE66-44A9-8341-089E4285A53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951" y="2567837"/>
            <a:ext cx="3905636" cy="273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3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48200" y="1550194"/>
            <a:ext cx="3461479" cy="3099196"/>
          </a:xfrm>
          <a:prstGeom prst="rect">
            <a:avLst/>
          </a:prstGeom>
          <a:solidFill>
            <a:schemeClr val="accent4">
              <a:lumMod val="60000"/>
              <a:lumOff val="40000"/>
            </a:schemeClr>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600" dirty="0"/>
              <a:t>Mentor+ Advisement Meetings</a:t>
            </a:r>
          </a:p>
          <a:p>
            <a:pPr marL="0" indent="0">
              <a:lnSpc>
                <a:spcPct val="100000"/>
              </a:lnSpc>
              <a:spcBef>
                <a:spcPts val="0"/>
              </a:spcBef>
              <a:buNone/>
            </a:pPr>
            <a:endParaRPr lang="en-US" sz="1600" dirty="0"/>
          </a:p>
          <a:p>
            <a:pPr marL="0" indent="0">
              <a:lnSpc>
                <a:spcPct val="100000"/>
              </a:lnSpc>
              <a:spcBef>
                <a:spcPts val="0"/>
              </a:spcBef>
              <a:buNone/>
            </a:pPr>
            <a:r>
              <a:rPr lang="en-US" sz="1600" dirty="0"/>
              <a:t>Sophomore Learning Cluster </a:t>
            </a:r>
          </a:p>
          <a:p>
            <a:pPr marL="0" indent="0">
              <a:lnSpc>
                <a:spcPct val="100000"/>
              </a:lnSpc>
              <a:spcBef>
                <a:spcPts val="0"/>
              </a:spcBef>
              <a:buNone/>
            </a:pPr>
            <a:endParaRPr lang="en-US" sz="1600" dirty="0"/>
          </a:p>
          <a:p>
            <a:pPr marL="0" indent="0">
              <a:lnSpc>
                <a:spcPct val="100000"/>
              </a:lnSpc>
              <a:spcBef>
                <a:spcPts val="0"/>
              </a:spcBef>
              <a:buNone/>
            </a:pPr>
            <a:r>
              <a:rPr lang="en-US" sz="1600" dirty="0"/>
              <a:t>Cohort Gatherings</a:t>
            </a:r>
          </a:p>
          <a:p>
            <a:pPr marL="342900" lvl="1" indent="0">
              <a:lnSpc>
                <a:spcPct val="100000"/>
              </a:lnSpc>
              <a:spcBef>
                <a:spcPts val="0"/>
              </a:spcBef>
              <a:buNone/>
            </a:pPr>
            <a:r>
              <a:rPr lang="en-US" sz="1600" dirty="0"/>
              <a:t>By major </a:t>
            </a:r>
          </a:p>
          <a:p>
            <a:pPr marL="342900" lvl="1" indent="0">
              <a:lnSpc>
                <a:spcPct val="100000"/>
              </a:lnSpc>
              <a:spcBef>
                <a:spcPts val="0"/>
              </a:spcBef>
              <a:buNone/>
            </a:pPr>
            <a:r>
              <a:rPr lang="en-US" sz="1600" dirty="0"/>
              <a:t>By cohort year</a:t>
            </a:r>
          </a:p>
          <a:p>
            <a:pPr marL="0" indent="0">
              <a:lnSpc>
                <a:spcPct val="100000"/>
              </a:lnSpc>
              <a:spcBef>
                <a:spcPts val="0"/>
              </a:spcBef>
              <a:buNone/>
            </a:pPr>
            <a:endParaRPr lang="en-US" sz="1600" dirty="0"/>
          </a:p>
          <a:p>
            <a:pPr marL="0" indent="0">
              <a:lnSpc>
                <a:spcPct val="100000"/>
              </a:lnSpc>
              <a:spcBef>
                <a:spcPts val="0"/>
              </a:spcBef>
              <a:buNone/>
            </a:pPr>
            <a:r>
              <a:rPr lang="en-US" sz="1600" dirty="0"/>
              <a:t>Field Trips</a:t>
            </a:r>
          </a:p>
          <a:p>
            <a:pPr marL="0" indent="0">
              <a:lnSpc>
                <a:spcPct val="100000"/>
              </a:lnSpc>
              <a:spcBef>
                <a:spcPts val="0"/>
              </a:spcBef>
              <a:buNone/>
            </a:pPr>
            <a:r>
              <a:rPr lang="en-US" sz="1600" dirty="0"/>
              <a:t>Seminars (reflection essay)</a:t>
            </a:r>
          </a:p>
          <a:p>
            <a:pPr marL="0" indent="0">
              <a:lnSpc>
                <a:spcPct val="100000"/>
              </a:lnSpc>
              <a:spcBef>
                <a:spcPts val="0"/>
              </a:spcBef>
              <a:buNone/>
            </a:pPr>
            <a:r>
              <a:rPr lang="en-US" sz="1600" dirty="0"/>
              <a:t>Professional Conference</a:t>
            </a:r>
          </a:p>
          <a:p>
            <a:pPr marL="205740" lvl="1" indent="0">
              <a:lnSpc>
                <a:spcPct val="100000"/>
              </a:lnSpc>
              <a:spcBef>
                <a:spcPts val="0"/>
              </a:spcBef>
              <a:buNone/>
            </a:pPr>
            <a:endParaRPr lang="en-US" sz="1600" dirty="0"/>
          </a:p>
          <a:p>
            <a:pPr marL="342900" lvl="1" indent="0">
              <a:lnSpc>
                <a:spcPct val="100000"/>
              </a:lnSpc>
              <a:spcBef>
                <a:spcPts val="0"/>
              </a:spcBef>
              <a:buNone/>
            </a:pPr>
            <a:endParaRPr lang="en-US" sz="1100" dirty="0"/>
          </a:p>
          <a:p>
            <a:pPr marL="0" indent="0">
              <a:lnSpc>
                <a:spcPct val="100000"/>
              </a:lnSpc>
              <a:spcBef>
                <a:spcPts val="0"/>
              </a:spcBef>
              <a:buNone/>
            </a:pPr>
            <a:endParaRPr lang="en-US" sz="1600" dirty="0"/>
          </a:p>
        </p:txBody>
      </p:sp>
      <p:sp>
        <p:nvSpPr>
          <p:cNvPr id="2" name="Title 1"/>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Three Integrated Interventions &amp; </a:t>
            </a:r>
            <a:r>
              <a:rPr lang="en-US" dirty="0"/>
              <a:t>CAPS Support Activities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sz="half" idx="1"/>
          </p:nvPr>
        </p:nvSpPr>
        <p:spPr>
          <a:xfrm>
            <a:off x="628650" y="1550193"/>
            <a:ext cx="4019550" cy="3099197"/>
          </a:xfrm>
          <a:solidFill>
            <a:schemeClr val="tx1"/>
          </a:solidFill>
        </p:spPr>
        <p:txBody>
          <a:bodyPr>
            <a:noAutofit/>
          </a:bodyPr>
          <a:lstStyle/>
          <a:p>
            <a:pPr marL="0" indent="0">
              <a:buNone/>
            </a:pPr>
            <a:r>
              <a:rPr lang="en-US" sz="1600" b="1" dirty="0">
                <a:solidFill>
                  <a:schemeClr val="bg1"/>
                </a:solidFill>
                <a:latin typeface="Arial" panose="020B0604020202020204" pitchFamily="34" charset="0"/>
                <a:cs typeface="Arial" panose="020B0604020202020204" pitchFamily="34" charset="0"/>
              </a:rPr>
              <a:t>Mentor+</a:t>
            </a:r>
            <a:r>
              <a:rPr lang="en-US" sz="1600" dirty="0">
                <a:solidFill>
                  <a:schemeClr val="bg1"/>
                </a:solidFill>
                <a:latin typeface="Arial" panose="020B0604020202020204" pitchFamily="34" charset="0"/>
                <a:cs typeface="Arial" panose="020B0604020202020204" pitchFamily="34" charset="0"/>
              </a:rPr>
              <a:t>, trains mentors to understand students’ need to connect their academic work to their family and community responsibilities; gives language to encourage growth mindsets</a:t>
            </a:r>
          </a:p>
          <a:p>
            <a:pPr marL="0" indent="0">
              <a:buNone/>
            </a:pPr>
            <a:r>
              <a:rPr lang="en-US" sz="1600" b="1" dirty="0">
                <a:solidFill>
                  <a:schemeClr val="bg1"/>
                </a:solidFill>
                <a:latin typeface="Arial" panose="020B0604020202020204" pitchFamily="34" charset="0"/>
                <a:cs typeface="Arial" panose="020B0604020202020204" pitchFamily="34" charset="0"/>
              </a:rPr>
              <a:t>Peer cohorts</a:t>
            </a:r>
            <a:r>
              <a:rPr lang="en-US" sz="1600" dirty="0">
                <a:solidFill>
                  <a:schemeClr val="bg1"/>
                </a:solidFill>
                <a:latin typeface="Arial" panose="020B0604020202020204" pitchFamily="34" charset="0"/>
                <a:cs typeface="Arial" panose="020B0604020202020204" pitchFamily="34" charset="0"/>
              </a:rPr>
              <a:t>, providing support structure for students and enhancing their sense of belonging in classrooms and beyond</a:t>
            </a:r>
          </a:p>
          <a:p>
            <a:pPr marL="0" indent="0">
              <a:buNone/>
            </a:pPr>
            <a:r>
              <a:rPr lang="en-US" sz="1600" b="1" dirty="0">
                <a:solidFill>
                  <a:schemeClr val="bg1"/>
                </a:solidFill>
                <a:latin typeface="Arial" panose="020B0604020202020204" pitchFamily="34" charset="0"/>
                <a:cs typeface="Arial" panose="020B0604020202020204" pitchFamily="34" charset="0"/>
              </a:rPr>
              <a:t>Professional development with difference-education</a:t>
            </a:r>
            <a:r>
              <a:rPr lang="en-US" sz="1800" dirty="0">
                <a:solidFill>
                  <a:schemeClr val="bg1"/>
                </a:solidFill>
                <a:latin typeface="Arial" panose="020B0604020202020204" pitchFamily="34" charset="0"/>
                <a:cs typeface="Arial" panose="020B0604020202020204" pitchFamily="34" charset="0"/>
              </a:rPr>
              <a:t>, </a:t>
            </a:r>
            <a:r>
              <a:rPr lang="en-US" sz="1600" dirty="0">
                <a:solidFill>
                  <a:schemeClr val="bg1"/>
                </a:solidFill>
              </a:rPr>
              <a:t>viewing gaps in professional development as an opportunity for intervention, rather than as a criterion for exclusion. </a:t>
            </a:r>
            <a:endParaRPr lang="en-US" sz="1600" dirty="0">
              <a:solidFill>
                <a:schemeClr val="bg1"/>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E0471B34-D2C8-4746-A4AE-8CC2AA1BDB71}"/>
              </a:ext>
            </a:extLst>
          </p:cNvPr>
          <p:cNvSpPr txBox="1">
            <a:spLocks/>
          </p:cNvSpPr>
          <p:nvPr/>
        </p:nvSpPr>
        <p:spPr>
          <a:xfrm>
            <a:off x="4653776" y="1550194"/>
            <a:ext cx="3461479" cy="3099196"/>
          </a:xfrm>
          <a:prstGeom prst="rect">
            <a:avLst/>
          </a:prstGeom>
          <a:solidFill>
            <a:schemeClr val="accent4">
              <a:lumMod val="60000"/>
              <a:lumOff val="40000"/>
            </a:schemeClr>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600" dirty="0"/>
              <a:t>Mentor+ Advisement Meetings</a:t>
            </a:r>
          </a:p>
          <a:p>
            <a:pPr marL="0" indent="0">
              <a:lnSpc>
                <a:spcPct val="100000"/>
              </a:lnSpc>
              <a:spcBef>
                <a:spcPts val="0"/>
              </a:spcBef>
              <a:buNone/>
            </a:pPr>
            <a:endParaRPr lang="en-US" sz="1600" dirty="0"/>
          </a:p>
          <a:p>
            <a:pPr marL="0" indent="0">
              <a:lnSpc>
                <a:spcPct val="100000"/>
              </a:lnSpc>
              <a:spcBef>
                <a:spcPts val="0"/>
              </a:spcBef>
              <a:buNone/>
            </a:pPr>
            <a:r>
              <a:rPr lang="en-US" sz="1600" dirty="0"/>
              <a:t>Sophomore Learning Cluster </a:t>
            </a:r>
          </a:p>
          <a:p>
            <a:pPr marL="0" indent="0">
              <a:lnSpc>
                <a:spcPct val="100000"/>
              </a:lnSpc>
              <a:spcBef>
                <a:spcPts val="0"/>
              </a:spcBef>
              <a:buNone/>
            </a:pPr>
            <a:endParaRPr lang="en-US" sz="1600" dirty="0"/>
          </a:p>
          <a:p>
            <a:pPr marL="0" indent="0">
              <a:lnSpc>
                <a:spcPct val="100000"/>
              </a:lnSpc>
              <a:spcBef>
                <a:spcPts val="0"/>
              </a:spcBef>
              <a:buNone/>
            </a:pPr>
            <a:r>
              <a:rPr lang="en-US" sz="1600" dirty="0"/>
              <a:t>Cohort Gatherings</a:t>
            </a:r>
          </a:p>
          <a:p>
            <a:pPr marL="342900" lvl="1" indent="0">
              <a:lnSpc>
                <a:spcPct val="100000"/>
              </a:lnSpc>
              <a:spcBef>
                <a:spcPts val="0"/>
              </a:spcBef>
              <a:buNone/>
            </a:pPr>
            <a:r>
              <a:rPr lang="en-US" sz="1600" dirty="0"/>
              <a:t>By major </a:t>
            </a:r>
          </a:p>
          <a:p>
            <a:pPr marL="342900" lvl="1" indent="0">
              <a:lnSpc>
                <a:spcPct val="100000"/>
              </a:lnSpc>
              <a:spcBef>
                <a:spcPts val="0"/>
              </a:spcBef>
              <a:buNone/>
            </a:pPr>
            <a:r>
              <a:rPr lang="en-US" sz="1600" dirty="0"/>
              <a:t>By cohort year</a:t>
            </a:r>
          </a:p>
          <a:p>
            <a:pPr marL="0" indent="0">
              <a:lnSpc>
                <a:spcPct val="100000"/>
              </a:lnSpc>
              <a:spcBef>
                <a:spcPts val="0"/>
              </a:spcBef>
              <a:buNone/>
            </a:pPr>
            <a:endParaRPr lang="en-US" sz="1600" dirty="0"/>
          </a:p>
          <a:p>
            <a:pPr marL="0" indent="0">
              <a:lnSpc>
                <a:spcPct val="100000"/>
              </a:lnSpc>
              <a:spcBef>
                <a:spcPts val="0"/>
              </a:spcBef>
              <a:buNone/>
            </a:pPr>
            <a:r>
              <a:rPr lang="en-US" sz="1600" dirty="0"/>
              <a:t>Field Trips</a:t>
            </a:r>
          </a:p>
          <a:p>
            <a:pPr marL="0" indent="0">
              <a:lnSpc>
                <a:spcPct val="100000"/>
              </a:lnSpc>
              <a:spcBef>
                <a:spcPts val="0"/>
              </a:spcBef>
              <a:buNone/>
            </a:pPr>
            <a:r>
              <a:rPr lang="en-US" sz="1600" dirty="0"/>
              <a:t>Seminars (reflection essay)</a:t>
            </a:r>
          </a:p>
          <a:p>
            <a:pPr marL="0" indent="0">
              <a:lnSpc>
                <a:spcPct val="100000"/>
              </a:lnSpc>
              <a:spcBef>
                <a:spcPts val="0"/>
              </a:spcBef>
              <a:buNone/>
            </a:pPr>
            <a:r>
              <a:rPr lang="en-US" sz="1600" dirty="0"/>
              <a:t>Professional Conference</a:t>
            </a:r>
          </a:p>
          <a:p>
            <a:pPr marL="205740" lvl="1" indent="0">
              <a:lnSpc>
                <a:spcPct val="100000"/>
              </a:lnSpc>
              <a:spcBef>
                <a:spcPts val="0"/>
              </a:spcBef>
              <a:buNone/>
            </a:pPr>
            <a:endParaRPr lang="en-US" sz="1600" dirty="0"/>
          </a:p>
          <a:p>
            <a:pPr marL="342900" lvl="1" indent="0">
              <a:lnSpc>
                <a:spcPct val="100000"/>
              </a:lnSpc>
              <a:spcBef>
                <a:spcPts val="0"/>
              </a:spcBef>
              <a:buNone/>
            </a:pPr>
            <a:endParaRPr lang="en-US" sz="1100" dirty="0"/>
          </a:p>
          <a:p>
            <a:pPr marL="0" indent="0">
              <a:lnSpc>
                <a:spcPct val="100000"/>
              </a:lnSpc>
              <a:spcBef>
                <a:spcPts val="0"/>
              </a:spcBef>
              <a:buNone/>
            </a:pPr>
            <a:endParaRPr lang="en-US" sz="1600" dirty="0"/>
          </a:p>
        </p:txBody>
      </p:sp>
      <p:sp>
        <p:nvSpPr>
          <p:cNvPr id="6" name="Text Placeholder 2">
            <a:extLst>
              <a:ext uri="{FF2B5EF4-FFF2-40B4-BE49-F238E27FC236}">
                <a16:creationId xmlns:a16="http://schemas.microsoft.com/office/drawing/2014/main" id="{DB7AF873-1AEF-4BAB-BE32-CA965F390750}"/>
              </a:ext>
            </a:extLst>
          </p:cNvPr>
          <p:cNvSpPr txBox="1">
            <a:spLocks/>
          </p:cNvSpPr>
          <p:nvPr/>
        </p:nvSpPr>
        <p:spPr>
          <a:xfrm>
            <a:off x="634226" y="1550193"/>
            <a:ext cx="4019550" cy="3099197"/>
          </a:xfrm>
          <a:prstGeom prst="rect">
            <a:avLst/>
          </a:prstGeom>
          <a:solidFill>
            <a:schemeClr val="tx1"/>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000" b="1" dirty="0">
              <a:solidFill>
                <a:schemeClr val="bg1"/>
              </a:solidFill>
            </a:endParaRPr>
          </a:p>
          <a:p>
            <a:pPr marL="0" indent="0">
              <a:buFont typeface="Arial" panose="020B0604020202020204" pitchFamily="34" charset="0"/>
              <a:buNone/>
            </a:pPr>
            <a:r>
              <a:rPr lang="en-US" sz="2000" b="1" dirty="0">
                <a:solidFill>
                  <a:schemeClr val="bg1"/>
                </a:solidFill>
              </a:rPr>
              <a:t>Mentor+</a:t>
            </a:r>
          </a:p>
          <a:p>
            <a:pPr marL="0" indent="0">
              <a:buFont typeface="Arial" panose="020B0604020202020204" pitchFamily="34" charset="0"/>
              <a:buNone/>
            </a:pPr>
            <a:endParaRPr lang="en-US" sz="2000" dirty="0">
              <a:solidFill>
                <a:schemeClr val="bg1"/>
              </a:solidFill>
            </a:endParaRPr>
          </a:p>
          <a:p>
            <a:pPr marL="0" indent="0">
              <a:buFont typeface="Arial" panose="020B0604020202020204" pitchFamily="34" charset="0"/>
              <a:buNone/>
            </a:pPr>
            <a:r>
              <a:rPr lang="en-US" sz="2000" b="1" dirty="0">
                <a:solidFill>
                  <a:schemeClr val="bg1"/>
                </a:solidFill>
              </a:rPr>
              <a:t>Peer cohorts</a:t>
            </a:r>
          </a:p>
          <a:p>
            <a:pPr marL="0" indent="0">
              <a:buFont typeface="Arial" panose="020B0604020202020204" pitchFamily="34" charset="0"/>
              <a:buNone/>
            </a:pPr>
            <a:endParaRPr lang="en-US" sz="2000" b="1" dirty="0">
              <a:solidFill>
                <a:schemeClr val="bg1"/>
              </a:solidFill>
            </a:endParaRPr>
          </a:p>
          <a:p>
            <a:pPr marL="0" indent="0">
              <a:buFont typeface="Arial" panose="020B0604020202020204" pitchFamily="34" charset="0"/>
              <a:buNone/>
            </a:pPr>
            <a:r>
              <a:rPr lang="en-US" sz="2000" b="1" dirty="0">
                <a:solidFill>
                  <a:schemeClr val="bg1"/>
                </a:solidFill>
              </a:rPr>
              <a:t>Professional development with difference-education</a:t>
            </a:r>
            <a:endParaRPr lang="en-US" sz="2000" dirty="0">
              <a:solidFill>
                <a:schemeClr val="bg1"/>
              </a:solidFill>
            </a:endParaRPr>
          </a:p>
        </p:txBody>
      </p:sp>
    </p:spTree>
    <p:extLst>
      <p:ext uri="{BB962C8B-B14F-4D97-AF65-F5344CB8AC3E}">
        <p14:creationId xmlns:p14="http://schemas.microsoft.com/office/powerpoint/2010/main" val="65844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07950"/>
            <a:ext cx="7886700" cy="994172"/>
          </a:xfrm>
        </p:spPr>
        <p:txBody>
          <a:bodyPr>
            <a:normAutofit/>
          </a:bodyPr>
          <a:lstStyle/>
          <a:p>
            <a:pPr algn="ctr"/>
            <a:r>
              <a:rPr lang="en-US" dirty="0"/>
              <a:t>Implementations and </a:t>
            </a:r>
            <a:r>
              <a:rPr lang="en-US" dirty="0">
                <a:solidFill>
                  <a:srgbClr val="FF0000"/>
                </a:solidFill>
              </a:rPr>
              <a:t>Improvements</a:t>
            </a:r>
          </a:p>
        </p:txBody>
      </p:sp>
      <p:graphicFrame>
        <p:nvGraphicFramePr>
          <p:cNvPr id="5" name="Diagram 4">
            <a:extLst>
              <a:ext uri="{FF2B5EF4-FFF2-40B4-BE49-F238E27FC236}">
                <a16:creationId xmlns:a16="http://schemas.microsoft.com/office/drawing/2014/main" id="{DBE58D3D-904F-4927-988B-02177C5EDAFD}"/>
              </a:ext>
            </a:extLst>
          </p:cNvPr>
          <p:cNvGraphicFramePr/>
          <p:nvPr>
            <p:extLst>
              <p:ext uri="{D42A27DB-BD31-4B8C-83A1-F6EECF244321}">
                <p14:modId xmlns:p14="http://schemas.microsoft.com/office/powerpoint/2010/main" val="3745631309"/>
              </p:ext>
            </p:extLst>
          </p:nvPr>
        </p:nvGraphicFramePr>
        <p:xfrm>
          <a:off x="381000" y="97155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6000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CAPS Research</a:t>
            </a:r>
          </a:p>
        </p:txBody>
      </p:sp>
      <p:sp>
        <p:nvSpPr>
          <p:cNvPr id="3" name="Text Placeholder 2"/>
          <p:cNvSpPr>
            <a:spLocks noGrp="1"/>
          </p:cNvSpPr>
          <p:nvPr>
            <p:ph sz="half" idx="1"/>
          </p:nvPr>
        </p:nvSpPr>
        <p:spPr>
          <a:solidFill>
            <a:schemeClr val="tx1"/>
          </a:solidFill>
        </p:spPr>
        <p:txBody>
          <a:bodyPr>
            <a:noAutofit/>
          </a:bodyPr>
          <a:lstStyle/>
          <a:p>
            <a:pPr marL="0" lvl="0" indent="0">
              <a:buNone/>
            </a:pPr>
            <a:r>
              <a:rPr lang="en-US" sz="2800" dirty="0">
                <a:solidFill>
                  <a:schemeClr val="bg1"/>
                </a:solidFill>
                <a:latin typeface="Arial" panose="020B0604020202020204" pitchFamily="34" charset="0"/>
                <a:cs typeface="Arial" panose="020B0604020202020204" pitchFamily="34" charset="0"/>
              </a:rPr>
              <a:t>Investigates</a:t>
            </a:r>
          </a:p>
          <a:p>
            <a:pPr lvl="0"/>
            <a:r>
              <a:rPr lang="en-US" sz="2000" dirty="0">
                <a:solidFill>
                  <a:schemeClr val="bg1"/>
                </a:solidFill>
                <a:latin typeface="Arial" panose="020B0604020202020204" pitchFamily="34" charset="0"/>
                <a:cs typeface="Arial" panose="020B0604020202020204" pitchFamily="34" charset="0"/>
              </a:rPr>
              <a:t>how these interventions affect the development of social belonging and engineering identity of CAPS scholars</a:t>
            </a:r>
          </a:p>
          <a:p>
            <a:pPr lvl="0"/>
            <a:endParaRPr lang="en-US" sz="2000" dirty="0">
              <a:solidFill>
                <a:schemeClr val="bg1"/>
              </a:solidFill>
              <a:latin typeface="Arial" panose="020B0604020202020204" pitchFamily="34" charset="0"/>
              <a:cs typeface="Arial" panose="020B0604020202020204" pitchFamily="34" charset="0"/>
            </a:endParaRPr>
          </a:p>
          <a:p>
            <a:pPr lvl="0"/>
            <a:r>
              <a:rPr lang="en-US" sz="2000" dirty="0">
                <a:solidFill>
                  <a:schemeClr val="bg1"/>
                </a:solidFill>
                <a:latin typeface="Arial" panose="020B0604020202020204" pitchFamily="34" charset="0"/>
                <a:cs typeface="Arial" panose="020B0604020202020204" pitchFamily="34" charset="0"/>
              </a:rPr>
              <a:t>the impact of Mentor+ on academic resilience and progress to degree. </a:t>
            </a:r>
          </a:p>
          <a:p>
            <a:endParaRPr lang="en-US" sz="2000" dirty="0">
              <a:solidFill>
                <a:schemeClr val="bg1"/>
              </a:solidFill>
            </a:endParaRPr>
          </a:p>
        </p:txBody>
      </p:sp>
      <p:sp>
        <p:nvSpPr>
          <p:cNvPr id="4" name="Content Placeholder 3"/>
          <p:cNvSpPr>
            <a:spLocks noGrp="1"/>
          </p:cNvSpPr>
          <p:nvPr>
            <p:ph sz="half" idx="2"/>
          </p:nvPr>
        </p:nvSpPr>
        <p:spPr>
          <a:xfrm>
            <a:off x="4629150" y="1733550"/>
            <a:ext cx="3886200" cy="2269331"/>
          </a:xfrm>
          <a:solidFill>
            <a:srgbClr val="FFC000"/>
          </a:solidFill>
        </p:spPr>
        <p:txBody>
          <a:bodyPr>
            <a:noAutofit/>
          </a:bodyPr>
          <a:lstStyle/>
          <a:p>
            <a:pPr marL="0" indent="0">
              <a:buNone/>
            </a:pPr>
            <a:r>
              <a:rPr lang="en-US" sz="2000" dirty="0"/>
              <a:t>Both qualitative and quantitative data collections from:</a:t>
            </a:r>
          </a:p>
          <a:p>
            <a:r>
              <a:rPr lang="en-US" sz="1600" dirty="0"/>
              <a:t>Focus group meetings (every semester)</a:t>
            </a:r>
          </a:p>
          <a:p>
            <a:r>
              <a:rPr lang="en-US" sz="1600" dirty="0"/>
              <a:t>An online survey after completion of each project year </a:t>
            </a:r>
          </a:p>
          <a:p>
            <a:r>
              <a:rPr lang="en-US" sz="1600" dirty="0"/>
              <a:t>Mentor+ meetings</a:t>
            </a:r>
          </a:p>
          <a:p>
            <a:r>
              <a:rPr lang="en-US" sz="1600" dirty="0"/>
              <a:t>Academic records</a:t>
            </a:r>
          </a:p>
        </p:txBody>
      </p:sp>
    </p:spTree>
    <p:extLst>
      <p:ext uri="{BB962C8B-B14F-4D97-AF65-F5344CB8AC3E}">
        <p14:creationId xmlns:p14="http://schemas.microsoft.com/office/powerpoint/2010/main" val="342221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Results / Evaluation (1)</a:t>
            </a:r>
          </a:p>
        </p:txBody>
      </p:sp>
      <p:sp>
        <p:nvSpPr>
          <p:cNvPr id="3" name="Text Placeholder 2"/>
          <p:cNvSpPr>
            <a:spLocks noGrp="1"/>
          </p:cNvSpPr>
          <p:nvPr>
            <p:ph sz="half" idx="1"/>
          </p:nvPr>
        </p:nvSpPr>
        <p:spPr/>
        <p:txBody>
          <a:bodyPr>
            <a:normAutofit lnSpcReduction="10000"/>
          </a:bodyPr>
          <a:lstStyle/>
          <a:p>
            <a:r>
              <a:rPr lang="en-US" dirty="0"/>
              <a:t>Scholars report a high level of satisfaction with the program and report financial, social, and academic benefits. </a:t>
            </a:r>
          </a:p>
          <a:p>
            <a:pPr lvl="1"/>
            <a:r>
              <a:rPr lang="en-US" dirty="0"/>
              <a:t>Faculty also report satisfaction with their participation. </a:t>
            </a:r>
          </a:p>
          <a:p>
            <a:endParaRPr lang="en-US" dirty="0"/>
          </a:p>
          <a:p>
            <a:r>
              <a:rPr lang="en-US" dirty="0"/>
              <a:t>Scholars reported excellent relationships with mentors, universally agreeing that CAPS mentors were helpful.</a:t>
            </a:r>
          </a:p>
          <a:p>
            <a:endParaRPr lang="en-US" dirty="0"/>
          </a:p>
          <a:p>
            <a:r>
              <a:rPr lang="en-US" dirty="0"/>
              <a:t>Suggested improvements by both mentors and scholars: more professional development, adjusting to COVID, workshops and social events that include both cohorts of scholars.</a:t>
            </a:r>
          </a:p>
        </p:txBody>
      </p:sp>
    </p:spTree>
    <p:extLst>
      <p:ext uri="{BB962C8B-B14F-4D97-AF65-F5344CB8AC3E}">
        <p14:creationId xmlns:p14="http://schemas.microsoft.com/office/powerpoint/2010/main" val="59326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Results / Evaluation (2)</a:t>
            </a:r>
            <a:endParaRPr lang="en-US" sz="2800" dirty="0"/>
          </a:p>
        </p:txBody>
      </p:sp>
      <p:sp>
        <p:nvSpPr>
          <p:cNvPr id="4" name="Content Placeholder 3"/>
          <p:cNvSpPr>
            <a:spLocks noGrp="1"/>
          </p:cNvSpPr>
          <p:nvPr>
            <p:ph sz="half" idx="1"/>
          </p:nvPr>
        </p:nvSpPr>
        <p:spPr>
          <a:xfrm>
            <a:off x="628650" y="1268016"/>
            <a:ext cx="7886700" cy="3364707"/>
          </a:xfrm>
        </p:spPr>
        <p:txBody>
          <a:bodyPr/>
          <a:lstStyle/>
          <a:p>
            <a:pPr marL="0" indent="0">
              <a:buNone/>
            </a:pPr>
            <a:r>
              <a:rPr lang="en-US" i="1" dirty="0"/>
              <a:t>(R.1a) What are students’ perceptions of the obstacles they face and the resources available to them? </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Time management as their greatest challenge</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Scholars reported a wide variety of resources used to address these challenges, including support from loved ones, peer support, study groups, calendars/schedules, and tutors.</a:t>
            </a:r>
          </a:p>
          <a:p>
            <a:pPr marL="0" indent="0">
              <a:buNone/>
            </a:pPr>
            <a:endParaRPr lang="en-US" i="1"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sp>
        <p:nvSpPr>
          <p:cNvPr id="10" name="Rectangle 2"/>
          <p:cNvSpPr>
            <a:spLocks noChangeArrowheads="1"/>
          </p:cNvSpPr>
          <p:nvPr/>
        </p:nvSpPr>
        <p:spPr bwMode="auto">
          <a:xfrm>
            <a:off x="990600" y="415256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1956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Results / Evaluation (2)</a:t>
            </a:r>
            <a:endParaRPr lang="en-US" sz="2800" dirty="0"/>
          </a:p>
        </p:txBody>
      </p:sp>
      <p:sp>
        <p:nvSpPr>
          <p:cNvPr id="4" name="Content Placeholder 3"/>
          <p:cNvSpPr>
            <a:spLocks noGrp="1"/>
          </p:cNvSpPr>
          <p:nvPr>
            <p:ph sz="half" idx="1"/>
          </p:nvPr>
        </p:nvSpPr>
        <p:spPr>
          <a:xfrm>
            <a:off x="628650" y="1268016"/>
            <a:ext cx="7886700" cy="3364707"/>
          </a:xfrm>
        </p:spPr>
        <p:txBody>
          <a:bodyPr/>
          <a:lstStyle/>
          <a:p>
            <a:pPr marL="0" indent="0">
              <a:buNone/>
            </a:pPr>
            <a:r>
              <a:rPr lang="en-US" i="1" dirty="0"/>
              <a:t>(R.1b) What are their perceptions of social belonging and their identity as engineers?</a:t>
            </a:r>
          </a:p>
          <a:p>
            <a:pPr marL="0" indent="0">
              <a:buNone/>
            </a:pPr>
            <a:endParaRPr lang="en-US" dirty="0"/>
          </a:p>
          <a:p>
            <a:endParaRPr lang="en-US" dirty="0"/>
          </a:p>
          <a:p>
            <a:endParaRPr lang="en-US" dirty="0"/>
          </a:p>
          <a:p>
            <a:endParaRPr lang="en-US" dirty="0"/>
          </a:p>
          <a:p>
            <a:r>
              <a:rPr lang="en-US" sz="1400" dirty="0"/>
              <a:t>e.g., “I have come to think of myself as an 'engineer' or 'computer scientist' ”</a:t>
            </a:r>
          </a:p>
          <a:p>
            <a:endParaRPr lang="en-US" dirty="0"/>
          </a:p>
        </p:txBody>
      </p:sp>
      <p:sp>
        <p:nvSpPr>
          <p:cNvPr id="10" name="Rectangle 2"/>
          <p:cNvSpPr>
            <a:spLocks noChangeArrowheads="1"/>
          </p:cNvSpPr>
          <p:nvPr/>
        </p:nvSpPr>
        <p:spPr bwMode="auto">
          <a:xfrm>
            <a:off x="990600" y="415256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525063884"/>
              </p:ext>
            </p:extLst>
          </p:nvPr>
        </p:nvGraphicFramePr>
        <p:xfrm>
          <a:off x="762000" y="1945750"/>
          <a:ext cx="7239000" cy="1529080"/>
        </p:xfrm>
        <a:graphic>
          <a:graphicData uri="http://schemas.openxmlformats.org/drawingml/2006/table">
            <a:tbl>
              <a:tblPr firstRow="1" bandRow="1">
                <a:tableStyleId>{5C22544A-7EE6-4342-B048-85BDC9FD1C3A}</a:tableStyleId>
              </a:tblPr>
              <a:tblGrid>
                <a:gridCol w="5035826">
                  <a:extLst>
                    <a:ext uri="{9D8B030D-6E8A-4147-A177-3AD203B41FA5}">
                      <a16:colId xmlns:a16="http://schemas.microsoft.com/office/drawing/2014/main" val="228037789"/>
                    </a:ext>
                  </a:extLst>
                </a:gridCol>
                <a:gridCol w="1136374">
                  <a:extLst>
                    <a:ext uri="{9D8B030D-6E8A-4147-A177-3AD203B41FA5}">
                      <a16:colId xmlns:a16="http://schemas.microsoft.com/office/drawing/2014/main" val="4155355834"/>
                    </a:ext>
                  </a:extLst>
                </a:gridCol>
                <a:gridCol w="1066800">
                  <a:extLst>
                    <a:ext uri="{9D8B030D-6E8A-4147-A177-3AD203B41FA5}">
                      <a16:colId xmlns:a16="http://schemas.microsoft.com/office/drawing/2014/main" val="2189514637"/>
                    </a:ext>
                  </a:extLst>
                </a:gridCol>
              </a:tblGrid>
              <a:tr h="370840">
                <a:tc>
                  <a:txBody>
                    <a:bodyPr/>
                    <a:lstStyle/>
                    <a:p>
                      <a:endParaRPr lang="en-US" dirty="0"/>
                    </a:p>
                  </a:txBody>
                  <a:tcPr/>
                </a:tc>
                <a:tc>
                  <a:txBody>
                    <a:bodyPr/>
                    <a:lstStyle/>
                    <a:p>
                      <a:r>
                        <a:rPr lang="en-US" dirty="0"/>
                        <a:t>CAPS</a:t>
                      </a:r>
                    </a:p>
                  </a:txBody>
                  <a:tcPr/>
                </a:tc>
                <a:tc>
                  <a:txBody>
                    <a:bodyPr/>
                    <a:lstStyle/>
                    <a:p>
                      <a:r>
                        <a:rPr lang="en-US" dirty="0"/>
                        <a:t>NON CAPS</a:t>
                      </a:r>
                    </a:p>
                  </a:txBody>
                  <a:tcPr/>
                </a:tc>
                <a:extLst>
                  <a:ext uri="{0D108BD9-81ED-4DB2-BD59-A6C34878D82A}">
                    <a16:rowId xmlns:a16="http://schemas.microsoft.com/office/drawing/2014/main" val="1039133570"/>
                  </a:ext>
                </a:extLst>
              </a:tr>
              <a:tr h="1854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Year 2: Identity</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(1=least</a:t>
                      </a:r>
                      <a:r>
                        <a:rPr lang="en-US" sz="1600" baseline="0" dirty="0"/>
                        <a:t> strong, 5=most strong)</a:t>
                      </a:r>
                      <a:endParaRPr lang="en-US" sz="1600" dirty="0"/>
                    </a:p>
                  </a:txBody>
                  <a:tcPr/>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3.83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126105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Year 1: Identity</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(1=least</a:t>
                      </a:r>
                      <a:r>
                        <a:rPr lang="en-US" sz="1600" baseline="0" dirty="0"/>
                        <a:t> strong, 5=most strong)</a:t>
                      </a:r>
                      <a:endParaRPr lang="en-US" sz="1600" dirty="0"/>
                    </a:p>
                  </a:txBody>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3.87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9340851"/>
                  </a:ext>
                </a:extLst>
              </a:tr>
            </a:tbl>
          </a:graphicData>
        </a:graphic>
      </p:graphicFrame>
    </p:spTree>
    <p:extLst>
      <p:ext uri="{BB962C8B-B14F-4D97-AF65-F5344CB8AC3E}">
        <p14:creationId xmlns:p14="http://schemas.microsoft.com/office/powerpoint/2010/main" val="584148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Results / Evaluation (3)</a:t>
            </a:r>
            <a:endParaRPr lang="en-US" sz="2800" dirty="0"/>
          </a:p>
        </p:txBody>
      </p:sp>
      <p:sp>
        <p:nvSpPr>
          <p:cNvPr id="4" name="Content Placeholder 3"/>
          <p:cNvSpPr>
            <a:spLocks noGrp="1"/>
          </p:cNvSpPr>
          <p:nvPr>
            <p:ph sz="half" idx="1"/>
          </p:nvPr>
        </p:nvSpPr>
        <p:spPr>
          <a:xfrm>
            <a:off x="628650" y="1268016"/>
            <a:ext cx="7886700" cy="3364707"/>
          </a:xfrm>
        </p:spPr>
        <p:txBody>
          <a:bodyPr/>
          <a:lstStyle/>
          <a:p>
            <a:pPr marL="0" indent="0">
              <a:buNone/>
            </a:pPr>
            <a:r>
              <a:rPr lang="en-US" i="1" dirty="0"/>
              <a:t>(R.2) How does participating in CAPS mentoring affect their academic achievement</a:t>
            </a:r>
            <a:endParaRPr lang="en-US" dirty="0"/>
          </a:p>
          <a:p>
            <a:endParaRPr lang="en-US" dirty="0"/>
          </a:p>
          <a:p>
            <a:endParaRPr lang="en-US" dirty="0"/>
          </a:p>
          <a:p>
            <a:endParaRPr lang="en-US" dirty="0"/>
          </a:p>
        </p:txBody>
      </p:sp>
      <p:sp>
        <p:nvSpPr>
          <p:cNvPr id="10" name="Rectangle 2"/>
          <p:cNvSpPr>
            <a:spLocks noChangeArrowheads="1"/>
          </p:cNvSpPr>
          <p:nvPr/>
        </p:nvSpPr>
        <p:spPr bwMode="auto">
          <a:xfrm>
            <a:off x="990600" y="415256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641139881"/>
              </p:ext>
            </p:extLst>
          </p:nvPr>
        </p:nvGraphicFramePr>
        <p:xfrm>
          <a:off x="762000" y="1945750"/>
          <a:ext cx="7239000" cy="1529080"/>
        </p:xfrm>
        <a:graphic>
          <a:graphicData uri="http://schemas.openxmlformats.org/drawingml/2006/table">
            <a:tbl>
              <a:tblPr firstRow="1" bandRow="1">
                <a:tableStyleId>{5C22544A-7EE6-4342-B048-85BDC9FD1C3A}</a:tableStyleId>
              </a:tblPr>
              <a:tblGrid>
                <a:gridCol w="5035826">
                  <a:extLst>
                    <a:ext uri="{9D8B030D-6E8A-4147-A177-3AD203B41FA5}">
                      <a16:colId xmlns:a16="http://schemas.microsoft.com/office/drawing/2014/main" val="228037789"/>
                    </a:ext>
                  </a:extLst>
                </a:gridCol>
                <a:gridCol w="1136374">
                  <a:extLst>
                    <a:ext uri="{9D8B030D-6E8A-4147-A177-3AD203B41FA5}">
                      <a16:colId xmlns:a16="http://schemas.microsoft.com/office/drawing/2014/main" val="4155355834"/>
                    </a:ext>
                  </a:extLst>
                </a:gridCol>
                <a:gridCol w="1066800">
                  <a:extLst>
                    <a:ext uri="{9D8B030D-6E8A-4147-A177-3AD203B41FA5}">
                      <a16:colId xmlns:a16="http://schemas.microsoft.com/office/drawing/2014/main" val="2189514637"/>
                    </a:ext>
                  </a:extLst>
                </a:gridCol>
              </a:tblGrid>
              <a:tr h="370840">
                <a:tc>
                  <a:txBody>
                    <a:bodyPr/>
                    <a:lstStyle/>
                    <a:p>
                      <a:endParaRPr lang="en-US" dirty="0"/>
                    </a:p>
                  </a:txBody>
                  <a:tcPr/>
                </a:tc>
                <a:tc>
                  <a:txBody>
                    <a:bodyPr/>
                    <a:lstStyle/>
                    <a:p>
                      <a:r>
                        <a:rPr lang="en-US" dirty="0"/>
                        <a:t>CAPS</a:t>
                      </a:r>
                    </a:p>
                  </a:txBody>
                  <a:tcPr/>
                </a:tc>
                <a:tc>
                  <a:txBody>
                    <a:bodyPr/>
                    <a:lstStyle/>
                    <a:p>
                      <a:r>
                        <a:rPr lang="en-US" dirty="0"/>
                        <a:t>NON CAPS</a:t>
                      </a:r>
                    </a:p>
                  </a:txBody>
                  <a:tcPr/>
                </a:tc>
                <a:extLst>
                  <a:ext uri="{0D108BD9-81ED-4DB2-BD59-A6C34878D82A}">
                    <a16:rowId xmlns:a16="http://schemas.microsoft.com/office/drawing/2014/main" val="1039133570"/>
                  </a:ext>
                </a:extLst>
              </a:tr>
              <a:tr h="1854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Year 2: GPA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algn="ctr">
                        <a:lnSpc>
                          <a:spcPct val="107000"/>
                        </a:lnSpc>
                        <a:spcBef>
                          <a:spcPts val="0"/>
                        </a:spcBef>
                        <a:spcAft>
                          <a:spcPts val="0"/>
                        </a:spcAft>
                      </a:pPr>
                      <a:r>
                        <a:rPr lang="en-US" sz="1600" b="1">
                          <a:effectLst/>
                          <a:latin typeface="+mn-lt"/>
                          <a:ea typeface="Arial" panose="020B0604020202020204" pitchFamily="34" charset="0"/>
                          <a:cs typeface="Times New Roman" panose="02020603050405020304" pitchFamily="18" charset="0"/>
                        </a:rPr>
                        <a:t>3.47</a:t>
                      </a:r>
                      <a:endParaRPr lang="en-U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a:effectLst/>
                          <a:latin typeface="+mn-lt"/>
                          <a:ea typeface="Arial" panose="020B0604020202020204" pitchFamily="34" charset="0"/>
                          <a:cs typeface="Times New Roman" panose="02020603050405020304" pitchFamily="18" charset="0"/>
                        </a:rPr>
                        <a:t>3.39</a:t>
                      </a:r>
                      <a:endParaRPr lang="en-US"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126105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Year 1: GPA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pPr marL="0" marR="0" algn="ctr">
                        <a:lnSpc>
                          <a:spcPct val="107000"/>
                        </a:lnSpc>
                        <a:spcBef>
                          <a:spcPts val="0"/>
                        </a:spcBef>
                        <a:spcAft>
                          <a:spcPts val="0"/>
                        </a:spcAft>
                      </a:pPr>
                      <a:r>
                        <a:rPr lang="en-US" sz="1600" b="1" dirty="0">
                          <a:effectLst/>
                          <a:latin typeface="+mn-lt"/>
                          <a:ea typeface="Arial" panose="020B0604020202020204" pitchFamily="34" charset="0"/>
                          <a:cs typeface="Times New Roman" panose="02020603050405020304" pitchFamily="18" charset="0"/>
                        </a:rPr>
                        <a:t>3.31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latin typeface="+mn-lt"/>
                          <a:ea typeface="Arial" panose="020B0604020202020204" pitchFamily="34" charset="0"/>
                          <a:cs typeface="Times New Roman" panose="02020603050405020304" pitchFamily="18" charset="0"/>
                        </a:rPr>
                        <a:t>3.45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9340851"/>
                  </a:ext>
                </a:extLst>
              </a:tr>
            </a:tbl>
          </a:graphicData>
        </a:graphic>
      </p:graphicFrame>
    </p:spTree>
    <p:extLst>
      <p:ext uri="{BB962C8B-B14F-4D97-AF65-F5344CB8AC3E}">
        <p14:creationId xmlns:p14="http://schemas.microsoft.com/office/powerpoint/2010/main" val="306820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Results / Evaluation (4)</a:t>
            </a:r>
            <a:endParaRPr lang="en-US" sz="2400" dirty="0"/>
          </a:p>
        </p:txBody>
      </p:sp>
      <p:sp>
        <p:nvSpPr>
          <p:cNvPr id="3" name="Text Placeholder 2"/>
          <p:cNvSpPr>
            <a:spLocks noGrp="1"/>
          </p:cNvSpPr>
          <p:nvPr>
            <p:ph sz="half" idx="1"/>
          </p:nvPr>
        </p:nvSpPr>
        <p:spPr/>
        <p:txBody>
          <a:bodyPr>
            <a:normAutofit lnSpcReduction="10000"/>
          </a:bodyPr>
          <a:lstStyle/>
          <a:p>
            <a:pPr marL="0" indent="0" eaLnBrk="0" hangingPunct="0">
              <a:buNone/>
            </a:pPr>
            <a:r>
              <a:rPr lang="en-US" i="1" dirty="0"/>
              <a:t>(R.3) What is the impact on the trained advisors? </a:t>
            </a:r>
          </a:p>
          <a:p>
            <a:pPr lvl="1" eaLnBrk="0" hangingPunct="0"/>
            <a:r>
              <a:rPr lang="en-US" dirty="0"/>
              <a:t>At the end of the first year, 50% immediate success in establishing relationships with their mentees; 50% initial struggles connecting with students </a:t>
            </a:r>
          </a:p>
          <a:p>
            <a:pPr lvl="1" eaLnBrk="0" hangingPunct="0"/>
            <a:endParaRPr lang="en-US" dirty="0"/>
          </a:p>
          <a:p>
            <a:pPr lvl="1" eaLnBrk="0" hangingPunct="0"/>
            <a:r>
              <a:rPr lang="en-US" dirty="0"/>
              <a:t>After Year 2 Faculty training,  100% felt improved understanding on cultural differences ; 100% felt confident or very confident in assisting students from a different cultural background than them.</a:t>
            </a:r>
          </a:p>
          <a:p>
            <a:pPr lvl="1" eaLnBrk="0" hangingPunct="0"/>
            <a:endParaRPr lang="en-US" dirty="0"/>
          </a:p>
          <a:p>
            <a:pPr lvl="1" eaLnBrk="0" hangingPunct="0"/>
            <a:r>
              <a:rPr lang="en-US" dirty="0"/>
              <a:t>At the end of the second year, 100% mentors reported increasingly strong relationships with mentees; scholars perceived to have developed trust with the mentors - sharing personal lives</a:t>
            </a:r>
          </a:p>
        </p:txBody>
      </p:sp>
    </p:spTree>
    <p:extLst>
      <p:ext uri="{BB962C8B-B14F-4D97-AF65-F5344CB8AC3E}">
        <p14:creationId xmlns:p14="http://schemas.microsoft.com/office/powerpoint/2010/main" val="1942371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Impact of COVID-19</a:t>
            </a:r>
          </a:p>
        </p:txBody>
      </p:sp>
      <p:sp>
        <p:nvSpPr>
          <p:cNvPr id="5" name="Content Placeholder 4"/>
          <p:cNvSpPr>
            <a:spLocks noGrp="1"/>
          </p:cNvSpPr>
          <p:nvPr>
            <p:ph sz="half" idx="1"/>
          </p:nvPr>
        </p:nvSpPr>
        <p:spPr/>
        <p:txBody>
          <a:bodyPr>
            <a:normAutofit/>
          </a:bodyPr>
          <a:lstStyle/>
          <a:p>
            <a:r>
              <a:rPr lang="en-US" dirty="0"/>
              <a:t>A significant increase in distractions - difficult for many students to find quiet places to study</a:t>
            </a:r>
          </a:p>
          <a:p>
            <a:endParaRPr lang="en-US" dirty="0"/>
          </a:p>
          <a:p>
            <a:r>
              <a:rPr lang="en-US" dirty="0"/>
              <a:t>More than ever, the scholarship was reported to be critically beneficial to scholars. </a:t>
            </a:r>
          </a:p>
          <a:p>
            <a:endParaRPr lang="en-US" dirty="0"/>
          </a:p>
          <a:p>
            <a:r>
              <a:rPr lang="en-US" dirty="0"/>
              <a:t>Increased concerns with maintaining the academic standards required to maintain the scholarship during the COVID changes.</a:t>
            </a:r>
          </a:p>
        </p:txBody>
      </p:sp>
    </p:spTree>
    <p:extLst>
      <p:ext uri="{BB962C8B-B14F-4D97-AF65-F5344CB8AC3E}">
        <p14:creationId xmlns:p14="http://schemas.microsoft.com/office/powerpoint/2010/main" val="1337648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Impact of COVID-19</a:t>
            </a:r>
          </a:p>
        </p:txBody>
      </p:sp>
      <p:sp>
        <p:nvSpPr>
          <p:cNvPr id="5" name="Content Placeholder 4"/>
          <p:cNvSpPr>
            <a:spLocks noGrp="1"/>
          </p:cNvSpPr>
          <p:nvPr>
            <p:ph sz="half" idx="1"/>
          </p:nvPr>
        </p:nvSpPr>
        <p:spPr/>
        <p:txBody>
          <a:bodyPr>
            <a:normAutofit/>
          </a:bodyPr>
          <a:lstStyle/>
          <a:p>
            <a:r>
              <a:rPr lang="en-US" dirty="0"/>
              <a:t>Need assistance in facilitating virtual contact, because this represents a new form of professional engagement </a:t>
            </a:r>
          </a:p>
          <a:p>
            <a:endParaRPr lang="en-US" dirty="0"/>
          </a:p>
          <a:p>
            <a:r>
              <a:rPr lang="en-US" dirty="0"/>
              <a:t>As scholars approach their senior year, the programing requests narrowed to job market preparations. </a:t>
            </a:r>
          </a:p>
          <a:p>
            <a:endParaRPr lang="en-US" dirty="0"/>
          </a:p>
          <a:p>
            <a:r>
              <a:rPr lang="en-US" dirty="0"/>
              <a:t>Acknowledgment that the frequency of meetings dropped once the campus moved to online learning. </a:t>
            </a:r>
          </a:p>
          <a:p>
            <a:endParaRPr lang="en-US" dirty="0"/>
          </a:p>
        </p:txBody>
      </p:sp>
    </p:spTree>
    <p:extLst>
      <p:ext uri="{BB962C8B-B14F-4D97-AF65-F5344CB8AC3E}">
        <p14:creationId xmlns:p14="http://schemas.microsoft.com/office/powerpoint/2010/main" val="138481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11944" y="433426"/>
            <a:ext cx="7696200" cy="773907"/>
          </a:xfrm>
        </p:spPr>
        <p:txBody>
          <a:bodyPr>
            <a:noAutofit/>
          </a:bodyPr>
          <a:lstStyle/>
          <a:p>
            <a:r>
              <a:rPr lang="en-US" sz="3600" dirty="0">
                <a:latin typeface="Gill Sans MT" panose="020B0502020104020203" pitchFamily="34" charset="0"/>
              </a:rPr>
              <a:t>CAPS </a:t>
            </a:r>
            <a:br>
              <a:rPr lang="en-US" sz="3600" dirty="0">
                <a:latin typeface="Gill Sans MT" panose="020B0502020104020203" pitchFamily="34" charset="0"/>
              </a:rPr>
            </a:br>
            <a:r>
              <a:rPr lang="en-US" sz="3200" dirty="0">
                <a:latin typeface="Gill Sans MT" panose="020B0502020104020203" pitchFamily="34" charset="0"/>
              </a:rPr>
              <a:t>(Culturally Adaptive Pathway to Success)</a:t>
            </a:r>
          </a:p>
        </p:txBody>
      </p:sp>
      <p:sp>
        <p:nvSpPr>
          <p:cNvPr id="3" name="Text Placeholder 2"/>
          <p:cNvSpPr>
            <a:spLocks noGrp="1"/>
          </p:cNvSpPr>
          <p:nvPr>
            <p:ph type="body" idx="1"/>
          </p:nvPr>
        </p:nvSpPr>
        <p:spPr>
          <a:xfrm>
            <a:off x="623888" y="1504950"/>
            <a:ext cx="7072312" cy="3048000"/>
          </a:xfrm>
        </p:spPr>
        <p:txBody>
          <a:bodyPr>
            <a:normAutofit fontScale="55000" lnSpcReduction="20000"/>
          </a:bodyPr>
          <a:lstStyle/>
          <a:p>
            <a:pPr marL="571500" indent="-571500">
              <a:lnSpc>
                <a:spcPct val="120000"/>
              </a:lnSpc>
              <a:buFont typeface="Wingdings" panose="05000000000000000000" pitchFamily="2" charset="2"/>
              <a:buChar char="v"/>
            </a:pPr>
            <a:r>
              <a:rPr lang="en-US" sz="3800" dirty="0">
                <a:solidFill>
                  <a:schemeClr val="tx1"/>
                </a:solidFill>
                <a:latin typeface="Arial" panose="020B0604020202020204" pitchFamily="34" charset="0"/>
                <a:cs typeface="Arial" panose="020B0604020202020204" pitchFamily="34" charset="0"/>
              </a:rPr>
              <a:t>Inclusive pathway to accelerate the graduation for academically talented, low-income students in one of 4 majors in the College of Engineering, Computer Science, and Technology (ECST) </a:t>
            </a:r>
          </a:p>
          <a:p>
            <a:pPr marL="914400" lvl="1" indent="-571500">
              <a:lnSpc>
                <a:spcPct val="120000"/>
              </a:lnSpc>
              <a:buFont typeface="Wingdings" panose="05000000000000000000" pitchFamily="2" charset="2"/>
              <a:buChar char="v"/>
            </a:pPr>
            <a:r>
              <a:rPr lang="en-US" sz="3300" dirty="0">
                <a:solidFill>
                  <a:schemeClr val="tx1"/>
                </a:solidFill>
                <a:latin typeface="Arial" panose="020B0604020202020204" pitchFamily="34" charset="0"/>
                <a:cs typeface="Arial" panose="020B0604020202020204" pitchFamily="34" charset="0"/>
              </a:rPr>
              <a:t>Civil Engineering, Computer Science, Electrical Engineering, and Mechanical Engineering </a:t>
            </a:r>
          </a:p>
          <a:p>
            <a:pPr marL="914400" lvl="1" indent="-571500">
              <a:lnSpc>
                <a:spcPct val="120000"/>
              </a:lnSpc>
              <a:buFont typeface="Wingdings" panose="05000000000000000000" pitchFamily="2" charset="2"/>
              <a:buChar char="v"/>
            </a:pPr>
            <a:endParaRPr lang="en-US" sz="3800" dirty="0">
              <a:solidFill>
                <a:schemeClr val="tx1"/>
              </a:solidFill>
              <a:latin typeface="Arial" panose="020B0604020202020204" pitchFamily="34" charset="0"/>
              <a:cs typeface="Arial" panose="020B0604020202020204" pitchFamily="34" charset="0"/>
            </a:endParaRPr>
          </a:p>
          <a:p>
            <a:pPr marL="571500" indent="-571500">
              <a:lnSpc>
                <a:spcPct val="120000"/>
              </a:lnSpc>
              <a:buFont typeface="Wingdings" panose="05000000000000000000" pitchFamily="2" charset="2"/>
              <a:buChar char="v"/>
            </a:pPr>
            <a:r>
              <a:rPr lang="en-US" sz="3800" dirty="0">
                <a:solidFill>
                  <a:schemeClr val="tx1"/>
                </a:solidFill>
                <a:latin typeface="Arial" panose="020B0604020202020204" pitchFamily="34" charset="0"/>
                <a:cs typeface="Arial" panose="020B0604020202020204" pitchFamily="34" charset="0"/>
              </a:rPr>
              <a:t>NSF S-STEM Program</a:t>
            </a:r>
          </a:p>
          <a:p>
            <a:endParaRPr lang="en-US" dirty="0">
              <a:solidFill>
                <a:schemeClr val="tx1"/>
              </a:solidFill>
            </a:endParaRPr>
          </a:p>
        </p:txBody>
      </p:sp>
      <p:pic>
        <p:nvPicPr>
          <p:cNvPr id="4" name="Picture 3"/>
          <p:cNvPicPr>
            <a:picLocks noChangeAspect="1"/>
          </p:cNvPicPr>
          <p:nvPr/>
        </p:nvPicPr>
        <p:blipFill>
          <a:blip r:embed="rId3"/>
          <a:stretch>
            <a:fillRect/>
          </a:stretch>
        </p:blipFill>
        <p:spPr>
          <a:xfrm>
            <a:off x="8154867" y="1853293"/>
            <a:ext cx="989133" cy="1023257"/>
          </a:xfrm>
          <a:prstGeom prst="rect">
            <a:avLst/>
          </a:prstGeom>
        </p:spPr>
      </p:pic>
      <p:pic>
        <p:nvPicPr>
          <p:cNvPr id="5" name="Picture 27" descr="nsf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021" y="704709"/>
            <a:ext cx="990881" cy="990882"/>
          </a:xfrm>
          <a:prstGeom prst="rect">
            <a:avLst/>
          </a:prstGeom>
          <a:extLst>
            <a:ext uri="{909E8E84-426E-40DD-AFC4-6F175D3DCCD1}">
              <a14:hiddenFill xmlns:a14="http://schemas.microsoft.com/office/drawing/2010/main">
                <a:solidFill>
                  <a:srgbClr val="FFFFFF"/>
                </a:solidFill>
              </a14:hiddenFill>
            </a:ext>
          </a:extLst>
        </p:spPr>
      </p:pic>
      <p:pic>
        <p:nvPicPr>
          <p:cNvPr id="6" name="Picture 29" descr="cap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6021" y="2989658"/>
            <a:ext cx="992982" cy="99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19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Key Outcomes</a:t>
            </a:r>
          </a:p>
        </p:txBody>
      </p:sp>
      <p:sp>
        <p:nvSpPr>
          <p:cNvPr id="5" name="Content Placeholder 4"/>
          <p:cNvSpPr>
            <a:spLocks noGrp="1"/>
          </p:cNvSpPr>
          <p:nvPr>
            <p:ph sz="half" idx="1"/>
          </p:nvPr>
        </p:nvSpPr>
        <p:spPr/>
        <p:txBody>
          <a:bodyPr>
            <a:normAutofit/>
          </a:bodyPr>
          <a:lstStyle/>
          <a:p>
            <a:r>
              <a:rPr lang="en-US" dirty="0"/>
              <a:t>Scholar Accomplishments:</a:t>
            </a:r>
          </a:p>
          <a:p>
            <a:pPr lvl="1"/>
            <a:r>
              <a:rPr lang="en-US" dirty="0"/>
              <a:t>86% of scholars were retained at the end of Spring 2021 </a:t>
            </a:r>
          </a:p>
          <a:p>
            <a:pPr lvl="1"/>
            <a:r>
              <a:rPr lang="en-US" dirty="0"/>
              <a:t>100% of retained scholars are expected to achieve 5 year graduation </a:t>
            </a:r>
          </a:p>
          <a:p>
            <a:pPr lvl="2"/>
            <a:r>
              <a:rPr lang="en-US" dirty="0"/>
              <a:t>College base rate: 18.5%</a:t>
            </a:r>
          </a:p>
          <a:p>
            <a:pPr lvl="1"/>
            <a:r>
              <a:rPr lang="en-US" dirty="0"/>
              <a:t>70% of the first cohort achieved 4 year graduation </a:t>
            </a:r>
          </a:p>
          <a:p>
            <a:pPr lvl="2"/>
            <a:r>
              <a:rPr lang="en-US" dirty="0"/>
              <a:t>College base rate: 3.5%</a:t>
            </a:r>
          </a:p>
          <a:p>
            <a:pPr lvl="1"/>
            <a:r>
              <a:rPr lang="en-US" dirty="0"/>
              <a:t>&gt;50% of the second cohort are expected to achieve 4 year graduation</a:t>
            </a:r>
          </a:p>
          <a:p>
            <a:endParaRPr lang="en-US" sz="2300" dirty="0"/>
          </a:p>
          <a:p>
            <a:r>
              <a:rPr lang="en-US" sz="2000" dirty="0"/>
              <a:t>In general, CAPS students are progressing faster than non-CAPS students academically. </a:t>
            </a:r>
          </a:p>
          <a:p>
            <a:endParaRPr lang="en-US" dirty="0"/>
          </a:p>
        </p:txBody>
      </p:sp>
    </p:spTree>
    <p:extLst>
      <p:ext uri="{BB962C8B-B14F-4D97-AF65-F5344CB8AC3E}">
        <p14:creationId xmlns:p14="http://schemas.microsoft.com/office/powerpoint/2010/main" val="4233577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and Future Plans</a:t>
            </a:r>
          </a:p>
        </p:txBody>
      </p:sp>
      <p:sp>
        <p:nvSpPr>
          <p:cNvPr id="3" name="Content Placeholder 2"/>
          <p:cNvSpPr>
            <a:spLocks noGrp="1"/>
          </p:cNvSpPr>
          <p:nvPr>
            <p:ph sz="half" idx="1"/>
          </p:nvPr>
        </p:nvSpPr>
        <p:spPr/>
        <p:txBody>
          <a:bodyPr>
            <a:noAutofit/>
          </a:bodyPr>
          <a:lstStyle/>
          <a:p>
            <a:r>
              <a:rPr lang="en-US" sz="1400" dirty="0"/>
              <a:t>Positive impact on students to have strong engineering identity and accelerated degree completion progress compared to peers. </a:t>
            </a:r>
          </a:p>
          <a:p>
            <a:endParaRPr lang="en-US" sz="1400" dirty="0"/>
          </a:p>
          <a:p>
            <a:r>
              <a:rPr lang="en-US" sz="1400" dirty="0"/>
              <a:t>Specific goals for the CAPS program during year four: </a:t>
            </a:r>
          </a:p>
          <a:p>
            <a:pPr lvl="1"/>
            <a:r>
              <a:rPr lang="en-US" sz="1400" dirty="0">
                <a:latin typeface="Arial" panose="020B0604020202020204" pitchFamily="34" charset="0"/>
                <a:cs typeface="Arial" panose="020B0604020202020204" pitchFamily="34" charset="0"/>
              </a:rPr>
              <a:t>Prepare CAPS activities for online and in person learning environments</a:t>
            </a:r>
          </a:p>
          <a:p>
            <a:pPr lvl="1"/>
            <a:r>
              <a:rPr lang="en-US" sz="1400" dirty="0">
                <a:latin typeface="Arial" panose="020B0604020202020204" pitchFamily="34" charset="0"/>
                <a:cs typeface="Arial" panose="020B0604020202020204" pitchFamily="34" charset="0"/>
              </a:rPr>
              <a:t>Continue conducting the longitudinal research study with surveys and academic data comparisons with control group</a:t>
            </a:r>
          </a:p>
          <a:p>
            <a:pPr lvl="2"/>
            <a:r>
              <a:rPr lang="en-US" sz="1400" dirty="0">
                <a:latin typeface="Arial" panose="020B0604020202020204" pitchFamily="34" charset="0"/>
                <a:cs typeface="Arial" panose="020B0604020202020204" pitchFamily="34" charset="0"/>
              </a:rPr>
              <a:t>Disaggregate data further (by major, gender, URM) </a:t>
            </a:r>
          </a:p>
          <a:p>
            <a:pPr lvl="3"/>
            <a:r>
              <a:rPr lang="en-US" sz="1250" dirty="0">
                <a:latin typeface="Arial" panose="020B0604020202020204" pitchFamily="34" charset="0"/>
                <a:cs typeface="Arial" panose="020B0604020202020204" pitchFamily="34" charset="0"/>
              </a:rPr>
              <a:t>e.g., Explore why 4 out of 5 dropouts were men</a:t>
            </a:r>
          </a:p>
          <a:p>
            <a:pPr lvl="2"/>
            <a:r>
              <a:rPr lang="en-US" sz="1400" dirty="0">
                <a:latin typeface="Arial" panose="020B0604020202020204" pitchFamily="34" charset="0"/>
                <a:cs typeface="Arial" panose="020B0604020202020204" pitchFamily="34" charset="0"/>
              </a:rPr>
              <a:t>Identify which support and/or activity have the biggest impact on students’ success</a:t>
            </a:r>
          </a:p>
          <a:p>
            <a:pPr lvl="2"/>
            <a:endParaRPr lang="en-US" sz="1400" dirty="0">
              <a:latin typeface="Arial" panose="020B060402020202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3120311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1">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56786" y="920374"/>
            <a:ext cx="3714595" cy="2398453"/>
          </a:xfrm>
        </p:spPr>
        <p:txBody>
          <a:bodyPr vert="horz" lIns="91440" tIns="45720" rIns="91440" bIns="45720" rtlCol="0" anchor="b">
            <a:normAutofit/>
          </a:bodyPr>
          <a:lstStyle/>
          <a:p>
            <a:pPr defTabSz="914400"/>
            <a:r>
              <a:rPr lang="en-US" sz="3200" b="1" dirty="0">
                <a:latin typeface="+mj-lt"/>
              </a:rPr>
              <a:t>Acknowledgement</a:t>
            </a:r>
          </a:p>
        </p:txBody>
      </p:sp>
      <p:sp>
        <p:nvSpPr>
          <p:cNvPr id="3" name="Text Placeholder 2"/>
          <p:cNvSpPr>
            <a:spLocks noGrp="1"/>
          </p:cNvSpPr>
          <p:nvPr>
            <p:ph type="body" idx="1"/>
          </p:nvPr>
        </p:nvSpPr>
        <p:spPr>
          <a:xfrm>
            <a:off x="5097439" y="3375779"/>
            <a:ext cx="3673942" cy="656725"/>
          </a:xfrm>
        </p:spPr>
        <p:txBody>
          <a:bodyPr vert="horz" lIns="91440" tIns="45720" rIns="91440" bIns="45720" rtlCol="0">
            <a:normAutofit/>
          </a:bodyPr>
          <a:lstStyle/>
          <a:p>
            <a:pPr defTabSz="914400">
              <a:spcBef>
                <a:spcPts val="1000"/>
              </a:spcBef>
            </a:pPr>
            <a:r>
              <a:rPr lang="en-US" sz="1300">
                <a:solidFill>
                  <a:schemeClr val="tx1"/>
                </a:solidFill>
                <a:latin typeface="+mn-lt"/>
              </a:rPr>
              <a:t>This material is based upon work supported by the National Science Foundation under Grant No. 1742614.</a:t>
            </a:r>
          </a:p>
        </p:txBody>
      </p:sp>
      <p:sp>
        <p:nvSpPr>
          <p:cNvPr id="31" name="Freeform: Shape 13">
            <a:extLst>
              <a:ext uri="{FF2B5EF4-FFF2-40B4-BE49-F238E27FC236}">
                <a16:creationId xmlns:a16="http://schemas.microsoft.com/office/drawing/2014/main" id="{1B4300A5-BDF0-4AC1-B637-40BC04A6E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881" y="299174"/>
            <a:ext cx="4456254" cy="4545151"/>
          </a:xfrm>
          <a:custGeom>
            <a:avLst/>
            <a:gdLst>
              <a:gd name="connsiteX0" fmla="*/ 4515496 w 5599176"/>
              <a:gd name="connsiteY0" fmla="*/ 4528466 h 5837866"/>
              <a:gd name="connsiteX1" fmla="*/ 5109352 w 5599176"/>
              <a:gd name="connsiteY1" fmla="*/ 4528466 h 5837866"/>
              <a:gd name="connsiteX2" fmla="*/ 5137310 w 5599176"/>
              <a:gd name="connsiteY2" fmla="*/ 4532179 h 5837866"/>
              <a:gd name="connsiteX3" fmla="*/ 5156538 w 5599176"/>
              <a:gd name="connsiteY3" fmla="*/ 4540242 h 5837866"/>
              <a:gd name="connsiteX4" fmla="*/ 5144787 w 5599176"/>
              <a:gd name="connsiteY4" fmla="*/ 4560566 h 5837866"/>
              <a:gd name="connsiteX5" fmla="*/ 4728451 w 5599176"/>
              <a:gd name="connsiteY5" fmla="*/ 5280629 h 5837866"/>
              <a:gd name="connsiteX6" fmla="*/ 4480407 w 5599176"/>
              <a:gd name="connsiteY6" fmla="*/ 5424788 h 5837866"/>
              <a:gd name="connsiteX7" fmla="*/ 4281024 w 5599176"/>
              <a:gd name="connsiteY7" fmla="*/ 5424788 h 5837866"/>
              <a:gd name="connsiteX8" fmla="*/ 4257765 w 5599176"/>
              <a:gd name="connsiteY8" fmla="*/ 5424788 h 5837866"/>
              <a:gd name="connsiteX9" fmla="*/ 4235569 w 5599176"/>
              <a:gd name="connsiteY9" fmla="*/ 5386568 h 5837866"/>
              <a:gd name="connsiteX10" fmla="*/ 4126859 w 5599176"/>
              <a:gd name="connsiteY10" fmla="*/ 5199359 h 5837866"/>
              <a:gd name="connsiteX11" fmla="*/ 4126859 w 5599176"/>
              <a:gd name="connsiteY11" fmla="*/ 5094573 h 5837866"/>
              <a:gd name="connsiteX12" fmla="*/ 4424429 w 5599176"/>
              <a:gd name="connsiteY12" fmla="*/ 4582137 h 5837866"/>
              <a:gd name="connsiteX13" fmla="*/ 4515496 w 5599176"/>
              <a:gd name="connsiteY13" fmla="*/ 4528466 h 5837866"/>
              <a:gd name="connsiteX14" fmla="*/ 627252 w 5599176"/>
              <a:gd name="connsiteY14" fmla="*/ 3856590 h 5837866"/>
              <a:gd name="connsiteX15" fmla="*/ 1573411 w 5599176"/>
              <a:gd name="connsiteY15" fmla="*/ 3856590 h 5837866"/>
              <a:gd name="connsiteX16" fmla="*/ 1708576 w 5599176"/>
              <a:gd name="connsiteY16" fmla="*/ 3931724 h 5837866"/>
              <a:gd name="connsiteX17" fmla="*/ 2181655 w 5599176"/>
              <a:gd name="connsiteY17" fmla="*/ 4741500 h 5837866"/>
              <a:gd name="connsiteX18" fmla="*/ 2181655 w 5599176"/>
              <a:gd name="connsiteY18" fmla="*/ 4897334 h 5837866"/>
              <a:gd name="connsiteX19" fmla="*/ 1708576 w 5599176"/>
              <a:gd name="connsiteY19" fmla="*/ 5707109 h 5837866"/>
              <a:gd name="connsiteX20" fmla="*/ 1573411 w 5599176"/>
              <a:gd name="connsiteY20" fmla="*/ 5782243 h 5837866"/>
              <a:gd name="connsiteX21" fmla="*/ 627252 w 5599176"/>
              <a:gd name="connsiteY21" fmla="*/ 5782243 h 5837866"/>
              <a:gd name="connsiteX22" fmla="*/ 492087 w 5599176"/>
              <a:gd name="connsiteY22" fmla="*/ 5707109 h 5837866"/>
              <a:gd name="connsiteX23" fmla="*/ 19008 w 5599176"/>
              <a:gd name="connsiteY23" fmla="*/ 4897334 h 5837866"/>
              <a:gd name="connsiteX24" fmla="*/ 19008 w 5599176"/>
              <a:gd name="connsiteY24" fmla="*/ 4741500 h 5837866"/>
              <a:gd name="connsiteX25" fmla="*/ 492087 w 5599176"/>
              <a:gd name="connsiteY25" fmla="*/ 3931724 h 5837866"/>
              <a:gd name="connsiteX26" fmla="*/ 627252 w 5599176"/>
              <a:gd name="connsiteY26" fmla="*/ 3856590 h 5837866"/>
              <a:gd name="connsiteX27" fmla="*/ 2885347 w 5599176"/>
              <a:gd name="connsiteY27" fmla="*/ 2102288 h 5837866"/>
              <a:gd name="connsiteX28" fmla="*/ 4480407 w 5599176"/>
              <a:gd name="connsiteY28" fmla="*/ 2102288 h 5837866"/>
              <a:gd name="connsiteX29" fmla="*/ 4728451 w 5599176"/>
              <a:gd name="connsiteY29" fmla="*/ 2246446 h 5837866"/>
              <a:gd name="connsiteX30" fmla="*/ 5524258 w 5599176"/>
              <a:gd name="connsiteY30" fmla="*/ 3622812 h 5837866"/>
              <a:gd name="connsiteX31" fmla="*/ 5524258 w 5599176"/>
              <a:gd name="connsiteY31" fmla="*/ 3904264 h 5837866"/>
              <a:gd name="connsiteX32" fmla="*/ 5228769 w 5599176"/>
              <a:gd name="connsiteY32" fmla="*/ 4415318 h 5837866"/>
              <a:gd name="connsiteX33" fmla="*/ 5203866 w 5599176"/>
              <a:gd name="connsiteY33" fmla="*/ 4458387 h 5837866"/>
              <a:gd name="connsiteX34" fmla="*/ 5204742 w 5599176"/>
              <a:gd name="connsiteY34" fmla="*/ 4458755 h 5837866"/>
              <a:gd name="connsiteX35" fmla="*/ 5248690 w 5599176"/>
              <a:gd name="connsiteY35" fmla="*/ 4503079 h 5837866"/>
              <a:gd name="connsiteX36" fmla="*/ 5582899 w 5599176"/>
              <a:gd name="connsiteY36" fmla="*/ 5081103 h 5837866"/>
              <a:gd name="connsiteX37" fmla="*/ 5582899 w 5599176"/>
              <a:gd name="connsiteY37" fmla="*/ 5199302 h 5837866"/>
              <a:gd name="connsiteX38" fmla="*/ 5248690 w 5599176"/>
              <a:gd name="connsiteY38" fmla="*/ 5777325 h 5837866"/>
              <a:gd name="connsiteX39" fmla="*/ 5144519 w 5599176"/>
              <a:gd name="connsiteY39" fmla="*/ 5837866 h 5837866"/>
              <a:gd name="connsiteX40" fmla="*/ 4474653 w 5599176"/>
              <a:gd name="connsiteY40" fmla="*/ 5837866 h 5837866"/>
              <a:gd name="connsiteX41" fmla="*/ 4371930 w 5599176"/>
              <a:gd name="connsiteY41" fmla="*/ 5777325 h 5837866"/>
              <a:gd name="connsiteX42" fmla="*/ 4191892 w 5599176"/>
              <a:gd name="connsiteY42" fmla="*/ 5467287 h 5837866"/>
              <a:gd name="connsiteX43" fmla="*/ 4171554 w 5599176"/>
              <a:gd name="connsiteY43" fmla="*/ 5432262 h 5837866"/>
              <a:gd name="connsiteX44" fmla="*/ 4187556 w 5599176"/>
              <a:gd name="connsiteY44" fmla="*/ 5432262 h 5837866"/>
              <a:gd name="connsiteX45" fmla="*/ 4263195 w 5599176"/>
              <a:gd name="connsiteY45" fmla="*/ 5432262 h 5837866"/>
              <a:gd name="connsiteX46" fmla="*/ 4296053 w 5599176"/>
              <a:gd name="connsiteY46" fmla="*/ 5488847 h 5837866"/>
              <a:gd name="connsiteX47" fmla="*/ 4421590 w 5599176"/>
              <a:gd name="connsiteY47" fmla="*/ 5705031 h 5837866"/>
              <a:gd name="connsiteX48" fmla="*/ 4512658 w 5599176"/>
              <a:gd name="connsiteY48" fmla="*/ 5758703 h 5837866"/>
              <a:gd name="connsiteX49" fmla="*/ 5106515 w 5599176"/>
              <a:gd name="connsiteY49" fmla="*/ 5758703 h 5837866"/>
              <a:gd name="connsiteX50" fmla="*/ 5198863 w 5599176"/>
              <a:gd name="connsiteY50" fmla="*/ 5705031 h 5837866"/>
              <a:gd name="connsiteX51" fmla="*/ 5495151 w 5599176"/>
              <a:gd name="connsiteY51" fmla="*/ 5192597 h 5837866"/>
              <a:gd name="connsiteX52" fmla="*/ 5495151 w 5599176"/>
              <a:gd name="connsiteY52" fmla="*/ 5087808 h 5837866"/>
              <a:gd name="connsiteX53" fmla="*/ 5198863 w 5599176"/>
              <a:gd name="connsiteY53" fmla="*/ 4575374 h 5837866"/>
              <a:gd name="connsiteX54" fmla="*/ 5159904 w 5599176"/>
              <a:gd name="connsiteY54" fmla="*/ 4536079 h 5837866"/>
              <a:gd name="connsiteX55" fmla="*/ 5155395 w 5599176"/>
              <a:gd name="connsiteY55" fmla="*/ 4534190 h 5837866"/>
              <a:gd name="connsiteX56" fmla="*/ 5179563 w 5599176"/>
              <a:gd name="connsiteY56" fmla="*/ 4492393 h 5837866"/>
              <a:gd name="connsiteX57" fmla="*/ 5197535 w 5599176"/>
              <a:gd name="connsiteY57" fmla="*/ 4461308 h 5837866"/>
              <a:gd name="connsiteX58" fmla="*/ 5178894 w 5599176"/>
              <a:gd name="connsiteY58" fmla="*/ 4453491 h 5837866"/>
              <a:gd name="connsiteX59" fmla="*/ 5147358 w 5599176"/>
              <a:gd name="connsiteY59" fmla="*/ 4449302 h 5837866"/>
              <a:gd name="connsiteX60" fmla="*/ 4477491 w 5599176"/>
              <a:gd name="connsiteY60" fmla="*/ 4449302 h 5837866"/>
              <a:gd name="connsiteX61" fmla="*/ 4374769 w 5599176"/>
              <a:gd name="connsiteY61" fmla="*/ 4509842 h 5837866"/>
              <a:gd name="connsiteX62" fmla="*/ 4039112 w 5599176"/>
              <a:gd name="connsiteY62" fmla="*/ 5087866 h 5837866"/>
              <a:gd name="connsiteX63" fmla="*/ 4039112 w 5599176"/>
              <a:gd name="connsiteY63" fmla="*/ 5206066 h 5837866"/>
              <a:gd name="connsiteX64" fmla="*/ 4149904 w 5599176"/>
              <a:gd name="connsiteY64" fmla="*/ 5396858 h 5837866"/>
              <a:gd name="connsiteX65" fmla="*/ 4166123 w 5599176"/>
              <a:gd name="connsiteY65" fmla="*/ 5424788 h 5837866"/>
              <a:gd name="connsiteX66" fmla="*/ 4090989 w 5599176"/>
              <a:gd name="connsiteY66" fmla="*/ 5424788 h 5837866"/>
              <a:gd name="connsiteX67" fmla="*/ 2885347 w 5599176"/>
              <a:gd name="connsiteY67" fmla="*/ 5424788 h 5837866"/>
              <a:gd name="connsiteX68" fmla="*/ 2640748 w 5599176"/>
              <a:gd name="connsiteY68" fmla="*/ 5280629 h 5837866"/>
              <a:gd name="connsiteX69" fmla="*/ 1841498 w 5599176"/>
              <a:gd name="connsiteY69" fmla="*/ 3904264 h 5837866"/>
              <a:gd name="connsiteX70" fmla="*/ 1841498 w 5599176"/>
              <a:gd name="connsiteY70" fmla="*/ 3622812 h 5837866"/>
              <a:gd name="connsiteX71" fmla="*/ 2640748 w 5599176"/>
              <a:gd name="connsiteY71" fmla="*/ 2246446 h 5837866"/>
              <a:gd name="connsiteX72" fmla="*/ 2885347 w 5599176"/>
              <a:gd name="connsiteY72" fmla="*/ 2102288 h 5837866"/>
              <a:gd name="connsiteX73" fmla="*/ 1398966 w 5599176"/>
              <a:gd name="connsiteY73" fmla="*/ 1296578 h 5837866"/>
              <a:gd name="connsiteX74" fmla="*/ 2124510 w 5599176"/>
              <a:gd name="connsiteY74" fmla="*/ 1296578 h 5837866"/>
              <a:gd name="connsiteX75" fmla="*/ 2228158 w 5599176"/>
              <a:gd name="connsiteY75" fmla="*/ 1355876 h 5837866"/>
              <a:gd name="connsiteX76" fmla="*/ 2590929 w 5599176"/>
              <a:gd name="connsiteY76" fmla="*/ 1994969 h 5837866"/>
              <a:gd name="connsiteX77" fmla="*/ 2590929 w 5599176"/>
              <a:gd name="connsiteY77" fmla="*/ 2117956 h 5837866"/>
              <a:gd name="connsiteX78" fmla="*/ 2228158 w 5599176"/>
              <a:gd name="connsiteY78" fmla="*/ 2757048 h 5837866"/>
              <a:gd name="connsiteX79" fmla="*/ 2124510 w 5599176"/>
              <a:gd name="connsiteY79" fmla="*/ 2816345 h 5837866"/>
              <a:gd name="connsiteX80" fmla="*/ 1398966 w 5599176"/>
              <a:gd name="connsiteY80" fmla="*/ 2816345 h 5837866"/>
              <a:gd name="connsiteX81" fmla="*/ 1295319 w 5599176"/>
              <a:gd name="connsiteY81" fmla="*/ 2757048 h 5837866"/>
              <a:gd name="connsiteX82" fmla="*/ 932547 w 5599176"/>
              <a:gd name="connsiteY82" fmla="*/ 2117956 h 5837866"/>
              <a:gd name="connsiteX83" fmla="*/ 932547 w 5599176"/>
              <a:gd name="connsiteY83" fmla="*/ 1994969 h 5837866"/>
              <a:gd name="connsiteX84" fmla="*/ 1295319 w 5599176"/>
              <a:gd name="connsiteY84" fmla="*/ 1355876 h 5837866"/>
              <a:gd name="connsiteX85" fmla="*/ 1398966 w 5599176"/>
              <a:gd name="connsiteY85" fmla="*/ 1296578 h 5837866"/>
              <a:gd name="connsiteX86" fmla="*/ 2833339 w 5599176"/>
              <a:gd name="connsiteY86" fmla="*/ 0 h 5837866"/>
              <a:gd name="connsiteX87" fmla="*/ 3790866 w 5599176"/>
              <a:gd name="connsiteY87" fmla="*/ 0 h 5837866"/>
              <a:gd name="connsiteX88" fmla="*/ 3927655 w 5599176"/>
              <a:gd name="connsiteY88" fmla="*/ 78257 h 5837866"/>
              <a:gd name="connsiteX89" fmla="*/ 4406417 w 5599176"/>
              <a:gd name="connsiteY89" fmla="*/ 921691 h 5837866"/>
              <a:gd name="connsiteX90" fmla="*/ 4406417 w 5599176"/>
              <a:gd name="connsiteY90" fmla="*/ 1084002 h 5837866"/>
              <a:gd name="connsiteX91" fmla="*/ 3927655 w 5599176"/>
              <a:gd name="connsiteY91" fmla="*/ 1927435 h 5837866"/>
              <a:gd name="connsiteX92" fmla="*/ 3790866 w 5599176"/>
              <a:gd name="connsiteY92" fmla="*/ 2005692 h 5837866"/>
              <a:gd name="connsiteX93" fmla="*/ 2833339 w 5599176"/>
              <a:gd name="connsiteY93" fmla="*/ 2005692 h 5837866"/>
              <a:gd name="connsiteX94" fmla="*/ 2696552 w 5599176"/>
              <a:gd name="connsiteY94" fmla="*/ 1927435 h 5837866"/>
              <a:gd name="connsiteX95" fmla="*/ 2217788 w 5599176"/>
              <a:gd name="connsiteY95" fmla="*/ 1084002 h 5837866"/>
              <a:gd name="connsiteX96" fmla="*/ 2217788 w 5599176"/>
              <a:gd name="connsiteY96" fmla="*/ 921691 h 5837866"/>
              <a:gd name="connsiteX97" fmla="*/ 2696552 w 5599176"/>
              <a:gd name="connsiteY97" fmla="*/ 78257 h 5837866"/>
              <a:gd name="connsiteX98" fmla="*/ 2833339 w 5599176"/>
              <a:gd name="connsiteY98" fmla="*/ 0 h 58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599176" h="5837866">
                <a:moveTo>
                  <a:pt x="4515496" y="4528466"/>
                </a:moveTo>
                <a:cubicBezTo>
                  <a:pt x="4515496" y="4528466"/>
                  <a:pt x="4515496" y="4528466"/>
                  <a:pt x="5109352" y="4528466"/>
                </a:cubicBezTo>
                <a:cubicBezTo>
                  <a:pt x="5118972" y="4528466"/>
                  <a:pt x="5128352" y="4529744"/>
                  <a:pt x="5137310" y="4532179"/>
                </a:cubicBezTo>
                <a:lnTo>
                  <a:pt x="5156538" y="4540242"/>
                </a:lnTo>
                <a:lnTo>
                  <a:pt x="5144787" y="4560566"/>
                </a:lnTo>
                <a:cubicBezTo>
                  <a:pt x="5038535" y="4744330"/>
                  <a:pt x="4902533" y="4979549"/>
                  <a:pt x="4728451" y="5280629"/>
                </a:cubicBezTo>
                <a:cubicBezTo>
                  <a:pt x="4676776" y="5369869"/>
                  <a:pt x="4583758" y="5424788"/>
                  <a:pt x="4480407" y="5424788"/>
                </a:cubicBezTo>
                <a:cubicBezTo>
                  <a:pt x="4480407" y="5424788"/>
                  <a:pt x="4480407" y="5424788"/>
                  <a:pt x="4281024" y="5424788"/>
                </a:cubicBezTo>
                <a:lnTo>
                  <a:pt x="4257765" y="5424788"/>
                </a:lnTo>
                <a:lnTo>
                  <a:pt x="4235569" y="5386568"/>
                </a:lnTo>
                <a:cubicBezTo>
                  <a:pt x="4204665" y="5333348"/>
                  <a:pt x="4168705" y="5271421"/>
                  <a:pt x="4126859" y="5199359"/>
                </a:cubicBezTo>
                <a:cubicBezTo>
                  <a:pt x="4107621" y="5167412"/>
                  <a:pt x="4107621" y="5126520"/>
                  <a:pt x="4126859" y="5094573"/>
                </a:cubicBezTo>
                <a:cubicBezTo>
                  <a:pt x="4126859" y="5094573"/>
                  <a:pt x="4126859" y="5094573"/>
                  <a:pt x="4424429" y="4582137"/>
                </a:cubicBezTo>
                <a:cubicBezTo>
                  <a:pt x="4442387" y="4548913"/>
                  <a:pt x="4478299" y="4528466"/>
                  <a:pt x="4515496" y="4528466"/>
                </a:cubicBezTo>
                <a:close/>
                <a:moveTo>
                  <a:pt x="627252" y="3856590"/>
                </a:moveTo>
                <a:cubicBezTo>
                  <a:pt x="1573411" y="3856590"/>
                  <a:pt x="1573411" y="3856590"/>
                  <a:pt x="1573411" y="3856590"/>
                </a:cubicBezTo>
                <a:cubicBezTo>
                  <a:pt x="1621281" y="3856590"/>
                  <a:pt x="1683233" y="3889983"/>
                  <a:pt x="1708576" y="3931724"/>
                </a:cubicBezTo>
                <a:cubicBezTo>
                  <a:pt x="2181655" y="4741500"/>
                  <a:pt x="2181655" y="4741500"/>
                  <a:pt x="2181655" y="4741500"/>
                </a:cubicBezTo>
                <a:cubicBezTo>
                  <a:pt x="2204183" y="4786024"/>
                  <a:pt x="2204183" y="4852809"/>
                  <a:pt x="2181655" y="4897334"/>
                </a:cubicBezTo>
                <a:cubicBezTo>
                  <a:pt x="1708576" y="5707109"/>
                  <a:pt x="1708576" y="5707109"/>
                  <a:pt x="1708576" y="5707109"/>
                </a:cubicBezTo>
                <a:cubicBezTo>
                  <a:pt x="1683233" y="5748851"/>
                  <a:pt x="1621281" y="5782243"/>
                  <a:pt x="1573411" y="5782243"/>
                </a:cubicBezTo>
                <a:lnTo>
                  <a:pt x="627252" y="5782243"/>
                </a:lnTo>
                <a:cubicBezTo>
                  <a:pt x="576565" y="5782243"/>
                  <a:pt x="514614" y="5748851"/>
                  <a:pt x="492087" y="5707109"/>
                </a:cubicBezTo>
                <a:cubicBezTo>
                  <a:pt x="19008" y="4897334"/>
                  <a:pt x="19008" y="4897334"/>
                  <a:pt x="19008" y="4897334"/>
                </a:cubicBezTo>
                <a:cubicBezTo>
                  <a:pt x="-6336" y="4852809"/>
                  <a:pt x="-6336" y="4786024"/>
                  <a:pt x="19008" y="4741500"/>
                </a:cubicBezTo>
                <a:cubicBezTo>
                  <a:pt x="492087" y="3931724"/>
                  <a:pt x="492087" y="3931724"/>
                  <a:pt x="492087" y="3931724"/>
                </a:cubicBezTo>
                <a:cubicBezTo>
                  <a:pt x="514614" y="3889983"/>
                  <a:pt x="576565" y="3856590"/>
                  <a:pt x="627252" y="3856590"/>
                </a:cubicBezTo>
                <a:close/>
                <a:moveTo>
                  <a:pt x="2885347" y="2102288"/>
                </a:moveTo>
                <a:cubicBezTo>
                  <a:pt x="2885347" y="2102288"/>
                  <a:pt x="2885347" y="2102288"/>
                  <a:pt x="4480407" y="2102288"/>
                </a:cubicBezTo>
                <a:cubicBezTo>
                  <a:pt x="4583758" y="2102288"/>
                  <a:pt x="4676776" y="2157205"/>
                  <a:pt x="4728451" y="2246446"/>
                </a:cubicBezTo>
                <a:cubicBezTo>
                  <a:pt x="4728451" y="2246446"/>
                  <a:pt x="4728451" y="2246446"/>
                  <a:pt x="5524258" y="3622812"/>
                </a:cubicBezTo>
                <a:cubicBezTo>
                  <a:pt x="5575934" y="3708621"/>
                  <a:pt x="5575934" y="3818455"/>
                  <a:pt x="5524258" y="3904264"/>
                </a:cubicBezTo>
                <a:cubicBezTo>
                  <a:pt x="5524258" y="3904264"/>
                  <a:pt x="5524258" y="3904264"/>
                  <a:pt x="5228769" y="4415318"/>
                </a:cubicBezTo>
                <a:lnTo>
                  <a:pt x="5203866" y="4458387"/>
                </a:lnTo>
                <a:lnTo>
                  <a:pt x="5204742" y="4458755"/>
                </a:lnTo>
                <a:cubicBezTo>
                  <a:pt x="5222647" y="4469206"/>
                  <a:pt x="5237838" y="4484340"/>
                  <a:pt x="5248690" y="4503079"/>
                </a:cubicBezTo>
                <a:cubicBezTo>
                  <a:pt x="5248690" y="4503079"/>
                  <a:pt x="5248690" y="4503079"/>
                  <a:pt x="5582899" y="5081103"/>
                </a:cubicBezTo>
                <a:cubicBezTo>
                  <a:pt x="5604602" y="5117139"/>
                  <a:pt x="5604602" y="5163265"/>
                  <a:pt x="5582899" y="5199302"/>
                </a:cubicBezTo>
                <a:cubicBezTo>
                  <a:pt x="5582899" y="5199302"/>
                  <a:pt x="5582899" y="5199302"/>
                  <a:pt x="5248690" y="5777325"/>
                </a:cubicBezTo>
                <a:cubicBezTo>
                  <a:pt x="5226987" y="5814802"/>
                  <a:pt x="5187924" y="5837866"/>
                  <a:pt x="5144519" y="5837866"/>
                </a:cubicBezTo>
                <a:cubicBezTo>
                  <a:pt x="5144519" y="5837866"/>
                  <a:pt x="5144519" y="5837866"/>
                  <a:pt x="4474653" y="5837866"/>
                </a:cubicBezTo>
                <a:cubicBezTo>
                  <a:pt x="4432695" y="5837866"/>
                  <a:pt x="4392186" y="5814802"/>
                  <a:pt x="4371930" y="5777325"/>
                </a:cubicBezTo>
                <a:cubicBezTo>
                  <a:pt x="4371930" y="5777325"/>
                  <a:pt x="4371930" y="5777325"/>
                  <a:pt x="4191892" y="5467287"/>
                </a:cubicBezTo>
                <a:lnTo>
                  <a:pt x="4171554" y="5432262"/>
                </a:lnTo>
                <a:lnTo>
                  <a:pt x="4187556" y="5432262"/>
                </a:lnTo>
                <a:lnTo>
                  <a:pt x="4263195" y="5432262"/>
                </a:lnTo>
                <a:lnTo>
                  <a:pt x="4296053" y="5488847"/>
                </a:lnTo>
                <a:cubicBezTo>
                  <a:pt x="4421590" y="5705031"/>
                  <a:pt x="4421590" y="5705031"/>
                  <a:pt x="4421590" y="5705031"/>
                </a:cubicBezTo>
                <a:cubicBezTo>
                  <a:pt x="4439548" y="5738256"/>
                  <a:pt x="4475462" y="5758703"/>
                  <a:pt x="4512658" y="5758703"/>
                </a:cubicBezTo>
                <a:cubicBezTo>
                  <a:pt x="5106515" y="5758703"/>
                  <a:pt x="5106515" y="5758703"/>
                  <a:pt x="5106515" y="5758703"/>
                </a:cubicBezTo>
                <a:cubicBezTo>
                  <a:pt x="5144993" y="5758703"/>
                  <a:pt x="5179624" y="5738256"/>
                  <a:pt x="5198863" y="5705031"/>
                </a:cubicBezTo>
                <a:cubicBezTo>
                  <a:pt x="5495151" y="5192597"/>
                  <a:pt x="5495151" y="5192597"/>
                  <a:pt x="5495151" y="5192597"/>
                </a:cubicBezTo>
                <a:cubicBezTo>
                  <a:pt x="5514390" y="5160648"/>
                  <a:pt x="5514390" y="5119756"/>
                  <a:pt x="5495151" y="5087808"/>
                </a:cubicBezTo>
                <a:cubicBezTo>
                  <a:pt x="5198863" y="4575374"/>
                  <a:pt x="5198863" y="4575374"/>
                  <a:pt x="5198863" y="4575374"/>
                </a:cubicBezTo>
                <a:cubicBezTo>
                  <a:pt x="5189244" y="4558761"/>
                  <a:pt x="5175776" y="4545343"/>
                  <a:pt x="5159904" y="4536079"/>
                </a:cubicBezTo>
                <a:lnTo>
                  <a:pt x="5155395" y="4534190"/>
                </a:lnTo>
                <a:lnTo>
                  <a:pt x="5179563" y="4492393"/>
                </a:lnTo>
                <a:lnTo>
                  <a:pt x="5197535" y="4461308"/>
                </a:lnTo>
                <a:lnTo>
                  <a:pt x="5178894" y="4453491"/>
                </a:lnTo>
                <a:cubicBezTo>
                  <a:pt x="5168788" y="4450743"/>
                  <a:pt x="5158209" y="4449302"/>
                  <a:pt x="5147358" y="4449302"/>
                </a:cubicBezTo>
                <a:cubicBezTo>
                  <a:pt x="4477491" y="4449302"/>
                  <a:pt x="4477491" y="4449302"/>
                  <a:pt x="4477491" y="4449302"/>
                </a:cubicBezTo>
                <a:cubicBezTo>
                  <a:pt x="4435534" y="4449302"/>
                  <a:pt x="4395024" y="4472365"/>
                  <a:pt x="4374769" y="4509842"/>
                </a:cubicBezTo>
                <a:cubicBezTo>
                  <a:pt x="4039112" y="5087866"/>
                  <a:pt x="4039112" y="5087866"/>
                  <a:pt x="4039112" y="5087866"/>
                </a:cubicBezTo>
                <a:cubicBezTo>
                  <a:pt x="4017409" y="5123902"/>
                  <a:pt x="4017409" y="5170028"/>
                  <a:pt x="4039112" y="5206066"/>
                </a:cubicBezTo>
                <a:cubicBezTo>
                  <a:pt x="4081068" y="5278318"/>
                  <a:pt x="4117780" y="5341539"/>
                  <a:pt x="4149904" y="5396858"/>
                </a:cubicBezTo>
                <a:lnTo>
                  <a:pt x="4166123" y="5424788"/>
                </a:lnTo>
                <a:lnTo>
                  <a:pt x="4090989" y="5424788"/>
                </a:lnTo>
                <a:cubicBezTo>
                  <a:pt x="3857338" y="5424788"/>
                  <a:pt x="3483496" y="5424788"/>
                  <a:pt x="2885347" y="5424788"/>
                </a:cubicBezTo>
                <a:cubicBezTo>
                  <a:pt x="2785442" y="5424788"/>
                  <a:pt x="2688979" y="5369869"/>
                  <a:pt x="2640748" y="5280629"/>
                </a:cubicBezTo>
                <a:cubicBezTo>
                  <a:pt x="2640748" y="5280629"/>
                  <a:pt x="2640748" y="5280629"/>
                  <a:pt x="1841498" y="3904264"/>
                </a:cubicBezTo>
                <a:cubicBezTo>
                  <a:pt x="1789821" y="3818455"/>
                  <a:pt x="1789821" y="3708621"/>
                  <a:pt x="1841498" y="3622812"/>
                </a:cubicBezTo>
                <a:cubicBezTo>
                  <a:pt x="1841498" y="3622812"/>
                  <a:pt x="1841498" y="3622812"/>
                  <a:pt x="2640748" y="2246446"/>
                </a:cubicBezTo>
                <a:cubicBezTo>
                  <a:pt x="2688979" y="2157205"/>
                  <a:pt x="2785442" y="2102288"/>
                  <a:pt x="2885347" y="2102288"/>
                </a:cubicBezTo>
                <a:close/>
                <a:moveTo>
                  <a:pt x="1398966" y="1296578"/>
                </a:moveTo>
                <a:cubicBezTo>
                  <a:pt x="2124510" y="1296578"/>
                  <a:pt x="2124510" y="1296578"/>
                  <a:pt x="2124510" y="1296578"/>
                </a:cubicBezTo>
                <a:cubicBezTo>
                  <a:pt x="2161218" y="1296578"/>
                  <a:pt x="2208725" y="1322933"/>
                  <a:pt x="2228158" y="1355876"/>
                </a:cubicBezTo>
                <a:cubicBezTo>
                  <a:pt x="2590929" y="1994969"/>
                  <a:pt x="2590929" y="1994969"/>
                  <a:pt x="2590929" y="1994969"/>
                </a:cubicBezTo>
                <a:cubicBezTo>
                  <a:pt x="2608205" y="2030108"/>
                  <a:pt x="2608205" y="2082816"/>
                  <a:pt x="2590929" y="2117956"/>
                </a:cubicBezTo>
                <a:cubicBezTo>
                  <a:pt x="2228158" y="2757048"/>
                  <a:pt x="2228158" y="2757048"/>
                  <a:pt x="2228158" y="2757048"/>
                </a:cubicBezTo>
                <a:cubicBezTo>
                  <a:pt x="2208725" y="2789992"/>
                  <a:pt x="2161218" y="2816345"/>
                  <a:pt x="2124510" y="2816345"/>
                </a:cubicBezTo>
                <a:lnTo>
                  <a:pt x="1398966" y="2816345"/>
                </a:lnTo>
                <a:cubicBezTo>
                  <a:pt x="1360099" y="2816345"/>
                  <a:pt x="1312593" y="2789992"/>
                  <a:pt x="1295319" y="2757048"/>
                </a:cubicBezTo>
                <a:cubicBezTo>
                  <a:pt x="932547" y="2117956"/>
                  <a:pt x="932547" y="2117956"/>
                  <a:pt x="932547" y="2117956"/>
                </a:cubicBezTo>
                <a:cubicBezTo>
                  <a:pt x="913112" y="2082816"/>
                  <a:pt x="913112" y="2030108"/>
                  <a:pt x="932547" y="1994969"/>
                </a:cubicBezTo>
                <a:cubicBezTo>
                  <a:pt x="1295319" y="1355876"/>
                  <a:pt x="1295319" y="1355876"/>
                  <a:pt x="1295319" y="1355876"/>
                </a:cubicBezTo>
                <a:cubicBezTo>
                  <a:pt x="1312593" y="1322933"/>
                  <a:pt x="1360099" y="1296578"/>
                  <a:pt x="1398966" y="1296578"/>
                </a:cubicBezTo>
                <a:close/>
                <a:moveTo>
                  <a:pt x="2833339" y="0"/>
                </a:moveTo>
                <a:cubicBezTo>
                  <a:pt x="3790866" y="0"/>
                  <a:pt x="3790866" y="0"/>
                  <a:pt x="3790866" y="0"/>
                </a:cubicBezTo>
                <a:cubicBezTo>
                  <a:pt x="3839312" y="0"/>
                  <a:pt x="3902008" y="34781"/>
                  <a:pt x="3927655" y="78257"/>
                </a:cubicBezTo>
                <a:cubicBezTo>
                  <a:pt x="4406417" y="921691"/>
                  <a:pt x="4406417" y="921691"/>
                  <a:pt x="4406417" y="921691"/>
                </a:cubicBezTo>
                <a:cubicBezTo>
                  <a:pt x="4429216" y="968065"/>
                  <a:pt x="4429216" y="1037627"/>
                  <a:pt x="4406417" y="1084002"/>
                </a:cubicBezTo>
                <a:cubicBezTo>
                  <a:pt x="3927655" y="1927435"/>
                  <a:pt x="3927655" y="1927435"/>
                  <a:pt x="3927655" y="1927435"/>
                </a:cubicBezTo>
                <a:cubicBezTo>
                  <a:pt x="3902008" y="1970913"/>
                  <a:pt x="3839312" y="2005692"/>
                  <a:pt x="3790866" y="2005692"/>
                </a:cubicBezTo>
                <a:lnTo>
                  <a:pt x="2833339" y="2005692"/>
                </a:lnTo>
                <a:cubicBezTo>
                  <a:pt x="2782044" y="2005692"/>
                  <a:pt x="2719350" y="1970913"/>
                  <a:pt x="2696552" y="1927435"/>
                </a:cubicBezTo>
                <a:cubicBezTo>
                  <a:pt x="2217788" y="1084002"/>
                  <a:pt x="2217788" y="1084002"/>
                  <a:pt x="2217788" y="1084002"/>
                </a:cubicBezTo>
                <a:cubicBezTo>
                  <a:pt x="2192139" y="1037627"/>
                  <a:pt x="2192139" y="968065"/>
                  <a:pt x="2217788" y="921691"/>
                </a:cubicBezTo>
                <a:cubicBezTo>
                  <a:pt x="2696552" y="78257"/>
                  <a:pt x="2696552" y="78257"/>
                  <a:pt x="2696552" y="78257"/>
                </a:cubicBezTo>
                <a:cubicBezTo>
                  <a:pt x="2719350" y="34781"/>
                  <a:pt x="2782044" y="0"/>
                  <a:pt x="2833339"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a:stretch>
            <a:fillRect/>
          </a:stretch>
        </p:blipFill>
        <p:spPr>
          <a:xfrm>
            <a:off x="1275556" y="1493882"/>
            <a:ext cx="738284" cy="865177"/>
          </a:xfrm>
          <a:prstGeom prst="rect">
            <a:avLst/>
          </a:prstGeom>
        </p:spPr>
      </p:pic>
      <p:pic>
        <p:nvPicPr>
          <p:cNvPr id="5" name="Picture 27" descr="nsf log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0453" y="488237"/>
            <a:ext cx="1203921" cy="1203921"/>
          </a:xfrm>
          <a:prstGeom prst="rect">
            <a:avLst/>
          </a:prstGeom>
          <a:extLst>
            <a:ext uri="{909E8E84-426E-40DD-AFC4-6F175D3DCCD1}">
              <a14:hiddenFill xmlns:a14="http://schemas.microsoft.com/office/drawing/2010/main">
                <a:solidFill>
                  <a:srgbClr val="FFFFFF"/>
                </a:solidFill>
              </a14:hiddenFill>
            </a:ext>
          </a:extLst>
        </p:spPr>
      </p:pic>
      <p:pic>
        <p:nvPicPr>
          <p:cNvPr id="6" name="Picture 29" descr="caps logo"/>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0173" y="3553767"/>
            <a:ext cx="1047023" cy="10470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5B07E2D7-7CFD-452A-909F-88F5E4F159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194228" y="2597281"/>
            <a:ext cx="1859778" cy="130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69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CAPS: Academic Context</a:t>
            </a:r>
            <a:endParaRPr lang="en-US" sz="2800" dirty="0"/>
          </a:p>
        </p:txBody>
      </p:sp>
      <p:sp>
        <p:nvSpPr>
          <p:cNvPr id="7" name="Text Placeholder 6"/>
          <p:cNvSpPr>
            <a:spLocks noGrp="1"/>
          </p:cNvSpPr>
          <p:nvPr>
            <p:ph sz="half" idx="1"/>
          </p:nvPr>
        </p:nvSpPr>
        <p:spPr/>
        <p:txBody>
          <a:bodyPr>
            <a:noAutofit/>
          </a:bodyPr>
          <a:lstStyle/>
          <a:p>
            <a:pPr marL="285750" indent="-285750">
              <a:buFont typeface="Arial" panose="020B0604020202020204" pitchFamily="34" charset="0"/>
              <a:buChar char="•"/>
            </a:pPr>
            <a:r>
              <a:rPr lang="en-US" sz="2000" dirty="0">
                <a:solidFill>
                  <a:schemeClr val="tx1"/>
                </a:solidFill>
              </a:rPr>
              <a:t>ECST Undergraduate demographics</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ECST Graduation rates</a:t>
            </a:r>
          </a:p>
          <a:p>
            <a:endParaRPr lang="en-US" sz="2000" dirty="0">
              <a:solidFill>
                <a:schemeClr val="tx1"/>
              </a:solidFill>
            </a:endParaRPr>
          </a:p>
        </p:txBody>
      </p:sp>
    </p:spTree>
    <p:extLst>
      <p:ext uri="{BB962C8B-B14F-4D97-AF65-F5344CB8AC3E}">
        <p14:creationId xmlns:p14="http://schemas.microsoft.com/office/powerpoint/2010/main" val="4160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72"/>
            <a:ext cx="8305800" cy="994172"/>
          </a:xfrm>
        </p:spPr>
        <p:txBody>
          <a:bodyPr>
            <a:normAutofit fontScale="90000"/>
          </a:bodyPr>
          <a:lstStyle/>
          <a:p>
            <a:pPr algn="ctr"/>
            <a:r>
              <a:rPr lang="en-US" sz="3600" dirty="0"/>
              <a:t>ECST Undergrad Demographics (Spring 2021)</a:t>
            </a:r>
          </a:p>
        </p:txBody>
      </p:sp>
      <p:sp>
        <p:nvSpPr>
          <p:cNvPr id="5" name="TextBox 4"/>
          <p:cNvSpPr txBox="1"/>
          <p:nvPr/>
        </p:nvSpPr>
        <p:spPr>
          <a:xfrm>
            <a:off x="5918812" y="1155269"/>
            <a:ext cx="2362200" cy="1200329"/>
          </a:xfrm>
          <a:prstGeom prst="rect">
            <a:avLst/>
          </a:prstGeom>
          <a:noFill/>
        </p:spPr>
        <p:txBody>
          <a:bodyPr wrap="square" rtlCol="0">
            <a:spAutoFit/>
          </a:bodyPr>
          <a:lstStyle/>
          <a:p>
            <a:r>
              <a:rPr lang="en-US" dirty="0"/>
              <a:t>Gender:</a:t>
            </a:r>
          </a:p>
          <a:p>
            <a:r>
              <a:rPr lang="en-US" dirty="0"/>
              <a:t>Female: 17.3%</a:t>
            </a:r>
          </a:p>
          <a:p>
            <a:r>
              <a:rPr lang="en-US" dirty="0"/>
              <a:t>Male: 82.6%</a:t>
            </a:r>
          </a:p>
          <a:p>
            <a:r>
              <a:rPr lang="en-US" dirty="0"/>
              <a:t>Non-Binary 0.1%</a:t>
            </a:r>
          </a:p>
        </p:txBody>
      </p:sp>
      <p:sp>
        <p:nvSpPr>
          <p:cNvPr id="6" name="TextBox 5"/>
          <p:cNvSpPr txBox="1"/>
          <p:nvPr/>
        </p:nvSpPr>
        <p:spPr>
          <a:xfrm>
            <a:off x="5410200" y="2414123"/>
            <a:ext cx="3005667" cy="132343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600" dirty="0"/>
              <a:t>Among CSU campuses, Cal State LA has the </a:t>
            </a:r>
            <a:r>
              <a:rPr lang="en-US" sz="1600" b="1" dirty="0">
                <a:solidFill>
                  <a:srgbClr val="FFFF00"/>
                </a:solidFill>
                <a:effectLst>
                  <a:outerShdw blurRad="38100" dist="38100" dir="2700000" algn="tl">
                    <a:srgbClr val="000000">
                      <a:alpha val="43137"/>
                    </a:srgbClr>
                  </a:outerShdw>
                </a:effectLst>
              </a:rPr>
              <a:t>highest percent </a:t>
            </a:r>
            <a:r>
              <a:rPr lang="en-US" sz="1600" dirty="0"/>
              <a:t>of </a:t>
            </a:r>
            <a:r>
              <a:rPr lang="en-US" sz="1600" b="1" dirty="0">
                <a:solidFill>
                  <a:srgbClr val="FFFF00"/>
                </a:solidFill>
                <a:effectLst>
                  <a:outerShdw blurRad="38100" dist="38100" dir="2700000" algn="tl">
                    <a:srgbClr val="000000">
                      <a:alpha val="43137"/>
                    </a:srgbClr>
                  </a:outerShdw>
                </a:effectLst>
              </a:rPr>
              <a:t>Hispanic/Latino</a:t>
            </a:r>
            <a:r>
              <a:rPr lang="en-US" sz="1600" dirty="0"/>
              <a:t> students in the College of Engineering, Computer Science, and Technology (62.7%)</a:t>
            </a:r>
          </a:p>
        </p:txBody>
      </p:sp>
      <p:sp>
        <p:nvSpPr>
          <p:cNvPr id="7" name="Rectangle 6"/>
          <p:cNvSpPr/>
          <p:nvPr/>
        </p:nvSpPr>
        <p:spPr>
          <a:xfrm>
            <a:off x="5943600" y="3850180"/>
            <a:ext cx="3200400"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Many need to work for more than 20 hours per week to support themselves.</a:t>
            </a:r>
            <a:endParaRPr lang="en-US" sz="1600" dirty="0"/>
          </a:p>
        </p:txBody>
      </p:sp>
      <p:sp>
        <p:nvSpPr>
          <p:cNvPr id="8" name="Title 1"/>
          <p:cNvSpPr txBox="1">
            <a:spLocks/>
          </p:cNvSpPr>
          <p:nvPr/>
        </p:nvSpPr>
        <p:spPr>
          <a:xfrm>
            <a:off x="5638800" y="714042"/>
            <a:ext cx="3429000" cy="72661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800" b="1" dirty="0"/>
          </a:p>
        </p:txBody>
      </p:sp>
      <p:pic>
        <p:nvPicPr>
          <p:cNvPr id="3" name="Picture 2">
            <a:extLst>
              <a:ext uri="{FF2B5EF4-FFF2-40B4-BE49-F238E27FC236}">
                <a16:creationId xmlns:a16="http://schemas.microsoft.com/office/drawing/2014/main" id="{339B1E4F-BF1D-418F-B88C-2E73C647DE13}"/>
              </a:ext>
            </a:extLst>
          </p:cNvPr>
          <p:cNvPicPr>
            <a:picLocks noChangeAspect="1"/>
          </p:cNvPicPr>
          <p:nvPr/>
        </p:nvPicPr>
        <p:blipFill rotWithShape="1">
          <a:blip r:embed="rId3"/>
          <a:srcRect l="7199" t="4074"/>
          <a:stretch/>
        </p:blipFill>
        <p:spPr>
          <a:xfrm>
            <a:off x="35070" y="1058299"/>
            <a:ext cx="5335450" cy="3886200"/>
          </a:xfrm>
          <a:prstGeom prst="rect">
            <a:avLst/>
          </a:prstGeom>
        </p:spPr>
      </p:pic>
    </p:spTree>
    <p:extLst>
      <p:ext uri="{BB962C8B-B14F-4D97-AF65-F5344CB8AC3E}">
        <p14:creationId xmlns:p14="http://schemas.microsoft.com/office/powerpoint/2010/main" val="325587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CAPS - Background</a:t>
            </a:r>
            <a:endParaRPr lang="en-US" sz="2800" dirty="0"/>
          </a:p>
        </p:txBody>
      </p:sp>
      <p:sp>
        <p:nvSpPr>
          <p:cNvPr id="7" name="Text Placeholder 6"/>
          <p:cNvSpPr>
            <a:spLocks noGrp="1"/>
          </p:cNvSpPr>
          <p:nvPr>
            <p:ph sz="half" idx="1"/>
          </p:nvPr>
        </p:nvSpPr>
        <p:spPr/>
        <p:txBody>
          <a:bodyPr>
            <a:noAutofit/>
          </a:bodyPr>
          <a:lstStyle/>
          <a:p>
            <a:pPr marL="285750" indent="-285750">
              <a:buFont typeface="Arial" panose="020B0604020202020204" pitchFamily="34" charset="0"/>
              <a:buChar char="•"/>
            </a:pPr>
            <a:r>
              <a:rPr lang="en-US" sz="2000" dirty="0">
                <a:solidFill>
                  <a:schemeClr val="bg1">
                    <a:lumMod val="75000"/>
                  </a:schemeClr>
                </a:solidFill>
              </a:rPr>
              <a:t>ECST Undergraduate demographics</a:t>
            </a:r>
          </a:p>
          <a:p>
            <a:pPr marL="628650" lvl="1" indent="-285750"/>
            <a:r>
              <a:rPr lang="en-US" sz="1700" dirty="0"/>
              <a:t>In addition to assistance in mitigating financial disadvantage, many students – including those who are academically talented – benefit from additional scaffolding to navigate the complexities of college campuses, due to the fact that most students are first generation college students.</a:t>
            </a:r>
            <a:endParaRPr lang="en-US" sz="1100" dirty="0"/>
          </a:p>
          <a:p>
            <a:pPr marL="285750" indent="-285750">
              <a:buFont typeface="Arial" panose="020B0604020202020204" pitchFamily="34" charset="0"/>
              <a:buChar char="•"/>
            </a:pPr>
            <a:r>
              <a:rPr lang="en-US" sz="2000" dirty="0">
                <a:solidFill>
                  <a:schemeClr val="bg1">
                    <a:lumMod val="75000"/>
                  </a:schemeClr>
                </a:solidFill>
              </a:rPr>
              <a:t>ECST Graduation rates</a:t>
            </a:r>
          </a:p>
          <a:p>
            <a:endParaRPr lang="en-US" sz="2000" dirty="0">
              <a:solidFill>
                <a:schemeClr val="tx1"/>
              </a:solidFill>
            </a:endParaRPr>
          </a:p>
        </p:txBody>
      </p:sp>
    </p:spTree>
    <p:extLst>
      <p:ext uri="{BB962C8B-B14F-4D97-AF65-F5344CB8AC3E}">
        <p14:creationId xmlns:p14="http://schemas.microsoft.com/office/powerpoint/2010/main" val="241424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8AF4C3-333E-4199-84E7-2798592620BE}"/>
              </a:ext>
            </a:extLst>
          </p:cNvPr>
          <p:cNvPicPr>
            <a:picLocks noChangeAspect="1"/>
          </p:cNvPicPr>
          <p:nvPr/>
        </p:nvPicPr>
        <p:blipFill>
          <a:blip r:embed="rId3"/>
          <a:stretch>
            <a:fillRect/>
          </a:stretch>
        </p:blipFill>
        <p:spPr>
          <a:xfrm>
            <a:off x="63137" y="1200150"/>
            <a:ext cx="7372859" cy="3610539"/>
          </a:xfrm>
          <a:prstGeom prst="rect">
            <a:avLst/>
          </a:prstGeom>
          <a:ln>
            <a:solidFill>
              <a:schemeClr val="tx1"/>
            </a:solidFill>
          </a:ln>
        </p:spPr>
      </p:pic>
      <p:sp>
        <p:nvSpPr>
          <p:cNvPr id="2" name="Title 1"/>
          <p:cNvSpPr>
            <a:spLocks noGrp="1"/>
          </p:cNvSpPr>
          <p:nvPr>
            <p:ph type="title"/>
          </p:nvPr>
        </p:nvSpPr>
        <p:spPr/>
        <p:txBody>
          <a:bodyPr>
            <a:normAutofit/>
          </a:bodyPr>
          <a:lstStyle/>
          <a:p>
            <a:r>
              <a:rPr lang="en-US" sz="3600"/>
              <a:t>ECST Graduation Rates (2007-2019)</a:t>
            </a:r>
            <a:endParaRPr lang="en-US" sz="3600" dirty="0"/>
          </a:p>
        </p:txBody>
      </p:sp>
      <p:sp>
        <p:nvSpPr>
          <p:cNvPr id="5" name="TextBox 4"/>
          <p:cNvSpPr txBox="1"/>
          <p:nvPr/>
        </p:nvSpPr>
        <p:spPr>
          <a:xfrm>
            <a:off x="7491549" y="1962150"/>
            <a:ext cx="1600200" cy="2308324"/>
          </a:xfrm>
          <a:prstGeom prst="rect">
            <a:avLst/>
          </a:prstGeom>
          <a:solidFill>
            <a:schemeClr val="accent1">
              <a:lumMod val="40000"/>
              <a:lumOff val="60000"/>
            </a:schemeClr>
          </a:solidFill>
        </p:spPr>
        <p:txBody>
          <a:bodyPr wrap="square" rtlCol="0">
            <a:spAutoFit/>
          </a:bodyPr>
          <a:lstStyle/>
          <a:p>
            <a:r>
              <a:rPr lang="en-US" sz="2000" dirty="0"/>
              <a:t>Average Graduation Rates</a:t>
            </a:r>
          </a:p>
          <a:p>
            <a:r>
              <a:rPr lang="en-US" sz="1600" dirty="0"/>
              <a:t>(since 2007)</a:t>
            </a:r>
          </a:p>
          <a:p>
            <a:endParaRPr lang="en-US" sz="1600" dirty="0"/>
          </a:p>
          <a:p>
            <a:r>
              <a:rPr lang="en-US" sz="1600" dirty="0"/>
              <a:t>3-4 years: 3.5%</a:t>
            </a:r>
          </a:p>
          <a:p>
            <a:r>
              <a:rPr lang="en-US" sz="1600" dirty="0"/>
              <a:t>5 years: 18.5%</a:t>
            </a:r>
          </a:p>
          <a:p>
            <a:r>
              <a:rPr lang="en-US" sz="1600" dirty="0"/>
              <a:t>6 years: 29.4%</a:t>
            </a:r>
          </a:p>
        </p:txBody>
      </p:sp>
    </p:spTree>
    <p:extLst>
      <p:ext uri="{BB962C8B-B14F-4D97-AF65-F5344CB8AC3E}">
        <p14:creationId xmlns:p14="http://schemas.microsoft.com/office/powerpoint/2010/main" val="346919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600" dirty="0"/>
              <a:t>Program Objective</a:t>
            </a:r>
          </a:p>
        </p:txBody>
      </p:sp>
      <p:sp>
        <p:nvSpPr>
          <p:cNvPr id="3" name="Text Placeholder 2"/>
          <p:cNvSpPr>
            <a:spLocks noGrp="1"/>
          </p:cNvSpPr>
          <p:nvPr>
            <p:ph sz="half" idx="1"/>
          </p:nvPr>
        </p:nvSpPr>
        <p:spPr/>
        <p:txBody>
          <a:bodyPr>
            <a:noAutofit/>
          </a:bodyPr>
          <a:lstStyle/>
          <a:p>
            <a:pPr marL="457200" indent="-457200">
              <a:buFont typeface="Wingdings" panose="05000000000000000000" pitchFamily="2" charset="2"/>
              <a:buChar char="v"/>
            </a:pPr>
            <a:r>
              <a:rPr lang="en-US" sz="2000" dirty="0">
                <a:solidFill>
                  <a:schemeClr val="tx1"/>
                </a:solidFill>
                <a:latin typeface="Arial" panose="020B0604020202020204" pitchFamily="34" charset="0"/>
                <a:cs typeface="Arial" panose="020B0604020202020204" pitchFamily="34" charset="0"/>
              </a:rPr>
              <a:t>Supports cohorts of scholars from their sophomore to senior years. </a:t>
            </a:r>
          </a:p>
        </p:txBody>
      </p:sp>
      <p:sp>
        <p:nvSpPr>
          <p:cNvPr id="9" name="Content Placeholder 8"/>
          <p:cNvSpPr>
            <a:spLocks noGrp="1"/>
          </p:cNvSpPr>
          <p:nvPr>
            <p:ph sz="half" idx="2"/>
          </p:nvPr>
        </p:nvSpPr>
        <p:spPr>
          <a:xfrm>
            <a:off x="4629150" y="1341620"/>
            <a:ext cx="3886200" cy="3291103"/>
          </a:xfrm>
        </p:spPr>
        <p:txBody>
          <a:bodyPr/>
          <a:lstStyle/>
          <a:p>
            <a:pPr marL="457200" indent="-457200">
              <a:buFont typeface="Wingdings" panose="05000000000000000000" pitchFamily="2" charset="2"/>
              <a:buChar char="v"/>
            </a:pPr>
            <a:r>
              <a:rPr lang="en-US" sz="2000" dirty="0">
                <a:latin typeface="Arial" panose="020B0604020202020204" pitchFamily="34" charset="0"/>
                <a:cs typeface="Arial" panose="020B0604020202020204" pitchFamily="34" charset="0"/>
              </a:rPr>
              <a:t>The CAPS project targets to have </a:t>
            </a:r>
          </a:p>
          <a:p>
            <a:pPr marL="800100" lvl="1" indent="-457200">
              <a:buFont typeface="Wingdings" panose="05000000000000000000" pitchFamily="2" charset="2"/>
              <a:buChar char="v"/>
            </a:pPr>
            <a:r>
              <a:rPr lang="en-US" sz="1700" dirty="0">
                <a:latin typeface="Arial" panose="020B0604020202020204" pitchFamily="34" charset="0"/>
                <a:cs typeface="Arial" panose="020B0604020202020204" pitchFamily="34" charset="0"/>
              </a:rPr>
              <a:t>90% of scholars persist </a:t>
            </a:r>
          </a:p>
          <a:p>
            <a:pPr marL="800100" lvl="1" indent="-457200">
              <a:buFont typeface="Wingdings" panose="05000000000000000000" pitchFamily="2" charset="2"/>
              <a:buChar char="v"/>
            </a:pPr>
            <a:r>
              <a:rPr lang="en-US" sz="1700" dirty="0">
                <a:latin typeface="Arial" panose="020B0604020202020204" pitchFamily="34" charset="0"/>
                <a:cs typeface="Arial" panose="020B0604020202020204" pitchFamily="34" charset="0"/>
              </a:rPr>
              <a:t>50% graduate within 5 years and </a:t>
            </a:r>
          </a:p>
          <a:p>
            <a:pPr marL="800100" lvl="1" indent="-457200">
              <a:buFont typeface="Wingdings" panose="05000000000000000000" pitchFamily="2" charset="2"/>
              <a:buChar char="v"/>
            </a:pPr>
            <a:r>
              <a:rPr lang="en-US" sz="1700" dirty="0">
                <a:latin typeface="Arial" panose="020B0604020202020204" pitchFamily="34" charset="0"/>
                <a:cs typeface="Arial" panose="020B0604020202020204" pitchFamily="34" charset="0"/>
              </a:rPr>
              <a:t>an additional 40% graduate within 6 years </a:t>
            </a:r>
          </a:p>
          <a:p>
            <a:pPr marL="342900" lvl="1" indent="0">
              <a:buNone/>
            </a:pPr>
            <a:r>
              <a:rPr lang="en-US" sz="2000" dirty="0">
                <a:latin typeface="Arial" panose="020B0604020202020204" pitchFamily="34" charset="0"/>
                <a:cs typeface="Arial" panose="020B0604020202020204" pitchFamily="34" charset="0"/>
              </a:rPr>
              <a:t>in engineering or computer science majors.</a:t>
            </a:r>
          </a:p>
          <a:p>
            <a:endParaRPr lang="en-US" dirty="0"/>
          </a:p>
        </p:txBody>
      </p:sp>
    </p:spTree>
    <p:extLst>
      <p:ext uri="{BB962C8B-B14F-4D97-AF65-F5344CB8AC3E}">
        <p14:creationId xmlns:p14="http://schemas.microsoft.com/office/powerpoint/2010/main" val="3190693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a:t>
            </a:r>
          </a:p>
        </p:txBody>
      </p:sp>
      <p:graphicFrame>
        <p:nvGraphicFramePr>
          <p:cNvPr id="7" name="Table 6"/>
          <p:cNvGraphicFramePr>
            <a:graphicFrameLocks noGrp="1"/>
          </p:cNvGraphicFramePr>
          <p:nvPr>
            <p:extLst>
              <p:ext uri="{D42A27DB-BD31-4B8C-83A1-F6EECF244321}">
                <p14:modId xmlns:p14="http://schemas.microsoft.com/office/powerpoint/2010/main" val="4248685429"/>
              </p:ext>
            </p:extLst>
          </p:nvPr>
        </p:nvGraphicFramePr>
        <p:xfrm>
          <a:off x="628650" y="1123950"/>
          <a:ext cx="7829551" cy="3840480"/>
        </p:xfrm>
        <a:graphic>
          <a:graphicData uri="http://schemas.openxmlformats.org/drawingml/2006/table">
            <a:tbl>
              <a:tblPr firstRow="1" firstCol="1" bandRow="1">
                <a:tableStyleId>{5C22544A-7EE6-4342-B048-85BDC9FD1C3A}</a:tableStyleId>
              </a:tblPr>
              <a:tblGrid>
                <a:gridCol w="707035">
                  <a:extLst>
                    <a:ext uri="{9D8B030D-6E8A-4147-A177-3AD203B41FA5}">
                      <a16:colId xmlns:a16="http://schemas.microsoft.com/office/drawing/2014/main" val="1376574205"/>
                    </a:ext>
                  </a:extLst>
                </a:gridCol>
                <a:gridCol w="2038391">
                  <a:extLst>
                    <a:ext uri="{9D8B030D-6E8A-4147-A177-3AD203B41FA5}">
                      <a16:colId xmlns:a16="http://schemas.microsoft.com/office/drawing/2014/main" val="1439143553"/>
                    </a:ext>
                  </a:extLst>
                </a:gridCol>
                <a:gridCol w="711777">
                  <a:extLst>
                    <a:ext uri="{9D8B030D-6E8A-4147-A177-3AD203B41FA5}">
                      <a16:colId xmlns:a16="http://schemas.microsoft.com/office/drawing/2014/main" val="2781781699"/>
                    </a:ext>
                  </a:extLst>
                </a:gridCol>
                <a:gridCol w="610095">
                  <a:extLst>
                    <a:ext uri="{9D8B030D-6E8A-4147-A177-3AD203B41FA5}">
                      <a16:colId xmlns:a16="http://schemas.microsoft.com/office/drawing/2014/main" val="245011616"/>
                    </a:ext>
                  </a:extLst>
                </a:gridCol>
                <a:gridCol w="610095">
                  <a:extLst>
                    <a:ext uri="{9D8B030D-6E8A-4147-A177-3AD203B41FA5}">
                      <a16:colId xmlns:a16="http://schemas.microsoft.com/office/drawing/2014/main" val="2201712088"/>
                    </a:ext>
                  </a:extLst>
                </a:gridCol>
                <a:gridCol w="711777">
                  <a:extLst>
                    <a:ext uri="{9D8B030D-6E8A-4147-A177-3AD203B41FA5}">
                      <a16:colId xmlns:a16="http://schemas.microsoft.com/office/drawing/2014/main" val="1543295664"/>
                    </a:ext>
                  </a:extLst>
                </a:gridCol>
                <a:gridCol w="508412">
                  <a:extLst>
                    <a:ext uri="{9D8B030D-6E8A-4147-A177-3AD203B41FA5}">
                      <a16:colId xmlns:a16="http://schemas.microsoft.com/office/drawing/2014/main" val="3521185202"/>
                    </a:ext>
                  </a:extLst>
                </a:gridCol>
                <a:gridCol w="870537">
                  <a:extLst>
                    <a:ext uri="{9D8B030D-6E8A-4147-A177-3AD203B41FA5}">
                      <a16:colId xmlns:a16="http://schemas.microsoft.com/office/drawing/2014/main" val="1475098299"/>
                    </a:ext>
                  </a:extLst>
                </a:gridCol>
                <a:gridCol w="530716">
                  <a:extLst>
                    <a:ext uri="{9D8B030D-6E8A-4147-A177-3AD203B41FA5}">
                      <a16:colId xmlns:a16="http://schemas.microsoft.com/office/drawing/2014/main" val="2007807959"/>
                    </a:ext>
                  </a:extLst>
                </a:gridCol>
                <a:gridCol w="530716">
                  <a:extLst>
                    <a:ext uri="{9D8B030D-6E8A-4147-A177-3AD203B41FA5}">
                      <a16:colId xmlns:a16="http://schemas.microsoft.com/office/drawing/2014/main" val="355870870"/>
                    </a:ext>
                  </a:extLst>
                </a:gridCol>
              </a:tblGrid>
              <a:tr h="156896">
                <a:tc gridSpan="10">
                  <a:txBody>
                    <a:bodyPr/>
                    <a:lstStyle/>
                    <a:p>
                      <a:pPr marL="0" marR="0" algn="just">
                        <a:spcBef>
                          <a:spcPts val="0"/>
                        </a:spcBef>
                        <a:spcAft>
                          <a:spcPts val="0"/>
                        </a:spcAft>
                      </a:pPr>
                      <a:r>
                        <a:rPr lang="en-US" sz="1400" dirty="0">
                          <a:effectLst/>
                        </a:rPr>
                        <a:t>CAPS Cohorts Demographics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710295"/>
                  </a:ext>
                </a:extLst>
              </a:tr>
              <a:tr h="313793">
                <a:tc rowSpan="3">
                  <a:txBody>
                    <a:bodyPr/>
                    <a:lstStyle/>
                    <a:p>
                      <a:pPr marL="0" marR="0" algn="just">
                        <a:spcBef>
                          <a:spcPts val="0"/>
                        </a:spcBef>
                        <a:spcAft>
                          <a:spcPts val="0"/>
                        </a:spcAft>
                      </a:pPr>
                      <a:r>
                        <a:rPr lang="en-US" sz="1400">
                          <a:effectLst/>
                        </a:rPr>
                        <a:t>Cohort</a:t>
                      </a:r>
                      <a:endParaRPr lang="en-US" sz="2000">
                        <a:effectLst/>
                      </a:endParaRPr>
                    </a:p>
                    <a:p>
                      <a:pPr marL="0" marR="0" algn="just">
                        <a:spcBef>
                          <a:spcPts val="0"/>
                        </a:spcBef>
                        <a:spcAft>
                          <a:spcPts val="0"/>
                        </a:spcAft>
                      </a:pPr>
                      <a:r>
                        <a:rPr lang="en-US" sz="1400">
                          <a:effectLst/>
                        </a:rPr>
                        <a:t>No.</a:t>
                      </a:r>
                      <a:endParaRPr lang="en-US" sz="2000">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marL="0" marR="0" algn="just">
                        <a:spcBef>
                          <a:spcPts val="0"/>
                        </a:spcBef>
                        <a:spcAft>
                          <a:spcPts val="0"/>
                        </a:spcAft>
                      </a:pPr>
                      <a:r>
                        <a:rPr lang="en-US" sz="1400" dirty="0">
                          <a:effectLst/>
                        </a:rPr>
                        <a:t>Major</a:t>
                      </a:r>
                      <a:endParaRPr lang="en-US" sz="2000" dirty="0">
                        <a:effectLst/>
                      </a:endParaRPr>
                    </a:p>
                    <a:p>
                      <a:pPr marL="0" marR="0" algn="just">
                        <a:spcBef>
                          <a:spcPts val="0"/>
                        </a:spcBef>
                        <a:spcAft>
                          <a:spcPts val="0"/>
                        </a:spcAf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just">
                        <a:spcBef>
                          <a:spcPts val="0"/>
                        </a:spcBef>
                        <a:spcAft>
                          <a:spcPts val="0"/>
                        </a:spcAft>
                      </a:pPr>
                      <a:r>
                        <a:rPr lang="en-US" sz="1400" dirty="0">
                          <a:effectLst/>
                        </a:rPr>
                        <a:t>Number of Scholars</a:t>
                      </a:r>
                      <a:endParaRPr lang="en-US" sz="2000" dirty="0">
                        <a:effectLst/>
                      </a:endParaRPr>
                    </a:p>
                    <a:p>
                      <a:pPr marL="0" marR="0" algn="just">
                        <a:spcBef>
                          <a:spcPts val="0"/>
                        </a:spcBef>
                        <a:spcAft>
                          <a:spcPts val="0"/>
                        </a:spcAft>
                      </a:pPr>
                      <a:r>
                        <a:rPr lang="en-US" sz="1400" dirty="0">
                          <a:effectLst/>
                        </a:rPr>
                        <a:t>(Recruited)</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just">
                        <a:spcBef>
                          <a:spcPts val="0"/>
                        </a:spcBef>
                        <a:spcAft>
                          <a:spcPts val="0"/>
                        </a:spcAft>
                      </a:pPr>
                      <a:r>
                        <a:rPr lang="en-US" sz="1400">
                          <a:effectLst/>
                        </a:rPr>
                        <a:t>Number of Scholars  </a:t>
                      </a:r>
                      <a:endParaRPr lang="en-US" sz="2000">
                        <a:effectLst/>
                      </a:endParaRPr>
                    </a:p>
                    <a:p>
                      <a:pPr marL="0" marR="0" algn="just">
                        <a:spcBef>
                          <a:spcPts val="0"/>
                        </a:spcBef>
                        <a:spcAft>
                          <a:spcPts val="0"/>
                        </a:spcAft>
                      </a:pPr>
                      <a:r>
                        <a:rPr lang="en-US" sz="1400">
                          <a:effectLst/>
                        </a:rPr>
                        <a:t>(Retained as of Fall 2019)</a:t>
                      </a:r>
                      <a:endParaRPr lang="en-US" sz="2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1232215"/>
                  </a:ext>
                </a:extLst>
              </a:tr>
              <a:tr h="156896">
                <a:tc vMerge="1">
                  <a:txBody>
                    <a:bodyPr/>
                    <a:lstStyle/>
                    <a:p>
                      <a:endParaRPr lang="en-US"/>
                    </a:p>
                  </a:txBody>
                  <a:tcPr/>
                </a:tc>
                <a:tc vMerge="1">
                  <a:txBody>
                    <a:bodyPr/>
                    <a:lstStyle/>
                    <a:p>
                      <a:endParaRPr lang="en-US"/>
                    </a:p>
                  </a:txBody>
                  <a:tcPr/>
                </a:tc>
                <a:tc gridSpan="2">
                  <a:txBody>
                    <a:bodyPr/>
                    <a:lstStyle/>
                    <a:p>
                      <a:pPr marL="0" marR="0" algn="ctr">
                        <a:spcBef>
                          <a:spcPts val="0"/>
                        </a:spcBef>
                        <a:spcAft>
                          <a:spcPts val="0"/>
                        </a:spcAft>
                      </a:pPr>
                      <a:r>
                        <a:rPr lang="en-US" sz="1400">
                          <a:effectLst/>
                        </a:rPr>
                        <a:t>Male</a:t>
                      </a:r>
                      <a:endParaRPr lang="en-US" sz="2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1400">
                          <a:effectLst/>
                        </a:rPr>
                        <a:t>Female</a:t>
                      </a:r>
                      <a:endParaRPr lang="en-US" sz="2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1400">
                          <a:effectLst/>
                        </a:rPr>
                        <a:t>Male</a:t>
                      </a:r>
                      <a:endParaRPr lang="en-US" sz="2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1400">
                          <a:effectLst/>
                        </a:rPr>
                        <a:t>Female</a:t>
                      </a:r>
                      <a:endParaRPr lang="en-US" sz="2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895470402"/>
                  </a:ext>
                </a:extLst>
              </a:tr>
              <a:tr h="313793">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400">
                          <a:effectLst/>
                        </a:rPr>
                        <a:t>URM</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Non-URM</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URM</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Non-URM</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URM</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Non-URM</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URM</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Non-URM</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50015507"/>
                  </a:ext>
                </a:extLst>
              </a:tr>
              <a:tr h="156896">
                <a:tc rowSpan="5">
                  <a:txBody>
                    <a:bodyPr/>
                    <a:lstStyle/>
                    <a:p>
                      <a:pPr marL="0" marR="0" algn="just">
                        <a:spcBef>
                          <a:spcPts val="0"/>
                        </a:spcBef>
                        <a:spcAft>
                          <a:spcPts val="0"/>
                        </a:spcAft>
                      </a:pPr>
                      <a:r>
                        <a:rPr lang="en-US" sz="14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effectLst/>
                        </a:rPr>
                        <a:t>Civil Engineering</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15507961"/>
                  </a:ext>
                </a:extLst>
              </a:tr>
              <a:tr h="199389">
                <a:tc vMerge="1">
                  <a:txBody>
                    <a:bodyPr/>
                    <a:lstStyle/>
                    <a:p>
                      <a:endParaRPr lang="en-US"/>
                    </a:p>
                  </a:txBody>
                  <a:tcPr/>
                </a:tc>
                <a:tc>
                  <a:txBody>
                    <a:bodyPr/>
                    <a:lstStyle/>
                    <a:p>
                      <a:pPr marL="0" marR="0" algn="just">
                        <a:spcBef>
                          <a:spcPts val="0"/>
                        </a:spcBef>
                        <a:spcAft>
                          <a:spcPts val="0"/>
                        </a:spcAft>
                      </a:pPr>
                      <a:r>
                        <a:rPr lang="en-US" sz="1400">
                          <a:effectLst/>
                        </a:rPr>
                        <a:t>Computer Science</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latin typeface="+mn-lt"/>
                          <a:ea typeface="Times New Roman" panose="02020603050405020304" pitchFamily="18" charset="0"/>
                        </a:rPr>
                        <a:t>0</a:t>
                      </a:r>
                      <a:endParaRPr lang="en-US" sz="2000" dirty="0">
                        <a:effectLst/>
                        <a:latin typeface="+mn-lt"/>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1356654"/>
                  </a:ext>
                </a:extLst>
              </a:tr>
              <a:tr h="0">
                <a:tc vMerge="1">
                  <a:txBody>
                    <a:bodyPr/>
                    <a:lstStyle/>
                    <a:p>
                      <a:endParaRPr lang="en-US"/>
                    </a:p>
                  </a:txBody>
                  <a:tcPr/>
                </a:tc>
                <a:tc>
                  <a:txBody>
                    <a:bodyPr/>
                    <a:lstStyle/>
                    <a:p>
                      <a:pPr marL="0" marR="0" algn="just">
                        <a:spcBef>
                          <a:spcPts val="0"/>
                        </a:spcBef>
                        <a:spcAft>
                          <a:spcPts val="0"/>
                        </a:spcAft>
                      </a:pPr>
                      <a:r>
                        <a:rPr lang="en-US" sz="1400">
                          <a:effectLst/>
                        </a:rPr>
                        <a:t>Electrical Engineering</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8647132"/>
                  </a:ext>
                </a:extLst>
              </a:tr>
              <a:tr h="156896">
                <a:tc vMerge="1">
                  <a:txBody>
                    <a:bodyPr/>
                    <a:lstStyle/>
                    <a:p>
                      <a:endParaRPr lang="en-US"/>
                    </a:p>
                  </a:txBody>
                  <a:tcPr/>
                </a:tc>
                <a:tc>
                  <a:txBody>
                    <a:bodyPr/>
                    <a:lstStyle/>
                    <a:p>
                      <a:pPr marL="0" marR="0" algn="just">
                        <a:spcBef>
                          <a:spcPts val="0"/>
                        </a:spcBef>
                        <a:spcAft>
                          <a:spcPts val="0"/>
                        </a:spcAft>
                      </a:pPr>
                      <a:r>
                        <a:rPr lang="en-US" sz="1400">
                          <a:effectLst/>
                        </a:rPr>
                        <a:t>Mechanical Engineering</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0</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67720989"/>
                  </a:ext>
                </a:extLst>
              </a:tr>
              <a:tr h="156896">
                <a:tc vMerge="1">
                  <a:txBody>
                    <a:bodyPr/>
                    <a:lstStyle/>
                    <a:p>
                      <a:endParaRPr lang="en-US"/>
                    </a:p>
                  </a:txBody>
                  <a:tcPr/>
                </a:tc>
                <a:tc>
                  <a:txBody>
                    <a:bodyPr/>
                    <a:lstStyle/>
                    <a:p>
                      <a:pPr marL="0" marR="0" algn="r">
                        <a:spcBef>
                          <a:spcPts val="0"/>
                        </a:spcBef>
                        <a:spcAft>
                          <a:spcPts val="0"/>
                        </a:spcAft>
                      </a:pPr>
                      <a:r>
                        <a:rPr lang="en-US" sz="1400">
                          <a:effectLst/>
                        </a:rPr>
                        <a:t>SubTotal</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latin typeface="+mn-lt"/>
                          <a:ea typeface="Times New Roman" panose="02020603050405020304" pitchFamily="18" charset="0"/>
                        </a:rPr>
                        <a:t>1</a:t>
                      </a:r>
                    </a:p>
                  </a:txBody>
                  <a:tcPr marL="68580" marR="68580" marT="0" marB="0"/>
                </a:tc>
                <a:tc>
                  <a:txBody>
                    <a:bodyPr/>
                    <a:lstStyle/>
                    <a:p>
                      <a:pPr marL="0" marR="0" algn="r">
                        <a:spcBef>
                          <a:spcPts val="0"/>
                        </a:spcBef>
                        <a:spcAft>
                          <a:spcPts val="0"/>
                        </a:spcAft>
                      </a:pPr>
                      <a:r>
                        <a:rPr lang="en-US" sz="14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4</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72053406"/>
                  </a:ext>
                </a:extLst>
              </a:tr>
              <a:tr h="156896">
                <a:tc rowSpan="5">
                  <a:txBody>
                    <a:bodyPr/>
                    <a:lstStyle/>
                    <a:p>
                      <a:pPr marL="0" marR="0" algn="just">
                        <a:spcBef>
                          <a:spcPts val="0"/>
                        </a:spcBef>
                        <a:spcAft>
                          <a:spcPts val="0"/>
                        </a:spcAft>
                      </a:pPr>
                      <a:r>
                        <a:rPr lang="en-US" sz="14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a:effectLst/>
                        </a:rPr>
                        <a:t>Civil Engineering</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3</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3</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96589367"/>
                  </a:ext>
                </a:extLst>
              </a:tr>
              <a:tr h="156896">
                <a:tc vMerge="1">
                  <a:txBody>
                    <a:bodyPr/>
                    <a:lstStyle/>
                    <a:p>
                      <a:endParaRPr lang="en-US"/>
                    </a:p>
                  </a:txBody>
                  <a:tcPr/>
                </a:tc>
                <a:tc>
                  <a:txBody>
                    <a:bodyPr/>
                    <a:lstStyle/>
                    <a:p>
                      <a:pPr marL="0" marR="0" algn="just">
                        <a:spcBef>
                          <a:spcPts val="0"/>
                        </a:spcBef>
                        <a:spcAft>
                          <a:spcPts val="0"/>
                        </a:spcAft>
                      </a:pPr>
                      <a:r>
                        <a:rPr lang="en-US" sz="1400">
                          <a:effectLst/>
                        </a:rPr>
                        <a:t>Computer Science</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2600516"/>
                  </a:ext>
                </a:extLst>
              </a:tr>
              <a:tr h="156896">
                <a:tc vMerge="1">
                  <a:txBody>
                    <a:bodyPr/>
                    <a:lstStyle/>
                    <a:p>
                      <a:endParaRPr lang="en-US"/>
                    </a:p>
                  </a:txBody>
                  <a:tcPr/>
                </a:tc>
                <a:tc>
                  <a:txBody>
                    <a:bodyPr/>
                    <a:lstStyle/>
                    <a:p>
                      <a:pPr marL="0" marR="0" algn="just">
                        <a:spcBef>
                          <a:spcPts val="0"/>
                        </a:spcBef>
                        <a:spcAft>
                          <a:spcPts val="0"/>
                        </a:spcAft>
                      </a:pPr>
                      <a:r>
                        <a:rPr lang="en-US" sz="1400">
                          <a:effectLst/>
                        </a:rPr>
                        <a:t>Electrical Engineering</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5</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5</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67347272"/>
                  </a:ext>
                </a:extLst>
              </a:tr>
              <a:tr h="156896">
                <a:tc vMerge="1">
                  <a:txBody>
                    <a:bodyPr/>
                    <a:lstStyle/>
                    <a:p>
                      <a:endParaRPr lang="en-US"/>
                    </a:p>
                  </a:txBody>
                  <a:tcPr/>
                </a:tc>
                <a:tc>
                  <a:txBody>
                    <a:bodyPr/>
                    <a:lstStyle/>
                    <a:p>
                      <a:pPr marL="0" marR="0" algn="just">
                        <a:spcBef>
                          <a:spcPts val="0"/>
                        </a:spcBef>
                        <a:spcAft>
                          <a:spcPts val="0"/>
                        </a:spcAft>
                      </a:pPr>
                      <a:r>
                        <a:rPr lang="en-US" sz="1400">
                          <a:effectLst/>
                        </a:rPr>
                        <a:t>Mechanical Engineering</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01249049"/>
                  </a:ext>
                </a:extLst>
              </a:tr>
              <a:tr h="156896">
                <a:tc vMerge="1">
                  <a:txBody>
                    <a:bodyPr/>
                    <a:lstStyle/>
                    <a:p>
                      <a:endParaRPr lang="en-US"/>
                    </a:p>
                  </a:txBody>
                  <a:tcPr/>
                </a:tc>
                <a:tc>
                  <a:txBody>
                    <a:bodyPr/>
                    <a:lstStyle/>
                    <a:p>
                      <a:pPr marL="0" marR="0" algn="r">
                        <a:spcBef>
                          <a:spcPts val="0"/>
                        </a:spcBef>
                        <a:spcAft>
                          <a:spcPts val="0"/>
                        </a:spcAft>
                      </a:pPr>
                      <a:r>
                        <a:rPr lang="en-US" sz="1400">
                          <a:effectLst/>
                        </a:rPr>
                        <a:t>SubTotal</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14</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3</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14</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3</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93881461"/>
                  </a:ext>
                </a:extLst>
              </a:tr>
              <a:tr h="156896">
                <a:tc gridSpan="2">
                  <a:txBody>
                    <a:bodyPr/>
                    <a:lstStyle/>
                    <a:p>
                      <a:pPr marL="0" marR="0" algn="r">
                        <a:spcBef>
                          <a:spcPts val="0"/>
                        </a:spcBef>
                        <a:spcAft>
                          <a:spcPts val="0"/>
                        </a:spcAft>
                      </a:pPr>
                      <a:r>
                        <a:rPr lang="en-US" sz="1400">
                          <a:effectLst/>
                        </a:rPr>
                        <a:t>SubTotal</a:t>
                      </a:r>
                      <a:endParaRPr lang="en-US" sz="2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lgn="r">
                        <a:spcBef>
                          <a:spcPts val="0"/>
                        </a:spcBef>
                        <a:spcAft>
                          <a:spcPts val="0"/>
                        </a:spcAft>
                      </a:pPr>
                      <a:r>
                        <a:rPr lang="en-US" sz="1400" dirty="0">
                          <a:effectLst/>
                        </a:rPr>
                        <a:t>19</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15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a:effectLst/>
                        </a:rPr>
                        <a:t>4</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78686999"/>
                  </a:ext>
                </a:extLst>
              </a:tr>
              <a:tr h="156896">
                <a:tc gridSpan="2">
                  <a:txBody>
                    <a:bodyPr/>
                    <a:lstStyle/>
                    <a:p>
                      <a:pPr marL="0" marR="0" algn="r">
                        <a:spcBef>
                          <a:spcPts val="0"/>
                        </a:spcBef>
                        <a:spcAft>
                          <a:spcPts val="0"/>
                        </a:spcAft>
                      </a:pPr>
                      <a:r>
                        <a:rPr lang="en-US" sz="1400">
                          <a:effectLst/>
                        </a:rPr>
                        <a:t>Total</a:t>
                      </a:r>
                      <a:endParaRPr lang="en-US" sz="2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4">
                  <a:txBody>
                    <a:bodyPr/>
                    <a:lstStyle/>
                    <a:p>
                      <a:pPr marL="0" marR="0" algn="r">
                        <a:spcBef>
                          <a:spcPts val="0"/>
                        </a:spcBef>
                        <a:spcAft>
                          <a:spcPts val="0"/>
                        </a:spcAft>
                      </a:pPr>
                      <a:r>
                        <a:rPr lang="en-US" sz="1400" dirty="0">
                          <a:effectLst/>
                        </a:rPr>
                        <a:t>29</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r">
                        <a:spcBef>
                          <a:spcPts val="0"/>
                        </a:spcBef>
                        <a:spcAft>
                          <a:spcPts val="0"/>
                        </a:spcAft>
                      </a:pPr>
                      <a:r>
                        <a:rPr lang="en-US" sz="1400" dirty="0">
                          <a:effectLst/>
                        </a:rPr>
                        <a:t>24</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0356667"/>
                  </a:ext>
                </a:extLst>
              </a:tr>
            </a:tbl>
          </a:graphicData>
        </a:graphic>
      </p:graphicFrame>
    </p:spTree>
    <p:extLst>
      <p:ext uri="{BB962C8B-B14F-4D97-AF65-F5344CB8AC3E}">
        <p14:creationId xmlns:p14="http://schemas.microsoft.com/office/powerpoint/2010/main" val="3254485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dirty="0"/>
              <a:t>Structured Recruitment Process</a:t>
            </a:r>
          </a:p>
        </p:txBody>
      </p:sp>
      <p:sp>
        <p:nvSpPr>
          <p:cNvPr id="3" name="Text Placeholder 2"/>
          <p:cNvSpPr>
            <a:spLocks noGrp="1"/>
          </p:cNvSpPr>
          <p:nvPr>
            <p:ph sz="half" idx="1"/>
          </p:nvPr>
        </p:nvSpPr>
        <p:spPr>
          <a:xfrm>
            <a:off x="628650" y="1369219"/>
            <a:ext cx="4857750" cy="3355650"/>
          </a:xfrm>
        </p:spPr>
        <p:txBody>
          <a:bodyPr>
            <a:noAutofit/>
          </a:bodyPr>
          <a:lstStyle/>
          <a:p>
            <a:r>
              <a:rPr lang="en-US" sz="2000" dirty="0"/>
              <a:t>Recruitment advertisement via multiple channels - a scholarship information session, flyers, emails, college Kiosk TV, college webpages, e-newsletters, student organizations, and announcements in classrooms. </a:t>
            </a:r>
          </a:p>
          <a:p>
            <a:r>
              <a:rPr lang="en-US" sz="2000" dirty="0"/>
              <a:t>Active recruitment from the ECST First-Year Experience program (</a:t>
            </a:r>
            <a:r>
              <a:rPr lang="en-US" sz="2000" dirty="0" err="1"/>
              <a:t>FYrE</a:t>
            </a:r>
            <a:r>
              <a:rPr lang="en-US" sz="2000" dirty="0"/>
              <a:t>)</a:t>
            </a:r>
          </a:p>
          <a:p>
            <a:r>
              <a:rPr lang="en-US" sz="2000" dirty="0"/>
              <a:t>Online application submission</a:t>
            </a:r>
          </a:p>
          <a:p>
            <a:r>
              <a:rPr lang="en-US" sz="2000" dirty="0"/>
              <a:t>Application Reviews &amp; Interviews by the Selection Committee</a:t>
            </a:r>
            <a:endParaRPr lang="en-US" sz="900" dirty="0"/>
          </a:p>
        </p:txBody>
      </p:sp>
      <p:sp>
        <p:nvSpPr>
          <p:cNvPr id="8" name="Content Placeholder 7"/>
          <p:cNvSpPr>
            <a:spLocks noGrp="1"/>
          </p:cNvSpPr>
          <p:nvPr>
            <p:ph sz="half" idx="2"/>
          </p:nvPr>
        </p:nvSpPr>
        <p:spPr>
          <a:xfrm>
            <a:off x="5453921" y="2419350"/>
            <a:ext cx="3505200" cy="1888331"/>
          </a:xfrm>
          <a:solidFill>
            <a:schemeClr val="bg2"/>
          </a:solidFill>
        </p:spPr>
        <p:txBody>
          <a:bodyPr>
            <a:normAutofit lnSpcReduction="10000"/>
          </a:bodyPr>
          <a:lstStyle/>
          <a:p>
            <a:pPr marL="0" indent="0">
              <a:buNone/>
            </a:pPr>
            <a:r>
              <a:rPr lang="en-US" sz="2400" dirty="0"/>
              <a:t>Improved Recruitment Strategy in Year 2</a:t>
            </a:r>
          </a:p>
          <a:p>
            <a:pPr lvl="1"/>
            <a:r>
              <a:rPr lang="en-US" sz="1600" dirty="0">
                <a:latin typeface="Arial" panose="020B0604020202020204" pitchFamily="34" charset="0"/>
                <a:cs typeface="Arial" panose="020B0604020202020204" pitchFamily="34" charset="0"/>
              </a:rPr>
              <a:t>Scholar and student involvement</a:t>
            </a:r>
          </a:p>
          <a:p>
            <a:pPr lvl="1"/>
            <a:r>
              <a:rPr lang="en-US" sz="1600" dirty="0">
                <a:latin typeface="Arial" panose="020B0604020202020204" pitchFamily="34" charset="0"/>
                <a:cs typeface="Arial" panose="020B0604020202020204" pitchFamily="34" charset="0"/>
              </a:rPr>
              <a:t>Faculty mentors involvement</a:t>
            </a:r>
          </a:p>
          <a:p>
            <a:pPr lvl="1"/>
            <a:r>
              <a:rPr lang="en-US" sz="1600" dirty="0">
                <a:latin typeface="Arial" panose="020B0604020202020204" pitchFamily="34" charset="0"/>
                <a:cs typeface="Arial" panose="020B0604020202020204" pitchFamily="34" charset="0"/>
              </a:rPr>
              <a:t>Increased number of announcements</a:t>
            </a:r>
          </a:p>
        </p:txBody>
      </p:sp>
    </p:spTree>
    <p:extLst>
      <p:ext uri="{BB962C8B-B14F-4D97-AF65-F5344CB8AC3E}">
        <p14:creationId xmlns:p14="http://schemas.microsoft.com/office/powerpoint/2010/main" val="74500805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15625</TotalTime>
  <Words>3932</Words>
  <Application>Microsoft Office PowerPoint</Application>
  <PresentationFormat>On-screen Show (16:9)</PresentationFormat>
  <Paragraphs>408</Paragraphs>
  <Slides>22</Slides>
  <Notes>22</Notes>
  <HiddenSlides>10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Calibri</vt:lpstr>
      <vt:lpstr>Calibri Light</vt:lpstr>
      <vt:lpstr>Century Gothic</vt:lpstr>
      <vt:lpstr>Gill Sans MT</vt:lpstr>
      <vt:lpstr>Times New Roman</vt:lpstr>
      <vt:lpstr>Wingdings</vt:lpstr>
      <vt:lpstr>Wingdings 3</vt:lpstr>
      <vt:lpstr>Office Theme</vt:lpstr>
      <vt:lpstr>Ion</vt:lpstr>
      <vt:lpstr>1_Office Theme</vt:lpstr>
      <vt:lpstr>Two years of mentorship in Culturally Adaptive Pathways to Success</vt:lpstr>
      <vt:lpstr>CAPS  (Culturally Adaptive Pathway to Success)</vt:lpstr>
      <vt:lpstr>CAPS: Academic Context</vt:lpstr>
      <vt:lpstr>ECST Undergrad Demographics (Spring 2021)</vt:lpstr>
      <vt:lpstr>CAPS - Background</vt:lpstr>
      <vt:lpstr>ECST Graduation Rates (2007-2019)</vt:lpstr>
      <vt:lpstr>Program Objective</vt:lpstr>
      <vt:lpstr>Recruitment</vt:lpstr>
      <vt:lpstr>Structured Recruitment Process</vt:lpstr>
      <vt:lpstr>Three Integrated Interventions &amp; CAPS Support Activities</vt:lpstr>
      <vt:lpstr>Implementations and Improvements</vt:lpstr>
      <vt:lpstr>CAPS Research</vt:lpstr>
      <vt:lpstr>Results / Evaluation (1)</vt:lpstr>
      <vt:lpstr>Results / Evaluation (2)</vt:lpstr>
      <vt:lpstr>Results / Evaluation (2)</vt:lpstr>
      <vt:lpstr>Results / Evaluation (3)</vt:lpstr>
      <vt:lpstr>Results / Evaluation (4)</vt:lpstr>
      <vt:lpstr>Impact of COVID-19</vt:lpstr>
      <vt:lpstr>Impact of COVID-19</vt:lpstr>
      <vt:lpstr>Project Key Outcomes</vt:lpstr>
      <vt:lpstr>Conclusions and Future Plans</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Igot</dc:creator>
  <cp:lastModifiedBy>matthew jackson</cp:lastModifiedBy>
  <cp:revision>271</cp:revision>
  <dcterms:created xsi:type="dcterms:W3CDTF">2014-11-04T20:43:19Z</dcterms:created>
  <dcterms:modified xsi:type="dcterms:W3CDTF">2021-07-12T20:38:07Z</dcterms:modified>
  <cp:contentStatus/>
</cp:coreProperties>
</file>