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9" r:id="rId2"/>
    <p:sldId id="260" r:id="rId3"/>
    <p:sldId id="279" r:id="rId4"/>
    <p:sldId id="269" r:id="rId5"/>
    <p:sldId id="266" r:id="rId6"/>
    <p:sldId id="272" r:id="rId7"/>
    <p:sldId id="271" r:id="rId8"/>
    <p:sldId id="280" r:id="rId9"/>
    <p:sldId id="281" r:id="rId10"/>
    <p:sldId id="282" r:id="rId11"/>
    <p:sldId id="283" r:id="rId12"/>
    <p:sldId id="267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537C"/>
    <a:srgbClr val="8A271B"/>
    <a:srgbClr val="887BAE"/>
    <a:srgbClr val="626C2E"/>
    <a:srgbClr val="00848B"/>
    <a:srgbClr val="A331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197A62-46D8-43DE-BD08-4F287CDA7BCE}" v="222" dt="2026-09-15T16:28:53.017"/>
    <p1510:client id="{444F030A-3A38-04D4-5F99-F4C92364D53D}" v="1" dt="2026-09-14T21:29:08.885"/>
    <p1510:client id="{79798C21-AF4D-4C93-9A6A-5F1706011579}" v="209" dt="2026-09-15T19:12:13.139"/>
    <p1510:client id="{84F3B35A-DDEC-A3D5-7C5B-F76AF6F9B9EB}" v="132" dt="2026-09-15T16:29:20.0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168" y="9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8F4AA26-D5BD-2B49-A9E2-52B7D6C3A22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C1152FA-4312-9D4E-811E-363D894E9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603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8E884-B0A7-E4EB-D6E9-9E60D16DB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D4E1C8-C569-07B9-7E93-EE4FEAE0BD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5776D-413F-D0DA-4738-815B160E8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7C3C4-21E4-5045-B1CD-FB581F3B815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18ED5-3B93-7A4A-C4A9-AEB377567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0BD2E-48D0-567B-599C-2AC98A633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71F5C-13C4-414B-A665-4F004C990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201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14DB-521D-B66A-9043-A1C6D4528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C98B8-DD89-3CF3-3B0D-D560D0595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49466-E709-5706-4F4F-2DBCF7B8C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7C3C4-21E4-5045-B1CD-FB581F3B815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263E3-42C0-D64F-FCB3-28E346923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A086F-3D55-CC8A-479B-2B2279C5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71F5C-13C4-414B-A665-4F004C990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93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431F2-C9D2-AD37-0D3B-873DF7BA8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6C918-7B82-1402-1FFB-1E81CD890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D4FAD4-36FF-61AE-C0B8-BE82CC7AA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7C3C4-21E4-5045-B1CD-FB581F3B815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F7A55-8D7F-2FFF-FB08-237E1111C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1D169-3E74-8EC2-94C0-ACF92FF14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71F5C-13C4-414B-A665-4F004C990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81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063D4-52C1-30BB-8091-FC72349EF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017F0-3547-7375-2DDD-D38414CE3E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C4BA79-0B74-B420-3C08-A0CD74E5BA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2E1E43-EC30-6CCA-7895-5C40EDD20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7C3C4-21E4-5045-B1CD-FB581F3B815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F3315B-29C3-A0AE-9654-328B24C0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4D1ED7-8497-157A-94E1-BD484AC00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71F5C-13C4-414B-A665-4F004C990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66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796E8-0924-011F-EB2D-CFDC79010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BBDBD-4848-0DF5-2AF6-7CCD386DD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7726DF-5D29-767A-8A86-EF78B8081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80952E-06C8-361F-ED25-0575E83E20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18C1A5-1056-3A51-F3CD-1A669A5053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9AFC85-1B2F-D9F1-069F-60213E152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7C3C4-21E4-5045-B1CD-FB581F3B815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1892A5-3424-B383-0710-0927F894B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656425-E0CF-3EDF-573E-1484F73BF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71F5C-13C4-414B-A665-4F004C990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978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6A987-E1C4-33B3-05ED-CCC7992C4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AD862D-0440-D652-98F1-70807347D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7C3C4-21E4-5045-B1CD-FB581F3B815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2874E7-2EDD-1718-C9B3-8B374BDA7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7D2EEF-8901-DDF0-A525-2E8DFA07D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71F5C-13C4-414B-A665-4F004C990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689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390BB8-53F4-985B-6593-F2CCEE50E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7C3C4-21E4-5045-B1CD-FB581F3B815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7E1C4B-34AF-4C95-8ECC-27CF7B2AB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484BE-2CB4-3828-6AD0-FE988FC3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71F5C-13C4-414B-A665-4F004C990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796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D1E1D-ECF1-30FC-0BE0-2C92E45A6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29730-ECB8-32EF-ADB7-373FBC1AF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D3E0E-803F-6445-D4B3-FE7D4FD822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9C682D-D585-E0C5-E8A2-34551FBB1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7C3C4-21E4-5045-B1CD-FB581F3B815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15D1F1-28D1-5E7B-9368-84228090F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F825DE-B46A-439A-11C5-B903110F3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71F5C-13C4-414B-A665-4F004C990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582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AE654-06C9-B879-5136-A88F54B26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CD00D8-C3A9-0568-80D8-5C5AD25B98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8BA62-8938-6123-5F66-B68571A236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F27FDF-5FE6-B784-0E23-FBC1CC528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7C3C4-21E4-5045-B1CD-FB581F3B815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85C94-F18A-05A7-3A13-6F41C3AD2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DE74F3-1CCF-E706-3D0E-ACA2AD71B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71F5C-13C4-414B-A665-4F004C990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53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4645A-B136-CC3E-3563-7BB114B17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0C2EC2-8EBF-A291-CA61-99DB2F16FC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0B4E8-4B4A-DF3F-CC3A-DFD36406C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7C3C4-21E4-5045-B1CD-FB581F3B815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E57AFB-6909-8387-B7EC-1A5DE3F55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BBBF7D-6234-621C-1E35-A4A97C0F3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71F5C-13C4-414B-A665-4F004C990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2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2DA9F7-6A59-14BB-E5DC-ED5EF1E55B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007E58-2759-09D9-1A45-B9DBD240E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F5690-5BED-C5F1-73C6-E9A77DC41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7C3C4-21E4-5045-B1CD-FB581F3B815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67977-060F-D346-E1C5-42EF603D3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0EEA0-D16A-374B-68AB-43625B5D5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71F5C-13C4-414B-A665-4F004C990F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543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0E9678-0F9F-4790-06C9-430849F58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E1B0A8-C22C-7EC6-0A80-EB47E3EB4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3A8FD-983A-86C2-8ABA-E9E191BA18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7C3C4-21E4-5045-B1CD-FB581F3B815B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59978-87B6-CF3F-CE93-6A28985041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91397-D9D6-39CC-12A2-9B885A277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71F5C-13C4-414B-A665-4F004C990F2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CAFB0A-843B-6B5E-FAEC-423344EBB2C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644182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B8EB1E-FC57-B030-56DF-5ADCE610CB22}"/>
              </a:ext>
            </a:extLst>
          </p:cNvPr>
          <p:cNvSpPr/>
          <p:nvPr userDrawn="1"/>
        </p:nvSpPr>
        <p:spPr>
          <a:xfrm>
            <a:off x="654121" y="-49695"/>
            <a:ext cx="11547818" cy="36512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1CF6AD-CB3C-550D-A4B4-7D179F74D23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373678" y="6294884"/>
            <a:ext cx="752061" cy="45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09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26D8B-B4D9-3EE1-AB21-F4717A47F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829EB94-FCE9-E0B6-7A17-66BDD0A98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738" y="0"/>
            <a:ext cx="4529418" cy="53721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83A7F21-78A7-1C2E-335D-895CFB1D1623}"/>
              </a:ext>
            </a:extLst>
          </p:cNvPr>
          <p:cNvSpPr/>
          <p:nvPr/>
        </p:nvSpPr>
        <p:spPr>
          <a:xfrm>
            <a:off x="3574174" y="0"/>
            <a:ext cx="8607314" cy="611505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EA8E5FE-3807-D5E4-0202-4292CC66724C}"/>
              </a:ext>
            </a:extLst>
          </p:cNvPr>
          <p:cNvSpPr txBox="1">
            <a:spLocks/>
          </p:cNvSpPr>
          <p:nvPr/>
        </p:nvSpPr>
        <p:spPr>
          <a:xfrm>
            <a:off x="3694176" y="3210276"/>
            <a:ext cx="8497824" cy="105396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>
                <a:solidFill>
                  <a:schemeClr val="tx1"/>
                </a:solidFill>
                <a:latin typeface="Times New Roman"/>
                <a:cs typeface="Times New Roman"/>
              </a:rPr>
              <a:t>Welcome Back, Golden Eagles</a:t>
            </a:r>
          </a:p>
          <a:p>
            <a:r>
              <a:rPr lang="en-US">
                <a:solidFill>
                  <a:schemeClr val="tx1"/>
                </a:solidFill>
                <a:latin typeface="Times New Roman"/>
                <a:cs typeface="Times New Roman"/>
              </a:rPr>
              <a:t>President’s Update to the Academic Senate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7E532072-88EA-A15C-5761-90AA582C3347}"/>
              </a:ext>
            </a:extLst>
          </p:cNvPr>
          <p:cNvSpPr txBox="1">
            <a:spLocks/>
          </p:cNvSpPr>
          <p:nvPr/>
        </p:nvSpPr>
        <p:spPr>
          <a:xfrm>
            <a:off x="3584686" y="4601153"/>
            <a:ext cx="8607314" cy="448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September 15, 2026</a:t>
            </a:r>
            <a:endParaRPr lang="en-US">
              <a:solidFill>
                <a:schemeClr val="tx1"/>
              </a:solidFill>
              <a:ea typeface="Calibri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14BC76-4879-3379-A072-075991B9F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397" y="351984"/>
            <a:ext cx="3932675" cy="238665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5A821F8-E776-7510-0881-02C29F508510}"/>
              </a:ext>
            </a:extLst>
          </p:cNvPr>
          <p:cNvSpPr/>
          <p:nvPr/>
        </p:nvSpPr>
        <p:spPr>
          <a:xfrm>
            <a:off x="-108738" y="5372100"/>
            <a:ext cx="12300738" cy="1485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87EA9F-84F3-4372-B152-F4AF007E55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19249" y="5709010"/>
            <a:ext cx="12300737" cy="728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345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09A3D-8BA5-1317-1193-A21A93535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AC27FE0-D7E0-F5F9-C266-79C6C7AB7425}"/>
              </a:ext>
            </a:extLst>
          </p:cNvPr>
          <p:cNvSpPr txBox="1">
            <a:spLocks/>
          </p:cNvSpPr>
          <p:nvPr/>
        </p:nvSpPr>
        <p:spPr>
          <a:xfrm>
            <a:off x="3584686" y="2902016"/>
            <a:ext cx="8607314" cy="10539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E05453D-0D06-0710-B0F2-2B4687077FDE}"/>
              </a:ext>
            </a:extLst>
          </p:cNvPr>
          <p:cNvSpPr txBox="1">
            <a:spLocks/>
          </p:cNvSpPr>
          <p:nvPr/>
        </p:nvSpPr>
        <p:spPr>
          <a:xfrm>
            <a:off x="3584686" y="4215985"/>
            <a:ext cx="8607314" cy="448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2CD101-9E8A-A536-2758-48485576E783}"/>
              </a:ext>
            </a:extLst>
          </p:cNvPr>
          <p:cNvSpPr/>
          <p:nvPr/>
        </p:nvSpPr>
        <p:spPr>
          <a:xfrm>
            <a:off x="-108738" y="-73572"/>
            <a:ext cx="12300738" cy="7283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091F8D-81FC-2C65-5FC0-5301B52E9728}"/>
              </a:ext>
            </a:extLst>
          </p:cNvPr>
          <p:cNvSpPr/>
          <p:nvPr/>
        </p:nvSpPr>
        <p:spPr>
          <a:xfrm>
            <a:off x="3647417" y="386217"/>
            <a:ext cx="8481850" cy="54937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CSU Forward establishes the CSU’s systemwide priorities and expectations.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One LA will outline how we, Cal State LA, will advance those priorities in line with our mission and the needs of our community.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One LA will also be guided by our: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Academic Master 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Strategic Enrollment Master 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Facilities Master Plan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4F0EDF-9A57-17E7-71DE-AA3E1754D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0106" y="386217"/>
            <a:ext cx="3693425" cy="54937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997692E-F7EC-9DD9-CD38-6A4BC14661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743" y="6192961"/>
            <a:ext cx="12300738" cy="488477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C6124422-43F2-F084-A643-64D6B8D4C1E4}"/>
              </a:ext>
            </a:extLst>
          </p:cNvPr>
          <p:cNvSpPr txBox="1">
            <a:spLocks/>
          </p:cNvSpPr>
          <p:nvPr/>
        </p:nvSpPr>
        <p:spPr>
          <a:xfrm>
            <a:off x="3817974" y="1564733"/>
            <a:ext cx="8481845" cy="40996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l"/>
            <a:endParaRPr lang="en-US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l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2F5F8C5-D98E-EAA0-2930-CA97E21F0E08}"/>
              </a:ext>
            </a:extLst>
          </p:cNvPr>
          <p:cNvSpPr txBox="1">
            <a:spLocks/>
          </p:cNvSpPr>
          <p:nvPr/>
        </p:nvSpPr>
        <p:spPr>
          <a:xfrm>
            <a:off x="3701331" y="407001"/>
            <a:ext cx="8481845" cy="62918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4400">
                <a:solidFill>
                  <a:schemeClr val="tx1"/>
                </a:solidFill>
                <a:latin typeface="+mj-lt"/>
                <a:cs typeface="+mj-cs"/>
              </a:rPr>
              <a:t>My Commitment to Faculty</a:t>
            </a:r>
          </a:p>
        </p:txBody>
      </p:sp>
    </p:spTree>
    <p:extLst>
      <p:ext uri="{BB962C8B-B14F-4D97-AF65-F5344CB8AC3E}">
        <p14:creationId xmlns:p14="http://schemas.microsoft.com/office/powerpoint/2010/main" val="3305558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6B091-1F77-D2D6-D01C-7235A08AD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3FE412D-E09F-6DE1-C7AB-83E3C3687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54" y="360217"/>
            <a:ext cx="4593419" cy="63176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49F135-39A4-F3D6-545D-F5C5ADA35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585" y="360218"/>
            <a:ext cx="4581120" cy="631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886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E642F-6D3D-0F2A-A892-BC1B339E9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One LA: From Planning to Implementation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DC32E4-CA60-3F3D-DDDC-3877529D73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90688"/>
            <a:ext cx="11208488" cy="4912131"/>
          </a:xfrm>
        </p:spPr>
        <p:txBody>
          <a:bodyPr>
            <a:normAutofit/>
          </a:bodyPr>
          <a:lstStyle/>
          <a:p>
            <a:r>
              <a:rPr lang="en-US" dirty="0"/>
              <a:t>This year, we will move from planning to implementation.</a:t>
            </a:r>
          </a:p>
          <a:p>
            <a:pPr lvl="0"/>
            <a:r>
              <a:rPr lang="en-US" dirty="0"/>
              <a:t>Colleges and divisions will align their priorities with One LA.</a:t>
            </a:r>
          </a:p>
          <a:p>
            <a:pPr lvl="0"/>
            <a:r>
              <a:rPr lang="en-US" dirty="0"/>
              <a:t>Working groups will define </a:t>
            </a:r>
            <a:r>
              <a:rPr lang="en-US" u="sng" dirty="0"/>
              <a:t>actions</a:t>
            </a:r>
            <a:r>
              <a:rPr lang="en-US" dirty="0"/>
              <a:t>, </a:t>
            </a:r>
            <a:r>
              <a:rPr lang="en-US" u="sng" dirty="0"/>
              <a:t>timelines</a:t>
            </a:r>
            <a:r>
              <a:rPr lang="en-US" dirty="0"/>
              <a:t>, and </a:t>
            </a:r>
            <a:r>
              <a:rPr lang="en-US" u="sng" dirty="0"/>
              <a:t>measures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Faculty &amp; Staff will have an important role in the implementation and operationalization of all 4 plans.</a:t>
            </a:r>
          </a:p>
          <a:p>
            <a:pPr lvl="0"/>
            <a:r>
              <a:rPr lang="en-US" dirty="0"/>
              <a:t>We will provide regular progress updates to the campus community via email, website, and presentations.</a:t>
            </a:r>
          </a:p>
          <a:p>
            <a:r>
              <a:rPr lang="en-US" dirty="0"/>
              <a:t>My three-year presidential review will evaluate how effectively we are advancing the priorities of Cal State LA and the CSU. One LA provides a clear framework for measuring that progress.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00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D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4642" y="387162"/>
            <a:ext cx="6760029" cy="1047454"/>
            <a:chOff x="0" y="0"/>
            <a:chExt cx="14449219" cy="23291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146199" cy="1409699"/>
            </a:xfrm>
            <a:custGeom>
              <a:avLst/>
              <a:gdLst/>
              <a:ahLst/>
              <a:cxnLst/>
              <a:rect l="l" t="t" r="r" b="b"/>
              <a:pathLst>
                <a:path w="14146199" h="1409699">
                  <a:moveTo>
                    <a:pt x="0" y="0"/>
                  </a:moveTo>
                  <a:lnTo>
                    <a:pt x="14146199" y="0"/>
                  </a:lnTo>
                  <a:lnTo>
                    <a:pt x="14146199" y="1409699"/>
                  </a:lnTo>
                  <a:lnTo>
                    <a:pt x="0" y="140969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63027" r="-59400" b="-260325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03020" y="919440"/>
              <a:ext cx="14146199" cy="1409699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4800"/>
                </a:lnSpc>
              </a:pPr>
              <a:r>
                <a:rPr lang="en-US" sz="4000">
                  <a:solidFill>
                    <a:srgbClr val="111111"/>
                  </a:solidFill>
                  <a:latin typeface="Aileron"/>
                  <a:ea typeface="Aileron"/>
                  <a:cs typeface="Aileron"/>
                  <a:sym typeface="Aileron"/>
                </a:rPr>
                <a:t>All New Student Enrollment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402178" y="2969308"/>
            <a:ext cx="2350017" cy="1532207"/>
            <a:chOff x="0" y="0"/>
            <a:chExt cx="5508544" cy="35915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508544" cy="3591560"/>
            </a:xfrm>
            <a:custGeom>
              <a:avLst/>
              <a:gdLst/>
              <a:ahLst/>
              <a:cxnLst/>
              <a:rect l="l" t="t" r="r" b="b"/>
              <a:pathLst>
                <a:path w="5508544" h="3591560">
                  <a:moveTo>
                    <a:pt x="0" y="184150"/>
                  </a:moveTo>
                  <a:cubicBezTo>
                    <a:pt x="0" y="82423"/>
                    <a:pt x="63432" y="0"/>
                    <a:pt x="141721" y="0"/>
                  </a:cubicBezTo>
                  <a:lnTo>
                    <a:pt x="5366823" y="0"/>
                  </a:lnTo>
                  <a:cubicBezTo>
                    <a:pt x="5445112" y="0"/>
                    <a:pt x="5508544" y="82423"/>
                    <a:pt x="5508544" y="184150"/>
                  </a:cubicBezTo>
                  <a:lnTo>
                    <a:pt x="5508544" y="3407410"/>
                  </a:lnTo>
                  <a:cubicBezTo>
                    <a:pt x="5508544" y="3509137"/>
                    <a:pt x="5445112" y="3591560"/>
                    <a:pt x="5366823" y="3591560"/>
                  </a:cubicBezTo>
                  <a:lnTo>
                    <a:pt x="141721" y="3591560"/>
                  </a:lnTo>
                  <a:cubicBezTo>
                    <a:pt x="63432" y="3591560"/>
                    <a:pt x="0" y="3509137"/>
                    <a:pt x="0" y="3407410"/>
                  </a:cubicBezTo>
                  <a:close/>
                </a:path>
              </a:pathLst>
            </a:custGeom>
            <a:solidFill>
              <a:srgbClr val="B14F93">
                <a:alpha val="80000"/>
              </a:srgbClr>
            </a:solidFill>
            <a:ln w="19050" cap="sq">
              <a:solidFill>
                <a:srgbClr val="AA4E86">
                  <a:alpha val="80000"/>
                </a:srgbClr>
              </a:solidFill>
              <a:prstDash val="solid"/>
              <a:miter/>
            </a:ln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02178" y="1297401"/>
            <a:ext cx="2350017" cy="1532207"/>
            <a:chOff x="0" y="0"/>
            <a:chExt cx="5508544" cy="35915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508544" cy="3591560"/>
            </a:xfrm>
            <a:custGeom>
              <a:avLst/>
              <a:gdLst/>
              <a:ahLst/>
              <a:cxnLst/>
              <a:rect l="l" t="t" r="r" b="b"/>
              <a:pathLst>
                <a:path w="5508544" h="3591560">
                  <a:moveTo>
                    <a:pt x="0" y="184150"/>
                  </a:moveTo>
                  <a:cubicBezTo>
                    <a:pt x="0" y="82423"/>
                    <a:pt x="63432" y="0"/>
                    <a:pt x="141721" y="0"/>
                  </a:cubicBezTo>
                  <a:lnTo>
                    <a:pt x="5366823" y="0"/>
                  </a:lnTo>
                  <a:cubicBezTo>
                    <a:pt x="5445112" y="0"/>
                    <a:pt x="5508544" y="82423"/>
                    <a:pt x="5508544" y="184150"/>
                  </a:cubicBezTo>
                  <a:lnTo>
                    <a:pt x="5508544" y="3407410"/>
                  </a:lnTo>
                  <a:cubicBezTo>
                    <a:pt x="5508544" y="3509137"/>
                    <a:pt x="5445112" y="3591560"/>
                    <a:pt x="5366823" y="3591560"/>
                  </a:cubicBezTo>
                  <a:lnTo>
                    <a:pt x="141721" y="3591560"/>
                  </a:lnTo>
                  <a:cubicBezTo>
                    <a:pt x="63432" y="3591560"/>
                    <a:pt x="0" y="3509137"/>
                    <a:pt x="0" y="3407410"/>
                  </a:cubicBezTo>
                  <a:close/>
                </a:path>
              </a:pathLst>
            </a:custGeom>
            <a:solidFill>
              <a:srgbClr val="B14F93">
                <a:alpha val="80000"/>
              </a:srgbClr>
            </a:solidFill>
            <a:ln w="19050" cap="sq">
              <a:solidFill>
                <a:srgbClr val="AA4E86">
                  <a:alpha val="80000"/>
                </a:srgbClr>
              </a:solidFill>
              <a:prstDash val="solid"/>
              <a:miter/>
            </a:ln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606426" y="3213663"/>
            <a:ext cx="1359004" cy="312076"/>
            <a:chOff x="0" y="0"/>
            <a:chExt cx="3185565" cy="73152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85565" cy="731520"/>
            </a:xfrm>
            <a:custGeom>
              <a:avLst/>
              <a:gdLst/>
              <a:ahLst/>
              <a:cxnLst/>
              <a:rect l="l" t="t" r="r" b="b"/>
              <a:pathLst>
                <a:path w="3185565" h="731520">
                  <a:moveTo>
                    <a:pt x="0" y="0"/>
                  </a:moveTo>
                  <a:lnTo>
                    <a:pt x="3185565" y="0"/>
                  </a:lnTo>
                  <a:lnTo>
                    <a:pt x="3185565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0751" r="-89449" b="-110751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3185565" cy="750570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111111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2025 – 2026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606426" y="1541757"/>
            <a:ext cx="1359004" cy="312076"/>
            <a:chOff x="0" y="0"/>
            <a:chExt cx="3185565" cy="7315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185565" cy="731520"/>
            </a:xfrm>
            <a:custGeom>
              <a:avLst/>
              <a:gdLst/>
              <a:ahLst/>
              <a:cxnLst/>
              <a:rect l="l" t="t" r="r" b="b"/>
              <a:pathLst>
                <a:path w="3185565" h="731520">
                  <a:moveTo>
                    <a:pt x="0" y="0"/>
                  </a:moveTo>
                  <a:lnTo>
                    <a:pt x="3185565" y="0"/>
                  </a:lnTo>
                  <a:lnTo>
                    <a:pt x="3185565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0751" r="-89449" b="-110751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3185565" cy="750570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111111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2024 – 2025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9541308" y="3817718"/>
            <a:ext cx="1035878" cy="456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754"/>
              </a:lnSpc>
            </a:pPr>
            <a:r>
              <a:rPr lang="en-US" sz="3128" b="1">
                <a:solidFill>
                  <a:srgbClr val="111111"/>
                </a:solidFill>
                <a:latin typeface="Arial Bold"/>
                <a:ea typeface="Arial Bold"/>
                <a:cs typeface="Arial Bold"/>
                <a:sym typeface="Arial Bold"/>
              </a:rPr>
              <a:t>+76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655005" y="3922828"/>
            <a:ext cx="1052809" cy="3556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703"/>
              </a:lnSpc>
            </a:pPr>
            <a:r>
              <a:rPr lang="en-US" sz="2253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/ 1.5%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557382" y="2239046"/>
            <a:ext cx="1019804" cy="408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354"/>
              </a:lnSpc>
            </a:pPr>
            <a:r>
              <a:rPr lang="en-US" sz="2795" b="1">
                <a:solidFill>
                  <a:srgbClr val="111111"/>
                </a:solidFill>
                <a:latin typeface="Arial Bold"/>
                <a:ea typeface="Arial Bold"/>
                <a:cs typeface="Arial Bold"/>
                <a:sym typeface="Arial Bold"/>
              </a:rPr>
              <a:t>-1,066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655005" y="2290725"/>
            <a:ext cx="1052809" cy="3556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703"/>
              </a:lnSpc>
            </a:pPr>
            <a:r>
              <a:rPr lang="en-US" sz="2253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/ 17.8%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9402178" y="4622165"/>
            <a:ext cx="2350017" cy="1532207"/>
            <a:chOff x="0" y="0"/>
            <a:chExt cx="5508544" cy="359156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508544" cy="3591560"/>
            </a:xfrm>
            <a:custGeom>
              <a:avLst/>
              <a:gdLst/>
              <a:ahLst/>
              <a:cxnLst/>
              <a:rect l="l" t="t" r="r" b="b"/>
              <a:pathLst>
                <a:path w="5508544" h="3591560">
                  <a:moveTo>
                    <a:pt x="0" y="184150"/>
                  </a:moveTo>
                  <a:cubicBezTo>
                    <a:pt x="0" y="82423"/>
                    <a:pt x="63432" y="0"/>
                    <a:pt x="141721" y="0"/>
                  </a:cubicBezTo>
                  <a:lnTo>
                    <a:pt x="5366823" y="0"/>
                  </a:lnTo>
                  <a:cubicBezTo>
                    <a:pt x="5445112" y="0"/>
                    <a:pt x="5508544" y="82423"/>
                    <a:pt x="5508544" y="184150"/>
                  </a:cubicBezTo>
                  <a:lnTo>
                    <a:pt x="5508544" y="3407410"/>
                  </a:lnTo>
                  <a:cubicBezTo>
                    <a:pt x="5508544" y="3509137"/>
                    <a:pt x="5445112" y="3591560"/>
                    <a:pt x="5366823" y="3591560"/>
                  </a:cubicBezTo>
                  <a:lnTo>
                    <a:pt x="141721" y="3591560"/>
                  </a:lnTo>
                  <a:cubicBezTo>
                    <a:pt x="63432" y="3591560"/>
                    <a:pt x="0" y="3509137"/>
                    <a:pt x="0" y="3407410"/>
                  </a:cubicBezTo>
                  <a:close/>
                </a:path>
              </a:pathLst>
            </a:custGeom>
            <a:solidFill>
              <a:srgbClr val="B14F93">
                <a:alpha val="80000"/>
              </a:srgbClr>
            </a:solidFill>
            <a:ln w="19050" cap="sq">
              <a:solidFill>
                <a:srgbClr val="AA4E86">
                  <a:alpha val="80000"/>
                </a:srgbClr>
              </a:solidFill>
              <a:prstDash val="solid"/>
              <a:miter/>
            </a:ln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606426" y="4814054"/>
            <a:ext cx="1528901" cy="365760"/>
            <a:chOff x="0" y="0"/>
            <a:chExt cx="3057803" cy="73152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057803" cy="731520"/>
            </a:xfrm>
            <a:custGeom>
              <a:avLst/>
              <a:gdLst/>
              <a:ahLst/>
              <a:cxnLst/>
              <a:rect l="l" t="t" r="r" b="b"/>
              <a:pathLst>
                <a:path w="3057803" h="731520">
                  <a:moveTo>
                    <a:pt x="0" y="0"/>
                  </a:moveTo>
                  <a:lnTo>
                    <a:pt x="3057803" y="0"/>
                  </a:lnTo>
                  <a:lnTo>
                    <a:pt x="3057803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0751" r="-97365" b="-110751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3057803" cy="750570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111111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2026 – 2027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9469193" y="5484614"/>
            <a:ext cx="1107994" cy="408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3352"/>
              </a:lnSpc>
            </a:pPr>
            <a:r>
              <a:rPr lang="en-US" sz="2793" b="1">
                <a:solidFill>
                  <a:srgbClr val="111111"/>
                </a:solidFill>
                <a:latin typeface="Arial Bold"/>
                <a:ea typeface="Arial Bold"/>
                <a:cs typeface="Arial Bold"/>
                <a:sym typeface="Arial Bold"/>
              </a:rPr>
              <a:t>+1,097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655005" y="5545944"/>
            <a:ext cx="1068830" cy="3556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704"/>
              </a:lnSpc>
            </a:pPr>
            <a:r>
              <a:rPr lang="en-US" sz="2253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/ 21.9%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9844698" y="838248"/>
            <a:ext cx="1464977" cy="365760"/>
            <a:chOff x="0" y="0"/>
            <a:chExt cx="2929954" cy="7315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929954" cy="731520"/>
            </a:xfrm>
            <a:custGeom>
              <a:avLst/>
              <a:gdLst/>
              <a:ahLst/>
              <a:cxnLst/>
              <a:rect l="l" t="t" r="r" b="b"/>
              <a:pathLst>
                <a:path w="2929954" h="731520">
                  <a:moveTo>
                    <a:pt x="0" y="0"/>
                  </a:moveTo>
                  <a:lnTo>
                    <a:pt x="2929954" y="0"/>
                  </a:lnTo>
                  <a:lnTo>
                    <a:pt x="2929954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0751" r="-105977" b="-110751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9050"/>
              <a:ext cx="2929954" cy="750570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800"/>
                </a:lnSpc>
              </a:pPr>
              <a:r>
                <a:rPr lang="en-US" sz="1500" b="1">
                  <a:solidFill>
                    <a:srgbClr val="111111"/>
                  </a:solidFill>
                  <a:latin typeface="Arial Bold"/>
                  <a:ea typeface="Arial Bold"/>
                  <a:cs typeface="Arial Bold"/>
                  <a:sym typeface="Arial Bold"/>
                </a:rPr>
                <a:t>Net Increases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264230" y="3109008"/>
            <a:ext cx="408520" cy="408520"/>
            <a:chOff x="0" y="0"/>
            <a:chExt cx="817040" cy="817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7040" cy="817040"/>
            </a:xfrm>
            <a:custGeom>
              <a:avLst/>
              <a:gdLst/>
              <a:ahLst/>
              <a:cxnLst/>
              <a:rect l="l" t="t" r="r" b="b"/>
              <a:pathLst>
                <a:path w="817040" h="817040">
                  <a:moveTo>
                    <a:pt x="0" y="0"/>
                  </a:moveTo>
                  <a:lnTo>
                    <a:pt x="817040" y="0"/>
                  </a:lnTo>
                  <a:lnTo>
                    <a:pt x="817040" y="817040"/>
                  </a:lnTo>
                  <a:lnTo>
                    <a:pt x="0" y="817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257680" y="106841"/>
              <a:ext cx="301679" cy="603358"/>
            </a:xfrm>
            <a:custGeom>
              <a:avLst/>
              <a:gdLst/>
              <a:ahLst/>
              <a:cxnLst/>
              <a:rect l="l" t="t" r="r" b="b"/>
              <a:pathLst>
                <a:path w="301679" h="603358">
                  <a:moveTo>
                    <a:pt x="0" y="0"/>
                  </a:moveTo>
                  <a:lnTo>
                    <a:pt x="301679" y="0"/>
                  </a:lnTo>
                  <a:lnTo>
                    <a:pt x="301679" y="603358"/>
                  </a:lnTo>
                  <a:lnTo>
                    <a:pt x="0" y="6033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1264230" y="1430992"/>
            <a:ext cx="408520" cy="408520"/>
            <a:chOff x="0" y="0"/>
            <a:chExt cx="817040" cy="817040"/>
          </a:xfrm>
        </p:grpSpPr>
        <p:sp>
          <p:nvSpPr>
            <p:cNvPr id="37" name="Freeform 37"/>
            <p:cNvSpPr/>
            <p:nvPr/>
          </p:nvSpPr>
          <p:spPr>
            <a:xfrm rot="-10800000">
              <a:off x="0" y="0"/>
              <a:ext cx="817040" cy="817040"/>
            </a:xfrm>
            <a:custGeom>
              <a:avLst/>
              <a:gdLst/>
              <a:ahLst/>
              <a:cxnLst/>
              <a:rect l="l" t="t" r="r" b="b"/>
              <a:pathLst>
                <a:path w="817040" h="817040">
                  <a:moveTo>
                    <a:pt x="0" y="0"/>
                  </a:moveTo>
                  <a:lnTo>
                    <a:pt x="817040" y="0"/>
                  </a:lnTo>
                  <a:lnTo>
                    <a:pt x="817040" y="817040"/>
                  </a:lnTo>
                  <a:lnTo>
                    <a:pt x="0" y="817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38" name="Freeform 38"/>
            <p:cNvSpPr/>
            <p:nvPr/>
          </p:nvSpPr>
          <p:spPr>
            <a:xfrm rot="-10800000">
              <a:off x="257680" y="106841"/>
              <a:ext cx="301679" cy="603358"/>
            </a:xfrm>
            <a:custGeom>
              <a:avLst/>
              <a:gdLst/>
              <a:ahLst/>
              <a:cxnLst/>
              <a:rect l="l" t="t" r="r" b="b"/>
              <a:pathLst>
                <a:path w="301679" h="603358">
                  <a:moveTo>
                    <a:pt x="0" y="0"/>
                  </a:moveTo>
                  <a:lnTo>
                    <a:pt x="301679" y="0"/>
                  </a:lnTo>
                  <a:lnTo>
                    <a:pt x="301679" y="603358"/>
                  </a:lnTo>
                  <a:lnTo>
                    <a:pt x="0" y="6033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264230" y="4787265"/>
            <a:ext cx="408520" cy="408520"/>
            <a:chOff x="0" y="0"/>
            <a:chExt cx="817040" cy="81704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7040" cy="817040"/>
            </a:xfrm>
            <a:custGeom>
              <a:avLst/>
              <a:gdLst/>
              <a:ahLst/>
              <a:cxnLst/>
              <a:rect l="l" t="t" r="r" b="b"/>
              <a:pathLst>
                <a:path w="817040" h="817040">
                  <a:moveTo>
                    <a:pt x="0" y="0"/>
                  </a:moveTo>
                  <a:lnTo>
                    <a:pt x="817040" y="0"/>
                  </a:lnTo>
                  <a:lnTo>
                    <a:pt x="817040" y="817040"/>
                  </a:lnTo>
                  <a:lnTo>
                    <a:pt x="0" y="817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257680" y="106841"/>
              <a:ext cx="301679" cy="603358"/>
            </a:xfrm>
            <a:custGeom>
              <a:avLst/>
              <a:gdLst/>
              <a:ahLst/>
              <a:cxnLst/>
              <a:rect l="l" t="t" r="r" b="b"/>
              <a:pathLst>
                <a:path w="301679" h="603358">
                  <a:moveTo>
                    <a:pt x="0" y="0"/>
                  </a:moveTo>
                  <a:lnTo>
                    <a:pt x="301679" y="0"/>
                  </a:lnTo>
                  <a:lnTo>
                    <a:pt x="301679" y="603358"/>
                  </a:lnTo>
                  <a:lnTo>
                    <a:pt x="0" y="6033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7794EE4-AAB2-EF4E-834A-9C7CDE4E8E63}"/>
              </a:ext>
            </a:extLst>
          </p:cNvPr>
          <p:cNvGrpSpPr/>
          <p:nvPr/>
        </p:nvGrpSpPr>
        <p:grpSpPr>
          <a:xfrm>
            <a:off x="657334" y="1629518"/>
            <a:ext cx="8696325" cy="5092139"/>
            <a:chOff x="60730" y="1080170"/>
            <a:chExt cx="9292929" cy="5639001"/>
          </a:xfrm>
        </p:grpSpPr>
        <p:grpSp>
          <p:nvGrpSpPr>
            <p:cNvPr id="5" name="Group 5"/>
            <p:cNvGrpSpPr/>
            <p:nvPr/>
          </p:nvGrpSpPr>
          <p:grpSpPr>
            <a:xfrm>
              <a:off x="439805" y="1297401"/>
              <a:ext cx="8534779" cy="4874799"/>
              <a:chOff x="0" y="0"/>
              <a:chExt cx="4013213" cy="229222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4013213" cy="2292222"/>
              </a:xfrm>
              <a:custGeom>
                <a:avLst/>
                <a:gdLst/>
                <a:ahLst/>
                <a:cxnLst/>
                <a:rect l="l" t="t" r="r" b="b"/>
                <a:pathLst>
                  <a:path w="4013213" h="2292222">
                    <a:moveTo>
                      <a:pt x="6652" y="0"/>
                    </a:moveTo>
                    <a:lnTo>
                      <a:pt x="4006561" y="0"/>
                    </a:lnTo>
                    <a:cubicBezTo>
                      <a:pt x="4008325" y="0"/>
                      <a:pt x="4010017" y="701"/>
                      <a:pt x="4011264" y="1948"/>
                    </a:cubicBezTo>
                    <a:cubicBezTo>
                      <a:pt x="4012512" y="3196"/>
                      <a:pt x="4013213" y="4888"/>
                      <a:pt x="4013213" y="6652"/>
                    </a:cubicBezTo>
                    <a:lnTo>
                      <a:pt x="4013213" y="2285570"/>
                    </a:lnTo>
                    <a:cubicBezTo>
                      <a:pt x="4013213" y="2287334"/>
                      <a:pt x="4012512" y="2289026"/>
                      <a:pt x="4011264" y="2290274"/>
                    </a:cubicBezTo>
                    <a:cubicBezTo>
                      <a:pt x="4010017" y="2291521"/>
                      <a:pt x="4008325" y="2292222"/>
                      <a:pt x="4006561" y="2292222"/>
                    </a:cubicBezTo>
                    <a:lnTo>
                      <a:pt x="6652" y="2292222"/>
                    </a:lnTo>
                    <a:cubicBezTo>
                      <a:pt x="4888" y="2292222"/>
                      <a:pt x="3196" y="2291521"/>
                      <a:pt x="1948" y="2290274"/>
                    </a:cubicBezTo>
                    <a:cubicBezTo>
                      <a:pt x="701" y="2289026"/>
                      <a:pt x="0" y="2287334"/>
                      <a:pt x="0" y="2285570"/>
                    </a:cubicBezTo>
                    <a:lnTo>
                      <a:pt x="0" y="6652"/>
                    </a:lnTo>
                    <a:cubicBezTo>
                      <a:pt x="0" y="4888"/>
                      <a:pt x="701" y="3196"/>
                      <a:pt x="1948" y="1948"/>
                    </a:cubicBezTo>
                    <a:cubicBezTo>
                      <a:pt x="3196" y="701"/>
                      <a:pt x="4888" y="0"/>
                      <a:pt x="6652" y="0"/>
                    </a:cubicBezTo>
                    <a:close/>
                  </a:path>
                </a:pathLst>
              </a:custGeom>
              <a:solidFill>
                <a:srgbClr val="FFFFFF">
                  <a:alpha val="95686"/>
                </a:srgbClr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800"/>
              </a:p>
            </p:txBody>
          </p:sp>
          <p:sp>
            <p:nvSpPr>
              <p:cNvPr id="7" name="TextBox 7"/>
              <p:cNvSpPr txBox="1"/>
              <p:nvPr/>
            </p:nvSpPr>
            <p:spPr>
              <a:xfrm>
                <a:off x="0" y="66675"/>
                <a:ext cx="4013213" cy="2225547"/>
              </a:xfrm>
              <a:prstGeom prst="rect">
                <a:avLst/>
              </a:prstGeom>
            </p:spPr>
            <p:txBody>
              <a:bodyPr lIns="28453" tIns="28453" rIns="28453" bIns="28453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456"/>
                  </a:lnSpc>
                </a:pPr>
                <a:endParaRPr sz="800"/>
              </a:p>
            </p:txBody>
          </p:sp>
        </p:grpSp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0730" y="1080170"/>
              <a:ext cx="9292929" cy="5639001"/>
            </a:xfrm>
            <a:prstGeom prst="rect">
              <a:avLst/>
            </a:prstGeom>
          </p:spPr>
        </p:pic>
        <p:sp>
          <p:nvSpPr>
            <p:cNvPr id="42" name="TextBox 42"/>
            <p:cNvSpPr txBox="1"/>
            <p:nvPr/>
          </p:nvSpPr>
          <p:spPr>
            <a:xfrm>
              <a:off x="439804" y="6411384"/>
              <a:ext cx="7314778" cy="18461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20"/>
                </a:lnSpc>
                <a:spcBef>
                  <a:spcPct val="0"/>
                </a:spcBef>
              </a:pPr>
              <a:r>
                <a:rPr lang="en-US" sz="1100" i="1">
                  <a:solidFill>
                    <a:srgbClr val="555555"/>
                  </a:solidFill>
                  <a:latin typeface="Arial Italics"/>
                  <a:ea typeface="Arial Italics"/>
                  <a:cs typeface="Arial Italics"/>
                  <a:sym typeface="Arial Italics"/>
                </a:rPr>
                <a:t>Fall 2026 numbers based on projections by Cal State LA Institutional Effectiveness.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DC5C0-4519-5365-7AF7-1B6F8F0B1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6D86E-D723-8817-91B1-954E93327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Leadership and Enrollment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1FBF9-AD9C-7F7E-833D-9B6859228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1141364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Our leadership structure must support the priorities established in CSU Forward and One LA.</a:t>
            </a:r>
          </a:p>
          <a:p>
            <a:r>
              <a:rPr lang="en-US"/>
              <a:t>We have launched a national search for the next vice president for Human Resources.</a:t>
            </a:r>
          </a:p>
          <a:p>
            <a:r>
              <a:rPr lang="en-US"/>
              <a:t>We are appointing interim vice president for Enrollment Management.</a:t>
            </a:r>
          </a:p>
          <a:p>
            <a:r>
              <a:rPr lang="en-US"/>
              <a:t>We plan to launch a national search for permanent Enrollment Management leadership this spring.</a:t>
            </a:r>
          </a:p>
          <a:p>
            <a:pPr lvl="1"/>
            <a:r>
              <a:rPr lang="en-US"/>
              <a:t>Enrollment remains a university wide priority. Academic Affairs, Student Affairs, and Enrollment Management must work together to strengthen recruitment, retention, and degree completion.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06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56D8A-E0EC-37E7-883C-C45902D7E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4DB18-705D-1059-1EC1-9C324357F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61"/>
            <a:ext cx="10515600" cy="1325563"/>
          </a:xfrm>
        </p:spPr>
        <p:txBody>
          <a:bodyPr/>
          <a:lstStyle/>
          <a:p>
            <a:r>
              <a:rPr lang="en-US" b="1"/>
              <a:t>Institutional 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FF802-CC95-FB87-3A36-8877DD8A9E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36074"/>
            <a:ext cx="11206018" cy="542174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/>
              <a:t>The Chancellor’s Office will pay close attention to several areas of institutional responsibility.</a:t>
            </a:r>
          </a:p>
          <a:p>
            <a:pPr marL="0" indent="0">
              <a:buNone/>
            </a:pPr>
            <a:r>
              <a:rPr lang="en-US" b="1" err="1"/>
              <a:t>CalNAGPRA</a:t>
            </a:r>
            <a:r>
              <a:rPr lang="en-US" b="1"/>
              <a:t> and Tribal Relations</a:t>
            </a:r>
          </a:p>
          <a:p>
            <a:r>
              <a:rPr lang="en-US"/>
              <a:t>Respectful consultation and sustained relationships with Tribal Nations</a:t>
            </a:r>
          </a:p>
          <a:p>
            <a:r>
              <a:rPr lang="en-US"/>
              <a:t>Compliance with federal and state repatriation requirements</a:t>
            </a:r>
          </a:p>
          <a:p>
            <a:r>
              <a:rPr lang="en-US"/>
              <a:t>Appropriate staffing, documentation, and accountability</a:t>
            </a:r>
          </a:p>
          <a:p>
            <a:pPr marL="0" indent="0">
              <a:buNone/>
            </a:pPr>
            <a:r>
              <a:rPr lang="en-US" b="1"/>
              <a:t>Civil Rights and Title IX</a:t>
            </a:r>
          </a:p>
          <a:p>
            <a:r>
              <a:rPr lang="en-US"/>
              <a:t>Timely and effective responses to reports and complaints</a:t>
            </a:r>
          </a:p>
          <a:p>
            <a:r>
              <a:rPr lang="en-US"/>
              <a:t>Clear processes, training, and campus communication</a:t>
            </a:r>
          </a:p>
          <a:p>
            <a:r>
              <a:rPr lang="en-US"/>
              <a:t>A safe and equitable learning and working environment</a:t>
            </a:r>
          </a:p>
          <a:p>
            <a:pPr marL="0" indent="0">
              <a:buNone/>
            </a:pPr>
            <a:r>
              <a:rPr lang="en-US" b="1"/>
              <a:t>Athletics Compliance</a:t>
            </a:r>
          </a:p>
          <a:p>
            <a:r>
              <a:rPr lang="en-US"/>
              <a:t>Academic and operational integrity</a:t>
            </a:r>
          </a:p>
          <a:p>
            <a:r>
              <a:rPr lang="en-US"/>
              <a:t>Student-athlete well-being</a:t>
            </a:r>
          </a:p>
          <a:p>
            <a:r>
              <a:rPr lang="en-US"/>
              <a:t>Responsible oversight and compliance with CSU and NCAA requirements</a:t>
            </a:r>
          </a:p>
          <a:p>
            <a:pPr marL="0" indent="0">
              <a:buNone/>
            </a:pPr>
            <a:r>
              <a:rPr lang="en-US"/>
              <a:t>These responsibilities require consistent leadership, coordination, and accountability across the university.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517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95B09-2515-5B6E-417F-8EB55CCDA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500C1-E141-ACF3-A5DE-FC2645E18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61"/>
            <a:ext cx="10515600" cy="1325563"/>
          </a:xfrm>
        </p:spPr>
        <p:txBody>
          <a:bodyPr/>
          <a:lstStyle/>
          <a:p>
            <a:r>
              <a:rPr lang="en-US" b="1"/>
              <a:t>Facilities and the Old Administration Building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BC0A7-A3D3-7CB1-4E6C-D9CF1AA35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36074"/>
            <a:ext cx="11206018" cy="5421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Our facilities must support teaching, research, student success, and the work of our employees.</a:t>
            </a:r>
          </a:p>
          <a:p>
            <a:pPr marL="0" indent="0">
              <a:buNone/>
            </a:pPr>
            <a:r>
              <a:rPr lang="en-US"/>
              <a:t>We will move forward with the demolition of the Old Administration Building. The Chancellors Office has given Cal State LA the $15 million dollars needed to bring down the building and creating a useful space for our community.</a:t>
            </a:r>
          </a:p>
          <a:p>
            <a:pPr marL="0" indent="0">
              <a:buNone/>
            </a:pPr>
            <a:r>
              <a:rPr lang="en-US"/>
              <a:t>Our next steps include:</a:t>
            </a:r>
          </a:p>
          <a:p>
            <a:pPr>
              <a:lnSpc>
                <a:spcPct val="70000"/>
              </a:lnSpc>
            </a:pPr>
            <a:r>
              <a:rPr lang="en-US"/>
              <a:t>Completing planning and regulatory requirements</a:t>
            </a:r>
          </a:p>
          <a:p>
            <a:pPr>
              <a:lnSpc>
                <a:spcPct val="70000"/>
              </a:lnSpc>
            </a:pPr>
            <a:r>
              <a:rPr lang="en-US"/>
              <a:t>Establishing and communicating the project schedule</a:t>
            </a:r>
          </a:p>
          <a:p>
            <a:pPr>
              <a:lnSpc>
                <a:spcPct val="70000"/>
              </a:lnSpc>
            </a:pPr>
            <a:r>
              <a:rPr lang="en-US"/>
              <a:t>Minimizing disruption to campus operations</a:t>
            </a:r>
          </a:p>
          <a:p>
            <a:pPr>
              <a:lnSpc>
                <a:spcPct val="70000"/>
              </a:lnSpc>
            </a:pPr>
            <a:r>
              <a:rPr lang="en-US"/>
              <a:t>Beginning a campus conversation about the site’s future use in line with the Facilities Master Plan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329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A515C-D3A7-15C4-C79E-CF9B4D71C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02C21-A5A0-BD20-4388-DA410C213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61"/>
            <a:ext cx="10515600" cy="1325563"/>
          </a:xfrm>
        </p:spPr>
        <p:txBody>
          <a:bodyPr/>
          <a:lstStyle/>
          <a:p>
            <a:r>
              <a:rPr lang="en-US" b="1"/>
              <a:t>New Traditions and Community Connections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EBDC5-94BA-AF96-180A-A4D5035F60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136074"/>
            <a:ext cx="11206018" cy="5421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Creating and strengthening university traditions is part of our </a:t>
            </a:r>
            <a:r>
              <a:rPr lang="en-US" sz="2400" b="1"/>
              <a:t>One LA Strategic Plan</a:t>
            </a:r>
            <a:r>
              <a:rPr lang="en-US" sz="2400"/>
              <a:t>. These traditions will foster connection, belonging, and Golden Eagle pride.</a:t>
            </a:r>
          </a:p>
          <a:p>
            <a:pPr>
              <a:lnSpc>
                <a:spcPct val="70000"/>
              </a:lnSpc>
            </a:pPr>
            <a:r>
              <a:rPr lang="en-US" sz="2400" b="1"/>
              <a:t>Homecoming</a:t>
            </a:r>
            <a:r>
              <a:rPr lang="en-US" sz="2400"/>
              <a:t> will bring together students, alumni, employees, and community members.</a:t>
            </a:r>
          </a:p>
          <a:p>
            <a:pPr>
              <a:lnSpc>
                <a:spcPct val="70000"/>
              </a:lnSpc>
            </a:pPr>
            <a:r>
              <a:rPr lang="en-US" sz="2400" b="1"/>
              <a:t>University Convocation </a:t>
            </a:r>
            <a:r>
              <a:rPr lang="en-US" sz="2400"/>
              <a:t>will open the academic year and establish our shared direction.</a:t>
            </a:r>
          </a:p>
          <a:p>
            <a:pPr>
              <a:lnSpc>
                <a:spcPct val="70000"/>
              </a:lnSpc>
            </a:pPr>
            <a:r>
              <a:rPr lang="en-US" sz="2400" b="1"/>
              <a:t>Employee Appreciation Celebration </a:t>
            </a:r>
            <a:r>
              <a:rPr lang="en-US" sz="2400"/>
              <a:t>will recognize the faculty and staff who sustain the university.</a:t>
            </a:r>
          </a:p>
          <a:p>
            <a:pPr>
              <a:lnSpc>
                <a:spcPct val="70000"/>
              </a:lnSpc>
            </a:pPr>
            <a:r>
              <a:rPr lang="en-US" sz="2400" b="1"/>
              <a:t>Regional Alumni Events </a:t>
            </a:r>
            <a:r>
              <a:rPr lang="en-US" sz="2400"/>
              <a:t>will reconnect alumni with Cal State LA throughout the region.</a:t>
            </a:r>
          </a:p>
          <a:p>
            <a:pPr>
              <a:lnSpc>
                <a:spcPct val="70000"/>
              </a:lnSpc>
            </a:pPr>
            <a:r>
              <a:rPr lang="en-US" sz="2400" b="1"/>
              <a:t>Pizza with the Presidents </a:t>
            </a:r>
            <a:r>
              <a:rPr lang="en-US" sz="2400"/>
              <a:t>will give students direct access to the university president and the president of Associated Students, Inc.</a:t>
            </a:r>
          </a:p>
          <a:p>
            <a:pPr>
              <a:lnSpc>
                <a:spcPct val="70000"/>
              </a:lnSpc>
            </a:pPr>
            <a:r>
              <a:rPr lang="en-US" sz="2400" b="1"/>
              <a:t>We Run LA 5K </a:t>
            </a:r>
            <a:r>
              <a:rPr lang="en-US" sz="2400"/>
              <a:t>is bringing high school students and people from across Southern California to our campus. This event is bringing people who would never experience our campus and providing exposure.</a:t>
            </a:r>
          </a:p>
          <a:p>
            <a:pPr>
              <a:lnSpc>
                <a:spcPct val="70000"/>
              </a:lnSpc>
            </a:pPr>
            <a:r>
              <a:rPr lang="en-US" sz="2400" b="1" err="1"/>
              <a:t>CicLAvia</a:t>
            </a:r>
            <a:r>
              <a:rPr lang="en-US" sz="2400"/>
              <a:t> we are engaging with people to transform our relationship with our communities and with each other for the benefit of greater Los Angeles.</a:t>
            </a:r>
          </a:p>
          <a:p>
            <a:pPr>
              <a:lnSpc>
                <a:spcPct val="70000"/>
              </a:lnSpc>
            </a:pPr>
            <a:endParaRPr lang="en-US" sz="2200"/>
          </a:p>
        </p:txBody>
      </p:sp>
    </p:spTree>
    <p:extLst>
      <p:ext uri="{BB962C8B-B14F-4D97-AF65-F5344CB8AC3E}">
        <p14:creationId xmlns:p14="http://schemas.microsoft.com/office/powerpoint/2010/main" val="2315489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96998-B559-1AD6-B2C3-60D1D2314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71946-6EE5-AC91-C7C5-3D8A0B19C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6506"/>
            <a:ext cx="11206017" cy="1325563"/>
          </a:xfrm>
        </p:spPr>
        <p:txBody>
          <a:bodyPr>
            <a:normAutofit/>
          </a:bodyPr>
          <a:lstStyle/>
          <a:p>
            <a:r>
              <a:rPr lang="en-US" sz="4200" b="1"/>
              <a:t>New Traditions and Community Connections (cont.)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C0769-A1D7-3E5D-D6DC-962C39688C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1209964"/>
            <a:ext cx="11206018" cy="5648035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</a:pPr>
            <a:r>
              <a:rPr lang="en-US" sz="2500" b="1"/>
              <a:t>Cal State LA Car Festival </a:t>
            </a:r>
            <a:r>
              <a:rPr lang="en-US" sz="2500"/>
              <a:t>is us opening our doors to our communities around culture and history.</a:t>
            </a:r>
          </a:p>
          <a:p>
            <a:pPr>
              <a:lnSpc>
                <a:spcPct val="70000"/>
              </a:lnSpc>
            </a:pPr>
            <a:r>
              <a:rPr lang="en-US" sz="2500" b="1"/>
              <a:t>LA Pride Parade</a:t>
            </a:r>
            <a:r>
              <a:rPr lang="en-US" sz="2500"/>
              <a:t> is one of our campus's opportunities to celebrate diversity, equity, and inclusion.</a:t>
            </a:r>
          </a:p>
          <a:p>
            <a:pPr>
              <a:lnSpc>
                <a:spcPct val="70000"/>
              </a:lnSpc>
            </a:pPr>
            <a:r>
              <a:rPr lang="en-US" sz="2500" b="1"/>
              <a:t>East LA Parade and Festival </a:t>
            </a:r>
            <a:r>
              <a:rPr lang="en-US" sz="2500"/>
              <a:t>allows us to celebrate Mexican American culture and heritage.</a:t>
            </a:r>
          </a:p>
          <a:p>
            <a:pPr>
              <a:lnSpc>
                <a:spcPct val="70000"/>
              </a:lnSpc>
            </a:pPr>
            <a:r>
              <a:rPr lang="en-US" sz="2500" b="1"/>
              <a:t>Taste of Soul</a:t>
            </a:r>
            <a:r>
              <a:rPr lang="en-US" sz="2500"/>
              <a:t> is our opportunity to celebrate Black culture and community. </a:t>
            </a:r>
          </a:p>
          <a:p>
            <a:pPr>
              <a:lnSpc>
                <a:spcPct val="70000"/>
              </a:lnSpc>
            </a:pPr>
            <a:r>
              <a:rPr lang="en-US" sz="2500" b="1"/>
              <a:t>Lunar New Year Festival</a:t>
            </a:r>
            <a:r>
              <a:rPr lang="en-US" sz="2500"/>
              <a:t>, we celebrate the deeply rooted Asian and Pacific Islander heritage of the San Gabriel Valley</a:t>
            </a:r>
          </a:p>
          <a:p>
            <a:pPr>
              <a:lnSpc>
                <a:spcPct val="70000"/>
              </a:lnSpc>
            </a:pPr>
            <a:r>
              <a:rPr lang="en-US" sz="2500" b="1"/>
              <a:t>United American Indian Involvement Powwow, </a:t>
            </a:r>
            <a:r>
              <a:rPr lang="en-US" sz="2500"/>
              <a:t>we honor the traditional caretakers and elders by hosting the first-ever powwow on our campus.</a:t>
            </a:r>
          </a:p>
          <a:p>
            <a:pPr>
              <a:lnSpc>
                <a:spcPct val="70000"/>
              </a:lnSpc>
            </a:pPr>
            <a:r>
              <a:rPr lang="en-US" sz="2500" b="1"/>
              <a:t>High School Principals Breakfast, </a:t>
            </a:r>
            <a:r>
              <a:rPr lang="en-US" sz="2500"/>
              <a:t>we are inviting our LA principals to get to know us and what makes Cal State LA the place to send their students.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2500"/>
              <a:t>Our government relations and community outreach efforts will further strengthen Cal State LA’s presence and partnerships throughout Los Angeles.</a:t>
            </a:r>
          </a:p>
        </p:txBody>
      </p:sp>
    </p:spTree>
    <p:extLst>
      <p:ext uri="{BB962C8B-B14F-4D97-AF65-F5344CB8AC3E}">
        <p14:creationId xmlns:p14="http://schemas.microsoft.com/office/powerpoint/2010/main" val="1067511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476B8-089D-E844-8DB2-EDD361ED7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EFDFB-4BAD-9B9A-D2F7-911F728FC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6506"/>
            <a:ext cx="11206017" cy="1325563"/>
          </a:xfrm>
        </p:spPr>
        <p:txBody>
          <a:bodyPr>
            <a:normAutofit/>
          </a:bodyPr>
          <a:lstStyle/>
          <a:p>
            <a:r>
              <a:rPr lang="en-US" b="1"/>
              <a:t>We are Together!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8760D-9EB1-3AC3-F503-E78905CDAF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1209965"/>
            <a:ext cx="11206018" cy="5421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CSU Forward provides the systemwide direction. One LA defines Cal State LA’s path forward.</a:t>
            </a:r>
          </a:p>
          <a:p>
            <a:pPr marL="0" indent="0">
              <a:buNone/>
            </a:pPr>
            <a:r>
              <a:rPr lang="en-US" sz="2400"/>
              <a:t>This year, we will focus on:</a:t>
            </a:r>
          </a:p>
          <a:p>
            <a:r>
              <a:rPr lang="en-US" sz="2400"/>
              <a:t>Implementing the strategic plan</a:t>
            </a:r>
          </a:p>
          <a:p>
            <a:r>
              <a:rPr lang="en-US" sz="2400"/>
              <a:t>Strengthening enrollment and the student experience</a:t>
            </a:r>
          </a:p>
          <a:p>
            <a:r>
              <a:rPr lang="en-US" sz="2400"/>
              <a:t>Meeting our institutional responsibilities</a:t>
            </a:r>
          </a:p>
          <a:p>
            <a:r>
              <a:rPr lang="en-US" sz="2400"/>
              <a:t>Addressing critical facilities needs</a:t>
            </a:r>
          </a:p>
          <a:p>
            <a:r>
              <a:rPr lang="en-US" sz="2400"/>
              <a:t>Building a more connected university community</a:t>
            </a:r>
          </a:p>
          <a:p>
            <a:pPr marL="0" indent="0">
              <a:buNone/>
            </a:pPr>
            <a:r>
              <a:rPr lang="en-US" sz="2400"/>
              <a:t>Faculty leadership and shared governance will remain essential to our progress.</a:t>
            </a:r>
          </a:p>
          <a:p>
            <a:pPr marL="0" indent="0">
              <a:buNone/>
            </a:pPr>
            <a:endParaRPr lang="en-US" sz="2400"/>
          </a:p>
          <a:p>
            <a:pPr marL="0" indent="0">
              <a:buNone/>
            </a:pPr>
            <a:r>
              <a:rPr lang="en-US" sz="2400" b="1"/>
              <a:t>Thank you for your partnership and your continued commitment to Cal State LA and our students.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16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4D4E3-C3D2-3DD1-4D86-DF0E837C1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6490F2C-6DC3-5AE9-B7BD-DA69D5F4C49A}"/>
              </a:ext>
            </a:extLst>
          </p:cNvPr>
          <p:cNvSpPr txBox="1">
            <a:spLocks/>
          </p:cNvSpPr>
          <p:nvPr/>
        </p:nvSpPr>
        <p:spPr>
          <a:xfrm>
            <a:off x="3584686" y="2902016"/>
            <a:ext cx="8607314" cy="105396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AF1934D2-FF78-D838-5B74-A494AF509C3D}"/>
              </a:ext>
            </a:extLst>
          </p:cNvPr>
          <p:cNvSpPr txBox="1">
            <a:spLocks/>
          </p:cNvSpPr>
          <p:nvPr/>
        </p:nvSpPr>
        <p:spPr>
          <a:xfrm>
            <a:off x="3584686" y="4215985"/>
            <a:ext cx="8607314" cy="448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E3CDB5-49D1-46E5-D42D-FB277C8EEC57}"/>
              </a:ext>
            </a:extLst>
          </p:cNvPr>
          <p:cNvSpPr/>
          <p:nvPr/>
        </p:nvSpPr>
        <p:spPr>
          <a:xfrm>
            <a:off x="-108751" y="-99735"/>
            <a:ext cx="12300738" cy="77449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F31DAA-C5E0-DD8B-B7E7-EC9F90BCDA29}"/>
              </a:ext>
            </a:extLst>
          </p:cNvPr>
          <p:cNvSpPr/>
          <p:nvPr/>
        </p:nvSpPr>
        <p:spPr>
          <a:xfrm>
            <a:off x="-108742" y="991528"/>
            <a:ext cx="9973549" cy="4380572"/>
          </a:xfrm>
          <a:prstGeom prst="rect">
            <a:avLst/>
          </a:prstGeom>
          <a:solidFill>
            <a:schemeClr val="accent4"/>
          </a:solidFill>
          <a:ln>
            <a:solidFill>
              <a:srgbClr val="2253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0FECDEB-D805-113F-70E4-F4A4FB468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8741" y="5517966"/>
            <a:ext cx="12300738" cy="48847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E4EF1F26-D8C8-B6F7-10B2-543C30E67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745" y="991526"/>
            <a:ext cx="3693425" cy="4380573"/>
          </a:xfrm>
          <a:prstGeom prst="rect">
            <a:avLst/>
          </a:prstGeom>
        </p:spPr>
      </p:pic>
      <p:sp>
        <p:nvSpPr>
          <p:cNvPr id="54" name="Title 1">
            <a:extLst>
              <a:ext uri="{FF2B5EF4-FFF2-40B4-BE49-F238E27FC236}">
                <a16:creationId xmlns:a16="http://schemas.microsoft.com/office/drawing/2014/main" id="{6231C785-D176-231B-A569-62F84BFE7724}"/>
              </a:ext>
            </a:extLst>
          </p:cNvPr>
          <p:cNvSpPr txBox="1">
            <a:spLocks/>
          </p:cNvSpPr>
          <p:nvPr/>
        </p:nvSpPr>
        <p:spPr>
          <a:xfrm>
            <a:off x="5183237" y="2891506"/>
            <a:ext cx="3083013" cy="564323"/>
          </a:xfrm>
          <a:prstGeom prst="rect">
            <a:avLst/>
          </a:prstGeom>
        </p:spPr>
        <p:txBody>
          <a:bodyPr lIns="34280" tIns="17140" rIns="34280" bIns="17140"/>
          <a:lstStyle>
            <a:lvl1pPr algn="ctr" defTabSz="1087636" rtl="0" eaLnBrk="1" latinLnBrk="0" hangingPunct="1">
              <a:spcBef>
                <a:spcPct val="0"/>
              </a:spcBef>
              <a:buNone/>
              <a:defRPr sz="59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>
              <a:lnSpc>
                <a:spcPct val="90000"/>
              </a:lnSpc>
              <a:tabLst>
                <a:tab pos="1868703" algn="l"/>
              </a:tabLst>
            </a:pPr>
            <a:r>
              <a:rPr lang="en-US" sz="4000">
                <a:solidFill>
                  <a:schemeClr val="tx1"/>
                </a:solidFill>
                <a:latin typeface="FuturaBT Book"/>
                <a:cs typeface="Calibri" panose="020F0502020204030204" pitchFamily="34" charset="0"/>
              </a:rPr>
              <a:t>Questions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4321D700-0190-2D8D-1B3C-4CA9B9526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4811" y="986814"/>
            <a:ext cx="2327186" cy="439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5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957</Words>
  <Application>Microsoft Office PowerPoint</Application>
  <PresentationFormat>Widescreen</PresentationFormat>
  <Paragraphs>99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Aileron</vt:lpstr>
      <vt:lpstr>Arial</vt:lpstr>
      <vt:lpstr>Arial Bold</vt:lpstr>
      <vt:lpstr>Arial Italics</vt:lpstr>
      <vt:lpstr>Calibri</vt:lpstr>
      <vt:lpstr>Calibri Light</vt:lpstr>
      <vt:lpstr>FuturaBT Book</vt:lpstr>
      <vt:lpstr>Times New Roman</vt:lpstr>
      <vt:lpstr>Office Theme</vt:lpstr>
      <vt:lpstr>PowerPoint Presentation</vt:lpstr>
      <vt:lpstr>PowerPoint Presentation</vt:lpstr>
      <vt:lpstr>PowerPoint Presentation</vt:lpstr>
      <vt:lpstr>One LA: From Planning to Implementation</vt:lpstr>
      <vt:lpstr>PowerPoint Presentation</vt:lpstr>
      <vt:lpstr>Leadership and Enrollment</vt:lpstr>
      <vt:lpstr>Institutional Accountability</vt:lpstr>
      <vt:lpstr>Facilities and the Old Administration Building </vt:lpstr>
      <vt:lpstr>New Traditions and Community Connections</vt:lpstr>
      <vt:lpstr>New Traditions and Community Connections (cont.) </vt:lpstr>
      <vt:lpstr>We are Together!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nery</dc:creator>
  <cp:lastModifiedBy>Roquemore, Rhonda</cp:lastModifiedBy>
  <cp:revision>2</cp:revision>
  <cp:lastPrinted>2026-09-15T20:13:53Z</cp:lastPrinted>
  <dcterms:created xsi:type="dcterms:W3CDTF">2025-02-05T18:39:59Z</dcterms:created>
  <dcterms:modified xsi:type="dcterms:W3CDTF">2026-09-16T16:45:21Z</dcterms:modified>
</cp:coreProperties>
</file>