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49" r:id="rId1"/>
    <p:sldMasterId id="2147483961" r:id="rId2"/>
  </p:sldMasterIdLst>
  <p:notesMasterIdLst>
    <p:notesMasterId r:id="rId60"/>
  </p:notesMasterIdLst>
  <p:sldIdLst>
    <p:sldId id="325" r:id="rId3"/>
    <p:sldId id="387" r:id="rId4"/>
    <p:sldId id="391" r:id="rId5"/>
    <p:sldId id="402" r:id="rId6"/>
    <p:sldId id="448" r:id="rId7"/>
    <p:sldId id="332" r:id="rId8"/>
    <p:sldId id="333" r:id="rId9"/>
    <p:sldId id="334" r:id="rId10"/>
    <p:sldId id="335" r:id="rId11"/>
    <p:sldId id="336" r:id="rId12"/>
    <p:sldId id="326" r:id="rId13"/>
    <p:sldId id="337" r:id="rId14"/>
    <p:sldId id="329" r:id="rId15"/>
    <p:sldId id="340" r:id="rId16"/>
    <p:sldId id="341" r:id="rId17"/>
    <p:sldId id="342" r:id="rId18"/>
    <p:sldId id="434" r:id="rId19"/>
    <p:sldId id="311" r:id="rId20"/>
    <p:sldId id="435" r:id="rId21"/>
    <p:sldId id="436" r:id="rId22"/>
    <p:sldId id="338" r:id="rId23"/>
    <p:sldId id="339" r:id="rId24"/>
    <p:sldId id="437" r:id="rId25"/>
    <p:sldId id="438" r:id="rId26"/>
    <p:sldId id="439" r:id="rId27"/>
    <p:sldId id="343" r:id="rId28"/>
    <p:sldId id="346" r:id="rId29"/>
    <p:sldId id="347" r:id="rId30"/>
    <p:sldId id="350" r:id="rId31"/>
    <p:sldId id="400" r:id="rId32"/>
    <p:sldId id="440" r:id="rId33"/>
    <p:sldId id="412" r:id="rId34"/>
    <p:sldId id="441" r:id="rId35"/>
    <p:sldId id="442" r:id="rId36"/>
    <p:sldId id="443" r:id="rId37"/>
    <p:sldId id="444" r:id="rId38"/>
    <p:sldId id="397" r:id="rId39"/>
    <p:sldId id="415" r:id="rId40"/>
    <p:sldId id="417" r:id="rId41"/>
    <p:sldId id="421" r:id="rId42"/>
    <p:sldId id="418" r:id="rId43"/>
    <p:sldId id="359" r:id="rId44"/>
    <p:sldId id="420" r:id="rId45"/>
    <p:sldId id="361" r:id="rId46"/>
    <p:sldId id="423" r:id="rId47"/>
    <p:sldId id="424" r:id="rId48"/>
    <p:sldId id="425" r:id="rId49"/>
    <p:sldId id="426" r:id="rId50"/>
    <p:sldId id="419" r:id="rId51"/>
    <p:sldId id="427" r:id="rId52"/>
    <p:sldId id="428" r:id="rId53"/>
    <p:sldId id="429" r:id="rId54"/>
    <p:sldId id="430" r:id="rId55"/>
    <p:sldId id="431" r:id="rId56"/>
    <p:sldId id="432" r:id="rId57"/>
    <p:sldId id="445" r:id="rId58"/>
    <p:sldId id="433"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CF47"/>
    <a:srgbClr val="221F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962ECA-1B33-410F-993A-CF8093592781}" v="76" dt="2024-02-22T19:05:09.988"/>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83"/>
    <p:restoredTop sz="94674"/>
  </p:normalViewPr>
  <p:slideViewPr>
    <p:cSldViewPr snapToGrid="0" snapToObjects="1">
      <p:cViewPr varScale="1">
        <p:scale>
          <a:sx n="151" d="100"/>
          <a:sy n="151" d="100"/>
        </p:scale>
        <p:origin x="788" y="1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3C3F4D-36BE-4959-9775-58C7CDAC5BE4}" type="datetimeFigureOut">
              <a:rPr lang="en-US" smtClean="0"/>
              <a:t>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3FBC79-EF87-4237-8B1F-D18F17570B8D}" type="slidenum">
              <a:rPr lang="en-US" smtClean="0"/>
              <a:t>‹#›</a:t>
            </a:fld>
            <a:endParaRPr lang="en-US"/>
          </a:p>
        </p:txBody>
      </p:sp>
    </p:spTree>
    <p:extLst>
      <p:ext uri="{BB962C8B-B14F-4D97-AF65-F5344CB8AC3E}">
        <p14:creationId xmlns:p14="http://schemas.microsoft.com/office/powerpoint/2010/main" val="1827969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9B3F0-F4E9-4C28-A597-A53E0F406097}" type="slidenum">
              <a:rPr lang="en-US" smtClean="0"/>
              <a:t>4</a:t>
            </a:fld>
            <a:endParaRPr lang="en-US"/>
          </a:p>
        </p:txBody>
      </p:sp>
    </p:spTree>
    <p:extLst>
      <p:ext uri="{BB962C8B-B14F-4D97-AF65-F5344CB8AC3E}">
        <p14:creationId xmlns:p14="http://schemas.microsoft.com/office/powerpoint/2010/main" val="2931967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endParaRPr lang="en-US" b="1" dirty="0">
              <a:latin typeface="Tisa Offc"/>
              <a:cs typeface="Tisa Offc"/>
            </a:endParaRPr>
          </a:p>
        </p:txBody>
      </p:sp>
      <p:sp>
        <p:nvSpPr>
          <p:cNvPr id="4" name="Slide Number Placeholder 3"/>
          <p:cNvSpPr>
            <a:spLocks noGrp="1"/>
          </p:cNvSpPr>
          <p:nvPr>
            <p:ph type="sldNum" sz="quarter" idx="10"/>
          </p:nvPr>
        </p:nvSpPr>
        <p:spPr/>
        <p:txBody>
          <a:bodyPr/>
          <a:lstStyle/>
          <a:p>
            <a:fld id="{C219B3F0-F4E9-4C28-A597-A53E0F406097}" type="slidenum">
              <a:rPr lang="en-US" smtClean="0"/>
              <a:t>25</a:t>
            </a:fld>
            <a:endParaRPr lang="en-US"/>
          </a:p>
        </p:txBody>
      </p:sp>
    </p:spTree>
    <p:extLst>
      <p:ext uri="{BB962C8B-B14F-4D97-AF65-F5344CB8AC3E}">
        <p14:creationId xmlns:p14="http://schemas.microsoft.com/office/powerpoint/2010/main" val="1381659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endParaRPr lang="en-US" b="1" dirty="0">
              <a:latin typeface="Tisa Offc"/>
              <a:cs typeface="Tisa Offc"/>
            </a:endParaRPr>
          </a:p>
        </p:txBody>
      </p:sp>
      <p:sp>
        <p:nvSpPr>
          <p:cNvPr id="4" name="Slide Number Placeholder 3"/>
          <p:cNvSpPr>
            <a:spLocks noGrp="1"/>
          </p:cNvSpPr>
          <p:nvPr>
            <p:ph type="sldNum" sz="quarter" idx="10"/>
          </p:nvPr>
        </p:nvSpPr>
        <p:spPr/>
        <p:txBody>
          <a:bodyPr/>
          <a:lstStyle/>
          <a:p>
            <a:fld id="{C219B3F0-F4E9-4C28-A597-A53E0F406097}" type="slidenum">
              <a:rPr lang="en-US" smtClean="0"/>
              <a:t>26</a:t>
            </a:fld>
            <a:endParaRPr lang="en-US"/>
          </a:p>
        </p:txBody>
      </p:sp>
    </p:spTree>
    <p:extLst>
      <p:ext uri="{BB962C8B-B14F-4D97-AF65-F5344CB8AC3E}">
        <p14:creationId xmlns:p14="http://schemas.microsoft.com/office/powerpoint/2010/main" val="1781340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endParaRPr lang="en-US" b="1" dirty="0">
              <a:latin typeface="Tisa Offc"/>
              <a:cs typeface="Tisa Offc"/>
            </a:endParaRPr>
          </a:p>
        </p:txBody>
      </p:sp>
      <p:sp>
        <p:nvSpPr>
          <p:cNvPr id="4" name="Slide Number Placeholder 3"/>
          <p:cNvSpPr>
            <a:spLocks noGrp="1"/>
          </p:cNvSpPr>
          <p:nvPr>
            <p:ph type="sldNum" sz="quarter" idx="10"/>
          </p:nvPr>
        </p:nvSpPr>
        <p:spPr/>
        <p:txBody>
          <a:bodyPr/>
          <a:lstStyle/>
          <a:p>
            <a:fld id="{C219B3F0-F4E9-4C28-A597-A53E0F406097}" type="slidenum">
              <a:rPr lang="en-US" smtClean="0"/>
              <a:t>27</a:t>
            </a:fld>
            <a:endParaRPr lang="en-US"/>
          </a:p>
        </p:txBody>
      </p:sp>
    </p:spTree>
    <p:extLst>
      <p:ext uri="{BB962C8B-B14F-4D97-AF65-F5344CB8AC3E}">
        <p14:creationId xmlns:p14="http://schemas.microsoft.com/office/powerpoint/2010/main" val="1451407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endParaRPr lang="en-US" b="1" dirty="0">
              <a:latin typeface="Tisa Offc"/>
              <a:cs typeface="Tisa Offc"/>
            </a:endParaRPr>
          </a:p>
        </p:txBody>
      </p:sp>
      <p:sp>
        <p:nvSpPr>
          <p:cNvPr id="4" name="Slide Number Placeholder 3"/>
          <p:cNvSpPr>
            <a:spLocks noGrp="1"/>
          </p:cNvSpPr>
          <p:nvPr>
            <p:ph type="sldNum" sz="quarter" idx="10"/>
          </p:nvPr>
        </p:nvSpPr>
        <p:spPr/>
        <p:txBody>
          <a:bodyPr/>
          <a:lstStyle/>
          <a:p>
            <a:fld id="{C219B3F0-F4E9-4C28-A597-A53E0F406097}" type="slidenum">
              <a:rPr lang="en-US" smtClean="0"/>
              <a:t>28</a:t>
            </a:fld>
            <a:endParaRPr lang="en-US"/>
          </a:p>
        </p:txBody>
      </p:sp>
    </p:spTree>
    <p:extLst>
      <p:ext uri="{BB962C8B-B14F-4D97-AF65-F5344CB8AC3E}">
        <p14:creationId xmlns:p14="http://schemas.microsoft.com/office/powerpoint/2010/main" val="1345840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endParaRPr lang="en-US" b="1" dirty="0">
              <a:latin typeface="Tisa Offc"/>
              <a:cs typeface="Tisa Offc"/>
            </a:endParaRPr>
          </a:p>
        </p:txBody>
      </p:sp>
      <p:sp>
        <p:nvSpPr>
          <p:cNvPr id="4" name="Slide Number Placeholder 3"/>
          <p:cNvSpPr>
            <a:spLocks noGrp="1"/>
          </p:cNvSpPr>
          <p:nvPr>
            <p:ph type="sldNum" sz="quarter" idx="10"/>
          </p:nvPr>
        </p:nvSpPr>
        <p:spPr/>
        <p:txBody>
          <a:bodyPr/>
          <a:lstStyle/>
          <a:p>
            <a:fld id="{C219B3F0-F4E9-4C28-A597-A53E0F406097}" type="slidenum">
              <a:rPr lang="en-US" smtClean="0"/>
              <a:t>29</a:t>
            </a:fld>
            <a:endParaRPr lang="en-US"/>
          </a:p>
        </p:txBody>
      </p:sp>
    </p:spTree>
    <p:extLst>
      <p:ext uri="{BB962C8B-B14F-4D97-AF65-F5344CB8AC3E}">
        <p14:creationId xmlns:p14="http://schemas.microsoft.com/office/powerpoint/2010/main" val="1101985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502586" rtl="0" eaLnBrk="1" fontAlgn="auto" latinLnBrk="0" hangingPunct="1">
              <a:lnSpc>
                <a:spcPct val="100000"/>
              </a:lnSpc>
              <a:spcBef>
                <a:spcPts val="0"/>
              </a:spcBef>
              <a:spcAft>
                <a:spcPts val="0"/>
              </a:spcAft>
              <a:buClrTx/>
              <a:buSzTx/>
              <a:buFontTx/>
              <a:buNone/>
              <a:tabLst/>
              <a:defRPr/>
            </a:pPr>
            <a:fld id="{C219B3F0-F4E9-4C28-A597-A53E0F406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02586"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5440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endParaRPr lang="en-US" b="1" dirty="0">
              <a:latin typeface="Tisa Offc"/>
              <a:cs typeface="Tisa Offc"/>
            </a:endParaRPr>
          </a:p>
        </p:txBody>
      </p:sp>
      <p:sp>
        <p:nvSpPr>
          <p:cNvPr id="4" name="Slide Number Placeholder 3"/>
          <p:cNvSpPr>
            <a:spLocks noGrp="1"/>
          </p:cNvSpPr>
          <p:nvPr>
            <p:ph type="sldNum" sz="quarter" idx="10"/>
          </p:nvPr>
        </p:nvSpPr>
        <p:spPr/>
        <p:txBody>
          <a:bodyPr/>
          <a:lstStyle/>
          <a:p>
            <a:fld id="{C219B3F0-F4E9-4C28-A597-A53E0F406097}" type="slidenum">
              <a:rPr lang="en-US" smtClean="0"/>
              <a:t>32</a:t>
            </a:fld>
            <a:endParaRPr lang="en-US"/>
          </a:p>
        </p:txBody>
      </p:sp>
    </p:spTree>
    <p:extLst>
      <p:ext uri="{BB962C8B-B14F-4D97-AF65-F5344CB8AC3E}">
        <p14:creationId xmlns:p14="http://schemas.microsoft.com/office/powerpoint/2010/main" val="1781892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10000"/>
              </a:lnSpc>
              <a:buFont typeface="Wingdings" panose="05000000000000000000" pitchFamily="2" charset="2"/>
              <a:buChar char="q"/>
            </a:pPr>
            <a:r>
              <a:rPr lang="en-US" sz="1200" dirty="0">
                <a:latin typeface="Tisa Offc" panose="02010504030101020102" pitchFamily="2" charset="77"/>
                <a:ea typeface="Cambria" charset="0"/>
                <a:cs typeface="Tisa Offc" panose="02010504030101020102" pitchFamily="2" charset="77"/>
              </a:rPr>
              <a:t>Page number errors: no page number on title; lowercase Roman numerals in preliminary pages, Arabic numerals beginning with Chapter 1</a:t>
            </a:r>
          </a:p>
          <a:p>
            <a:pPr algn="l">
              <a:lnSpc>
                <a:spcPct val="110000"/>
              </a:lnSpc>
              <a:buFont typeface="Wingdings" panose="05000000000000000000" pitchFamily="2" charset="2"/>
              <a:buChar char="q"/>
            </a:pPr>
            <a:r>
              <a:rPr lang="en-US" sz="1200" dirty="0">
                <a:latin typeface="Tisa Offc" panose="02010504030101020102" pitchFamily="2" charset="77"/>
                <a:ea typeface="Cambria" charset="0"/>
                <a:cs typeface="Tisa Offc" panose="02010504030101020102" pitchFamily="2" charset="77"/>
              </a:rPr>
              <a:t>Table of Contents errors: headings and subheadings from chapters must be included in </a:t>
            </a:r>
            <a:r>
              <a:rPr lang="en-US" sz="1200" dirty="0" err="1">
                <a:latin typeface="Tisa Offc" panose="02010504030101020102" pitchFamily="2" charset="77"/>
                <a:ea typeface="Cambria" charset="0"/>
                <a:cs typeface="Tisa Offc" panose="02010504030101020102" pitchFamily="2" charset="77"/>
              </a:rPr>
              <a:t>ToC</a:t>
            </a:r>
            <a:r>
              <a:rPr lang="en-US" sz="1200" dirty="0">
                <a:latin typeface="Tisa Offc" panose="02010504030101020102" pitchFamily="2" charset="77"/>
                <a:ea typeface="Cambria" charset="0"/>
                <a:cs typeface="Tisa Offc" panose="02010504030101020102" pitchFamily="2" charset="77"/>
              </a:rPr>
              <a:t>; dotted leaders to page numbers instead of periods</a:t>
            </a:r>
          </a:p>
          <a:p>
            <a:pPr algn="l">
              <a:lnSpc>
                <a:spcPct val="110000"/>
              </a:lnSpc>
              <a:buFont typeface="Wingdings" panose="05000000000000000000" pitchFamily="2" charset="2"/>
              <a:buChar char="q"/>
            </a:pPr>
            <a:r>
              <a:rPr lang="en-US" sz="1200" dirty="0">
                <a:latin typeface="Tisa Offc" panose="02010504030101020102" pitchFamily="2" charset="77"/>
                <a:ea typeface="Cambria" charset="0"/>
                <a:cs typeface="Tisa Offc" panose="02010504030101020102" pitchFamily="2" charset="77"/>
              </a:rPr>
              <a:t>Consistency of formatting for Tables and Figures</a:t>
            </a:r>
          </a:p>
          <a:p>
            <a:endParaRPr lang="en-US" dirty="0"/>
          </a:p>
        </p:txBody>
      </p:sp>
      <p:sp>
        <p:nvSpPr>
          <p:cNvPr id="4" name="Slide Number Placeholder 3"/>
          <p:cNvSpPr>
            <a:spLocks noGrp="1"/>
          </p:cNvSpPr>
          <p:nvPr>
            <p:ph type="sldNum" sz="quarter" idx="5"/>
          </p:nvPr>
        </p:nvSpPr>
        <p:spPr/>
        <p:txBody>
          <a:bodyPr/>
          <a:lstStyle/>
          <a:p>
            <a:fld id="{213FBC79-EF87-4237-8B1F-D18F17570B8D}" type="slidenum">
              <a:rPr lang="en-US" smtClean="0"/>
              <a:t>34</a:t>
            </a:fld>
            <a:endParaRPr lang="en-US"/>
          </a:p>
        </p:txBody>
      </p:sp>
    </p:spTree>
    <p:extLst>
      <p:ext uri="{BB962C8B-B14F-4D97-AF65-F5344CB8AC3E}">
        <p14:creationId xmlns:p14="http://schemas.microsoft.com/office/powerpoint/2010/main" val="1571613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9047" rtl="0" eaLnBrk="1" fontAlgn="auto" latinLnBrk="0" hangingPunct="1">
              <a:lnSpc>
                <a:spcPct val="100000"/>
              </a:lnSpc>
              <a:spcBef>
                <a:spcPts val="0"/>
              </a:spcBef>
              <a:spcAft>
                <a:spcPts val="0"/>
              </a:spcAft>
              <a:buClrTx/>
              <a:buSzTx/>
              <a:buFontTx/>
              <a:buNone/>
              <a:tabLst/>
              <a:defRPr/>
            </a:pPr>
            <a:fld id="{C219B3F0-F4E9-4C28-A597-A53E0F406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047"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03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19B3F0-F4E9-4C28-A597-A53E0F406097}" type="slidenum">
              <a:rPr lang="en-US" smtClean="0"/>
              <a:t>42</a:t>
            </a:fld>
            <a:endParaRPr lang="en-US"/>
          </a:p>
        </p:txBody>
      </p:sp>
    </p:spTree>
    <p:extLst>
      <p:ext uri="{BB962C8B-B14F-4D97-AF65-F5344CB8AC3E}">
        <p14:creationId xmlns:p14="http://schemas.microsoft.com/office/powerpoint/2010/main" val="1906989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19B3F0-F4E9-4C28-A597-A53E0F406097}" type="slidenum">
              <a:rPr lang="en-US" smtClean="0"/>
              <a:t>17</a:t>
            </a:fld>
            <a:endParaRPr lang="en-US"/>
          </a:p>
        </p:txBody>
      </p:sp>
    </p:spTree>
    <p:extLst>
      <p:ext uri="{BB962C8B-B14F-4D97-AF65-F5344CB8AC3E}">
        <p14:creationId xmlns:p14="http://schemas.microsoft.com/office/powerpoint/2010/main" val="455909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502586" rtl="0" eaLnBrk="1" fontAlgn="auto" latinLnBrk="0" hangingPunct="1">
              <a:lnSpc>
                <a:spcPct val="100000"/>
              </a:lnSpc>
              <a:spcBef>
                <a:spcPts val="0"/>
              </a:spcBef>
              <a:spcAft>
                <a:spcPts val="0"/>
              </a:spcAft>
              <a:buClrTx/>
              <a:buSzTx/>
              <a:buFontTx/>
              <a:buNone/>
              <a:tabLst/>
              <a:defRPr/>
            </a:pPr>
            <a:fld id="{C219B3F0-F4E9-4C28-A597-A53E0F406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02586"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732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endParaRPr lang="en-US" b="1" dirty="0">
              <a:latin typeface="Tisa Offc"/>
              <a:cs typeface="Tisa Offc"/>
            </a:endParaRPr>
          </a:p>
        </p:txBody>
      </p:sp>
      <p:sp>
        <p:nvSpPr>
          <p:cNvPr id="4" name="Slide Number Placeholder 3"/>
          <p:cNvSpPr>
            <a:spLocks noGrp="1"/>
          </p:cNvSpPr>
          <p:nvPr>
            <p:ph type="sldNum" sz="quarter" idx="10"/>
          </p:nvPr>
        </p:nvSpPr>
        <p:spPr/>
        <p:txBody>
          <a:bodyPr/>
          <a:lstStyle/>
          <a:p>
            <a:fld id="{C219B3F0-F4E9-4C28-A597-A53E0F406097}" type="slidenum">
              <a:rPr lang="en-US" smtClean="0"/>
              <a:t>18</a:t>
            </a:fld>
            <a:endParaRPr lang="en-US"/>
          </a:p>
        </p:txBody>
      </p:sp>
    </p:spTree>
    <p:extLst>
      <p:ext uri="{BB962C8B-B14F-4D97-AF65-F5344CB8AC3E}">
        <p14:creationId xmlns:p14="http://schemas.microsoft.com/office/powerpoint/2010/main" val="3538638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endParaRPr lang="en-US" b="1" dirty="0">
              <a:latin typeface="Tisa Offc"/>
              <a:cs typeface="Tisa Offc"/>
            </a:endParaRPr>
          </a:p>
        </p:txBody>
      </p:sp>
      <p:sp>
        <p:nvSpPr>
          <p:cNvPr id="4" name="Slide Number Placeholder 3"/>
          <p:cNvSpPr>
            <a:spLocks noGrp="1"/>
          </p:cNvSpPr>
          <p:nvPr>
            <p:ph type="sldNum" sz="quarter" idx="10"/>
          </p:nvPr>
        </p:nvSpPr>
        <p:spPr/>
        <p:txBody>
          <a:bodyPr/>
          <a:lstStyle/>
          <a:p>
            <a:fld id="{C219B3F0-F4E9-4C28-A597-A53E0F406097}" type="slidenum">
              <a:rPr lang="en-US" smtClean="0"/>
              <a:t>19</a:t>
            </a:fld>
            <a:endParaRPr lang="en-US"/>
          </a:p>
        </p:txBody>
      </p:sp>
    </p:spTree>
    <p:extLst>
      <p:ext uri="{BB962C8B-B14F-4D97-AF65-F5344CB8AC3E}">
        <p14:creationId xmlns:p14="http://schemas.microsoft.com/office/powerpoint/2010/main" val="340576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endParaRPr lang="en-US" b="1" dirty="0">
              <a:latin typeface="Tisa Offc"/>
              <a:cs typeface="Tisa Offc"/>
            </a:endParaRPr>
          </a:p>
        </p:txBody>
      </p:sp>
      <p:sp>
        <p:nvSpPr>
          <p:cNvPr id="4" name="Slide Number Placeholder 3"/>
          <p:cNvSpPr>
            <a:spLocks noGrp="1"/>
          </p:cNvSpPr>
          <p:nvPr>
            <p:ph type="sldNum" sz="quarter" idx="10"/>
          </p:nvPr>
        </p:nvSpPr>
        <p:spPr/>
        <p:txBody>
          <a:bodyPr/>
          <a:lstStyle/>
          <a:p>
            <a:fld id="{C219B3F0-F4E9-4C28-A597-A53E0F406097}" type="slidenum">
              <a:rPr lang="en-US" smtClean="0"/>
              <a:t>20</a:t>
            </a:fld>
            <a:endParaRPr lang="en-US"/>
          </a:p>
        </p:txBody>
      </p:sp>
    </p:spTree>
    <p:extLst>
      <p:ext uri="{BB962C8B-B14F-4D97-AF65-F5344CB8AC3E}">
        <p14:creationId xmlns:p14="http://schemas.microsoft.com/office/powerpoint/2010/main" val="1942032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endParaRPr lang="en-US" b="1" dirty="0">
              <a:latin typeface="Tisa Offc"/>
              <a:cs typeface="Tisa Offc"/>
            </a:endParaRPr>
          </a:p>
        </p:txBody>
      </p:sp>
      <p:sp>
        <p:nvSpPr>
          <p:cNvPr id="4" name="Slide Number Placeholder 3"/>
          <p:cNvSpPr>
            <a:spLocks noGrp="1"/>
          </p:cNvSpPr>
          <p:nvPr>
            <p:ph type="sldNum" sz="quarter" idx="10"/>
          </p:nvPr>
        </p:nvSpPr>
        <p:spPr/>
        <p:txBody>
          <a:bodyPr/>
          <a:lstStyle/>
          <a:p>
            <a:fld id="{C219B3F0-F4E9-4C28-A597-A53E0F406097}" type="slidenum">
              <a:rPr lang="en-US" smtClean="0"/>
              <a:t>21</a:t>
            </a:fld>
            <a:endParaRPr lang="en-US"/>
          </a:p>
        </p:txBody>
      </p:sp>
    </p:spTree>
    <p:extLst>
      <p:ext uri="{BB962C8B-B14F-4D97-AF65-F5344CB8AC3E}">
        <p14:creationId xmlns:p14="http://schemas.microsoft.com/office/powerpoint/2010/main" val="1863466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endParaRPr lang="en-US" b="1" dirty="0">
              <a:latin typeface="Tisa Offc"/>
              <a:cs typeface="Tisa Offc"/>
            </a:endParaRPr>
          </a:p>
        </p:txBody>
      </p:sp>
      <p:sp>
        <p:nvSpPr>
          <p:cNvPr id="4" name="Slide Number Placeholder 3"/>
          <p:cNvSpPr>
            <a:spLocks noGrp="1"/>
          </p:cNvSpPr>
          <p:nvPr>
            <p:ph type="sldNum" sz="quarter" idx="10"/>
          </p:nvPr>
        </p:nvSpPr>
        <p:spPr/>
        <p:txBody>
          <a:bodyPr/>
          <a:lstStyle/>
          <a:p>
            <a:fld id="{C219B3F0-F4E9-4C28-A597-A53E0F406097}" type="slidenum">
              <a:rPr lang="en-US" smtClean="0"/>
              <a:t>22</a:t>
            </a:fld>
            <a:endParaRPr lang="en-US"/>
          </a:p>
        </p:txBody>
      </p:sp>
    </p:spTree>
    <p:extLst>
      <p:ext uri="{BB962C8B-B14F-4D97-AF65-F5344CB8AC3E}">
        <p14:creationId xmlns:p14="http://schemas.microsoft.com/office/powerpoint/2010/main" val="760532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endParaRPr lang="en-US" b="1" dirty="0">
              <a:latin typeface="Tisa Offc"/>
              <a:cs typeface="Tisa Offc"/>
            </a:endParaRPr>
          </a:p>
        </p:txBody>
      </p:sp>
      <p:sp>
        <p:nvSpPr>
          <p:cNvPr id="4" name="Slide Number Placeholder 3"/>
          <p:cNvSpPr>
            <a:spLocks noGrp="1"/>
          </p:cNvSpPr>
          <p:nvPr>
            <p:ph type="sldNum" sz="quarter" idx="10"/>
          </p:nvPr>
        </p:nvSpPr>
        <p:spPr/>
        <p:txBody>
          <a:bodyPr/>
          <a:lstStyle/>
          <a:p>
            <a:fld id="{C219B3F0-F4E9-4C28-A597-A53E0F406097}" type="slidenum">
              <a:rPr lang="en-US" smtClean="0"/>
              <a:t>23</a:t>
            </a:fld>
            <a:endParaRPr lang="en-US"/>
          </a:p>
        </p:txBody>
      </p:sp>
    </p:spTree>
    <p:extLst>
      <p:ext uri="{BB962C8B-B14F-4D97-AF65-F5344CB8AC3E}">
        <p14:creationId xmlns:p14="http://schemas.microsoft.com/office/powerpoint/2010/main" val="1801870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endParaRPr lang="en-US" b="1" dirty="0">
              <a:latin typeface="Tisa Offc"/>
              <a:cs typeface="Tisa Offc"/>
            </a:endParaRPr>
          </a:p>
        </p:txBody>
      </p:sp>
      <p:sp>
        <p:nvSpPr>
          <p:cNvPr id="4" name="Slide Number Placeholder 3"/>
          <p:cNvSpPr>
            <a:spLocks noGrp="1"/>
          </p:cNvSpPr>
          <p:nvPr>
            <p:ph type="sldNum" sz="quarter" idx="10"/>
          </p:nvPr>
        </p:nvSpPr>
        <p:spPr/>
        <p:txBody>
          <a:bodyPr/>
          <a:lstStyle/>
          <a:p>
            <a:fld id="{C219B3F0-F4E9-4C28-A597-A53E0F406097}" type="slidenum">
              <a:rPr lang="en-US" smtClean="0"/>
              <a:t>24</a:t>
            </a:fld>
            <a:endParaRPr lang="en-US"/>
          </a:p>
        </p:txBody>
      </p:sp>
    </p:spTree>
    <p:extLst>
      <p:ext uri="{BB962C8B-B14F-4D97-AF65-F5344CB8AC3E}">
        <p14:creationId xmlns:p14="http://schemas.microsoft.com/office/powerpoint/2010/main" val="1039923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B5554-0A4B-B34B-9643-A3FF00DEA8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CB3FC8-2E35-074D-B6CB-F86883CB23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43BEA4-A5BC-BD40-8F06-FA520346CC21}"/>
              </a:ext>
            </a:extLst>
          </p:cNvPr>
          <p:cNvSpPr>
            <a:spLocks noGrp="1"/>
          </p:cNvSpPr>
          <p:nvPr>
            <p:ph type="dt" sz="half" idx="10"/>
          </p:nvPr>
        </p:nvSpPr>
        <p:spPr/>
        <p:txBody>
          <a:bodyPr/>
          <a:lstStyle/>
          <a:p>
            <a:fld id="{4A80C6D2-1B31-1F45-A78F-EF1E7647E902}" type="datetimeFigureOut">
              <a:rPr lang="en-US" smtClean="0"/>
              <a:t>2/26/2024</a:t>
            </a:fld>
            <a:endParaRPr lang="en-US"/>
          </a:p>
        </p:txBody>
      </p:sp>
      <p:sp>
        <p:nvSpPr>
          <p:cNvPr id="5" name="Footer Placeholder 4">
            <a:extLst>
              <a:ext uri="{FF2B5EF4-FFF2-40B4-BE49-F238E27FC236}">
                <a16:creationId xmlns:a16="http://schemas.microsoft.com/office/drawing/2014/main" id="{419E5D71-CD5E-7347-8D1F-3C91D86A74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E52C66-5721-E249-AB53-BF2FD1DEF3B3}"/>
              </a:ext>
            </a:extLst>
          </p:cNvPr>
          <p:cNvSpPr>
            <a:spLocks noGrp="1"/>
          </p:cNvSpPr>
          <p:nvPr>
            <p:ph type="sldNum" sz="quarter" idx="12"/>
          </p:nvPr>
        </p:nvSpPr>
        <p:spPr/>
        <p:txBody>
          <a:bodyPr/>
          <a:lstStyle/>
          <a:p>
            <a:fld id="{F5ECF3B1-9298-6E43-8F1D-AEB5A01CA7ED}" type="slidenum">
              <a:rPr lang="en-US" smtClean="0"/>
              <a:t>‹#›</a:t>
            </a:fld>
            <a:endParaRPr lang="en-US"/>
          </a:p>
        </p:txBody>
      </p:sp>
    </p:spTree>
    <p:extLst>
      <p:ext uri="{BB962C8B-B14F-4D97-AF65-F5344CB8AC3E}">
        <p14:creationId xmlns:p14="http://schemas.microsoft.com/office/powerpoint/2010/main" val="3245353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35F06-E1B4-9C4E-8766-996A783327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05C769-428C-CD42-91E1-4098862E36A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1182F2-1B4D-4342-BB46-B13AEC6F3465}"/>
              </a:ext>
            </a:extLst>
          </p:cNvPr>
          <p:cNvSpPr>
            <a:spLocks noGrp="1"/>
          </p:cNvSpPr>
          <p:nvPr>
            <p:ph type="dt" sz="half" idx="10"/>
          </p:nvPr>
        </p:nvSpPr>
        <p:spPr/>
        <p:txBody>
          <a:bodyPr/>
          <a:lstStyle/>
          <a:p>
            <a:fld id="{4A80C6D2-1B31-1F45-A78F-EF1E7647E902}" type="datetimeFigureOut">
              <a:rPr lang="en-US" smtClean="0"/>
              <a:t>2/26/2024</a:t>
            </a:fld>
            <a:endParaRPr lang="en-US"/>
          </a:p>
        </p:txBody>
      </p:sp>
      <p:sp>
        <p:nvSpPr>
          <p:cNvPr id="5" name="Footer Placeholder 4">
            <a:extLst>
              <a:ext uri="{FF2B5EF4-FFF2-40B4-BE49-F238E27FC236}">
                <a16:creationId xmlns:a16="http://schemas.microsoft.com/office/drawing/2014/main" id="{06F96F8A-3258-D44F-BEFB-9A49C77F3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FDCF08-E2A8-FE44-AB09-8AC0B7EE5327}"/>
              </a:ext>
            </a:extLst>
          </p:cNvPr>
          <p:cNvSpPr>
            <a:spLocks noGrp="1"/>
          </p:cNvSpPr>
          <p:nvPr>
            <p:ph type="sldNum" sz="quarter" idx="12"/>
          </p:nvPr>
        </p:nvSpPr>
        <p:spPr/>
        <p:txBody>
          <a:bodyPr/>
          <a:lstStyle/>
          <a:p>
            <a:fld id="{F5ECF3B1-9298-6E43-8F1D-AEB5A01CA7ED}" type="slidenum">
              <a:rPr lang="en-US" smtClean="0"/>
              <a:t>‹#›</a:t>
            </a:fld>
            <a:endParaRPr lang="en-US"/>
          </a:p>
        </p:txBody>
      </p:sp>
    </p:spTree>
    <p:extLst>
      <p:ext uri="{BB962C8B-B14F-4D97-AF65-F5344CB8AC3E}">
        <p14:creationId xmlns:p14="http://schemas.microsoft.com/office/powerpoint/2010/main" val="277068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DC6BDB-DBE5-4048-821F-7A8C9A0E7D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FFB9FB-E270-0441-ABBB-0E495030D69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55598D-35F4-6B46-B82F-AE351914C472}"/>
              </a:ext>
            </a:extLst>
          </p:cNvPr>
          <p:cNvSpPr>
            <a:spLocks noGrp="1"/>
          </p:cNvSpPr>
          <p:nvPr>
            <p:ph type="dt" sz="half" idx="10"/>
          </p:nvPr>
        </p:nvSpPr>
        <p:spPr/>
        <p:txBody>
          <a:bodyPr/>
          <a:lstStyle/>
          <a:p>
            <a:fld id="{4A80C6D2-1B31-1F45-A78F-EF1E7647E902}" type="datetimeFigureOut">
              <a:rPr lang="en-US" smtClean="0"/>
              <a:t>2/26/2024</a:t>
            </a:fld>
            <a:endParaRPr lang="en-US"/>
          </a:p>
        </p:txBody>
      </p:sp>
      <p:sp>
        <p:nvSpPr>
          <p:cNvPr id="5" name="Footer Placeholder 4">
            <a:extLst>
              <a:ext uri="{FF2B5EF4-FFF2-40B4-BE49-F238E27FC236}">
                <a16:creationId xmlns:a16="http://schemas.microsoft.com/office/drawing/2014/main" id="{DCA84988-D6DF-9B4F-882A-FE9AE38A63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4EEEC7-42FC-8A4C-B1F0-576546B898B2}"/>
              </a:ext>
            </a:extLst>
          </p:cNvPr>
          <p:cNvSpPr>
            <a:spLocks noGrp="1"/>
          </p:cNvSpPr>
          <p:nvPr>
            <p:ph type="sldNum" sz="quarter" idx="12"/>
          </p:nvPr>
        </p:nvSpPr>
        <p:spPr/>
        <p:txBody>
          <a:bodyPr/>
          <a:lstStyle/>
          <a:p>
            <a:fld id="{F5ECF3B1-9298-6E43-8F1D-AEB5A01CA7ED}" type="slidenum">
              <a:rPr lang="en-US" smtClean="0"/>
              <a:t>‹#›</a:t>
            </a:fld>
            <a:endParaRPr lang="en-US"/>
          </a:p>
        </p:txBody>
      </p:sp>
    </p:spTree>
    <p:extLst>
      <p:ext uri="{BB962C8B-B14F-4D97-AF65-F5344CB8AC3E}">
        <p14:creationId xmlns:p14="http://schemas.microsoft.com/office/powerpoint/2010/main" val="1348943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3B9121-2037-47B5-9245-3798D398F59F}"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F55670-B322-4676-9CC1-4817103F9FE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052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3B9121-2037-47B5-9245-3798D398F59F}"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F55670-B322-4676-9CC1-4817103F9FE6}" type="slidenum">
              <a:rPr lang="en-US" smtClean="0"/>
              <a:t>‹#›</a:t>
            </a:fld>
            <a:endParaRPr lang="en-US"/>
          </a:p>
        </p:txBody>
      </p:sp>
    </p:spTree>
    <p:extLst>
      <p:ext uri="{BB962C8B-B14F-4D97-AF65-F5344CB8AC3E}">
        <p14:creationId xmlns:p14="http://schemas.microsoft.com/office/powerpoint/2010/main" val="1768224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3B9121-2037-47B5-9245-3798D398F59F}"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F55670-B322-4676-9CC1-4817103F9FE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964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3B9121-2037-47B5-9245-3798D398F59F}" type="datetimeFigureOut">
              <a:rPr lang="en-US" smtClean="0"/>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F55670-B322-4676-9CC1-4817103F9FE6}" type="slidenum">
              <a:rPr lang="en-US" smtClean="0"/>
              <a:t>‹#›</a:t>
            </a:fld>
            <a:endParaRPr lang="en-US"/>
          </a:p>
        </p:txBody>
      </p:sp>
    </p:spTree>
    <p:extLst>
      <p:ext uri="{BB962C8B-B14F-4D97-AF65-F5344CB8AC3E}">
        <p14:creationId xmlns:p14="http://schemas.microsoft.com/office/powerpoint/2010/main" val="3621375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13B9121-2037-47B5-9245-3798D398F59F}" type="datetimeFigureOut">
              <a:rPr lang="en-US" smtClean="0"/>
              <a:t>2/26/2024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F55670-B322-4676-9CC1-4817103F9FE6}" type="slidenum">
              <a:rPr lang="en-US" smtClean="0"/>
              <a:t>‹#›</a:t>
            </a:fld>
            <a:endParaRPr lang="en-US"/>
          </a:p>
        </p:txBody>
      </p:sp>
    </p:spTree>
    <p:extLst>
      <p:ext uri="{BB962C8B-B14F-4D97-AF65-F5344CB8AC3E}">
        <p14:creationId xmlns:p14="http://schemas.microsoft.com/office/powerpoint/2010/main" val="4145472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3B9121-2037-47B5-9245-3798D398F59F}" type="datetimeFigureOut">
              <a:rPr lang="en-US" smtClean="0"/>
              <a:t>2/26/2024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F55670-B322-4676-9CC1-4817103F9FE6}" type="slidenum">
              <a:rPr lang="en-US" smtClean="0"/>
              <a:t>‹#›</a:t>
            </a:fld>
            <a:endParaRPr lang="en-US"/>
          </a:p>
        </p:txBody>
      </p:sp>
    </p:spTree>
    <p:extLst>
      <p:ext uri="{BB962C8B-B14F-4D97-AF65-F5344CB8AC3E}">
        <p14:creationId xmlns:p14="http://schemas.microsoft.com/office/powerpoint/2010/main" val="3428240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13B9121-2037-47B5-9245-3798D398F59F}" type="datetimeFigureOut">
              <a:rPr lang="en-US" smtClean="0"/>
              <a:t>2/26/2024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6F55670-B322-4676-9CC1-4817103F9FE6}" type="slidenum">
              <a:rPr lang="en-US" smtClean="0"/>
              <a:t>‹#›</a:t>
            </a:fld>
            <a:endParaRPr lang="en-US"/>
          </a:p>
        </p:txBody>
      </p:sp>
    </p:spTree>
    <p:extLst>
      <p:ext uri="{BB962C8B-B14F-4D97-AF65-F5344CB8AC3E}">
        <p14:creationId xmlns:p14="http://schemas.microsoft.com/office/powerpoint/2010/main" val="189199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13B9121-2037-47B5-9245-3798D398F59F}" type="datetimeFigureOut">
              <a:rPr lang="en-US" smtClean="0"/>
              <a:t>2/26/2024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6F55670-B322-4676-9CC1-4817103F9FE6}" type="slidenum">
              <a:rPr lang="en-US" smtClean="0"/>
              <a:t>‹#›</a:t>
            </a:fld>
            <a:endParaRPr lang="en-US"/>
          </a:p>
        </p:txBody>
      </p:sp>
    </p:spTree>
    <p:extLst>
      <p:ext uri="{BB962C8B-B14F-4D97-AF65-F5344CB8AC3E}">
        <p14:creationId xmlns:p14="http://schemas.microsoft.com/office/powerpoint/2010/main" val="343657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E133A-6AB2-9640-A5A3-FA5C5D0524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0420A8-D2FC-4D4E-AECC-F1C026C0B09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77A02F-E841-784F-A864-34F76CA42CC4}"/>
              </a:ext>
            </a:extLst>
          </p:cNvPr>
          <p:cNvSpPr>
            <a:spLocks noGrp="1"/>
          </p:cNvSpPr>
          <p:nvPr>
            <p:ph type="dt" sz="half" idx="10"/>
          </p:nvPr>
        </p:nvSpPr>
        <p:spPr/>
        <p:txBody>
          <a:bodyPr/>
          <a:lstStyle/>
          <a:p>
            <a:fld id="{4A80C6D2-1B31-1F45-A78F-EF1E7647E902}" type="datetimeFigureOut">
              <a:rPr lang="en-US" smtClean="0"/>
              <a:t>2/26/2024</a:t>
            </a:fld>
            <a:endParaRPr lang="en-US"/>
          </a:p>
        </p:txBody>
      </p:sp>
      <p:sp>
        <p:nvSpPr>
          <p:cNvPr id="5" name="Footer Placeholder 4">
            <a:extLst>
              <a:ext uri="{FF2B5EF4-FFF2-40B4-BE49-F238E27FC236}">
                <a16:creationId xmlns:a16="http://schemas.microsoft.com/office/drawing/2014/main" id="{A17E5157-407F-9E42-BE9A-DB87843AE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621223-B9ED-7346-87C3-EF2B75A4B658}"/>
              </a:ext>
            </a:extLst>
          </p:cNvPr>
          <p:cNvSpPr>
            <a:spLocks noGrp="1"/>
          </p:cNvSpPr>
          <p:nvPr>
            <p:ph type="sldNum" sz="quarter" idx="12"/>
          </p:nvPr>
        </p:nvSpPr>
        <p:spPr/>
        <p:txBody>
          <a:bodyPr/>
          <a:lstStyle/>
          <a:p>
            <a:fld id="{F5ECF3B1-9298-6E43-8F1D-AEB5A01CA7ED}" type="slidenum">
              <a:rPr lang="en-US" smtClean="0"/>
              <a:t>‹#›</a:t>
            </a:fld>
            <a:endParaRPr lang="en-US"/>
          </a:p>
        </p:txBody>
      </p:sp>
    </p:spTree>
    <p:extLst>
      <p:ext uri="{BB962C8B-B14F-4D97-AF65-F5344CB8AC3E}">
        <p14:creationId xmlns:p14="http://schemas.microsoft.com/office/powerpoint/2010/main" val="37942296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3B9121-2037-47B5-9245-3798D398F59F}" type="datetimeFigureOut">
              <a:rPr lang="en-US" smtClean="0"/>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F55670-B322-4676-9CC1-4817103F9FE6}" type="slidenum">
              <a:rPr lang="en-US" smtClean="0"/>
              <a:t>‹#›</a:t>
            </a:fld>
            <a:endParaRPr lang="en-US"/>
          </a:p>
        </p:txBody>
      </p:sp>
    </p:spTree>
    <p:extLst>
      <p:ext uri="{BB962C8B-B14F-4D97-AF65-F5344CB8AC3E}">
        <p14:creationId xmlns:p14="http://schemas.microsoft.com/office/powerpoint/2010/main" val="2544147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3B9121-2037-47B5-9245-3798D398F59F}"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F55670-B322-4676-9CC1-4817103F9FE6}" type="slidenum">
              <a:rPr lang="en-US" smtClean="0"/>
              <a:t>‹#›</a:t>
            </a:fld>
            <a:endParaRPr lang="en-US"/>
          </a:p>
        </p:txBody>
      </p:sp>
    </p:spTree>
    <p:extLst>
      <p:ext uri="{BB962C8B-B14F-4D97-AF65-F5344CB8AC3E}">
        <p14:creationId xmlns:p14="http://schemas.microsoft.com/office/powerpoint/2010/main" val="1674604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3B9121-2037-47B5-9245-3798D398F59F}"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F55670-B322-4676-9CC1-4817103F9FE6}" type="slidenum">
              <a:rPr lang="en-US" smtClean="0"/>
              <a:t>‹#›</a:t>
            </a:fld>
            <a:endParaRPr lang="en-US"/>
          </a:p>
        </p:txBody>
      </p:sp>
    </p:spTree>
    <p:extLst>
      <p:ext uri="{BB962C8B-B14F-4D97-AF65-F5344CB8AC3E}">
        <p14:creationId xmlns:p14="http://schemas.microsoft.com/office/powerpoint/2010/main" val="4031606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B1E92-075B-1444-8E67-ED3096D2A0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156C7E-9B83-F546-9F95-E9D9BF18EC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EF971B2-CA92-1E4E-9AE7-930C46039817}"/>
              </a:ext>
            </a:extLst>
          </p:cNvPr>
          <p:cNvSpPr>
            <a:spLocks noGrp="1"/>
          </p:cNvSpPr>
          <p:nvPr>
            <p:ph type="dt" sz="half" idx="10"/>
          </p:nvPr>
        </p:nvSpPr>
        <p:spPr/>
        <p:txBody>
          <a:bodyPr/>
          <a:lstStyle/>
          <a:p>
            <a:fld id="{4A80C6D2-1B31-1F45-A78F-EF1E7647E902}" type="datetimeFigureOut">
              <a:rPr lang="en-US" smtClean="0"/>
              <a:t>2/26/2024</a:t>
            </a:fld>
            <a:endParaRPr lang="en-US"/>
          </a:p>
        </p:txBody>
      </p:sp>
      <p:sp>
        <p:nvSpPr>
          <p:cNvPr id="5" name="Footer Placeholder 4">
            <a:extLst>
              <a:ext uri="{FF2B5EF4-FFF2-40B4-BE49-F238E27FC236}">
                <a16:creationId xmlns:a16="http://schemas.microsoft.com/office/drawing/2014/main" id="{4BE2FFA0-2086-EB4B-9B5A-B504C21A5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9FEAFA-B009-BE40-BE25-C2C97718F1F2}"/>
              </a:ext>
            </a:extLst>
          </p:cNvPr>
          <p:cNvSpPr>
            <a:spLocks noGrp="1"/>
          </p:cNvSpPr>
          <p:nvPr>
            <p:ph type="sldNum" sz="quarter" idx="12"/>
          </p:nvPr>
        </p:nvSpPr>
        <p:spPr/>
        <p:txBody>
          <a:bodyPr/>
          <a:lstStyle/>
          <a:p>
            <a:fld id="{F5ECF3B1-9298-6E43-8F1D-AEB5A01CA7ED}" type="slidenum">
              <a:rPr lang="en-US" smtClean="0"/>
              <a:t>‹#›</a:t>
            </a:fld>
            <a:endParaRPr lang="en-US"/>
          </a:p>
        </p:txBody>
      </p:sp>
    </p:spTree>
    <p:extLst>
      <p:ext uri="{BB962C8B-B14F-4D97-AF65-F5344CB8AC3E}">
        <p14:creationId xmlns:p14="http://schemas.microsoft.com/office/powerpoint/2010/main" val="1828252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89E06-65BF-D744-B59B-1F6DC497A4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711B4D-CCA5-2E44-9C04-204E490517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ED919B-54B9-DE48-A554-3AF64C5FB0C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2A3448-9720-B945-83B0-A54B6DEE8D93}"/>
              </a:ext>
            </a:extLst>
          </p:cNvPr>
          <p:cNvSpPr>
            <a:spLocks noGrp="1"/>
          </p:cNvSpPr>
          <p:nvPr>
            <p:ph type="dt" sz="half" idx="10"/>
          </p:nvPr>
        </p:nvSpPr>
        <p:spPr/>
        <p:txBody>
          <a:bodyPr/>
          <a:lstStyle/>
          <a:p>
            <a:fld id="{4A80C6D2-1B31-1F45-A78F-EF1E7647E902}" type="datetimeFigureOut">
              <a:rPr lang="en-US" smtClean="0"/>
              <a:t>2/26/2024</a:t>
            </a:fld>
            <a:endParaRPr lang="en-US"/>
          </a:p>
        </p:txBody>
      </p:sp>
      <p:sp>
        <p:nvSpPr>
          <p:cNvPr id="6" name="Footer Placeholder 5">
            <a:extLst>
              <a:ext uri="{FF2B5EF4-FFF2-40B4-BE49-F238E27FC236}">
                <a16:creationId xmlns:a16="http://schemas.microsoft.com/office/drawing/2014/main" id="{FB633E24-4BAF-9E4C-A937-4EE718E50A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1E48D7-2DCC-B841-8EDE-8EBAC079CF91}"/>
              </a:ext>
            </a:extLst>
          </p:cNvPr>
          <p:cNvSpPr>
            <a:spLocks noGrp="1"/>
          </p:cNvSpPr>
          <p:nvPr>
            <p:ph type="sldNum" sz="quarter" idx="12"/>
          </p:nvPr>
        </p:nvSpPr>
        <p:spPr/>
        <p:txBody>
          <a:bodyPr/>
          <a:lstStyle/>
          <a:p>
            <a:fld id="{F5ECF3B1-9298-6E43-8F1D-AEB5A01CA7ED}" type="slidenum">
              <a:rPr lang="en-US" smtClean="0"/>
              <a:t>‹#›</a:t>
            </a:fld>
            <a:endParaRPr lang="en-US"/>
          </a:p>
        </p:txBody>
      </p:sp>
    </p:spTree>
    <p:extLst>
      <p:ext uri="{BB962C8B-B14F-4D97-AF65-F5344CB8AC3E}">
        <p14:creationId xmlns:p14="http://schemas.microsoft.com/office/powerpoint/2010/main" val="68499565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CC2C2-5049-E947-892F-8A829C00ED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16BAB8-8526-9E4D-9392-8E1CB0F21D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E4E64D4-EB91-4D4D-B4B0-307639AA66F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ACF878-1625-0C46-8670-2FA78B7C4C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5E07660-4F00-5941-AAC7-745D9146FA1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296455-83F3-404A-84E7-2145FA8A1FE8}"/>
              </a:ext>
            </a:extLst>
          </p:cNvPr>
          <p:cNvSpPr>
            <a:spLocks noGrp="1"/>
          </p:cNvSpPr>
          <p:nvPr>
            <p:ph type="dt" sz="half" idx="10"/>
          </p:nvPr>
        </p:nvSpPr>
        <p:spPr/>
        <p:txBody>
          <a:bodyPr/>
          <a:lstStyle/>
          <a:p>
            <a:fld id="{4A80C6D2-1B31-1F45-A78F-EF1E7647E902}" type="datetimeFigureOut">
              <a:rPr lang="en-US" smtClean="0"/>
              <a:t>2/26/2024</a:t>
            </a:fld>
            <a:endParaRPr lang="en-US"/>
          </a:p>
        </p:txBody>
      </p:sp>
      <p:sp>
        <p:nvSpPr>
          <p:cNvPr id="8" name="Footer Placeholder 7">
            <a:extLst>
              <a:ext uri="{FF2B5EF4-FFF2-40B4-BE49-F238E27FC236}">
                <a16:creationId xmlns:a16="http://schemas.microsoft.com/office/drawing/2014/main" id="{7A723968-3702-2B44-A92D-D057DEDFD7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494306-AA6D-064F-8A00-D4294C6EC109}"/>
              </a:ext>
            </a:extLst>
          </p:cNvPr>
          <p:cNvSpPr>
            <a:spLocks noGrp="1"/>
          </p:cNvSpPr>
          <p:nvPr>
            <p:ph type="sldNum" sz="quarter" idx="12"/>
          </p:nvPr>
        </p:nvSpPr>
        <p:spPr/>
        <p:txBody>
          <a:bodyPr/>
          <a:lstStyle/>
          <a:p>
            <a:fld id="{F5ECF3B1-9298-6E43-8F1D-AEB5A01CA7ED}" type="slidenum">
              <a:rPr lang="en-US" smtClean="0"/>
              <a:t>‹#›</a:t>
            </a:fld>
            <a:endParaRPr lang="en-US"/>
          </a:p>
        </p:txBody>
      </p:sp>
    </p:spTree>
    <p:extLst>
      <p:ext uri="{BB962C8B-B14F-4D97-AF65-F5344CB8AC3E}">
        <p14:creationId xmlns:p14="http://schemas.microsoft.com/office/powerpoint/2010/main" val="335261054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0E297-56EB-4040-AA39-13330DEBCF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D9759E-5F55-F04A-867F-A08A5880AB82}"/>
              </a:ext>
            </a:extLst>
          </p:cNvPr>
          <p:cNvSpPr>
            <a:spLocks noGrp="1"/>
          </p:cNvSpPr>
          <p:nvPr>
            <p:ph type="dt" sz="half" idx="10"/>
          </p:nvPr>
        </p:nvSpPr>
        <p:spPr/>
        <p:txBody>
          <a:bodyPr/>
          <a:lstStyle/>
          <a:p>
            <a:fld id="{4A80C6D2-1B31-1F45-A78F-EF1E7647E902}" type="datetimeFigureOut">
              <a:rPr lang="en-US" smtClean="0"/>
              <a:t>2/26/2024</a:t>
            </a:fld>
            <a:endParaRPr lang="en-US"/>
          </a:p>
        </p:txBody>
      </p:sp>
      <p:sp>
        <p:nvSpPr>
          <p:cNvPr id="4" name="Footer Placeholder 3">
            <a:extLst>
              <a:ext uri="{FF2B5EF4-FFF2-40B4-BE49-F238E27FC236}">
                <a16:creationId xmlns:a16="http://schemas.microsoft.com/office/drawing/2014/main" id="{E2744F60-41BE-DD42-9D62-5F758AFA01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42F006-BB09-CE4F-9808-C09C251444F9}"/>
              </a:ext>
            </a:extLst>
          </p:cNvPr>
          <p:cNvSpPr>
            <a:spLocks noGrp="1"/>
          </p:cNvSpPr>
          <p:nvPr>
            <p:ph type="sldNum" sz="quarter" idx="12"/>
          </p:nvPr>
        </p:nvSpPr>
        <p:spPr/>
        <p:txBody>
          <a:bodyPr/>
          <a:lstStyle/>
          <a:p>
            <a:fld id="{F5ECF3B1-9298-6E43-8F1D-AEB5A01CA7ED}" type="slidenum">
              <a:rPr lang="en-US" smtClean="0"/>
              <a:t>‹#›</a:t>
            </a:fld>
            <a:endParaRPr lang="en-US"/>
          </a:p>
        </p:txBody>
      </p:sp>
    </p:spTree>
    <p:extLst>
      <p:ext uri="{BB962C8B-B14F-4D97-AF65-F5344CB8AC3E}">
        <p14:creationId xmlns:p14="http://schemas.microsoft.com/office/powerpoint/2010/main" val="2818996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9BB14C-5D09-F046-AC01-65F608AE2A84}"/>
              </a:ext>
            </a:extLst>
          </p:cNvPr>
          <p:cNvSpPr>
            <a:spLocks noGrp="1"/>
          </p:cNvSpPr>
          <p:nvPr>
            <p:ph type="dt" sz="half" idx="10"/>
          </p:nvPr>
        </p:nvSpPr>
        <p:spPr/>
        <p:txBody>
          <a:bodyPr/>
          <a:lstStyle/>
          <a:p>
            <a:fld id="{4A80C6D2-1B31-1F45-A78F-EF1E7647E902}" type="datetimeFigureOut">
              <a:rPr lang="en-US" smtClean="0"/>
              <a:t>2/26/2024</a:t>
            </a:fld>
            <a:endParaRPr lang="en-US"/>
          </a:p>
        </p:txBody>
      </p:sp>
      <p:sp>
        <p:nvSpPr>
          <p:cNvPr id="3" name="Footer Placeholder 2">
            <a:extLst>
              <a:ext uri="{FF2B5EF4-FFF2-40B4-BE49-F238E27FC236}">
                <a16:creationId xmlns:a16="http://schemas.microsoft.com/office/drawing/2014/main" id="{DA6F2191-46FD-7E40-8B10-3DA8E87026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C9A5AB-4236-2D4F-A558-B906F560484C}"/>
              </a:ext>
            </a:extLst>
          </p:cNvPr>
          <p:cNvSpPr>
            <a:spLocks noGrp="1"/>
          </p:cNvSpPr>
          <p:nvPr>
            <p:ph type="sldNum" sz="quarter" idx="12"/>
          </p:nvPr>
        </p:nvSpPr>
        <p:spPr/>
        <p:txBody>
          <a:bodyPr/>
          <a:lstStyle/>
          <a:p>
            <a:fld id="{F5ECF3B1-9298-6E43-8F1D-AEB5A01CA7ED}" type="slidenum">
              <a:rPr lang="en-US" smtClean="0"/>
              <a:t>‹#›</a:t>
            </a:fld>
            <a:endParaRPr lang="en-US"/>
          </a:p>
        </p:txBody>
      </p:sp>
    </p:spTree>
    <p:extLst>
      <p:ext uri="{BB962C8B-B14F-4D97-AF65-F5344CB8AC3E}">
        <p14:creationId xmlns:p14="http://schemas.microsoft.com/office/powerpoint/2010/main" val="875626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116C2-A1A3-F34E-B0A6-DC64236888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C0EE28-C333-5C49-BA61-EC911DD2B3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4562E9-35B0-4B44-B966-50ECCEA119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51F7A24-40D2-7D4D-A7A1-52E394677205}"/>
              </a:ext>
            </a:extLst>
          </p:cNvPr>
          <p:cNvSpPr>
            <a:spLocks noGrp="1"/>
          </p:cNvSpPr>
          <p:nvPr>
            <p:ph type="dt" sz="half" idx="10"/>
          </p:nvPr>
        </p:nvSpPr>
        <p:spPr/>
        <p:txBody>
          <a:bodyPr/>
          <a:lstStyle/>
          <a:p>
            <a:fld id="{4A80C6D2-1B31-1F45-A78F-EF1E7647E902}" type="datetimeFigureOut">
              <a:rPr lang="en-US" smtClean="0"/>
              <a:t>2/26/2024</a:t>
            </a:fld>
            <a:endParaRPr lang="en-US"/>
          </a:p>
        </p:txBody>
      </p:sp>
      <p:sp>
        <p:nvSpPr>
          <p:cNvPr id="6" name="Footer Placeholder 5">
            <a:extLst>
              <a:ext uri="{FF2B5EF4-FFF2-40B4-BE49-F238E27FC236}">
                <a16:creationId xmlns:a16="http://schemas.microsoft.com/office/drawing/2014/main" id="{CB58D2F9-0DF7-3349-BE6D-C22C9380B0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F45199-2D91-194C-A040-9A31B97E8166}"/>
              </a:ext>
            </a:extLst>
          </p:cNvPr>
          <p:cNvSpPr>
            <a:spLocks noGrp="1"/>
          </p:cNvSpPr>
          <p:nvPr>
            <p:ph type="sldNum" sz="quarter" idx="12"/>
          </p:nvPr>
        </p:nvSpPr>
        <p:spPr/>
        <p:txBody>
          <a:bodyPr/>
          <a:lstStyle/>
          <a:p>
            <a:fld id="{F5ECF3B1-9298-6E43-8F1D-AEB5A01CA7ED}" type="slidenum">
              <a:rPr lang="en-US" smtClean="0"/>
              <a:t>‹#›</a:t>
            </a:fld>
            <a:endParaRPr lang="en-US"/>
          </a:p>
        </p:txBody>
      </p:sp>
    </p:spTree>
    <p:extLst>
      <p:ext uri="{BB962C8B-B14F-4D97-AF65-F5344CB8AC3E}">
        <p14:creationId xmlns:p14="http://schemas.microsoft.com/office/powerpoint/2010/main" val="129981126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64689-1D1B-3149-B8B6-540913417A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B2E75E-215F-384B-8E44-C7CEC7730C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78C35D-9A75-7A4E-BC6C-F0BCC67EF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53DEB2C-01FC-8243-B934-8487CD9C8C7A}"/>
              </a:ext>
            </a:extLst>
          </p:cNvPr>
          <p:cNvSpPr>
            <a:spLocks noGrp="1"/>
          </p:cNvSpPr>
          <p:nvPr>
            <p:ph type="dt" sz="half" idx="10"/>
          </p:nvPr>
        </p:nvSpPr>
        <p:spPr/>
        <p:txBody>
          <a:bodyPr/>
          <a:lstStyle/>
          <a:p>
            <a:fld id="{4A80C6D2-1B31-1F45-A78F-EF1E7647E902}" type="datetimeFigureOut">
              <a:rPr lang="en-US" smtClean="0"/>
              <a:t>2/26/2024</a:t>
            </a:fld>
            <a:endParaRPr lang="en-US"/>
          </a:p>
        </p:txBody>
      </p:sp>
      <p:sp>
        <p:nvSpPr>
          <p:cNvPr id="6" name="Footer Placeholder 5">
            <a:extLst>
              <a:ext uri="{FF2B5EF4-FFF2-40B4-BE49-F238E27FC236}">
                <a16:creationId xmlns:a16="http://schemas.microsoft.com/office/drawing/2014/main" id="{2A058FB7-DD28-5E45-8EFA-47D437A16C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B323FB-556F-8A4A-A587-1C6180D4740E}"/>
              </a:ext>
            </a:extLst>
          </p:cNvPr>
          <p:cNvSpPr>
            <a:spLocks noGrp="1"/>
          </p:cNvSpPr>
          <p:nvPr>
            <p:ph type="sldNum" sz="quarter" idx="12"/>
          </p:nvPr>
        </p:nvSpPr>
        <p:spPr/>
        <p:txBody>
          <a:bodyPr/>
          <a:lstStyle/>
          <a:p>
            <a:fld id="{F5ECF3B1-9298-6E43-8F1D-AEB5A01CA7ED}" type="slidenum">
              <a:rPr lang="en-US" smtClean="0"/>
              <a:t>‹#›</a:t>
            </a:fld>
            <a:endParaRPr lang="en-US"/>
          </a:p>
        </p:txBody>
      </p:sp>
    </p:spTree>
    <p:extLst>
      <p:ext uri="{BB962C8B-B14F-4D97-AF65-F5344CB8AC3E}">
        <p14:creationId xmlns:p14="http://schemas.microsoft.com/office/powerpoint/2010/main" val="2912285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927D5B-A5AF-4A4C-B8A3-25138D58C1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80EA83-3135-4F44-895C-7DA9FD1859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91D5CF-E1EE-DC41-BB63-35BA5D5753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80C6D2-1B31-1F45-A78F-EF1E7647E902}" type="datetimeFigureOut">
              <a:rPr lang="en-US" smtClean="0"/>
              <a:t>2/26/2024</a:t>
            </a:fld>
            <a:endParaRPr lang="en-US"/>
          </a:p>
        </p:txBody>
      </p:sp>
      <p:sp>
        <p:nvSpPr>
          <p:cNvPr id="5" name="Footer Placeholder 4">
            <a:extLst>
              <a:ext uri="{FF2B5EF4-FFF2-40B4-BE49-F238E27FC236}">
                <a16:creationId xmlns:a16="http://schemas.microsoft.com/office/drawing/2014/main" id="{AC85C163-E4EB-0141-8D8A-BA9C5AAE21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493EB4-6D4C-EB42-92C4-2ECF682362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ECF3B1-9298-6E43-8F1D-AEB5A01CA7ED}" type="slidenum">
              <a:rPr lang="en-US" smtClean="0"/>
              <a:t>‹#›</a:t>
            </a:fld>
            <a:endParaRPr lang="en-US"/>
          </a:p>
        </p:txBody>
      </p:sp>
    </p:spTree>
    <p:extLst>
      <p:ext uri="{BB962C8B-B14F-4D97-AF65-F5344CB8AC3E}">
        <p14:creationId xmlns:p14="http://schemas.microsoft.com/office/powerpoint/2010/main" val="2333691465"/>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13B9121-2037-47B5-9245-3798D398F59F}" type="datetimeFigureOut">
              <a:rPr lang="en-US" smtClean="0"/>
              <a:t>2/26/2024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6F55670-B322-4676-9CC1-4817103F9FE6}"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5036621"/>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calstatela.edu/graduatestudies/graduate-thesis-project-and-dissertation-guidelines"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ecatalog.calstatela.edu/content.php?catoid=71&amp;navoid=8703"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hyperlink" Target="https://www.calstatela.edu/library/librarians"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etdadmin.com/calstatela"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calstatela.edu/sites/default/files/calstatela-embargo_2022.pdf" TargetMode="External"/><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hyperlink" Target="https://www.calstatela.edu/graduatestudies/gs-13-form"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mailto:GRC@calstatela.edu"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www.calstatela.edu/page/university-9000-univ-9000"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1.xml"/><Relationship Id="rId4" Type="http://schemas.openxmlformats.org/officeDocument/2006/relationships/image" Target="../media/image29.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calstatela.edu/graduatestudies/funding-opportunities-0"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BCB14D-21E7-88F9-2D9B-CC77EA4F6312}"/>
              </a:ext>
            </a:extLst>
          </p:cNvPr>
          <p:cNvSpPr/>
          <p:nvPr/>
        </p:nvSpPr>
        <p:spPr>
          <a:xfrm rot="5400000">
            <a:off x="4760939" y="-3029180"/>
            <a:ext cx="2670123" cy="12192002"/>
          </a:xfrm>
          <a:prstGeom prst="rect">
            <a:avLst/>
          </a:prstGeom>
          <a:solidFill>
            <a:srgbClr val="F7CF47"/>
          </a:solidFill>
          <a:ln>
            <a:solidFill>
              <a:srgbClr val="F7CF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C7C4647-23E4-5846-97FC-EE0768357ED9}"/>
              </a:ext>
            </a:extLst>
          </p:cNvPr>
          <p:cNvSpPr txBox="1">
            <a:spLocks/>
          </p:cNvSpPr>
          <p:nvPr/>
        </p:nvSpPr>
        <p:spPr>
          <a:xfrm>
            <a:off x="1528326" y="1670066"/>
            <a:ext cx="9144000" cy="27935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FuturaBT Book" panose="020B0502020204020303" pitchFamily="34" charset="77"/>
                <a:cs typeface="Futura" panose="020B0602020204020303" pitchFamily="34" charset="-79"/>
              </a:rPr>
              <a:t>FORMATTING AND SUBMITTING YOUR THESIS, PROJECT REPORT, OR DISSERTATION</a:t>
            </a:r>
          </a:p>
        </p:txBody>
      </p:sp>
      <p:sp>
        <p:nvSpPr>
          <p:cNvPr id="12" name="Rectangle 11">
            <a:extLst>
              <a:ext uri="{FF2B5EF4-FFF2-40B4-BE49-F238E27FC236}">
                <a16:creationId xmlns:a16="http://schemas.microsoft.com/office/drawing/2014/main" id="{88F2AB8A-0E58-F74A-AE8F-15642DF0E6BD}"/>
              </a:ext>
            </a:extLst>
          </p:cNvPr>
          <p:cNvSpPr/>
          <p:nvPr/>
        </p:nvSpPr>
        <p:spPr>
          <a:xfrm>
            <a:off x="1343391" y="4527234"/>
            <a:ext cx="9059463" cy="1446550"/>
          </a:xfrm>
          <a:prstGeom prst="rect">
            <a:avLst/>
          </a:prstGeom>
        </p:spPr>
        <p:txBody>
          <a:bodyPr wrap="square">
            <a:spAutoFit/>
          </a:bodyPr>
          <a:lstStyle/>
          <a:p>
            <a:pPr algn="ctr"/>
            <a:r>
              <a:rPr lang="en-US" sz="3600" dirty="0">
                <a:latin typeface="Tisa Offc" panose="02010504030101020102" pitchFamily="2" charset="0"/>
                <a:cs typeface="Tisa Offc" panose="02010504030101020102" pitchFamily="2" charset="0"/>
              </a:rPr>
              <a:t>Graduate Resource Center</a:t>
            </a:r>
          </a:p>
          <a:p>
            <a:pPr algn="ctr"/>
            <a:endParaRPr lang="en-US" sz="3600" dirty="0">
              <a:latin typeface="Tisa Offc" panose="02010504030101020102" pitchFamily="2" charset="0"/>
              <a:cs typeface="Tisa Offc" panose="02010504030101020102" pitchFamily="2" charset="0"/>
            </a:endParaRPr>
          </a:p>
          <a:p>
            <a:pPr algn="ctr"/>
            <a:r>
              <a:rPr lang="en-US" sz="1600" dirty="0">
                <a:latin typeface="Tisa Offc" panose="02010504030101020102" pitchFamily="2" charset="0"/>
                <a:cs typeface="Tisa Offc" panose="02010504030101020102" pitchFamily="2" charset="0"/>
                <a:hlinkClick r:id="rId2"/>
              </a:rPr>
              <a:t>https://www.calstatela.edu/graduatestudies/graduate-thesis-project-and-dissertation-guidelines</a:t>
            </a:r>
            <a:r>
              <a:rPr lang="en-US" sz="1600" dirty="0">
                <a:latin typeface="Tisa Offc" panose="02010504030101020102" pitchFamily="2" charset="0"/>
                <a:cs typeface="Tisa Offc" panose="02010504030101020102" pitchFamily="2" charset="0"/>
              </a:rPr>
              <a:t> </a:t>
            </a:r>
          </a:p>
        </p:txBody>
      </p:sp>
    </p:spTree>
    <p:extLst>
      <p:ext uri="{BB962C8B-B14F-4D97-AF65-F5344CB8AC3E}">
        <p14:creationId xmlns:p14="http://schemas.microsoft.com/office/powerpoint/2010/main" val="2870823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016BF448-F829-4344-9D53-67BCC40805FD}"/>
              </a:ext>
            </a:extLst>
          </p:cNvPr>
          <p:cNvSpPr txBox="1">
            <a:spLocks/>
          </p:cNvSpPr>
          <p:nvPr/>
        </p:nvSpPr>
        <p:spPr>
          <a:xfrm>
            <a:off x="820530" y="1566972"/>
            <a:ext cx="10391609" cy="461184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3060" indent="-353060" algn="l">
              <a:lnSpc>
                <a:spcPct val="110000"/>
              </a:lnSpc>
              <a:spcBef>
                <a:spcPts val="247"/>
              </a:spcBef>
              <a:spcAft>
                <a:spcPts val="742"/>
              </a:spcAft>
              <a:buFont typeface="Wingdings" panose="05000000000000000000" pitchFamily="2" charset="2"/>
              <a:buChar char="q"/>
            </a:pPr>
            <a:r>
              <a:rPr lang="en-US" sz="2400" b="1" dirty="0">
                <a:solidFill>
                  <a:schemeClr val="tx1"/>
                </a:solidFill>
                <a:latin typeface="Tisa Offc"/>
                <a:ea typeface="Cambria"/>
                <a:cs typeface="Tisa Offc" panose="02010504030101020102" pitchFamily="2" charset="0"/>
              </a:rPr>
              <a:t>Friday, </a:t>
            </a:r>
            <a:r>
              <a:rPr lang="en-US" sz="2400" b="1" dirty="0">
                <a:latin typeface="Tisa Offc"/>
                <a:ea typeface="Cambria"/>
                <a:cs typeface="Tisa Offc" panose="02010504030101020102" pitchFamily="2" charset="0"/>
              </a:rPr>
              <a:t>April 26</a:t>
            </a:r>
            <a:br>
              <a:rPr lang="en-US" sz="2400" dirty="0">
                <a:latin typeface="Tisa Offc" panose="02010504030101020102" pitchFamily="2" charset="0"/>
                <a:ea typeface="Cambria" charset="0"/>
                <a:cs typeface="Tisa Offc" panose="02010504030101020102" pitchFamily="2" charset="0"/>
              </a:rPr>
            </a:br>
            <a:r>
              <a:rPr lang="en-US" sz="2400" dirty="0">
                <a:solidFill>
                  <a:schemeClr val="tx1"/>
                </a:solidFill>
                <a:latin typeface="Tisa Offc"/>
                <a:ea typeface="Cambria"/>
                <a:cs typeface="Tisa Offc" panose="02010504030101020102" pitchFamily="2" charset="0"/>
              </a:rPr>
              <a:t>Priority deadline for preliminary review</a:t>
            </a:r>
            <a:endParaRPr lang="en-US" sz="2400" dirty="0">
              <a:solidFill>
                <a:schemeClr val="tx1"/>
              </a:solidFill>
              <a:latin typeface="Tisa Offc"/>
              <a:ea typeface="Cambria"/>
            </a:endParaRPr>
          </a:p>
          <a:p>
            <a:pPr marL="353060" indent="-353060" algn="l">
              <a:lnSpc>
                <a:spcPct val="110000"/>
              </a:lnSpc>
              <a:spcBef>
                <a:spcPts val="247"/>
              </a:spcBef>
              <a:spcAft>
                <a:spcPts val="742"/>
              </a:spcAft>
              <a:buFont typeface="Wingdings" panose="05000000000000000000" pitchFamily="2" charset="2"/>
              <a:buChar char="q"/>
            </a:pPr>
            <a:r>
              <a:rPr lang="en-US" sz="2400" b="1" dirty="0">
                <a:solidFill>
                  <a:schemeClr val="tx1"/>
                </a:solidFill>
                <a:latin typeface="Tisa Offc"/>
                <a:ea typeface="Cambria"/>
                <a:cs typeface="Tisa Offc" panose="02010504030101020102" pitchFamily="2" charset="0"/>
              </a:rPr>
              <a:t>Friday, May 3</a:t>
            </a:r>
            <a:br>
              <a:rPr lang="en-US" sz="2400" dirty="0">
                <a:latin typeface="Tisa Offc" panose="02010504030101020102" pitchFamily="2" charset="0"/>
                <a:ea typeface="Cambria" charset="0"/>
                <a:cs typeface="Tisa Offc" panose="02010504030101020102" pitchFamily="2" charset="0"/>
              </a:rPr>
            </a:br>
            <a:r>
              <a:rPr lang="en-US" sz="2400" dirty="0">
                <a:solidFill>
                  <a:schemeClr val="tx1"/>
                </a:solidFill>
                <a:latin typeface="Tisa Offc"/>
                <a:ea typeface="Cambria"/>
                <a:cs typeface="Tisa Offc" panose="02010504030101020102" pitchFamily="2" charset="0"/>
              </a:rPr>
              <a:t>Deadline to upload the first draft that the GRC sees</a:t>
            </a:r>
          </a:p>
          <a:p>
            <a:pPr marL="353060" indent="-353060" algn="l">
              <a:lnSpc>
                <a:spcPct val="110000"/>
              </a:lnSpc>
              <a:spcBef>
                <a:spcPts val="247"/>
              </a:spcBef>
              <a:spcAft>
                <a:spcPts val="742"/>
              </a:spcAft>
              <a:buFont typeface="Wingdings" panose="05000000000000000000" pitchFamily="2" charset="2"/>
              <a:buChar char="q"/>
            </a:pPr>
            <a:r>
              <a:rPr lang="en-US" sz="2400" b="1" dirty="0">
                <a:solidFill>
                  <a:schemeClr val="tx1"/>
                </a:solidFill>
                <a:latin typeface="Tisa Offc"/>
                <a:ea typeface="Cambria"/>
                <a:cs typeface="Tisa Offc" panose="02010504030101020102" pitchFamily="2" charset="0"/>
              </a:rPr>
              <a:t>Friday, May 17</a:t>
            </a:r>
          </a:p>
          <a:p>
            <a:pPr marL="339725" indent="0" algn="l">
              <a:lnSpc>
                <a:spcPct val="110000"/>
              </a:lnSpc>
              <a:spcBef>
                <a:spcPts val="247"/>
              </a:spcBef>
              <a:spcAft>
                <a:spcPts val="742"/>
              </a:spcAft>
              <a:buNone/>
            </a:pPr>
            <a:r>
              <a:rPr lang="en-US" sz="2400" dirty="0">
                <a:solidFill>
                  <a:schemeClr val="tx1"/>
                </a:solidFill>
                <a:latin typeface="Tisa Offc"/>
                <a:ea typeface="Cambria"/>
                <a:cs typeface="Tisa Offc" panose="02010504030101020102" pitchFamily="2" charset="0"/>
              </a:rPr>
              <a:t>Deadline to submit GS-13 form, complete defense, and upload committee-approved draft</a:t>
            </a:r>
            <a:endParaRPr lang="en-US" sz="2400" dirty="0">
              <a:latin typeface="Tisa Offc" panose="02010504030101020102" pitchFamily="2" charset="0"/>
              <a:ea typeface="Cambria" charset="0"/>
              <a:cs typeface="Tisa Offc" panose="02010504030101020102" pitchFamily="2" charset="0"/>
            </a:endParaRPr>
          </a:p>
          <a:p>
            <a:pPr marL="339725" indent="0" algn="l">
              <a:lnSpc>
                <a:spcPct val="110000"/>
              </a:lnSpc>
              <a:spcBef>
                <a:spcPts val="247"/>
              </a:spcBef>
              <a:spcAft>
                <a:spcPts val="742"/>
              </a:spcAft>
              <a:buNone/>
            </a:pPr>
            <a:endParaRPr lang="en-US" sz="2400" dirty="0">
              <a:solidFill>
                <a:schemeClr val="tx1"/>
              </a:solidFill>
              <a:latin typeface="Tisa Offc" panose="02010504030101020102" pitchFamily="2" charset="0"/>
              <a:ea typeface="Cambria" charset="0"/>
              <a:cs typeface="Tisa Offc" panose="02010504030101020102" pitchFamily="2" charset="0"/>
            </a:endParaRPr>
          </a:p>
          <a:p>
            <a:pPr marL="339725" indent="0" algn="l">
              <a:lnSpc>
                <a:spcPct val="110000"/>
              </a:lnSpc>
              <a:spcBef>
                <a:spcPts val="247"/>
              </a:spcBef>
              <a:spcAft>
                <a:spcPts val="742"/>
              </a:spcAft>
              <a:buNone/>
            </a:pPr>
            <a:endParaRPr lang="en-US" sz="1200" dirty="0">
              <a:solidFill>
                <a:schemeClr val="tx1"/>
              </a:solidFill>
              <a:latin typeface="Tisa Offc" panose="02010504030101020102" pitchFamily="2" charset="0"/>
              <a:ea typeface="Cambria" charset="0"/>
              <a:cs typeface="Tisa Offc" panose="02010504030101020102" pitchFamily="2" charset="0"/>
            </a:endParaRPr>
          </a:p>
          <a:p>
            <a:pPr marL="0" indent="0" algn="l">
              <a:lnSpc>
                <a:spcPct val="110000"/>
              </a:lnSpc>
              <a:spcBef>
                <a:spcPts val="247"/>
              </a:spcBef>
              <a:spcAft>
                <a:spcPts val="742"/>
              </a:spcAft>
              <a:buNone/>
            </a:pPr>
            <a:r>
              <a:rPr lang="en-US" sz="2400" dirty="0">
                <a:solidFill>
                  <a:schemeClr val="tx1"/>
                </a:solidFill>
                <a:latin typeface="Tisa Offc" panose="02010504030101020102" pitchFamily="2" charset="0"/>
                <a:ea typeface="Cambria" charset="0"/>
                <a:cs typeface="Tisa Offc" panose="02010504030101020102" pitchFamily="2" charset="0"/>
              </a:rPr>
              <a:t>Candidate will receive notification of acceptance by May 24.</a:t>
            </a:r>
          </a:p>
        </p:txBody>
      </p:sp>
      <p:sp>
        <p:nvSpPr>
          <p:cNvPr id="36" name="Title 1">
            <a:extLst>
              <a:ext uri="{FF2B5EF4-FFF2-40B4-BE49-F238E27FC236}">
                <a16:creationId xmlns:a16="http://schemas.microsoft.com/office/drawing/2014/main" id="{A41241D0-B99A-9F4A-B24C-B93540DBF5C6}"/>
              </a:ext>
            </a:extLst>
          </p:cNvPr>
          <p:cNvSpPr txBox="1">
            <a:spLocks/>
          </p:cNvSpPr>
          <p:nvPr/>
        </p:nvSpPr>
        <p:spPr>
          <a:xfrm>
            <a:off x="279331" y="84756"/>
            <a:ext cx="9196457" cy="1186405"/>
          </a:xfrm>
          <a:prstGeom prst="rect">
            <a:avLst/>
          </a:prstGeom>
        </p:spPr>
        <p:txBody>
          <a:bodyPr vert="horz" lIns="163096" tIns="81548" rIns="163096" bIns="81548"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4000" b="1" dirty="0">
                <a:solidFill>
                  <a:schemeClr val="tx1"/>
                </a:solidFill>
                <a:latin typeface="FuturaBT Book" panose="020B0502020204020303" pitchFamily="34" charset="77"/>
                <a:cs typeface="Arial"/>
              </a:rPr>
              <a:t>DEADLINES FOR SPRING 2024</a:t>
            </a:r>
            <a:endParaRPr lang="en-US" sz="1600" b="1" dirty="0">
              <a:solidFill>
                <a:schemeClr val="tx1"/>
              </a:solidFill>
              <a:latin typeface="FuturaBT Book" panose="020B0502020204020303" pitchFamily="34" charset="77"/>
              <a:cs typeface="Arial"/>
            </a:endParaRPr>
          </a:p>
        </p:txBody>
      </p:sp>
      <p:pic>
        <p:nvPicPr>
          <p:cNvPr id="8" name="Picture 7">
            <a:extLst>
              <a:ext uri="{FF2B5EF4-FFF2-40B4-BE49-F238E27FC236}">
                <a16:creationId xmlns:a16="http://schemas.microsoft.com/office/drawing/2014/main" id="{758B2FF4-D43F-934A-8A06-C352C9DD824A}"/>
              </a:ext>
            </a:extLst>
          </p:cNvPr>
          <p:cNvPicPr>
            <a:picLocks noChangeAspect="1"/>
          </p:cNvPicPr>
          <p:nvPr/>
        </p:nvPicPr>
        <p:blipFill>
          <a:blip r:embed="rId2"/>
          <a:stretch>
            <a:fillRect/>
          </a:stretch>
        </p:blipFill>
        <p:spPr>
          <a:xfrm>
            <a:off x="10212321" y="6447217"/>
            <a:ext cx="1739273" cy="320481"/>
          </a:xfrm>
          <a:prstGeom prst="rect">
            <a:avLst/>
          </a:prstGeom>
        </p:spPr>
      </p:pic>
      <p:sp>
        <p:nvSpPr>
          <p:cNvPr id="9" name="Rectangle 8">
            <a:extLst>
              <a:ext uri="{FF2B5EF4-FFF2-40B4-BE49-F238E27FC236}">
                <a16:creationId xmlns:a16="http://schemas.microsoft.com/office/drawing/2014/main" id="{2103B522-4738-0246-A886-B78584B8C464}"/>
              </a:ext>
            </a:extLst>
          </p:cNvPr>
          <p:cNvSpPr/>
          <p:nvPr/>
        </p:nvSpPr>
        <p:spPr>
          <a:xfrm>
            <a:off x="0" y="6828914"/>
            <a:ext cx="12192000" cy="5817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66950B32-A2A7-F14E-AA1B-9276D14F4E32}"/>
              </a:ext>
            </a:extLst>
          </p:cNvPr>
          <p:cNvCxnSpPr/>
          <p:nvPr/>
        </p:nvCxnSpPr>
        <p:spPr>
          <a:xfrm>
            <a:off x="0" y="1271162"/>
            <a:ext cx="12192000" cy="0"/>
          </a:xfrm>
          <a:prstGeom prst="line">
            <a:avLst/>
          </a:prstGeom>
          <a:ln w="19050">
            <a:solidFill>
              <a:srgbClr val="F7CF4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647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D9AB84-4DF1-A048-8791-FA44BE806171}"/>
              </a:ext>
            </a:extLst>
          </p:cNvPr>
          <p:cNvSpPr/>
          <p:nvPr/>
        </p:nvSpPr>
        <p:spPr>
          <a:xfrm>
            <a:off x="0" y="6828914"/>
            <a:ext cx="12192000" cy="5817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BF9A758-C145-5B43-9E93-C37B9F48995D}"/>
              </a:ext>
            </a:extLst>
          </p:cNvPr>
          <p:cNvSpPr txBox="1">
            <a:spLocks/>
          </p:cNvSpPr>
          <p:nvPr/>
        </p:nvSpPr>
        <p:spPr>
          <a:xfrm>
            <a:off x="486310" y="1251467"/>
            <a:ext cx="11219380" cy="381171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dirty="0">
                <a:latin typeface="FuturaBT Book" panose="020B0502020204020303" pitchFamily="34" charset="77"/>
                <a:cs typeface="Futura" panose="020B0602020204020303" pitchFamily="34" charset="-79"/>
              </a:rPr>
              <a:t>DEADLINE 1</a:t>
            </a:r>
          </a:p>
        </p:txBody>
      </p:sp>
      <p:sp>
        <p:nvSpPr>
          <p:cNvPr id="11" name="Rectangle 10">
            <a:extLst>
              <a:ext uri="{FF2B5EF4-FFF2-40B4-BE49-F238E27FC236}">
                <a16:creationId xmlns:a16="http://schemas.microsoft.com/office/drawing/2014/main" id="{705C788A-50A7-3D48-9257-D0F3DF45C471}"/>
              </a:ext>
            </a:extLst>
          </p:cNvPr>
          <p:cNvSpPr/>
          <p:nvPr/>
        </p:nvSpPr>
        <p:spPr>
          <a:xfrm>
            <a:off x="2887443" y="3761680"/>
            <a:ext cx="6087618" cy="707886"/>
          </a:xfrm>
          <a:prstGeom prst="rect">
            <a:avLst/>
          </a:prstGeom>
        </p:spPr>
        <p:txBody>
          <a:bodyPr wrap="square">
            <a:spAutoFit/>
          </a:bodyPr>
          <a:lstStyle/>
          <a:p>
            <a:pPr algn="ctr"/>
            <a:r>
              <a:rPr lang="en-US" sz="4000" dirty="0">
                <a:latin typeface="Tisa Offc" panose="02010504030101020102" pitchFamily="2" charset="0"/>
                <a:cs typeface="Tisa Offc" panose="02010504030101020102" pitchFamily="2" charset="0"/>
              </a:rPr>
              <a:t>Preliminary Review</a:t>
            </a:r>
          </a:p>
        </p:txBody>
      </p:sp>
      <p:pic>
        <p:nvPicPr>
          <p:cNvPr id="2" name="Picture 1">
            <a:extLst>
              <a:ext uri="{FF2B5EF4-FFF2-40B4-BE49-F238E27FC236}">
                <a16:creationId xmlns:a16="http://schemas.microsoft.com/office/drawing/2014/main" id="{059B8C0E-CEE4-6B94-26AA-780A35A0C68C}"/>
              </a:ext>
            </a:extLst>
          </p:cNvPr>
          <p:cNvPicPr>
            <a:picLocks noChangeAspect="1"/>
          </p:cNvPicPr>
          <p:nvPr/>
        </p:nvPicPr>
        <p:blipFill>
          <a:blip r:embed="rId2"/>
          <a:stretch>
            <a:fillRect/>
          </a:stretch>
        </p:blipFill>
        <p:spPr>
          <a:xfrm>
            <a:off x="9742731" y="4115623"/>
            <a:ext cx="1962959" cy="2352650"/>
          </a:xfrm>
          <a:prstGeom prst="rect">
            <a:avLst/>
          </a:prstGeom>
        </p:spPr>
      </p:pic>
      <p:sp>
        <p:nvSpPr>
          <p:cNvPr id="3" name="Rectangle 2">
            <a:extLst>
              <a:ext uri="{FF2B5EF4-FFF2-40B4-BE49-F238E27FC236}">
                <a16:creationId xmlns:a16="http://schemas.microsoft.com/office/drawing/2014/main" id="{94244DDB-AB63-0A0F-F16A-F38F3A894229}"/>
              </a:ext>
            </a:extLst>
          </p:cNvPr>
          <p:cNvSpPr/>
          <p:nvPr/>
        </p:nvSpPr>
        <p:spPr>
          <a:xfrm>
            <a:off x="0" y="328773"/>
            <a:ext cx="12192000" cy="690010"/>
          </a:xfrm>
          <a:prstGeom prst="rect">
            <a:avLst/>
          </a:prstGeom>
          <a:solidFill>
            <a:srgbClr val="F7CF47"/>
          </a:solidFill>
          <a:ln>
            <a:solidFill>
              <a:srgbClr val="F7CF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0558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016BF448-F829-4344-9D53-67BCC40805FD}"/>
              </a:ext>
            </a:extLst>
          </p:cNvPr>
          <p:cNvSpPr txBox="1">
            <a:spLocks/>
          </p:cNvSpPr>
          <p:nvPr/>
        </p:nvSpPr>
        <p:spPr>
          <a:xfrm>
            <a:off x="820530" y="1566972"/>
            <a:ext cx="10391609" cy="295439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502586"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lang="en-US" sz="3200" dirty="0">
                <a:latin typeface="Tisa Offc" panose="02010504030101020102" pitchFamily="2" charset="77"/>
                <a:ea typeface="Cambria" charset="0"/>
                <a:cs typeface="Tisa Offc" panose="02010504030101020102" pitchFamily="2" charset="77"/>
              </a:rPr>
              <a:t>Finish writing one or two (recommended) chapters of the thesis, project report, or dissertation</a:t>
            </a:r>
            <a:endParaRPr kumimoji="0" lang="en-US" sz="3200" b="0" i="0" u="none" strike="noStrike" kern="1200" cap="none" spc="0" normalizeH="0" baseline="0" noProof="0" dirty="0">
              <a:ln>
                <a:noFill/>
              </a:ln>
              <a:effectLst/>
              <a:uLnTx/>
              <a:uFillTx/>
              <a:latin typeface="Tisa Offc" panose="02010504030101020102" pitchFamily="2" charset="77"/>
              <a:ea typeface="Cambria" charset="0"/>
              <a:cs typeface="Tisa Offc" panose="02010504030101020102" pitchFamily="2" charset="77"/>
            </a:endParaRPr>
          </a:p>
          <a:p>
            <a:pPr marR="0" lvl="0" algn="l" defTabSz="502586"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lang="en-US" sz="3200" dirty="0">
                <a:latin typeface="Tisa Offc" panose="02010504030101020102" pitchFamily="2" charset="77"/>
                <a:ea typeface="Cambria" charset="0"/>
                <a:cs typeface="Tisa Offc" panose="02010504030101020102" pitchFamily="2" charset="77"/>
              </a:rPr>
              <a:t>Merge your draft into the appropriate template</a:t>
            </a:r>
          </a:p>
          <a:p>
            <a:pPr marR="0" lvl="0" algn="l" defTabSz="502586"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3200" b="1" i="0" u="none" strike="noStrike" kern="1200" cap="none" spc="0" normalizeH="0" baseline="0" noProof="0" dirty="0">
                <a:ln>
                  <a:noFill/>
                </a:ln>
                <a:effectLst/>
                <a:uLnTx/>
                <a:uFillTx/>
                <a:latin typeface="Tisa Offc" panose="02010504030101020102" pitchFamily="2" charset="77"/>
                <a:ea typeface="Cambria" charset="0"/>
                <a:cs typeface="Tisa Offc" panose="02010504030101020102" pitchFamily="2" charset="77"/>
              </a:rPr>
              <a:t>Meet with a Thesis Reviewer to get feedback </a:t>
            </a:r>
          </a:p>
        </p:txBody>
      </p:sp>
      <p:sp>
        <p:nvSpPr>
          <p:cNvPr id="36" name="Title 1">
            <a:extLst>
              <a:ext uri="{FF2B5EF4-FFF2-40B4-BE49-F238E27FC236}">
                <a16:creationId xmlns:a16="http://schemas.microsoft.com/office/drawing/2014/main" id="{A41241D0-B99A-9F4A-B24C-B93540DBF5C6}"/>
              </a:ext>
            </a:extLst>
          </p:cNvPr>
          <p:cNvSpPr txBox="1">
            <a:spLocks/>
          </p:cNvSpPr>
          <p:nvPr/>
        </p:nvSpPr>
        <p:spPr>
          <a:xfrm>
            <a:off x="279331" y="84756"/>
            <a:ext cx="9196457" cy="1186405"/>
          </a:xfrm>
          <a:prstGeom prst="rect">
            <a:avLst/>
          </a:prstGeom>
        </p:spPr>
        <p:txBody>
          <a:bodyPr vert="horz" lIns="163096" tIns="81548" rIns="163096" bIns="81548"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4000" b="1" dirty="0">
                <a:solidFill>
                  <a:schemeClr val="tx1"/>
                </a:solidFill>
                <a:latin typeface="FuturaBT Book" panose="020B0502020204020303" pitchFamily="34" charset="77"/>
                <a:cs typeface="Arial"/>
              </a:rPr>
              <a:t>TO MEET THIS DEADLINE:</a:t>
            </a:r>
            <a:endParaRPr lang="en-US" sz="1600" b="1" dirty="0">
              <a:solidFill>
                <a:schemeClr val="tx1"/>
              </a:solidFill>
              <a:latin typeface="FuturaBT Book" panose="020B0502020204020303" pitchFamily="34" charset="77"/>
              <a:cs typeface="Arial"/>
            </a:endParaRPr>
          </a:p>
        </p:txBody>
      </p:sp>
      <p:pic>
        <p:nvPicPr>
          <p:cNvPr id="8" name="Picture 7">
            <a:extLst>
              <a:ext uri="{FF2B5EF4-FFF2-40B4-BE49-F238E27FC236}">
                <a16:creationId xmlns:a16="http://schemas.microsoft.com/office/drawing/2014/main" id="{758B2FF4-D43F-934A-8A06-C352C9DD824A}"/>
              </a:ext>
            </a:extLst>
          </p:cNvPr>
          <p:cNvPicPr>
            <a:picLocks noChangeAspect="1"/>
          </p:cNvPicPr>
          <p:nvPr/>
        </p:nvPicPr>
        <p:blipFill>
          <a:blip r:embed="rId2"/>
          <a:stretch>
            <a:fillRect/>
          </a:stretch>
        </p:blipFill>
        <p:spPr>
          <a:xfrm>
            <a:off x="10212321" y="6447217"/>
            <a:ext cx="1739273" cy="320481"/>
          </a:xfrm>
          <a:prstGeom prst="rect">
            <a:avLst/>
          </a:prstGeom>
        </p:spPr>
      </p:pic>
      <p:sp>
        <p:nvSpPr>
          <p:cNvPr id="9" name="Rectangle 8">
            <a:extLst>
              <a:ext uri="{FF2B5EF4-FFF2-40B4-BE49-F238E27FC236}">
                <a16:creationId xmlns:a16="http://schemas.microsoft.com/office/drawing/2014/main" id="{2103B522-4738-0246-A886-B78584B8C464}"/>
              </a:ext>
            </a:extLst>
          </p:cNvPr>
          <p:cNvSpPr/>
          <p:nvPr/>
        </p:nvSpPr>
        <p:spPr>
          <a:xfrm>
            <a:off x="0" y="6828914"/>
            <a:ext cx="12192000" cy="5817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66950B32-A2A7-F14E-AA1B-9276D14F4E32}"/>
              </a:ext>
            </a:extLst>
          </p:cNvPr>
          <p:cNvCxnSpPr/>
          <p:nvPr/>
        </p:nvCxnSpPr>
        <p:spPr>
          <a:xfrm>
            <a:off x="0" y="1271162"/>
            <a:ext cx="12192000" cy="0"/>
          </a:xfrm>
          <a:prstGeom prst="line">
            <a:avLst/>
          </a:prstGeom>
          <a:ln w="19050">
            <a:solidFill>
              <a:srgbClr val="F7CF47"/>
            </a:solidFill>
          </a:ln>
        </p:spPr>
        <p:style>
          <a:lnRef idx="1">
            <a:schemeClr val="accent1"/>
          </a:lnRef>
          <a:fillRef idx="0">
            <a:schemeClr val="accent1"/>
          </a:fillRef>
          <a:effectRef idx="0">
            <a:schemeClr val="accent1"/>
          </a:effectRef>
          <a:fontRef idx="minor">
            <a:schemeClr val="tx1"/>
          </a:fontRef>
        </p:style>
      </p:cxnSp>
      <p:pic>
        <p:nvPicPr>
          <p:cNvPr id="4" name="Picture 3" descr="A number on a screen&#10;&#10;Description automatically generated with medium confidence">
            <a:extLst>
              <a:ext uri="{FF2B5EF4-FFF2-40B4-BE49-F238E27FC236}">
                <a16:creationId xmlns:a16="http://schemas.microsoft.com/office/drawing/2014/main" id="{54BBDDD4-2270-1F35-68D5-1D76A85D5169}"/>
              </a:ext>
            </a:extLst>
          </p:cNvPr>
          <p:cNvPicPr>
            <a:picLocks noChangeAspect="1"/>
          </p:cNvPicPr>
          <p:nvPr/>
        </p:nvPicPr>
        <p:blipFill>
          <a:blip r:embed="rId3"/>
          <a:stretch>
            <a:fillRect/>
          </a:stretch>
        </p:blipFill>
        <p:spPr>
          <a:xfrm>
            <a:off x="4034619" y="4625742"/>
            <a:ext cx="3963429" cy="1981715"/>
          </a:xfrm>
          <a:prstGeom prst="rect">
            <a:avLst/>
          </a:prstGeom>
        </p:spPr>
      </p:pic>
    </p:spTree>
    <p:extLst>
      <p:ext uri="{BB962C8B-B14F-4D97-AF65-F5344CB8AC3E}">
        <p14:creationId xmlns:p14="http://schemas.microsoft.com/office/powerpoint/2010/main" val="355812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A41241D0-B99A-9F4A-B24C-B93540DBF5C6}"/>
              </a:ext>
            </a:extLst>
          </p:cNvPr>
          <p:cNvSpPr txBox="1">
            <a:spLocks/>
          </p:cNvSpPr>
          <p:nvPr/>
        </p:nvSpPr>
        <p:spPr>
          <a:xfrm>
            <a:off x="279331" y="84757"/>
            <a:ext cx="9196457" cy="850028"/>
          </a:xfrm>
          <a:prstGeom prst="rect">
            <a:avLst/>
          </a:prstGeom>
        </p:spPr>
        <p:txBody>
          <a:bodyPr vert="horz" lIns="163096" tIns="81548" rIns="163096" bIns="81548"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4000" b="1" dirty="0">
                <a:solidFill>
                  <a:schemeClr val="tx1"/>
                </a:solidFill>
                <a:latin typeface="FuturaBT Book" panose="020B0502020204020303" pitchFamily="34" charset="77"/>
                <a:cs typeface="Arial"/>
              </a:rPr>
              <a:t>DURING THE APPOINTMENT</a:t>
            </a:r>
            <a:endParaRPr lang="en-US" sz="1600" b="1" dirty="0">
              <a:solidFill>
                <a:schemeClr val="tx1"/>
              </a:solidFill>
              <a:latin typeface="FuturaBT Book" panose="020B0502020204020303" pitchFamily="34" charset="77"/>
              <a:cs typeface="Arial"/>
            </a:endParaRPr>
          </a:p>
        </p:txBody>
      </p:sp>
      <p:pic>
        <p:nvPicPr>
          <p:cNvPr id="8" name="Picture 7">
            <a:extLst>
              <a:ext uri="{FF2B5EF4-FFF2-40B4-BE49-F238E27FC236}">
                <a16:creationId xmlns:a16="http://schemas.microsoft.com/office/drawing/2014/main" id="{758B2FF4-D43F-934A-8A06-C352C9DD824A}"/>
              </a:ext>
            </a:extLst>
          </p:cNvPr>
          <p:cNvPicPr>
            <a:picLocks noChangeAspect="1"/>
          </p:cNvPicPr>
          <p:nvPr/>
        </p:nvPicPr>
        <p:blipFill>
          <a:blip r:embed="rId2"/>
          <a:stretch>
            <a:fillRect/>
          </a:stretch>
        </p:blipFill>
        <p:spPr>
          <a:xfrm>
            <a:off x="10212321" y="6447217"/>
            <a:ext cx="1739273" cy="320481"/>
          </a:xfrm>
          <a:prstGeom prst="rect">
            <a:avLst/>
          </a:prstGeom>
        </p:spPr>
      </p:pic>
      <p:sp>
        <p:nvSpPr>
          <p:cNvPr id="9" name="Rectangle 8">
            <a:extLst>
              <a:ext uri="{FF2B5EF4-FFF2-40B4-BE49-F238E27FC236}">
                <a16:creationId xmlns:a16="http://schemas.microsoft.com/office/drawing/2014/main" id="{2103B522-4738-0246-A886-B78584B8C464}"/>
              </a:ext>
            </a:extLst>
          </p:cNvPr>
          <p:cNvSpPr/>
          <p:nvPr/>
        </p:nvSpPr>
        <p:spPr>
          <a:xfrm>
            <a:off x="0" y="6828914"/>
            <a:ext cx="12192000" cy="5817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66950B32-A2A7-F14E-AA1B-9276D14F4E32}"/>
              </a:ext>
            </a:extLst>
          </p:cNvPr>
          <p:cNvCxnSpPr/>
          <p:nvPr/>
        </p:nvCxnSpPr>
        <p:spPr>
          <a:xfrm>
            <a:off x="0" y="1271162"/>
            <a:ext cx="12192000" cy="0"/>
          </a:xfrm>
          <a:prstGeom prst="line">
            <a:avLst/>
          </a:prstGeom>
          <a:ln w="19050">
            <a:solidFill>
              <a:srgbClr val="F7CF47"/>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D6DC6478-B952-D046-9C5A-6C5A7920E6E0}"/>
              </a:ext>
            </a:extLst>
          </p:cNvPr>
          <p:cNvSpPr txBox="1">
            <a:spLocks/>
          </p:cNvSpPr>
          <p:nvPr/>
        </p:nvSpPr>
        <p:spPr>
          <a:xfrm>
            <a:off x="279330" y="670209"/>
            <a:ext cx="6191808" cy="559054"/>
          </a:xfrm>
          <a:prstGeom prst="rect">
            <a:avLst/>
          </a:prstGeom>
        </p:spPr>
        <p:txBody>
          <a:bodyPr vert="horz" lIns="163096" tIns="81548" rIns="163096" bIns="81548"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r>
              <a:rPr lang="en-US" sz="2325" dirty="0">
                <a:solidFill>
                  <a:srgbClr val="221F20"/>
                </a:solidFill>
                <a:latin typeface="Tisa Offc" panose="02010504030101020102" pitchFamily="2" charset="0"/>
                <a:cs typeface="Tisa Offc" panose="02010504030101020102" pitchFamily="2" charset="0"/>
              </a:rPr>
              <a:t>your Thesis Reviewer will:</a:t>
            </a:r>
          </a:p>
        </p:txBody>
      </p:sp>
      <p:sp>
        <p:nvSpPr>
          <p:cNvPr id="2" name="Subtitle 2">
            <a:extLst>
              <a:ext uri="{FF2B5EF4-FFF2-40B4-BE49-F238E27FC236}">
                <a16:creationId xmlns:a16="http://schemas.microsoft.com/office/drawing/2014/main" id="{56CC7785-9E39-6024-2BBC-785AAF7EFBE0}"/>
              </a:ext>
            </a:extLst>
          </p:cNvPr>
          <p:cNvSpPr txBox="1">
            <a:spLocks/>
          </p:cNvSpPr>
          <p:nvPr/>
        </p:nvSpPr>
        <p:spPr>
          <a:xfrm>
            <a:off x="820530" y="1566972"/>
            <a:ext cx="10391609" cy="40770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3189" indent="-353189" algn="l">
              <a:lnSpc>
                <a:spcPct val="110000"/>
              </a:lnSpc>
              <a:buFont typeface=".AppleSystemUIFont" charset="-120"/>
              <a:buChar char="+"/>
            </a:pPr>
            <a:r>
              <a:rPr lang="en-US" dirty="0">
                <a:solidFill>
                  <a:schemeClr val="tx1"/>
                </a:solidFill>
                <a:latin typeface="Tisa Offc" panose="02010504030101020102" pitchFamily="2" charset="0"/>
                <a:ea typeface="Cambria" charset="0"/>
                <a:cs typeface="Tisa Offc" panose="02010504030101020102" pitchFamily="2" charset="0"/>
              </a:rPr>
              <a:t>Verify that the document has the required submission pages</a:t>
            </a:r>
          </a:p>
          <a:p>
            <a:pPr marL="353189" indent="-353189" algn="l">
              <a:lnSpc>
                <a:spcPct val="110000"/>
              </a:lnSpc>
              <a:buFont typeface=".AppleSystemUIFont" charset="-120"/>
              <a:buChar char="+"/>
            </a:pPr>
            <a:r>
              <a:rPr lang="en-US" dirty="0">
                <a:solidFill>
                  <a:schemeClr val="tx1"/>
                </a:solidFill>
                <a:latin typeface="Tisa Offc" panose="02010504030101020102" pitchFamily="2" charset="0"/>
                <a:ea typeface="Cambria" charset="0"/>
                <a:cs typeface="Tisa Offc" panose="02010504030101020102" pitchFamily="2" charset="0"/>
              </a:rPr>
              <a:t>Verify that the document’s pages are appropriately numbered</a:t>
            </a:r>
          </a:p>
          <a:p>
            <a:pPr marL="353189" indent="-353189" algn="l">
              <a:lnSpc>
                <a:spcPct val="110000"/>
              </a:lnSpc>
              <a:buFont typeface=".AppleSystemUIFont" charset="-120"/>
              <a:buChar char="+"/>
            </a:pPr>
            <a:r>
              <a:rPr lang="en-US" dirty="0">
                <a:solidFill>
                  <a:schemeClr val="tx1"/>
                </a:solidFill>
                <a:latin typeface="Tisa Offc" panose="02010504030101020102" pitchFamily="2" charset="0"/>
                <a:ea typeface="Cambria" charset="0"/>
                <a:cs typeface="Tisa Offc" panose="02010504030101020102" pitchFamily="2" charset="0"/>
              </a:rPr>
              <a:t>Search for and point out format errors for you to correct</a:t>
            </a:r>
          </a:p>
          <a:p>
            <a:pPr marL="353189" indent="-353189" algn="l">
              <a:lnSpc>
                <a:spcPct val="110000"/>
              </a:lnSpc>
              <a:buFont typeface=".AppleSystemUIFont" charset="-120"/>
              <a:buChar char="+"/>
            </a:pPr>
            <a:r>
              <a:rPr lang="en-US" dirty="0">
                <a:latin typeface="Tisa Offc" panose="02010504030101020102" pitchFamily="2" charset="0"/>
                <a:ea typeface="Cambria" charset="0"/>
                <a:cs typeface="Tisa Offc" panose="02010504030101020102" pitchFamily="2" charset="0"/>
              </a:rPr>
              <a:t>Check for </a:t>
            </a:r>
            <a:r>
              <a:rPr lang="en-US" dirty="0">
                <a:solidFill>
                  <a:schemeClr val="tx1"/>
                </a:solidFill>
                <a:latin typeface="Tisa Offc" panose="02010504030101020102" pitchFamily="2" charset="0"/>
                <a:ea typeface="Cambria" charset="0"/>
                <a:cs typeface="Tisa Offc" panose="02010504030101020102" pitchFamily="2" charset="0"/>
              </a:rPr>
              <a:t>permissions (IRB/IACUC; Copyright; photos)</a:t>
            </a:r>
          </a:p>
          <a:p>
            <a:pPr marL="353189" indent="-353189" algn="l">
              <a:lnSpc>
                <a:spcPct val="110000"/>
              </a:lnSpc>
              <a:buFont typeface=".AppleSystemUIFont" charset="-120"/>
              <a:buChar char="+"/>
            </a:pPr>
            <a:r>
              <a:rPr lang="en-US" dirty="0">
                <a:latin typeface="Tisa Offc" panose="02010504030101020102" pitchFamily="2" charset="0"/>
                <a:ea typeface="Cambria" charset="0"/>
                <a:cs typeface="Tisa Offc" panose="02010504030101020102" pitchFamily="2" charset="0"/>
              </a:rPr>
              <a:t>Answer questions about submission requirements and procedures</a:t>
            </a:r>
            <a:endParaRPr lang="en-US" dirty="0">
              <a:solidFill>
                <a:schemeClr val="tx1"/>
              </a:solidFill>
              <a:latin typeface="Tisa Offc" panose="02010504030101020102" pitchFamily="2" charset="0"/>
              <a:ea typeface="Cambria" charset="0"/>
              <a:cs typeface="Tisa Offc" panose="02010504030101020102" pitchFamily="2" charset="0"/>
            </a:endParaRPr>
          </a:p>
          <a:p>
            <a:pPr marL="353189" indent="-353189" algn="l">
              <a:lnSpc>
                <a:spcPct val="110000"/>
              </a:lnSpc>
              <a:buFont typeface=".AppleSystemUIFont" charset="-120"/>
              <a:buChar char="+"/>
            </a:pPr>
            <a:endParaRPr lang="en-US" sz="3200" b="1" dirty="0">
              <a:solidFill>
                <a:schemeClr val="tx1"/>
              </a:solidFill>
              <a:latin typeface="Cambria" charset="0"/>
              <a:ea typeface="Cambria" charset="0"/>
              <a:cs typeface="Cambria" charset="0"/>
            </a:endParaRPr>
          </a:p>
        </p:txBody>
      </p:sp>
    </p:spTree>
    <p:extLst>
      <p:ext uri="{BB962C8B-B14F-4D97-AF65-F5344CB8AC3E}">
        <p14:creationId xmlns:p14="http://schemas.microsoft.com/office/powerpoint/2010/main" val="35991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D9AB84-4DF1-A048-8791-FA44BE806171}"/>
              </a:ext>
            </a:extLst>
          </p:cNvPr>
          <p:cNvSpPr/>
          <p:nvPr/>
        </p:nvSpPr>
        <p:spPr>
          <a:xfrm>
            <a:off x="0" y="6828914"/>
            <a:ext cx="12192000" cy="5817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BF9A758-C145-5B43-9E93-C37B9F48995D}"/>
              </a:ext>
            </a:extLst>
          </p:cNvPr>
          <p:cNvSpPr txBox="1">
            <a:spLocks/>
          </p:cNvSpPr>
          <p:nvPr/>
        </p:nvSpPr>
        <p:spPr>
          <a:xfrm>
            <a:off x="1524000" y="1696484"/>
            <a:ext cx="9144000" cy="3465031"/>
          </a:xfrm>
          <a:prstGeom prst="rect">
            <a:avLst/>
          </a:prstGeom>
        </p:spPr>
        <p:txBody>
          <a:bodyPr vert="horz" lIns="91440" tIns="45720" rIns="91440" bIns="45720" rtlCol="0" anchor="t">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70000"/>
              </a:lnSpc>
            </a:pPr>
            <a:r>
              <a:rPr lang="en-US" sz="6000" b="1" dirty="0">
                <a:solidFill>
                  <a:schemeClr val="tx1"/>
                </a:solidFill>
                <a:latin typeface="FuturaBT Book" panose="020B0502020204020303" pitchFamily="34" charset="0"/>
                <a:ea typeface="Cambria" charset="0"/>
                <a:cs typeface="Futura Medium" panose="020B0602020204020303" pitchFamily="34" charset="-79"/>
              </a:rPr>
              <a:t>THE GOOD NEWS:</a:t>
            </a:r>
          </a:p>
          <a:p>
            <a:pPr algn="ctr">
              <a:lnSpc>
                <a:spcPct val="170000"/>
              </a:lnSpc>
            </a:pPr>
            <a:r>
              <a:rPr lang="en-US" sz="6000" b="1" dirty="0">
                <a:solidFill>
                  <a:schemeClr val="tx1"/>
                </a:solidFill>
                <a:latin typeface="FuturaBT Book" panose="020B0502020204020303" pitchFamily="34" charset="0"/>
                <a:ea typeface="Cambria" charset="0"/>
                <a:cs typeface="Futura Medium" panose="020B0602020204020303" pitchFamily="34" charset="-79"/>
              </a:rPr>
              <a:t>MOST FORMAT REQUIREMENTS ARE BUILT INTO THE TEMPLATE!</a:t>
            </a:r>
          </a:p>
        </p:txBody>
      </p:sp>
      <p:sp>
        <p:nvSpPr>
          <p:cNvPr id="2" name="Rectangle 1">
            <a:extLst>
              <a:ext uri="{FF2B5EF4-FFF2-40B4-BE49-F238E27FC236}">
                <a16:creationId xmlns:a16="http://schemas.microsoft.com/office/drawing/2014/main" id="{5006D7B8-E780-7C4E-4B9F-CF37DEA6AC34}"/>
              </a:ext>
            </a:extLst>
          </p:cNvPr>
          <p:cNvSpPr/>
          <p:nvPr/>
        </p:nvSpPr>
        <p:spPr>
          <a:xfrm>
            <a:off x="0" y="328773"/>
            <a:ext cx="12192000" cy="690010"/>
          </a:xfrm>
          <a:prstGeom prst="rect">
            <a:avLst/>
          </a:prstGeom>
          <a:solidFill>
            <a:srgbClr val="F7CF47"/>
          </a:solidFill>
          <a:ln>
            <a:solidFill>
              <a:srgbClr val="F7CF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E3A9629-74CA-FD78-24E3-BCC4160E24E5}"/>
              </a:ext>
            </a:extLst>
          </p:cNvPr>
          <p:cNvSpPr/>
          <p:nvPr/>
        </p:nvSpPr>
        <p:spPr>
          <a:xfrm>
            <a:off x="0" y="5839217"/>
            <a:ext cx="12192000" cy="690010"/>
          </a:xfrm>
          <a:prstGeom prst="rect">
            <a:avLst/>
          </a:prstGeom>
          <a:solidFill>
            <a:srgbClr val="F7CF47"/>
          </a:solidFill>
          <a:ln>
            <a:solidFill>
              <a:srgbClr val="F7CF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9608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D9AB84-4DF1-A048-8791-FA44BE806171}"/>
              </a:ext>
            </a:extLst>
          </p:cNvPr>
          <p:cNvSpPr/>
          <p:nvPr/>
        </p:nvSpPr>
        <p:spPr>
          <a:xfrm>
            <a:off x="0" y="6828914"/>
            <a:ext cx="12192000" cy="5817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BF9A758-C145-5B43-9E93-C37B9F48995D}"/>
              </a:ext>
            </a:extLst>
          </p:cNvPr>
          <p:cNvSpPr txBox="1">
            <a:spLocks/>
          </p:cNvSpPr>
          <p:nvPr/>
        </p:nvSpPr>
        <p:spPr>
          <a:xfrm>
            <a:off x="881865" y="1916963"/>
            <a:ext cx="10428270" cy="347613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70000"/>
              </a:lnSpc>
            </a:pPr>
            <a:r>
              <a:rPr lang="en-US" sz="4100" b="1" dirty="0">
                <a:solidFill>
                  <a:schemeClr val="tx1"/>
                </a:solidFill>
                <a:latin typeface="FuturaBT Book" panose="020B0502020204020303" pitchFamily="34" charset="0"/>
                <a:ea typeface="Cambria" charset="0"/>
                <a:cs typeface="Futura Medium" panose="020B0602020204020303" pitchFamily="34" charset="-79"/>
              </a:rPr>
              <a:t>MORE GOOD NEWS:</a:t>
            </a:r>
          </a:p>
          <a:p>
            <a:pPr algn="ctr">
              <a:lnSpc>
                <a:spcPct val="170000"/>
              </a:lnSpc>
            </a:pPr>
            <a:r>
              <a:rPr lang="en-US" sz="4100" b="1" dirty="0">
                <a:solidFill>
                  <a:schemeClr val="tx1"/>
                </a:solidFill>
                <a:latin typeface="FuturaBT Book" panose="020B0502020204020303" pitchFamily="34" charset="77"/>
                <a:ea typeface="Cambria" charset="0"/>
                <a:cs typeface="Futura Medium" panose="020B0602020204020303" pitchFamily="34" charset="-79"/>
              </a:rPr>
              <a:t>IF YOU MAKE A MISTAKE (OR SEVERAL),</a:t>
            </a:r>
          </a:p>
          <a:p>
            <a:pPr algn="ctr">
              <a:lnSpc>
                <a:spcPct val="170000"/>
              </a:lnSpc>
            </a:pPr>
            <a:r>
              <a:rPr lang="en-US" sz="4100" b="1" dirty="0">
                <a:solidFill>
                  <a:schemeClr val="tx1"/>
                </a:solidFill>
                <a:latin typeface="FuturaBT Book" panose="020B0502020204020303" pitchFamily="34" charset="77"/>
                <a:ea typeface="Cambria" charset="0"/>
                <a:cs typeface="Futura Medium" panose="020B0602020204020303" pitchFamily="34" charset="-79"/>
              </a:rPr>
              <a:t>WE ARE HERE TO HELP </a:t>
            </a:r>
            <a:r>
              <a:rPr lang="en-US" sz="4100" b="1" dirty="0">
                <a:solidFill>
                  <a:schemeClr val="tx1"/>
                </a:solidFill>
                <a:latin typeface="FuturaBT Book" panose="020B0502020204020303" pitchFamily="34" charset="77"/>
                <a:ea typeface="Cambria" charset="0"/>
                <a:cs typeface="Futura Medium" panose="020B0602020204020303" pitchFamily="34" charset="-79"/>
                <a:sym typeface="Wingdings" panose="05000000000000000000" pitchFamily="2" charset="2"/>
              </a:rPr>
              <a:t></a:t>
            </a:r>
            <a:endParaRPr lang="en-US" sz="4100" b="1" dirty="0">
              <a:solidFill>
                <a:schemeClr val="tx1"/>
              </a:solidFill>
              <a:latin typeface="FuturaBT Book" panose="020B0502020204020303" pitchFamily="34" charset="0"/>
              <a:ea typeface="Cambria" charset="0"/>
              <a:cs typeface="Futura Medium" panose="020B0602020204020303" pitchFamily="34" charset="-79"/>
            </a:endParaRPr>
          </a:p>
        </p:txBody>
      </p:sp>
      <p:sp>
        <p:nvSpPr>
          <p:cNvPr id="2" name="Rectangle 1">
            <a:extLst>
              <a:ext uri="{FF2B5EF4-FFF2-40B4-BE49-F238E27FC236}">
                <a16:creationId xmlns:a16="http://schemas.microsoft.com/office/drawing/2014/main" id="{2870D460-B26E-60AF-B064-E23E561B91F9}"/>
              </a:ext>
            </a:extLst>
          </p:cNvPr>
          <p:cNvSpPr/>
          <p:nvPr/>
        </p:nvSpPr>
        <p:spPr>
          <a:xfrm>
            <a:off x="0" y="328773"/>
            <a:ext cx="12192000" cy="690010"/>
          </a:xfrm>
          <a:prstGeom prst="rect">
            <a:avLst/>
          </a:prstGeom>
          <a:solidFill>
            <a:srgbClr val="F7CF47"/>
          </a:solidFill>
          <a:ln>
            <a:solidFill>
              <a:srgbClr val="F7CF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BB1BC27-B5D9-8143-FAD7-0B64625B0C81}"/>
              </a:ext>
            </a:extLst>
          </p:cNvPr>
          <p:cNvSpPr/>
          <p:nvPr/>
        </p:nvSpPr>
        <p:spPr>
          <a:xfrm>
            <a:off x="0" y="5839217"/>
            <a:ext cx="12192000" cy="690010"/>
          </a:xfrm>
          <a:prstGeom prst="rect">
            <a:avLst/>
          </a:prstGeom>
          <a:solidFill>
            <a:srgbClr val="F7CF47"/>
          </a:solidFill>
          <a:ln>
            <a:solidFill>
              <a:srgbClr val="F7CF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0128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E80A01-D1B1-AF4D-9229-408CA5BDC3C2}"/>
              </a:ext>
            </a:extLst>
          </p:cNvPr>
          <p:cNvPicPr>
            <a:picLocks noChangeAspect="1"/>
          </p:cNvPicPr>
          <p:nvPr/>
        </p:nvPicPr>
        <p:blipFill>
          <a:blip r:embed="rId2"/>
          <a:stretch>
            <a:fillRect/>
          </a:stretch>
        </p:blipFill>
        <p:spPr>
          <a:xfrm>
            <a:off x="10212321" y="6447217"/>
            <a:ext cx="1739273" cy="320481"/>
          </a:xfrm>
          <a:prstGeom prst="rect">
            <a:avLst/>
          </a:prstGeom>
        </p:spPr>
      </p:pic>
      <p:sp>
        <p:nvSpPr>
          <p:cNvPr id="10" name="Rectangle 9">
            <a:extLst>
              <a:ext uri="{FF2B5EF4-FFF2-40B4-BE49-F238E27FC236}">
                <a16:creationId xmlns:a16="http://schemas.microsoft.com/office/drawing/2014/main" id="{FCD9AB84-4DF1-A048-8791-FA44BE806171}"/>
              </a:ext>
            </a:extLst>
          </p:cNvPr>
          <p:cNvSpPr/>
          <p:nvPr/>
        </p:nvSpPr>
        <p:spPr>
          <a:xfrm>
            <a:off x="0" y="6828914"/>
            <a:ext cx="12192000" cy="5817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BF9A758-C145-5B43-9E93-C37B9F48995D}"/>
              </a:ext>
            </a:extLst>
          </p:cNvPr>
          <p:cNvSpPr txBox="1">
            <a:spLocks/>
          </p:cNvSpPr>
          <p:nvPr/>
        </p:nvSpPr>
        <p:spPr>
          <a:xfrm>
            <a:off x="881865" y="1018783"/>
            <a:ext cx="10428270" cy="1425764"/>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70000"/>
              </a:lnSpc>
            </a:pPr>
            <a:r>
              <a:rPr lang="en-US" sz="6000" b="1" dirty="0">
                <a:solidFill>
                  <a:schemeClr val="tx1"/>
                </a:solidFill>
                <a:latin typeface="FuturaBT Book" panose="020B0502020204020303" pitchFamily="34" charset="0"/>
                <a:ea typeface="Cambria" charset="0"/>
                <a:cs typeface="Futura Medium" panose="020B0602020204020303" pitchFamily="34" charset="-79"/>
              </a:rPr>
              <a:t>TEMPLATE TOUR</a:t>
            </a:r>
          </a:p>
        </p:txBody>
      </p:sp>
      <p:pic>
        <p:nvPicPr>
          <p:cNvPr id="2" name="Picture 1">
            <a:extLst>
              <a:ext uri="{FF2B5EF4-FFF2-40B4-BE49-F238E27FC236}">
                <a16:creationId xmlns:a16="http://schemas.microsoft.com/office/drawing/2014/main" id="{3A33924A-11A3-8702-9314-1FC71A84B903}"/>
              </a:ext>
            </a:extLst>
          </p:cNvPr>
          <p:cNvPicPr>
            <a:picLocks noChangeAspect="1"/>
          </p:cNvPicPr>
          <p:nvPr/>
        </p:nvPicPr>
        <p:blipFill>
          <a:blip r:embed="rId3"/>
          <a:stretch>
            <a:fillRect/>
          </a:stretch>
        </p:blipFill>
        <p:spPr>
          <a:xfrm>
            <a:off x="2359196" y="3064159"/>
            <a:ext cx="7473607" cy="3145143"/>
          </a:xfrm>
          <a:prstGeom prst="rect">
            <a:avLst/>
          </a:prstGeom>
        </p:spPr>
      </p:pic>
      <p:sp>
        <p:nvSpPr>
          <p:cNvPr id="3" name="Rectangle 2">
            <a:extLst>
              <a:ext uri="{FF2B5EF4-FFF2-40B4-BE49-F238E27FC236}">
                <a16:creationId xmlns:a16="http://schemas.microsoft.com/office/drawing/2014/main" id="{630D8925-2E23-E643-FD2C-927F7208759D}"/>
              </a:ext>
            </a:extLst>
          </p:cNvPr>
          <p:cNvSpPr/>
          <p:nvPr/>
        </p:nvSpPr>
        <p:spPr>
          <a:xfrm>
            <a:off x="0" y="328773"/>
            <a:ext cx="12192000" cy="690010"/>
          </a:xfrm>
          <a:prstGeom prst="rect">
            <a:avLst/>
          </a:prstGeom>
          <a:solidFill>
            <a:srgbClr val="F7CF47"/>
          </a:solidFill>
          <a:ln>
            <a:solidFill>
              <a:srgbClr val="F7CF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0135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p>
        </p:txBody>
      </p:sp>
      <p:sp>
        <p:nvSpPr>
          <p:cNvPr id="13" name="Subtitle 2"/>
          <p:cNvSpPr>
            <a:spLocks noGrp="1"/>
          </p:cNvSpPr>
          <p:nvPr>
            <p:ph type="subTitle" idx="1"/>
          </p:nvPr>
        </p:nvSpPr>
        <p:spPr>
          <a:xfrm>
            <a:off x="492376" y="1619234"/>
            <a:ext cx="11286341" cy="4790916"/>
          </a:xfrm>
        </p:spPr>
        <p:txBody>
          <a:bodyPr wrap="square">
            <a:normAutofit fontScale="70000" lnSpcReduction="20000"/>
          </a:bodyPr>
          <a:lstStyle/>
          <a:p>
            <a:pPr marL="692715" indent="-692715" algn="l">
              <a:lnSpc>
                <a:spcPct val="110000"/>
              </a:lnSpc>
              <a:buFont typeface="+mj-lt"/>
              <a:buAutoNum type="romanLcPeriod"/>
            </a:pPr>
            <a:r>
              <a:rPr lang="en-US" sz="3595" dirty="0">
                <a:latin typeface="Tisa Offc" panose="02010504030101020102" pitchFamily="2" charset="0"/>
                <a:ea typeface="Cambria" charset="0"/>
                <a:cs typeface="Tisa Offc" panose="02010504030101020102" pitchFamily="2" charset="0"/>
              </a:rPr>
              <a:t>Title page [no page number]</a:t>
            </a:r>
          </a:p>
          <a:p>
            <a:pPr marL="692715" indent="-692715" algn="l">
              <a:lnSpc>
                <a:spcPct val="110000"/>
              </a:lnSpc>
              <a:buFont typeface="+mj-lt"/>
              <a:buAutoNum type="romanLcPeriod"/>
            </a:pPr>
            <a:r>
              <a:rPr lang="en-US" sz="3595" dirty="0">
                <a:latin typeface="Tisa Offc" panose="02010504030101020102" pitchFamily="2" charset="0"/>
                <a:ea typeface="Cambria" charset="0"/>
                <a:cs typeface="Tisa Offc" panose="02010504030101020102" pitchFamily="2" charset="0"/>
              </a:rPr>
              <a:t>Copyright page</a:t>
            </a:r>
          </a:p>
          <a:p>
            <a:pPr marL="692715" indent="-692715" algn="l">
              <a:lnSpc>
                <a:spcPct val="110000"/>
              </a:lnSpc>
              <a:buFont typeface="+mj-lt"/>
              <a:buAutoNum type="romanLcPeriod"/>
            </a:pPr>
            <a:r>
              <a:rPr lang="en-US" sz="3595" dirty="0">
                <a:latin typeface="Tisa Offc" panose="02010504030101020102" pitchFamily="2" charset="0"/>
                <a:ea typeface="Cambria" charset="0"/>
                <a:cs typeface="Tisa Offc" panose="02010504030101020102" pitchFamily="2" charset="0"/>
              </a:rPr>
              <a:t>Approval page</a:t>
            </a:r>
          </a:p>
          <a:p>
            <a:pPr marL="692715" indent="-692715" algn="l">
              <a:lnSpc>
                <a:spcPct val="110000"/>
              </a:lnSpc>
              <a:buFont typeface="+mj-lt"/>
              <a:buAutoNum type="romanLcPeriod"/>
            </a:pPr>
            <a:r>
              <a:rPr lang="en-US" sz="3595" dirty="0">
                <a:latin typeface="Tisa Offc" panose="02010504030101020102" pitchFamily="2" charset="0"/>
                <a:ea typeface="Cambria" charset="0"/>
                <a:cs typeface="Tisa Offc" panose="02010504030101020102" pitchFamily="2" charset="0"/>
              </a:rPr>
              <a:t>Abstract</a:t>
            </a:r>
          </a:p>
          <a:p>
            <a:pPr marL="692715" indent="-692715" algn="l">
              <a:lnSpc>
                <a:spcPct val="110000"/>
              </a:lnSpc>
              <a:buFont typeface="+mj-lt"/>
              <a:buAutoNum type="romanLcPeriod"/>
            </a:pPr>
            <a:r>
              <a:rPr lang="en-US" sz="3595" dirty="0">
                <a:latin typeface="Tisa Offc" panose="02010504030101020102" pitchFamily="2" charset="0"/>
                <a:ea typeface="Cambria" charset="0"/>
                <a:cs typeface="Tisa Offc" panose="02010504030101020102" pitchFamily="2" charset="0"/>
              </a:rPr>
              <a:t>Acknowledgments (optional, unless you received funding or permissions)</a:t>
            </a:r>
          </a:p>
          <a:p>
            <a:pPr marL="692715" indent="-692715" algn="l">
              <a:lnSpc>
                <a:spcPct val="110000"/>
              </a:lnSpc>
              <a:buFont typeface="+mj-lt"/>
              <a:buAutoNum type="romanLcPeriod"/>
            </a:pPr>
            <a:r>
              <a:rPr lang="en-US" sz="3595" dirty="0">
                <a:latin typeface="Tisa Offc" panose="02010504030101020102" pitchFamily="2" charset="0"/>
                <a:ea typeface="Cambria" charset="0"/>
                <a:cs typeface="Tisa Offc" panose="02010504030101020102" pitchFamily="2" charset="0"/>
              </a:rPr>
              <a:t>Dedication (optional)</a:t>
            </a:r>
          </a:p>
          <a:p>
            <a:pPr marL="692715" indent="-692715" algn="l">
              <a:lnSpc>
                <a:spcPct val="110000"/>
              </a:lnSpc>
              <a:buFont typeface="+mj-lt"/>
              <a:buAutoNum type="romanLcPeriod"/>
            </a:pPr>
            <a:r>
              <a:rPr lang="en-US" sz="3595" dirty="0">
                <a:latin typeface="Tisa Offc" panose="02010504030101020102" pitchFamily="2" charset="0"/>
                <a:ea typeface="Cambria" charset="0"/>
                <a:cs typeface="Tisa Offc" panose="02010504030101020102" pitchFamily="2" charset="0"/>
              </a:rPr>
              <a:t>Table of Contents</a:t>
            </a:r>
          </a:p>
          <a:p>
            <a:pPr marL="692715" indent="-692715" algn="l">
              <a:lnSpc>
                <a:spcPct val="110000"/>
              </a:lnSpc>
              <a:buFont typeface="+mj-lt"/>
              <a:buAutoNum type="romanLcPeriod"/>
            </a:pPr>
            <a:r>
              <a:rPr lang="en-US" sz="3595" dirty="0">
                <a:latin typeface="Tisa Offc" panose="02010504030101020102" pitchFamily="2" charset="0"/>
                <a:ea typeface="Cambria" charset="0"/>
                <a:cs typeface="Tisa Offc" panose="02010504030101020102" pitchFamily="2" charset="0"/>
              </a:rPr>
              <a:t>List of Tables (required if content contains any tables)</a:t>
            </a:r>
          </a:p>
          <a:p>
            <a:pPr marL="692715" indent="-692715" algn="l">
              <a:lnSpc>
                <a:spcPct val="110000"/>
              </a:lnSpc>
              <a:buFont typeface="+mj-lt"/>
              <a:buAutoNum type="romanLcPeriod"/>
            </a:pPr>
            <a:r>
              <a:rPr lang="en-US" sz="3595" dirty="0">
                <a:latin typeface="Tisa Offc" panose="02010504030101020102" pitchFamily="2" charset="0"/>
                <a:ea typeface="Cambria" charset="0"/>
                <a:cs typeface="Tisa Offc" panose="02010504030101020102" pitchFamily="2" charset="0"/>
              </a:rPr>
              <a:t>List of Figures (required if content contains any figures)</a:t>
            </a:r>
          </a:p>
          <a:p>
            <a:pPr marL="692715" indent="-692715" algn="l">
              <a:lnSpc>
                <a:spcPct val="110000"/>
              </a:lnSpc>
              <a:buFont typeface="+mj-lt"/>
              <a:buAutoNum type="romanLcPeriod"/>
            </a:pPr>
            <a:r>
              <a:rPr lang="en-US" sz="3595" dirty="0">
                <a:latin typeface="Tisa Offc" panose="02010504030101020102" pitchFamily="2" charset="0"/>
                <a:ea typeface="Cambria" charset="0"/>
                <a:cs typeface="Tisa Offc" panose="02010504030101020102" pitchFamily="2" charset="0"/>
              </a:rPr>
              <a:t>Definition of Terms (optional)</a:t>
            </a:r>
          </a:p>
        </p:txBody>
      </p:sp>
      <p:sp>
        <p:nvSpPr>
          <p:cNvPr id="14" name="Title 1"/>
          <p:cNvSpPr txBox="1">
            <a:spLocks/>
          </p:cNvSpPr>
          <p:nvPr/>
        </p:nvSpPr>
        <p:spPr>
          <a:xfrm>
            <a:off x="1034866" y="356603"/>
            <a:ext cx="10352916" cy="566122"/>
          </a:xfrm>
          <a:prstGeom prst="rect">
            <a:avLst/>
          </a:prstGeom>
        </p:spPr>
        <p:txBody>
          <a:bodyPr vert="horz" lIns="108623" tIns="54312" rIns="108623" bIns="54312"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3595" b="1" dirty="0">
                <a:solidFill>
                  <a:schemeClr val="tx1"/>
                </a:solidFill>
                <a:latin typeface="FuturaBT Book" panose="020B0502020204020303" pitchFamily="34" charset="0"/>
                <a:cs typeface="Arial"/>
              </a:rPr>
              <a:t>ORDER OF PRELIMINARY PAGES</a:t>
            </a:r>
          </a:p>
        </p:txBody>
      </p:sp>
      <p:sp>
        <p:nvSpPr>
          <p:cNvPr id="15" name="Subtitle 2"/>
          <p:cNvSpPr txBox="1">
            <a:spLocks/>
          </p:cNvSpPr>
          <p:nvPr/>
        </p:nvSpPr>
        <p:spPr>
          <a:xfrm>
            <a:off x="1045435" y="811643"/>
            <a:ext cx="5823326" cy="419087"/>
          </a:xfrm>
          <a:prstGeom prst="rect">
            <a:avLst/>
          </a:prstGeom>
        </p:spPr>
        <p:txBody>
          <a:bodyPr vert="horz" lIns="108623" tIns="54312" rIns="108623" bIns="54312"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endParaRPr lang="en-US" sz="1548" i="1" dirty="0">
              <a:solidFill>
                <a:schemeClr val="tx1"/>
              </a:solidFill>
              <a:latin typeface="Tisa Offc"/>
              <a:cs typeface="Tisa Offc"/>
            </a:endParaRPr>
          </a:p>
        </p:txBody>
      </p:sp>
    </p:spTree>
    <p:extLst>
      <p:ext uri="{BB962C8B-B14F-4D97-AF65-F5344CB8AC3E}">
        <p14:creationId xmlns:p14="http://schemas.microsoft.com/office/powerpoint/2010/main" val="647325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p>
        </p:txBody>
      </p:sp>
      <p:sp>
        <p:nvSpPr>
          <p:cNvPr id="14" name="Title 1"/>
          <p:cNvSpPr txBox="1">
            <a:spLocks/>
          </p:cNvSpPr>
          <p:nvPr/>
        </p:nvSpPr>
        <p:spPr>
          <a:xfrm rot="3362408">
            <a:off x="945897" y="-114728"/>
            <a:ext cx="594960" cy="2616984"/>
          </a:xfrm>
          <a:prstGeom prst="rect">
            <a:avLst/>
          </a:prstGeom>
        </p:spPr>
        <p:txBody>
          <a:bodyPr vert="vert270" lIns="108623" tIns="54312" rIns="108623" bIns="54312"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r"/>
            <a:r>
              <a:rPr lang="en-US" sz="3595" b="1" dirty="0">
                <a:solidFill>
                  <a:schemeClr val="tx1"/>
                </a:solidFill>
                <a:latin typeface="FuturaBT Book" panose="020B0502020204020303" pitchFamily="34" charset="0"/>
                <a:cs typeface="Arial"/>
              </a:rPr>
              <a:t>TITLE PAGE</a:t>
            </a:r>
          </a:p>
        </p:txBody>
      </p:sp>
      <p:sp>
        <p:nvSpPr>
          <p:cNvPr id="15" name="Subtitle 2"/>
          <p:cNvSpPr txBox="1">
            <a:spLocks/>
          </p:cNvSpPr>
          <p:nvPr/>
        </p:nvSpPr>
        <p:spPr>
          <a:xfrm>
            <a:off x="1045435" y="811643"/>
            <a:ext cx="5823326" cy="419087"/>
          </a:xfrm>
          <a:prstGeom prst="rect">
            <a:avLst/>
          </a:prstGeom>
        </p:spPr>
        <p:txBody>
          <a:bodyPr vert="horz" lIns="108623" tIns="54312" rIns="108623" bIns="54312"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endParaRPr lang="en-US" sz="1548" i="1" dirty="0">
              <a:solidFill>
                <a:schemeClr val="tx1"/>
              </a:solidFill>
              <a:latin typeface="Tisa Offc"/>
              <a:cs typeface="Tisa Offc"/>
            </a:endParaRPr>
          </a:p>
        </p:txBody>
      </p:sp>
      <p:grpSp>
        <p:nvGrpSpPr>
          <p:cNvPr id="23" name="Group 22"/>
          <p:cNvGrpSpPr/>
          <p:nvPr/>
        </p:nvGrpSpPr>
        <p:grpSpPr>
          <a:xfrm>
            <a:off x="2632000" y="244331"/>
            <a:ext cx="7543435" cy="6172955"/>
            <a:chOff x="6046930" y="1890619"/>
            <a:chExt cx="13412907" cy="10976068"/>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7925" y="1890619"/>
              <a:ext cx="8481509" cy="10976068"/>
            </a:xfrm>
            <a:prstGeom prst="rect">
              <a:avLst/>
            </a:prstGeom>
            <a:effectLst>
              <a:glow rad="101600">
                <a:schemeClr val="tx1">
                  <a:lumMod val="50000"/>
                  <a:lumOff val="50000"/>
                  <a:alpha val="75000"/>
                </a:schemeClr>
              </a:glow>
            </a:effectLst>
          </p:spPr>
        </p:pic>
        <p:cxnSp>
          <p:nvCxnSpPr>
            <p:cNvPr id="8" name="Straight Arrow Connector 7"/>
            <p:cNvCxnSpPr/>
            <p:nvPr/>
          </p:nvCxnSpPr>
          <p:spPr>
            <a:xfrm flipV="1">
              <a:off x="12982207" y="11840198"/>
              <a:ext cx="0" cy="975689"/>
            </a:xfrm>
            <a:prstGeom prst="straightConnector1">
              <a:avLst/>
            </a:prstGeom>
            <a:ln>
              <a:solidFill>
                <a:schemeClr val="tx1">
                  <a:lumMod val="50000"/>
                  <a:lumOff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8059641" y="5686834"/>
              <a:ext cx="1189754" cy="0"/>
            </a:xfrm>
            <a:prstGeom prst="straightConnector1">
              <a:avLst/>
            </a:prstGeom>
            <a:ln>
              <a:solidFill>
                <a:schemeClr val="tx1">
                  <a:lumMod val="50000"/>
                  <a:lumOff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8267535" y="4800932"/>
              <a:ext cx="1963719" cy="710974"/>
            </a:xfrm>
            <a:prstGeom prst="rect">
              <a:avLst/>
            </a:prstGeom>
            <a:noFill/>
          </p:spPr>
          <p:txBody>
            <a:bodyPr wrap="square" rtlCol="0">
              <a:spAutoFit/>
            </a:bodyPr>
            <a:lstStyle/>
            <a:p>
              <a:pPr algn="ctr"/>
              <a:r>
                <a:rPr lang="en-US" sz="999" dirty="0">
                  <a:latin typeface="Cambria" charset="0"/>
                  <a:ea typeface="Cambria" charset="0"/>
                  <a:cs typeface="Cambria" charset="0"/>
                </a:rPr>
                <a:t>1.25” margin </a:t>
              </a:r>
            </a:p>
            <a:p>
              <a:pPr algn="ctr"/>
              <a:r>
                <a:rPr lang="en-US" sz="999" dirty="0">
                  <a:latin typeface="Cambria" charset="0"/>
                  <a:ea typeface="Cambria" charset="0"/>
                  <a:cs typeface="Cambria" charset="0"/>
                </a:rPr>
                <a:t>(right and left)</a:t>
              </a:r>
            </a:p>
          </p:txBody>
        </p:sp>
        <p:sp>
          <p:nvSpPr>
            <p:cNvPr id="11" name="TextBox 10"/>
            <p:cNvSpPr txBox="1"/>
            <p:nvPr/>
          </p:nvSpPr>
          <p:spPr>
            <a:xfrm>
              <a:off x="12864543" y="11840197"/>
              <a:ext cx="2311402" cy="710974"/>
            </a:xfrm>
            <a:prstGeom prst="rect">
              <a:avLst/>
            </a:prstGeom>
            <a:noFill/>
          </p:spPr>
          <p:txBody>
            <a:bodyPr wrap="square" rtlCol="0">
              <a:spAutoFit/>
            </a:bodyPr>
            <a:lstStyle/>
            <a:p>
              <a:pPr algn="ctr"/>
              <a:r>
                <a:rPr lang="en-US" sz="999" dirty="0">
                  <a:latin typeface="Cambria" charset="0"/>
                  <a:ea typeface="Cambria" charset="0"/>
                  <a:cs typeface="Cambria" charset="0"/>
                </a:rPr>
                <a:t>1” </a:t>
              </a:r>
              <a:r>
                <a:rPr lang="en-US" sz="999">
                  <a:latin typeface="Cambria" charset="0"/>
                  <a:ea typeface="Cambria" charset="0"/>
                  <a:cs typeface="Cambria" charset="0"/>
                </a:rPr>
                <a:t>margin </a:t>
              </a:r>
              <a:br>
                <a:rPr lang="en-US" sz="999">
                  <a:latin typeface="Cambria" charset="0"/>
                  <a:ea typeface="Cambria" charset="0"/>
                  <a:cs typeface="Cambria" charset="0"/>
                </a:rPr>
              </a:br>
              <a:r>
                <a:rPr lang="en-US" sz="999">
                  <a:latin typeface="Cambria" charset="0"/>
                  <a:ea typeface="Cambria" charset="0"/>
                  <a:cs typeface="Cambria" charset="0"/>
                </a:rPr>
                <a:t>(</a:t>
              </a:r>
              <a:r>
                <a:rPr lang="en-US" sz="999" dirty="0">
                  <a:latin typeface="Cambria" charset="0"/>
                  <a:ea typeface="Cambria" charset="0"/>
                  <a:cs typeface="Cambria" charset="0"/>
                </a:rPr>
                <a:t>top and bottom)</a:t>
              </a:r>
            </a:p>
          </p:txBody>
        </p:sp>
        <p:sp>
          <p:nvSpPr>
            <p:cNvPr id="12" name="Line Callout 1 11"/>
            <p:cNvSpPr/>
            <p:nvPr/>
          </p:nvSpPr>
          <p:spPr>
            <a:xfrm>
              <a:off x="6228539" y="3042498"/>
              <a:ext cx="2425981" cy="1203064"/>
            </a:xfrm>
            <a:prstGeom prst="borderCallout1">
              <a:avLst>
                <a:gd name="adj1" fmla="val 69417"/>
                <a:gd name="adj2" fmla="val 100989"/>
                <a:gd name="adj3" fmla="val 19585"/>
                <a:gd name="adj4" fmla="val 148262"/>
              </a:avLst>
            </a:prstGeom>
            <a:solidFill>
              <a:schemeClr val="accent6">
                <a:lumMod val="40000"/>
                <a:lumOff val="6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99" dirty="0">
                  <a:solidFill>
                    <a:srgbClr val="000000"/>
                  </a:solidFill>
                  <a:latin typeface="Cambria" charset="0"/>
                  <a:ea typeface="Cambria" charset="0"/>
                  <a:cs typeface="Cambria" charset="0"/>
                </a:rPr>
                <a:t>Title is in all caps, double spaced.</a:t>
              </a:r>
            </a:p>
          </p:txBody>
        </p:sp>
        <p:sp>
          <p:nvSpPr>
            <p:cNvPr id="13" name="Line Callout 1 12"/>
            <p:cNvSpPr/>
            <p:nvPr/>
          </p:nvSpPr>
          <p:spPr>
            <a:xfrm>
              <a:off x="16749045" y="5117337"/>
              <a:ext cx="2710792" cy="2385727"/>
            </a:xfrm>
            <a:prstGeom prst="borderCallout1">
              <a:avLst>
                <a:gd name="adj1" fmla="val 78847"/>
                <a:gd name="adj2" fmla="val -3709"/>
                <a:gd name="adj3" fmla="val 38944"/>
                <a:gd name="adj4" fmla="val -153239"/>
              </a:avLst>
            </a:prstGeom>
            <a:solidFill>
              <a:schemeClr val="accent6">
                <a:lumMod val="40000"/>
                <a:lumOff val="6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99" dirty="0">
                  <a:solidFill>
                    <a:srgbClr val="000000"/>
                  </a:solidFill>
                  <a:latin typeface="Cambria" charset="0"/>
                  <a:ea typeface="Cambria" charset="0"/>
                  <a:cs typeface="Cambria" charset="0"/>
                </a:rPr>
                <a:t>Make sure to specify if your program is a department, division, or school. This varies by college.</a:t>
              </a:r>
            </a:p>
          </p:txBody>
        </p:sp>
        <p:sp>
          <p:nvSpPr>
            <p:cNvPr id="16" name="Line Callout 1 15"/>
            <p:cNvSpPr/>
            <p:nvPr/>
          </p:nvSpPr>
          <p:spPr>
            <a:xfrm>
              <a:off x="13994844" y="8278282"/>
              <a:ext cx="5232260" cy="2620322"/>
            </a:xfrm>
            <a:prstGeom prst="borderCallout1">
              <a:avLst>
                <a:gd name="adj1" fmla="val 83106"/>
                <a:gd name="adj2" fmla="val -377"/>
                <a:gd name="adj3" fmla="val 37957"/>
                <a:gd name="adj4" fmla="val -31601"/>
              </a:avLst>
            </a:prstGeom>
            <a:solidFill>
              <a:schemeClr val="accent6">
                <a:lumMod val="40000"/>
                <a:lumOff val="6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99" dirty="0">
                  <a:solidFill>
                    <a:srgbClr val="000000"/>
                  </a:solidFill>
                  <a:latin typeface="Cambria" charset="0"/>
                  <a:ea typeface="Cambria" charset="0"/>
                  <a:cs typeface="Cambria" charset="0"/>
                </a:rPr>
                <a:t>This is the name your degree program within your department. </a:t>
              </a:r>
              <a:r>
                <a:rPr lang="en-US" sz="1199" b="1" i="1" dirty="0">
                  <a:solidFill>
                    <a:srgbClr val="000000"/>
                  </a:solidFill>
                  <a:latin typeface="Cambria" charset="0"/>
                  <a:ea typeface="Cambria" charset="0"/>
                  <a:cs typeface="Cambria" charset="0"/>
                </a:rPr>
                <a:t>Do not </a:t>
              </a:r>
              <a:r>
                <a:rPr lang="en-US" sz="1199" dirty="0">
                  <a:solidFill>
                    <a:srgbClr val="000000"/>
                  </a:solidFill>
                  <a:latin typeface="Cambria" charset="0"/>
                  <a:ea typeface="Cambria" charset="0"/>
                  <a:cs typeface="Cambria" charset="0"/>
                </a:rPr>
                <a:t>include specific option or concentration (e.g., ABA, Studio Art, etc.). </a:t>
              </a:r>
            </a:p>
            <a:p>
              <a:pPr algn="ctr"/>
              <a:r>
                <a:rPr lang="en-US" sz="1199" dirty="0">
                  <a:solidFill>
                    <a:srgbClr val="000000"/>
                  </a:solidFill>
                  <a:latin typeface="Cambria" charset="0"/>
                  <a:ea typeface="Cambria" charset="0"/>
                  <a:cs typeface="Cambria" charset="0"/>
                </a:rPr>
                <a:t>Refer to the “Degree Programs” section of </a:t>
              </a:r>
              <a:r>
                <a:rPr lang="en-US" sz="1199" dirty="0">
                  <a:solidFill>
                    <a:srgbClr val="000000"/>
                  </a:solidFill>
                  <a:latin typeface="Cambria" charset="0"/>
                  <a:ea typeface="Cambria" charset="0"/>
                  <a:cs typeface="Cambria" charset="0"/>
                  <a:hlinkClick r:id="rId4"/>
                </a:rPr>
                <a:t>this catalog webpage </a:t>
              </a:r>
              <a:r>
                <a:rPr lang="en-US" sz="1199" dirty="0">
                  <a:solidFill>
                    <a:srgbClr val="000000"/>
                  </a:solidFill>
                  <a:latin typeface="Cambria" charset="0"/>
                  <a:ea typeface="Cambria" charset="0"/>
                  <a:cs typeface="Cambria" charset="0"/>
                </a:rPr>
                <a:t>if you are unsure of the exact name of your program.</a:t>
              </a:r>
            </a:p>
          </p:txBody>
        </p:sp>
        <p:sp>
          <p:nvSpPr>
            <p:cNvPr id="17" name="Line Callout 1 16"/>
            <p:cNvSpPr/>
            <p:nvPr/>
          </p:nvSpPr>
          <p:spPr>
            <a:xfrm>
              <a:off x="9682195" y="10794999"/>
              <a:ext cx="1513247" cy="1045198"/>
            </a:xfrm>
            <a:prstGeom prst="borderCallout1">
              <a:avLst>
                <a:gd name="adj1" fmla="val 104167"/>
                <a:gd name="adj2" fmla="val 54353"/>
                <a:gd name="adj3" fmla="val 146671"/>
                <a:gd name="adj4" fmla="val 163552"/>
              </a:avLst>
            </a:prstGeom>
            <a:solidFill>
              <a:schemeClr val="accent6">
                <a:lumMod val="40000"/>
                <a:lumOff val="6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99" dirty="0">
                  <a:solidFill>
                    <a:srgbClr val="000000"/>
                  </a:solidFill>
                  <a:latin typeface="Cambria" charset="0"/>
                  <a:ea typeface="Cambria" charset="0"/>
                  <a:cs typeface="Cambria" charset="0"/>
                </a:rPr>
                <a:t>No page number</a:t>
              </a:r>
            </a:p>
          </p:txBody>
        </p:sp>
        <p:sp>
          <p:nvSpPr>
            <p:cNvPr id="18" name="Rectangle 17"/>
            <p:cNvSpPr/>
            <p:nvPr/>
          </p:nvSpPr>
          <p:spPr>
            <a:xfrm>
              <a:off x="6046930" y="6385065"/>
              <a:ext cx="3129253" cy="2385729"/>
            </a:xfrm>
            <a:prstGeom prst="rect">
              <a:avLst/>
            </a:prstGeom>
            <a:solidFill>
              <a:schemeClr val="accent6">
                <a:lumMod val="40000"/>
                <a:lumOff val="6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99" dirty="0">
                  <a:solidFill>
                    <a:srgbClr val="000000"/>
                  </a:solidFill>
                  <a:latin typeface="Cambria" charset="0"/>
                  <a:ea typeface="Cambria" charset="0"/>
                  <a:cs typeface="Cambria" charset="0"/>
                </a:rPr>
                <a:t>Font size and type should remain consistent throughout document (size 12, common font). Entire document is double spaced.</a:t>
              </a:r>
            </a:p>
          </p:txBody>
        </p:sp>
        <p:sp>
          <p:nvSpPr>
            <p:cNvPr id="19" name="Line Callout 1 18"/>
            <p:cNvSpPr/>
            <p:nvPr/>
          </p:nvSpPr>
          <p:spPr>
            <a:xfrm>
              <a:off x="13937968" y="3578796"/>
              <a:ext cx="2400370" cy="1637159"/>
            </a:xfrm>
            <a:prstGeom prst="borderCallout1">
              <a:avLst>
                <a:gd name="adj1" fmla="val 20833"/>
                <a:gd name="adj2" fmla="val 39"/>
                <a:gd name="adj3" fmla="val 128345"/>
                <a:gd name="adj4" fmla="val -52151"/>
              </a:avLst>
            </a:prstGeom>
            <a:solidFill>
              <a:schemeClr val="accent6">
                <a:lumMod val="40000"/>
                <a:lumOff val="6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99" dirty="0">
                  <a:solidFill>
                    <a:srgbClr val="000000"/>
                  </a:solidFill>
                  <a:latin typeface="Cambria" charset="0"/>
                  <a:ea typeface="Cambria" charset="0"/>
                  <a:cs typeface="Cambria" charset="0"/>
                </a:rPr>
                <a:t>“A Thesis”</a:t>
              </a:r>
              <a:r>
                <a:rPr lang="en-US" sz="1199" b="1" i="1" dirty="0">
                  <a:solidFill>
                    <a:srgbClr val="000000"/>
                  </a:solidFill>
                  <a:latin typeface="Cambria" charset="0"/>
                  <a:ea typeface="Cambria" charset="0"/>
                  <a:cs typeface="Cambria" charset="0"/>
                </a:rPr>
                <a:t> </a:t>
              </a:r>
            </a:p>
            <a:p>
              <a:pPr algn="ctr"/>
              <a:r>
                <a:rPr lang="en-US" sz="1199" b="1" i="1" dirty="0">
                  <a:solidFill>
                    <a:srgbClr val="000000"/>
                  </a:solidFill>
                  <a:latin typeface="Cambria" charset="0"/>
                  <a:ea typeface="Cambria" charset="0"/>
                  <a:cs typeface="Cambria" charset="0"/>
                </a:rPr>
                <a:t>or</a:t>
              </a:r>
              <a:r>
                <a:rPr lang="en-US" sz="1199" dirty="0">
                  <a:solidFill>
                    <a:srgbClr val="000000"/>
                  </a:solidFill>
                  <a:latin typeface="Cambria" charset="0"/>
                  <a:ea typeface="Cambria" charset="0"/>
                  <a:cs typeface="Cambria" charset="0"/>
                </a:rPr>
                <a:t> </a:t>
              </a:r>
            </a:p>
            <a:p>
              <a:pPr algn="ctr"/>
              <a:r>
                <a:rPr lang="en-US" sz="1199" dirty="0">
                  <a:solidFill>
                    <a:srgbClr val="000000"/>
                  </a:solidFill>
                  <a:latin typeface="Cambria" charset="0"/>
                  <a:ea typeface="Cambria" charset="0"/>
                  <a:cs typeface="Cambria" charset="0"/>
                </a:rPr>
                <a:t>“A Project Report”</a:t>
              </a:r>
            </a:p>
          </p:txBody>
        </p:sp>
        <p:sp>
          <p:nvSpPr>
            <p:cNvPr id="20" name="Line Callout 1 19"/>
            <p:cNvSpPr/>
            <p:nvPr/>
          </p:nvSpPr>
          <p:spPr>
            <a:xfrm>
              <a:off x="9667313" y="8413132"/>
              <a:ext cx="1475372" cy="1044732"/>
            </a:xfrm>
            <a:prstGeom prst="borderCallout1">
              <a:avLst>
                <a:gd name="adj1" fmla="val 104167"/>
                <a:gd name="adj2" fmla="val 54353"/>
                <a:gd name="adj3" fmla="val 185417"/>
                <a:gd name="adj4" fmla="val 112413"/>
              </a:avLst>
            </a:prstGeom>
            <a:solidFill>
              <a:schemeClr val="accent6">
                <a:lumMod val="40000"/>
                <a:lumOff val="6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99" dirty="0">
                  <a:solidFill>
                    <a:srgbClr val="000000"/>
                  </a:solidFill>
                  <a:latin typeface="Cambria" charset="0"/>
                  <a:ea typeface="Cambria" charset="0"/>
                  <a:cs typeface="Cambria" charset="0"/>
                </a:rPr>
                <a:t>Name on school records</a:t>
              </a:r>
            </a:p>
          </p:txBody>
        </p:sp>
      </p:grpSp>
    </p:spTree>
    <p:extLst>
      <p:ext uri="{BB962C8B-B14F-4D97-AF65-F5344CB8AC3E}">
        <p14:creationId xmlns:p14="http://schemas.microsoft.com/office/powerpoint/2010/main" val="205314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p>
        </p:txBody>
      </p:sp>
      <p:sp>
        <p:nvSpPr>
          <p:cNvPr id="15" name="Subtitle 2"/>
          <p:cNvSpPr txBox="1">
            <a:spLocks/>
          </p:cNvSpPr>
          <p:nvPr/>
        </p:nvSpPr>
        <p:spPr>
          <a:xfrm>
            <a:off x="1045435" y="811643"/>
            <a:ext cx="5823326" cy="419087"/>
          </a:xfrm>
          <a:prstGeom prst="rect">
            <a:avLst/>
          </a:prstGeom>
        </p:spPr>
        <p:txBody>
          <a:bodyPr vert="horz" lIns="108623" tIns="54312" rIns="108623" bIns="54312"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endParaRPr lang="en-US" sz="1548" i="1" dirty="0">
              <a:solidFill>
                <a:schemeClr val="tx1"/>
              </a:solidFill>
              <a:latin typeface="Tisa Offc"/>
              <a:cs typeface="Tisa Offc"/>
            </a:endParaRPr>
          </a:p>
        </p:txBody>
      </p:sp>
      <p:grpSp>
        <p:nvGrpSpPr>
          <p:cNvPr id="5" name="Group 4"/>
          <p:cNvGrpSpPr/>
          <p:nvPr/>
        </p:nvGrpSpPr>
        <p:grpSpPr>
          <a:xfrm>
            <a:off x="3764026" y="250383"/>
            <a:ext cx="4768925" cy="6171550"/>
            <a:chOff x="8053633" y="1890619"/>
            <a:chExt cx="8490094" cy="10987181"/>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3633" y="1890619"/>
              <a:ext cx="8490094" cy="10987181"/>
            </a:xfrm>
            <a:prstGeom prst="rect">
              <a:avLst/>
            </a:prstGeom>
            <a:effectLst>
              <a:glow rad="101600">
                <a:schemeClr val="tx1">
                  <a:lumMod val="50000"/>
                  <a:lumOff val="50000"/>
                  <a:alpha val="75000"/>
                </a:schemeClr>
              </a:glow>
            </a:effectLst>
          </p:spPr>
        </p:pic>
        <p:sp>
          <p:nvSpPr>
            <p:cNvPr id="22" name="Line Callout 1 21"/>
            <p:cNvSpPr/>
            <p:nvPr/>
          </p:nvSpPr>
          <p:spPr>
            <a:xfrm>
              <a:off x="14112232" y="9820393"/>
              <a:ext cx="2431495" cy="1397000"/>
            </a:xfrm>
            <a:prstGeom prst="borderCallout1">
              <a:avLst>
                <a:gd name="adj1" fmla="val 18750"/>
                <a:gd name="adj2" fmla="val -8333"/>
                <a:gd name="adj3" fmla="val 152383"/>
                <a:gd name="adj4" fmla="val -68724"/>
              </a:avLst>
            </a:prstGeom>
            <a:solidFill>
              <a:schemeClr val="accent6">
                <a:lumMod val="40000"/>
                <a:lumOff val="6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99" dirty="0">
                  <a:solidFill>
                    <a:srgbClr val="000000"/>
                  </a:solidFill>
                  <a:latin typeface="Cambria" charset="0"/>
                  <a:ea typeface="Cambria" charset="0"/>
                  <a:cs typeface="Cambria" charset="0"/>
                </a:rPr>
                <a:t>Start pagination here with lowercase roman numerals (ii)</a:t>
              </a:r>
            </a:p>
          </p:txBody>
        </p:sp>
      </p:grpSp>
      <p:sp>
        <p:nvSpPr>
          <p:cNvPr id="23" name="Title 1"/>
          <p:cNvSpPr txBox="1">
            <a:spLocks/>
          </p:cNvSpPr>
          <p:nvPr/>
        </p:nvSpPr>
        <p:spPr>
          <a:xfrm rot="3612848">
            <a:off x="1139430" y="-489836"/>
            <a:ext cx="594960" cy="3967887"/>
          </a:xfrm>
          <a:prstGeom prst="rect">
            <a:avLst/>
          </a:prstGeom>
        </p:spPr>
        <p:txBody>
          <a:bodyPr vert="vert270" lIns="108623" tIns="54312" rIns="108623" bIns="54312"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r>
              <a:rPr lang="en-US" sz="3595" b="1" dirty="0">
                <a:solidFill>
                  <a:schemeClr val="tx1"/>
                </a:solidFill>
                <a:latin typeface="FuturaBT Book" panose="020B0502020204020303" pitchFamily="34" charset="0"/>
                <a:cs typeface="Arial"/>
              </a:rPr>
              <a:t> COPYRIGHT PAGE</a:t>
            </a:r>
          </a:p>
        </p:txBody>
      </p:sp>
    </p:spTree>
    <p:extLst>
      <p:ext uri="{BB962C8B-B14F-4D97-AF65-F5344CB8AC3E}">
        <p14:creationId xmlns:p14="http://schemas.microsoft.com/office/powerpoint/2010/main" val="43207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13" name="Subtitle 2"/>
          <p:cNvSpPr>
            <a:spLocks noGrp="1"/>
          </p:cNvSpPr>
          <p:nvPr>
            <p:ph idx="1"/>
          </p:nvPr>
        </p:nvSpPr>
        <p:spPr/>
        <p:txBody>
          <a:bodyPr wrap="square">
            <a:spAutoFit/>
          </a:bodyPr>
          <a:lstStyle/>
          <a:p>
            <a:pPr algn="l" defTabSz="1129403">
              <a:defRPr/>
            </a:pPr>
            <a:r>
              <a:rPr lang="en-US" sz="2909" dirty="0">
                <a:latin typeface="Tisa Offc"/>
                <a:cs typeface="Tisa Offc"/>
              </a:rPr>
              <a:t>“A </a:t>
            </a:r>
            <a:r>
              <a:rPr lang="en-US" sz="2909" b="1" dirty="0">
                <a:latin typeface="Tisa Offc"/>
                <a:cs typeface="Tisa Offc"/>
              </a:rPr>
              <a:t>thesis</a:t>
            </a:r>
            <a:r>
              <a:rPr lang="en-US" sz="2909" dirty="0">
                <a:latin typeface="Tisa Offc"/>
                <a:cs typeface="Tisa Offc"/>
              </a:rPr>
              <a:t> is the written product of the systematic study of a significant problem. It </a:t>
            </a:r>
            <a:r>
              <a:rPr lang="en-US" sz="2909" b="1" dirty="0">
                <a:latin typeface="Tisa Offc"/>
                <a:cs typeface="Tisa Offc"/>
              </a:rPr>
              <a:t>identifies</a:t>
            </a:r>
            <a:r>
              <a:rPr lang="en-US" sz="2909" dirty="0">
                <a:latin typeface="Tisa Offc"/>
                <a:cs typeface="Tisa Offc"/>
              </a:rPr>
              <a:t> the problem, </a:t>
            </a:r>
            <a:r>
              <a:rPr lang="en-US" sz="2909" b="1" dirty="0">
                <a:latin typeface="Tisa Offc"/>
                <a:cs typeface="Tisa Offc"/>
              </a:rPr>
              <a:t>states</a:t>
            </a:r>
            <a:r>
              <a:rPr lang="en-US" sz="2909" dirty="0">
                <a:latin typeface="Tisa Offc"/>
                <a:cs typeface="Tisa Offc"/>
              </a:rPr>
              <a:t> the major assumptions, </a:t>
            </a:r>
            <a:r>
              <a:rPr lang="en-US" sz="2909" b="1" dirty="0">
                <a:latin typeface="Tisa Offc"/>
                <a:cs typeface="Tisa Offc"/>
              </a:rPr>
              <a:t>explains</a:t>
            </a:r>
            <a:r>
              <a:rPr lang="en-US" sz="2909" dirty="0">
                <a:latin typeface="Tisa Offc"/>
                <a:cs typeface="Tisa Offc"/>
              </a:rPr>
              <a:t> the significance of the undertaking, </a:t>
            </a:r>
            <a:r>
              <a:rPr lang="en-US" sz="2909" b="1" dirty="0">
                <a:latin typeface="Tisa Offc"/>
                <a:cs typeface="Tisa Offc"/>
              </a:rPr>
              <a:t>sets forth </a:t>
            </a:r>
            <a:r>
              <a:rPr lang="en-US" sz="2909" dirty="0">
                <a:latin typeface="Tisa Offc"/>
                <a:cs typeface="Tisa Offc"/>
              </a:rPr>
              <a:t>the sources for and methods of gathering information, </a:t>
            </a:r>
            <a:r>
              <a:rPr lang="en-US" sz="2909" b="1" dirty="0">
                <a:latin typeface="Tisa Offc"/>
                <a:cs typeface="Tisa Offc"/>
              </a:rPr>
              <a:t>analyzes</a:t>
            </a:r>
            <a:r>
              <a:rPr lang="en-US" sz="2909" dirty="0">
                <a:latin typeface="Tisa Offc"/>
                <a:cs typeface="Tisa Offc"/>
              </a:rPr>
              <a:t> the data, and </a:t>
            </a:r>
            <a:r>
              <a:rPr lang="en-US" sz="2909" b="1" dirty="0">
                <a:latin typeface="Tisa Offc"/>
                <a:cs typeface="Tisa Offc"/>
              </a:rPr>
              <a:t>offers</a:t>
            </a:r>
            <a:r>
              <a:rPr lang="en-US" sz="2909" dirty="0">
                <a:latin typeface="Tisa Offc"/>
                <a:cs typeface="Tisa Offc"/>
              </a:rPr>
              <a:t> a conclusion or recommendation. The finished product evidences originality, critical and independent thinking, appropriate organization and format, and thorough documentation. Normally, an oral defense of the thesis will be required."</a:t>
            </a:r>
          </a:p>
        </p:txBody>
      </p:sp>
      <p:sp>
        <p:nvSpPr>
          <p:cNvPr id="14" name="Title 1"/>
          <p:cNvSpPr txBox="1">
            <a:spLocks/>
          </p:cNvSpPr>
          <p:nvPr/>
        </p:nvSpPr>
        <p:spPr>
          <a:xfrm>
            <a:off x="1045436" y="543778"/>
            <a:ext cx="10352919" cy="566122"/>
          </a:xfrm>
          <a:prstGeom prst="rect">
            <a:avLst/>
          </a:prstGeom>
        </p:spPr>
        <p:txBody>
          <a:bodyPr vert="horz" lIns="108623" tIns="54312" rIns="108623" bIns="54312"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3595" b="1" dirty="0">
                <a:solidFill>
                  <a:schemeClr val="tx1"/>
                </a:solidFill>
                <a:latin typeface="FuturaBT Book" panose="020B0502020204020303" pitchFamily="34" charset="77"/>
                <a:cs typeface="Arial"/>
              </a:rPr>
              <a:t>Title V, California Code of Regulations - Thesis</a:t>
            </a:r>
          </a:p>
        </p:txBody>
      </p:sp>
      <p:sp>
        <p:nvSpPr>
          <p:cNvPr id="15" name="Subtitle 2"/>
          <p:cNvSpPr txBox="1">
            <a:spLocks/>
          </p:cNvSpPr>
          <p:nvPr/>
        </p:nvSpPr>
        <p:spPr>
          <a:xfrm>
            <a:off x="1045437" y="811648"/>
            <a:ext cx="5823328" cy="419087"/>
          </a:xfrm>
          <a:prstGeom prst="rect">
            <a:avLst/>
          </a:prstGeom>
        </p:spPr>
        <p:txBody>
          <a:bodyPr vert="horz" lIns="108623" tIns="54312" rIns="108623" bIns="54312"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endParaRPr lang="en-US" sz="1548" i="1" dirty="0">
              <a:solidFill>
                <a:schemeClr val="tx1"/>
              </a:solidFill>
              <a:latin typeface="Tisa Offc"/>
              <a:cs typeface="Tisa Offc"/>
            </a:endParaRPr>
          </a:p>
        </p:txBody>
      </p:sp>
    </p:spTree>
    <p:extLst>
      <p:ext uri="{BB962C8B-B14F-4D97-AF65-F5344CB8AC3E}">
        <p14:creationId xmlns:p14="http://schemas.microsoft.com/office/powerpoint/2010/main" val="2147272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p>
        </p:txBody>
      </p:sp>
      <p:sp>
        <p:nvSpPr>
          <p:cNvPr id="15" name="Subtitle 2"/>
          <p:cNvSpPr txBox="1">
            <a:spLocks/>
          </p:cNvSpPr>
          <p:nvPr/>
        </p:nvSpPr>
        <p:spPr>
          <a:xfrm>
            <a:off x="1045435" y="811643"/>
            <a:ext cx="5823326" cy="419087"/>
          </a:xfrm>
          <a:prstGeom prst="rect">
            <a:avLst/>
          </a:prstGeom>
        </p:spPr>
        <p:txBody>
          <a:bodyPr vert="horz" lIns="108623" tIns="54312" rIns="108623" bIns="54312"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endParaRPr lang="en-US" sz="1548" i="1" dirty="0">
              <a:solidFill>
                <a:schemeClr val="tx1"/>
              </a:solidFill>
              <a:latin typeface="Tisa Offc"/>
              <a:cs typeface="Tisa Offc"/>
            </a:endParaRPr>
          </a:p>
        </p:txBody>
      </p:sp>
      <p:grpSp>
        <p:nvGrpSpPr>
          <p:cNvPr id="6" name="Group 5"/>
          <p:cNvGrpSpPr/>
          <p:nvPr/>
        </p:nvGrpSpPr>
        <p:grpSpPr>
          <a:xfrm>
            <a:off x="2910905" y="342772"/>
            <a:ext cx="5000526" cy="6172456"/>
            <a:chOff x="8061411" y="1890619"/>
            <a:chExt cx="8884796" cy="10967048"/>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1411" y="1890619"/>
              <a:ext cx="8474538" cy="10967048"/>
            </a:xfrm>
            <a:prstGeom prst="rect">
              <a:avLst/>
            </a:prstGeom>
            <a:effectLst>
              <a:glow rad="101600">
                <a:schemeClr val="tx1">
                  <a:lumMod val="50000"/>
                  <a:lumOff val="50000"/>
                  <a:alpha val="75000"/>
                </a:schemeClr>
              </a:glow>
            </a:effectLst>
          </p:spPr>
        </p:pic>
        <p:cxnSp>
          <p:nvCxnSpPr>
            <p:cNvPr id="9" name="Straight Arrow Connector 8"/>
            <p:cNvCxnSpPr/>
            <p:nvPr/>
          </p:nvCxnSpPr>
          <p:spPr>
            <a:xfrm>
              <a:off x="12799353" y="11841474"/>
              <a:ext cx="4372" cy="890789"/>
            </a:xfrm>
            <a:prstGeom prst="straightConnector1">
              <a:avLst/>
            </a:prstGeom>
            <a:ln>
              <a:solidFill>
                <a:schemeClr val="tx1">
                  <a:lumMod val="50000"/>
                  <a:lumOff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8206291" y="9248922"/>
              <a:ext cx="1168376" cy="0"/>
            </a:xfrm>
            <a:prstGeom prst="straightConnector1">
              <a:avLst/>
            </a:prstGeom>
            <a:ln>
              <a:solidFill>
                <a:schemeClr val="tx1">
                  <a:lumMod val="50000"/>
                  <a:lumOff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9374668" y="8894980"/>
              <a:ext cx="1852132" cy="710448"/>
            </a:xfrm>
            <a:prstGeom prst="rect">
              <a:avLst/>
            </a:prstGeom>
            <a:noFill/>
          </p:spPr>
          <p:txBody>
            <a:bodyPr wrap="square" rtlCol="0">
              <a:spAutoFit/>
            </a:bodyPr>
            <a:lstStyle/>
            <a:p>
              <a:pPr algn="ctr"/>
              <a:r>
                <a:rPr lang="en-US" sz="999" dirty="0">
                  <a:latin typeface="Cambria" charset="0"/>
                  <a:ea typeface="Cambria" charset="0"/>
                  <a:cs typeface="Cambria" charset="0"/>
                </a:rPr>
                <a:t>1.25” margin </a:t>
              </a:r>
            </a:p>
            <a:p>
              <a:pPr algn="ctr"/>
              <a:r>
                <a:rPr lang="en-US" sz="999" dirty="0">
                  <a:latin typeface="Cambria" charset="0"/>
                  <a:ea typeface="Cambria" charset="0"/>
                  <a:cs typeface="Cambria" charset="0"/>
                </a:rPr>
                <a:t>(right and left)</a:t>
              </a:r>
            </a:p>
          </p:txBody>
        </p:sp>
        <p:sp>
          <p:nvSpPr>
            <p:cNvPr id="12" name="TextBox 11"/>
            <p:cNvSpPr txBox="1"/>
            <p:nvPr/>
          </p:nvSpPr>
          <p:spPr>
            <a:xfrm>
              <a:off x="12922843" y="11841476"/>
              <a:ext cx="2872190" cy="710448"/>
            </a:xfrm>
            <a:prstGeom prst="rect">
              <a:avLst/>
            </a:prstGeom>
            <a:noFill/>
          </p:spPr>
          <p:txBody>
            <a:bodyPr wrap="square" rtlCol="0">
              <a:spAutoFit/>
            </a:bodyPr>
            <a:lstStyle/>
            <a:p>
              <a:r>
                <a:rPr lang="en-US" sz="999" dirty="0">
                  <a:latin typeface="Cambria" charset="0"/>
                  <a:ea typeface="Cambria" charset="0"/>
                  <a:cs typeface="Cambria" charset="0"/>
                </a:rPr>
                <a:t>1” margin </a:t>
              </a:r>
              <a:br>
                <a:rPr lang="en-US" sz="999" dirty="0">
                  <a:latin typeface="Cambria" charset="0"/>
                  <a:ea typeface="Cambria" charset="0"/>
                  <a:cs typeface="Cambria" charset="0"/>
                </a:rPr>
              </a:br>
              <a:r>
                <a:rPr lang="en-US" sz="999" dirty="0">
                  <a:latin typeface="Cambria" charset="0"/>
                  <a:ea typeface="Cambria" charset="0"/>
                  <a:cs typeface="Cambria" charset="0"/>
                </a:rPr>
                <a:t>(top and bottom)</a:t>
              </a:r>
            </a:p>
          </p:txBody>
        </p:sp>
        <p:sp>
          <p:nvSpPr>
            <p:cNvPr id="13" name="Line Callout 1 12"/>
            <p:cNvSpPr/>
            <p:nvPr/>
          </p:nvSpPr>
          <p:spPr>
            <a:xfrm>
              <a:off x="14067516" y="2114950"/>
              <a:ext cx="2468433" cy="1265018"/>
            </a:xfrm>
            <a:prstGeom prst="borderCallout1">
              <a:avLst>
                <a:gd name="adj1" fmla="val 24195"/>
                <a:gd name="adj2" fmla="val -369"/>
                <a:gd name="adj3" fmla="val 86062"/>
                <a:gd name="adj4" fmla="val -22791"/>
              </a:avLst>
            </a:prstGeom>
            <a:solidFill>
              <a:schemeClr val="accent6">
                <a:lumMod val="40000"/>
                <a:lumOff val="6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99" dirty="0">
                  <a:solidFill>
                    <a:schemeClr val="tx1"/>
                  </a:solidFill>
                  <a:latin typeface="Cambria" charset="0"/>
                  <a:ea typeface="Cambria" charset="0"/>
                  <a:cs typeface="Cambria" charset="0"/>
                </a:rPr>
                <a:t>Names may also include degree or honorific, not both.</a:t>
              </a:r>
            </a:p>
          </p:txBody>
        </p:sp>
        <p:sp>
          <p:nvSpPr>
            <p:cNvPr id="16" name="Line Callout 1 15"/>
            <p:cNvSpPr/>
            <p:nvPr/>
          </p:nvSpPr>
          <p:spPr>
            <a:xfrm>
              <a:off x="8062180" y="3501701"/>
              <a:ext cx="1456595" cy="1113105"/>
            </a:xfrm>
            <a:prstGeom prst="borderCallout1">
              <a:avLst>
                <a:gd name="adj1" fmla="val 75001"/>
                <a:gd name="adj2" fmla="val 102114"/>
                <a:gd name="adj3" fmla="val -29166"/>
                <a:gd name="adj4" fmla="val 185547"/>
              </a:avLst>
            </a:prstGeom>
            <a:solidFill>
              <a:schemeClr val="accent6">
                <a:lumMod val="40000"/>
                <a:lumOff val="6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99" dirty="0">
                  <a:solidFill>
                    <a:srgbClr val="000000"/>
                  </a:solidFill>
                  <a:latin typeface="Cambria" charset="0"/>
                  <a:ea typeface="Cambria" charset="0"/>
                  <a:cs typeface="Cambria" charset="0"/>
                </a:rPr>
                <a:t>Name on school records</a:t>
              </a:r>
            </a:p>
          </p:txBody>
        </p:sp>
        <p:sp>
          <p:nvSpPr>
            <p:cNvPr id="17" name="Line Callout 1 16"/>
            <p:cNvSpPr/>
            <p:nvPr/>
          </p:nvSpPr>
          <p:spPr>
            <a:xfrm>
              <a:off x="13294682" y="6536128"/>
              <a:ext cx="1915969" cy="1095229"/>
            </a:xfrm>
            <a:prstGeom prst="borderCallout1">
              <a:avLst>
                <a:gd name="adj1" fmla="val 77001"/>
                <a:gd name="adj2" fmla="val -299"/>
                <a:gd name="adj3" fmla="val 4564"/>
                <a:gd name="adj4" fmla="val -38333"/>
              </a:avLst>
            </a:prstGeom>
            <a:solidFill>
              <a:schemeClr val="accent6">
                <a:lumMod val="40000"/>
                <a:lumOff val="6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99" dirty="0">
                  <a:solidFill>
                    <a:srgbClr val="000000"/>
                  </a:solidFill>
                  <a:latin typeface="Cambria" charset="0"/>
                  <a:ea typeface="Cambria" charset="0"/>
                  <a:cs typeface="Cambria" charset="0"/>
                </a:rPr>
                <a:t>Same month and year as on title page</a:t>
              </a:r>
            </a:p>
          </p:txBody>
        </p:sp>
        <p:sp>
          <p:nvSpPr>
            <p:cNvPr id="18" name="Line Callout 1 17"/>
            <p:cNvSpPr/>
            <p:nvPr/>
          </p:nvSpPr>
          <p:spPr>
            <a:xfrm>
              <a:off x="14709583" y="4498216"/>
              <a:ext cx="2236624" cy="1650250"/>
            </a:xfrm>
            <a:prstGeom prst="borderCallout1">
              <a:avLst>
                <a:gd name="adj1" fmla="val 72903"/>
                <a:gd name="adj2" fmla="val -2008"/>
                <a:gd name="adj3" fmla="val 15088"/>
                <a:gd name="adj4" fmla="val -45742"/>
              </a:avLst>
            </a:prstGeom>
            <a:solidFill>
              <a:schemeClr val="accent6">
                <a:lumMod val="40000"/>
                <a:lumOff val="6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99" dirty="0">
                  <a:solidFill>
                    <a:schemeClr val="tx1"/>
                  </a:solidFill>
                  <a:latin typeface="Cambria" charset="0"/>
                  <a:ea typeface="Cambria" charset="0"/>
                  <a:cs typeface="Cambria" charset="0"/>
                </a:rPr>
                <a:t>List committee chair first and department chair(s) last.</a:t>
              </a:r>
            </a:p>
          </p:txBody>
        </p:sp>
      </p:grpSp>
      <p:sp>
        <p:nvSpPr>
          <p:cNvPr id="20" name="Title 1"/>
          <p:cNvSpPr txBox="1">
            <a:spLocks/>
          </p:cNvSpPr>
          <p:nvPr/>
        </p:nvSpPr>
        <p:spPr>
          <a:xfrm rot="3336832">
            <a:off x="1016393" y="-56436"/>
            <a:ext cx="594960" cy="2962571"/>
          </a:xfrm>
          <a:prstGeom prst="rect">
            <a:avLst/>
          </a:prstGeom>
        </p:spPr>
        <p:txBody>
          <a:bodyPr vert="vert270" lIns="108623" tIns="54312" rIns="108623" bIns="54312"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r>
              <a:rPr lang="en-US" sz="3600" b="1" dirty="0">
                <a:solidFill>
                  <a:schemeClr val="tx1"/>
                </a:solidFill>
                <a:latin typeface="FuturaBT Book" panose="020B0502020204020303" pitchFamily="34" charset="0"/>
                <a:cs typeface="Arial"/>
              </a:rPr>
              <a:t> APPROVAL </a:t>
            </a:r>
          </a:p>
          <a:p>
            <a:r>
              <a:rPr lang="en-US" sz="3600" b="1" dirty="0">
                <a:solidFill>
                  <a:schemeClr val="tx1"/>
                </a:solidFill>
                <a:latin typeface="FuturaBT Book" panose="020B0502020204020303" pitchFamily="34" charset="0"/>
                <a:cs typeface="Arial"/>
              </a:rPr>
              <a:t>PAGE</a:t>
            </a:r>
          </a:p>
        </p:txBody>
      </p:sp>
      <p:sp>
        <p:nvSpPr>
          <p:cNvPr id="19" name="Line Callout 1 18">
            <a:extLst>
              <a:ext uri="{FF2B5EF4-FFF2-40B4-BE49-F238E27FC236}">
                <a16:creationId xmlns:a16="http://schemas.microsoft.com/office/drawing/2014/main" id="{D3444C66-F658-C141-957D-7C00A814D715}"/>
              </a:ext>
            </a:extLst>
          </p:cNvPr>
          <p:cNvSpPr/>
          <p:nvPr/>
        </p:nvSpPr>
        <p:spPr>
          <a:xfrm>
            <a:off x="8134230" y="1851767"/>
            <a:ext cx="1258813" cy="928792"/>
          </a:xfrm>
          <a:prstGeom prst="borderCallout1">
            <a:avLst>
              <a:gd name="adj1" fmla="val 58216"/>
              <a:gd name="adj2" fmla="val 99586"/>
              <a:gd name="adj3" fmla="val 29374"/>
              <a:gd name="adj4" fmla="val 98437"/>
            </a:avLst>
          </a:prstGeom>
          <a:solidFill>
            <a:schemeClr val="accent6">
              <a:lumMod val="40000"/>
              <a:lumOff val="6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99" dirty="0">
                <a:solidFill>
                  <a:schemeClr val="tx1"/>
                </a:solidFill>
                <a:latin typeface="Cambria" charset="0"/>
                <a:ea typeface="Cambria" charset="0"/>
                <a:cs typeface="Cambria" charset="0"/>
              </a:rPr>
              <a:t>Names listed on this page must match the GS-13.</a:t>
            </a:r>
          </a:p>
        </p:txBody>
      </p:sp>
      <p:sp>
        <p:nvSpPr>
          <p:cNvPr id="4" name="5-Point Star 3">
            <a:extLst>
              <a:ext uri="{FF2B5EF4-FFF2-40B4-BE49-F238E27FC236}">
                <a16:creationId xmlns:a16="http://schemas.microsoft.com/office/drawing/2014/main" id="{17D5C7F5-F99B-3AE0-A919-C75FBBD7E112}"/>
              </a:ext>
            </a:extLst>
          </p:cNvPr>
          <p:cNvSpPr/>
          <p:nvPr/>
        </p:nvSpPr>
        <p:spPr>
          <a:xfrm rot="993089">
            <a:off x="8308884" y="3060846"/>
            <a:ext cx="3737092" cy="3333921"/>
          </a:xfrm>
          <a:prstGeom prst="star5">
            <a:avLst>
              <a:gd name="adj" fmla="val 24457"/>
              <a:gd name="hf" fmla="val 105146"/>
              <a:gd name="vf" fmla="val 110557"/>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82" dirty="0">
                <a:latin typeface="Tisa Offc" panose="02010504030101020102" pitchFamily="2" charset="77"/>
                <a:cs typeface="Tisa Offc" panose="02010504030101020102" pitchFamily="2" charset="77"/>
              </a:rPr>
              <a:t>This is the sister page to the GS-13.</a:t>
            </a:r>
          </a:p>
        </p:txBody>
      </p:sp>
    </p:spTree>
    <p:extLst>
      <p:ext uri="{BB962C8B-B14F-4D97-AF65-F5344CB8AC3E}">
        <p14:creationId xmlns:p14="http://schemas.microsoft.com/office/powerpoint/2010/main" val="921615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p>
        </p:txBody>
      </p:sp>
      <p:sp>
        <p:nvSpPr>
          <p:cNvPr id="15" name="Subtitle 2"/>
          <p:cNvSpPr txBox="1">
            <a:spLocks/>
          </p:cNvSpPr>
          <p:nvPr/>
        </p:nvSpPr>
        <p:spPr>
          <a:xfrm>
            <a:off x="1045435" y="811643"/>
            <a:ext cx="5823326" cy="419087"/>
          </a:xfrm>
          <a:prstGeom prst="rect">
            <a:avLst/>
          </a:prstGeom>
        </p:spPr>
        <p:txBody>
          <a:bodyPr vert="horz" lIns="108623" tIns="54312" rIns="108623" bIns="54312"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endParaRPr lang="en-US" sz="1548" i="1" dirty="0">
              <a:solidFill>
                <a:schemeClr val="tx1"/>
              </a:solidFill>
              <a:latin typeface="Tisa Offc"/>
              <a:cs typeface="Tisa Offc"/>
            </a:endParaRPr>
          </a:p>
        </p:txBody>
      </p:sp>
      <p:grpSp>
        <p:nvGrpSpPr>
          <p:cNvPr id="4" name="Group 3"/>
          <p:cNvGrpSpPr/>
          <p:nvPr/>
        </p:nvGrpSpPr>
        <p:grpSpPr>
          <a:xfrm>
            <a:off x="3177486" y="250380"/>
            <a:ext cx="5352145" cy="6172456"/>
            <a:chOff x="7016725" y="1890619"/>
            <a:chExt cx="9527002" cy="10987182"/>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3632" y="1890619"/>
              <a:ext cx="8490095" cy="10987182"/>
            </a:xfrm>
            <a:prstGeom prst="rect">
              <a:avLst/>
            </a:prstGeom>
            <a:effectLst>
              <a:glow rad="101600">
                <a:schemeClr val="tx1">
                  <a:lumMod val="50000"/>
                  <a:lumOff val="50000"/>
                  <a:alpha val="75000"/>
                </a:schemeClr>
              </a:glow>
            </a:effectLst>
          </p:spPr>
        </p:pic>
        <p:sp>
          <p:nvSpPr>
            <p:cNvPr id="7" name="Rectangle 6"/>
            <p:cNvSpPr/>
            <p:nvPr/>
          </p:nvSpPr>
          <p:spPr>
            <a:xfrm>
              <a:off x="9798742" y="9334726"/>
              <a:ext cx="4999874" cy="2127035"/>
            </a:xfrm>
            <a:prstGeom prst="rect">
              <a:avLst/>
            </a:prstGeom>
            <a:solidFill>
              <a:schemeClr val="accent6">
                <a:lumMod val="40000"/>
                <a:lumOff val="6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99" dirty="0">
                  <a:solidFill>
                    <a:srgbClr val="000000"/>
                  </a:solidFill>
                  <a:latin typeface="Cambria" charset="0"/>
                  <a:ea typeface="Cambria" charset="0"/>
                  <a:cs typeface="Cambria" charset="0"/>
                </a:rPr>
                <a:t>There is no word limit on the abstract; however, a typical abstract should be no longer than 250 words. If possible, avoid using special characters, symbols, “smart” quotation marks. </a:t>
              </a:r>
            </a:p>
          </p:txBody>
        </p:sp>
        <p:sp>
          <p:nvSpPr>
            <p:cNvPr id="8" name="Rectangle 7"/>
            <p:cNvSpPr/>
            <p:nvPr/>
          </p:nvSpPr>
          <p:spPr>
            <a:xfrm>
              <a:off x="7016725" y="3062937"/>
              <a:ext cx="2230083" cy="1855831"/>
            </a:xfrm>
            <a:prstGeom prst="rect">
              <a:avLst/>
            </a:prstGeom>
            <a:solidFill>
              <a:schemeClr val="accent6">
                <a:lumMod val="40000"/>
                <a:lumOff val="6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99" dirty="0">
                  <a:solidFill>
                    <a:srgbClr val="000000"/>
                  </a:solidFill>
                  <a:latin typeface="Cambria" charset="0"/>
                  <a:ea typeface="Cambria" charset="0"/>
                  <a:cs typeface="Cambria" charset="0"/>
                </a:rPr>
                <a:t>Align text left throughout manuscript — no full justification.</a:t>
              </a:r>
            </a:p>
          </p:txBody>
        </p:sp>
      </p:grpSp>
      <p:sp>
        <p:nvSpPr>
          <p:cNvPr id="10" name="Title 1"/>
          <p:cNvSpPr txBox="1">
            <a:spLocks/>
          </p:cNvSpPr>
          <p:nvPr/>
        </p:nvSpPr>
        <p:spPr>
          <a:xfrm rot="3129331">
            <a:off x="741637" y="-137350"/>
            <a:ext cx="594960" cy="2961125"/>
          </a:xfrm>
          <a:prstGeom prst="rect">
            <a:avLst/>
          </a:prstGeom>
        </p:spPr>
        <p:txBody>
          <a:bodyPr vert="vert270" lIns="108623" tIns="54312" rIns="108623" bIns="54312"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r"/>
            <a:r>
              <a:rPr lang="en-US" sz="3595" b="1" dirty="0">
                <a:solidFill>
                  <a:schemeClr val="tx1"/>
                </a:solidFill>
                <a:latin typeface="FuturaBT Book" panose="020B0502020204020303" pitchFamily="34" charset="0"/>
                <a:cs typeface="Arial"/>
              </a:rPr>
              <a:t>ABSTRACT</a:t>
            </a:r>
          </a:p>
        </p:txBody>
      </p:sp>
    </p:spTree>
    <p:extLst>
      <p:ext uri="{BB962C8B-B14F-4D97-AF65-F5344CB8AC3E}">
        <p14:creationId xmlns:p14="http://schemas.microsoft.com/office/powerpoint/2010/main" val="376147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p>
        </p:txBody>
      </p:sp>
      <p:sp>
        <p:nvSpPr>
          <p:cNvPr id="15" name="Subtitle 2"/>
          <p:cNvSpPr txBox="1">
            <a:spLocks/>
          </p:cNvSpPr>
          <p:nvPr/>
        </p:nvSpPr>
        <p:spPr>
          <a:xfrm>
            <a:off x="1045435" y="811643"/>
            <a:ext cx="5823326" cy="419087"/>
          </a:xfrm>
          <a:prstGeom prst="rect">
            <a:avLst/>
          </a:prstGeom>
        </p:spPr>
        <p:txBody>
          <a:bodyPr vert="horz" lIns="108623" tIns="54312" rIns="108623" bIns="54312"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endParaRPr lang="en-US" sz="1548" i="1" dirty="0">
              <a:solidFill>
                <a:schemeClr val="tx1"/>
              </a:solidFill>
              <a:latin typeface="Tisa Offc"/>
              <a:cs typeface="Tisa Offc"/>
            </a:endParaRPr>
          </a:p>
        </p:txBody>
      </p:sp>
      <p:grpSp>
        <p:nvGrpSpPr>
          <p:cNvPr id="4" name="Group 3"/>
          <p:cNvGrpSpPr/>
          <p:nvPr/>
        </p:nvGrpSpPr>
        <p:grpSpPr>
          <a:xfrm>
            <a:off x="5094777" y="425574"/>
            <a:ext cx="4766782" cy="6168777"/>
            <a:chOff x="8057925" y="1890619"/>
            <a:chExt cx="8481509" cy="10976071"/>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7925" y="1890619"/>
              <a:ext cx="8481509" cy="10976071"/>
            </a:xfrm>
            <a:prstGeom prst="rect">
              <a:avLst/>
            </a:prstGeom>
            <a:effectLst>
              <a:glow rad="101600">
                <a:schemeClr val="tx1">
                  <a:lumMod val="50000"/>
                  <a:lumOff val="50000"/>
                  <a:alpha val="75000"/>
                </a:schemeClr>
              </a:glow>
            </a:effectLst>
          </p:spPr>
        </p:pic>
        <p:sp>
          <p:nvSpPr>
            <p:cNvPr id="7" name="Rectangle 6"/>
            <p:cNvSpPr/>
            <p:nvPr/>
          </p:nvSpPr>
          <p:spPr>
            <a:xfrm>
              <a:off x="10013781" y="7794618"/>
              <a:ext cx="4718126" cy="1988647"/>
            </a:xfrm>
            <a:prstGeom prst="rect">
              <a:avLst/>
            </a:prstGeom>
            <a:solidFill>
              <a:schemeClr val="accent6">
                <a:lumMod val="40000"/>
                <a:lumOff val="60000"/>
              </a:schemeClr>
            </a:solidFill>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99" dirty="0">
                  <a:solidFill>
                    <a:srgbClr val="000000"/>
                  </a:solidFill>
                  <a:latin typeface="Cambria" charset="0"/>
                  <a:ea typeface="Cambria" charset="0"/>
                  <a:cs typeface="Cambria" charset="0"/>
                </a:rPr>
                <a:t>This page is optional. However, if you have received any kind of funding for your thesis or project, or copyright permissions, you do need to include these in an Acknowledgments page.</a:t>
              </a:r>
            </a:p>
          </p:txBody>
        </p:sp>
      </p:grpSp>
      <p:sp>
        <p:nvSpPr>
          <p:cNvPr id="9" name="Title 1"/>
          <p:cNvSpPr txBox="1">
            <a:spLocks/>
          </p:cNvSpPr>
          <p:nvPr/>
        </p:nvSpPr>
        <p:spPr>
          <a:xfrm rot="3498603">
            <a:off x="2003120" y="-943089"/>
            <a:ext cx="594960" cy="5040119"/>
          </a:xfrm>
          <a:prstGeom prst="rect">
            <a:avLst/>
          </a:prstGeom>
        </p:spPr>
        <p:txBody>
          <a:bodyPr vert="vert270" lIns="108623" tIns="54312" rIns="108623" bIns="54312"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3595" b="1" dirty="0">
                <a:solidFill>
                  <a:schemeClr val="tx1"/>
                </a:solidFill>
                <a:latin typeface="FuturaBT Book" panose="020B0502020204020303" pitchFamily="34" charset="0"/>
                <a:cs typeface="Arial"/>
              </a:rPr>
              <a:t>ACKNOWLEDGMENTS</a:t>
            </a:r>
          </a:p>
        </p:txBody>
      </p:sp>
    </p:spTree>
    <p:extLst>
      <p:ext uri="{BB962C8B-B14F-4D97-AF65-F5344CB8AC3E}">
        <p14:creationId xmlns:p14="http://schemas.microsoft.com/office/powerpoint/2010/main" val="784572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p>
        </p:txBody>
      </p:sp>
      <p:sp>
        <p:nvSpPr>
          <p:cNvPr id="15" name="Subtitle 2"/>
          <p:cNvSpPr txBox="1">
            <a:spLocks/>
          </p:cNvSpPr>
          <p:nvPr/>
        </p:nvSpPr>
        <p:spPr>
          <a:xfrm>
            <a:off x="1045435" y="811643"/>
            <a:ext cx="5823326" cy="419087"/>
          </a:xfrm>
          <a:prstGeom prst="rect">
            <a:avLst/>
          </a:prstGeom>
        </p:spPr>
        <p:txBody>
          <a:bodyPr vert="horz" lIns="108623" tIns="54312" rIns="108623" bIns="54312"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endParaRPr lang="en-US" sz="1548" i="1" dirty="0">
              <a:solidFill>
                <a:schemeClr val="tx1"/>
              </a:solidFill>
              <a:latin typeface="Tisa Offc"/>
              <a:cs typeface="Tisa Offc"/>
            </a:endParaRPr>
          </a:p>
        </p:txBody>
      </p:sp>
      <p:grpSp>
        <p:nvGrpSpPr>
          <p:cNvPr id="4" name="Group 3"/>
          <p:cNvGrpSpPr/>
          <p:nvPr/>
        </p:nvGrpSpPr>
        <p:grpSpPr>
          <a:xfrm>
            <a:off x="2849809" y="250380"/>
            <a:ext cx="6597359" cy="6172456"/>
            <a:chOff x="6432855" y="1890619"/>
            <a:chExt cx="11731649" cy="10976071"/>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7925" y="1890619"/>
              <a:ext cx="8481509" cy="10976071"/>
            </a:xfrm>
            <a:prstGeom prst="rect">
              <a:avLst/>
            </a:prstGeom>
            <a:effectLst>
              <a:glow rad="101600">
                <a:schemeClr val="tx1">
                  <a:lumMod val="50000"/>
                  <a:lumOff val="50000"/>
                  <a:alpha val="75000"/>
                </a:schemeClr>
              </a:glow>
            </a:effectLst>
          </p:spPr>
        </p:pic>
        <p:sp>
          <p:nvSpPr>
            <p:cNvPr id="7" name="Rectangle 6"/>
            <p:cNvSpPr/>
            <p:nvPr/>
          </p:nvSpPr>
          <p:spPr>
            <a:xfrm>
              <a:off x="6789961" y="4631964"/>
              <a:ext cx="2599136" cy="2192567"/>
            </a:xfrm>
            <a:prstGeom prst="rect">
              <a:avLst/>
            </a:prstGeom>
            <a:solidFill>
              <a:schemeClr val="accent6">
                <a:lumMod val="40000"/>
                <a:lumOff val="6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99" dirty="0">
                  <a:solidFill>
                    <a:srgbClr val="000000"/>
                  </a:solidFill>
                  <a:latin typeface="Cambria" charset="0"/>
                  <a:ea typeface="Cambria" charset="0"/>
                  <a:cs typeface="Cambria" charset="0"/>
                </a:rPr>
                <a:t>Take note of how each line is indented, especially different levels of headings</a:t>
              </a:r>
            </a:p>
          </p:txBody>
        </p:sp>
        <p:sp>
          <p:nvSpPr>
            <p:cNvPr id="8" name="Line Callout 1 7"/>
            <p:cNvSpPr/>
            <p:nvPr/>
          </p:nvSpPr>
          <p:spPr>
            <a:xfrm>
              <a:off x="6432855" y="10170286"/>
              <a:ext cx="2956240" cy="2326514"/>
            </a:xfrm>
            <a:prstGeom prst="borderCallout1">
              <a:avLst>
                <a:gd name="adj1" fmla="val -5352"/>
                <a:gd name="adj2" fmla="val 81634"/>
                <a:gd name="adj3" fmla="val -32300"/>
                <a:gd name="adj4" fmla="val 97975"/>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99" dirty="0">
                  <a:solidFill>
                    <a:srgbClr val="000000"/>
                  </a:solidFill>
                  <a:latin typeface="Cambria" charset="0"/>
                  <a:ea typeface="Cambria" charset="0"/>
                  <a:cs typeface="Cambria" charset="0"/>
                </a:rPr>
                <a:t>A single Appendix would say “Appendix” followed by colon, the title, and page number on the same line.</a:t>
              </a:r>
            </a:p>
          </p:txBody>
        </p:sp>
        <p:sp>
          <p:nvSpPr>
            <p:cNvPr id="9" name="Rectangle 8"/>
            <p:cNvSpPr/>
            <p:nvPr/>
          </p:nvSpPr>
          <p:spPr>
            <a:xfrm>
              <a:off x="15442599" y="6579776"/>
              <a:ext cx="2721905" cy="1635899"/>
            </a:xfrm>
            <a:prstGeom prst="rect">
              <a:avLst/>
            </a:prstGeom>
            <a:solidFill>
              <a:schemeClr val="accent6">
                <a:lumMod val="40000"/>
                <a:lumOff val="6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99" dirty="0">
                  <a:solidFill>
                    <a:srgbClr val="000000"/>
                  </a:solidFill>
                  <a:latin typeface="Cambria" charset="0"/>
                  <a:ea typeface="Cambria" charset="0"/>
                  <a:cs typeface="Cambria" charset="0"/>
                </a:rPr>
                <a:t>Be sure to check these numbers and titles against the rest of document.</a:t>
              </a:r>
            </a:p>
          </p:txBody>
        </p:sp>
      </p:grpSp>
      <p:sp>
        <p:nvSpPr>
          <p:cNvPr id="11" name="Title 1"/>
          <p:cNvSpPr txBox="1">
            <a:spLocks/>
          </p:cNvSpPr>
          <p:nvPr/>
        </p:nvSpPr>
        <p:spPr>
          <a:xfrm rot="3491487">
            <a:off x="1226519" y="-1289329"/>
            <a:ext cx="594960" cy="5040119"/>
          </a:xfrm>
          <a:prstGeom prst="rect">
            <a:avLst/>
          </a:prstGeom>
        </p:spPr>
        <p:txBody>
          <a:bodyPr vert="vert270" lIns="108623" tIns="54312" rIns="108623" bIns="54312"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r>
              <a:rPr lang="en-US" sz="3595" b="1" dirty="0">
                <a:solidFill>
                  <a:schemeClr val="tx1"/>
                </a:solidFill>
                <a:latin typeface="FuturaBT Book" panose="020B0502020204020303" pitchFamily="34" charset="0"/>
                <a:cs typeface="Arial"/>
              </a:rPr>
              <a:t>TABLE </a:t>
            </a:r>
          </a:p>
          <a:p>
            <a:r>
              <a:rPr lang="en-US" sz="3595" b="1" dirty="0">
                <a:solidFill>
                  <a:schemeClr val="tx1"/>
                </a:solidFill>
                <a:latin typeface="FuturaBT Book" panose="020B0502020204020303" pitchFamily="34" charset="0"/>
                <a:cs typeface="Arial"/>
              </a:rPr>
              <a:t>OF CONTENTS</a:t>
            </a:r>
          </a:p>
        </p:txBody>
      </p:sp>
      <p:sp>
        <p:nvSpPr>
          <p:cNvPr id="12" name="Rectangle 11">
            <a:extLst>
              <a:ext uri="{FF2B5EF4-FFF2-40B4-BE49-F238E27FC236}">
                <a16:creationId xmlns:a16="http://schemas.microsoft.com/office/drawing/2014/main" id="{AEA99367-6EBC-4518-B5FA-0BF8BB3D6D9D}"/>
              </a:ext>
            </a:extLst>
          </p:cNvPr>
          <p:cNvSpPr/>
          <p:nvPr/>
        </p:nvSpPr>
        <p:spPr>
          <a:xfrm>
            <a:off x="8947555" y="250382"/>
            <a:ext cx="1939269" cy="1468376"/>
          </a:xfrm>
          <a:prstGeom prst="rect">
            <a:avLst/>
          </a:prstGeom>
          <a:solidFill>
            <a:schemeClr val="accent6">
              <a:lumMod val="40000"/>
              <a:lumOff val="6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99" b="1" dirty="0">
                <a:solidFill>
                  <a:srgbClr val="000000"/>
                </a:solidFill>
                <a:latin typeface="Cambria" charset="0"/>
                <a:ea typeface="Cambria" charset="0"/>
                <a:cs typeface="Cambria" charset="0"/>
              </a:rPr>
              <a:t>Do not recreate the Table of Contents from headings using the automated feature</a:t>
            </a:r>
            <a:r>
              <a:rPr lang="en-US" sz="1199" dirty="0">
                <a:solidFill>
                  <a:srgbClr val="000000"/>
                </a:solidFill>
                <a:latin typeface="Cambria" charset="0"/>
                <a:ea typeface="Cambria" charset="0"/>
                <a:cs typeface="Cambria" charset="0"/>
              </a:rPr>
              <a:t>. You will create more work for yourself if you do.</a:t>
            </a:r>
          </a:p>
        </p:txBody>
      </p:sp>
    </p:spTree>
    <p:extLst>
      <p:ext uri="{BB962C8B-B14F-4D97-AF65-F5344CB8AC3E}">
        <p14:creationId xmlns:p14="http://schemas.microsoft.com/office/powerpoint/2010/main" val="2012406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p>
        </p:txBody>
      </p:sp>
      <p:sp>
        <p:nvSpPr>
          <p:cNvPr id="15" name="Subtitle 2"/>
          <p:cNvSpPr txBox="1">
            <a:spLocks/>
          </p:cNvSpPr>
          <p:nvPr/>
        </p:nvSpPr>
        <p:spPr>
          <a:xfrm>
            <a:off x="1045435" y="811643"/>
            <a:ext cx="5823326" cy="419087"/>
          </a:xfrm>
          <a:prstGeom prst="rect">
            <a:avLst/>
          </a:prstGeom>
        </p:spPr>
        <p:txBody>
          <a:bodyPr vert="horz" lIns="108623" tIns="54312" rIns="108623" bIns="54312"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endParaRPr lang="en-US" sz="1548" i="1" dirty="0">
              <a:solidFill>
                <a:schemeClr val="tx1"/>
              </a:solidFill>
              <a:latin typeface="Tisa Offc"/>
              <a:cs typeface="Tisa Offc"/>
            </a:endParaRPr>
          </a:p>
        </p:txBody>
      </p:sp>
      <p:grpSp>
        <p:nvGrpSpPr>
          <p:cNvPr id="4" name="Group 3"/>
          <p:cNvGrpSpPr/>
          <p:nvPr/>
        </p:nvGrpSpPr>
        <p:grpSpPr>
          <a:xfrm>
            <a:off x="3765097" y="250381"/>
            <a:ext cx="4766782" cy="6168777"/>
            <a:chOff x="8057925" y="1890619"/>
            <a:chExt cx="8481509" cy="10976071"/>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7925" y="1890619"/>
              <a:ext cx="8481509" cy="10976071"/>
            </a:xfrm>
            <a:prstGeom prst="rect">
              <a:avLst/>
            </a:prstGeom>
            <a:effectLst>
              <a:glow rad="101600">
                <a:schemeClr val="tx1">
                  <a:lumMod val="50000"/>
                  <a:lumOff val="50000"/>
                  <a:alpha val="75000"/>
                </a:schemeClr>
              </a:glow>
            </a:effectLst>
          </p:spPr>
        </p:pic>
        <p:sp>
          <p:nvSpPr>
            <p:cNvPr id="7" name="Rectangle 6"/>
            <p:cNvSpPr/>
            <p:nvPr/>
          </p:nvSpPr>
          <p:spPr>
            <a:xfrm>
              <a:off x="10787570" y="8805223"/>
              <a:ext cx="2812034" cy="1713669"/>
            </a:xfrm>
            <a:prstGeom prst="rect">
              <a:avLst/>
            </a:prstGeom>
            <a:solidFill>
              <a:schemeClr val="accent6">
                <a:lumMod val="40000"/>
                <a:lumOff val="6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99" dirty="0">
                  <a:solidFill>
                    <a:srgbClr val="000000"/>
                  </a:solidFill>
                  <a:latin typeface="Cambria" charset="0"/>
                  <a:ea typeface="Cambria" charset="0"/>
                  <a:cs typeface="Cambria" charset="0"/>
                </a:rPr>
                <a:t>Version 1; can be used for tables, figures, photographs — just about any list</a:t>
              </a:r>
            </a:p>
          </p:txBody>
        </p:sp>
      </p:grpSp>
      <p:sp>
        <p:nvSpPr>
          <p:cNvPr id="9" name="Title 1"/>
          <p:cNvSpPr txBox="1">
            <a:spLocks/>
          </p:cNvSpPr>
          <p:nvPr/>
        </p:nvSpPr>
        <p:spPr>
          <a:xfrm rot="3277429">
            <a:off x="1929521" y="-1498874"/>
            <a:ext cx="594960" cy="5040119"/>
          </a:xfrm>
          <a:prstGeom prst="rect">
            <a:avLst/>
          </a:prstGeom>
        </p:spPr>
        <p:txBody>
          <a:bodyPr vert="vert270" lIns="108623" tIns="54312" rIns="108623" bIns="54312"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3595" b="1" dirty="0">
                <a:solidFill>
                  <a:schemeClr val="tx1"/>
                </a:solidFill>
                <a:latin typeface="FuturaBT Book" panose="020B0502020204020303" pitchFamily="34" charset="0"/>
                <a:cs typeface="Arial"/>
              </a:rPr>
              <a:t>LIST OF TABLES</a:t>
            </a:r>
          </a:p>
        </p:txBody>
      </p:sp>
    </p:spTree>
    <p:extLst>
      <p:ext uri="{BB962C8B-B14F-4D97-AF65-F5344CB8AC3E}">
        <p14:creationId xmlns:p14="http://schemas.microsoft.com/office/powerpoint/2010/main" val="16065539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p>
        </p:txBody>
      </p:sp>
      <p:sp>
        <p:nvSpPr>
          <p:cNvPr id="15" name="Subtitle 2"/>
          <p:cNvSpPr txBox="1">
            <a:spLocks/>
          </p:cNvSpPr>
          <p:nvPr/>
        </p:nvSpPr>
        <p:spPr>
          <a:xfrm>
            <a:off x="1045435" y="811643"/>
            <a:ext cx="5823326" cy="419087"/>
          </a:xfrm>
          <a:prstGeom prst="rect">
            <a:avLst/>
          </a:prstGeom>
        </p:spPr>
        <p:txBody>
          <a:bodyPr vert="horz" lIns="108623" tIns="54312" rIns="108623" bIns="54312"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endParaRPr lang="en-US" sz="1548" i="1" dirty="0">
              <a:solidFill>
                <a:schemeClr val="tx1"/>
              </a:solidFill>
              <a:latin typeface="Tisa Offc"/>
              <a:cs typeface="Tisa Offc"/>
            </a:endParaRPr>
          </a:p>
        </p:txBody>
      </p:sp>
      <p:grpSp>
        <p:nvGrpSpPr>
          <p:cNvPr id="4" name="Group 3"/>
          <p:cNvGrpSpPr/>
          <p:nvPr/>
        </p:nvGrpSpPr>
        <p:grpSpPr>
          <a:xfrm>
            <a:off x="3764089" y="250381"/>
            <a:ext cx="5892697" cy="6171384"/>
            <a:chOff x="8053891" y="1890619"/>
            <a:chExt cx="10480414" cy="10976071"/>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3891" y="1890619"/>
              <a:ext cx="8481509" cy="10976071"/>
            </a:xfrm>
            <a:prstGeom prst="rect">
              <a:avLst/>
            </a:prstGeom>
            <a:effectLst>
              <a:glow rad="101600">
                <a:schemeClr val="tx1">
                  <a:lumMod val="50000"/>
                  <a:lumOff val="50000"/>
                  <a:alpha val="75000"/>
                </a:schemeClr>
              </a:glow>
            </a:effectLst>
          </p:spPr>
        </p:pic>
        <p:sp>
          <p:nvSpPr>
            <p:cNvPr id="7" name="Rectangle 6"/>
            <p:cNvSpPr/>
            <p:nvPr/>
          </p:nvSpPr>
          <p:spPr>
            <a:xfrm>
              <a:off x="14536494" y="2061328"/>
              <a:ext cx="3997811" cy="1200201"/>
            </a:xfrm>
            <a:prstGeom prst="rect">
              <a:avLst/>
            </a:prstGeom>
            <a:solidFill>
              <a:schemeClr val="accent6">
                <a:lumMod val="40000"/>
                <a:lumOff val="6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99" dirty="0">
                  <a:solidFill>
                    <a:srgbClr val="000000"/>
                  </a:solidFill>
                  <a:latin typeface="Cambria" charset="0"/>
                  <a:ea typeface="Cambria" charset="0"/>
                  <a:cs typeface="Cambria" charset="0"/>
                </a:rPr>
                <a:t>Version 2; can be used for tables, figures, photographs — just about any list</a:t>
              </a:r>
            </a:p>
          </p:txBody>
        </p:sp>
      </p:grpSp>
      <p:sp>
        <p:nvSpPr>
          <p:cNvPr id="9" name="Title 1"/>
          <p:cNvSpPr txBox="1">
            <a:spLocks/>
          </p:cNvSpPr>
          <p:nvPr/>
        </p:nvSpPr>
        <p:spPr>
          <a:xfrm rot="3408177">
            <a:off x="1974164" y="-1289330"/>
            <a:ext cx="594960" cy="5040119"/>
          </a:xfrm>
          <a:prstGeom prst="rect">
            <a:avLst/>
          </a:prstGeom>
        </p:spPr>
        <p:txBody>
          <a:bodyPr vert="vert270" lIns="108623" tIns="54312" rIns="108623" bIns="54312"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3595" b="1" dirty="0">
                <a:solidFill>
                  <a:schemeClr val="tx1"/>
                </a:solidFill>
                <a:latin typeface="FuturaBT Book" panose="020B0502020204020303" pitchFamily="34" charset="0"/>
                <a:cs typeface="Arial"/>
              </a:rPr>
              <a:t>LIST OF FIGURES</a:t>
            </a:r>
          </a:p>
        </p:txBody>
      </p:sp>
    </p:spTree>
    <p:extLst>
      <p:ext uri="{BB962C8B-B14F-4D97-AF65-F5344CB8AC3E}">
        <p14:creationId xmlns:p14="http://schemas.microsoft.com/office/powerpoint/2010/main" val="264828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p>
        </p:txBody>
      </p:sp>
      <p:sp>
        <p:nvSpPr>
          <p:cNvPr id="15" name="Subtitle 2"/>
          <p:cNvSpPr txBox="1">
            <a:spLocks/>
          </p:cNvSpPr>
          <p:nvPr/>
        </p:nvSpPr>
        <p:spPr>
          <a:xfrm>
            <a:off x="1045435" y="811643"/>
            <a:ext cx="5823326" cy="419087"/>
          </a:xfrm>
          <a:prstGeom prst="rect">
            <a:avLst/>
          </a:prstGeom>
        </p:spPr>
        <p:txBody>
          <a:bodyPr vert="horz" lIns="108623" tIns="54312" rIns="108623" bIns="54312"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endParaRPr lang="en-US" sz="1548" i="1" dirty="0">
              <a:solidFill>
                <a:schemeClr val="tx1"/>
              </a:solidFill>
              <a:latin typeface="Tisa Offc"/>
              <a:cs typeface="Tisa Offc"/>
            </a:endParaRPr>
          </a:p>
        </p:txBody>
      </p:sp>
      <p:grpSp>
        <p:nvGrpSpPr>
          <p:cNvPr id="4" name="Group 3"/>
          <p:cNvGrpSpPr/>
          <p:nvPr/>
        </p:nvGrpSpPr>
        <p:grpSpPr>
          <a:xfrm>
            <a:off x="3764089" y="183956"/>
            <a:ext cx="4768796" cy="6171384"/>
            <a:chOff x="8053891" y="1890619"/>
            <a:chExt cx="8481509" cy="10976071"/>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3891" y="1890619"/>
              <a:ext cx="8481509" cy="10976071"/>
            </a:xfrm>
            <a:prstGeom prst="rect">
              <a:avLst/>
            </a:prstGeom>
            <a:effectLst>
              <a:glow rad="101600">
                <a:schemeClr val="tx1">
                  <a:lumMod val="50000"/>
                  <a:lumOff val="50000"/>
                  <a:alpha val="75000"/>
                </a:schemeClr>
              </a:glow>
            </a:effectLst>
          </p:spPr>
        </p:pic>
        <p:sp>
          <p:nvSpPr>
            <p:cNvPr id="7" name="Rectangle 6"/>
            <p:cNvSpPr/>
            <p:nvPr/>
          </p:nvSpPr>
          <p:spPr>
            <a:xfrm>
              <a:off x="13519960" y="2106418"/>
              <a:ext cx="2217180" cy="767527"/>
            </a:xfrm>
            <a:prstGeom prst="rect">
              <a:avLst/>
            </a:prstGeom>
            <a:solidFill>
              <a:schemeClr val="accent6">
                <a:lumMod val="40000"/>
                <a:lumOff val="6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99" dirty="0">
                  <a:solidFill>
                    <a:srgbClr val="000000"/>
                  </a:solidFill>
                  <a:latin typeface="Cambria" charset="0"/>
                  <a:ea typeface="Cambria" charset="0"/>
                  <a:cs typeface="Cambria" charset="0"/>
                </a:rPr>
                <a:t>No running head</a:t>
              </a:r>
            </a:p>
          </p:txBody>
        </p:sp>
        <p:sp>
          <p:nvSpPr>
            <p:cNvPr id="8" name="Line Callout 1 7"/>
            <p:cNvSpPr/>
            <p:nvPr/>
          </p:nvSpPr>
          <p:spPr>
            <a:xfrm>
              <a:off x="13260620" y="10864417"/>
              <a:ext cx="2188213" cy="997096"/>
            </a:xfrm>
            <a:prstGeom prst="borderCallout1">
              <a:avLst/>
            </a:prstGeom>
            <a:solidFill>
              <a:schemeClr val="accent6">
                <a:lumMod val="40000"/>
                <a:lumOff val="6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99" dirty="0">
                  <a:solidFill>
                    <a:srgbClr val="000000"/>
                  </a:solidFill>
                  <a:latin typeface="Cambria" charset="0"/>
                  <a:ea typeface="Cambria" charset="0"/>
                  <a:cs typeface="Cambria" charset="0"/>
                </a:rPr>
                <a:t>Arabic numerals start here</a:t>
              </a:r>
            </a:p>
          </p:txBody>
        </p:sp>
      </p:grpSp>
      <p:sp>
        <p:nvSpPr>
          <p:cNvPr id="10" name="Title 1"/>
          <p:cNvSpPr txBox="1">
            <a:spLocks/>
          </p:cNvSpPr>
          <p:nvPr/>
        </p:nvSpPr>
        <p:spPr>
          <a:xfrm rot="3394220">
            <a:off x="996828" y="-373017"/>
            <a:ext cx="594960" cy="2841850"/>
          </a:xfrm>
          <a:prstGeom prst="rect">
            <a:avLst/>
          </a:prstGeom>
        </p:spPr>
        <p:txBody>
          <a:bodyPr vert="vert270" lIns="108623" tIns="54312" rIns="108623" bIns="54312"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3595" b="1" dirty="0">
                <a:solidFill>
                  <a:schemeClr val="tx1"/>
                </a:solidFill>
                <a:latin typeface="FuturaBT Book" panose="020B0502020204020303" pitchFamily="34" charset="0"/>
                <a:cs typeface="Arial"/>
              </a:rPr>
              <a:t>CHAPTER 1</a:t>
            </a:r>
          </a:p>
        </p:txBody>
      </p:sp>
      <p:sp>
        <p:nvSpPr>
          <p:cNvPr id="12" name="Line Callout 1 11"/>
          <p:cNvSpPr/>
          <p:nvPr/>
        </p:nvSpPr>
        <p:spPr>
          <a:xfrm>
            <a:off x="3951317" y="371717"/>
            <a:ext cx="1349444" cy="541424"/>
          </a:xfrm>
          <a:prstGeom prst="borderCallout1">
            <a:avLst>
              <a:gd name="adj1" fmla="val 35682"/>
              <a:gd name="adj2" fmla="val 104316"/>
              <a:gd name="adj3" fmla="val -7661"/>
              <a:gd name="adj4" fmla="val 158420"/>
            </a:avLst>
          </a:prstGeom>
          <a:solidFill>
            <a:schemeClr val="accent6">
              <a:lumMod val="40000"/>
              <a:lumOff val="6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99" dirty="0">
                <a:solidFill>
                  <a:srgbClr val="000000"/>
                </a:solidFill>
                <a:latin typeface="Cambria" charset="0"/>
                <a:ea typeface="Cambria" charset="0"/>
                <a:cs typeface="Cambria" charset="0"/>
              </a:rPr>
              <a:t>Each chapter starts on a new page</a:t>
            </a:r>
          </a:p>
        </p:txBody>
      </p:sp>
      <p:sp>
        <p:nvSpPr>
          <p:cNvPr id="11" name="Line Callout 1 10"/>
          <p:cNvSpPr/>
          <p:nvPr/>
        </p:nvSpPr>
        <p:spPr>
          <a:xfrm>
            <a:off x="2609561" y="1224014"/>
            <a:ext cx="1478544" cy="1084173"/>
          </a:xfrm>
          <a:prstGeom prst="borderCallout1">
            <a:avLst>
              <a:gd name="adj1" fmla="val 22140"/>
              <a:gd name="adj2" fmla="val 104511"/>
              <a:gd name="adj3" fmla="val -31253"/>
              <a:gd name="adj4" fmla="val 211945"/>
            </a:avLst>
          </a:prstGeom>
          <a:solidFill>
            <a:schemeClr val="accent6">
              <a:lumMod val="40000"/>
              <a:lumOff val="6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99" dirty="0">
                <a:solidFill>
                  <a:srgbClr val="000000"/>
                </a:solidFill>
                <a:latin typeface="Cambria" charset="0"/>
                <a:ea typeface="Cambria" charset="0"/>
                <a:cs typeface="Cambria" charset="0"/>
              </a:rPr>
              <a:t>Apply this style to all chapter headings and titles. No bold or underline.</a:t>
            </a:r>
          </a:p>
        </p:txBody>
      </p:sp>
      <p:sp>
        <p:nvSpPr>
          <p:cNvPr id="13" name="Line Callout 1 12"/>
          <p:cNvSpPr/>
          <p:nvPr/>
        </p:nvSpPr>
        <p:spPr>
          <a:xfrm>
            <a:off x="2933574" y="4303569"/>
            <a:ext cx="2641518" cy="1553027"/>
          </a:xfrm>
          <a:prstGeom prst="borderCallout1">
            <a:avLst>
              <a:gd name="adj1" fmla="val -7213"/>
              <a:gd name="adj2" fmla="val 11336"/>
              <a:gd name="adj3" fmla="val -76746"/>
              <a:gd name="adj4" fmla="val 56354"/>
            </a:avLst>
          </a:prstGeom>
          <a:solidFill>
            <a:schemeClr val="accent6">
              <a:lumMod val="40000"/>
              <a:lumOff val="6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99" dirty="0">
                <a:solidFill>
                  <a:srgbClr val="000000"/>
                </a:solidFill>
                <a:latin typeface="Cambria" charset="0"/>
                <a:ea typeface="Cambria" charset="0"/>
                <a:cs typeface="Cambria" charset="0"/>
              </a:rPr>
              <a:t>Check your style manual for how to format your headings and subheadings (bold/italics/underline; centered/flush left, etc.). Level 1 headings are always the first type of level in a chapter. (This example is APA format.)</a:t>
            </a:r>
          </a:p>
        </p:txBody>
      </p:sp>
      <p:sp>
        <p:nvSpPr>
          <p:cNvPr id="14" name="5-Point Star 13">
            <a:extLst>
              <a:ext uri="{FF2B5EF4-FFF2-40B4-BE49-F238E27FC236}">
                <a16:creationId xmlns:a16="http://schemas.microsoft.com/office/drawing/2014/main" id="{C35B390E-D336-30C3-1327-0F739B6280A7}"/>
              </a:ext>
            </a:extLst>
          </p:cNvPr>
          <p:cNvSpPr/>
          <p:nvPr/>
        </p:nvSpPr>
        <p:spPr>
          <a:xfrm rot="993089">
            <a:off x="8797134" y="59120"/>
            <a:ext cx="3348983" cy="3044339"/>
          </a:xfrm>
          <a:prstGeom prst="star5">
            <a:avLst>
              <a:gd name="adj" fmla="val 26616"/>
              <a:gd name="hf" fmla="val 105146"/>
              <a:gd name="vf" fmla="val 110557"/>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82" dirty="0">
                <a:latin typeface="Tisa Offc" panose="02010504030101020102" pitchFamily="2" charset="77"/>
                <a:cs typeface="Tisa Offc" panose="02010504030101020102" pitchFamily="2" charset="77"/>
              </a:rPr>
              <a:t>This is where your content begins.</a:t>
            </a:r>
          </a:p>
        </p:txBody>
      </p:sp>
    </p:spTree>
    <p:extLst>
      <p:ext uri="{BB962C8B-B14F-4D97-AF65-F5344CB8AC3E}">
        <p14:creationId xmlns:p14="http://schemas.microsoft.com/office/powerpoint/2010/main" val="451400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p>
        </p:txBody>
      </p:sp>
      <p:sp>
        <p:nvSpPr>
          <p:cNvPr id="15" name="Subtitle 2"/>
          <p:cNvSpPr txBox="1">
            <a:spLocks/>
          </p:cNvSpPr>
          <p:nvPr/>
        </p:nvSpPr>
        <p:spPr>
          <a:xfrm>
            <a:off x="1045435" y="811643"/>
            <a:ext cx="5823326" cy="419087"/>
          </a:xfrm>
          <a:prstGeom prst="rect">
            <a:avLst/>
          </a:prstGeom>
        </p:spPr>
        <p:txBody>
          <a:bodyPr vert="horz" lIns="108623" tIns="54312" rIns="108623" bIns="54312"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endParaRPr lang="en-US" sz="1548" i="1" dirty="0">
              <a:solidFill>
                <a:schemeClr val="tx1"/>
              </a:solidFill>
              <a:latin typeface="Tisa Offc"/>
              <a:cs typeface="Tisa Offc"/>
            </a:endParaRPr>
          </a:p>
        </p:txBody>
      </p:sp>
      <p:grpSp>
        <p:nvGrpSpPr>
          <p:cNvPr id="5" name="Group 4"/>
          <p:cNvGrpSpPr/>
          <p:nvPr/>
        </p:nvGrpSpPr>
        <p:grpSpPr>
          <a:xfrm>
            <a:off x="1845483" y="250380"/>
            <a:ext cx="7636819" cy="6172456"/>
            <a:chOff x="4651759" y="1890619"/>
            <a:chExt cx="13591614" cy="10985415"/>
          </a:xfrm>
        </p:grpSpPr>
        <p:grpSp>
          <p:nvGrpSpPr>
            <p:cNvPr id="4" name="Group 3"/>
            <p:cNvGrpSpPr/>
            <p:nvPr/>
          </p:nvGrpSpPr>
          <p:grpSpPr>
            <a:xfrm>
              <a:off x="4651759" y="1890619"/>
              <a:ext cx="13591614" cy="10985415"/>
              <a:chOff x="4651759" y="1890619"/>
              <a:chExt cx="13591614" cy="10985415"/>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4315" y="1890619"/>
                <a:ext cx="8488730" cy="10985415"/>
              </a:xfrm>
              <a:prstGeom prst="rect">
                <a:avLst/>
              </a:prstGeom>
              <a:effectLst>
                <a:glow rad="101600">
                  <a:schemeClr val="tx1">
                    <a:lumMod val="50000"/>
                    <a:lumOff val="50000"/>
                    <a:alpha val="75000"/>
                  </a:schemeClr>
                </a:glow>
              </a:effectLst>
            </p:spPr>
          </p:pic>
          <p:sp>
            <p:nvSpPr>
              <p:cNvPr id="8" name="Line Callout 1 7"/>
              <p:cNvSpPr/>
              <p:nvPr/>
            </p:nvSpPr>
            <p:spPr>
              <a:xfrm>
                <a:off x="15837182" y="5151867"/>
                <a:ext cx="2406191" cy="1255232"/>
              </a:xfrm>
              <a:prstGeom prst="borderCallout1">
                <a:avLst>
                  <a:gd name="adj1" fmla="val 73480"/>
                  <a:gd name="adj2" fmla="val -5715"/>
                  <a:gd name="adj3" fmla="val -5188"/>
                  <a:gd name="adj4" fmla="val -19394"/>
                </a:avLst>
              </a:prstGeom>
              <a:solidFill>
                <a:schemeClr val="accent6">
                  <a:lumMod val="40000"/>
                  <a:lumOff val="6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99" dirty="0">
                    <a:solidFill>
                      <a:srgbClr val="000000"/>
                    </a:solidFill>
                    <a:latin typeface="Cambria" charset="0"/>
                    <a:ea typeface="Cambria" charset="0"/>
                    <a:cs typeface="Cambria" charset="0"/>
                  </a:rPr>
                  <a:t>No color. Make use of horizontal lines and white space.</a:t>
                </a:r>
              </a:p>
            </p:txBody>
          </p:sp>
          <p:sp>
            <p:nvSpPr>
              <p:cNvPr id="9" name="Line Callout 1 8"/>
              <p:cNvSpPr/>
              <p:nvPr/>
            </p:nvSpPr>
            <p:spPr>
              <a:xfrm>
                <a:off x="4651759" y="6407099"/>
                <a:ext cx="3219991" cy="3049288"/>
              </a:xfrm>
              <a:prstGeom prst="borderCallout1">
                <a:avLst>
                  <a:gd name="adj1" fmla="val 22140"/>
                  <a:gd name="adj2" fmla="val 104511"/>
                  <a:gd name="adj3" fmla="val -51393"/>
                  <a:gd name="adj4" fmla="val 140164"/>
                </a:avLst>
              </a:prstGeom>
              <a:solidFill>
                <a:schemeClr val="accent6">
                  <a:lumMod val="40000"/>
                  <a:lumOff val="6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99" dirty="0">
                    <a:solidFill>
                      <a:srgbClr val="000000"/>
                    </a:solidFill>
                    <a:latin typeface="Cambria" charset="0"/>
                    <a:ea typeface="Cambria" charset="0"/>
                    <a:cs typeface="Cambria" charset="0"/>
                  </a:rPr>
                  <a:t>If table will be broken by page break, bump table to next page. If table is longer than one page, always start it on new page anyway, so as to keep most of it together.</a:t>
                </a:r>
              </a:p>
            </p:txBody>
          </p:sp>
        </p:grpSp>
        <p:sp>
          <p:nvSpPr>
            <p:cNvPr id="7" name="Line Callout 1 6"/>
            <p:cNvSpPr/>
            <p:nvPr/>
          </p:nvSpPr>
          <p:spPr>
            <a:xfrm>
              <a:off x="6119292" y="2094546"/>
              <a:ext cx="2301091" cy="1140925"/>
            </a:xfrm>
            <a:prstGeom prst="borderCallout1">
              <a:avLst>
                <a:gd name="adj1" fmla="val 22140"/>
                <a:gd name="adj2" fmla="val 104511"/>
                <a:gd name="adj3" fmla="val 71822"/>
                <a:gd name="adj4" fmla="val 133227"/>
              </a:avLst>
            </a:prstGeom>
            <a:solidFill>
              <a:schemeClr val="accent6">
                <a:lumMod val="40000"/>
                <a:lumOff val="6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99" dirty="0">
                  <a:solidFill>
                    <a:srgbClr val="000000"/>
                  </a:solidFill>
                  <a:latin typeface="Cambria" charset="0"/>
                  <a:ea typeface="Cambria" charset="0"/>
                  <a:cs typeface="Cambria" charset="0"/>
                </a:rPr>
                <a:t>Place table number and title above table</a:t>
              </a:r>
            </a:p>
          </p:txBody>
        </p:sp>
      </p:grpSp>
      <p:sp>
        <p:nvSpPr>
          <p:cNvPr id="11" name="Title 1"/>
          <p:cNvSpPr txBox="1">
            <a:spLocks/>
          </p:cNvSpPr>
          <p:nvPr/>
        </p:nvSpPr>
        <p:spPr>
          <a:xfrm rot="2879220">
            <a:off x="980014" y="-83308"/>
            <a:ext cx="594960" cy="2069976"/>
          </a:xfrm>
          <a:prstGeom prst="rect">
            <a:avLst/>
          </a:prstGeom>
        </p:spPr>
        <p:txBody>
          <a:bodyPr vert="vert270" lIns="108623" tIns="54312" rIns="108623" bIns="54312"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3595" b="1" dirty="0">
                <a:solidFill>
                  <a:schemeClr val="tx1"/>
                </a:solidFill>
                <a:latin typeface="FuturaBT Book" panose="020B0502020204020303" pitchFamily="34" charset="0"/>
                <a:cs typeface="Arial"/>
              </a:rPr>
              <a:t>TABLES</a:t>
            </a:r>
          </a:p>
        </p:txBody>
      </p:sp>
      <p:sp>
        <p:nvSpPr>
          <p:cNvPr id="12" name="Line Callout 1 11"/>
          <p:cNvSpPr/>
          <p:nvPr/>
        </p:nvSpPr>
        <p:spPr>
          <a:xfrm>
            <a:off x="8389738" y="672632"/>
            <a:ext cx="1190890" cy="558098"/>
          </a:xfrm>
          <a:prstGeom prst="borderCallout1">
            <a:avLst>
              <a:gd name="adj1" fmla="val 28638"/>
              <a:gd name="adj2" fmla="val -4736"/>
              <a:gd name="adj3" fmla="val 111791"/>
              <a:gd name="adj4" fmla="val -37996"/>
            </a:avLst>
          </a:prstGeom>
          <a:solidFill>
            <a:schemeClr val="accent6">
              <a:lumMod val="40000"/>
              <a:lumOff val="6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99" dirty="0">
                <a:solidFill>
                  <a:srgbClr val="000000"/>
                </a:solidFill>
                <a:latin typeface="Cambria" charset="0"/>
                <a:ea typeface="Cambria" charset="0"/>
                <a:cs typeface="Cambria" charset="0"/>
              </a:rPr>
              <a:t>Legible font and organized data</a:t>
            </a:r>
          </a:p>
        </p:txBody>
      </p:sp>
    </p:spTree>
    <p:extLst>
      <p:ext uri="{BB962C8B-B14F-4D97-AF65-F5344CB8AC3E}">
        <p14:creationId xmlns:p14="http://schemas.microsoft.com/office/powerpoint/2010/main" val="13264996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p>
        </p:txBody>
      </p:sp>
      <p:sp>
        <p:nvSpPr>
          <p:cNvPr id="15" name="Subtitle 2"/>
          <p:cNvSpPr txBox="1">
            <a:spLocks/>
          </p:cNvSpPr>
          <p:nvPr/>
        </p:nvSpPr>
        <p:spPr>
          <a:xfrm>
            <a:off x="1045435" y="811643"/>
            <a:ext cx="5823326" cy="419087"/>
          </a:xfrm>
          <a:prstGeom prst="rect">
            <a:avLst/>
          </a:prstGeom>
        </p:spPr>
        <p:txBody>
          <a:bodyPr vert="horz" lIns="108623" tIns="54312" rIns="108623" bIns="54312"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endParaRPr lang="en-US" sz="1548" i="1" dirty="0">
              <a:solidFill>
                <a:schemeClr val="tx1"/>
              </a:solidFill>
              <a:latin typeface="Tisa Offc"/>
              <a:cs typeface="Tisa Offc"/>
            </a:endParaRPr>
          </a:p>
        </p:txBody>
      </p:sp>
      <p:grpSp>
        <p:nvGrpSpPr>
          <p:cNvPr id="8" name="Group 7"/>
          <p:cNvGrpSpPr/>
          <p:nvPr/>
        </p:nvGrpSpPr>
        <p:grpSpPr>
          <a:xfrm>
            <a:off x="3765098" y="250380"/>
            <a:ext cx="4766781" cy="6168776"/>
            <a:chOff x="1856292" y="162561"/>
            <a:chExt cx="4938220" cy="6390638"/>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6292" y="162561"/>
              <a:ext cx="4938220" cy="6390638"/>
            </a:xfrm>
            <a:prstGeom prst="rect">
              <a:avLst/>
            </a:prstGeom>
            <a:effectLst>
              <a:glow rad="101600">
                <a:schemeClr val="tx1">
                  <a:lumMod val="50000"/>
                  <a:lumOff val="50000"/>
                  <a:alpha val="75000"/>
                </a:schemeClr>
              </a:glow>
            </a:effectLst>
          </p:spPr>
        </p:pic>
        <p:sp>
          <p:nvSpPr>
            <p:cNvPr id="10" name="Line Callout 1 9"/>
            <p:cNvSpPr/>
            <p:nvPr/>
          </p:nvSpPr>
          <p:spPr>
            <a:xfrm>
              <a:off x="4274013" y="3495255"/>
              <a:ext cx="1652084" cy="839256"/>
            </a:xfrm>
            <a:prstGeom prst="borderCallout1">
              <a:avLst>
                <a:gd name="adj1" fmla="val 16296"/>
                <a:gd name="adj2" fmla="val -6486"/>
                <a:gd name="adj3" fmla="val -15835"/>
                <a:gd name="adj4" fmla="val -38664"/>
              </a:avLst>
            </a:prstGeom>
            <a:solidFill>
              <a:schemeClr val="accent6">
                <a:lumMod val="40000"/>
                <a:lumOff val="6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99" dirty="0">
                  <a:solidFill>
                    <a:srgbClr val="000000"/>
                  </a:solidFill>
                  <a:latin typeface="Cambria" charset="0"/>
                  <a:ea typeface="Cambria" charset="0"/>
                  <a:cs typeface="Cambria" charset="0"/>
                </a:rPr>
                <a:t>Place figure number, title, and caption below figure</a:t>
              </a:r>
            </a:p>
          </p:txBody>
        </p:sp>
      </p:grpSp>
      <p:sp>
        <p:nvSpPr>
          <p:cNvPr id="11" name="Title 1"/>
          <p:cNvSpPr txBox="1">
            <a:spLocks/>
          </p:cNvSpPr>
          <p:nvPr/>
        </p:nvSpPr>
        <p:spPr>
          <a:xfrm rot="3451310">
            <a:off x="1142120" y="-368440"/>
            <a:ext cx="594960" cy="2592702"/>
          </a:xfrm>
          <a:prstGeom prst="rect">
            <a:avLst/>
          </a:prstGeom>
        </p:spPr>
        <p:txBody>
          <a:bodyPr vert="vert270" lIns="108623" tIns="54312" rIns="108623" bIns="54312"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3595" b="1" dirty="0">
                <a:solidFill>
                  <a:schemeClr val="tx1"/>
                </a:solidFill>
                <a:latin typeface="FuturaBT Book" panose="020B0502020204020303" pitchFamily="34" charset="0"/>
                <a:cs typeface="Arial"/>
              </a:rPr>
              <a:t>FIGURES</a:t>
            </a:r>
          </a:p>
        </p:txBody>
      </p:sp>
      <p:sp>
        <p:nvSpPr>
          <p:cNvPr id="12" name="Line Callout 1 11"/>
          <p:cNvSpPr/>
          <p:nvPr/>
        </p:nvSpPr>
        <p:spPr>
          <a:xfrm>
            <a:off x="8416097" y="942371"/>
            <a:ext cx="1412392" cy="694148"/>
          </a:xfrm>
          <a:prstGeom prst="borderCallout1">
            <a:avLst>
              <a:gd name="adj1" fmla="val 28638"/>
              <a:gd name="adj2" fmla="val -4736"/>
              <a:gd name="adj3" fmla="val 111791"/>
              <a:gd name="adj4" fmla="val -37996"/>
            </a:avLst>
          </a:prstGeom>
          <a:solidFill>
            <a:schemeClr val="accent6">
              <a:lumMod val="40000"/>
              <a:lumOff val="6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99" dirty="0">
                <a:solidFill>
                  <a:srgbClr val="000000"/>
                </a:solidFill>
                <a:latin typeface="Cambria" charset="0"/>
                <a:ea typeface="Cambria" charset="0"/>
                <a:cs typeface="Cambria" charset="0"/>
              </a:rPr>
              <a:t>High quality image and legible font</a:t>
            </a:r>
          </a:p>
        </p:txBody>
      </p:sp>
    </p:spTree>
    <p:extLst>
      <p:ext uri="{BB962C8B-B14F-4D97-AF65-F5344CB8AC3E}">
        <p14:creationId xmlns:p14="http://schemas.microsoft.com/office/powerpoint/2010/main" val="5860478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p>
        </p:txBody>
      </p:sp>
      <p:sp>
        <p:nvSpPr>
          <p:cNvPr id="15" name="Subtitle 2"/>
          <p:cNvSpPr txBox="1">
            <a:spLocks/>
          </p:cNvSpPr>
          <p:nvPr/>
        </p:nvSpPr>
        <p:spPr>
          <a:xfrm>
            <a:off x="1045435" y="811643"/>
            <a:ext cx="5823326" cy="419087"/>
          </a:xfrm>
          <a:prstGeom prst="rect">
            <a:avLst/>
          </a:prstGeom>
        </p:spPr>
        <p:txBody>
          <a:bodyPr vert="horz" lIns="108623" tIns="54312" rIns="108623" bIns="54312"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endParaRPr lang="en-US" sz="1548" i="1" dirty="0">
              <a:solidFill>
                <a:schemeClr val="tx1"/>
              </a:solidFill>
              <a:latin typeface="Tisa Offc"/>
              <a:cs typeface="Tisa Offc"/>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8456" y="422626"/>
            <a:ext cx="7987836" cy="6174674"/>
          </a:xfrm>
          <a:prstGeom prst="rect">
            <a:avLst/>
          </a:prstGeom>
          <a:effectLst>
            <a:glow rad="101600">
              <a:schemeClr val="tx1">
                <a:lumMod val="50000"/>
                <a:lumOff val="50000"/>
                <a:alpha val="75000"/>
              </a:schemeClr>
            </a:glow>
          </a:effectLst>
        </p:spPr>
      </p:pic>
      <p:sp>
        <p:nvSpPr>
          <p:cNvPr id="7" name="Title 1"/>
          <p:cNvSpPr txBox="1">
            <a:spLocks/>
          </p:cNvSpPr>
          <p:nvPr/>
        </p:nvSpPr>
        <p:spPr>
          <a:xfrm rot="3249474">
            <a:off x="987237" y="-269470"/>
            <a:ext cx="594960" cy="2451043"/>
          </a:xfrm>
          <a:prstGeom prst="rect">
            <a:avLst/>
          </a:prstGeom>
        </p:spPr>
        <p:txBody>
          <a:bodyPr vert="vert270" lIns="108623" tIns="54312" rIns="108623" bIns="54312"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3595" b="1" dirty="0">
                <a:solidFill>
                  <a:schemeClr val="tx1"/>
                </a:solidFill>
                <a:latin typeface="FuturaBT Book" panose="020B0502020204020303" pitchFamily="34" charset="0"/>
                <a:cs typeface="Arial"/>
              </a:rPr>
              <a:t>FIGURES</a:t>
            </a:r>
          </a:p>
        </p:txBody>
      </p:sp>
      <p:sp>
        <p:nvSpPr>
          <p:cNvPr id="4" name="5-Point Star 13">
            <a:extLst>
              <a:ext uri="{FF2B5EF4-FFF2-40B4-BE49-F238E27FC236}">
                <a16:creationId xmlns:a16="http://schemas.microsoft.com/office/drawing/2014/main" id="{336E55E5-36A3-34B0-9F66-8871639CA6EF}"/>
              </a:ext>
            </a:extLst>
          </p:cNvPr>
          <p:cNvSpPr/>
          <p:nvPr/>
        </p:nvSpPr>
        <p:spPr>
          <a:xfrm rot="993089">
            <a:off x="9706182" y="181385"/>
            <a:ext cx="2334170" cy="2098687"/>
          </a:xfrm>
          <a:prstGeom prst="star5">
            <a:avLst>
              <a:gd name="adj" fmla="val 26616"/>
              <a:gd name="hf" fmla="val 105146"/>
              <a:gd name="vf" fmla="val 110557"/>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91" dirty="0">
                <a:latin typeface="Tisa Offc" panose="02010504030101020102" pitchFamily="2" charset="77"/>
                <a:cs typeface="Tisa Offc" panose="02010504030101020102" pitchFamily="2" charset="77"/>
              </a:rPr>
              <a:t>You can rotate pages by adding section breaks around the pages to be rotated</a:t>
            </a:r>
          </a:p>
        </p:txBody>
      </p:sp>
    </p:spTree>
    <p:extLst>
      <p:ext uri="{BB962C8B-B14F-4D97-AF65-F5344CB8AC3E}">
        <p14:creationId xmlns:p14="http://schemas.microsoft.com/office/powerpoint/2010/main" val="448293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13" name="Subtitle 2"/>
          <p:cNvSpPr>
            <a:spLocks noGrp="1"/>
          </p:cNvSpPr>
          <p:nvPr>
            <p:ph idx="1"/>
          </p:nvPr>
        </p:nvSpPr>
        <p:spPr/>
        <p:txBody>
          <a:bodyPr wrap="square">
            <a:spAutoFit/>
          </a:bodyPr>
          <a:lstStyle/>
          <a:p>
            <a:pPr algn="l" defTabSz="1129403">
              <a:defRPr/>
            </a:pPr>
            <a:r>
              <a:rPr lang="en-US" sz="2909" dirty="0">
                <a:latin typeface="Tisa Offc"/>
                <a:cs typeface="Tisa Offc"/>
              </a:rPr>
              <a:t>“A </a:t>
            </a:r>
            <a:r>
              <a:rPr lang="en-US" sz="2909" b="1" dirty="0">
                <a:latin typeface="Tisa Offc"/>
                <a:cs typeface="Tisa Offc"/>
              </a:rPr>
              <a:t>project</a:t>
            </a:r>
            <a:r>
              <a:rPr lang="en-US" sz="2909" dirty="0">
                <a:latin typeface="Tisa Offc"/>
                <a:cs typeface="Tisa Offc"/>
              </a:rPr>
              <a:t> is a significant undertaking appropriate to the </a:t>
            </a:r>
            <a:r>
              <a:rPr lang="en-US" sz="2909" b="1" dirty="0">
                <a:latin typeface="Tisa Offc"/>
                <a:cs typeface="Tisa Offc"/>
              </a:rPr>
              <a:t>fine and applied arts </a:t>
            </a:r>
            <a:r>
              <a:rPr lang="en-US" sz="2909" dirty="0">
                <a:latin typeface="Tisa Offc"/>
                <a:cs typeface="Tisa Offc"/>
              </a:rPr>
              <a:t>or to </a:t>
            </a:r>
            <a:r>
              <a:rPr lang="en-US" sz="2909" b="1" dirty="0">
                <a:latin typeface="Tisa Offc"/>
                <a:cs typeface="Tisa Offc"/>
              </a:rPr>
              <a:t>professional</a:t>
            </a:r>
            <a:r>
              <a:rPr lang="en-US" sz="2909" dirty="0">
                <a:latin typeface="Tisa Offc"/>
                <a:cs typeface="Tisa Offc"/>
              </a:rPr>
              <a:t> fields. It evidences originality and independent thinking, appropriate form and organization, and a rationale. It is described and summarized in a written abstract (aka </a:t>
            </a:r>
            <a:r>
              <a:rPr lang="en-US" sz="2909" b="1" dirty="0">
                <a:latin typeface="Tisa Offc"/>
                <a:cs typeface="Tisa Offc"/>
              </a:rPr>
              <a:t>project report</a:t>
            </a:r>
            <a:r>
              <a:rPr lang="en-US" sz="2909" dirty="0">
                <a:latin typeface="Tisa Offc"/>
                <a:cs typeface="Tisa Offc"/>
              </a:rPr>
              <a:t>) that includes the project’s significance, objectives, methodology, and a conclusion or recommendation. An oral defense of the project may be required.”</a:t>
            </a:r>
          </a:p>
        </p:txBody>
      </p:sp>
      <p:sp>
        <p:nvSpPr>
          <p:cNvPr id="14" name="Title 1"/>
          <p:cNvSpPr txBox="1">
            <a:spLocks/>
          </p:cNvSpPr>
          <p:nvPr/>
        </p:nvSpPr>
        <p:spPr>
          <a:xfrm>
            <a:off x="1034865" y="575320"/>
            <a:ext cx="10352919" cy="566122"/>
          </a:xfrm>
          <a:prstGeom prst="rect">
            <a:avLst/>
          </a:prstGeom>
        </p:spPr>
        <p:txBody>
          <a:bodyPr vert="horz" lIns="108623" tIns="54312" rIns="108623" bIns="54312"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3595" b="1" dirty="0">
                <a:solidFill>
                  <a:schemeClr val="tx1"/>
                </a:solidFill>
                <a:latin typeface="FuturaBT Book" panose="020B0502020204020303" pitchFamily="34" charset="77"/>
                <a:cs typeface="Arial"/>
              </a:rPr>
              <a:t>Title V, California Code of Regulations - Projects</a:t>
            </a:r>
          </a:p>
        </p:txBody>
      </p:sp>
      <p:sp>
        <p:nvSpPr>
          <p:cNvPr id="15" name="Subtitle 2"/>
          <p:cNvSpPr txBox="1">
            <a:spLocks/>
          </p:cNvSpPr>
          <p:nvPr/>
        </p:nvSpPr>
        <p:spPr>
          <a:xfrm>
            <a:off x="1045437" y="811648"/>
            <a:ext cx="5823328" cy="419087"/>
          </a:xfrm>
          <a:prstGeom prst="rect">
            <a:avLst/>
          </a:prstGeom>
        </p:spPr>
        <p:txBody>
          <a:bodyPr vert="horz" lIns="108623" tIns="54312" rIns="108623" bIns="54312"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endParaRPr lang="en-US" sz="1548" i="1" dirty="0">
              <a:solidFill>
                <a:schemeClr val="tx1"/>
              </a:solidFill>
              <a:latin typeface="Tisa Offc"/>
              <a:cs typeface="Tisa Offc"/>
            </a:endParaRPr>
          </a:p>
        </p:txBody>
      </p:sp>
    </p:spTree>
    <p:extLst>
      <p:ext uri="{BB962C8B-B14F-4D97-AF65-F5344CB8AC3E}">
        <p14:creationId xmlns:p14="http://schemas.microsoft.com/office/powerpoint/2010/main" val="2315499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p>
        </p:txBody>
      </p:sp>
      <p:sp>
        <p:nvSpPr>
          <p:cNvPr id="13" name="Subtitle 2"/>
          <p:cNvSpPr>
            <a:spLocks noGrp="1"/>
          </p:cNvSpPr>
          <p:nvPr>
            <p:ph type="subTitle" idx="1"/>
          </p:nvPr>
        </p:nvSpPr>
        <p:spPr>
          <a:xfrm>
            <a:off x="595901" y="2013543"/>
            <a:ext cx="11286341" cy="3209620"/>
          </a:xfrm>
        </p:spPr>
        <p:txBody>
          <a:bodyPr wrap="square">
            <a:normAutofit/>
          </a:bodyPr>
          <a:lstStyle/>
          <a:p>
            <a:pPr marL="623444" indent="-623444" algn="l">
              <a:lnSpc>
                <a:spcPct val="110000"/>
              </a:lnSpc>
              <a:buFont typeface="+mj-lt"/>
              <a:buAutoNum type="arabicPeriod"/>
            </a:pPr>
            <a:r>
              <a:rPr lang="en-US" sz="3200" dirty="0">
                <a:latin typeface="Tisa Offc" panose="02010504030101020102" pitchFamily="2" charset="77"/>
                <a:ea typeface="Cambria" charset="0"/>
                <a:cs typeface="Tisa Offc" panose="02010504030101020102" pitchFamily="2" charset="77"/>
              </a:rPr>
              <a:t>Optional: Tables and/or figures (if you want them all in one place for your reader)</a:t>
            </a:r>
          </a:p>
          <a:p>
            <a:pPr marL="623444" indent="-623444" algn="l">
              <a:lnSpc>
                <a:spcPct val="110000"/>
              </a:lnSpc>
              <a:buFont typeface="+mj-lt"/>
              <a:buAutoNum type="arabicPeriod"/>
            </a:pPr>
            <a:r>
              <a:rPr lang="en-US" sz="3200" dirty="0">
                <a:latin typeface="Tisa Offc" panose="02010504030101020102" pitchFamily="2" charset="77"/>
                <a:ea typeface="Cambria" charset="0"/>
                <a:cs typeface="Tisa Offc" panose="02010504030101020102" pitchFamily="2" charset="77"/>
              </a:rPr>
              <a:t>References </a:t>
            </a:r>
          </a:p>
          <a:p>
            <a:pPr marL="623444" indent="-623444" algn="l">
              <a:lnSpc>
                <a:spcPct val="110000"/>
              </a:lnSpc>
              <a:buFont typeface="+mj-lt"/>
              <a:buAutoNum type="arabicPeriod"/>
            </a:pPr>
            <a:r>
              <a:rPr lang="en-US" sz="3200" dirty="0">
                <a:latin typeface="Tisa Offc" panose="02010504030101020102" pitchFamily="2" charset="77"/>
                <a:ea typeface="Cambria" charset="0"/>
                <a:cs typeface="Tisa Offc" panose="02010504030101020102" pitchFamily="2" charset="77"/>
              </a:rPr>
              <a:t>Appendix/</a:t>
            </a:r>
            <a:r>
              <a:rPr lang="en-US" sz="3200" dirty="0" err="1">
                <a:latin typeface="Tisa Offc" panose="02010504030101020102" pitchFamily="2" charset="77"/>
                <a:ea typeface="Cambria" charset="0"/>
                <a:cs typeface="Tisa Offc" panose="02010504030101020102" pitchFamily="2" charset="77"/>
              </a:rPr>
              <a:t>ces</a:t>
            </a:r>
            <a:endParaRPr lang="en-US" sz="3200" dirty="0">
              <a:latin typeface="Tisa Offc" panose="02010504030101020102" pitchFamily="2" charset="77"/>
              <a:ea typeface="Cambria" charset="0"/>
              <a:cs typeface="Tisa Offc" panose="02010504030101020102" pitchFamily="2" charset="77"/>
            </a:endParaRPr>
          </a:p>
        </p:txBody>
      </p:sp>
      <p:sp>
        <p:nvSpPr>
          <p:cNvPr id="14" name="Title 1"/>
          <p:cNvSpPr txBox="1">
            <a:spLocks/>
          </p:cNvSpPr>
          <p:nvPr/>
        </p:nvSpPr>
        <p:spPr>
          <a:xfrm>
            <a:off x="595901" y="839302"/>
            <a:ext cx="10791881" cy="566122"/>
          </a:xfrm>
          <a:prstGeom prst="rect">
            <a:avLst/>
          </a:prstGeom>
        </p:spPr>
        <p:txBody>
          <a:bodyPr vert="horz" lIns="108623" tIns="54312" rIns="108623" bIns="54312"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defTabSz="1318091">
              <a:defRPr/>
            </a:pPr>
            <a:r>
              <a:rPr lang="en-US" sz="3595" b="1" dirty="0">
                <a:solidFill>
                  <a:prstClr val="black"/>
                </a:solidFill>
                <a:latin typeface="FuturaBT Book" panose="020B0502020204020303" pitchFamily="34" charset="77"/>
                <a:cs typeface="Arial"/>
              </a:rPr>
              <a:t>ORDER OF END PAGES, IMMEDITAELY AFTER FINAL PAGE OF LAST CHAPTER</a:t>
            </a:r>
          </a:p>
        </p:txBody>
      </p:sp>
      <p:sp>
        <p:nvSpPr>
          <p:cNvPr id="15" name="Subtitle 2"/>
          <p:cNvSpPr txBox="1">
            <a:spLocks/>
          </p:cNvSpPr>
          <p:nvPr/>
        </p:nvSpPr>
        <p:spPr>
          <a:xfrm>
            <a:off x="1045435" y="811643"/>
            <a:ext cx="5823326" cy="419087"/>
          </a:xfrm>
          <a:prstGeom prst="rect">
            <a:avLst/>
          </a:prstGeom>
        </p:spPr>
        <p:txBody>
          <a:bodyPr vert="horz" lIns="108623" tIns="54312" rIns="108623" bIns="54312"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1318324">
              <a:defRPr/>
            </a:pPr>
            <a:endParaRPr lang="en-US" sz="1548" i="1" dirty="0">
              <a:solidFill>
                <a:prstClr val="black"/>
              </a:solidFill>
              <a:latin typeface="Tisa Offc"/>
              <a:cs typeface="Tisa Offc"/>
            </a:endParaRPr>
          </a:p>
        </p:txBody>
      </p:sp>
    </p:spTree>
    <p:extLst>
      <p:ext uri="{BB962C8B-B14F-4D97-AF65-F5344CB8AC3E}">
        <p14:creationId xmlns:p14="http://schemas.microsoft.com/office/powerpoint/2010/main" val="39884243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016BF448-F829-4344-9D53-67BCC40805FD}"/>
              </a:ext>
            </a:extLst>
          </p:cNvPr>
          <p:cNvSpPr txBox="1">
            <a:spLocks/>
          </p:cNvSpPr>
          <p:nvPr/>
        </p:nvSpPr>
        <p:spPr>
          <a:xfrm>
            <a:off x="820530" y="1566972"/>
            <a:ext cx="10799542" cy="435375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10000"/>
              </a:lnSpc>
              <a:buNone/>
            </a:pPr>
            <a:r>
              <a:rPr lang="en-US" sz="3200" dirty="0">
                <a:latin typeface="Tisa Offc" panose="02010504030101020102" pitchFamily="2" charset="77"/>
                <a:ea typeface="Cambria" charset="0"/>
                <a:cs typeface="Tisa Offc" panose="02010504030101020102" pitchFamily="2" charset="77"/>
              </a:rPr>
              <a:t>Appendices are optional, standalone, or supporting documents that don’t necessarily need to be included in the draft but could be helpful for your reader to see.</a:t>
            </a:r>
          </a:p>
          <a:p>
            <a:pPr marL="0" indent="0" algn="l">
              <a:lnSpc>
                <a:spcPct val="110000"/>
              </a:lnSpc>
              <a:buNone/>
            </a:pPr>
            <a:r>
              <a:rPr lang="en-US" sz="3200" dirty="0">
                <a:latin typeface="Tisa Offc" panose="02010504030101020102" pitchFamily="2" charset="77"/>
                <a:ea typeface="Cambria" charset="0"/>
                <a:cs typeface="Tisa Offc" panose="02010504030101020102" pitchFamily="2" charset="77"/>
              </a:rPr>
              <a:t>Examples:</a:t>
            </a:r>
          </a:p>
          <a:p>
            <a:pPr algn="l">
              <a:lnSpc>
                <a:spcPct val="110000"/>
              </a:lnSpc>
              <a:buFont typeface="Wingdings" panose="05000000000000000000" pitchFamily="2" charset="2"/>
              <a:buChar char="§"/>
            </a:pPr>
            <a:r>
              <a:rPr lang="en-US" sz="3200" dirty="0">
                <a:latin typeface="Tisa Offc" panose="02010504030101020102" pitchFamily="2" charset="77"/>
                <a:ea typeface="Cambria" charset="0"/>
                <a:cs typeface="Tisa Offc" panose="02010504030101020102" pitchFamily="2" charset="77"/>
              </a:rPr>
              <a:t>Survey or interview instruments</a:t>
            </a:r>
          </a:p>
          <a:p>
            <a:pPr algn="l">
              <a:lnSpc>
                <a:spcPct val="110000"/>
              </a:lnSpc>
              <a:buFont typeface="Wingdings" panose="05000000000000000000" pitchFamily="2" charset="2"/>
              <a:buChar char="§"/>
            </a:pPr>
            <a:r>
              <a:rPr lang="en-US" sz="3200" dirty="0">
                <a:latin typeface="Tisa Offc" panose="02010504030101020102" pitchFamily="2" charset="77"/>
                <a:ea typeface="Cambria" charset="0"/>
                <a:cs typeface="Tisa Offc" panose="02010504030101020102" pitchFamily="2" charset="77"/>
              </a:rPr>
              <a:t>PowerPoint presentations</a:t>
            </a:r>
          </a:p>
          <a:p>
            <a:pPr algn="l">
              <a:lnSpc>
                <a:spcPct val="110000"/>
              </a:lnSpc>
              <a:buFont typeface="Wingdings" panose="05000000000000000000" pitchFamily="2" charset="2"/>
              <a:buChar char="§"/>
            </a:pPr>
            <a:r>
              <a:rPr lang="en-US" sz="3200" dirty="0">
                <a:latin typeface="Tisa Offc" panose="02010504030101020102" pitchFamily="2" charset="77"/>
                <a:ea typeface="Cambria" charset="0"/>
                <a:cs typeface="Tisa Offc" panose="02010504030101020102" pitchFamily="2" charset="77"/>
              </a:rPr>
              <a:t>Flyers, graphics, or other print media</a:t>
            </a:r>
          </a:p>
        </p:txBody>
      </p:sp>
      <p:sp>
        <p:nvSpPr>
          <p:cNvPr id="36" name="Title 1">
            <a:extLst>
              <a:ext uri="{FF2B5EF4-FFF2-40B4-BE49-F238E27FC236}">
                <a16:creationId xmlns:a16="http://schemas.microsoft.com/office/drawing/2014/main" id="{A41241D0-B99A-9F4A-B24C-B93540DBF5C6}"/>
              </a:ext>
            </a:extLst>
          </p:cNvPr>
          <p:cNvSpPr txBox="1">
            <a:spLocks/>
          </p:cNvSpPr>
          <p:nvPr/>
        </p:nvSpPr>
        <p:spPr>
          <a:xfrm>
            <a:off x="279331" y="84756"/>
            <a:ext cx="9196457" cy="1186405"/>
          </a:xfrm>
          <a:prstGeom prst="rect">
            <a:avLst/>
          </a:prstGeom>
        </p:spPr>
        <p:txBody>
          <a:bodyPr vert="horz" lIns="163096" tIns="81548" rIns="163096" bIns="81548"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4000" b="1" dirty="0">
                <a:solidFill>
                  <a:schemeClr val="tx1"/>
                </a:solidFill>
                <a:latin typeface="FuturaBT Book" panose="020B0502020204020303" pitchFamily="34" charset="77"/>
                <a:cs typeface="Arial"/>
              </a:rPr>
              <a:t>APPENDIX/APPENDICES</a:t>
            </a:r>
            <a:endParaRPr lang="en-US" sz="1600" b="1" dirty="0">
              <a:solidFill>
                <a:schemeClr val="tx1"/>
              </a:solidFill>
              <a:latin typeface="FuturaBT Book" panose="020B0502020204020303" pitchFamily="34" charset="77"/>
              <a:cs typeface="Arial"/>
            </a:endParaRPr>
          </a:p>
        </p:txBody>
      </p:sp>
      <p:sp>
        <p:nvSpPr>
          <p:cNvPr id="9" name="Rectangle 8">
            <a:extLst>
              <a:ext uri="{FF2B5EF4-FFF2-40B4-BE49-F238E27FC236}">
                <a16:creationId xmlns:a16="http://schemas.microsoft.com/office/drawing/2014/main" id="{2103B522-4738-0246-A886-B78584B8C464}"/>
              </a:ext>
            </a:extLst>
          </p:cNvPr>
          <p:cNvSpPr/>
          <p:nvPr/>
        </p:nvSpPr>
        <p:spPr>
          <a:xfrm>
            <a:off x="0" y="6828914"/>
            <a:ext cx="12192000" cy="5817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66950B32-A2A7-F14E-AA1B-9276D14F4E32}"/>
              </a:ext>
            </a:extLst>
          </p:cNvPr>
          <p:cNvCxnSpPr/>
          <p:nvPr/>
        </p:nvCxnSpPr>
        <p:spPr>
          <a:xfrm>
            <a:off x="0" y="1271162"/>
            <a:ext cx="12192000" cy="0"/>
          </a:xfrm>
          <a:prstGeom prst="line">
            <a:avLst/>
          </a:prstGeom>
          <a:ln w="19050">
            <a:solidFill>
              <a:srgbClr val="F7CF4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84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p>
        </p:txBody>
      </p:sp>
      <p:sp>
        <p:nvSpPr>
          <p:cNvPr id="15" name="Subtitle 2"/>
          <p:cNvSpPr txBox="1">
            <a:spLocks/>
          </p:cNvSpPr>
          <p:nvPr/>
        </p:nvSpPr>
        <p:spPr>
          <a:xfrm>
            <a:off x="1045435" y="811643"/>
            <a:ext cx="5823326" cy="419087"/>
          </a:xfrm>
          <a:prstGeom prst="rect">
            <a:avLst/>
          </a:prstGeom>
        </p:spPr>
        <p:txBody>
          <a:bodyPr vert="horz" lIns="108623" tIns="54312" rIns="108623" bIns="54312"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endParaRPr lang="en-US" sz="1548" i="1" dirty="0">
              <a:solidFill>
                <a:schemeClr val="tx1"/>
              </a:solidFill>
              <a:latin typeface="Tisa Offc"/>
              <a:cs typeface="Tisa Offc"/>
            </a:endParaRPr>
          </a:p>
        </p:txBody>
      </p:sp>
      <p:grpSp>
        <p:nvGrpSpPr>
          <p:cNvPr id="17" name="Group 16"/>
          <p:cNvGrpSpPr/>
          <p:nvPr/>
        </p:nvGrpSpPr>
        <p:grpSpPr>
          <a:xfrm>
            <a:off x="3444381" y="250381"/>
            <a:ext cx="6110091" cy="6176159"/>
            <a:chOff x="7501887" y="1890619"/>
            <a:chExt cx="10844522" cy="10961781"/>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3632" y="1890619"/>
              <a:ext cx="8490095" cy="10961781"/>
            </a:xfrm>
            <a:prstGeom prst="rect">
              <a:avLst/>
            </a:prstGeom>
            <a:effectLst>
              <a:glow rad="101600">
                <a:schemeClr val="tx1">
                  <a:lumMod val="50000"/>
                  <a:lumOff val="50000"/>
                  <a:alpha val="75000"/>
                </a:schemeClr>
              </a:glow>
            </a:effectLst>
          </p:spPr>
        </p:pic>
        <p:sp>
          <p:nvSpPr>
            <p:cNvPr id="7" name="Line Callout 1 6"/>
            <p:cNvSpPr/>
            <p:nvPr/>
          </p:nvSpPr>
          <p:spPr>
            <a:xfrm>
              <a:off x="8505908" y="9182774"/>
              <a:ext cx="3890500" cy="2755568"/>
            </a:xfrm>
            <a:prstGeom prst="borderCallout1">
              <a:avLst>
                <a:gd name="adj1" fmla="val -6250"/>
                <a:gd name="adj2" fmla="val 7160"/>
                <a:gd name="adj3" fmla="val -34343"/>
                <a:gd name="adj4" fmla="val 20634"/>
              </a:avLst>
            </a:prstGeom>
            <a:solidFill>
              <a:schemeClr val="accent6">
                <a:lumMod val="40000"/>
                <a:lumOff val="6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99" dirty="0">
                  <a:solidFill>
                    <a:srgbClr val="000000"/>
                  </a:solidFill>
                  <a:latin typeface="Cambria" charset="0"/>
                  <a:ea typeface="Cambria" charset="0"/>
                  <a:cs typeface="Cambria" charset="0"/>
                </a:rPr>
                <a:t>Figures or table numbers in Appendix are always preceded by a letter. If there is only one Appendix, the letter is A. If there is only one item in the Appendix, the title of the item is the title of the Appendix.</a:t>
              </a:r>
            </a:p>
          </p:txBody>
        </p:sp>
        <p:sp>
          <p:nvSpPr>
            <p:cNvPr id="8" name="Line Callout 1 7"/>
            <p:cNvSpPr/>
            <p:nvPr/>
          </p:nvSpPr>
          <p:spPr>
            <a:xfrm>
              <a:off x="13653991" y="9259549"/>
              <a:ext cx="2064332" cy="1437365"/>
            </a:xfrm>
            <a:prstGeom prst="borderCallout1">
              <a:avLst>
                <a:gd name="adj1" fmla="val 18750"/>
                <a:gd name="adj2" fmla="val -8333"/>
                <a:gd name="adj3" fmla="val 228919"/>
                <a:gd name="adj4" fmla="val -54328"/>
              </a:avLst>
            </a:prstGeom>
            <a:solidFill>
              <a:schemeClr val="accent6">
                <a:lumMod val="40000"/>
                <a:lumOff val="6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99" dirty="0">
                  <a:solidFill>
                    <a:srgbClr val="000000"/>
                  </a:solidFill>
                  <a:latin typeface="Cambria" charset="0"/>
                  <a:ea typeface="Cambria" charset="0"/>
                  <a:cs typeface="Cambria" charset="0"/>
                </a:rPr>
                <a:t>Continue page numbers from previous section</a:t>
              </a:r>
            </a:p>
          </p:txBody>
        </p:sp>
        <p:sp>
          <p:nvSpPr>
            <p:cNvPr id="9" name="Line Callout 1 8"/>
            <p:cNvSpPr/>
            <p:nvPr/>
          </p:nvSpPr>
          <p:spPr>
            <a:xfrm>
              <a:off x="13896639" y="2200854"/>
              <a:ext cx="2510555" cy="1371846"/>
            </a:xfrm>
            <a:prstGeom prst="borderCallout1">
              <a:avLst>
                <a:gd name="adj1" fmla="val 84503"/>
                <a:gd name="adj2" fmla="val -6666"/>
                <a:gd name="adj3" fmla="val 60445"/>
                <a:gd name="adj4" fmla="val -35833"/>
              </a:avLst>
            </a:prstGeom>
            <a:solidFill>
              <a:schemeClr val="accent6">
                <a:lumMod val="40000"/>
                <a:lumOff val="6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99" dirty="0">
                  <a:solidFill>
                    <a:srgbClr val="000000"/>
                  </a:solidFill>
                  <a:latin typeface="Cambria" charset="0"/>
                  <a:ea typeface="Cambria" charset="0"/>
                  <a:cs typeface="Cambria" charset="0"/>
                </a:rPr>
                <a:t>If only one Appendix, do not use letter in page heading</a:t>
              </a:r>
            </a:p>
          </p:txBody>
        </p:sp>
        <p:cxnSp>
          <p:nvCxnSpPr>
            <p:cNvPr id="10" name="Straight Arrow Connector 9"/>
            <p:cNvCxnSpPr/>
            <p:nvPr/>
          </p:nvCxnSpPr>
          <p:spPr>
            <a:xfrm>
              <a:off x="12807573" y="11761531"/>
              <a:ext cx="0" cy="795697"/>
            </a:xfrm>
            <a:prstGeom prst="straightConnector1">
              <a:avLst/>
            </a:prstGeom>
            <a:ln>
              <a:solidFill>
                <a:schemeClr val="tx1">
                  <a:lumMod val="50000"/>
                  <a:lumOff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8204567" y="3361162"/>
              <a:ext cx="1132746" cy="0"/>
            </a:xfrm>
            <a:prstGeom prst="straightConnector1">
              <a:avLst/>
            </a:prstGeom>
            <a:ln>
              <a:solidFill>
                <a:schemeClr val="tx1">
                  <a:lumMod val="50000"/>
                  <a:lumOff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501887" y="2369721"/>
              <a:ext cx="2925968" cy="709681"/>
            </a:xfrm>
            <a:prstGeom prst="rect">
              <a:avLst/>
            </a:prstGeom>
            <a:noFill/>
          </p:spPr>
          <p:txBody>
            <a:bodyPr wrap="square" rtlCol="0">
              <a:spAutoFit/>
            </a:bodyPr>
            <a:lstStyle/>
            <a:p>
              <a:pPr algn="ctr"/>
              <a:r>
                <a:rPr lang="en-US" sz="999" dirty="0">
                  <a:latin typeface="Cambria" charset="0"/>
                  <a:ea typeface="Cambria" charset="0"/>
                  <a:cs typeface="Cambria" charset="0"/>
                </a:rPr>
                <a:t>1.25” margin </a:t>
              </a:r>
            </a:p>
            <a:p>
              <a:pPr algn="ctr"/>
              <a:r>
                <a:rPr lang="en-US" sz="999" dirty="0">
                  <a:latin typeface="Cambria" charset="0"/>
                  <a:ea typeface="Cambria" charset="0"/>
                  <a:cs typeface="Cambria" charset="0"/>
                </a:rPr>
                <a:t>(right and left)</a:t>
              </a:r>
            </a:p>
          </p:txBody>
        </p:sp>
        <p:sp>
          <p:nvSpPr>
            <p:cNvPr id="13" name="TextBox 12"/>
            <p:cNvSpPr txBox="1"/>
            <p:nvPr/>
          </p:nvSpPr>
          <p:spPr>
            <a:xfrm>
              <a:off x="13090234" y="11761532"/>
              <a:ext cx="5256175" cy="709681"/>
            </a:xfrm>
            <a:prstGeom prst="rect">
              <a:avLst/>
            </a:prstGeom>
            <a:noFill/>
          </p:spPr>
          <p:txBody>
            <a:bodyPr wrap="square" rtlCol="0">
              <a:spAutoFit/>
            </a:bodyPr>
            <a:lstStyle/>
            <a:p>
              <a:r>
                <a:rPr lang="en-US" sz="999" dirty="0">
                  <a:latin typeface="Cambria" charset="0"/>
                  <a:ea typeface="Cambria" charset="0"/>
                  <a:cs typeface="Cambria" charset="0"/>
                </a:rPr>
                <a:t>1” margin </a:t>
              </a:r>
              <a:br>
                <a:rPr lang="en-US" sz="999" dirty="0">
                  <a:latin typeface="Cambria" charset="0"/>
                  <a:ea typeface="Cambria" charset="0"/>
                  <a:cs typeface="Cambria" charset="0"/>
                </a:rPr>
              </a:br>
              <a:r>
                <a:rPr lang="en-US" sz="999" dirty="0">
                  <a:latin typeface="Cambria" charset="0"/>
                  <a:ea typeface="Cambria" charset="0"/>
                  <a:cs typeface="Cambria" charset="0"/>
                </a:rPr>
                <a:t>(top and bottom)</a:t>
              </a:r>
            </a:p>
          </p:txBody>
        </p:sp>
      </p:grpSp>
      <p:sp>
        <p:nvSpPr>
          <p:cNvPr id="16" name="Title 1"/>
          <p:cNvSpPr txBox="1">
            <a:spLocks/>
          </p:cNvSpPr>
          <p:nvPr/>
        </p:nvSpPr>
        <p:spPr>
          <a:xfrm rot="3220952">
            <a:off x="-37020" y="-629968"/>
            <a:ext cx="594960" cy="5040119"/>
          </a:xfrm>
          <a:prstGeom prst="rect">
            <a:avLst/>
          </a:prstGeom>
        </p:spPr>
        <p:txBody>
          <a:bodyPr vert="vert270" lIns="108623" tIns="54312" rIns="108623" bIns="54312"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r"/>
            <a:r>
              <a:rPr lang="en-US" sz="3595" b="1" dirty="0">
                <a:solidFill>
                  <a:schemeClr val="tx1"/>
                </a:solidFill>
                <a:latin typeface="FuturaBT Book" panose="020B0502020204020303" pitchFamily="34" charset="0"/>
                <a:cs typeface="Arial"/>
              </a:rPr>
              <a:t>APPENDIX</a:t>
            </a:r>
          </a:p>
        </p:txBody>
      </p:sp>
    </p:spTree>
    <p:extLst>
      <p:ext uri="{BB962C8B-B14F-4D97-AF65-F5344CB8AC3E}">
        <p14:creationId xmlns:p14="http://schemas.microsoft.com/office/powerpoint/2010/main" val="15558955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016BF448-F829-4344-9D53-67BCC40805FD}"/>
              </a:ext>
            </a:extLst>
          </p:cNvPr>
          <p:cNvSpPr txBox="1">
            <a:spLocks/>
          </p:cNvSpPr>
          <p:nvPr/>
        </p:nvSpPr>
        <p:spPr>
          <a:xfrm>
            <a:off x="820530" y="1566972"/>
            <a:ext cx="10799542" cy="445634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10000"/>
              </a:lnSpc>
              <a:spcAft>
                <a:spcPts val="599"/>
              </a:spcAft>
              <a:buNone/>
            </a:pPr>
            <a:r>
              <a:rPr lang="en-US" sz="3200" dirty="0">
                <a:latin typeface="Tisa Offc" panose="02010504030101020102" pitchFamily="2" charset="0"/>
                <a:ea typeface="Cambria" charset="0"/>
                <a:cs typeface="Tisa Offc" panose="02010504030101020102" pitchFamily="2" charset="0"/>
              </a:rPr>
              <a:t>The entire document is not going to be formatted according to your style manual. </a:t>
            </a:r>
            <a:r>
              <a:rPr lang="en-US" sz="3200" b="1" dirty="0">
                <a:latin typeface="Tisa Offc" panose="02010504030101020102" pitchFamily="2" charset="0"/>
                <a:ea typeface="Cambria" charset="0"/>
                <a:cs typeface="Tisa Offc" panose="02010504030101020102" pitchFamily="2" charset="0"/>
              </a:rPr>
              <a:t>Only</a:t>
            </a:r>
            <a:r>
              <a:rPr lang="en-US" sz="3200" dirty="0">
                <a:latin typeface="Tisa Offc" panose="02010504030101020102" pitchFamily="2" charset="0"/>
                <a:ea typeface="Cambria" charset="0"/>
                <a:cs typeface="Tisa Offc" panose="02010504030101020102" pitchFamily="2" charset="0"/>
              </a:rPr>
              <a:t> the following features of your document will be determined by your style manual (MLA, APA, IEEE, ACS, etc.):</a:t>
            </a:r>
          </a:p>
          <a:p>
            <a:pPr marL="554172" indent="-554172" algn="l">
              <a:lnSpc>
                <a:spcPct val="110000"/>
              </a:lnSpc>
              <a:spcAft>
                <a:spcPts val="599"/>
              </a:spcAft>
              <a:buFont typeface="Wingdings" pitchFamily="2" charset="2"/>
              <a:buChar char="q"/>
            </a:pPr>
            <a:r>
              <a:rPr lang="en-US" sz="3200" dirty="0">
                <a:latin typeface="Tisa Offc" panose="02010504030101020102" pitchFamily="2" charset="0"/>
                <a:ea typeface="Cambria" charset="0"/>
                <a:cs typeface="Tisa Offc" panose="02010504030101020102" pitchFamily="2" charset="0"/>
              </a:rPr>
              <a:t>Citations and references </a:t>
            </a:r>
          </a:p>
          <a:p>
            <a:pPr marL="554172" indent="-554172" algn="l">
              <a:lnSpc>
                <a:spcPct val="110000"/>
              </a:lnSpc>
              <a:spcAft>
                <a:spcPts val="599"/>
              </a:spcAft>
              <a:buFont typeface="Wingdings" pitchFamily="2" charset="2"/>
              <a:buChar char="q"/>
            </a:pPr>
            <a:r>
              <a:rPr lang="en-US" sz="3200" dirty="0">
                <a:latin typeface="Tisa Offc" panose="02010504030101020102" pitchFamily="2" charset="0"/>
                <a:ea typeface="Cambria" charset="0"/>
                <a:cs typeface="Tisa Offc" panose="02010504030101020102" pitchFamily="2" charset="0"/>
              </a:rPr>
              <a:t>Headings and subheadings</a:t>
            </a:r>
          </a:p>
          <a:p>
            <a:pPr marL="554172" indent="-554172" algn="l">
              <a:lnSpc>
                <a:spcPct val="110000"/>
              </a:lnSpc>
              <a:spcAft>
                <a:spcPts val="599"/>
              </a:spcAft>
              <a:buFont typeface="Wingdings" pitchFamily="2" charset="2"/>
              <a:buChar char="q"/>
            </a:pPr>
            <a:r>
              <a:rPr lang="en-US" sz="3200" dirty="0">
                <a:latin typeface="Tisa Offc" panose="02010504030101020102" pitchFamily="2" charset="0"/>
                <a:ea typeface="Cambria" charset="0"/>
                <a:cs typeface="Tisa Offc" panose="02010504030101020102" pitchFamily="2" charset="0"/>
              </a:rPr>
              <a:t>Formatting of tables and figures</a:t>
            </a:r>
          </a:p>
        </p:txBody>
      </p:sp>
      <p:sp>
        <p:nvSpPr>
          <p:cNvPr id="36" name="Title 1">
            <a:extLst>
              <a:ext uri="{FF2B5EF4-FFF2-40B4-BE49-F238E27FC236}">
                <a16:creationId xmlns:a16="http://schemas.microsoft.com/office/drawing/2014/main" id="{A41241D0-B99A-9F4A-B24C-B93540DBF5C6}"/>
              </a:ext>
            </a:extLst>
          </p:cNvPr>
          <p:cNvSpPr txBox="1">
            <a:spLocks/>
          </p:cNvSpPr>
          <p:nvPr/>
        </p:nvSpPr>
        <p:spPr>
          <a:xfrm>
            <a:off x="279331" y="84756"/>
            <a:ext cx="11340741" cy="1186405"/>
          </a:xfrm>
          <a:prstGeom prst="rect">
            <a:avLst/>
          </a:prstGeom>
        </p:spPr>
        <p:txBody>
          <a:bodyPr vert="horz" lIns="163096" tIns="81548" rIns="163096" bIns="81548"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4000" b="1" dirty="0">
                <a:solidFill>
                  <a:schemeClr val="tx1"/>
                </a:solidFill>
                <a:latin typeface="FuturaBT Book" panose="020B0502020204020303" pitchFamily="34" charset="77"/>
                <a:cs typeface="Arial"/>
              </a:rPr>
              <a:t>USING THE STYLE MANUAL</a:t>
            </a:r>
            <a:endParaRPr lang="en-US" sz="1600" b="1" dirty="0">
              <a:solidFill>
                <a:schemeClr val="tx1"/>
              </a:solidFill>
              <a:latin typeface="FuturaBT Book" panose="020B0502020204020303" pitchFamily="34" charset="77"/>
              <a:cs typeface="Arial"/>
            </a:endParaRPr>
          </a:p>
        </p:txBody>
      </p:sp>
      <p:sp>
        <p:nvSpPr>
          <p:cNvPr id="9" name="Rectangle 8">
            <a:extLst>
              <a:ext uri="{FF2B5EF4-FFF2-40B4-BE49-F238E27FC236}">
                <a16:creationId xmlns:a16="http://schemas.microsoft.com/office/drawing/2014/main" id="{2103B522-4738-0246-A886-B78584B8C464}"/>
              </a:ext>
            </a:extLst>
          </p:cNvPr>
          <p:cNvSpPr/>
          <p:nvPr/>
        </p:nvSpPr>
        <p:spPr>
          <a:xfrm>
            <a:off x="0" y="6828914"/>
            <a:ext cx="12192000" cy="5817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66950B32-A2A7-F14E-AA1B-9276D14F4E32}"/>
              </a:ext>
            </a:extLst>
          </p:cNvPr>
          <p:cNvCxnSpPr/>
          <p:nvPr/>
        </p:nvCxnSpPr>
        <p:spPr>
          <a:xfrm>
            <a:off x="0" y="1271162"/>
            <a:ext cx="12192000" cy="0"/>
          </a:xfrm>
          <a:prstGeom prst="line">
            <a:avLst/>
          </a:prstGeom>
          <a:ln w="19050">
            <a:solidFill>
              <a:srgbClr val="F7CF47"/>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7E2D756-82E3-E508-63D8-CFAC7A80CDCF}"/>
              </a:ext>
            </a:extLst>
          </p:cNvPr>
          <p:cNvSpPr txBox="1"/>
          <p:nvPr/>
        </p:nvSpPr>
        <p:spPr>
          <a:xfrm>
            <a:off x="8352890" y="4487125"/>
            <a:ext cx="3685840" cy="1631216"/>
          </a:xfrm>
          <a:prstGeom prst="rect">
            <a:avLst/>
          </a:prstGeom>
          <a:noFill/>
        </p:spPr>
        <p:txBody>
          <a:bodyPr wrap="square" rtlCol="0">
            <a:spAutoFit/>
          </a:bodyPr>
          <a:lstStyle/>
          <a:p>
            <a:r>
              <a:rPr lang="en-US" sz="2000" dirty="0">
                <a:latin typeface="Tisa Offc" panose="02010504030101020102" pitchFamily="2" charset="77"/>
                <a:cs typeface="Tisa Offc" panose="02010504030101020102" pitchFamily="2" charset="77"/>
              </a:rPr>
              <a:t>Need help with formatting in these three areas? Schedule an appointment with your </a:t>
            </a:r>
            <a:r>
              <a:rPr lang="en-US" sz="2000" dirty="0">
                <a:latin typeface="Tisa Offc" panose="02010504030101020102" pitchFamily="2" charset="77"/>
                <a:cs typeface="Tisa Offc" panose="02010504030101020102" pitchFamily="2" charset="77"/>
                <a:hlinkClick r:id="rId2"/>
              </a:rPr>
              <a:t>Librarian</a:t>
            </a:r>
            <a:r>
              <a:rPr lang="en-US" sz="2000" dirty="0">
                <a:latin typeface="Tisa Offc" panose="02010504030101020102" pitchFamily="2" charset="77"/>
                <a:cs typeface="Tisa Offc" panose="02010504030101020102" pitchFamily="2" charset="77"/>
              </a:rPr>
              <a:t> or Student Research Consultant.</a:t>
            </a:r>
          </a:p>
        </p:txBody>
      </p:sp>
    </p:spTree>
    <p:extLst>
      <p:ext uri="{BB962C8B-B14F-4D97-AF65-F5344CB8AC3E}">
        <p14:creationId xmlns:p14="http://schemas.microsoft.com/office/powerpoint/2010/main" val="398422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016BF448-F829-4344-9D53-67BCC40805FD}"/>
              </a:ext>
            </a:extLst>
          </p:cNvPr>
          <p:cNvSpPr txBox="1">
            <a:spLocks/>
          </p:cNvSpPr>
          <p:nvPr/>
        </p:nvSpPr>
        <p:spPr>
          <a:xfrm>
            <a:off x="820530" y="1566972"/>
            <a:ext cx="10799542" cy="327038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10000"/>
              </a:lnSpc>
              <a:buFont typeface="Wingdings" panose="05000000000000000000" pitchFamily="2" charset="2"/>
              <a:buChar char="q"/>
            </a:pPr>
            <a:r>
              <a:rPr lang="en-US" sz="3200" dirty="0">
                <a:latin typeface="Tisa Offc" panose="02010504030101020102" pitchFamily="2" charset="77"/>
                <a:ea typeface="Cambria" charset="0"/>
                <a:cs typeface="Tisa Offc" panose="02010504030101020102" pitchFamily="2" charset="77"/>
              </a:rPr>
              <a:t>Page number errors</a:t>
            </a:r>
          </a:p>
          <a:p>
            <a:pPr algn="l">
              <a:lnSpc>
                <a:spcPct val="110000"/>
              </a:lnSpc>
              <a:buFont typeface="Wingdings" panose="05000000000000000000" pitchFamily="2" charset="2"/>
              <a:buChar char="q"/>
            </a:pPr>
            <a:r>
              <a:rPr lang="en-US" sz="3200" dirty="0">
                <a:latin typeface="Tisa Offc" panose="02010504030101020102" pitchFamily="2" charset="77"/>
                <a:ea typeface="Cambria" charset="0"/>
                <a:cs typeface="Tisa Offc" panose="02010504030101020102" pitchFamily="2" charset="77"/>
              </a:rPr>
              <a:t>Table of Contents errors</a:t>
            </a:r>
          </a:p>
          <a:p>
            <a:pPr algn="l">
              <a:lnSpc>
                <a:spcPct val="110000"/>
              </a:lnSpc>
              <a:buFont typeface="Wingdings" panose="05000000000000000000" pitchFamily="2" charset="2"/>
              <a:buChar char="q"/>
            </a:pPr>
            <a:r>
              <a:rPr lang="en-US" sz="3200" dirty="0">
                <a:latin typeface="Tisa Offc" panose="02010504030101020102" pitchFamily="2" charset="77"/>
                <a:ea typeface="Cambria" charset="0"/>
                <a:cs typeface="Tisa Offc" panose="02010504030101020102" pitchFamily="2" charset="77"/>
              </a:rPr>
              <a:t>Consistency of formatting for Tables and Figures</a:t>
            </a:r>
          </a:p>
          <a:p>
            <a:pPr algn="l">
              <a:lnSpc>
                <a:spcPct val="110000"/>
              </a:lnSpc>
              <a:buFont typeface="Wingdings" panose="05000000000000000000" pitchFamily="2" charset="2"/>
              <a:buChar char="q"/>
            </a:pPr>
            <a:r>
              <a:rPr lang="en-US" sz="3200" dirty="0">
                <a:latin typeface="Tisa Offc" panose="02010504030101020102" pitchFamily="2" charset="77"/>
                <a:ea typeface="Cambria" charset="0"/>
                <a:cs typeface="Tisa Offc" panose="02010504030101020102" pitchFamily="2" charset="77"/>
              </a:rPr>
              <a:t>Consistency of citations and references</a:t>
            </a:r>
          </a:p>
          <a:p>
            <a:pPr marL="0" indent="0" algn="l">
              <a:lnSpc>
                <a:spcPct val="110000"/>
              </a:lnSpc>
              <a:buNone/>
            </a:pPr>
            <a:endParaRPr lang="en-US" sz="3200" dirty="0">
              <a:latin typeface="Tisa Offc" panose="02010504030101020102" pitchFamily="2" charset="77"/>
              <a:ea typeface="Cambria" charset="0"/>
              <a:cs typeface="Tisa Offc" panose="02010504030101020102" pitchFamily="2" charset="77"/>
            </a:endParaRPr>
          </a:p>
        </p:txBody>
      </p:sp>
      <p:sp>
        <p:nvSpPr>
          <p:cNvPr id="36" name="Title 1">
            <a:extLst>
              <a:ext uri="{FF2B5EF4-FFF2-40B4-BE49-F238E27FC236}">
                <a16:creationId xmlns:a16="http://schemas.microsoft.com/office/drawing/2014/main" id="{A41241D0-B99A-9F4A-B24C-B93540DBF5C6}"/>
              </a:ext>
            </a:extLst>
          </p:cNvPr>
          <p:cNvSpPr txBox="1">
            <a:spLocks/>
          </p:cNvSpPr>
          <p:nvPr/>
        </p:nvSpPr>
        <p:spPr>
          <a:xfrm>
            <a:off x="279331" y="84756"/>
            <a:ext cx="9196457" cy="1186405"/>
          </a:xfrm>
          <a:prstGeom prst="rect">
            <a:avLst/>
          </a:prstGeom>
        </p:spPr>
        <p:txBody>
          <a:bodyPr vert="horz" lIns="163096" tIns="81548" rIns="163096" bIns="81548"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4000" b="1" dirty="0">
                <a:solidFill>
                  <a:schemeClr val="tx1"/>
                </a:solidFill>
                <a:latin typeface="FuturaBT Book" panose="020B0502020204020303" pitchFamily="34" charset="77"/>
                <a:cs typeface="Arial"/>
              </a:rPr>
              <a:t>COMMON FORMAT ERRORS</a:t>
            </a:r>
            <a:endParaRPr lang="en-US" sz="1600" b="1" dirty="0">
              <a:solidFill>
                <a:schemeClr val="tx1"/>
              </a:solidFill>
              <a:latin typeface="FuturaBT Book" panose="020B0502020204020303" pitchFamily="34" charset="77"/>
              <a:cs typeface="Arial"/>
            </a:endParaRPr>
          </a:p>
        </p:txBody>
      </p:sp>
      <p:sp>
        <p:nvSpPr>
          <p:cNvPr id="9" name="Rectangle 8">
            <a:extLst>
              <a:ext uri="{FF2B5EF4-FFF2-40B4-BE49-F238E27FC236}">
                <a16:creationId xmlns:a16="http://schemas.microsoft.com/office/drawing/2014/main" id="{2103B522-4738-0246-A886-B78584B8C464}"/>
              </a:ext>
            </a:extLst>
          </p:cNvPr>
          <p:cNvSpPr/>
          <p:nvPr/>
        </p:nvSpPr>
        <p:spPr>
          <a:xfrm>
            <a:off x="0" y="6828914"/>
            <a:ext cx="12192000" cy="5817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66950B32-A2A7-F14E-AA1B-9276D14F4E32}"/>
              </a:ext>
            </a:extLst>
          </p:cNvPr>
          <p:cNvCxnSpPr/>
          <p:nvPr/>
        </p:nvCxnSpPr>
        <p:spPr>
          <a:xfrm>
            <a:off x="0" y="1271162"/>
            <a:ext cx="12192000" cy="0"/>
          </a:xfrm>
          <a:prstGeom prst="line">
            <a:avLst/>
          </a:prstGeom>
          <a:ln w="19050">
            <a:solidFill>
              <a:srgbClr val="F7CF4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144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016BF448-F829-4344-9D53-67BCC40805FD}"/>
              </a:ext>
            </a:extLst>
          </p:cNvPr>
          <p:cNvSpPr txBox="1">
            <a:spLocks/>
          </p:cNvSpPr>
          <p:nvPr/>
        </p:nvSpPr>
        <p:spPr>
          <a:xfrm>
            <a:off x="820530" y="1566972"/>
            <a:ext cx="10799542" cy="402212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28100" indent="-428100" algn="l">
              <a:lnSpc>
                <a:spcPct val="110000"/>
              </a:lnSpc>
              <a:spcAft>
                <a:spcPts val="599"/>
              </a:spcAft>
              <a:buFont typeface="Wingdings" panose="05000000000000000000" pitchFamily="2" charset="2"/>
              <a:buChar char="q"/>
            </a:pPr>
            <a:r>
              <a:rPr lang="en-US" sz="3394" dirty="0">
                <a:latin typeface="Tisa Offc" panose="02010504030101020102" pitchFamily="2" charset="0"/>
                <a:ea typeface="Cambria" charset="0"/>
                <a:cs typeface="Tisa Offc" panose="02010504030101020102" pitchFamily="2" charset="0"/>
              </a:rPr>
              <a:t>Collecting your own data from human and/or animal subjects</a:t>
            </a:r>
          </a:p>
          <a:p>
            <a:pPr marL="1036984" lvl="1" indent="-428100" algn="l">
              <a:lnSpc>
                <a:spcPct val="110000"/>
              </a:lnSpc>
              <a:spcAft>
                <a:spcPts val="599"/>
              </a:spcAft>
              <a:buFont typeface="Wingdings" panose="05000000000000000000" pitchFamily="2" charset="2"/>
              <a:buChar char="v"/>
            </a:pPr>
            <a:r>
              <a:rPr lang="en-US" sz="2909" dirty="0">
                <a:latin typeface="Tisa Offc" panose="02010504030101020102" pitchFamily="2" charset="0"/>
                <a:ea typeface="Cambria" charset="0"/>
                <a:cs typeface="Tisa Offc" panose="02010504030101020102" pitchFamily="2" charset="0"/>
              </a:rPr>
              <a:t>You need IRB or IACUC approval memo</a:t>
            </a:r>
          </a:p>
          <a:p>
            <a:pPr marL="428100" indent="-428100" algn="l">
              <a:lnSpc>
                <a:spcPct val="110000"/>
              </a:lnSpc>
              <a:spcAft>
                <a:spcPts val="599"/>
              </a:spcAft>
              <a:buFont typeface="Wingdings" panose="05000000000000000000" pitchFamily="2" charset="2"/>
              <a:buChar char="q"/>
            </a:pPr>
            <a:r>
              <a:rPr lang="en-US" sz="3394" dirty="0">
                <a:latin typeface="Tisa Offc" panose="02010504030101020102" pitchFamily="2" charset="0"/>
                <a:ea typeface="Cambria" charset="0"/>
                <a:cs typeface="Tisa Offc" panose="02010504030101020102" pitchFamily="2" charset="0"/>
              </a:rPr>
              <a:t>Unpublished/original images of identifiable people</a:t>
            </a:r>
          </a:p>
          <a:p>
            <a:pPr marL="1036984" lvl="1" indent="-428100" algn="l">
              <a:lnSpc>
                <a:spcPct val="110000"/>
              </a:lnSpc>
              <a:spcAft>
                <a:spcPts val="599"/>
              </a:spcAft>
              <a:buFont typeface="Wingdings" panose="05000000000000000000" pitchFamily="2" charset="2"/>
              <a:buChar char="v"/>
            </a:pPr>
            <a:r>
              <a:rPr lang="en-US" sz="2909" dirty="0">
                <a:latin typeface="Tisa Offc" panose="02010504030101020102" pitchFamily="2" charset="0"/>
                <a:ea typeface="Cambria" charset="0"/>
                <a:cs typeface="Tisa Offc" panose="02010504030101020102" pitchFamily="2" charset="0"/>
              </a:rPr>
              <a:t>Written permission (email)</a:t>
            </a:r>
          </a:p>
          <a:p>
            <a:pPr marL="428100" indent="-428100" algn="l">
              <a:lnSpc>
                <a:spcPct val="110000"/>
              </a:lnSpc>
              <a:spcAft>
                <a:spcPts val="599"/>
              </a:spcAft>
              <a:buFont typeface="Wingdings" panose="05000000000000000000" pitchFamily="2" charset="2"/>
              <a:buChar char="q"/>
            </a:pPr>
            <a:r>
              <a:rPr lang="en-US" sz="3394" dirty="0">
                <a:latin typeface="Tisa Offc" panose="02010504030101020102" pitchFamily="2" charset="0"/>
                <a:ea typeface="Cambria" charset="0"/>
                <a:cs typeface="Tisa Offc" panose="02010504030101020102" pitchFamily="2" charset="0"/>
              </a:rPr>
              <a:t>Copyright (if needed)</a:t>
            </a:r>
          </a:p>
        </p:txBody>
      </p:sp>
      <p:sp>
        <p:nvSpPr>
          <p:cNvPr id="36" name="Title 1">
            <a:extLst>
              <a:ext uri="{FF2B5EF4-FFF2-40B4-BE49-F238E27FC236}">
                <a16:creationId xmlns:a16="http://schemas.microsoft.com/office/drawing/2014/main" id="{A41241D0-B99A-9F4A-B24C-B93540DBF5C6}"/>
              </a:ext>
            </a:extLst>
          </p:cNvPr>
          <p:cNvSpPr txBox="1">
            <a:spLocks/>
          </p:cNvSpPr>
          <p:nvPr/>
        </p:nvSpPr>
        <p:spPr>
          <a:xfrm>
            <a:off x="279331" y="84756"/>
            <a:ext cx="9196457" cy="1186405"/>
          </a:xfrm>
          <a:prstGeom prst="rect">
            <a:avLst/>
          </a:prstGeom>
        </p:spPr>
        <p:txBody>
          <a:bodyPr vert="horz" lIns="163096" tIns="81548" rIns="163096" bIns="81548"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4000" b="1" dirty="0">
                <a:solidFill>
                  <a:schemeClr val="tx1"/>
                </a:solidFill>
                <a:latin typeface="FuturaBT Book" panose="020B0502020204020303" pitchFamily="34" charset="77"/>
                <a:cs typeface="Arial"/>
              </a:rPr>
              <a:t>CHECKING PERMISSIONS</a:t>
            </a:r>
            <a:endParaRPr lang="en-US" sz="1600" b="1" dirty="0">
              <a:solidFill>
                <a:schemeClr val="tx1"/>
              </a:solidFill>
              <a:latin typeface="FuturaBT Book" panose="020B0502020204020303" pitchFamily="34" charset="77"/>
              <a:cs typeface="Arial"/>
            </a:endParaRPr>
          </a:p>
        </p:txBody>
      </p:sp>
      <p:sp>
        <p:nvSpPr>
          <p:cNvPr id="9" name="Rectangle 8">
            <a:extLst>
              <a:ext uri="{FF2B5EF4-FFF2-40B4-BE49-F238E27FC236}">
                <a16:creationId xmlns:a16="http://schemas.microsoft.com/office/drawing/2014/main" id="{2103B522-4738-0246-A886-B78584B8C464}"/>
              </a:ext>
            </a:extLst>
          </p:cNvPr>
          <p:cNvSpPr/>
          <p:nvPr/>
        </p:nvSpPr>
        <p:spPr>
          <a:xfrm>
            <a:off x="0" y="6828914"/>
            <a:ext cx="12192000" cy="5817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66950B32-A2A7-F14E-AA1B-9276D14F4E32}"/>
              </a:ext>
            </a:extLst>
          </p:cNvPr>
          <p:cNvCxnSpPr/>
          <p:nvPr/>
        </p:nvCxnSpPr>
        <p:spPr>
          <a:xfrm>
            <a:off x="0" y="1271162"/>
            <a:ext cx="12192000" cy="0"/>
          </a:xfrm>
          <a:prstGeom prst="line">
            <a:avLst/>
          </a:prstGeom>
          <a:ln w="19050">
            <a:solidFill>
              <a:srgbClr val="F7CF4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880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016BF448-F829-4344-9D53-67BCC40805FD}"/>
              </a:ext>
            </a:extLst>
          </p:cNvPr>
          <p:cNvSpPr txBox="1">
            <a:spLocks/>
          </p:cNvSpPr>
          <p:nvPr/>
        </p:nvSpPr>
        <p:spPr>
          <a:xfrm>
            <a:off x="820530" y="1566972"/>
            <a:ext cx="10799542" cy="370947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28100" indent="-428100" algn="l">
              <a:lnSpc>
                <a:spcPct val="110000"/>
              </a:lnSpc>
              <a:spcAft>
                <a:spcPts val="599"/>
              </a:spcAft>
              <a:buFont typeface="Wingdings" charset="2"/>
              <a:buChar char="ü"/>
            </a:pPr>
            <a:r>
              <a:rPr lang="en-US" sz="3200" dirty="0">
                <a:latin typeface="Tisa Offc" panose="02010504030101020102" pitchFamily="2" charset="0"/>
                <a:ea typeface="Cambria" charset="0"/>
                <a:cs typeface="Tisa Offc" panose="02010504030101020102" pitchFamily="2" charset="0"/>
              </a:rPr>
              <a:t>Don’t wait for the deadline to schedule your preliminary review appointment.</a:t>
            </a:r>
          </a:p>
          <a:p>
            <a:pPr marL="428100" indent="-428100" algn="l">
              <a:lnSpc>
                <a:spcPct val="110000"/>
              </a:lnSpc>
              <a:spcAft>
                <a:spcPts val="599"/>
              </a:spcAft>
              <a:buFont typeface="Wingdings" charset="2"/>
              <a:buChar char="ü"/>
            </a:pPr>
            <a:r>
              <a:rPr lang="en-US" sz="3200" dirty="0">
                <a:latin typeface="Tisa Offc" panose="02010504030101020102" pitchFamily="2" charset="0"/>
                <a:ea typeface="Cambria" charset="0"/>
                <a:cs typeface="Tisa Offc" panose="02010504030101020102" pitchFamily="2" charset="0"/>
              </a:rPr>
              <a:t>Send your template-merged draft to your Thesis Reviewer </a:t>
            </a:r>
            <a:r>
              <a:rPr lang="en-US" sz="3200" b="1" dirty="0">
                <a:latin typeface="Tisa Offc" panose="02010504030101020102" pitchFamily="2" charset="0"/>
                <a:ea typeface="Cambria" charset="0"/>
                <a:cs typeface="Tisa Offc" panose="02010504030101020102" pitchFamily="2" charset="0"/>
              </a:rPr>
              <a:t>BEFORE</a:t>
            </a:r>
            <a:r>
              <a:rPr lang="en-US" sz="3200" dirty="0">
                <a:latin typeface="Tisa Offc" panose="02010504030101020102" pitchFamily="2" charset="0"/>
                <a:ea typeface="Cambria" charset="0"/>
                <a:cs typeface="Tisa Offc" panose="02010504030101020102" pitchFamily="2" charset="0"/>
              </a:rPr>
              <a:t> the appointment.</a:t>
            </a:r>
          </a:p>
          <a:p>
            <a:pPr marL="428100" indent="-428100" algn="l">
              <a:lnSpc>
                <a:spcPct val="110000"/>
              </a:lnSpc>
              <a:spcAft>
                <a:spcPts val="599"/>
              </a:spcAft>
              <a:buFont typeface="Wingdings" charset="2"/>
              <a:buChar char="ü"/>
            </a:pPr>
            <a:r>
              <a:rPr lang="en-US" sz="3200" dirty="0">
                <a:latin typeface="Tisa Offc" panose="02010504030101020102" pitchFamily="2" charset="0"/>
                <a:ea typeface="Cambria" charset="0"/>
                <a:cs typeface="Tisa Offc" panose="02010504030101020102" pitchFamily="2" charset="0"/>
              </a:rPr>
              <a:t>Ask your Reviewer any questions about formatting and submission.</a:t>
            </a:r>
          </a:p>
        </p:txBody>
      </p:sp>
      <p:sp>
        <p:nvSpPr>
          <p:cNvPr id="36" name="Title 1">
            <a:extLst>
              <a:ext uri="{FF2B5EF4-FFF2-40B4-BE49-F238E27FC236}">
                <a16:creationId xmlns:a16="http://schemas.microsoft.com/office/drawing/2014/main" id="{A41241D0-B99A-9F4A-B24C-B93540DBF5C6}"/>
              </a:ext>
            </a:extLst>
          </p:cNvPr>
          <p:cNvSpPr txBox="1">
            <a:spLocks/>
          </p:cNvSpPr>
          <p:nvPr/>
        </p:nvSpPr>
        <p:spPr>
          <a:xfrm>
            <a:off x="279331" y="84756"/>
            <a:ext cx="9196457" cy="1186405"/>
          </a:xfrm>
          <a:prstGeom prst="rect">
            <a:avLst/>
          </a:prstGeom>
        </p:spPr>
        <p:txBody>
          <a:bodyPr vert="horz" lIns="163096" tIns="81548" rIns="163096" bIns="81548"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4000" b="1" dirty="0">
                <a:solidFill>
                  <a:schemeClr val="tx1"/>
                </a:solidFill>
                <a:latin typeface="FuturaBT Book" panose="020B0502020204020303" pitchFamily="34" charset="77"/>
                <a:cs typeface="Arial"/>
              </a:rPr>
              <a:t>PRELIMINARY REVIEW TIPS</a:t>
            </a:r>
            <a:endParaRPr lang="en-US" sz="1600" b="1" dirty="0">
              <a:solidFill>
                <a:schemeClr val="tx1"/>
              </a:solidFill>
              <a:latin typeface="FuturaBT Book" panose="020B0502020204020303" pitchFamily="34" charset="77"/>
              <a:cs typeface="Arial"/>
            </a:endParaRPr>
          </a:p>
        </p:txBody>
      </p:sp>
      <p:sp>
        <p:nvSpPr>
          <p:cNvPr id="9" name="Rectangle 8">
            <a:extLst>
              <a:ext uri="{FF2B5EF4-FFF2-40B4-BE49-F238E27FC236}">
                <a16:creationId xmlns:a16="http://schemas.microsoft.com/office/drawing/2014/main" id="{2103B522-4738-0246-A886-B78584B8C464}"/>
              </a:ext>
            </a:extLst>
          </p:cNvPr>
          <p:cNvSpPr/>
          <p:nvPr/>
        </p:nvSpPr>
        <p:spPr>
          <a:xfrm>
            <a:off x="0" y="6828914"/>
            <a:ext cx="12192000" cy="5817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66950B32-A2A7-F14E-AA1B-9276D14F4E32}"/>
              </a:ext>
            </a:extLst>
          </p:cNvPr>
          <p:cNvCxnSpPr/>
          <p:nvPr/>
        </p:nvCxnSpPr>
        <p:spPr>
          <a:xfrm>
            <a:off x="0" y="1271162"/>
            <a:ext cx="12192000" cy="0"/>
          </a:xfrm>
          <a:prstGeom prst="line">
            <a:avLst/>
          </a:prstGeom>
          <a:ln w="19050">
            <a:solidFill>
              <a:srgbClr val="F7CF4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718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703355" y="2179290"/>
            <a:ext cx="10785290" cy="1823191"/>
          </a:xfrm>
          <a:prstGeom prst="rect">
            <a:avLst/>
          </a:prstGeom>
        </p:spPr>
        <p:txBody>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r>
              <a:rPr lang="en-US" sz="8000" b="1" dirty="0">
                <a:solidFill>
                  <a:schemeClr val="tx1"/>
                </a:solidFill>
                <a:latin typeface="FuturaBT Book"/>
                <a:cs typeface="FuturaBT Book"/>
              </a:rPr>
              <a:t>DEADLINE 2</a:t>
            </a:r>
          </a:p>
        </p:txBody>
      </p:sp>
      <p:sp>
        <p:nvSpPr>
          <p:cNvPr id="17" name="Subtitle 2"/>
          <p:cNvSpPr txBox="1">
            <a:spLocks/>
          </p:cNvSpPr>
          <p:nvPr/>
        </p:nvSpPr>
        <p:spPr>
          <a:xfrm>
            <a:off x="1833034" y="3490916"/>
            <a:ext cx="8525932" cy="1023129"/>
          </a:xfrm>
          <a:prstGeom prst="rect">
            <a:avLst/>
          </a:prstGeom>
        </p:spPr>
        <p:txBody>
          <a:bodyPr>
            <a:normAutofit/>
          </a:bodyPr>
          <a:lstStyle>
            <a:lvl1pPr marL="0" indent="0" algn="ctr" defTabSz="1087444" rtl="0" eaLnBrk="1" latinLnBrk="0" hangingPunct="1">
              <a:lnSpc>
                <a:spcPct val="130000"/>
              </a:lnSpc>
              <a:spcBef>
                <a:spcPct val="20000"/>
              </a:spcBef>
              <a:buFont typeface="Arial"/>
              <a:buNone/>
              <a:defRPr sz="2400" kern="1200">
                <a:solidFill>
                  <a:schemeClr val="tx2"/>
                </a:solidFill>
                <a:latin typeface="TisaOT"/>
                <a:ea typeface="+mn-ea"/>
                <a:cs typeface="TisaOT"/>
              </a:defRPr>
            </a:lvl1pPr>
            <a:lvl2pPr marL="1087444"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2pPr>
            <a:lvl3pPr marL="2174887"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3pPr>
            <a:lvl4pPr marL="3262338"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4pPr>
            <a:lvl5pPr marL="4349779"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5pPr>
            <a:lvl6pPr marL="5980947" indent="-543724" algn="l" defTabSz="1087444" rtl="0" eaLnBrk="1" latinLnBrk="0" hangingPunct="1">
              <a:spcBef>
                <a:spcPct val="20000"/>
              </a:spcBef>
              <a:buFont typeface="Arial"/>
              <a:buChar char="•"/>
              <a:defRPr sz="4800" kern="1200">
                <a:solidFill>
                  <a:schemeClr val="tx1"/>
                </a:solidFill>
                <a:latin typeface="+mn-lt"/>
                <a:ea typeface="+mn-ea"/>
                <a:cs typeface="+mn-cs"/>
              </a:defRPr>
            </a:lvl6pPr>
            <a:lvl7pPr marL="7068393" indent="-543724" algn="l" defTabSz="1087444" rtl="0" eaLnBrk="1" latinLnBrk="0" hangingPunct="1">
              <a:spcBef>
                <a:spcPct val="20000"/>
              </a:spcBef>
              <a:buFont typeface="Arial"/>
              <a:buChar char="•"/>
              <a:defRPr sz="4800" kern="1200">
                <a:solidFill>
                  <a:schemeClr val="tx1"/>
                </a:solidFill>
                <a:latin typeface="+mn-lt"/>
                <a:ea typeface="+mn-ea"/>
                <a:cs typeface="+mn-cs"/>
              </a:defRPr>
            </a:lvl7pPr>
            <a:lvl8pPr marL="8155841" indent="-543724" algn="l" defTabSz="1087444" rtl="0" eaLnBrk="1" latinLnBrk="0" hangingPunct="1">
              <a:spcBef>
                <a:spcPct val="20000"/>
              </a:spcBef>
              <a:buFont typeface="Arial"/>
              <a:buChar char="•"/>
              <a:defRPr sz="4800" kern="1200">
                <a:solidFill>
                  <a:schemeClr val="tx1"/>
                </a:solidFill>
                <a:latin typeface="+mn-lt"/>
                <a:ea typeface="+mn-ea"/>
                <a:cs typeface="+mn-cs"/>
              </a:defRPr>
            </a:lvl8pPr>
            <a:lvl9pPr marL="9243285" indent="-543724" algn="l" defTabSz="1087444" rtl="0" eaLnBrk="1" latinLnBrk="0" hangingPunct="1">
              <a:spcBef>
                <a:spcPct val="20000"/>
              </a:spcBef>
              <a:buFont typeface="Arial"/>
              <a:buChar char="•"/>
              <a:defRPr sz="4800" kern="1200">
                <a:solidFill>
                  <a:schemeClr val="tx1"/>
                </a:solidFill>
                <a:latin typeface="+mn-lt"/>
                <a:ea typeface="+mn-ea"/>
                <a:cs typeface="+mn-cs"/>
              </a:defRPr>
            </a:lvl9pPr>
          </a:lstStyle>
          <a:p>
            <a:r>
              <a:rPr lang="en-US" sz="4000" dirty="0">
                <a:solidFill>
                  <a:schemeClr val="tx1"/>
                </a:solidFill>
                <a:latin typeface="Tisa Offc" panose="02010504030101020102" pitchFamily="2" charset="0"/>
                <a:cs typeface="Tisa Offc" panose="02010504030101020102" pitchFamily="2" charset="0"/>
              </a:rPr>
              <a:t>Upload to ProQuest</a:t>
            </a:r>
          </a:p>
        </p:txBody>
      </p:sp>
      <p:pic>
        <p:nvPicPr>
          <p:cNvPr id="4" name="Picture 3">
            <a:extLst>
              <a:ext uri="{FF2B5EF4-FFF2-40B4-BE49-F238E27FC236}">
                <a16:creationId xmlns:a16="http://schemas.microsoft.com/office/drawing/2014/main" id="{554D8556-B53B-CC25-0DA0-2FB76468A4E1}"/>
              </a:ext>
            </a:extLst>
          </p:cNvPr>
          <p:cNvPicPr>
            <a:picLocks noChangeAspect="1"/>
          </p:cNvPicPr>
          <p:nvPr/>
        </p:nvPicPr>
        <p:blipFill>
          <a:blip r:embed="rId2"/>
          <a:stretch>
            <a:fillRect/>
          </a:stretch>
        </p:blipFill>
        <p:spPr>
          <a:xfrm>
            <a:off x="9742731" y="4115623"/>
            <a:ext cx="1962959" cy="2352650"/>
          </a:xfrm>
          <a:prstGeom prst="rect">
            <a:avLst/>
          </a:prstGeom>
        </p:spPr>
      </p:pic>
      <p:sp>
        <p:nvSpPr>
          <p:cNvPr id="6" name="Rectangle 5">
            <a:extLst>
              <a:ext uri="{FF2B5EF4-FFF2-40B4-BE49-F238E27FC236}">
                <a16:creationId xmlns:a16="http://schemas.microsoft.com/office/drawing/2014/main" id="{D1638A44-060A-190E-4760-76160030D724}"/>
              </a:ext>
            </a:extLst>
          </p:cNvPr>
          <p:cNvSpPr/>
          <p:nvPr/>
        </p:nvSpPr>
        <p:spPr>
          <a:xfrm>
            <a:off x="0" y="565079"/>
            <a:ext cx="12192000" cy="690010"/>
          </a:xfrm>
          <a:prstGeom prst="rect">
            <a:avLst/>
          </a:prstGeom>
          <a:solidFill>
            <a:srgbClr val="F7CF47"/>
          </a:solidFill>
          <a:ln>
            <a:solidFill>
              <a:srgbClr val="F7CF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34154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p>
        </p:txBody>
      </p:sp>
      <p:sp>
        <p:nvSpPr>
          <p:cNvPr id="13" name="Subtitle 2"/>
          <p:cNvSpPr>
            <a:spLocks noGrp="1"/>
          </p:cNvSpPr>
          <p:nvPr>
            <p:ph type="subTitle" idx="1"/>
          </p:nvPr>
        </p:nvSpPr>
        <p:spPr>
          <a:xfrm>
            <a:off x="294409" y="491168"/>
            <a:ext cx="11696058" cy="5282765"/>
          </a:xfrm>
        </p:spPr>
        <p:txBody>
          <a:bodyPr wrap="square">
            <a:normAutofit/>
          </a:bodyPr>
          <a:lstStyle/>
          <a:p>
            <a:pPr>
              <a:lnSpc>
                <a:spcPct val="110000"/>
              </a:lnSpc>
            </a:pPr>
            <a:r>
              <a:rPr lang="en-US" sz="4364" b="1" dirty="0">
                <a:latin typeface="FuturaBT Book" panose="020B0502020204020303" pitchFamily="34" charset="0"/>
                <a:ea typeface="Cambria" charset="0"/>
                <a:cs typeface="Futura Medium" panose="020B0602020204020303" pitchFamily="34" charset="-79"/>
              </a:rPr>
              <a:t>THE OFFICIAL WAY </a:t>
            </a:r>
          </a:p>
          <a:p>
            <a:pPr>
              <a:lnSpc>
                <a:spcPct val="110000"/>
              </a:lnSpc>
            </a:pPr>
            <a:r>
              <a:rPr lang="en-US" sz="4364" b="1" dirty="0">
                <a:latin typeface="FuturaBT Book" panose="020B0502020204020303" pitchFamily="34" charset="0"/>
                <a:ea typeface="Cambria" charset="0"/>
                <a:cs typeface="Futura Medium" panose="020B0602020204020303" pitchFamily="34" charset="-79"/>
              </a:rPr>
              <a:t>TO SUBMIT YOUR DOCUMENT </a:t>
            </a:r>
          </a:p>
          <a:p>
            <a:pPr>
              <a:lnSpc>
                <a:spcPct val="110000"/>
              </a:lnSpc>
            </a:pPr>
            <a:r>
              <a:rPr lang="en-US" sz="4364" b="1" dirty="0">
                <a:latin typeface="FuturaBT Book" panose="020B0502020204020303" pitchFamily="34" charset="0"/>
                <a:ea typeface="Cambria" charset="0"/>
                <a:cs typeface="Futura Medium" panose="020B0602020204020303" pitchFamily="34" charset="-79"/>
              </a:rPr>
              <a:t>TO THE UNIVERSITY IS BY </a:t>
            </a:r>
          </a:p>
          <a:p>
            <a:pPr>
              <a:lnSpc>
                <a:spcPct val="110000"/>
              </a:lnSpc>
            </a:pPr>
            <a:r>
              <a:rPr lang="en-US" sz="4364" b="1" dirty="0">
                <a:latin typeface="FuturaBT Book" panose="020B0502020204020303" pitchFamily="34" charset="0"/>
                <a:ea typeface="Cambria" charset="0"/>
                <a:cs typeface="Futura Medium" panose="020B0602020204020303" pitchFamily="34" charset="-79"/>
              </a:rPr>
              <a:t>UPLOADING TO PROQUEST</a:t>
            </a:r>
            <a:r>
              <a:rPr lang="en-US" sz="4364" dirty="0">
                <a:latin typeface="FuturaBT Book" panose="020B0502020204020303" pitchFamily="34" charset="0"/>
                <a:ea typeface="Cambria" charset="0"/>
                <a:cs typeface="Futura Medium" panose="020B0602020204020303" pitchFamily="34" charset="-79"/>
              </a:rPr>
              <a:t>. </a:t>
            </a:r>
          </a:p>
        </p:txBody>
      </p:sp>
      <p:sp>
        <p:nvSpPr>
          <p:cNvPr id="15" name="Subtitle 2"/>
          <p:cNvSpPr txBox="1">
            <a:spLocks/>
          </p:cNvSpPr>
          <p:nvPr/>
        </p:nvSpPr>
        <p:spPr>
          <a:xfrm>
            <a:off x="1045435" y="811643"/>
            <a:ext cx="5823326" cy="419087"/>
          </a:xfrm>
          <a:prstGeom prst="rect">
            <a:avLst/>
          </a:prstGeom>
        </p:spPr>
        <p:txBody>
          <a:bodyPr vert="horz" lIns="108623" tIns="54312" rIns="108623" bIns="54312"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543152">
              <a:defRPr/>
            </a:pPr>
            <a:endParaRPr lang="en-US" sz="1548" i="1" dirty="0">
              <a:solidFill>
                <a:prstClr val="black"/>
              </a:solidFill>
              <a:latin typeface="Tisa Offc"/>
              <a:cs typeface="Tisa Offc"/>
            </a:endParaRPr>
          </a:p>
        </p:txBody>
      </p:sp>
      <p:sp>
        <p:nvSpPr>
          <p:cNvPr id="4" name="Rectangle 3">
            <a:extLst>
              <a:ext uri="{FF2B5EF4-FFF2-40B4-BE49-F238E27FC236}">
                <a16:creationId xmlns:a16="http://schemas.microsoft.com/office/drawing/2014/main" id="{3FF41452-4017-292E-9178-7AEAF5817497}"/>
              </a:ext>
            </a:extLst>
          </p:cNvPr>
          <p:cNvSpPr/>
          <p:nvPr/>
        </p:nvSpPr>
        <p:spPr>
          <a:xfrm>
            <a:off x="0" y="5404398"/>
            <a:ext cx="12192000" cy="690010"/>
          </a:xfrm>
          <a:prstGeom prst="rect">
            <a:avLst/>
          </a:prstGeom>
          <a:solidFill>
            <a:srgbClr val="F7CF47"/>
          </a:solidFill>
          <a:ln>
            <a:solidFill>
              <a:srgbClr val="F7CF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EBAEFB-0E2A-FF16-33C0-EAF458F635B3}"/>
              </a:ext>
            </a:extLst>
          </p:cNvPr>
          <p:cNvPicPr>
            <a:picLocks noChangeAspect="1"/>
          </p:cNvPicPr>
          <p:nvPr/>
        </p:nvPicPr>
        <p:blipFill>
          <a:blip r:embed="rId3"/>
          <a:stretch>
            <a:fillRect/>
          </a:stretch>
        </p:blipFill>
        <p:spPr>
          <a:xfrm>
            <a:off x="4506640" y="4056182"/>
            <a:ext cx="3178721" cy="2369593"/>
          </a:xfrm>
          <a:prstGeom prst="rect">
            <a:avLst/>
          </a:prstGeom>
        </p:spPr>
      </p:pic>
    </p:spTree>
    <p:extLst>
      <p:ext uri="{BB962C8B-B14F-4D97-AF65-F5344CB8AC3E}">
        <p14:creationId xmlns:p14="http://schemas.microsoft.com/office/powerpoint/2010/main" val="38522800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A41241D0-B99A-9F4A-B24C-B93540DBF5C6}"/>
              </a:ext>
            </a:extLst>
          </p:cNvPr>
          <p:cNvSpPr txBox="1">
            <a:spLocks/>
          </p:cNvSpPr>
          <p:nvPr/>
        </p:nvSpPr>
        <p:spPr>
          <a:xfrm>
            <a:off x="279331" y="84756"/>
            <a:ext cx="9196457" cy="1186401"/>
          </a:xfrm>
          <a:prstGeom prst="rect">
            <a:avLst/>
          </a:prstGeom>
        </p:spPr>
        <p:txBody>
          <a:bodyPr vert="horz" lIns="163096" tIns="81548" rIns="163096" bIns="81548"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4000" b="1" dirty="0">
                <a:solidFill>
                  <a:schemeClr val="tx1"/>
                </a:solidFill>
                <a:latin typeface="FuturaBT Book" panose="020B0502020204020303" pitchFamily="34" charset="77"/>
                <a:cs typeface="Arial"/>
              </a:rPr>
              <a:t>TO MEET THIS DEADLINE:</a:t>
            </a:r>
            <a:endParaRPr lang="en-US" sz="1600" b="1" dirty="0">
              <a:solidFill>
                <a:schemeClr val="tx1"/>
              </a:solidFill>
              <a:latin typeface="FuturaBT Book" panose="020B0502020204020303" pitchFamily="34" charset="77"/>
              <a:cs typeface="Arial"/>
            </a:endParaRPr>
          </a:p>
        </p:txBody>
      </p:sp>
      <p:pic>
        <p:nvPicPr>
          <p:cNvPr id="8" name="Picture 7">
            <a:extLst>
              <a:ext uri="{FF2B5EF4-FFF2-40B4-BE49-F238E27FC236}">
                <a16:creationId xmlns:a16="http://schemas.microsoft.com/office/drawing/2014/main" id="{758B2FF4-D43F-934A-8A06-C352C9DD824A}"/>
              </a:ext>
            </a:extLst>
          </p:cNvPr>
          <p:cNvPicPr>
            <a:picLocks noChangeAspect="1"/>
          </p:cNvPicPr>
          <p:nvPr/>
        </p:nvPicPr>
        <p:blipFill>
          <a:blip r:embed="rId2"/>
          <a:stretch>
            <a:fillRect/>
          </a:stretch>
        </p:blipFill>
        <p:spPr>
          <a:xfrm>
            <a:off x="10212321" y="6447217"/>
            <a:ext cx="1739273" cy="320481"/>
          </a:xfrm>
          <a:prstGeom prst="rect">
            <a:avLst/>
          </a:prstGeom>
        </p:spPr>
      </p:pic>
      <p:sp>
        <p:nvSpPr>
          <p:cNvPr id="9" name="Rectangle 8">
            <a:extLst>
              <a:ext uri="{FF2B5EF4-FFF2-40B4-BE49-F238E27FC236}">
                <a16:creationId xmlns:a16="http://schemas.microsoft.com/office/drawing/2014/main" id="{2103B522-4738-0246-A886-B78584B8C464}"/>
              </a:ext>
            </a:extLst>
          </p:cNvPr>
          <p:cNvSpPr/>
          <p:nvPr/>
        </p:nvSpPr>
        <p:spPr>
          <a:xfrm>
            <a:off x="0" y="6828914"/>
            <a:ext cx="12192000" cy="5817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66950B32-A2A7-F14E-AA1B-9276D14F4E32}"/>
              </a:ext>
            </a:extLst>
          </p:cNvPr>
          <p:cNvCxnSpPr/>
          <p:nvPr/>
        </p:nvCxnSpPr>
        <p:spPr>
          <a:xfrm>
            <a:off x="0" y="1271162"/>
            <a:ext cx="12192000" cy="0"/>
          </a:xfrm>
          <a:prstGeom prst="line">
            <a:avLst/>
          </a:prstGeom>
          <a:ln w="19050">
            <a:solidFill>
              <a:srgbClr val="F7CF47"/>
            </a:solidFill>
          </a:ln>
        </p:spPr>
        <p:style>
          <a:lnRef idx="1">
            <a:schemeClr val="accent1"/>
          </a:lnRef>
          <a:fillRef idx="0">
            <a:schemeClr val="accent1"/>
          </a:fillRef>
          <a:effectRef idx="0">
            <a:schemeClr val="accent1"/>
          </a:effectRef>
          <a:fontRef idx="minor">
            <a:schemeClr val="tx1"/>
          </a:fontRef>
        </p:style>
      </p:cxnSp>
      <p:sp>
        <p:nvSpPr>
          <p:cNvPr id="2" name="Subtitle 2">
            <a:extLst>
              <a:ext uri="{FF2B5EF4-FFF2-40B4-BE49-F238E27FC236}">
                <a16:creationId xmlns:a16="http://schemas.microsoft.com/office/drawing/2014/main" id="{56CC7785-9E39-6024-2BBC-785AAF7EFBE0}"/>
              </a:ext>
            </a:extLst>
          </p:cNvPr>
          <p:cNvSpPr txBox="1">
            <a:spLocks/>
          </p:cNvSpPr>
          <p:nvPr/>
        </p:nvSpPr>
        <p:spPr>
          <a:xfrm>
            <a:off x="820530" y="1566972"/>
            <a:ext cx="10391609" cy="316779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10000"/>
              </a:lnSpc>
              <a:spcAft>
                <a:spcPts val="599"/>
              </a:spcAft>
              <a:buFont typeface="Wingdings" panose="05000000000000000000" pitchFamily="2" charset="2"/>
              <a:buChar char="ü"/>
            </a:pPr>
            <a:r>
              <a:rPr lang="en-US" sz="3200" dirty="0">
                <a:latin typeface="Tisa Offc" panose="02010504030101020102" pitchFamily="2" charset="0"/>
                <a:ea typeface="Cambria" charset="0"/>
                <a:cs typeface="Tisa Offc" panose="02010504030101020102" pitchFamily="2" charset="0"/>
              </a:rPr>
              <a:t>Make the corrections requested by your Thesis Reviewer in the preliminary review</a:t>
            </a:r>
          </a:p>
          <a:p>
            <a:pPr algn="l">
              <a:lnSpc>
                <a:spcPct val="110000"/>
              </a:lnSpc>
              <a:spcAft>
                <a:spcPts val="599"/>
              </a:spcAft>
              <a:buFont typeface="Wingdings" panose="05000000000000000000" pitchFamily="2" charset="2"/>
              <a:buChar char="ü"/>
            </a:pPr>
            <a:r>
              <a:rPr lang="en-US" sz="3200" dirty="0">
                <a:latin typeface="Tisa Offc" panose="02010504030101020102" pitchFamily="2" charset="0"/>
                <a:ea typeface="Cambria" charset="0"/>
                <a:cs typeface="Tisa Offc" panose="02010504030101020102" pitchFamily="2" charset="0"/>
              </a:rPr>
              <a:t>Convert your document from a Word/Pages/.doc file to a PDF</a:t>
            </a:r>
          </a:p>
          <a:p>
            <a:pPr algn="l">
              <a:lnSpc>
                <a:spcPct val="110000"/>
              </a:lnSpc>
              <a:spcAft>
                <a:spcPts val="599"/>
              </a:spcAft>
              <a:buFont typeface="Wingdings" panose="05000000000000000000" pitchFamily="2" charset="2"/>
              <a:buChar char="ü"/>
            </a:pPr>
            <a:r>
              <a:rPr lang="en-US" sz="3200" dirty="0">
                <a:latin typeface="Tisa Offc" panose="02010504030101020102" pitchFamily="2" charset="0"/>
                <a:ea typeface="Cambria" charset="0"/>
                <a:cs typeface="Tisa Offc" panose="02010504030101020102" pitchFamily="2" charset="0"/>
              </a:rPr>
              <a:t>Create a ProQuest account and upload the PDF</a:t>
            </a:r>
          </a:p>
        </p:txBody>
      </p:sp>
      <p:pic>
        <p:nvPicPr>
          <p:cNvPr id="4" name="Picture 3" descr="A number on a screen&#10;&#10;Description automatically generated with medium confidence">
            <a:extLst>
              <a:ext uri="{FF2B5EF4-FFF2-40B4-BE49-F238E27FC236}">
                <a16:creationId xmlns:a16="http://schemas.microsoft.com/office/drawing/2014/main" id="{93CFC9BF-FF14-2D50-AB11-6B6B88C94167}"/>
              </a:ext>
            </a:extLst>
          </p:cNvPr>
          <p:cNvPicPr>
            <a:picLocks noChangeAspect="1"/>
          </p:cNvPicPr>
          <p:nvPr/>
        </p:nvPicPr>
        <p:blipFill>
          <a:blip r:embed="rId3"/>
          <a:stretch>
            <a:fillRect/>
          </a:stretch>
        </p:blipFill>
        <p:spPr>
          <a:xfrm>
            <a:off x="4341879" y="4962356"/>
            <a:ext cx="3508241" cy="1754121"/>
          </a:xfrm>
          <a:prstGeom prst="rect">
            <a:avLst/>
          </a:prstGeom>
        </p:spPr>
      </p:pic>
    </p:spTree>
    <p:extLst>
      <p:ext uri="{BB962C8B-B14F-4D97-AF65-F5344CB8AC3E}">
        <p14:creationId xmlns:p14="http://schemas.microsoft.com/office/powerpoint/2010/main" val="65456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1034865" y="575320"/>
            <a:ext cx="10352919" cy="566122"/>
          </a:xfrm>
          <a:prstGeom prst="rect">
            <a:avLst/>
          </a:prstGeom>
        </p:spPr>
        <p:txBody>
          <a:bodyPr vert="horz" lIns="108623" tIns="54312" rIns="108623" bIns="54312"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3595" b="1" dirty="0">
                <a:solidFill>
                  <a:schemeClr val="tx1"/>
                </a:solidFill>
                <a:latin typeface="FuturaBT Book" panose="020B0502020204020303" pitchFamily="34" charset="77"/>
                <a:cs typeface="Arial"/>
              </a:rPr>
              <a:t>Theses and Projects Compared</a:t>
            </a:r>
          </a:p>
        </p:txBody>
      </p:sp>
      <p:sp>
        <p:nvSpPr>
          <p:cNvPr id="15" name="Subtitle 2"/>
          <p:cNvSpPr txBox="1">
            <a:spLocks/>
          </p:cNvSpPr>
          <p:nvPr/>
        </p:nvSpPr>
        <p:spPr>
          <a:xfrm>
            <a:off x="1045437" y="811648"/>
            <a:ext cx="5823328" cy="419087"/>
          </a:xfrm>
          <a:prstGeom prst="rect">
            <a:avLst/>
          </a:prstGeom>
        </p:spPr>
        <p:txBody>
          <a:bodyPr vert="horz" lIns="108623" tIns="54312" rIns="108623" bIns="54312"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endParaRPr lang="en-US" sz="1548" i="1" dirty="0">
              <a:solidFill>
                <a:schemeClr val="tx1"/>
              </a:solidFill>
              <a:latin typeface="Tisa Offc"/>
              <a:cs typeface="Tisa Offc"/>
            </a:endParaRPr>
          </a:p>
        </p:txBody>
      </p:sp>
      <p:graphicFrame>
        <p:nvGraphicFramePr>
          <p:cNvPr id="18" name="Table 18">
            <a:extLst>
              <a:ext uri="{FF2B5EF4-FFF2-40B4-BE49-F238E27FC236}">
                <a16:creationId xmlns:a16="http://schemas.microsoft.com/office/drawing/2014/main" id="{C21E8A33-6EF2-FA22-B11C-6879A52C28C8}"/>
              </a:ext>
            </a:extLst>
          </p:cNvPr>
          <p:cNvGraphicFramePr>
            <a:graphicFrameLocks noGrp="1"/>
          </p:cNvGraphicFramePr>
          <p:nvPr/>
        </p:nvGraphicFramePr>
        <p:xfrm>
          <a:off x="1045436" y="1569068"/>
          <a:ext cx="10784016" cy="4097445"/>
        </p:xfrm>
        <a:graphic>
          <a:graphicData uri="http://schemas.openxmlformats.org/drawingml/2006/table">
            <a:tbl>
              <a:tblPr firstRow="1" bandRow="1">
                <a:tableStyleId>{2D5ABB26-0587-4C30-8999-92F81FD0307C}</a:tableStyleId>
              </a:tblPr>
              <a:tblGrid>
                <a:gridCol w="3594672">
                  <a:extLst>
                    <a:ext uri="{9D8B030D-6E8A-4147-A177-3AD203B41FA5}">
                      <a16:colId xmlns:a16="http://schemas.microsoft.com/office/drawing/2014/main" val="3134957840"/>
                    </a:ext>
                  </a:extLst>
                </a:gridCol>
                <a:gridCol w="3594672">
                  <a:extLst>
                    <a:ext uri="{9D8B030D-6E8A-4147-A177-3AD203B41FA5}">
                      <a16:colId xmlns:a16="http://schemas.microsoft.com/office/drawing/2014/main" val="1670499500"/>
                    </a:ext>
                  </a:extLst>
                </a:gridCol>
                <a:gridCol w="3594672">
                  <a:extLst>
                    <a:ext uri="{9D8B030D-6E8A-4147-A177-3AD203B41FA5}">
                      <a16:colId xmlns:a16="http://schemas.microsoft.com/office/drawing/2014/main" val="2588299349"/>
                    </a:ext>
                  </a:extLst>
                </a:gridCol>
              </a:tblGrid>
              <a:tr h="578998">
                <a:tc>
                  <a:txBody>
                    <a:bodyPr/>
                    <a:lstStyle/>
                    <a:p>
                      <a:pPr algn="ctr"/>
                      <a:r>
                        <a:rPr lang="en-US" sz="2200" b="1" dirty="0">
                          <a:latin typeface="FuturaBT Book" panose="020B0502020204020303" pitchFamily="34" charset="0"/>
                        </a:rPr>
                        <a:t>THESIS</a:t>
                      </a:r>
                    </a:p>
                  </a:txBody>
                  <a:tcPr marL="110836" marR="110836" marT="55418" marB="554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b="1" dirty="0">
                          <a:latin typeface="FuturaBT Book" panose="020B0502020204020303" pitchFamily="34" charset="0"/>
                        </a:rPr>
                        <a:t>PROJECT</a:t>
                      </a:r>
                    </a:p>
                  </a:txBody>
                  <a:tcPr marL="110836" marR="110836" marT="55418" marB="554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b="1" dirty="0">
                          <a:latin typeface="FuturaBT Book" panose="020B0502020204020303" pitchFamily="34" charset="0"/>
                        </a:rPr>
                        <a:t>BOTH</a:t>
                      </a:r>
                    </a:p>
                  </a:txBody>
                  <a:tcPr marL="110836" marR="110836" marT="55418" marB="554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2331482"/>
                  </a:ext>
                </a:extLst>
              </a:tr>
              <a:tr h="3518447">
                <a:tc>
                  <a:txBody>
                    <a:bodyPr/>
                    <a:lstStyle/>
                    <a:p>
                      <a:pPr marL="342900" indent="-342900">
                        <a:buFont typeface="Arial" panose="020B0604020202020204" pitchFamily="34" charset="0"/>
                        <a:buChar char="•"/>
                      </a:pPr>
                      <a:r>
                        <a:rPr lang="en-US" sz="2200" dirty="0">
                          <a:latin typeface="Tisa Offc" panose="02010504030101020102" pitchFamily="2" charset="0"/>
                          <a:cs typeface="Tisa Offc" panose="02010504030101020102" pitchFamily="2" charset="0"/>
                        </a:rPr>
                        <a:t>Research-intensive</a:t>
                      </a:r>
                    </a:p>
                    <a:p>
                      <a:pPr marL="342900" indent="-342900">
                        <a:buFont typeface="Arial" panose="020B0604020202020204" pitchFamily="34" charset="0"/>
                        <a:buChar char="•"/>
                      </a:pPr>
                      <a:r>
                        <a:rPr lang="en-US" sz="2200" dirty="0">
                          <a:latin typeface="Tisa Offc" panose="02010504030101020102" pitchFamily="2" charset="0"/>
                          <a:cs typeface="Tisa Offc" panose="02010504030101020102" pitchFamily="2" charset="0"/>
                        </a:rPr>
                        <a:t>Connects to theory</a:t>
                      </a:r>
                    </a:p>
                    <a:p>
                      <a:pPr marL="342900" indent="-342900">
                        <a:buFont typeface="Arial" panose="020B0604020202020204" pitchFamily="34" charset="0"/>
                        <a:buChar char="•"/>
                      </a:pPr>
                      <a:r>
                        <a:rPr lang="en-US" sz="2200" dirty="0">
                          <a:latin typeface="Tisa Offc" panose="02010504030101020102" pitchFamily="2" charset="0"/>
                          <a:cs typeface="Tisa Offc" panose="02010504030101020102" pitchFamily="2" charset="0"/>
                        </a:rPr>
                        <a:t>Offers analysis of data (original or existing)</a:t>
                      </a:r>
                    </a:p>
                    <a:p>
                      <a:pPr marL="342900" indent="-342900">
                        <a:buFont typeface="Arial" panose="020B0604020202020204" pitchFamily="34" charset="0"/>
                        <a:buChar char="•"/>
                      </a:pPr>
                      <a:r>
                        <a:rPr lang="en-US" sz="2200" dirty="0">
                          <a:latin typeface="Tisa Offc" panose="02010504030101020102" pitchFamily="2" charset="0"/>
                          <a:cs typeface="Tisa Offc" panose="02010504030101020102" pitchFamily="2" charset="0"/>
                        </a:rPr>
                        <a:t>Usually requires “thesis defense”</a:t>
                      </a:r>
                    </a:p>
                    <a:p>
                      <a:pPr marL="342900" indent="-342900">
                        <a:buFont typeface="Arial" panose="020B0604020202020204" pitchFamily="34" charset="0"/>
                        <a:buChar char="•"/>
                      </a:pPr>
                      <a:r>
                        <a:rPr lang="en-US" sz="2200" dirty="0">
                          <a:latin typeface="Tisa Offc" panose="02010504030101020102" pitchFamily="2" charset="0"/>
                          <a:cs typeface="Tisa Offc" panose="02010504030101020102" pitchFamily="2" charset="0"/>
                        </a:rPr>
                        <a:t>Good for research-oriented/analytical career path</a:t>
                      </a:r>
                    </a:p>
                  </a:txBody>
                  <a:tcPr marL="110836" marR="110836" marT="55418" marB="554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US" sz="2200" dirty="0">
                          <a:latin typeface="Tisa Offc" panose="02010504030101020102" pitchFamily="2" charset="0"/>
                          <a:cs typeface="Tisa Offc" panose="02010504030101020102" pitchFamily="2" charset="0"/>
                        </a:rPr>
                        <a:t>Applied or creative</a:t>
                      </a:r>
                    </a:p>
                    <a:p>
                      <a:pPr marL="342900" indent="-342900">
                        <a:buFont typeface="Arial" panose="020B0604020202020204" pitchFamily="34" charset="0"/>
                        <a:buChar char="•"/>
                      </a:pPr>
                      <a:r>
                        <a:rPr lang="en-US" sz="2200" dirty="0">
                          <a:latin typeface="Tisa Offc" panose="02010504030101020102" pitchFamily="2" charset="0"/>
                          <a:cs typeface="Tisa Offc" panose="02010504030101020102" pitchFamily="2" charset="0"/>
                        </a:rPr>
                        <a:t>Applied: Education, social work, nutrition, business, engineering, etc.</a:t>
                      </a:r>
                    </a:p>
                    <a:p>
                      <a:pPr marL="342900" indent="-342900">
                        <a:buFont typeface="Arial" panose="020B0604020202020204" pitchFamily="34" charset="0"/>
                        <a:buChar char="•"/>
                      </a:pPr>
                      <a:r>
                        <a:rPr lang="en-US" sz="2200" dirty="0">
                          <a:latin typeface="Tisa Offc" panose="02010504030101020102" pitchFamily="2" charset="0"/>
                          <a:cs typeface="Tisa Offc" panose="02010504030101020102" pitchFamily="2" charset="0"/>
                        </a:rPr>
                        <a:t>Creative: TVFT, Music, Art</a:t>
                      </a:r>
                    </a:p>
                    <a:p>
                      <a:pPr marL="342900" indent="-342900">
                        <a:buFont typeface="Arial" panose="020B0604020202020204" pitchFamily="34" charset="0"/>
                        <a:buChar char="•"/>
                      </a:pPr>
                      <a:r>
                        <a:rPr lang="en-US" sz="2200" dirty="0">
                          <a:latin typeface="Tisa Offc" panose="02010504030101020102" pitchFamily="2" charset="0"/>
                          <a:cs typeface="Tisa Offc" panose="02010504030101020102" pitchFamily="2" charset="0"/>
                        </a:rPr>
                        <a:t>Good option for portfolio-building</a:t>
                      </a:r>
                    </a:p>
                  </a:txBody>
                  <a:tcPr marL="110836" marR="110836" marT="55418" marB="554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US" sz="2200" dirty="0">
                          <a:latin typeface="Tisa Offc" panose="02010504030101020102" pitchFamily="2" charset="0"/>
                          <a:cs typeface="Tisa Offc" panose="02010504030101020102" pitchFamily="2" charset="0"/>
                        </a:rPr>
                        <a:t>Written independently</a:t>
                      </a:r>
                    </a:p>
                    <a:p>
                      <a:pPr marL="342900" indent="-342900">
                        <a:buFont typeface="Arial" panose="020B0604020202020204" pitchFamily="34" charset="0"/>
                        <a:buChar char="•"/>
                      </a:pPr>
                      <a:r>
                        <a:rPr lang="en-US" sz="2200" dirty="0">
                          <a:latin typeface="Tisa Offc" panose="02010504030101020102" pitchFamily="2" charset="0"/>
                          <a:cs typeface="Tisa Offc" panose="02010504030101020102" pitchFamily="2" charset="0"/>
                        </a:rPr>
                        <a:t>Must connect to disciplinary scholarship</a:t>
                      </a:r>
                    </a:p>
                    <a:p>
                      <a:pPr marL="342900" indent="-342900">
                        <a:buFont typeface="Arial" panose="020B0604020202020204" pitchFamily="34" charset="0"/>
                        <a:buChar char="•"/>
                      </a:pPr>
                      <a:r>
                        <a:rPr lang="en-US" sz="2200" dirty="0">
                          <a:latin typeface="Tisa Offc" panose="02010504030101020102" pitchFamily="2" charset="0"/>
                          <a:cs typeface="Tisa Offc" panose="02010504030101020102" pitchFamily="2" charset="0"/>
                        </a:rPr>
                        <a:t>Offer recommendations for future work</a:t>
                      </a:r>
                    </a:p>
                  </a:txBody>
                  <a:tcPr marL="110836" marR="110836" marT="55418" marB="554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4013361"/>
                  </a:ext>
                </a:extLst>
              </a:tr>
            </a:tbl>
          </a:graphicData>
        </a:graphic>
      </p:graphicFrame>
    </p:spTree>
    <p:extLst>
      <p:ext uri="{BB962C8B-B14F-4D97-AF65-F5344CB8AC3E}">
        <p14:creationId xmlns:p14="http://schemas.microsoft.com/office/powerpoint/2010/main" val="15573132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A41241D0-B99A-9F4A-B24C-B93540DBF5C6}"/>
              </a:ext>
            </a:extLst>
          </p:cNvPr>
          <p:cNvSpPr txBox="1">
            <a:spLocks/>
          </p:cNvSpPr>
          <p:nvPr/>
        </p:nvSpPr>
        <p:spPr>
          <a:xfrm>
            <a:off x="279331" y="84756"/>
            <a:ext cx="9196457" cy="1186403"/>
          </a:xfrm>
          <a:prstGeom prst="rect">
            <a:avLst/>
          </a:prstGeom>
        </p:spPr>
        <p:txBody>
          <a:bodyPr vert="horz" lIns="163096" tIns="81548" rIns="163096" bIns="81548"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4000" b="1" dirty="0">
                <a:solidFill>
                  <a:schemeClr val="tx1"/>
                </a:solidFill>
                <a:latin typeface="FuturaBT Book" panose="020B0502020204020303" pitchFamily="34" charset="77"/>
                <a:cs typeface="Arial"/>
              </a:rPr>
              <a:t>PREPARING FOR THE UPLOAD</a:t>
            </a:r>
            <a:endParaRPr lang="en-US" sz="1600" b="1" dirty="0">
              <a:solidFill>
                <a:schemeClr val="tx1"/>
              </a:solidFill>
              <a:latin typeface="FuturaBT Book" panose="020B0502020204020303" pitchFamily="34" charset="77"/>
              <a:cs typeface="Arial"/>
            </a:endParaRPr>
          </a:p>
        </p:txBody>
      </p:sp>
      <p:pic>
        <p:nvPicPr>
          <p:cNvPr id="8" name="Picture 7">
            <a:extLst>
              <a:ext uri="{FF2B5EF4-FFF2-40B4-BE49-F238E27FC236}">
                <a16:creationId xmlns:a16="http://schemas.microsoft.com/office/drawing/2014/main" id="{758B2FF4-D43F-934A-8A06-C352C9DD824A}"/>
              </a:ext>
            </a:extLst>
          </p:cNvPr>
          <p:cNvPicPr>
            <a:picLocks noChangeAspect="1"/>
          </p:cNvPicPr>
          <p:nvPr/>
        </p:nvPicPr>
        <p:blipFill>
          <a:blip r:embed="rId2"/>
          <a:stretch>
            <a:fillRect/>
          </a:stretch>
        </p:blipFill>
        <p:spPr>
          <a:xfrm>
            <a:off x="10212321" y="6447217"/>
            <a:ext cx="1739273" cy="320481"/>
          </a:xfrm>
          <a:prstGeom prst="rect">
            <a:avLst/>
          </a:prstGeom>
        </p:spPr>
      </p:pic>
      <p:sp>
        <p:nvSpPr>
          <p:cNvPr id="9" name="Rectangle 8">
            <a:extLst>
              <a:ext uri="{FF2B5EF4-FFF2-40B4-BE49-F238E27FC236}">
                <a16:creationId xmlns:a16="http://schemas.microsoft.com/office/drawing/2014/main" id="{2103B522-4738-0246-A886-B78584B8C464}"/>
              </a:ext>
            </a:extLst>
          </p:cNvPr>
          <p:cNvSpPr/>
          <p:nvPr/>
        </p:nvSpPr>
        <p:spPr>
          <a:xfrm>
            <a:off x="0" y="6828914"/>
            <a:ext cx="12192000" cy="5817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66950B32-A2A7-F14E-AA1B-9276D14F4E32}"/>
              </a:ext>
            </a:extLst>
          </p:cNvPr>
          <p:cNvCxnSpPr/>
          <p:nvPr/>
        </p:nvCxnSpPr>
        <p:spPr>
          <a:xfrm>
            <a:off x="0" y="1271162"/>
            <a:ext cx="12192000" cy="0"/>
          </a:xfrm>
          <a:prstGeom prst="line">
            <a:avLst/>
          </a:prstGeom>
          <a:ln w="19050">
            <a:solidFill>
              <a:srgbClr val="F7CF47"/>
            </a:solidFill>
          </a:ln>
        </p:spPr>
        <p:style>
          <a:lnRef idx="1">
            <a:schemeClr val="accent1"/>
          </a:lnRef>
          <a:fillRef idx="0">
            <a:schemeClr val="accent1"/>
          </a:fillRef>
          <a:effectRef idx="0">
            <a:schemeClr val="accent1"/>
          </a:effectRef>
          <a:fontRef idx="minor">
            <a:schemeClr val="tx1"/>
          </a:fontRef>
        </p:style>
      </p:cxnSp>
      <p:sp>
        <p:nvSpPr>
          <p:cNvPr id="2" name="Subtitle 2">
            <a:extLst>
              <a:ext uri="{FF2B5EF4-FFF2-40B4-BE49-F238E27FC236}">
                <a16:creationId xmlns:a16="http://schemas.microsoft.com/office/drawing/2014/main" id="{56CC7785-9E39-6024-2BBC-785AAF7EFBE0}"/>
              </a:ext>
            </a:extLst>
          </p:cNvPr>
          <p:cNvSpPr txBox="1">
            <a:spLocks/>
          </p:cNvSpPr>
          <p:nvPr/>
        </p:nvSpPr>
        <p:spPr>
          <a:xfrm>
            <a:off x="471863" y="1561999"/>
            <a:ext cx="9083103" cy="495956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10000"/>
              </a:lnSpc>
              <a:spcAft>
                <a:spcPts val="494"/>
              </a:spcAft>
              <a:buNone/>
            </a:pPr>
            <a:r>
              <a:rPr lang="en-US" sz="3200" dirty="0">
                <a:solidFill>
                  <a:schemeClr val="tx1"/>
                </a:solidFill>
                <a:latin typeface="Tisa Offc" panose="02010504030101020102" pitchFamily="2" charset="0"/>
                <a:ea typeface="Cambria" charset="0"/>
                <a:cs typeface="Tisa Offc" panose="02010504030101020102" pitchFamily="2" charset="0"/>
              </a:rPr>
              <a:t>You will upload the draft to ProQuest as a PDF. In addition to checking the format requirements outlined in the checklist, also make sure:</a:t>
            </a:r>
          </a:p>
          <a:p>
            <a:pPr marL="457200" indent="-457200" algn="l">
              <a:lnSpc>
                <a:spcPct val="110000"/>
              </a:lnSpc>
              <a:spcAft>
                <a:spcPts val="494"/>
              </a:spcAft>
              <a:buFont typeface="Wingdings" panose="05000000000000000000" pitchFamily="2" charset="2"/>
              <a:buChar char="ü"/>
            </a:pPr>
            <a:r>
              <a:rPr lang="en-US" sz="3200" dirty="0">
                <a:solidFill>
                  <a:schemeClr val="tx1"/>
                </a:solidFill>
                <a:latin typeface="Tisa Offc" panose="02010504030101020102" pitchFamily="2" charset="0"/>
                <a:ea typeface="Cambria" charset="0"/>
                <a:cs typeface="Tisa Offc" panose="02010504030101020102" pitchFamily="2" charset="0"/>
              </a:rPr>
              <a:t>Page numbers are accurate</a:t>
            </a:r>
          </a:p>
          <a:p>
            <a:pPr marL="457200" indent="-457200" algn="l">
              <a:lnSpc>
                <a:spcPct val="110000"/>
              </a:lnSpc>
              <a:spcAft>
                <a:spcPts val="494"/>
              </a:spcAft>
              <a:buFont typeface="Wingdings" panose="05000000000000000000" pitchFamily="2" charset="2"/>
              <a:buChar char="ü"/>
            </a:pPr>
            <a:r>
              <a:rPr lang="en-US" sz="3200" dirty="0">
                <a:solidFill>
                  <a:schemeClr val="tx1"/>
                </a:solidFill>
                <a:latin typeface="Tisa Offc" panose="02010504030101020102" pitchFamily="2" charset="0"/>
                <a:ea typeface="Cambria" charset="0"/>
                <a:cs typeface="Tisa Offc" panose="02010504030101020102" pitchFamily="2" charset="0"/>
              </a:rPr>
              <a:t>Content hasn’t shifted awkwardly between pages </a:t>
            </a:r>
          </a:p>
          <a:p>
            <a:pPr marL="0" indent="0" algn="l">
              <a:lnSpc>
                <a:spcPct val="110000"/>
              </a:lnSpc>
              <a:spcAft>
                <a:spcPts val="494"/>
              </a:spcAft>
              <a:buNone/>
            </a:pPr>
            <a:r>
              <a:rPr lang="en-US" sz="3200" dirty="0">
                <a:solidFill>
                  <a:schemeClr val="tx1"/>
                </a:solidFill>
                <a:latin typeface="Tisa Offc" panose="02010504030101020102" pitchFamily="2" charset="0"/>
                <a:ea typeface="Cambria" charset="0"/>
                <a:cs typeface="Tisa Offc" panose="02010504030101020102" pitchFamily="2" charset="0"/>
              </a:rPr>
              <a:t>Page numbers and content sometimes mess up during the PDF conversion process.</a:t>
            </a:r>
          </a:p>
        </p:txBody>
      </p:sp>
      <p:pic>
        <p:nvPicPr>
          <p:cNvPr id="5" name="Picture 4">
            <a:extLst>
              <a:ext uri="{FF2B5EF4-FFF2-40B4-BE49-F238E27FC236}">
                <a16:creationId xmlns:a16="http://schemas.microsoft.com/office/drawing/2014/main" id="{AAB6F821-4868-7C67-EDE7-C85BA8BB5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8967" y="2858605"/>
            <a:ext cx="2001170" cy="2001170"/>
          </a:xfrm>
          <a:prstGeom prst="rect">
            <a:avLst/>
          </a:prstGeom>
        </p:spPr>
      </p:pic>
    </p:spTree>
    <p:extLst>
      <p:ext uri="{BB962C8B-B14F-4D97-AF65-F5344CB8AC3E}">
        <p14:creationId xmlns:p14="http://schemas.microsoft.com/office/powerpoint/2010/main" val="206216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A41241D0-B99A-9F4A-B24C-B93540DBF5C6}"/>
              </a:ext>
            </a:extLst>
          </p:cNvPr>
          <p:cNvSpPr txBox="1">
            <a:spLocks/>
          </p:cNvSpPr>
          <p:nvPr/>
        </p:nvSpPr>
        <p:spPr>
          <a:xfrm>
            <a:off x="279331" y="84756"/>
            <a:ext cx="9196457" cy="1186403"/>
          </a:xfrm>
          <a:prstGeom prst="rect">
            <a:avLst/>
          </a:prstGeom>
        </p:spPr>
        <p:txBody>
          <a:bodyPr vert="horz" lIns="163096" tIns="81548" rIns="163096" bIns="81548"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4000" b="1" dirty="0">
                <a:solidFill>
                  <a:schemeClr val="tx1"/>
                </a:solidFill>
                <a:latin typeface="FuturaBT Book" panose="020B0502020204020303" pitchFamily="34" charset="77"/>
                <a:cs typeface="Arial"/>
              </a:rPr>
              <a:t>AFTER YOUR INITIAL UPLOAD</a:t>
            </a:r>
            <a:endParaRPr lang="en-US" sz="1600" b="1" dirty="0">
              <a:solidFill>
                <a:schemeClr val="tx1"/>
              </a:solidFill>
              <a:latin typeface="FuturaBT Book" panose="020B0502020204020303" pitchFamily="34" charset="77"/>
              <a:cs typeface="Arial"/>
            </a:endParaRPr>
          </a:p>
        </p:txBody>
      </p:sp>
      <p:pic>
        <p:nvPicPr>
          <p:cNvPr id="8" name="Picture 7">
            <a:extLst>
              <a:ext uri="{FF2B5EF4-FFF2-40B4-BE49-F238E27FC236}">
                <a16:creationId xmlns:a16="http://schemas.microsoft.com/office/drawing/2014/main" id="{758B2FF4-D43F-934A-8A06-C352C9DD824A}"/>
              </a:ext>
            </a:extLst>
          </p:cNvPr>
          <p:cNvPicPr>
            <a:picLocks noChangeAspect="1"/>
          </p:cNvPicPr>
          <p:nvPr/>
        </p:nvPicPr>
        <p:blipFill>
          <a:blip r:embed="rId2"/>
          <a:stretch>
            <a:fillRect/>
          </a:stretch>
        </p:blipFill>
        <p:spPr>
          <a:xfrm>
            <a:off x="10212321" y="6447217"/>
            <a:ext cx="1739273" cy="320481"/>
          </a:xfrm>
          <a:prstGeom prst="rect">
            <a:avLst/>
          </a:prstGeom>
        </p:spPr>
      </p:pic>
      <p:sp>
        <p:nvSpPr>
          <p:cNvPr id="9" name="Rectangle 8">
            <a:extLst>
              <a:ext uri="{FF2B5EF4-FFF2-40B4-BE49-F238E27FC236}">
                <a16:creationId xmlns:a16="http://schemas.microsoft.com/office/drawing/2014/main" id="{2103B522-4738-0246-A886-B78584B8C464}"/>
              </a:ext>
            </a:extLst>
          </p:cNvPr>
          <p:cNvSpPr/>
          <p:nvPr/>
        </p:nvSpPr>
        <p:spPr>
          <a:xfrm>
            <a:off x="0" y="6828914"/>
            <a:ext cx="12192000" cy="5817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66950B32-A2A7-F14E-AA1B-9276D14F4E32}"/>
              </a:ext>
            </a:extLst>
          </p:cNvPr>
          <p:cNvCxnSpPr/>
          <p:nvPr/>
        </p:nvCxnSpPr>
        <p:spPr>
          <a:xfrm>
            <a:off x="0" y="1271162"/>
            <a:ext cx="12192000" cy="0"/>
          </a:xfrm>
          <a:prstGeom prst="line">
            <a:avLst/>
          </a:prstGeom>
          <a:ln w="19050">
            <a:solidFill>
              <a:srgbClr val="F7CF47"/>
            </a:solidFill>
          </a:ln>
        </p:spPr>
        <p:style>
          <a:lnRef idx="1">
            <a:schemeClr val="accent1"/>
          </a:lnRef>
          <a:fillRef idx="0">
            <a:schemeClr val="accent1"/>
          </a:fillRef>
          <a:effectRef idx="0">
            <a:schemeClr val="accent1"/>
          </a:effectRef>
          <a:fontRef idx="minor">
            <a:schemeClr val="tx1"/>
          </a:fontRef>
        </p:style>
      </p:cxnSp>
      <p:sp>
        <p:nvSpPr>
          <p:cNvPr id="2" name="Subtitle 2">
            <a:extLst>
              <a:ext uri="{FF2B5EF4-FFF2-40B4-BE49-F238E27FC236}">
                <a16:creationId xmlns:a16="http://schemas.microsoft.com/office/drawing/2014/main" id="{56CC7785-9E39-6024-2BBC-785AAF7EFBE0}"/>
              </a:ext>
            </a:extLst>
          </p:cNvPr>
          <p:cNvSpPr txBox="1">
            <a:spLocks/>
          </p:cNvSpPr>
          <p:nvPr/>
        </p:nvSpPr>
        <p:spPr>
          <a:xfrm>
            <a:off x="820530" y="1566972"/>
            <a:ext cx="10391609" cy="370947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10000"/>
              </a:lnSpc>
              <a:spcAft>
                <a:spcPts val="599"/>
              </a:spcAft>
              <a:buFont typeface="Wingdings" panose="05000000000000000000" pitchFamily="2" charset="2"/>
              <a:buChar char="q"/>
            </a:pPr>
            <a:r>
              <a:rPr lang="en-US" sz="3200" dirty="0">
                <a:latin typeface="Tisa Offc" panose="02010504030101020102" pitchFamily="2" charset="0"/>
                <a:ea typeface="Cambria" charset="0"/>
                <a:cs typeface="Tisa Offc" panose="02010504030101020102" pitchFamily="2" charset="0"/>
              </a:rPr>
              <a:t>Your Thesis Reviewer performs the “official review” to identify format issues in the uploaded draft</a:t>
            </a:r>
          </a:p>
          <a:p>
            <a:pPr algn="l">
              <a:lnSpc>
                <a:spcPct val="110000"/>
              </a:lnSpc>
              <a:spcAft>
                <a:spcPts val="599"/>
              </a:spcAft>
              <a:buFont typeface="Wingdings" panose="05000000000000000000" pitchFamily="2" charset="2"/>
              <a:buChar char="q"/>
            </a:pPr>
            <a:r>
              <a:rPr lang="en-US" sz="3200" dirty="0">
                <a:latin typeface="Tisa Offc" panose="02010504030101020102" pitchFamily="2" charset="0"/>
                <a:ea typeface="Cambria" charset="0"/>
                <a:cs typeface="Tisa Offc" panose="02010504030101020102" pitchFamily="2" charset="0"/>
              </a:rPr>
              <a:t>Your Thesis Reviewer will send you an email from “ETD Administrator” with format corrections to make</a:t>
            </a:r>
          </a:p>
          <a:p>
            <a:pPr algn="l">
              <a:lnSpc>
                <a:spcPct val="110000"/>
              </a:lnSpc>
              <a:spcAft>
                <a:spcPts val="599"/>
              </a:spcAft>
              <a:buFont typeface="Wingdings" panose="05000000000000000000" pitchFamily="2" charset="2"/>
              <a:buChar char="q"/>
            </a:pPr>
            <a:r>
              <a:rPr lang="en-US" sz="3200" dirty="0">
                <a:latin typeface="Tisa Offc" panose="02010504030101020102" pitchFamily="2" charset="0"/>
                <a:ea typeface="Cambria" charset="0"/>
                <a:cs typeface="Tisa Offc" panose="02010504030101020102" pitchFamily="2" charset="0"/>
              </a:rPr>
              <a:t>Make those corrections in your Word/Pages/.doc file, save a new PDF, and upload your revisions</a:t>
            </a:r>
          </a:p>
        </p:txBody>
      </p:sp>
    </p:spTree>
    <p:extLst>
      <p:ext uri="{BB962C8B-B14F-4D97-AF65-F5344CB8AC3E}">
        <p14:creationId xmlns:p14="http://schemas.microsoft.com/office/powerpoint/2010/main" val="179476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p>
        </p:txBody>
      </p:sp>
      <p:sp>
        <p:nvSpPr>
          <p:cNvPr id="13" name="Subtitle 2"/>
          <p:cNvSpPr>
            <a:spLocks noGrp="1"/>
          </p:cNvSpPr>
          <p:nvPr>
            <p:ph type="subTitle" idx="1"/>
          </p:nvPr>
        </p:nvSpPr>
        <p:spPr>
          <a:xfrm>
            <a:off x="688529" y="1230730"/>
            <a:ext cx="11093166" cy="4403759"/>
          </a:xfrm>
        </p:spPr>
        <p:txBody>
          <a:bodyPr wrap="square">
            <a:noAutofit/>
          </a:bodyPr>
          <a:lstStyle/>
          <a:p>
            <a:pPr>
              <a:lnSpc>
                <a:spcPct val="110000"/>
              </a:lnSpc>
              <a:spcAft>
                <a:spcPts val="599"/>
              </a:spcAft>
            </a:pPr>
            <a:r>
              <a:rPr lang="en-US" sz="4800" dirty="0">
                <a:latin typeface="Tisa Offc" panose="02010504030101020102" pitchFamily="2" charset="0"/>
                <a:ea typeface="Cambria" charset="0"/>
                <a:cs typeface="Tisa Offc" panose="02010504030101020102" pitchFamily="2" charset="0"/>
              </a:rPr>
              <a:t>Reviewers will check the exact same format guidelines in the official review as they did in the preliminary review, but the official review requires </a:t>
            </a:r>
            <a:r>
              <a:rPr lang="en-US" sz="4800" b="1" dirty="0">
                <a:latin typeface="Tisa Offc" panose="02010504030101020102" pitchFamily="2" charset="0"/>
                <a:ea typeface="Cambria" charset="0"/>
                <a:cs typeface="Tisa Offc" panose="02010504030101020102" pitchFamily="2" charset="0"/>
              </a:rPr>
              <a:t>no meeting and will take place via ProQuest</a:t>
            </a:r>
            <a:r>
              <a:rPr lang="en-US" sz="4800" dirty="0">
                <a:latin typeface="Tisa Offc" panose="02010504030101020102" pitchFamily="2" charset="0"/>
                <a:ea typeface="Cambria" charset="0"/>
                <a:cs typeface="Tisa Offc" panose="02010504030101020102" pitchFamily="2" charset="0"/>
              </a:rPr>
              <a:t>.</a:t>
            </a:r>
          </a:p>
        </p:txBody>
      </p:sp>
      <p:sp>
        <p:nvSpPr>
          <p:cNvPr id="15" name="Subtitle 2"/>
          <p:cNvSpPr txBox="1">
            <a:spLocks/>
          </p:cNvSpPr>
          <p:nvPr/>
        </p:nvSpPr>
        <p:spPr>
          <a:xfrm>
            <a:off x="1045435" y="811643"/>
            <a:ext cx="5823326" cy="419087"/>
          </a:xfrm>
          <a:prstGeom prst="rect">
            <a:avLst/>
          </a:prstGeom>
        </p:spPr>
        <p:txBody>
          <a:bodyPr vert="horz" lIns="108623" tIns="54312" rIns="108623" bIns="54312"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endParaRPr lang="en-US" sz="1548" i="1" dirty="0">
              <a:solidFill>
                <a:schemeClr val="tx1"/>
              </a:solidFill>
              <a:latin typeface="Tisa Offc"/>
              <a:cs typeface="Tisa Offc"/>
            </a:endParaRPr>
          </a:p>
        </p:txBody>
      </p:sp>
      <p:sp>
        <p:nvSpPr>
          <p:cNvPr id="4" name="Rectangle 3">
            <a:extLst>
              <a:ext uri="{FF2B5EF4-FFF2-40B4-BE49-F238E27FC236}">
                <a16:creationId xmlns:a16="http://schemas.microsoft.com/office/drawing/2014/main" id="{ECDE0963-C720-30A2-BE57-FB78CAEC0E33}"/>
              </a:ext>
            </a:extLst>
          </p:cNvPr>
          <p:cNvSpPr/>
          <p:nvPr/>
        </p:nvSpPr>
        <p:spPr>
          <a:xfrm>
            <a:off x="0" y="466638"/>
            <a:ext cx="12192000" cy="690010"/>
          </a:xfrm>
          <a:prstGeom prst="rect">
            <a:avLst/>
          </a:prstGeom>
          <a:solidFill>
            <a:srgbClr val="F7CF47"/>
          </a:solidFill>
          <a:ln>
            <a:solidFill>
              <a:srgbClr val="F7CF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92830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A41241D0-B99A-9F4A-B24C-B93540DBF5C6}"/>
              </a:ext>
            </a:extLst>
          </p:cNvPr>
          <p:cNvSpPr txBox="1">
            <a:spLocks/>
          </p:cNvSpPr>
          <p:nvPr/>
        </p:nvSpPr>
        <p:spPr>
          <a:xfrm>
            <a:off x="279331" y="84756"/>
            <a:ext cx="9196457" cy="1186403"/>
          </a:xfrm>
          <a:prstGeom prst="rect">
            <a:avLst/>
          </a:prstGeom>
        </p:spPr>
        <p:txBody>
          <a:bodyPr vert="horz" lIns="163096" tIns="81548" rIns="163096" bIns="81548"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4000" b="1" dirty="0">
                <a:solidFill>
                  <a:schemeClr val="tx1"/>
                </a:solidFill>
                <a:latin typeface="FuturaBT Book" panose="020B0502020204020303" pitchFamily="34" charset="77"/>
                <a:cs typeface="Arial"/>
              </a:rPr>
              <a:t>UPLOAD TO PROQUEST</a:t>
            </a:r>
            <a:endParaRPr lang="en-US" sz="1600" b="1" dirty="0">
              <a:solidFill>
                <a:schemeClr val="tx1"/>
              </a:solidFill>
              <a:latin typeface="FuturaBT Book" panose="020B0502020204020303" pitchFamily="34" charset="77"/>
              <a:cs typeface="Arial"/>
            </a:endParaRPr>
          </a:p>
        </p:txBody>
      </p:sp>
      <p:sp>
        <p:nvSpPr>
          <p:cNvPr id="9" name="Rectangle 8">
            <a:extLst>
              <a:ext uri="{FF2B5EF4-FFF2-40B4-BE49-F238E27FC236}">
                <a16:creationId xmlns:a16="http://schemas.microsoft.com/office/drawing/2014/main" id="{2103B522-4738-0246-A886-B78584B8C464}"/>
              </a:ext>
            </a:extLst>
          </p:cNvPr>
          <p:cNvSpPr/>
          <p:nvPr/>
        </p:nvSpPr>
        <p:spPr>
          <a:xfrm>
            <a:off x="0" y="6828914"/>
            <a:ext cx="12192000" cy="5817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66950B32-A2A7-F14E-AA1B-9276D14F4E32}"/>
              </a:ext>
            </a:extLst>
          </p:cNvPr>
          <p:cNvCxnSpPr/>
          <p:nvPr/>
        </p:nvCxnSpPr>
        <p:spPr>
          <a:xfrm>
            <a:off x="0" y="1271162"/>
            <a:ext cx="12192000" cy="0"/>
          </a:xfrm>
          <a:prstGeom prst="line">
            <a:avLst/>
          </a:prstGeom>
          <a:ln w="19050">
            <a:solidFill>
              <a:srgbClr val="F7CF47"/>
            </a:solidFill>
          </a:ln>
        </p:spPr>
        <p:style>
          <a:lnRef idx="1">
            <a:schemeClr val="accent1"/>
          </a:lnRef>
          <a:fillRef idx="0">
            <a:schemeClr val="accent1"/>
          </a:fillRef>
          <a:effectRef idx="0">
            <a:schemeClr val="accent1"/>
          </a:effectRef>
          <a:fontRef idx="minor">
            <a:schemeClr val="tx1"/>
          </a:fontRef>
        </p:style>
      </p:cxnSp>
      <p:sp>
        <p:nvSpPr>
          <p:cNvPr id="2" name="Subtitle 2">
            <a:extLst>
              <a:ext uri="{FF2B5EF4-FFF2-40B4-BE49-F238E27FC236}">
                <a16:creationId xmlns:a16="http://schemas.microsoft.com/office/drawing/2014/main" id="{56CC7785-9E39-6024-2BBC-785AAF7EFBE0}"/>
              </a:ext>
            </a:extLst>
          </p:cNvPr>
          <p:cNvSpPr txBox="1">
            <a:spLocks/>
          </p:cNvSpPr>
          <p:nvPr/>
        </p:nvSpPr>
        <p:spPr>
          <a:xfrm>
            <a:off x="2946269" y="1561999"/>
            <a:ext cx="6299461" cy="59067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Aft>
                <a:spcPts val="599"/>
              </a:spcAft>
              <a:buNone/>
            </a:pPr>
            <a:r>
              <a:rPr lang="en-US" sz="3200" dirty="0">
                <a:solidFill>
                  <a:schemeClr val="tx1"/>
                </a:solidFill>
                <a:latin typeface="Tisa Offc" panose="02010504030101020102" pitchFamily="2" charset="0"/>
                <a:ea typeface="Cambria" charset="0"/>
                <a:cs typeface="Tisa Offc" panose="02010504030101020102" pitchFamily="2" charset="0"/>
                <a:hlinkClick r:id="rId2"/>
              </a:rPr>
              <a:t>www.etdadmin.com/calstatela</a:t>
            </a:r>
            <a:r>
              <a:rPr lang="en-US" sz="3200" dirty="0">
                <a:solidFill>
                  <a:schemeClr val="tx1"/>
                </a:solidFill>
                <a:latin typeface="Tisa Offc" panose="02010504030101020102" pitchFamily="2" charset="0"/>
                <a:ea typeface="Cambria" charset="0"/>
                <a:cs typeface="Tisa Offc" panose="02010504030101020102" pitchFamily="2" charset="0"/>
              </a:rPr>
              <a:t> </a:t>
            </a:r>
          </a:p>
        </p:txBody>
      </p:sp>
      <p:sp>
        <p:nvSpPr>
          <p:cNvPr id="5" name="Rectangle 4">
            <a:extLst>
              <a:ext uri="{FF2B5EF4-FFF2-40B4-BE49-F238E27FC236}">
                <a16:creationId xmlns:a16="http://schemas.microsoft.com/office/drawing/2014/main" id="{9E065849-3B00-A33C-E904-4FF9666B4D6B}"/>
              </a:ext>
            </a:extLst>
          </p:cNvPr>
          <p:cNvSpPr/>
          <p:nvPr/>
        </p:nvSpPr>
        <p:spPr>
          <a:xfrm>
            <a:off x="0" y="5586838"/>
            <a:ext cx="12192000" cy="690010"/>
          </a:xfrm>
          <a:prstGeom prst="rect">
            <a:avLst/>
          </a:prstGeom>
          <a:solidFill>
            <a:srgbClr val="F7CF47"/>
          </a:solidFill>
          <a:ln>
            <a:solidFill>
              <a:srgbClr val="F7CF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F43B647-E0AE-ED18-194C-C7B5220E46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037" y="2443510"/>
            <a:ext cx="7439657" cy="3897614"/>
          </a:xfrm>
          <a:prstGeom prst="rect">
            <a:avLst/>
          </a:prstGeom>
        </p:spPr>
      </p:pic>
    </p:spTree>
    <p:extLst>
      <p:ext uri="{BB962C8B-B14F-4D97-AF65-F5344CB8AC3E}">
        <p14:creationId xmlns:p14="http://schemas.microsoft.com/office/powerpoint/2010/main" val="29303733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133600" y="758825"/>
            <a:ext cx="10058400" cy="3565525"/>
          </a:xfrm>
        </p:spPr>
        <p:txBody>
          <a:bodyPr/>
          <a:lstStyle/>
          <a:p>
            <a:r>
              <a:rPr lang="en-US" dirty="0"/>
              <a:t>        </a:t>
            </a:r>
          </a:p>
        </p:txBody>
      </p:sp>
      <p:sp>
        <p:nvSpPr>
          <p:cNvPr id="13" name="Subtitle 2"/>
          <p:cNvSpPr>
            <a:spLocks noGrp="1"/>
          </p:cNvSpPr>
          <p:nvPr>
            <p:ph type="subTitle" idx="4294967295"/>
          </p:nvPr>
        </p:nvSpPr>
        <p:spPr>
          <a:xfrm>
            <a:off x="3589751" y="4214689"/>
            <a:ext cx="4330887" cy="564701"/>
          </a:xfrm>
        </p:spPr>
        <p:txBody>
          <a:bodyPr wrap="square">
            <a:normAutofit/>
          </a:bodyPr>
          <a:lstStyle/>
          <a:p>
            <a:pPr marL="0" indent="0" algn="l">
              <a:lnSpc>
                <a:spcPct val="110000"/>
              </a:lnSpc>
              <a:spcAft>
                <a:spcPts val="599"/>
              </a:spcAft>
              <a:buNone/>
            </a:pPr>
            <a:r>
              <a:rPr lang="en-US" sz="1200" dirty="0">
                <a:solidFill>
                  <a:schemeClr val="tx1"/>
                </a:solidFill>
                <a:latin typeface="Tisa Offc" panose="02010504030101020102" pitchFamily="2" charset="0"/>
                <a:ea typeface="Cambria" charset="0"/>
                <a:cs typeface="Tisa Offc" panose="02010504030101020102" pitchFamily="2" charset="0"/>
              </a:rPr>
              <a:t>If students want to delay or prevent their work from being shared with ProQuest, they must submit an </a:t>
            </a:r>
            <a:r>
              <a:rPr lang="en-US" sz="1200" dirty="0">
                <a:solidFill>
                  <a:schemeClr val="tx1"/>
                </a:solidFill>
                <a:latin typeface="Tisa Offc" panose="02010504030101020102" pitchFamily="2" charset="0"/>
                <a:ea typeface="Cambria" charset="0"/>
                <a:cs typeface="Tisa Offc" panose="02010504030101020102" pitchFamily="2" charset="0"/>
                <a:hlinkClick r:id="rId3"/>
              </a:rPr>
              <a:t>embargo form</a:t>
            </a:r>
            <a:r>
              <a:rPr lang="en-US" sz="1200" dirty="0">
                <a:solidFill>
                  <a:schemeClr val="tx1"/>
                </a:solidFill>
                <a:latin typeface="Tisa Offc" panose="02010504030101020102" pitchFamily="2" charset="0"/>
                <a:ea typeface="Cambria" charset="0"/>
                <a:cs typeface="Tisa Offc" panose="02010504030101020102" pitchFamily="2" charset="0"/>
              </a:rPr>
              <a:t>.</a:t>
            </a:r>
          </a:p>
        </p:txBody>
      </p:sp>
      <p:sp>
        <p:nvSpPr>
          <p:cNvPr id="14" name="Title 1"/>
          <p:cNvSpPr txBox="1">
            <a:spLocks/>
          </p:cNvSpPr>
          <p:nvPr/>
        </p:nvSpPr>
        <p:spPr>
          <a:xfrm>
            <a:off x="1034866" y="356603"/>
            <a:ext cx="10352916" cy="566122"/>
          </a:xfrm>
          <a:prstGeom prst="rect">
            <a:avLst/>
          </a:prstGeom>
        </p:spPr>
        <p:txBody>
          <a:bodyPr vert="horz" lIns="108623" tIns="54312" rIns="108623" bIns="54312"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marL="0" marR="0" lvl="0" indent="0" algn="l" defTabSz="1318091" rtl="0" eaLnBrk="1" fontAlgn="auto" latinLnBrk="0" hangingPunct="1">
              <a:lnSpc>
                <a:spcPct val="100000"/>
              </a:lnSpc>
              <a:spcBef>
                <a:spcPct val="0"/>
              </a:spcBef>
              <a:spcAft>
                <a:spcPts val="0"/>
              </a:spcAft>
              <a:buClrTx/>
              <a:buSzTx/>
              <a:buFontTx/>
              <a:buNone/>
              <a:tabLst/>
              <a:defRPr/>
            </a:pPr>
            <a:r>
              <a:rPr kumimoji="0" lang="en-US" sz="3595" b="1" i="0" u="none" strike="noStrike" kern="1200" cap="none" spc="0" normalizeH="0" baseline="0" noProof="0" dirty="0">
                <a:ln>
                  <a:noFill/>
                </a:ln>
                <a:solidFill>
                  <a:prstClr val="black"/>
                </a:solidFill>
                <a:effectLst/>
                <a:uLnTx/>
                <a:uFillTx/>
                <a:latin typeface="FuturaBT Book" panose="020B0502020204020303" pitchFamily="34" charset="0"/>
                <a:ea typeface="+mj-ea"/>
                <a:cs typeface="Arial"/>
              </a:rPr>
              <a:t>PUBLISHING OPTIONS IN PROQUEST</a:t>
            </a:r>
          </a:p>
        </p:txBody>
      </p:sp>
      <p:sp>
        <p:nvSpPr>
          <p:cNvPr id="15" name="Subtitle 2"/>
          <p:cNvSpPr txBox="1">
            <a:spLocks/>
          </p:cNvSpPr>
          <p:nvPr/>
        </p:nvSpPr>
        <p:spPr>
          <a:xfrm>
            <a:off x="1045435" y="811643"/>
            <a:ext cx="5823326" cy="419087"/>
          </a:xfrm>
          <a:prstGeom prst="rect">
            <a:avLst/>
          </a:prstGeom>
        </p:spPr>
        <p:txBody>
          <a:bodyPr vert="horz" lIns="108623" tIns="54312" rIns="108623" bIns="54312"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318324" rtl="0" eaLnBrk="1" fontAlgn="auto" latinLnBrk="0" hangingPunct="1">
              <a:lnSpc>
                <a:spcPct val="120000"/>
              </a:lnSpc>
              <a:spcBef>
                <a:spcPct val="20000"/>
              </a:spcBef>
              <a:spcAft>
                <a:spcPts val="0"/>
              </a:spcAft>
              <a:buClrTx/>
              <a:buSzTx/>
              <a:buFont typeface="Arial"/>
              <a:buNone/>
              <a:tabLst/>
              <a:defRPr/>
            </a:pPr>
            <a:endParaRPr kumimoji="0" lang="en-US" sz="1548" b="0" i="1" u="none" strike="noStrike" kern="1200" cap="none" spc="0" normalizeH="0" baseline="0" noProof="0" dirty="0">
              <a:ln>
                <a:noFill/>
              </a:ln>
              <a:solidFill>
                <a:prstClr val="black"/>
              </a:solidFill>
              <a:effectLst/>
              <a:uLnTx/>
              <a:uFillTx/>
              <a:latin typeface="Tisa Offc"/>
              <a:ea typeface="+mn-ea"/>
              <a:cs typeface="Tisa Offc"/>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336520" y="3944550"/>
            <a:ext cx="2226411" cy="222641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1315" y="3797284"/>
            <a:ext cx="1514921" cy="2367064"/>
          </a:xfrm>
          <a:prstGeom prst="rect">
            <a:avLst/>
          </a:prstGeom>
        </p:spPr>
      </p:pic>
      <p:graphicFrame>
        <p:nvGraphicFramePr>
          <p:cNvPr id="5" name="Table 6">
            <a:extLst>
              <a:ext uri="{FF2B5EF4-FFF2-40B4-BE49-F238E27FC236}">
                <a16:creationId xmlns:a16="http://schemas.microsoft.com/office/drawing/2014/main" id="{2BBC9A05-A2AE-3094-62D7-68CDD43B8C2B}"/>
              </a:ext>
            </a:extLst>
          </p:cNvPr>
          <p:cNvGraphicFramePr>
            <a:graphicFrameLocks noGrp="1"/>
          </p:cNvGraphicFramePr>
          <p:nvPr/>
        </p:nvGraphicFramePr>
        <p:xfrm>
          <a:off x="1744992" y="1533725"/>
          <a:ext cx="8128000" cy="23926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792763595"/>
                    </a:ext>
                  </a:extLst>
                </a:gridCol>
                <a:gridCol w="4064000">
                  <a:extLst>
                    <a:ext uri="{9D8B030D-6E8A-4147-A177-3AD203B41FA5}">
                      <a16:colId xmlns:a16="http://schemas.microsoft.com/office/drawing/2014/main" val="3284264556"/>
                    </a:ext>
                  </a:extLst>
                </a:gridCol>
              </a:tblGrid>
              <a:tr h="370840">
                <a:tc>
                  <a:txBody>
                    <a:bodyPr/>
                    <a:lstStyle/>
                    <a:p>
                      <a:pPr algn="ctr"/>
                      <a:r>
                        <a:rPr lang="en-US" dirty="0">
                          <a:latin typeface="+mj-lt"/>
                        </a:rPr>
                        <a:t>TRADITIONAL </a:t>
                      </a:r>
                    </a:p>
                  </a:txBody>
                  <a:tcPr/>
                </a:tc>
                <a:tc>
                  <a:txBody>
                    <a:bodyPr/>
                    <a:lstStyle/>
                    <a:p>
                      <a:pPr algn="ctr"/>
                      <a:r>
                        <a:rPr lang="en-US" dirty="0">
                          <a:latin typeface="+mj-lt"/>
                        </a:rPr>
                        <a:t>OPEN ACCESS</a:t>
                      </a:r>
                    </a:p>
                  </a:txBody>
                  <a:tcPr/>
                </a:tc>
                <a:extLst>
                  <a:ext uri="{0D108BD9-81ED-4DB2-BD59-A6C34878D82A}">
                    <a16:rowId xmlns:a16="http://schemas.microsoft.com/office/drawing/2014/main" val="746534644"/>
                  </a:ext>
                </a:extLst>
              </a:tr>
              <a:tr h="370840">
                <a:tc>
                  <a:txBody>
                    <a:bodyPr/>
                    <a:lstStyle/>
                    <a:p>
                      <a:r>
                        <a:rPr lang="en-US" dirty="0"/>
                        <a:t>Most students choose this option</a:t>
                      </a:r>
                    </a:p>
                  </a:txBody>
                  <a:tcPr/>
                </a:tc>
                <a:tc>
                  <a:txBody>
                    <a:bodyPr/>
                    <a:lstStyle/>
                    <a:p>
                      <a:r>
                        <a:rPr lang="en-US" dirty="0"/>
                        <a:t>A few students choose this option</a:t>
                      </a:r>
                    </a:p>
                  </a:txBody>
                  <a:tcPr/>
                </a:tc>
                <a:extLst>
                  <a:ext uri="{0D108BD9-81ED-4DB2-BD59-A6C34878D82A}">
                    <a16:rowId xmlns:a16="http://schemas.microsoft.com/office/drawing/2014/main" val="3449345876"/>
                  </a:ext>
                </a:extLst>
              </a:tr>
              <a:tr h="370840">
                <a:tc>
                  <a:txBody>
                    <a:bodyPr/>
                    <a:lstStyle/>
                    <a:p>
                      <a:r>
                        <a:rPr lang="en-US" dirty="0"/>
                        <a:t>Free</a:t>
                      </a:r>
                    </a:p>
                  </a:txBody>
                  <a:tcPr/>
                </a:tc>
                <a:tc>
                  <a:txBody>
                    <a:bodyPr/>
                    <a:lstStyle/>
                    <a:p>
                      <a:r>
                        <a:rPr lang="en-US" dirty="0"/>
                        <a:t>$95.00 (paid to ProQuest)</a:t>
                      </a:r>
                    </a:p>
                  </a:txBody>
                  <a:tcPr/>
                </a:tc>
                <a:extLst>
                  <a:ext uri="{0D108BD9-81ED-4DB2-BD59-A6C34878D82A}">
                    <a16:rowId xmlns:a16="http://schemas.microsoft.com/office/drawing/2014/main" val="1942960776"/>
                  </a:ext>
                </a:extLst>
              </a:tr>
              <a:tr h="370840">
                <a:tc>
                  <a:txBody>
                    <a:bodyPr/>
                    <a:lstStyle/>
                    <a:p>
                      <a:r>
                        <a:rPr lang="en-US" dirty="0"/>
                        <a:t>Only the abstract is available publicly through ProQuest website</a:t>
                      </a:r>
                    </a:p>
                  </a:txBody>
                  <a:tcPr/>
                </a:tc>
                <a:tc>
                  <a:txBody>
                    <a:bodyPr/>
                    <a:lstStyle/>
                    <a:p>
                      <a:r>
                        <a:rPr lang="en-US" dirty="0"/>
                        <a:t>Full text is available publicly through ProQuest website</a:t>
                      </a:r>
                    </a:p>
                  </a:txBody>
                  <a:tcPr/>
                </a:tc>
                <a:extLst>
                  <a:ext uri="{0D108BD9-81ED-4DB2-BD59-A6C34878D82A}">
                    <a16:rowId xmlns:a16="http://schemas.microsoft.com/office/drawing/2014/main" val="3980666988"/>
                  </a:ext>
                </a:extLst>
              </a:tr>
              <a:tr h="370840">
                <a:tc>
                  <a:txBody>
                    <a:bodyPr/>
                    <a:lstStyle/>
                    <a:p>
                      <a:r>
                        <a:rPr lang="en-US" dirty="0"/>
                        <a:t>Full-text is available to Cal State LA users</a:t>
                      </a:r>
                    </a:p>
                  </a:txBody>
                  <a:tcPr/>
                </a:tc>
                <a:tc>
                  <a:txBody>
                    <a:bodyPr/>
                    <a:lstStyle/>
                    <a:p>
                      <a:r>
                        <a:rPr lang="en-US" dirty="0"/>
                        <a:t>Full text is available to Cal State LA users</a:t>
                      </a:r>
                    </a:p>
                  </a:txBody>
                  <a:tcPr/>
                </a:tc>
                <a:extLst>
                  <a:ext uri="{0D108BD9-81ED-4DB2-BD59-A6C34878D82A}">
                    <a16:rowId xmlns:a16="http://schemas.microsoft.com/office/drawing/2014/main" val="256651205"/>
                  </a:ext>
                </a:extLst>
              </a:tr>
            </a:tbl>
          </a:graphicData>
        </a:graphic>
      </p:graphicFrame>
    </p:spTree>
    <p:extLst>
      <p:ext uri="{BB962C8B-B14F-4D97-AF65-F5344CB8AC3E}">
        <p14:creationId xmlns:p14="http://schemas.microsoft.com/office/powerpoint/2010/main" val="188762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A41241D0-B99A-9F4A-B24C-B93540DBF5C6}"/>
              </a:ext>
            </a:extLst>
          </p:cNvPr>
          <p:cNvSpPr txBox="1">
            <a:spLocks/>
          </p:cNvSpPr>
          <p:nvPr/>
        </p:nvSpPr>
        <p:spPr>
          <a:xfrm>
            <a:off x="279331" y="84756"/>
            <a:ext cx="9196457" cy="1186403"/>
          </a:xfrm>
          <a:prstGeom prst="rect">
            <a:avLst/>
          </a:prstGeom>
        </p:spPr>
        <p:txBody>
          <a:bodyPr vert="horz" lIns="163096" tIns="81548" rIns="163096" bIns="81548"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4000" b="1" dirty="0">
                <a:solidFill>
                  <a:schemeClr val="tx1"/>
                </a:solidFill>
                <a:latin typeface="FuturaBT Book" panose="020B0502020204020303" pitchFamily="34" charset="77"/>
                <a:cs typeface="Arial"/>
              </a:rPr>
              <a:t>OTHER NOTES ABOUT PROQUEST</a:t>
            </a:r>
            <a:endParaRPr lang="en-US" sz="1600" b="1" dirty="0">
              <a:solidFill>
                <a:schemeClr val="tx1"/>
              </a:solidFill>
              <a:latin typeface="FuturaBT Book" panose="020B0502020204020303" pitchFamily="34" charset="77"/>
              <a:cs typeface="Arial"/>
            </a:endParaRPr>
          </a:p>
        </p:txBody>
      </p:sp>
      <p:pic>
        <p:nvPicPr>
          <p:cNvPr id="8" name="Picture 7">
            <a:extLst>
              <a:ext uri="{FF2B5EF4-FFF2-40B4-BE49-F238E27FC236}">
                <a16:creationId xmlns:a16="http://schemas.microsoft.com/office/drawing/2014/main" id="{758B2FF4-D43F-934A-8A06-C352C9DD824A}"/>
              </a:ext>
            </a:extLst>
          </p:cNvPr>
          <p:cNvPicPr>
            <a:picLocks noChangeAspect="1"/>
          </p:cNvPicPr>
          <p:nvPr/>
        </p:nvPicPr>
        <p:blipFill>
          <a:blip r:embed="rId2"/>
          <a:stretch>
            <a:fillRect/>
          </a:stretch>
        </p:blipFill>
        <p:spPr>
          <a:xfrm>
            <a:off x="10212321" y="6447217"/>
            <a:ext cx="1739273" cy="320481"/>
          </a:xfrm>
          <a:prstGeom prst="rect">
            <a:avLst/>
          </a:prstGeom>
        </p:spPr>
      </p:pic>
      <p:sp>
        <p:nvSpPr>
          <p:cNvPr id="9" name="Rectangle 8">
            <a:extLst>
              <a:ext uri="{FF2B5EF4-FFF2-40B4-BE49-F238E27FC236}">
                <a16:creationId xmlns:a16="http://schemas.microsoft.com/office/drawing/2014/main" id="{2103B522-4738-0246-A886-B78584B8C464}"/>
              </a:ext>
            </a:extLst>
          </p:cNvPr>
          <p:cNvSpPr/>
          <p:nvPr/>
        </p:nvSpPr>
        <p:spPr>
          <a:xfrm>
            <a:off x="0" y="6828914"/>
            <a:ext cx="12192000" cy="5817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66950B32-A2A7-F14E-AA1B-9276D14F4E32}"/>
              </a:ext>
            </a:extLst>
          </p:cNvPr>
          <p:cNvCxnSpPr/>
          <p:nvPr/>
        </p:nvCxnSpPr>
        <p:spPr>
          <a:xfrm>
            <a:off x="0" y="1271162"/>
            <a:ext cx="12192000" cy="0"/>
          </a:xfrm>
          <a:prstGeom prst="line">
            <a:avLst/>
          </a:prstGeom>
          <a:ln w="19050">
            <a:solidFill>
              <a:srgbClr val="F7CF47"/>
            </a:solidFill>
          </a:ln>
        </p:spPr>
        <p:style>
          <a:lnRef idx="1">
            <a:schemeClr val="accent1"/>
          </a:lnRef>
          <a:fillRef idx="0">
            <a:schemeClr val="accent1"/>
          </a:fillRef>
          <a:effectRef idx="0">
            <a:schemeClr val="accent1"/>
          </a:effectRef>
          <a:fontRef idx="minor">
            <a:schemeClr val="tx1"/>
          </a:fontRef>
        </p:style>
      </p:cxnSp>
      <p:sp>
        <p:nvSpPr>
          <p:cNvPr id="2" name="Subtitle 2">
            <a:extLst>
              <a:ext uri="{FF2B5EF4-FFF2-40B4-BE49-F238E27FC236}">
                <a16:creationId xmlns:a16="http://schemas.microsoft.com/office/drawing/2014/main" id="{56CC7785-9E39-6024-2BBC-785AAF7EFBE0}"/>
              </a:ext>
            </a:extLst>
          </p:cNvPr>
          <p:cNvSpPr txBox="1">
            <a:spLocks/>
          </p:cNvSpPr>
          <p:nvPr/>
        </p:nvSpPr>
        <p:spPr>
          <a:xfrm>
            <a:off x="820530" y="1566972"/>
            <a:ext cx="10391609" cy="441787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3189" indent="-353189" algn="l">
              <a:lnSpc>
                <a:spcPct val="110000"/>
              </a:lnSpc>
              <a:spcAft>
                <a:spcPts val="494"/>
              </a:spcAft>
              <a:buFont typeface="Wingdings" panose="05000000000000000000" pitchFamily="2" charset="2"/>
              <a:buChar char="q"/>
            </a:pPr>
            <a:r>
              <a:rPr lang="en-US" sz="3200" dirty="0">
                <a:solidFill>
                  <a:schemeClr val="tx1"/>
                </a:solidFill>
                <a:latin typeface="Tisa Offc" panose="02010504030101020102" pitchFamily="2" charset="0"/>
                <a:ea typeface="Cambria" charset="0"/>
                <a:cs typeface="Tisa Offc" panose="02010504030101020102" pitchFamily="2" charset="0"/>
              </a:rPr>
              <a:t>You can order hardbound copies &amp; register copyright through ProQuest during your initial upload ($)</a:t>
            </a:r>
          </a:p>
          <a:p>
            <a:pPr marL="353189" indent="-353189" algn="l">
              <a:lnSpc>
                <a:spcPct val="110000"/>
              </a:lnSpc>
              <a:spcAft>
                <a:spcPts val="494"/>
              </a:spcAft>
              <a:buFont typeface="Wingdings" panose="05000000000000000000" pitchFamily="2" charset="2"/>
              <a:buChar char="q"/>
            </a:pPr>
            <a:r>
              <a:rPr lang="en-US" sz="3200" dirty="0">
                <a:solidFill>
                  <a:schemeClr val="tx1"/>
                </a:solidFill>
                <a:latin typeface="Tisa Offc" panose="02010504030101020102" pitchFamily="2" charset="0"/>
                <a:ea typeface="Cambria" charset="0"/>
                <a:cs typeface="Tisa Offc" panose="02010504030101020102" pitchFamily="2" charset="0"/>
              </a:rPr>
              <a:t>ProQuest sends emails through an automated system – check spam or junk folders for “ETD Administrator”</a:t>
            </a:r>
          </a:p>
          <a:p>
            <a:pPr marL="353189" indent="-353189" algn="l">
              <a:lnSpc>
                <a:spcPct val="110000"/>
              </a:lnSpc>
              <a:spcAft>
                <a:spcPts val="494"/>
              </a:spcAft>
              <a:buFont typeface="Wingdings" panose="05000000000000000000" pitchFamily="2" charset="2"/>
              <a:buChar char="q"/>
            </a:pPr>
            <a:r>
              <a:rPr lang="en-US" sz="3200" dirty="0">
                <a:solidFill>
                  <a:schemeClr val="tx1"/>
                </a:solidFill>
                <a:latin typeface="Tisa Offc" panose="02010504030101020102" pitchFamily="2" charset="0"/>
                <a:ea typeface="Cambria" charset="0"/>
                <a:cs typeface="Tisa Offc" panose="02010504030101020102" pitchFamily="2" charset="0"/>
              </a:rPr>
              <a:t>Do not upload supplemental files or the GS-13 to ProQuest.</a:t>
            </a:r>
          </a:p>
          <a:p>
            <a:pPr marL="353189" indent="-353189" algn="l">
              <a:lnSpc>
                <a:spcPct val="110000"/>
              </a:lnSpc>
              <a:spcAft>
                <a:spcPts val="494"/>
              </a:spcAft>
              <a:buFont typeface="Wingdings" panose="05000000000000000000" pitchFamily="2" charset="2"/>
              <a:buChar char="q"/>
            </a:pPr>
            <a:r>
              <a:rPr lang="en-US" sz="3200" dirty="0">
                <a:solidFill>
                  <a:schemeClr val="tx1"/>
                </a:solidFill>
                <a:latin typeface="Tisa Offc" panose="02010504030101020102" pitchFamily="2" charset="0"/>
                <a:ea typeface="Cambria" charset="0"/>
                <a:cs typeface="Tisa Offc" panose="02010504030101020102" pitchFamily="2" charset="0"/>
              </a:rPr>
              <a:t>Do not delay with your edits!</a:t>
            </a:r>
          </a:p>
        </p:txBody>
      </p:sp>
    </p:spTree>
    <p:extLst>
      <p:ext uri="{BB962C8B-B14F-4D97-AF65-F5344CB8AC3E}">
        <p14:creationId xmlns:p14="http://schemas.microsoft.com/office/powerpoint/2010/main" val="108008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A41241D0-B99A-9F4A-B24C-B93540DBF5C6}"/>
              </a:ext>
            </a:extLst>
          </p:cNvPr>
          <p:cNvSpPr txBox="1">
            <a:spLocks/>
          </p:cNvSpPr>
          <p:nvPr/>
        </p:nvSpPr>
        <p:spPr>
          <a:xfrm>
            <a:off x="279331" y="84756"/>
            <a:ext cx="10932808" cy="1186403"/>
          </a:xfrm>
          <a:prstGeom prst="rect">
            <a:avLst/>
          </a:prstGeom>
        </p:spPr>
        <p:txBody>
          <a:bodyPr vert="horz" lIns="163096" tIns="81548" rIns="163096" bIns="81548"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4000" b="1" dirty="0">
                <a:solidFill>
                  <a:schemeClr val="tx1"/>
                </a:solidFill>
                <a:latin typeface="FuturaBT Book" panose="020B0502020204020303" pitchFamily="34" charset="77"/>
                <a:cs typeface="Arial"/>
              </a:rPr>
              <a:t>OTHER NOTES ABOUT THIS DEADLINE</a:t>
            </a:r>
            <a:endParaRPr lang="en-US" sz="1600" b="1" dirty="0">
              <a:solidFill>
                <a:schemeClr val="tx1"/>
              </a:solidFill>
              <a:latin typeface="FuturaBT Book" panose="020B0502020204020303" pitchFamily="34" charset="77"/>
              <a:cs typeface="Arial"/>
            </a:endParaRPr>
          </a:p>
        </p:txBody>
      </p:sp>
      <p:pic>
        <p:nvPicPr>
          <p:cNvPr id="8" name="Picture 7">
            <a:extLst>
              <a:ext uri="{FF2B5EF4-FFF2-40B4-BE49-F238E27FC236}">
                <a16:creationId xmlns:a16="http://schemas.microsoft.com/office/drawing/2014/main" id="{758B2FF4-D43F-934A-8A06-C352C9DD824A}"/>
              </a:ext>
            </a:extLst>
          </p:cNvPr>
          <p:cNvPicPr>
            <a:picLocks noChangeAspect="1"/>
          </p:cNvPicPr>
          <p:nvPr/>
        </p:nvPicPr>
        <p:blipFill>
          <a:blip r:embed="rId2"/>
          <a:stretch>
            <a:fillRect/>
          </a:stretch>
        </p:blipFill>
        <p:spPr>
          <a:xfrm>
            <a:off x="10212321" y="6447217"/>
            <a:ext cx="1739273" cy="320481"/>
          </a:xfrm>
          <a:prstGeom prst="rect">
            <a:avLst/>
          </a:prstGeom>
        </p:spPr>
      </p:pic>
      <p:sp>
        <p:nvSpPr>
          <p:cNvPr id="9" name="Rectangle 8">
            <a:extLst>
              <a:ext uri="{FF2B5EF4-FFF2-40B4-BE49-F238E27FC236}">
                <a16:creationId xmlns:a16="http://schemas.microsoft.com/office/drawing/2014/main" id="{2103B522-4738-0246-A886-B78584B8C464}"/>
              </a:ext>
            </a:extLst>
          </p:cNvPr>
          <p:cNvSpPr/>
          <p:nvPr/>
        </p:nvSpPr>
        <p:spPr>
          <a:xfrm>
            <a:off x="0" y="6828914"/>
            <a:ext cx="12192000" cy="5817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66950B32-A2A7-F14E-AA1B-9276D14F4E32}"/>
              </a:ext>
            </a:extLst>
          </p:cNvPr>
          <p:cNvCxnSpPr/>
          <p:nvPr/>
        </p:nvCxnSpPr>
        <p:spPr>
          <a:xfrm>
            <a:off x="0" y="1271162"/>
            <a:ext cx="12192000" cy="0"/>
          </a:xfrm>
          <a:prstGeom prst="line">
            <a:avLst/>
          </a:prstGeom>
          <a:ln w="19050">
            <a:solidFill>
              <a:srgbClr val="F7CF47"/>
            </a:solidFill>
          </a:ln>
        </p:spPr>
        <p:style>
          <a:lnRef idx="1">
            <a:schemeClr val="accent1"/>
          </a:lnRef>
          <a:fillRef idx="0">
            <a:schemeClr val="accent1"/>
          </a:fillRef>
          <a:effectRef idx="0">
            <a:schemeClr val="accent1"/>
          </a:effectRef>
          <a:fontRef idx="minor">
            <a:schemeClr val="tx1"/>
          </a:fontRef>
        </p:style>
      </p:cxnSp>
      <p:sp>
        <p:nvSpPr>
          <p:cNvPr id="2" name="Subtitle 2">
            <a:extLst>
              <a:ext uri="{FF2B5EF4-FFF2-40B4-BE49-F238E27FC236}">
                <a16:creationId xmlns:a16="http://schemas.microsoft.com/office/drawing/2014/main" id="{56CC7785-9E39-6024-2BBC-785AAF7EFBE0}"/>
              </a:ext>
            </a:extLst>
          </p:cNvPr>
          <p:cNvSpPr txBox="1">
            <a:spLocks/>
          </p:cNvSpPr>
          <p:nvPr/>
        </p:nvSpPr>
        <p:spPr>
          <a:xfrm>
            <a:off x="820530" y="1566972"/>
            <a:ext cx="10391609" cy="422551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3189" indent="-353189" algn="l">
              <a:lnSpc>
                <a:spcPct val="110000"/>
              </a:lnSpc>
              <a:spcAft>
                <a:spcPts val="494"/>
              </a:spcAft>
              <a:buFont typeface="Wingdings" panose="05000000000000000000" pitchFamily="2" charset="2"/>
              <a:buChar char="q"/>
            </a:pPr>
            <a:r>
              <a:rPr lang="en-US" sz="3200" dirty="0">
                <a:solidFill>
                  <a:schemeClr val="tx1"/>
                </a:solidFill>
                <a:latin typeface="Tisa Offc" panose="02010504030101020102" pitchFamily="2" charset="0"/>
                <a:ea typeface="Cambria" charset="0"/>
                <a:cs typeface="Tisa Offc" panose="02010504030101020102" pitchFamily="2" charset="0"/>
              </a:rPr>
              <a:t>You will receive feedback by Wednesday, May 15</a:t>
            </a:r>
          </a:p>
          <a:p>
            <a:pPr marL="353189" indent="-353189" algn="l">
              <a:lnSpc>
                <a:spcPct val="110000"/>
              </a:lnSpc>
              <a:spcAft>
                <a:spcPts val="494"/>
              </a:spcAft>
              <a:buFont typeface="Wingdings" panose="05000000000000000000" pitchFamily="2" charset="2"/>
              <a:buChar char="q"/>
            </a:pPr>
            <a:r>
              <a:rPr lang="en-US" sz="3200" dirty="0">
                <a:solidFill>
                  <a:schemeClr val="tx1"/>
                </a:solidFill>
                <a:latin typeface="Tisa Offc" panose="02010504030101020102" pitchFamily="2" charset="0"/>
                <a:ea typeface="Cambria" charset="0"/>
                <a:cs typeface="Tisa Offc" panose="02010504030101020102" pitchFamily="2" charset="0"/>
              </a:rPr>
              <a:t>Continue to work with your committee to finalize conten</a:t>
            </a:r>
            <a:r>
              <a:rPr lang="en-US" sz="3200" dirty="0">
                <a:latin typeface="Tisa Offc" panose="02010504030101020102" pitchFamily="2" charset="0"/>
                <a:ea typeface="Cambria" charset="0"/>
                <a:cs typeface="Tisa Offc" panose="02010504030101020102" pitchFamily="2" charset="0"/>
              </a:rPr>
              <a:t>t while you work with us to finalize format</a:t>
            </a:r>
            <a:endParaRPr lang="en-US" sz="3200" dirty="0">
              <a:solidFill>
                <a:schemeClr val="tx1"/>
              </a:solidFill>
              <a:latin typeface="Tisa Offc" panose="02010504030101020102" pitchFamily="2" charset="0"/>
              <a:ea typeface="Cambria" charset="0"/>
              <a:cs typeface="Tisa Offc" panose="02010504030101020102" pitchFamily="2" charset="0"/>
            </a:endParaRPr>
          </a:p>
          <a:p>
            <a:pPr marL="353189" indent="-353189" algn="l">
              <a:lnSpc>
                <a:spcPct val="110000"/>
              </a:lnSpc>
              <a:spcAft>
                <a:spcPts val="494"/>
              </a:spcAft>
              <a:buFont typeface="Wingdings" panose="05000000000000000000" pitchFamily="2" charset="2"/>
              <a:buChar char="q"/>
            </a:pPr>
            <a:r>
              <a:rPr lang="en-US" sz="3200" dirty="0">
                <a:solidFill>
                  <a:schemeClr val="tx1"/>
                </a:solidFill>
                <a:latin typeface="Tisa Offc" panose="02010504030101020102" pitchFamily="2" charset="0"/>
                <a:ea typeface="Cambria" charset="0"/>
                <a:cs typeface="Tisa Offc" panose="02010504030101020102" pitchFamily="2" charset="0"/>
              </a:rPr>
              <a:t>If you finish making all edits requested by your committee before you receive your official review feedback, upload the final PDF and notify your reviewer.</a:t>
            </a:r>
          </a:p>
        </p:txBody>
      </p:sp>
    </p:spTree>
    <p:extLst>
      <p:ext uri="{BB962C8B-B14F-4D97-AF65-F5344CB8AC3E}">
        <p14:creationId xmlns:p14="http://schemas.microsoft.com/office/powerpoint/2010/main" val="23587892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A41241D0-B99A-9F4A-B24C-B93540DBF5C6}"/>
              </a:ext>
            </a:extLst>
          </p:cNvPr>
          <p:cNvSpPr txBox="1">
            <a:spLocks/>
          </p:cNvSpPr>
          <p:nvPr/>
        </p:nvSpPr>
        <p:spPr>
          <a:xfrm>
            <a:off x="279331" y="84756"/>
            <a:ext cx="10932808" cy="1186403"/>
          </a:xfrm>
          <a:prstGeom prst="rect">
            <a:avLst/>
          </a:prstGeom>
        </p:spPr>
        <p:txBody>
          <a:bodyPr vert="horz" lIns="163096" tIns="81548" rIns="163096" bIns="81548"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4000" b="1" dirty="0">
                <a:solidFill>
                  <a:schemeClr val="tx1"/>
                </a:solidFill>
                <a:latin typeface="FuturaBT Book" panose="020B0502020204020303" pitchFamily="34" charset="77"/>
                <a:cs typeface="Arial"/>
              </a:rPr>
              <a:t>OFFICIAL REVIEW FEEDBACK </a:t>
            </a:r>
            <a:endParaRPr lang="en-US" sz="1600" b="1" dirty="0">
              <a:solidFill>
                <a:schemeClr val="tx1"/>
              </a:solidFill>
              <a:latin typeface="FuturaBT Book" panose="020B0502020204020303" pitchFamily="34" charset="77"/>
              <a:cs typeface="Arial"/>
            </a:endParaRPr>
          </a:p>
        </p:txBody>
      </p:sp>
      <p:pic>
        <p:nvPicPr>
          <p:cNvPr id="8" name="Picture 7">
            <a:extLst>
              <a:ext uri="{FF2B5EF4-FFF2-40B4-BE49-F238E27FC236}">
                <a16:creationId xmlns:a16="http://schemas.microsoft.com/office/drawing/2014/main" id="{758B2FF4-D43F-934A-8A06-C352C9DD824A}"/>
              </a:ext>
            </a:extLst>
          </p:cNvPr>
          <p:cNvPicPr>
            <a:picLocks noChangeAspect="1"/>
          </p:cNvPicPr>
          <p:nvPr/>
        </p:nvPicPr>
        <p:blipFill>
          <a:blip r:embed="rId2"/>
          <a:stretch>
            <a:fillRect/>
          </a:stretch>
        </p:blipFill>
        <p:spPr>
          <a:xfrm>
            <a:off x="10212321" y="6447217"/>
            <a:ext cx="1739273" cy="320481"/>
          </a:xfrm>
          <a:prstGeom prst="rect">
            <a:avLst/>
          </a:prstGeom>
        </p:spPr>
      </p:pic>
      <p:sp>
        <p:nvSpPr>
          <p:cNvPr id="9" name="Rectangle 8">
            <a:extLst>
              <a:ext uri="{FF2B5EF4-FFF2-40B4-BE49-F238E27FC236}">
                <a16:creationId xmlns:a16="http://schemas.microsoft.com/office/drawing/2014/main" id="{2103B522-4738-0246-A886-B78584B8C464}"/>
              </a:ext>
            </a:extLst>
          </p:cNvPr>
          <p:cNvSpPr/>
          <p:nvPr/>
        </p:nvSpPr>
        <p:spPr>
          <a:xfrm>
            <a:off x="0" y="6828914"/>
            <a:ext cx="12192000" cy="5817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66950B32-A2A7-F14E-AA1B-9276D14F4E32}"/>
              </a:ext>
            </a:extLst>
          </p:cNvPr>
          <p:cNvCxnSpPr/>
          <p:nvPr/>
        </p:nvCxnSpPr>
        <p:spPr>
          <a:xfrm>
            <a:off x="0" y="1271162"/>
            <a:ext cx="12192000" cy="0"/>
          </a:xfrm>
          <a:prstGeom prst="line">
            <a:avLst/>
          </a:prstGeom>
          <a:ln w="19050">
            <a:solidFill>
              <a:srgbClr val="F7CF47"/>
            </a:solidFill>
          </a:ln>
        </p:spPr>
        <p:style>
          <a:lnRef idx="1">
            <a:schemeClr val="accent1"/>
          </a:lnRef>
          <a:fillRef idx="0">
            <a:schemeClr val="accent1"/>
          </a:fillRef>
          <a:effectRef idx="0">
            <a:schemeClr val="accent1"/>
          </a:effectRef>
          <a:fontRef idx="minor">
            <a:schemeClr val="tx1"/>
          </a:fontRef>
        </p:style>
      </p:cxnSp>
      <p:pic>
        <p:nvPicPr>
          <p:cNvPr id="4" name="Picture 3" descr="Graphical user interface, text, application, email&#10;&#10;Description automatically generated">
            <a:extLst>
              <a:ext uri="{FF2B5EF4-FFF2-40B4-BE49-F238E27FC236}">
                <a16:creationId xmlns:a16="http://schemas.microsoft.com/office/drawing/2014/main" id="{A902BF60-DFBC-A93C-9F7A-32727A0A1DB0}"/>
              </a:ext>
            </a:extLst>
          </p:cNvPr>
          <p:cNvPicPr>
            <a:picLocks noChangeAspect="1"/>
          </p:cNvPicPr>
          <p:nvPr/>
        </p:nvPicPr>
        <p:blipFill>
          <a:blip r:embed="rId3"/>
          <a:stretch>
            <a:fillRect/>
          </a:stretch>
        </p:blipFill>
        <p:spPr>
          <a:xfrm>
            <a:off x="2154962" y="1425819"/>
            <a:ext cx="7882076" cy="5403091"/>
          </a:xfrm>
          <a:prstGeom prst="rect">
            <a:avLst/>
          </a:prstGeom>
          <a:ln>
            <a:solidFill>
              <a:schemeClr val="tx1"/>
            </a:solidFill>
          </a:ln>
        </p:spPr>
      </p:pic>
    </p:spTree>
    <p:extLst>
      <p:ext uri="{BB962C8B-B14F-4D97-AF65-F5344CB8AC3E}">
        <p14:creationId xmlns:p14="http://schemas.microsoft.com/office/powerpoint/2010/main" val="5261255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A41241D0-B99A-9F4A-B24C-B93540DBF5C6}"/>
              </a:ext>
            </a:extLst>
          </p:cNvPr>
          <p:cNvSpPr txBox="1">
            <a:spLocks/>
          </p:cNvSpPr>
          <p:nvPr/>
        </p:nvSpPr>
        <p:spPr>
          <a:xfrm>
            <a:off x="279331" y="84756"/>
            <a:ext cx="10932808" cy="1186403"/>
          </a:xfrm>
          <a:prstGeom prst="rect">
            <a:avLst/>
          </a:prstGeom>
        </p:spPr>
        <p:txBody>
          <a:bodyPr vert="horz" lIns="163096" tIns="81548" rIns="163096" bIns="81548"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4000" b="1" dirty="0">
                <a:solidFill>
                  <a:schemeClr val="tx1"/>
                </a:solidFill>
                <a:latin typeface="FuturaBT Book" panose="020B0502020204020303" pitchFamily="34" charset="77"/>
                <a:cs typeface="Arial"/>
              </a:rPr>
              <a:t>THESIS DEFENSE TIP</a:t>
            </a:r>
            <a:endParaRPr lang="en-US" sz="1600" b="1" dirty="0">
              <a:solidFill>
                <a:schemeClr val="tx1"/>
              </a:solidFill>
              <a:latin typeface="FuturaBT Book" panose="020B0502020204020303" pitchFamily="34" charset="77"/>
              <a:cs typeface="Arial"/>
            </a:endParaRPr>
          </a:p>
        </p:txBody>
      </p:sp>
      <p:sp>
        <p:nvSpPr>
          <p:cNvPr id="9" name="Rectangle 8">
            <a:extLst>
              <a:ext uri="{FF2B5EF4-FFF2-40B4-BE49-F238E27FC236}">
                <a16:creationId xmlns:a16="http://schemas.microsoft.com/office/drawing/2014/main" id="{2103B522-4738-0246-A886-B78584B8C464}"/>
              </a:ext>
            </a:extLst>
          </p:cNvPr>
          <p:cNvSpPr/>
          <p:nvPr/>
        </p:nvSpPr>
        <p:spPr>
          <a:xfrm>
            <a:off x="0" y="6828914"/>
            <a:ext cx="12192000" cy="5817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66950B32-A2A7-F14E-AA1B-9276D14F4E32}"/>
              </a:ext>
            </a:extLst>
          </p:cNvPr>
          <p:cNvCxnSpPr/>
          <p:nvPr/>
        </p:nvCxnSpPr>
        <p:spPr>
          <a:xfrm>
            <a:off x="0" y="1271162"/>
            <a:ext cx="12192000" cy="0"/>
          </a:xfrm>
          <a:prstGeom prst="line">
            <a:avLst/>
          </a:prstGeom>
          <a:ln w="19050">
            <a:solidFill>
              <a:srgbClr val="F7CF47"/>
            </a:solidFill>
          </a:ln>
        </p:spPr>
        <p:style>
          <a:lnRef idx="1">
            <a:schemeClr val="accent1"/>
          </a:lnRef>
          <a:fillRef idx="0">
            <a:schemeClr val="accent1"/>
          </a:fillRef>
          <a:effectRef idx="0">
            <a:schemeClr val="accent1"/>
          </a:effectRef>
          <a:fontRef idx="minor">
            <a:schemeClr val="tx1"/>
          </a:fontRef>
        </p:style>
      </p:cxnSp>
      <p:sp>
        <p:nvSpPr>
          <p:cNvPr id="2" name="Subtitle 2">
            <a:extLst>
              <a:ext uri="{FF2B5EF4-FFF2-40B4-BE49-F238E27FC236}">
                <a16:creationId xmlns:a16="http://schemas.microsoft.com/office/drawing/2014/main" id="{56CC7785-9E39-6024-2BBC-785AAF7EFBE0}"/>
              </a:ext>
            </a:extLst>
          </p:cNvPr>
          <p:cNvSpPr txBox="1">
            <a:spLocks/>
          </p:cNvSpPr>
          <p:nvPr/>
        </p:nvSpPr>
        <p:spPr>
          <a:xfrm>
            <a:off x="820530" y="1566972"/>
            <a:ext cx="10391609" cy="294978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10000"/>
              </a:lnSpc>
              <a:spcAft>
                <a:spcPts val="494"/>
              </a:spcAft>
              <a:buNone/>
            </a:pPr>
            <a:r>
              <a:rPr lang="en-US" sz="3200" dirty="0">
                <a:solidFill>
                  <a:schemeClr val="tx1"/>
                </a:solidFill>
                <a:latin typeface="Tisa Offc" panose="02010504030101020102" pitchFamily="2" charset="0"/>
                <a:ea typeface="Cambria" charset="0"/>
                <a:cs typeface="Tisa Offc" panose="02010504030101020102" pitchFamily="2" charset="0"/>
              </a:rPr>
              <a:t>If your program requires a defense, schedule it close to Deadline 2.</a:t>
            </a:r>
          </a:p>
          <a:p>
            <a:pPr marL="0" indent="0" algn="l">
              <a:lnSpc>
                <a:spcPct val="110000"/>
              </a:lnSpc>
              <a:spcAft>
                <a:spcPts val="494"/>
              </a:spcAft>
              <a:buNone/>
            </a:pPr>
            <a:r>
              <a:rPr lang="en-US" sz="3200" dirty="0">
                <a:solidFill>
                  <a:schemeClr val="tx1"/>
                </a:solidFill>
                <a:latin typeface="Tisa Offc" panose="02010504030101020102" pitchFamily="2" charset="0"/>
                <a:ea typeface="Cambria" charset="0"/>
                <a:cs typeface="Tisa Offc" panose="02010504030101020102" pitchFamily="2" charset="0"/>
              </a:rPr>
              <a:t>This allows adequate time for you to incorporate feedback received at your defense into your draft (which will eventually be checked for formatting).</a:t>
            </a:r>
          </a:p>
        </p:txBody>
      </p:sp>
      <p:sp>
        <p:nvSpPr>
          <p:cNvPr id="4" name="Rectangle 3">
            <a:extLst>
              <a:ext uri="{FF2B5EF4-FFF2-40B4-BE49-F238E27FC236}">
                <a16:creationId xmlns:a16="http://schemas.microsoft.com/office/drawing/2014/main" id="{3A79E3A9-DF3B-B0E7-3533-0190335AC9A8}"/>
              </a:ext>
            </a:extLst>
          </p:cNvPr>
          <p:cNvSpPr/>
          <p:nvPr/>
        </p:nvSpPr>
        <p:spPr>
          <a:xfrm>
            <a:off x="0" y="5327829"/>
            <a:ext cx="12192000" cy="690010"/>
          </a:xfrm>
          <a:prstGeom prst="rect">
            <a:avLst/>
          </a:prstGeom>
          <a:solidFill>
            <a:srgbClr val="F7CF47"/>
          </a:solidFill>
          <a:ln>
            <a:solidFill>
              <a:srgbClr val="F7CF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0595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703355" y="1639896"/>
            <a:ext cx="10785290" cy="753509"/>
          </a:xfrm>
          <a:prstGeom prst="rect">
            <a:avLst/>
          </a:prstGeom>
        </p:spPr>
        <p:txBody>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r>
              <a:rPr lang="en-US" sz="8000" b="1" dirty="0">
                <a:solidFill>
                  <a:schemeClr val="tx1"/>
                </a:solidFill>
                <a:latin typeface="FuturaBT Book"/>
                <a:cs typeface="FuturaBT Book"/>
              </a:rPr>
              <a:t>DEADLINE 3</a:t>
            </a:r>
          </a:p>
        </p:txBody>
      </p:sp>
      <p:sp>
        <p:nvSpPr>
          <p:cNvPr id="17" name="Subtitle 2"/>
          <p:cNvSpPr txBox="1">
            <a:spLocks/>
          </p:cNvSpPr>
          <p:nvPr/>
        </p:nvSpPr>
        <p:spPr>
          <a:xfrm>
            <a:off x="1833034" y="2992766"/>
            <a:ext cx="8525932" cy="1764169"/>
          </a:xfrm>
          <a:prstGeom prst="rect">
            <a:avLst/>
          </a:prstGeom>
        </p:spPr>
        <p:txBody>
          <a:bodyPr>
            <a:noAutofit/>
          </a:bodyPr>
          <a:lstStyle>
            <a:lvl1pPr marL="0" indent="0" algn="ctr" defTabSz="1087444" rtl="0" eaLnBrk="1" latinLnBrk="0" hangingPunct="1">
              <a:lnSpc>
                <a:spcPct val="130000"/>
              </a:lnSpc>
              <a:spcBef>
                <a:spcPct val="20000"/>
              </a:spcBef>
              <a:buFont typeface="Arial"/>
              <a:buNone/>
              <a:defRPr sz="2400" kern="1200">
                <a:solidFill>
                  <a:schemeClr val="tx2"/>
                </a:solidFill>
                <a:latin typeface="TisaOT"/>
                <a:ea typeface="+mn-ea"/>
                <a:cs typeface="TisaOT"/>
              </a:defRPr>
            </a:lvl1pPr>
            <a:lvl2pPr marL="1087444"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2pPr>
            <a:lvl3pPr marL="2174887"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3pPr>
            <a:lvl4pPr marL="3262338"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4pPr>
            <a:lvl5pPr marL="4349779"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5pPr>
            <a:lvl6pPr marL="5980947" indent="-543724" algn="l" defTabSz="1087444" rtl="0" eaLnBrk="1" latinLnBrk="0" hangingPunct="1">
              <a:spcBef>
                <a:spcPct val="20000"/>
              </a:spcBef>
              <a:buFont typeface="Arial"/>
              <a:buChar char="•"/>
              <a:defRPr sz="4800" kern="1200">
                <a:solidFill>
                  <a:schemeClr val="tx1"/>
                </a:solidFill>
                <a:latin typeface="+mn-lt"/>
                <a:ea typeface="+mn-ea"/>
                <a:cs typeface="+mn-cs"/>
              </a:defRPr>
            </a:lvl6pPr>
            <a:lvl7pPr marL="7068393" indent="-543724" algn="l" defTabSz="1087444" rtl="0" eaLnBrk="1" latinLnBrk="0" hangingPunct="1">
              <a:spcBef>
                <a:spcPct val="20000"/>
              </a:spcBef>
              <a:buFont typeface="Arial"/>
              <a:buChar char="•"/>
              <a:defRPr sz="4800" kern="1200">
                <a:solidFill>
                  <a:schemeClr val="tx1"/>
                </a:solidFill>
                <a:latin typeface="+mn-lt"/>
                <a:ea typeface="+mn-ea"/>
                <a:cs typeface="+mn-cs"/>
              </a:defRPr>
            </a:lvl7pPr>
            <a:lvl8pPr marL="8155841" indent="-543724" algn="l" defTabSz="1087444" rtl="0" eaLnBrk="1" latinLnBrk="0" hangingPunct="1">
              <a:spcBef>
                <a:spcPct val="20000"/>
              </a:spcBef>
              <a:buFont typeface="Arial"/>
              <a:buChar char="•"/>
              <a:defRPr sz="4800" kern="1200">
                <a:solidFill>
                  <a:schemeClr val="tx1"/>
                </a:solidFill>
                <a:latin typeface="+mn-lt"/>
                <a:ea typeface="+mn-ea"/>
                <a:cs typeface="+mn-cs"/>
              </a:defRPr>
            </a:lvl8pPr>
            <a:lvl9pPr marL="9243285" indent="-543724" algn="l" defTabSz="1087444" rtl="0" eaLnBrk="1" latinLnBrk="0" hangingPunct="1">
              <a:spcBef>
                <a:spcPct val="20000"/>
              </a:spcBef>
              <a:buFont typeface="Arial"/>
              <a:buChar char="•"/>
              <a:defRPr sz="4800" kern="1200">
                <a:solidFill>
                  <a:schemeClr val="tx1"/>
                </a:solidFill>
                <a:latin typeface="+mn-lt"/>
                <a:ea typeface="+mn-ea"/>
                <a:cs typeface="+mn-cs"/>
              </a:defRPr>
            </a:lvl9pPr>
          </a:lstStyle>
          <a:p>
            <a:r>
              <a:rPr lang="en-US" sz="4000" dirty="0">
                <a:solidFill>
                  <a:schemeClr val="tx1"/>
                </a:solidFill>
                <a:latin typeface="Tisa Offc" panose="02010504030101020102" pitchFamily="2" charset="0"/>
                <a:cs typeface="Tisa Offc" panose="02010504030101020102" pitchFamily="2" charset="0"/>
              </a:rPr>
              <a:t>Submit the signed GS-13 form and upload your committee-approved draft.</a:t>
            </a:r>
          </a:p>
        </p:txBody>
      </p:sp>
      <p:pic>
        <p:nvPicPr>
          <p:cNvPr id="2" name="Picture 1">
            <a:extLst>
              <a:ext uri="{FF2B5EF4-FFF2-40B4-BE49-F238E27FC236}">
                <a16:creationId xmlns:a16="http://schemas.microsoft.com/office/drawing/2014/main" id="{F4447AB5-BA8E-574D-1EEB-691B547BDC04}"/>
              </a:ext>
            </a:extLst>
          </p:cNvPr>
          <p:cNvPicPr>
            <a:picLocks noChangeAspect="1"/>
          </p:cNvPicPr>
          <p:nvPr/>
        </p:nvPicPr>
        <p:blipFill>
          <a:blip r:embed="rId2"/>
          <a:stretch>
            <a:fillRect/>
          </a:stretch>
        </p:blipFill>
        <p:spPr>
          <a:xfrm>
            <a:off x="10233736" y="4704103"/>
            <a:ext cx="1471954" cy="1764170"/>
          </a:xfrm>
          <a:prstGeom prst="rect">
            <a:avLst/>
          </a:prstGeom>
        </p:spPr>
      </p:pic>
      <p:sp>
        <p:nvSpPr>
          <p:cNvPr id="3" name="Rectangle 2">
            <a:extLst>
              <a:ext uri="{FF2B5EF4-FFF2-40B4-BE49-F238E27FC236}">
                <a16:creationId xmlns:a16="http://schemas.microsoft.com/office/drawing/2014/main" id="{3DCDC0CA-274C-5545-4E65-6E23189BE13B}"/>
              </a:ext>
            </a:extLst>
          </p:cNvPr>
          <p:cNvSpPr/>
          <p:nvPr/>
        </p:nvSpPr>
        <p:spPr>
          <a:xfrm>
            <a:off x="0" y="439223"/>
            <a:ext cx="12192000" cy="690010"/>
          </a:xfrm>
          <a:prstGeom prst="rect">
            <a:avLst/>
          </a:prstGeom>
          <a:solidFill>
            <a:srgbClr val="F7CF47"/>
          </a:solidFill>
          <a:ln>
            <a:solidFill>
              <a:srgbClr val="F7CF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8512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B217E-5CE0-77EC-E99F-C4BD1CC547E3}"/>
              </a:ext>
            </a:extLst>
          </p:cNvPr>
          <p:cNvSpPr>
            <a:spLocks noGrp="1"/>
          </p:cNvSpPr>
          <p:nvPr>
            <p:ph type="title"/>
          </p:nvPr>
        </p:nvSpPr>
        <p:spPr/>
        <p:txBody>
          <a:bodyPr>
            <a:normAutofit/>
          </a:bodyPr>
          <a:lstStyle/>
          <a:p>
            <a:r>
              <a:rPr lang="en-US" b="1" dirty="0">
                <a:solidFill>
                  <a:schemeClr val="tx1"/>
                </a:solidFill>
              </a:rPr>
              <a:t>CAMPUS POLICIES TO KNOW</a:t>
            </a:r>
            <a:endParaRPr lang="en-US" b="1" dirty="0"/>
          </a:p>
        </p:txBody>
      </p:sp>
      <p:sp>
        <p:nvSpPr>
          <p:cNvPr id="3" name="Content Placeholder 2">
            <a:extLst>
              <a:ext uri="{FF2B5EF4-FFF2-40B4-BE49-F238E27FC236}">
                <a16:creationId xmlns:a16="http://schemas.microsoft.com/office/drawing/2014/main" id="{4FF81C87-9FDD-6437-05D7-30531F814EC2}"/>
              </a:ext>
            </a:extLst>
          </p:cNvPr>
          <p:cNvSpPr>
            <a:spLocks noGrp="1"/>
          </p:cNvSpPr>
          <p:nvPr>
            <p:ph idx="1"/>
          </p:nvPr>
        </p:nvSpPr>
        <p:spPr>
          <a:xfrm>
            <a:off x="1097280" y="1845733"/>
            <a:ext cx="10058400" cy="4356283"/>
          </a:xfrm>
        </p:spPr>
        <p:txBody>
          <a:bodyPr>
            <a:normAutofit/>
          </a:bodyPr>
          <a:lstStyle/>
          <a:p>
            <a:pPr marL="342900" indent="-342900">
              <a:spcBef>
                <a:spcPts val="0"/>
              </a:spcBef>
              <a:spcAft>
                <a:spcPts val="1200"/>
              </a:spcAft>
              <a:buFont typeface="Wingdings" panose="05000000000000000000" pitchFamily="2" charset="2"/>
              <a:buChar char="q"/>
            </a:pPr>
            <a:r>
              <a:rPr lang="en-US" b="1" dirty="0">
                <a:solidFill>
                  <a:schemeClr val="tx1"/>
                </a:solidFill>
                <a:latin typeface="Tisa Offc" panose="02010504030101020102" pitchFamily="2" charset="0"/>
                <a:ea typeface="Calibri" panose="020F0502020204030204" pitchFamily="34" charset="0"/>
                <a:cs typeface="Tisa Offc" panose="02010504030101020102" pitchFamily="2" charset="0"/>
              </a:rPr>
              <a:t>Advancement to Candidacy</a:t>
            </a:r>
            <a:r>
              <a:rPr lang="en-US" dirty="0">
                <a:solidFill>
                  <a:schemeClr val="tx1"/>
                </a:solidFill>
                <a:latin typeface="Tisa Offc" panose="02010504030101020102" pitchFamily="2" charset="0"/>
                <a:ea typeface="Calibri" panose="020F0502020204030204" pitchFamily="34" charset="0"/>
                <a:cs typeface="Tisa Offc" panose="02010504030101020102" pitchFamily="2" charset="0"/>
              </a:rPr>
              <a:t>: the University prerequisite to enrolling for the thesis, project, and comprehensive examination (completed through the submission of a GS-10 form)</a:t>
            </a:r>
          </a:p>
          <a:p>
            <a:pPr marL="342900" lvl="0" indent="-342900">
              <a:spcBef>
                <a:spcPts val="0"/>
              </a:spcBef>
              <a:spcAft>
                <a:spcPts val="1200"/>
              </a:spcAft>
              <a:buFont typeface="Wingdings" panose="05000000000000000000" pitchFamily="2" charset="2"/>
              <a:buChar char="q"/>
            </a:pPr>
            <a:r>
              <a:rPr lang="en-US" b="1" dirty="0">
                <a:solidFill>
                  <a:schemeClr val="tx1"/>
                </a:solidFill>
              </a:rPr>
              <a:t>Forming the Thesis Committee</a:t>
            </a:r>
            <a:r>
              <a:rPr lang="en-US" dirty="0"/>
              <a:t>: </a:t>
            </a:r>
            <a:r>
              <a:rPr lang="en-US" dirty="0">
                <a:solidFill>
                  <a:schemeClr val="tx1"/>
                </a:solidFill>
              </a:rPr>
              <a:t>Each thesis or project must be approved by a thesis or project committee. A thesis or project committee shall include, as a minimum, a chair and one other member of the permanent faculty. Up to two additional committee members may include other permanent faculty or subject-matter or professional experts, including temporary faculty. The committee shall be approved by the department/division chair or school director and by the college dean or designee.</a:t>
            </a:r>
          </a:p>
          <a:p>
            <a:pPr marL="342900" lvl="0" indent="-342900">
              <a:spcBef>
                <a:spcPts val="0"/>
              </a:spcBef>
              <a:spcAft>
                <a:spcPts val="1200"/>
              </a:spcAft>
              <a:buFont typeface="Wingdings" panose="05000000000000000000" pitchFamily="2" charset="2"/>
              <a:buChar char="q"/>
            </a:pPr>
            <a:r>
              <a:rPr lang="en-US" dirty="0">
                <a:solidFill>
                  <a:schemeClr val="tx1"/>
                </a:solidFill>
              </a:rPr>
              <a:t>Graduate students must be enrolled in something during the term they submit their thesis/project report for approval</a:t>
            </a:r>
          </a:p>
          <a:p>
            <a:pPr marL="342900" lvl="0" indent="-342900">
              <a:spcBef>
                <a:spcPts val="0"/>
              </a:spcBef>
              <a:spcAft>
                <a:spcPts val="1200"/>
              </a:spcAft>
              <a:buFont typeface="Wingdings" panose="05000000000000000000" pitchFamily="2" charset="2"/>
              <a:buChar char="q"/>
            </a:pPr>
            <a:endParaRPr lang="en-US" dirty="0">
              <a:solidFill>
                <a:schemeClr val="tx1"/>
              </a:solidFill>
            </a:endParaRPr>
          </a:p>
          <a:p>
            <a:pPr marL="342900" lvl="0" indent="-342900">
              <a:spcBef>
                <a:spcPts val="0"/>
              </a:spcBef>
              <a:spcAft>
                <a:spcPts val="1200"/>
              </a:spcAft>
              <a:buFont typeface="Wingdings" panose="05000000000000000000" pitchFamily="2" charset="2"/>
              <a:buChar char="q"/>
            </a:pPr>
            <a:endParaRPr lang="en-US" dirty="0">
              <a:solidFill>
                <a:schemeClr val="tx1"/>
              </a:solidFill>
            </a:endParaRPr>
          </a:p>
          <a:p>
            <a:pPr marL="0" indent="0">
              <a:lnSpc>
                <a:spcPct val="110000"/>
              </a:lnSpc>
              <a:buNone/>
            </a:pPr>
            <a:endParaRPr lang="en-US" sz="1600" dirty="0">
              <a:solidFill>
                <a:srgbClr val="000000"/>
              </a:solidFill>
            </a:endParaRPr>
          </a:p>
          <a:p>
            <a:pPr marL="0" indent="0">
              <a:lnSpc>
                <a:spcPct val="110000"/>
              </a:lnSpc>
              <a:buNone/>
            </a:pPr>
            <a:endParaRPr lang="en-US" sz="1600" dirty="0">
              <a:solidFill>
                <a:schemeClr val="tx1"/>
              </a:solidFill>
            </a:endParaRPr>
          </a:p>
          <a:p>
            <a:pPr marL="0" indent="0">
              <a:lnSpc>
                <a:spcPct val="110000"/>
              </a:lnSpc>
              <a:buNone/>
            </a:pPr>
            <a:endParaRPr lang="en-US" sz="1600" dirty="0">
              <a:solidFill>
                <a:srgbClr val="000000"/>
              </a:solidFill>
            </a:endParaRPr>
          </a:p>
        </p:txBody>
      </p:sp>
    </p:spTree>
    <p:extLst>
      <p:ext uri="{BB962C8B-B14F-4D97-AF65-F5344CB8AC3E}">
        <p14:creationId xmlns:p14="http://schemas.microsoft.com/office/powerpoint/2010/main" val="31594822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A41241D0-B99A-9F4A-B24C-B93540DBF5C6}"/>
              </a:ext>
            </a:extLst>
          </p:cNvPr>
          <p:cNvSpPr txBox="1">
            <a:spLocks/>
          </p:cNvSpPr>
          <p:nvPr/>
        </p:nvSpPr>
        <p:spPr>
          <a:xfrm>
            <a:off x="279331" y="84756"/>
            <a:ext cx="10932808" cy="1186403"/>
          </a:xfrm>
          <a:prstGeom prst="rect">
            <a:avLst/>
          </a:prstGeom>
        </p:spPr>
        <p:txBody>
          <a:bodyPr vert="horz" lIns="163096" tIns="81548" rIns="163096" bIns="81548"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4000" b="1" dirty="0">
                <a:solidFill>
                  <a:schemeClr val="tx1"/>
                </a:solidFill>
                <a:latin typeface="FuturaBT Book" panose="020B0502020204020303" pitchFamily="34" charset="77"/>
                <a:cs typeface="Arial"/>
              </a:rPr>
              <a:t>GS-13 FORM</a:t>
            </a:r>
            <a:endParaRPr lang="en-US" sz="1600" b="1" dirty="0">
              <a:solidFill>
                <a:schemeClr val="tx1"/>
              </a:solidFill>
              <a:latin typeface="FuturaBT Book" panose="020B0502020204020303" pitchFamily="34" charset="77"/>
              <a:cs typeface="Arial"/>
            </a:endParaRPr>
          </a:p>
        </p:txBody>
      </p:sp>
      <p:pic>
        <p:nvPicPr>
          <p:cNvPr id="8" name="Picture 7">
            <a:extLst>
              <a:ext uri="{FF2B5EF4-FFF2-40B4-BE49-F238E27FC236}">
                <a16:creationId xmlns:a16="http://schemas.microsoft.com/office/drawing/2014/main" id="{758B2FF4-D43F-934A-8A06-C352C9DD824A}"/>
              </a:ext>
            </a:extLst>
          </p:cNvPr>
          <p:cNvPicPr>
            <a:picLocks noChangeAspect="1"/>
          </p:cNvPicPr>
          <p:nvPr/>
        </p:nvPicPr>
        <p:blipFill>
          <a:blip r:embed="rId2"/>
          <a:stretch>
            <a:fillRect/>
          </a:stretch>
        </p:blipFill>
        <p:spPr>
          <a:xfrm>
            <a:off x="10212321" y="6447217"/>
            <a:ext cx="1739273" cy="320481"/>
          </a:xfrm>
          <a:prstGeom prst="rect">
            <a:avLst/>
          </a:prstGeom>
        </p:spPr>
      </p:pic>
      <p:sp>
        <p:nvSpPr>
          <p:cNvPr id="9" name="Rectangle 8">
            <a:extLst>
              <a:ext uri="{FF2B5EF4-FFF2-40B4-BE49-F238E27FC236}">
                <a16:creationId xmlns:a16="http://schemas.microsoft.com/office/drawing/2014/main" id="{2103B522-4738-0246-A886-B78584B8C464}"/>
              </a:ext>
            </a:extLst>
          </p:cNvPr>
          <p:cNvSpPr/>
          <p:nvPr/>
        </p:nvSpPr>
        <p:spPr>
          <a:xfrm>
            <a:off x="0" y="6828914"/>
            <a:ext cx="12192000" cy="5817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66950B32-A2A7-F14E-AA1B-9276D14F4E32}"/>
              </a:ext>
            </a:extLst>
          </p:cNvPr>
          <p:cNvCxnSpPr/>
          <p:nvPr/>
        </p:nvCxnSpPr>
        <p:spPr>
          <a:xfrm>
            <a:off x="0" y="1271162"/>
            <a:ext cx="12192000" cy="0"/>
          </a:xfrm>
          <a:prstGeom prst="line">
            <a:avLst/>
          </a:prstGeom>
          <a:ln w="19050">
            <a:solidFill>
              <a:srgbClr val="F7CF47"/>
            </a:solidFill>
          </a:ln>
        </p:spPr>
        <p:style>
          <a:lnRef idx="1">
            <a:schemeClr val="accent1"/>
          </a:lnRef>
          <a:fillRef idx="0">
            <a:schemeClr val="accent1"/>
          </a:fillRef>
          <a:effectRef idx="0">
            <a:schemeClr val="accent1"/>
          </a:effectRef>
          <a:fontRef idx="minor">
            <a:schemeClr val="tx1"/>
          </a:fontRef>
        </p:style>
      </p:cxnSp>
      <p:sp>
        <p:nvSpPr>
          <p:cNvPr id="2" name="Subtitle 2">
            <a:extLst>
              <a:ext uri="{FF2B5EF4-FFF2-40B4-BE49-F238E27FC236}">
                <a16:creationId xmlns:a16="http://schemas.microsoft.com/office/drawing/2014/main" id="{56CC7785-9E39-6024-2BBC-785AAF7EFBE0}"/>
              </a:ext>
            </a:extLst>
          </p:cNvPr>
          <p:cNvSpPr txBox="1">
            <a:spLocks/>
          </p:cNvSpPr>
          <p:nvPr/>
        </p:nvSpPr>
        <p:spPr>
          <a:xfrm>
            <a:off x="820530" y="1566972"/>
            <a:ext cx="10391609" cy="396903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eaLnBrk="1" fontAlgn="auto" latinLnBrk="0" hangingPunct="1">
              <a:lnSpc>
                <a:spcPct val="110000"/>
              </a:lnSpc>
              <a:spcBef>
                <a:spcPts val="0"/>
              </a:spcBef>
              <a:spcAft>
                <a:spcPts val="494"/>
              </a:spcAft>
              <a:buClrTx/>
              <a:buSzTx/>
              <a:buFont typeface="Wingdings" charset="2"/>
              <a:buChar char="q"/>
              <a:tabLst/>
              <a:defRPr/>
            </a:pPr>
            <a:r>
              <a:rPr lang="en-US" sz="3200" dirty="0">
                <a:solidFill>
                  <a:schemeClr val="tx1"/>
                </a:solidFill>
                <a:latin typeface="Tisa Offc" panose="02010504030101020102" pitchFamily="2" charset="0"/>
                <a:ea typeface="Cambria" charset="0"/>
                <a:cs typeface="Tisa Offc" panose="02010504030101020102" pitchFamily="2" charset="0"/>
              </a:rPr>
              <a:t>The </a:t>
            </a:r>
            <a:r>
              <a:rPr lang="en-US" sz="3200" dirty="0">
                <a:solidFill>
                  <a:schemeClr val="tx1"/>
                </a:solidFill>
                <a:latin typeface="Tisa Offc" panose="02010504030101020102" pitchFamily="2" charset="0"/>
                <a:ea typeface="Cambria" charset="0"/>
                <a:cs typeface="Tisa Offc" panose="02010504030101020102" pitchFamily="2" charset="0"/>
                <a:hlinkClick r:id="rId3"/>
              </a:rPr>
              <a:t>GS-13 form </a:t>
            </a:r>
            <a:r>
              <a:rPr lang="en-US" sz="3200" dirty="0">
                <a:solidFill>
                  <a:schemeClr val="tx1"/>
                </a:solidFill>
                <a:latin typeface="Tisa Offc" panose="02010504030101020102" pitchFamily="2" charset="0"/>
                <a:ea typeface="Cambria" charset="0"/>
                <a:cs typeface="Tisa Offc" panose="02010504030101020102" pitchFamily="2" charset="0"/>
              </a:rPr>
              <a:t>is the approval page for theses, project reports, and dissertations.</a:t>
            </a:r>
          </a:p>
          <a:p>
            <a:pPr marL="0" marR="0" lvl="0" indent="0" algn="l" defTabSz="914400" eaLnBrk="1" fontAlgn="auto" latinLnBrk="0" hangingPunct="1">
              <a:lnSpc>
                <a:spcPct val="110000"/>
              </a:lnSpc>
              <a:spcBef>
                <a:spcPts val="0"/>
              </a:spcBef>
              <a:spcAft>
                <a:spcPts val="494"/>
              </a:spcAft>
              <a:buClrTx/>
              <a:buSzTx/>
              <a:buNone/>
              <a:tabLst/>
              <a:defRPr/>
            </a:pPr>
            <a:endParaRPr lang="en-US" sz="3200" dirty="0">
              <a:solidFill>
                <a:schemeClr val="tx1"/>
              </a:solidFill>
              <a:latin typeface="Tisa Offc" panose="02010504030101020102" pitchFamily="2" charset="0"/>
              <a:ea typeface="Cambria" charset="0"/>
              <a:cs typeface="Tisa Offc" panose="02010504030101020102" pitchFamily="2" charset="0"/>
            </a:endParaRPr>
          </a:p>
          <a:p>
            <a:pPr marL="457200" marR="0" lvl="0" indent="-457200" algn="l" defTabSz="914400" eaLnBrk="1" fontAlgn="auto" latinLnBrk="0" hangingPunct="1">
              <a:lnSpc>
                <a:spcPct val="110000"/>
              </a:lnSpc>
              <a:spcBef>
                <a:spcPts val="0"/>
              </a:spcBef>
              <a:spcAft>
                <a:spcPts val="494"/>
              </a:spcAft>
              <a:buClrTx/>
              <a:buSzTx/>
              <a:buFont typeface="Wingdings" charset="2"/>
              <a:buChar char="q"/>
              <a:tabLst/>
              <a:defRPr/>
            </a:pPr>
            <a:r>
              <a:rPr lang="en-US" sz="3200" dirty="0">
                <a:solidFill>
                  <a:schemeClr val="tx1"/>
                </a:solidFill>
                <a:latin typeface="Tisa Offc" panose="02010504030101020102" pitchFamily="2" charset="0"/>
                <a:ea typeface="Cambria" charset="0"/>
                <a:cs typeface="Tisa Offc" panose="02010504030101020102" pitchFamily="2" charset="0"/>
              </a:rPr>
              <a:t>GS-13 forms must be submitted to </a:t>
            </a:r>
            <a:r>
              <a:rPr lang="en-US" sz="3200" dirty="0">
                <a:solidFill>
                  <a:schemeClr val="tx1"/>
                </a:solidFill>
                <a:latin typeface="Tisa Offc" panose="02010504030101020102" pitchFamily="2" charset="0"/>
                <a:ea typeface="Cambria" charset="0"/>
                <a:cs typeface="Tisa Offc" panose="02010504030101020102" pitchFamily="2" charset="0"/>
                <a:hlinkClick r:id="rId4"/>
              </a:rPr>
              <a:t>GRC@calstatela.edu</a:t>
            </a:r>
            <a:r>
              <a:rPr lang="en-US" sz="3200" dirty="0">
                <a:solidFill>
                  <a:schemeClr val="tx1"/>
                </a:solidFill>
                <a:latin typeface="Tisa Offc" panose="02010504030101020102" pitchFamily="2" charset="0"/>
                <a:ea typeface="Cambria" charset="0"/>
                <a:cs typeface="Tisa Offc" panose="02010504030101020102" pitchFamily="2" charset="0"/>
              </a:rPr>
              <a:t> with digital signatures of all committee members. </a:t>
            </a:r>
            <a:r>
              <a:rPr lang="en-US" sz="3200" b="1" dirty="0">
                <a:solidFill>
                  <a:schemeClr val="tx1"/>
                </a:solidFill>
                <a:latin typeface="Tisa Offc" panose="02010504030101020102" pitchFamily="2" charset="0"/>
                <a:ea typeface="Cambria" charset="0"/>
                <a:cs typeface="Tisa Offc" panose="02010504030101020102" pitchFamily="2" charset="0"/>
              </a:rPr>
              <a:t>Do not send it or upload it anywhere else.</a:t>
            </a:r>
          </a:p>
        </p:txBody>
      </p:sp>
    </p:spTree>
    <p:extLst>
      <p:ext uri="{BB962C8B-B14F-4D97-AF65-F5344CB8AC3E}">
        <p14:creationId xmlns:p14="http://schemas.microsoft.com/office/powerpoint/2010/main" val="23657494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A41241D0-B99A-9F4A-B24C-B93540DBF5C6}"/>
              </a:ext>
            </a:extLst>
          </p:cNvPr>
          <p:cNvSpPr txBox="1">
            <a:spLocks/>
          </p:cNvSpPr>
          <p:nvPr/>
        </p:nvSpPr>
        <p:spPr>
          <a:xfrm>
            <a:off x="279331" y="84756"/>
            <a:ext cx="10932808" cy="1186403"/>
          </a:xfrm>
          <a:prstGeom prst="rect">
            <a:avLst/>
          </a:prstGeom>
        </p:spPr>
        <p:txBody>
          <a:bodyPr vert="horz" lIns="163096" tIns="81548" rIns="163096" bIns="81548"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4000" b="1" dirty="0">
                <a:solidFill>
                  <a:schemeClr val="tx1"/>
                </a:solidFill>
                <a:latin typeface="FuturaBT Book" panose="020B0502020204020303" pitchFamily="34" charset="77"/>
                <a:cs typeface="Arial"/>
              </a:rPr>
              <a:t>GS-13 FORM</a:t>
            </a:r>
            <a:endParaRPr lang="en-US" sz="1600" b="1" dirty="0">
              <a:solidFill>
                <a:schemeClr val="tx1"/>
              </a:solidFill>
              <a:latin typeface="FuturaBT Book" panose="020B0502020204020303" pitchFamily="34" charset="77"/>
              <a:cs typeface="Arial"/>
            </a:endParaRPr>
          </a:p>
        </p:txBody>
      </p:sp>
      <p:pic>
        <p:nvPicPr>
          <p:cNvPr id="8" name="Picture 7">
            <a:extLst>
              <a:ext uri="{FF2B5EF4-FFF2-40B4-BE49-F238E27FC236}">
                <a16:creationId xmlns:a16="http://schemas.microsoft.com/office/drawing/2014/main" id="{758B2FF4-D43F-934A-8A06-C352C9DD824A}"/>
              </a:ext>
            </a:extLst>
          </p:cNvPr>
          <p:cNvPicPr>
            <a:picLocks noChangeAspect="1"/>
          </p:cNvPicPr>
          <p:nvPr/>
        </p:nvPicPr>
        <p:blipFill>
          <a:blip r:embed="rId2"/>
          <a:stretch>
            <a:fillRect/>
          </a:stretch>
        </p:blipFill>
        <p:spPr>
          <a:xfrm>
            <a:off x="10212321" y="6447217"/>
            <a:ext cx="1739273" cy="320481"/>
          </a:xfrm>
          <a:prstGeom prst="rect">
            <a:avLst/>
          </a:prstGeom>
        </p:spPr>
      </p:pic>
      <p:sp>
        <p:nvSpPr>
          <p:cNvPr id="9" name="Rectangle 8">
            <a:extLst>
              <a:ext uri="{FF2B5EF4-FFF2-40B4-BE49-F238E27FC236}">
                <a16:creationId xmlns:a16="http://schemas.microsoft.com/office/drawing/2014/main" id="{2103B522-4738-0246-A886-B78584B8C464}"/>
              </a:ext>
            </a:extLst>
          </p:cNvPr>
          <p:cNvSpPr/>
          <p:nvPr/>
        </p:nvSpPr>
        <p:spPr>
          <a:xfrm>
            <a:off x="0" y="6828914"/>
            <a:ext cx="12192000" cy="5817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66950B32-A2A7-F14E-AA1B-9276D14F4E32}"/>
              </a:ext>
            </a:extLst>
          </p:cNvPr>
          <p:cNvCxnSpPr/>
          <p:nvPr/>
        </p:nvCxnSpPr>
        <p:spPr>
          <a:xfrm>
            <a:off x="0" y="1271162"/>
            <a:ext cx="12192000" cy="0"/>
          </a:xfrm>
          <a:prstGeom prst="line">
            <a:avLst/>
          </a:prstGeom>
          <a:ln w="19050">
            <a:solidFill>
              <a:srgbClr val="F7CF47"/>
            </a:solidFill>
          </a:ln>
        </p:spPr>
        <p:style>
          <a:lnRef idx="1">
            <a:schemeClr val="accent1"/>
          </a:lnRef>
          <a:fillRef idx="0">
            <a:schemeClr val="accent1"/>
          </a:fillRef>
          <a:effectRef idx="0">
            <a:schemeClr val="accent1"/>
          </a:effectRef>
          <a:fontRef idx="minor">
            <a:schemeClr val="tx1"/>
          </a:fontRef>
        </p:style>
      </p:cxnSp>
      <p:sp>
        <p:nvSpPr>
          <p:cNvPr id="2" name="Subtitle 2">
            <a:extLst>
              <a:ext uri="{FF2B5EF4-FFF2-40B4-BE49-F238E27FC236}">
                <a16:creationId xmlns:a16="http://schemas.microsoft.com/office/drawing/2014/main" id="{56CC7785-9E39-6024-2BBC-785AAF7EFBE0}"/>
              </a:ext>
            </a:extLst>
          </p:cNvPr>
          <p:cNvSpPr txBox="1">
            <a:spLocks/>
          </p:cNvSpPr>
          <p:nvPr/>
        </p:nvSpPr>
        <p:spPr>
          <a:xfrm>
            <a:off x="820530" y="1566972"/>
            <a:ext cx="10391609" cy="397448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spcAft>
                <a:spcPts val="494"/>
              </a:spcAft>
              <a:buFont typeface="Wingdings" panose="05000000000000000000" pitchFamily="2" charset="2"/>
              <a:buChar char="q"/>
              <a:defRPr/>
            </a:pPr>
            <a:r>
              <a:rPr lang="en-US" dirty="0">
                <a:latin typeface="Tisa Offc" panose="02010504030101020102" pitchFamily="2" charset="0"/>
                <a:ea typeface="Cambria" charset="0"/>
                <a:cs typeface="Tisa Offc" panose="02010504030101020102" pitchFamily="2" charset="0"/>
              </a:rPr>
              <a:t>Upload your committee-approved draft to ProQuest </a:t>
            </a:r>
            <a:r>
              <a:rPr lang="en-US" b="1" dirty="0">
                <a:latin typeface="Tisa Offc" panose="02010504030101020102" pitchFamily="2" charset="0"/>
                <a:ea typeface="Cambria" charset="0"/>
                <a:cs typeface="Tisa Offc" panose="02010504030101020102" pitchFamily="2" charset="0"/>
              </a:rPr>
              <a:t>BEFORE</a:t>
            </a:r>
            <a:r>
              <a:rPr lang="en-US" dirty="0">
                <a:latin typeface="Tisa Offc" panose="02010504030101020102" pitchFamily="2" charset="0"/>
                <a:ea typeface="Cambria" charset="0"/>
                <a:cs typeface="Tisa Offc" panose="02010504030101020102" pitchFamily="2" charset="0"/>
              </a:rPr>
              <a:t> you submit the GS-13 form.</a:t>
            </a:r>
          </a:p>
          <a:p>
            <a:pPr>
              <a:lnSpc>
                <a:spcPct val="110000"/>
              </a:lnSpc>
              <a:spcBef>
                <a:spcPts val="0"/>
              </a:spcBef>
              <a:spcAft>
                <a:spcPts val="494"/>
              </a:spcAft>
              <a:buFont typeface="Wingdings" panose="05000000000000000000" pitchFamily="2" charset="2"/>
              <a:buChar char="q"/>
              <a:defRPr/>
            </a:pPr>
            <a:r>
              <a:rPr lang="en-US" dirty="0">
                <a:latin typeface="Tisa Offc" panose="02010504030101020102" pitchFamily="2" charset="0"/>
                <a:ea typeface="Cambria" charset="0"/>
                <a:cs typeface="Tisa Offc" panose="02010504030101020102" pitchFamily="2" charset="0"/>
              </a:rPr>
              <a:t>Use Adobe Sign to acquire signatures from your committee members and Department Chair/Division Chair/School Director. </a:t>
            </a:r>
          </a:p>
          <a:p>
            <a:pPr>
              <a:lnSpc>
                <a:spcPct val="110000"/>
              </a:lnSpc>
              <a:spcBef>
                <a:spcPts val="0"/>
              </a:spcBef>
              <a:spcAft>
                <a:spcPts val="494"/>
              </a:spcAft>
              <a:buFont typeface="Wingdings" panose="05000000000000000000" pitchFamily="2" charset="2"/>
              <a:buChar char="q"/>
              <a:defRPr/>
            </a:pPr>
            <a:r>
              <a:rPr lang="en-US" dirty="0">
                <a:solidFill>
                  <a:schemeClr val="tx1"/>
                </a:solidFill>
                <a:latin typeface="Tisa Offc" panose="02010504030101020102" pitchFamily="2" charset="0"/>
                <a:ea typeface="Cambria" charset="0"/>
                <a:cs typeface="Tisa Offc" panose="02010504030101020102" pitchFamily="2" charset="0"/>
              </a:rPr>
              <a:t>Your submission of the GS-13 form triggers our review of your final draft. You will not be allowed to edit your draft after you submit the GS-13.</a:t>
            </a:r>
          </a:p>
        </p:txBody>
      </p:sp>
      <p:sp>
        <p:nvSpPr>
          <p:cNvPr id="7" name="TextBox 6">
            <a:extLst>
              <a:ext uri="{FF2B5EF4-FFF2-40B4-BE49-F238E27FC236}">
                <a16:creationId xmlns:a16="http://schemas.microsoft.com/office/drawing/2014/main" id="{AD093082-3C70-41BA-F017-CC49FC01AE57}"/>
              </a:ext>
            </a:extLst>
          </p:cNvPr>
          <p:cNvSpPr txBox="1"/>
          <p:nvPr/>
        </p:nvSpPr>
        <p:spPr>
          <a:xfrm>
            <a:off x="667629" y="5861034"/>
            <a:ext cx="9544692" cy="746423"/>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494"/>
              </a:spcAft>
              <a:buClrTx/>
              <a:buSzTx/>
              <a:tabLst/>
              <a:defRPr/>
            </a:pPr>
            <a:r>
              <a:rPr kumimoji="0" lang="en-US" sz="2000" b="1" i="0" u="none" strike="noStrike" kern="1200" cap="none" spc="0" normalizeH="0" baseline="0" noProof="0" dirty="0">
                <a:ln>
                  <a:noFill/>
                </a:ln>
                <a:solidFill>
                  <a:prstClr val="black"/>
                </a:solidFill>
                <a:effectLst/>
                <a:uLnTx/>
                <a:uFillTx/>
                <a:latin typeface="FuturaBT Book" panose="020B0502020204020303" pitchFamily="34" charset="0"/>
                <a:ea typeface="Cambria" charset="0"/>
                <a:cs typeface="Tisa Offc" panose="02010504030101020102" pitchFamily="2" charset="0"/>
              </a:rPr>
              <a:t>Physical copies, scans, and photographs of signed GS-13 forms will not be accepted. </a:t>
            </a:r>
          </a:p>
        </p:txBody>
      </p:sp>
    </p:spTree>
    <p:extLst>
      <p:ext uri="{BB962C8B-B14F-4D97-AF65-F5344CB8AC3E}">
        <p14:creationId xmlns:p14="http://schemas.microsoft.com/office/powerpoint/2010/main" val="32322978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A41241D0-B99A-9F4A-B24C-B93540DBF5C6}"/>
              </a:ext>
            </a:extLst>
          </p:cNvPr>
          <p:cNvSpPr txBox="1">
            <a:spLocks/>
          </p:cNvSpPr>
          <p:nvPr/>
        </p:nvSpPr>
        <p:spPr>
          <a:xfrm>
            <a:off x="279331" y="84756"/>
            <a:ext cx="10932808" cy="1186403"/>
          </a:xfrm>
          <a:prstGeom prst="rect">
            <a:avLst/>
          </a:prstGeom>
        </p:spPr>
        <p:txBody>
          <a:bodyPr vert="horz" lIns="163096" tIns="81548" rIns="163096" bIns="81548"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4000" b="1" dirty="0">
                <a:solidFill>
                  <a:schemeClr val="tx1"/>
                </a:solidFill>
                <a:latin typeface="FuturaBT Book" panose="020B0502020204020303" pitchFamily="34" charset="77"/>
                <a:cs typeface="Arial"/>
              </a:rPr>
              <a:t>NON-PRINT MATERIALS</a:t>
            </a:r>
            <a:endParaRPr lang="en-US" sz="1600" b="1" dirty="0">
              <a:solidFill>
                <a:schemeClr val="tx1"/>
              </a:solidFill>
              <a:latin typeface="FuturaBT Book" panose="020B0502020204020303" pitchFamily="34" charset="77"/>
              <a:cs typeface="Arial"/>
            </a:endParaRPr>
          </a:p>
        </p:txBody>
      </p:sp>
      <p:pic>
        <p:nvPicPr>
          <p:cNvPr id="8" name="Picture 7">
            <a:extLst>
              <a:ext uri="{FF2B5EF4-FFF2-40B4-BE49-F238E27FC236}">
                <a16:creationId xmlns:a16="http://schemas.microsoft.com/office/drawing/2014/main" id="{758B2FF4-D43F-934A-8A06-C352C9DD824A}"/>
              </a:ext>
            </a:extLst>
          </p:cNvPr>
          <p:cNvPicPr>
            <a:picLocks noChangeAspect="1"/>
          </p:cNvPicPr>
          <p:nvPr/>
        </p:nvPicPr>
        <p:blipFill>
          <a:blip r:embed="rId2"/>
          <a:stretch>
            <a:fillRect/>
          </a:stretch>
        </p:blipFill>
        <p:spPr>
          <a:xfrm>
            <a:off x="10212321" y="6447217"/>
            <a:ext cx="1739273" cy="320481"/>
          </a:xfrm>
          <a:prstGeom prst="rect">
            <a:avLst/>
          </a:prstGeom>
        </p:spPr>
      </p:pic>
      <p:sp>
        <p:nvSpPr>
          <p:cNvPr id="9" name="Rectangle 8">
            <a:extLst>
              <a:ext uri="{FF2B5EF4-FFF2-40B4-BE49-F238E27FC236}">
                <a16:creationId xmlns:a16="http://schemas.microsoft.com/office/drawing/2014/main" id="{2103B522-4738-0246-A886-B78584B8C464}"/>
              </a:ext>
            </a:extLst>
          </p:cNvPr>
          <p:cNvSpPr/>
          <p:nvPr/>
        </p:nvSpPr>
        <p:spPr>
          <a:xfrm>
            <a:off x="0" y="6828914"/>
            <a:ext cx="12192000" cy="5817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66950B32-A2A7-F14E-AA1B-9276D14F4E32}"/>
              </a:ext>
            </a:extLst>
          </p:cNvPr>
          <p:cNvCxnSpPr/>
          <p:nvPr/>
        </p:nvCxnSpPr>
        <p:spPr>
          <a:xfrm>
            <a:off x="0" y="1271162"/>
            <a:ext cx="12192000" cy="0"/>
          </a:xfrm>
          <a:prstGeom prst="line">
            <a:avLst/>
          </a:prstGeom>
          <a:ln w="19050">
            <a:solidFill>
              <a:srgbClr val="F7CF47"/>
            </a:solidFill>
          </a:ln>
        </p:spPr>
        <p:style>
          <a:lnRef idx="1">
            <a:schemeClr val="accent1"/>
          </a:lnRef>
          <a:fillRef idx="0">
            <a:schemeClr val="accent1"/>
          </a:fillRef>
          <a:effectRef idx="0">
            <a:schemeClr val="accent1"/>
          </a:effectRef>
          <a:fontRef idx="minor">
            <a:schemeClr val="tx1"/>
          </a:fontRef>
        </p:style>
      </p:cxnSp>
      <p:sp>
        <p:nvSpPr>
          <p:cNvPr id="2" name="Subtitle 2">
            <a:extLst>
              <a:ext uri="{FF2B5EF4-FFF2-40B4-BE49-F238E27FC236}">
                <a16:creationId xmlns:a16="http://schemas.microsoft.com/office/drawing/2014/main" id="{56CC7785-9E39-6024-2BBC-785AAF7EFBE0}"/>
              </a:ext>
            </a:extLst>
          </p:cNvPr>
          <p:cNvSpPr txBox="1">
            <a:spLocks/>
          </p:cNvSpPr>
          <p:nvPr/>
        </p:nvSpPr>
        <p:spPr>
          <a:xfrm>
            <a:off x="820530" y="1566972"/>
            <a:ext cx="10391609" cy="498001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10000"/>
              </a:lnSpc>
              <a:spcAft>
                <a:spcPts val="494"/>
              </a:spcAft>
              <a:buNone/>
            </a:pPr>
            <a:r>
              <a:rPr lang="en-US" sz="2600" dirty="0">
                <a:solidFill>
                  <a:schemeClr val="tx1"/>
                </a:solidFill>
                <a:latin typeface="Tisa Offc" panose="02010504030101020102" pitchFamily="2" charset="0"/>
                <a:ea typeface="Cambria" charset="0"/>
                <a:cs typeface="Tisa Offc" panose="02010504030101020102" pitchFamily="2" charset="0"/>
              </a:rPr>
              <a:t>CDs, DVDs, and other media will be stored in the Library Special Collections. You can submit these on a USB drive. In addition to the project file, include a word file with the following information:</a:t>
            </a:r>
          </a:p>
          <a:p>
            <a:pPr marL="541556" indent="-353189" algn="l">
              <a:lnSpc>
                <a:spcPct val="110000"/>
              </a:lnSpc>
              <a:spcAft>
                <a:spcPts val="494"/>
              </a:spcAft>
              <a:buFont typeface="Wingdings" panose="05000000000000000000" pitchFamily="2" charset="2"/>
              <a:buChar char="q"/>
            </a:pPr>
            <a:r>
              <a:rPr lang="en-US" sz="2600" dirty="0">
                <a:solidFill>
                  <a:schemeClr val="tx1"/>
                </a:solidFill>
                <a:latin typeface="Tisa Offc" panose="02010504030101020102" pitchFamily="2" charset="0"/>
                <a:ea typeface="Cambria" charset="0"/>
                <a:cs typeface="Tisa Offc" panose="02010504030101020102" pitchFamily="2" charset="0"/>
              </a:rPr>
              <a:t>Name</a:t>
            </a:r>
          </a:p>
          <a:p>
            <a:pPr marL="541556" indent="-353189" algn="l">
              <a:lnSpc>
                <a:spcPct val="110000"/>
              </a:lnSpc>
              <a:spcAft>
                <a:spcPts val="494"/>
              </a:spcAft>
              <a:buFont typeface="Wingdings" panose="05000000000000000000" pitchFamily="2" charset="2"/>
              <a:buChar char="q"/>
            </a:pPr>
            <a:r>
              <a:rPr lang="en-US" sz="2600" dirty="0">
                <a:solidFill>
                  <a:schemeClr val="tx1"/>
                </a:solidFill>
                <a:latin typeface="Tisa Offc" panose="02010504030101020102" pitchFamily="2" charset="0"/>
                <a:ea typeface="Cambria" charset="0"/>
                <a:cs typeface="Tisa Offc" panose="02010504030101020102" pitchFamily="2" charset="0"/>
              </a:rPr>
              <a:t>Title of Project</a:t>
            </a:r>
          </a:p>
          <a:p>
            <a:pPr marL="541556" indent="-353189" algn="l">
              <a:lnSpc>
                <a:spcPct val="110000"/>
              </a:lnSpc>
              <a:spcAft>
                <a:spcPts val="494"/>
              </a:spcAft>
              <a:buFont typeface="Wingdings" panose="05000000000000000000" pitchFamily="2" charset="2"/>
              <a:buChar char="q"/>
            </a:pPr>
            <a:r>
              <a:rPr lang="en-US" sz="2600" dirty="0">
                <a:solidFill>
                  <a:schemeClr val="tx1"/>
                </a:solidFill>
                <a:latin typeface="Tisa Offc" panose="02010504030101020102" pitchFamily="2" charset="0"/>
                <a:ea typeface="Cambria" charset="0"/>
                <a:cs typeface="Tisa Offc" panose="02010504030101020102" pitchFamily="2" charset="0"/>
              </a:rPr>
              <a:t>Department</a:t>
            </a:r>
          </a:p>
          <a:p>
            <a:pPr marL="541556" indent="-353189" algn="l">
              <a:lnSpc>
                <a:spcPct val="110000"/>
              </a:lnSpc>
              <a:spcAft>
                <a:spcPts val="494"/>
              </a:spcAft>
              <a:buFont typeface="Wingdings" panose="05000000000000000000" pitchFamily="2" charset="2"/>
              <a:buChar char="q"/>
            </a:pPr>
            <a:r>
              <a:rPr lang="en-US" sz="2600" dirty="0">
                <a:solidFill>
                  <a:schemeClr val="tx1"/>
                </a:solidFill>
                <a:latin typeface="Tisa Offc" panose="02010504030101020102" pitchFamily="2" charset="0"/>
                <a:ea typeface="Cambria" charset="0"/>
                <a:cs typeface="Tisa Offc" panose="02010504030101020102" pitchFamily="2" charset="0"/>
              </a:rPr>
              <a:t>Semester and year of project completion (December 2023)</a:t>
            </a:r>
          </a:p>
          <a:p>
            <a:pPr marL="0" indent="0">
              <a:lnSpc>
                <a:spcPct val="110000"/>
              </a:lnSpc>
              <a:spcAft>
                <a:spcPts val="494"/>
              </a:spcAft>
              <a:buNone/>
            </a:pPr>
            <a:r>
              <a:rPr lang="en-US" sz="2600" b="1" dirty="0">
                <a:solidFill>
                  <a:schemeClr val="tx1"/>
                </a:solidFill>
                <a:latin typeface="Tisa Offc" panose="02010504030101020102" pitchFamily="2" charset="0"/>
                <a:ea typeface="Cambria" charset="0"/>
                <a:cs typeface="Tisa Offc" panose="02010504030101020102" pitchFamily="2" charset="0"/>
              </a:rPr>
              <a:t>Mail or drop off the USB drive with files to Office of Graduate Studies by the same day as the GS-13 deadline.</a:t>
            </a:r>
          </a:p>
        </p:txBody>
      </p:sp>
    </p:spTree>
    <p:extLst>
      <p:ext uri="{BB962C8B-B14F-4D97-AF65-F5344CB8AC3E}">
        <p14:creationId xmlns:p14="http://schemas.microsoft.com/office/powerpoint/2010/main" val="35657861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703355" y="1639896"/>
            <a:ext cx="10785290" cy="753509"/>
          </a:xfrm>
          <a:prstGeom prst="rect">
            <a:avLst/>
          </a:prstGeom>
        </p:spPr>
        <p:txBody>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r>
              <a:rPr lang="en-US" sz="8000" b="1" dirty="0">
                <a:solidFill>
                  <a:schemeClr val="tx1"/>
                </a:solidFill>
                <a:latin typeface="FuturaBT Book"/>
                <a:cs typeface="FuturaBT Book"/>
              </a:rPr>
              <a:t>AFTER DEADLINE 3</a:t>
            </a:r>
          </a:p>
        </p:txBody>
      </p:sp>
      <p:sp>
        <p:nvSpPr>
          <p:cNvPr id="17" name="Subtitle 2"/>
          <p:cNvSpPr txBox="1">
            <a:spLocks/>
          </p:cNvSpPr>
          <p:nvPr/>
        </p:nvSpPr>
        <p:spPr>
          <a:xfrm>
            <a:off x="1058238" y="3331813"/>
            <a:ext cx="10430407" cy="1764169"/>
          </a:xfrm>
          <a:prstGeom prst="rect">
            <a:avLst/>
          </a:prstGeom>
        </p:spPr>
        <p:txBody>
          <a:bodyPr>
            <a:noAutofit/>
          </a:bodyPr>
          <a:lstStyle>
            <a:lvl1pPr marL="0" indent="0" algn="ctr" defTabSz="1087444" rtl="0" eaLnBrk="1" latinLnBrk="0" hangingPunct="1">
              <a:lnSpc>
                <a:spcPct val="130000"/>
              </a:lnSpc>
              <a:spcBef>
                <a:spcPct val="20000"/>
              </a:spcBef>
              <a:buFont typeface="Arial"/>
              <a:buNone/>
              <a:defRPr sz="2400" kern="1200">
                <a:solidFill>
                  <a:schemeClr val="tx2"/>
                </a:solidFill>
                <a:latin typeface="TisaOT"/>
                <a:ea typeface="+mn-ea"/>
                <a:cs typeface="TisaOT"/>
              </a:defRPr>
            </a:lvl1pPr>
            <a:lvl2pPr marL="1087444"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2pPr>
            <a:lvl3pPr marL="2174887"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3pPr>
            <a:lvl4pPr marL="3262338"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4pPr>
            <a:lvl5pPr marL="4349779"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5pPr>
            <a:lvl6pPr marL="5980947" indent="-543724" algn="l" defTabSz="1087444" rtl="0" eaLnBrk="1" latinLnBrk="0" hangingPunct="1">
              <a:spcBef>
                <a:spcPct val="20000"/>
              </a:spcBef>
              <a:buFont typeface="Arial"/>
              <a:buChar char="•"/>
              <a:defRPr sz="4800" kern="1200">
                <a:solidFill>
                  <a:schemeClr val="tx1"/>
                </a:solidFill>
                <a:latin typeface="+mn-lt"/>
                <a:ea typeface="+mn-ea"/>
                <a:cs typeface="+mn-cs"/>
              </a:defRPr>
            </a:lvl6pPr>
            <a:lvl7pPr marL="7068393" indent="-543724" algn="l" defTabSz="1087444" rtl="0" eaLnBrk="1" latinLnBrk="0" hangingPunct="1">
              <a:spcBef>
                <a:spcPct val="20000"/>
              </a:spcBef>
              <a:buFont typeface="Arial"/>
              <a:buChar char="•"/>
              <a:defRPr sz="4800" kern="1200">
                <a:solidFill>
                  <a:schemeClr val="tx1"/>
                </a:solidFill>
                <a:latin typeface="+mn-lt"/>
                <a:ea typeface="+mn-ea"/>
                <a:cs typeface="+mn-cs"/>
              </a:defRPr>
            </a:lvl7pPr>
            <a:lvl8pPr marL="8155841" indent="-543724" algn="l" defTabSz="1087444" rtl="0" eaLnBrk="1" latinLnBrk="0" hangingPunct="1">
              <a:spcBef>
                <a:spcPct val="20000"/>
              </a:spcBef>
              <a:buFont typeface="Arial"/>
              <a:buChar char="•"/>
              <a:defRPr sz="4800" kern="1200">
                <a:solidFill>
                  <a:schemeClr val="tx1"/>
                </a:solidFill>
                <a:latin typeface="+mn-lt"/>
                <a:ea typeface="+mn-ea"/>
                <a:cs typeface="+mn-cs"/>
              </a:defRPr>
            </a:lvl8pPr>
            <a:lvl9pPr marL="9243285" indent="-543724" algn="l" defTabSz="1087444" rtl="0" eaLnBrk="1" latinLnBrk="0" hangingPunct="1">
              <a:spcBef>
                <a:spcPct val="20000"/>
              </a:spcBef>
              <a:buFont typeface="Arial"/>
              <a:buChar char="•"/>
              <a:defRPr sz="4800" kern="1200">
                <a:solidFill>
                  <a:schemeClr val="tx1"/>
                </a:solidFill>
                <a:latin typeface="+mn-lt"/>
                <a:ea typeface="+mn-ea"/>
                <a:cs typeface="+mn-cs"/>
              </a:defRPr>
            </a:lvl9pPr>
          </a:lstStyle>
          <a:p>
            <a:r>
              <a:rPr lang="en-US" sz="4000" dirty="0">
                <a:solidFill>
                  <a:schemeClr val="tx1"/>
                </a:solidFill>
                <a:latin typeface="Tisa Offc" panose="02010504030101020102" pitchFamily="2" charset="0"/>
                <a:cs typeface="Tisa Offc" panose="02010504030101020102" pitchFamily="2" charset="0"/>
              </a:rPr>
              <a:t>GS-13 confirmation, final format review, and completion memo delivery</a:t>
            </a:r>
          </a:p>
        </p:txBody>
      </p:sp>
      <p:sp>
        <p:nvSpPr>
          <p:cNvPr id="2" name="Rectangle 1">
            <a:extLst>
              <a:ext uri="{FF2B5EF4-FFF2-40B4-BE49-F238E27FC236}">
                <a16:creationId xmlns:a16="http://schemas.microsoft.com/office/drawing/2014/main" id="{5DCC9F49-41A4-D3E9-0E8D-D4FD4918FBC3}"/>
              </a:ext>
            </a:extLst>
          </p:cNvPr>
          <p:cNvSpPr/>
          <p:nvPr/>
        </p:nvSpPr>
        <p:spPr>
          <a:xfrm>
            <a:off x="0" y="328773"/>
            <a:ext cx="12192000" cy="690010"/>
          </a:xfrm>
          <a:prstGeom prst="rect">
            <a:avLst/>
          </a:prstGeom>
          <a:solidFill>
            <a:srgbClr val="F7CF47"/>
          </a:solidFill>
          <a:ln>
            <a:solidFill>
              <a:srgbClr val="F7CF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07465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A41241D0-B99A-9F4A-B24C-B93540DBF5C6}"/>
              </a:ext>
            </a:extLst>
          </p:cNvPr>
          <p:cNvSpPr txBox="1">
            <a:spLocks/>
          </p:cNvSpPr>
          <p:nvPr/>
        </p:nvSpPr>
        <p:spPr>
          <a:xfrm>
            <a:off x="279331" y="84756"/>
            <a:ext cx="10932808" cy="1186403"/>
          </a:xfrm>
          <a:prstGeom prst="rect">
            <a:avLst/>
          </a:prstGeom>
        </p:spPr>
        <p:txBody>
          <a:bodyPr vert="horz" lIns="163096" tIns="81548" rIns="163096" bIns="81548"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4000" b="1" dirty="0">
                <a:solidFill>
                  <a:schemeClr val="tx1"/>
                </a:solidFill>
                <a:latin typeface="FuturaBT Book" panose="020B0502020204020303" pitchFamily="34" charset="77"/>
                <a:cs typeface="Arial"/>
              </a:rPr>
              <a:t>AFTER YOU SUBMIT THE GS-13</a:t>
            </a:r>
            <a:endParaRPr lang="en-US" sz="1600" b="1" dirty="0">
              <a:solidFill>
                <a:schemeClr val="tx1"/>
              </a:solidFill>
              <a:latin typeface="FuturaBT Book" panose="020B0502020204020303" pitchFamily="34" charset="77"/>
              <a:cs typeface="Arial"/>
            </a:endParaRPr>
          </a:p>
        </p:txBody>
      </p:sp>
      <p:pic>
        <p:nvPicPr>
          <p:cNvPr id="8" name="Picture 7">
            <a:extLst>
              <a:ext uri="{FF2B5EF4-FFF2-40B4-BE49-F238E27FC236}">
                <a16:creationId xmlns:a16="http://schemas.microsoft.com/office/drawing/2014/main" id="{758B2FF4-D43F-934A-8A06-C352C9DD824A}"/>
              </a:ext>
            </a:extLst>
          </p:cNvPr>
          <p:cNvPicPr>
            <a:picLocks noChangeAspect="1"/>
          </p:cNvPicPr>
          <p:nvPr/>
        </p:nvPicPr>
        <p:blipFill>
          <a:blip r:embed="rId2"/>
          <a:stretch>
            <a:fillRect/>
          </a:stretch>
        </p:blipFill>
        <p:spPr>
          <a:xfrm>
            <a:off x="10212321" y="6447217"/>
            <a:ext cx="1739273" cy="320481"/>
          </a:xfrm>
          <a:prstGeom prst="rect">
            <a:avLst/>
          </a:prstGeom>
        </p:spPr>
      </p:pic>
      <p:sp>
        <p:nvSpPr>
          <p:cNvPr id="9" name="Rectangle 8">
            <a:extLst>
              <a:ext uri="{FF2B5EF4-FFF2-40B4-BE49-F238E27FC236}">
                <a16:creationId xmlns:a16="http://schemas.microsoft.com/office/drawing/2014/main" id="{2103B522-4738-0246-A886-B78584B8C464}"/>
              </a:ext>
            </a:extLst>
          </p:cNvPr>
          <p:cNvSpPr/>
          <p:nvPr/>
        </p:nvSpPr>
        <p:spPr>
          <a:xfrm>
            <a:off x="0" y="6828914"/>
            <a:ext cx="12192000" cy="5817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66950B32-A2A7-F14E-AA1B-9276D14F4E32}"/>
              </a:ext>
            </a:extLst>
          </p:cNvPr>
          <p:cNvCxnSpPr/>
          <p:nvPr/>
        </p:nvCxnSpPr>
        <p:spPr>
          <a:xfrm>
            <a:off x="0" y="1271162"/>
            <a:ext cx="12192000" cy="0"/>
          </a:xfrm>
          <a:prstGeom prst="line">
            <a:avLst/>
          </a:prstGeom>
          <a:ln w="19050">
            <a:solidFill>
              <a:srgbClr val="F7CF47"/>
            </a:solidFill>
          </a:ln>
        </p:spPr>
        <p:style>
          <a:lnRef idx="1">
            <a:schemeClr val="accent1"/>
          </a:lnRef>
          <a:fillRef idx="0">
            <a:schemeClr val="accent1"/>
          </a:fillRef>
          <a:effectRef idx="0">
            <a:schemeClr val="accent1"/>
          </a:effectRef>
          <a:fontRef idx="minor">
            <a:schemeClr val="tx1"/>
          </a:fontRef>
        </p:style>
      </p:cxnSp>
      <p:sp>
        <p:nvSpPr>
          <p:cNvPr id="2" name="Subtitle 2">
            <a:extLst>
              <a:ext uri="{FF2B5EF4-FFF2-40B4-BE49-F238E27FC236}">
                <a16:creationId xmlns:a16="http://schemas.microsoft.com/office/drawing/2014/main" id="{56CC7785-9E39-6024-2BBC-785AAF7EFBE0}"/>
              </a:ext>
            </a:extLst>
          </p:cNvPr>
          <p:cNvSpPr txBox="1">
            <a:spLocks/>
          </p:cNvSpPr>
          <p:nvPr/>
        </p:nvSpPr>
        <p:spPr>
          <a:xfrm>
            <a:off x="820530" y="1566972"/>
            <a:ext cx="10391609" cy="536416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28100" indent="-428100" algn="l">
              <a:lnSpc>
                <a:spcPct val="110000"/>
              </a:lnSpc>
              <a:spcAft>
                <a:spcPts val="599"/>
              </a:spcAft>
              <a:buFont typeface="Wingdings" panose="05000000000000000000" pitchFamily="2" charset="2"/>
              <a:buChar char="q"/>
            </a:pPr>
            <a:r>
              <a:rPr lang="en-US" sz="2400" dirty="0">
                <a:latin typeface="Tisa Offc" panose="02010504030101020102" pitchFamily="2" charset="0"/>
                <a:ea typeface="Cambria" charset="0"/>
                <a:cs typeface="Tisa Offc" panose="02010504030101020102" pitchFamily="2" charset="0"/>
              </a:rPr>
              <a:t>The Monday after Finals Week, you will receive confirmation that your GS-13 was (or wasn’t) received. Do not email us asking for a confirmation that it was received. </a:t>
            </a:r>
          </a:p>
          <a:p>
            <a:pPr marL="428100" indent="-428100" algn="l">
              <a:lnSpc>
                <a:spcPct val="110000"/>
              </a:lnSpc>
              <a:spcAft>
                <a:spcPts val="599"/>
              </a:spcAft>
              <a:buFont typeface="Wingdings" panose="05000000000000000000" pitchFamily="2" charset="2"/>
              <a:buChar char="q"/>
            </a:pPr>
            <a:r>
              <a:rPr lang="en-US" sz="2400" dirty="0">
                <a:latin typeface="Tisa Offc" panose="02010504030101020102" pitchFamily="2" charset="0"/>
                <a:ea typeface="Cambria" charset="0"/>
                <a:cs typeface="Tisa Offc" panose="02010504030101020102" pitchFamily="2" charset="0"/>
              </a:rPr>
              <a:t>You may get one more round of format feedback on your committee-approved draft.</a:t>
            </a:r>
          </a:p>
          <a:p>
            <a:pPr marL="428100" indent="-428100" algn="l">
              <a:lnSpc>
                <a:spcPct val="110000"/>
              </a:lnSpc>
              <a:spcAft>
                <a:spcPts val="599"/>
              </a:spcAft>
              <a:buFont typeface="Wingdings" panose="05000000000000000000" pitchFamily="2" charset="2"/>
              <a:buChar char="q"/>
            </a:pPr>
            <a:r>
              <a:rPr lang="en-US" sz="2400" dirty="0">
                <a:latin typeface="Tisa Offc" panose="02010504030101020102" pitchFamily="2" charset="0"/>
                <a:ea typeface="Cambria" charset="0"/>
                <a:cs typeface="Tisa Offc" panose="02010504030101020102" pitchFamily="2" charset="0"/>
              </a:rPr>
              <a:t>Thesis completion memo sent to Graduation Office, Registrar, and your College one week after term ends.</a:t>
            </a:r>
          </a:p>
          <a:p>
            <a:pPr marL="428100" indent="-428100" algn="l">
              <a:lnSpc>
                <a:spcPct val="110000"/>
              </a:lnSpc>
              <a:spcAft>
                <a:spcPts val="599"/>
              </a:spcAft>
              <a:buFont typeface="Wingdings" panose="05000000000000000000" pitchFamily="2" charset="2"/>
              <a:buChar char="q"/>
            </a:pPr>
            <a:r>
              <a:rPr lang="en-US" sz="2400" dirty="0">
                <a:latin typeface="Tisa Offc" panose="02010504030101020102" pitchFamily="2" charset="0"/>
                <a:ea typeface="Cambria" charset="0"/>
                <a:cs typeface="Tisa Offc" panose="02010504030101020102" pitchFamily="2" charset="0"/>
              </a:rPr>
              <a:t>Registrar’s Office grants you credit for 5970, 5990, 5995, 9000.</a:t>
            </a:r>
          </a:p>
          <a:p>
            <a:pPr marL="428100" indent="-428100" algn="l">
              <a:lnSpc>
                <a:spcPct val="110000"/>
              </a:lnSpc>
              <a:spcAft>
                <a:spcPts val="599"/>
              </a:spcAft>
              <a:buFont typeface="Wingdings" panose="05000000000000000000" pitchFamily="2" charset="2"/>
              <a:buChar char="q"/>
            </a:pPr>
            <a:r>
              <a:rPr lang="en-US" sz="2400" dirty="0">
                <a:latin typeface="Tisa Offc" panose="02010504030101020102" pitchFamily="2" charset="0"/>
                <a:ea typeface="Cambria" charset="0"/>
                <a:cs typeface="Tisa Offc" panose="02010504030101020102" pitchFamily="2" charset="0"/>
              </a:rPr>
              <a:t>Once grade changes are processed, the Graduation Office can award your degree (assuming you’ve met all other graduation requirements).</a:t>
            </a:r>
          </a:p>
          <a:p>
            <a:pPr marL="0" marR="0" lvl="0" indent="0" algn="l" defTabSz="914400" eaLnBrk="1" fontAlgn="auto" latinLnBrk="0" hangingPunct="1">
              <a:lnSpc>
                <a:spcPct val="110000"/>
              </a:lnSpc>
              <a:spcBef>
                <a:spcPts val="0"/>
              </a:spcBef>
              <a:spcAft>
                <a:spcPts val="494"/>
              </a:spcAft>
              <a:buClrTx/>
              <a:buSzTx/>
              <a:buNone/>
              <a:tabLst/>
              <a:defRPr/>
            </a:pPr>
            <a:endParaRPr lang="en-US" sz="2000" b="1" dirty="0">
              <a:solidFill>
                <a:schemeClr val="tx1"/>
              </a:solidFill>
              <a:latin typeface="Tisa Offc" panose="02010504030101020102" pitchFamily="2" charset="0"/>
              <a:ea typeface="Cambria" charset="0"/>
              <a:cs typeface="Tisa Offc" panose="02010504030101020102" pitchFamily="2" charset="0"/>
            </a:endParaRPr>
          </a:p>
        </p:txBody>
      </p:sp>
    </p:spTree>
    <p:extLst>
      <p:ext uri="{BB962C8B-B14F-4D97-AF65-F5344CB8AC3E}">
        <p14:creationId xmlns:p14="http://schemas.microsoft.com/office/powerpoint/2010/main" val="20164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A41241D0-B99A-9F4A-B24C-B93540DBF5C6}"/>
              </a:ext>
            </a:extLst>
          </p:cNvPr>
          <p:cNvSpPr txBox="1">
            <a:spLocks/>
          </p:cNvSpPr>
          <p:nvPr/>
        </p:nvSpPr>
        <p:spPr>
          <a:xfrm>
            <a:off x="629595" y="735711"/>
            <a:ext cx="10932808" cy="1186403"/>
          </a:xfrm>
          <a:prstGeom prst="rect">
            <a:avLst/>
          </a:prstGeom>
        </p:spPr>
        <p:txBody>
          <a:bodyPr vert="horz" lIns="163096" tIns="81548" rIns="163096" bIns="81548"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4000" b="1" dirty="0">
                <a:solidFill>
                  <a:schemeClr val="tx1"/>
                </a:solidFill>
                <a:latin typeface="FuturaBT Book" panose="020B0502020204020303" pitchFamily="34" charset="77"/>
                <a:cs typeface="Arial"/>
              </a:rPr>
              <a:t>THE GRC CANNOT APPROVE YOUR SUBMISSION IF: </a:t>
            </a:r>
            <a:endParaRPr lang="en-US" sz="1600" b="1" dirty="0">
              <a:solidFill>
                <a:schemeClr val="tx1"/>
              </a:solidFill>
              <a:latin typeface="FuturaBT Book" panose="020B0502020204020303" pitchFamily="34" charset="77"/>
              <a:cs typeface="Arial"/>
            </a:endParaRPr>
          </a:p>
        </p:txBody>
      </p:sp>
      <p:sp>
        <p:nvSpPr>
          <p:cNvPr id="9" name="Rectangle 8">
            <a:extLst>
              <a:ext uri="{FF2B5EF4-FFF2-40B4-BE49-F238E27FC236}">
                <a16:creationId xmlns:a16="http://schemas.microsoft.com/office/drawing/2014/main" id="{2103B522-4738-0246-A886-B78584B8C464}"/>
              </a:ext>
            </a:extLst>
          </p:cNvPr>
          <p:cNvSpPr/>
          <p:nvPr/>
        </p:nvSpPr>
        <p:spPr>
          <a:xfrm>
            <a:off x="0" y="6828914"/>
            <a:ext cx="12192000" cy="5817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2">
            <a:extLst>
              <a:ext uri="{FF2B5EF4-FFF2-40B4-BE49-F238E27FC236}">
                <a16:creationId xmlns:a16="http://schemas.microsoft.com/office/drawing/2014/main" id="{56CC7785-9E39-6024-2BBC-785AAF7EFBE0}"/>
              </a:ext>
            </a:extLst>
          </p:cNvPr>
          <p:cNvSpPr txBox="1">
            <a:spLocks/>
          </p:cNvSpPr>
          <p:nvPr/>
        </p:nvSpPr>
        <p:spPr>
          <a:xfrm>
            <a:off x="1559985" y="2485632"/>
            <a:ext cx="10391609" cy="188673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10000"/>
              </a:lnSpc>
              <a:spcAft>
                <a:spcPts val="599"/>
              </a:spcAft>
              <a:buBlip>
                <a:blip r:embed="rId2">
                  <a:extLst>
                    <a:ext uri="{96DAC541-7B7A-43D3-8B79-37D633B846F1}">
                      <asvg:svgBlip xmlns:asvg="http://schemas.microsoft.com/office/drawing/2016/SVG/main" r:embed="rId3"/>
                    </a:ext>
                  </a:extLst>
                </a:blip>
              </a:buBlip>
            </a:pPr>
            <a:r>
              <a:rPr lang="en-US" dirty="0">
                <a:latin typeface="Tisa Offc" panose="02010504030101020102" pitchFamily="2" charset="0"/>
                <a:ea typeface="Cambria" charset="0"/>
                <a:cs typeface="Tisa Offc" panose="02010504030101020102" pitchFamily="2" charset="0"/>
              </a:rPr>
              <a:t>You don’t submit a GS-13 form or final draft</a:t>
            </a:r>
          </a:p>
          <a:p>
            <a:pPr algn="l">
              <a:lnSpc>
                <a:spcPct val="110000"/>
              </a:lnSpc>
              <a:spcAft>
                <a:spcPts val="599"/>
              </a:spcAft>
              <a:buBlip>
                <a:blip r:embed="rId2">
                  <a:extLst>
                    <a:ext uri="{96DAC541-7B7A-43D3-8B79-37D633B846F1}">
                      <asvg:svgBlip xmlns:asvg="http://schemas.microsoft.com/office/drawing/2016/SVG/main" r:embed="rId3"/>
                    </a:ext>
                  </a:extLst>
                </a:blip>
              </a:buBlip>
            </a:pPr>
            <a:r>
              <a:rPr lang="en-US" dirty="0">
                <a:latin typeface="Tisa Offc" panose="02010504030101020102" pitchFamily="2" charset="0"/>
                <a:ea typeface="Cambria" charset="0"/>
                <a:cs typeface="Tisa Offc" panose="02010504030101020102" pitchFamily="2" charset="0"/>
              </a:rPr>
              <a:t>You don’t have IRB/IACUC approval for your research</a:t>
            </a:r>
          </a:p>
          <a:p>
            <a:pPr algn="l">
              <a:lnSpc>
                <a:spcPct val="110000"/>
              </a:lnSpc>
              <a:spcAft>
                <a:spcPts val="599"/>
              </a:spcAft>
              <a:buBlip>
                <a:blip r:embed="rId2">
                  <a:extLst>
                    <a:ext uri="{96DAC541-7B7A-43D3-8B79-37D633B846F1}">
                      <asvg:svgBlip xmlns:asvg="http://schemas.microsoft.com/office/drawing/2016/SVG/main" r:embed="rId3"/>
                    </a:ext>
                  </a:extLst>
                </a:blip>
              </a:buBlip>
            </a:pPr>
            <a:r>
              <a:rPr lang="en-US" dirty="0">
                <a:latin typeface="Tisa Offc" panose="02010504030101020102" pitchFamily="2" charset="0"/>
                <a:ea typeface="Cambria" charset="0"/>
                <a:cs typeface="Tisa Offc" panose="02010504030101020102" pitchFamily="2" charset="0"/>
              </a:rPr>
              <a:t>You do not make the format corrections we request</a:t>
            </a:r>
          </a:p>
        </p:txBody>
      </p:sp>
      <p:sp>
        <p:nvSpPr>
          <p:cNvPr id="4" name="Rectangle 3">
            <a:extLst>
              <a:ext uri="{FF2B5EF4-FFF2-40B4-BE49-F238E27FC236}">
                <a16:creationId xmlns:a16="http://schemas.microsoft.com/office/drawing/2014/main" id="{3F8E75C1-DE0B-4047-908C-EECA09DAFDB0}"/>
              </a:ext>
            </a:extLst>
          </p:cNvPr>
          <p:cNvSpPr/>
          <p:nvPr/>
        </p:nvSpPr>
        <p:spPr>
          <a:xfrm>
            <a:off x="-1" y="5255635"/>
            <a:ext cx="12192000" cy="690010"/>
          </a:xfrm>
          <a:prstGeom prst="rect">
            <a:avLst/>
          </a:prstGeom>
          <a:solidFill>
            <a:srgbClr val="F7CF47"/>
          </a:solidFill>
          <a:ln>
            <a:solidFill>
              <a:srgbClr val="F7CF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9960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A41241D0-B99A-9F4A-B24C-B93540DBF5C6}"/>
              </a:ext>
            </a:extLst>
          </p:cNvPr>
          <p:cNvSpPr txBox="1">
            <a:spLocks/>
          </p:cNvSpPr>
          <p:nvPr/>
        </p:nvSpPr>
        <p:spPr>
          <a:xfrm>
            <a:off x="629595" y="2248843"/>
            <a:ext cx="10932808" cy="1186403"/>
          </a:xfrm>
          <a:prstGeom prst="rect">
            <a:avLst/>
          </a:prstGeom>
        </p:spPr>
        <p:txBody>
          <a:bodyPr vert="horz" lIns="163096" tIns="81548" rIns="163096" bIns="81548"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r>
              <a:rPr lang="en-US" sz="4000" b="1" dirty="0">
                <a:solidFill>
                  <a:schemeClr val="tx1"/>
                </a:solidFill>
                <a:latin typeface="FuturaBT Book" panose="020B0502020204020303" pitchFamily="34" charset="77"/>
                <a:cs typeface="Arial"/>
              </a:rPr>
              <a:t>IF YOU DON’T FINISH WRITING BY THE DEADLINES, YOU’LL NEED TO ENROLL IN </a:t>
            </a:r>
            <a:r>
              <a:rPr lang="en-US" sz="4000" b="1" dirty="0">
                <a:solidFill>
                  <a:schemeClr val="tx1"/>
                </a:solidFill>
                <a:latin typeface="FuturaBT Book" panose="020B0502020204020303" pitchFamily="34" charset="77"/>
                <a:cs typeface="Arial"/>
                <a:hlinkClick r:id="rId2"/>
              </a:rPr>
              <a:t>UNIV 9000 </a:t>
            </a:r>
            <a:r>
              <a:rPr lang="en-US" sz="4000" b="1" dirty="0">
                <a:solidFill>
                  <a:schemeClr val="tx1"/>
                </a:solidFill>
                <a:latin typeface="FuturaBT Book" panose="020B0502020204020303" pitchFamily="34" charset="77"/>
                <a:cs typeface="Arial"/>
              </a:rPr>
              <a:t>IN </a:t>
            </a:r>
            <a:r>
              <a:rPr lang="en-US" sz="4000" b="1">
                <a:solidFill>
                  <a:schemeClr val="tx1"/>
                </a:solidFill>
                <a:latin typeface="FuturaBT Book" panose="020B0502020204020303" pitchFamily="34" charset="77"/>
                <a:cs typeface="Arial"/>
              </a:rPr>
              <a:t>THE NEXT </a:t>
            </a:r>
            <a:br>
              <a:rPr lang="en-US" sz="4000" b="1">
                <a:solidFill>
                  <a:schemeClr val="tx1"/>
                </a:solidFill>
                <a:latin typeface="FuturaBT Book" panose="020B0502020204020303" pitchFamily="34" charset="77"/>
                <a:cs typeface="Arial"/>
              </a:rPr>
            </a:br>
            <a:r>
              <a:rPr lang="en-US" sz="4000" b="1">
                <a:solidFill>
                  <a:schemeClr val="tx1"/>
                </a:solidFill>
                <a:latin typeface="FuturaBT Book" panose="020B0502020204020303" pitchFamily="34" charset="77"/>
                <a:cs typeface="Arial"/>
              </a:rPr>
              <a:t>TERM.</a:t>
            </a:r>
            <a:endParaRPr lang="en-US" sz="1600" b="1" dirty="0">
              <a:solidFill>
                <a:schemeClr val="tx1"/>
              </a:solidFill>
              <a:latin typeface="FuturaBT Book" panose="020B0502020204020303" pitchFamily="34" charset="77"/>
              <a:cs typeface="Arial"/>
            </a:endParaRPr>
          </a:p>
        </p:txBody>
      </p:sp>
      <p:sp>
        <p:nvSpPr>
          <p:cNvPr id="9" name="Rectangle 8">
            <a:extLst>
              <a:ext uri="{FF2B5EF4-FFF2-40B4-BE49-F238E27FC236}">
                <a16:creationId xmlns:a16="http://schemas.microsoft.com/office/drawing/2014/main" id="{2103B522-4738-0246-A886-B78584B8C464}"/>
              </a:ext>
            </a:extLst>
          </p:cNvPr>
          <p:cNvSpPr/>
          <p:nvPr/>
        </p:nvSpPr>
        <p:spPr>
          <a:xfrm>
            <a:off x="0" y="6828914"/>
            <a:ext cx="12192000" cy="5817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F8E75C1-DE0B-4047-908C-EECA09DAFDB0}"/>
              </a:ext>
            </a:extLst>
          </p:cNvPr>
          <p:cNvSpPr/>
          <p:nvPr/>
        </p:nvSpPr>
        <p:spPr>
          <a:xfrm>
            <a:off x="-1" y="5255635"/>
            <a:ext cx="12192000" cy="690010"/>
          </a:xfrm>
          <a:prstGeom prst="rect">
            <a:avLst/>
          </a:prstGeom>
          <a:solidFill>
            <a:srgbClr val="F7CF47"/>
          </a:solidFill>
          <a:ln>
            <a:solidFill>
              <a:srgbClr val="F7CF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24205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A3BD46-288F-7233-3382-BAFAF248077B}"/>
              </a:ext>
            </a:extLst>
          </p:cNvPr>
          <p:cNvSpPr/>
          <p:nvPr/>
        </p:nvSpPr>
        <p:spPr>
          <a:xfrm>
            <a:off x="0" y="426369"/>
            <a:ext cx="12192000" cy="1398707"/>
          </a:xfrm>
          <a:prstGeom prst="rect">
            <a:avLst/>
          </a:prstGeom>
          <a:solidFill>
            <a:srgbClr val="F7CF47"/>
          </a:solidFill>
          <a:ln>
            <a:solidFill>
              <a:srgbClr val="F7CF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p:cNvSpPr txBox="1">
            <a:spLocks/>
          </p:cNvSpPr>
          <p:nvPr/>
        </p:nvSpPr>
        <p:spPr>
          <a:xfrm>
            <a:off x="703354" y="571383"/>
            <a:ext cx="10785290" cy="753509"/>
          </a:xfrm>
          <a:prstGeom prst="rect">
            <a:avLst/>
          </a:prstGeom>
        </p:spPr>
        <p:txBody>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r>
              <a:rPr lang="en-US" sz="6600" b="1" dirty="0">
                <a:solidFill>
                  <a:schemeClr val="tx1"/>
                </a:solidFill>
                <a:latin typeface="FuturaBT Book"/>
                <a:cs typeface="FuturaBT Book"/>
              </a:rPr>
              <a:t>NOW YOU KNOW</a:t>
            </a:r>
          </a:p>
        </p:txBody>
      </p:sp>
      <p:sp>
        <p:nvSpPr>
          <p:cNvPr id="17" name="Subtitle 2"/>
          <p:cNvSpPr txBox="1">
            <a:spLocks/>
          </p:cNvSpPr>
          <p:nvPr/>
        </p:nvSpPr>
        <p:spPr>
          <a:xfrm>
            <a:off x="1441009" y="1970090"/>
            <a:ext cx="10430407" cy="1764169"/>
          </a:xfrm>
          <a:prstGeom prst="rect">
            <a:avLst/>
          </a:prstGeom>
        </p:spPr>
        <p:txBody>
          <a:bodyPr>
            <a:noAutofit/>
          </a:bodyPr>
          <a:lstStyle>
            <a:lvl1pPr marL="0" indent="0" algn="ctr" defTabSz="1087444" rtl="0" eaLnBrk="1" latinLnBrk="0" hangingPunct="1">
              <a:lnSpc>
                <a:spcPct val="130000"/>
              </a:lnSpc>
              <a:spcBef>
                <a:spcPct val="20000"/>
              </a:spcBef>
              <a:buFont typeface="Arial"/>
              <a:buNone/>
              <a:defRPr sz="2400" kern="1200">
                <a:solidFill>
                  <a:schemeClr val="tx2"/>
                </a:solidFill>
                <a:latin typeface="TisaOT"/>
                <a:ea typeface="+mn-ea"/>
                <a:cs typeface="TisaOT"/>
              </a:defRPr>
            </a:lvl1pPr>
            <a:lvl2pPr marL="1087444"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2pPr>
            <a:lvl3pPr marL="2174887"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3pPr>
            <a:lvl4pPr marL="3262338"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4pPr>
            <a:lvl5pPr marL="4349779"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5pPr>
            <a:lvl6pPr marL="5980947" indent="-543724" algn="l" defTabSz="1087444" rtl="0" eaLnBrk="1" latinLnBrk="0" hangingPunct="1">
              <a:spcBef>
                <a:spcPct val="20000"/>
              </a:spcBef>
              <a:buFont typeface="Arial"/>
              <a:buChar char="•"/>
              <a:defRPr sz="4800" kern="1200">
                <a:solidFill>
                  <a:schemeClr val="tx1"/>
                </a:solidFill>
                <a:latin typeface="+mn-lt"/>
                <a:ea typeface="+mn-ea"/>
                <a:cs typeface="+mn-cs"/>
              </a:defRPr>
            </a:lvl6pPr>
            <a:lvl7pPr marL="7068393" indent="-543724" algn="l" defTabSz="1087444" rtl="0" eaLnBrk="1" latinLnBrk="0" hangingPunct="1">
              <a:spcBef>
                <a:spcPct val="20000"/>
              </a:spcBef>
              <a:buFont typeface="Arial"/>
              <a:buChar char="•"/>
              <a:defRPr sz="4800" kern="1200">
                <a:solidFill>
                  <a:schemeClr val="tx1"/>
                </a:solidFill>
                <a:latin typeface="+mn-lt"/>
                <a:ea typeface="+mn-ea"/>
                <a:cs typeface="+mn-cs"/>
              </a:defRPr>
            </a:lvl7pPr>
            <a:lvl8pPr marL="8155841" indent="-543724" algn="l" defTabSz="1087444" rtl="0" eaLnBrk="1" latinLnBrk="0" hangingPunct="1">
              <a:spcBef>
                <a:spcPct val="20000"/>
              </a:spcBef>
              <a:buFont typeface="Arial"/>
              <a:buChar char="•"/>
              <a:defRPr sz="4800" kern="1200">
                <a:solidFill>
                  <a:schemeClr val="tx1"/>
                </a:solidFill>
                <a:latin typeface="+mn-lt"/>
                <a:ea typeface="+mn-ea"/>
                <a:cs typeface="+mn-cs"/>
              </a:defRPr>
            </a:lvl8pPr>
            <a:lvl9pPr marL="9243285" indent="-543724" algn="l" defTabSz="1087444" rtl="0" eaLnBrk="1" latinLnBrk="0" hangingPunct="1">
              <a:spcBef>
                <a:spcPct val="20000"/>
              </a:spcBef>
              <a:buFont typeface="Arial"/>
              <a:buChar char="•"/>
              <a:defRPr sz="4800" kern="1200">
                <a:solidFill>
                  <a:schemeClr val="tx1"/>
                </a:solidFill>
                <a:latin typeface="+mn-lt"/>
                <a:ea typeface="+mn-ea"/>
                <a:cs typeface="+mn-cs"/>
              </a:defRPr>
            </a:lvl9pPr>
          </a:lstStyle>
          <a:p>
            <a:pPr marL="457200" indent="-457200" algn="l">
              <a:buFont typeface="Wingdings" panose="05000000000000000000" pitchFamily="2" charset="2"/>
              <a:buChar char="ü"/>
            </a:pPr>
            <a:r>
              <a:rPr lang="en-US" sz="2800" dirty="0">
                <a:solidFill>
                  <a:schemeClr val="tx1"/>
                </a:solidFill>
                <a:latin typeface="Tisa Offc" panose="02010504030101020102" pitchFamily="2" charset="77"/>
                <a:ea typeface="Cambria" charset="0"/>
                <a:cs typeface="Tisa Offc" panose="02010504030101020102" pitchFamily="2" charset="77"/>
              </a:rPr>
              <a:t>The 3 deadlines and how to meet them</a:t>
            </a:r>
          </a:p>
          <a:p>
            <a:pPr marL="457200" indent="-457200" algn="l">
              <a:buFont typeface="Wingdings" panose="05000000000000000000" pitchFamily="2" charset="2"/>
              <a:buChar char="ü"/>
            </a:pPr>
            <a:r>
              <a:rPr lang="en-US" sz="2800" dirty="0">
                <a:solidFill>
                  <a:schemeClr val="tx1"/>
                </a:solidFill>
                <a:latin typeface="Tisa Offc" panose="02010504030101020102" pitchFamily="2" charset="77"/>
                <a:ea typeface="Cambria" charset="0"/>
                <a:cs typeface="Tisa Offc" panose="02010504030101020102" pitchFamily="2" charset="77"/>
              </a:rPr>
              <a:t>How to format the document</a:t>
            </a:r>
          </a:p>
          <a:p>
            <a:pPr marL="457200" indent="-457200" algn="l">
              <a:buFont typeface="Wingdings" panose="05000000000000000000" pitchFamily="2" charset="2"/>
              <a:buChar char="ü"/>
            </a:pPr>
            <a:r>
              <a:rPr lang="en-US" sz="2800" dirty="0">
                <a:solidFill>
                  <a:schemeClr val="tx1"/>
                </a:solidFill>
                <a:latin typeface="Tisa Offc" panose="02010504030101020102" pitchFamily="2" charset="77"/>
                <a:ea typeface="Cambria" charset="0"/>
                <a:cs typeface="Tisa Offc" panose="02010504030101020102" pitchFamily="2" charset="77"/>
              </a:rPr>
              <a:t>How to submit the document to the University for official approval</a:t>
            </a:r>
          </a:p>
        </p:txBody>
      </p:sp>
      <p:pic>
        <p:nvPicPr>
          <p:cNvPr id="2" name="Picture 1" descr="A person in a tuxedo&#10;&#10;Description automatically generated">
            <a:extLst>
              <a:ext uri="{FF2B5EF4-FFF2-40B4-BE49-F238E27FC236}">
                <a16:creationId xmlns:a16="http://schemas.microsoft.com/office/drawing/2014/main" id="{F728725A-59C8-6694-C290-EF4FC79E2605}"/>
              </a:ext>
            </a:extLst>
          </p:cNvPr>
          <p:cNvPicPr>
            <a:picLocks noChangeAspect="1"/>
          </p:cNvPicPr>
          <p:nvPr/>
        </p:nvPicPr>
        <p:blipFill>
          <a:blip r:embed="rId2"/>
          <a:stretch>
            <a:fillRect/>
          </a:stretch>
        </p:blipFill>
        <p:spPr>
          <a:xfrm>
            <a:off x="1076137" y="4667462"/>
            <a:ext cx="3136301" cy="1764169"/>
          </a:xfrm>
          <a:prstGeom prst="rect">
            <a:avLst/>
          </a:prstGeom>
        </p:spPr>
      </p:pic>
      <p:pic>
        <p:nvPicPr>
          <p:cNvPr id="3" name="Picture 2" descr="A picture containing person, outdoor&#10;&#10;Description automatically generated">
            <a:extLst>
              <a:ext uri="{FF2B5EF4-FFF2-40B4-BE49-F238E27FC236}">
                <a16:creationId xmlns:a16="http://schemas.microsoft.com/office/drawing/2014/main" id="{B0377D9B-3292-69FF-2783-979096991896}"/>
              </a:ext>
            </a:extLst>
          </p:cNvPr>
          <p:cNvPicPr>
            <a:picLocks noChangeAspect="1"/>
          </p:cNvPicPr>
          <p:nvPr/>
        </p:nvPicPr>
        <p:blipFill>
          <a:blip r:embed="rId3"/>
          <a:stretch>
            <a:fillRect/>
          </a:stretch>
        </p:blipFill>
        <p:spPr>
          <a:xfrm>
            <a:off x="7979560" y="4564574"/>
            <a:ext cx="3344585" cy="1867057"/>
          </a:xfrm>
          <a:prstGeom prst="rect">
            <a:avLst/>
          </a:prstGeom>
        </p:spPr>
      </p:pic>
      <p:pic>
        <p:nvPicPr>
          <p:cNvPr id="4" name="Picture 3" descr="A picture containing text, person, indoor&#10;&#10;Description automatically generated">
            <a:extLst>
              <a:ext uri="{FF2B5EF4-FFF2-40B4-BE49-F238E27FC236}">
                <a16:creationId xmlns:a16="http://schemas.microsoft.com/office/drawing/2014/main" id="{C2A95385-13FF-EE09-91F7-B2099923D257}"/>
              </a:ext>
            </a:extLst>
          </p:cNvPr>
          <p:cNvPicPr>
            <a:picLocks noChangeAspect="1"/>
          </p:cNvPicPr>
          <p:nvPr/>
        </p:nvPicPr>
        <p:blipFill>
          <a:blip r:embed="rId4"/>
          <a:stretch>
            <a:fillRect/>
          </a:stretch>
        </p:blipFill>
        <p:spPr>
          <a:xfrm>
            <a:off x="4640533" y="4613758"/>
            <a:ext cx="2910933" cy="1817873"/>
          </a:xfrm>
          <a:prstGeom prst="rect">
            <a:avLst/>
          </a:prstGeom>
        </p:spPr>
      </p:pic>
    </p:spTree>
    <p:extLst>
      <p:ext uri="{BB962C8B-B14F-4D97-AF65-F5344CB8AC3E}">
        <p14:creationId xmlns:p14="http://schemas.microsoft.com/office/powerpoint/2010/main" val="2067866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016BF448-F829-4344-9D53-67BCC40805FD}"/>
              </a:ext>
            </a:extLst>
          </p:cNvPr>
          <p:cNvSpPr txBox="1">
            <a:spLocks/>
          </p:cNvSpPr>
          <p:nvPr/>
        </p:nvSpPr>
        <p:spPr>
          <a:xfrm>
            <a:off x="820530" y="1566972"/>
            <a:ext cx="10391609" cy="483318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buFont typeface="Wingdings" panose="05000000000000000000" pitchFamily="2" charset="2"/>
              <a:buChar char="q"/>
            </a:pPr>
            <a:r>
              <a:rPr lang="en-US" dirty="0">
                <a:latin typeface="Tisa Offc" panose="02010504030101020102" pitchFamily="2" charset="0"/>
                <a:cs typeface="Tisa Offc" panose="02010504030101020102" pitchFamily="2" charset="0"/>
              </a:rPr>
              <a:t>Coordinates thesis/project report/dissertation formatting and submission for the University</a:t>
            </a:r>
          </a:p>
          <a:p>
            <a:pPr>
              <a:lnSpc>
                <a:spcPct val="110000"/>
              </a:lnSpc>
              <a:buFont typeface="Wingdings" panose="05000000000000000000" pitchFamily="2" charset="2"/>
              <a:buChar char="q"/>
            </a:pPr>
            <a:r>
              <a:rPr lang="en-US" dirty="0">
                <a:latin typeface="Tisa Offc" panose="02010504030101020102" pitchFamily="2" charset="0"/>
                <a:cs typeface="Tisa Offc" panose="02010504030101020102" pitchFamily="2" charset="0"/>
              </a:rPr>
              <a:t>Trains and mentors the Thesis Reviewers</a:t>
            </a:r>
          </a:p>
          <a:p>
            <a:pPr>
              <a:lnSpc>
                <a:spcPct val="110000"/>
              </a:lnSpc>
              <a:buFont typeface="Wingdings" panose="05000000000000000000" pitchFamily="2" charset="2"/>
              <a:buChar char="q"/>
            </a:pPr>
            <a:r>
              <a:rPr lang="en-US" dirty="0">
                <a:latin typeface="Tisa Offc" panose="02010504030101020102" pitchFamily="2" charset="0"/>
                <a:cs typeface="Tisa Offc" panose="02010504030101020102" pitchFamily="2" charset="0"/>
              </a:rPr>
              <a:t>Sends completion memos to your College Associate Dean, the Registrar, and Graduation Office to grant you credit for ungraded culminating experience courses (5970, 5990, 5995, 6990, 9000)</a:t>
            </a:r>
          </a:p>
          <a:p>
            <a:pPr marL="0" indent="0" algn="just">
              <a:lnSpc>
                <a:spcPct val="110000"/>
              </a:lnSpc>
              <a:buNone/>
            </a:pPr>
            <a:endParaRPr lang="en-US" dirty="0">
              <a:latin typeface="Tisa Offc" panose="02010504030101020102" pitchFamily="2" charset="0"/>
              <a:cs typeface="Tisa Offc" panose="02010504030101020102" pitchFamily="2" charset="0"/>
            </a:endParaRPr>
          </a:p>
          <a:p>
            <a:pPr marL="0" indent="0" algn="ctr">
              <a:lnSpc>
                <a:spcPct val="110000"/>
              </a:lnSpc>
              <a:buNone/>
            </a:pPr>
            <a:r>
              <a:rPr lang="en-US" dirty="0">
                <a:latin typeface="Tisa Offc" panose="02010504030101020102" pitchFamily="2" charset="0"/>
                <a:cs typeface="Tisa Offc" panose="02010504030101020102" pitchFamily="2" charset="0"/>
              </a:rPr>
              <a:t>Email me: </a:t>
            </a:r>
            <a:r>
              <a:rPr lang="en-US" b="1" dirty="0">
                <a:latin typeface="Tisa Offc" panose="02010504030101020102" pitchFamily="2" charset="0"/>
                <a:cs typeface="Tisa Offc" panose="02010504030101020102" pitchFamily="2" charset="0"/>
              </a:rPr>
              <a:t>GRC@calstatela.edu</a:t>
            </a:r>
          </a:p>
        </p:txBody>
      </p:sp>
      <p:sp>
        <p:nvSpPr>
          <p:cNvPr id="36" name="Title 1">
            <a:extLst>
              <a:ext uri="{FF2B5EF4-FFF2-40B4-BE49-F238E27FC236}">
                <a16:creationId xmlns:a16="http://schemas.microsoft.com/office/drawing/2014/main" id="{A41241D0-B99A-9F4A-B24C-B93540DBF5C6}"/>
              </a:ext>
            </a:extLst>
          </p:cNvPr>
          <p:cNvSpPr txBox="1">
            <a:spLocks/>
          </p:cNvSpPr>
          <p:nvPr/>
        </p:nvSpPr>
        <p:spPr>
          <a:xfrm>
            <a:off x="279331" y="84757"/>
            <a:ext cx="9196457" cy="1182040"/>
          </a:xfrm>
          <a:prstGeom prst="rect">
            <a:avLst/>
          </a:prstGeom>
        </p:spPr>
        <p:txBody>
          <a:bodyPr vert="horz" lIns="163096" tIns="81548" rIns="163096" bIns="81548"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4000" b="1" dirty="0">
                <a:solidFill>
                  <a:schemeClr val="tx1"/>
                </a:solidFill>
                <a:latin typeface="FuturaBT Book" panose="020B0502020204020303" pitchFamily="34" charset="77"/>
                <a:cs typeface="Arial"/>
              </a:rPr>
              <a:t>GRC COORDINATOR ROLE</a:t>
            </a:r>
            <a:endParaRPr lang="en-US" sz="1600" b="1" dirty="0">
              <a:solidFill>
                <a:schemeClr val="tx1"/>
              </a:solidFill>
              <a:latin typeface="FuturaBT Book" panose="020B0502020204020303" pitchFamily="34" charset="77"/>
              <a:cs typeface="Arial"/>
            </a:endParaRPr>
          </a:p>
        </p:txBody>
      </p:sp>
      <p:sp>
        <p:nvSpPr>
          <p:cNvPr id="9" name="Rectangle 8">
            <a:extLst>
              <a:ext uri="{FF2B5EF4-FFF2-40B4-BE49-F238E27FC236}">
                <a16:creationId xmlns:a16="http://schemas.microsoft.com/office/drawing/2014/main" id="{2103B522-4738-0246-A886-B78584B8C464}"/>
              </a:ext>
            </a:extLst>
          </p:cNvPr>
          <p:cNvSpPr/>
          <p:nvPr/>
        </p:nvSpPr>
        <p:spPr>
          <a:xfrm>
            <a:off x="0" y="6828914"/>
            <a:ext cx="12192000" cy="5817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66950B32-A2A7-F14E-AA1B-9276D14F4E32}"/>
              </a:ext>
            </a:extLst>
          </p:cNvPr>
          <p:cNvCxnSpPr/>
          <p:nvPr/>
        </p:nvCxnSpPr>
        <p:spPr>
          <a:xfrm>
            <a:off x="0" y="1271162"/>
            <a:ext cx="12192000" cy="0"/>
          </a:xfrm>
          <a:prstGeom prst="line">
            <a:avLst/>
          </a:prstGeom>
          <a:ln w="19050">
            <a:solidFill>
              <a:srgbClr val="F7CF47"/>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D6DC6478-B952-D046-9C5A-6C5A7920E6E0}"/>
              </a:ext>
            </a:extLst>
          </p:cNvPr>
          <p:cNvSpPr txBox="1">
            <a:spLocks/>
          </p:cNvSpPr>
          <p:nvPr/>
        </p:nvSpPr>
        <p:spPr>
          <a:xfrm>
            <a:off x="279331" y="716474"/>
            <a:ext cx="6191808" cy="559054"/>
          </a:xfrm>
          <a:prstGeom prst="rect">
            <a:avLst/>
          </a:prstGeom>
        </p:spPr>
        <p:txBody>
          <a:bodyPr vert="horz" lIns="163096" tIns="81548" rIns="163096" bIns="81548" rtlCol="0">
            <a:norm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endParaRPr lang="en-US" sz="2325" dirty="0">
              <a:solidFill>
                <a:srgbClr val="221F20"/>
              </a:solidFill>
              <a:latin typeface="Tisa Offc" panose="02010504030101020102" pitchFamily="2" charset="0"/>
              <a:cs typeface="Tisa Offc" panose="02010504030101020102" pitchFamily="2" charset="0"/>
            </a:endParaRPr>
          </a:p>
        </p:txBody>
      </p:sp>
    </p:spTree>
    <p:extLst>
      <p:ext uri="{BB962C8B-B14F-4D97-AF65-F5344CB8AC3E}">
        <p14:creationId xmlns:p14="http://schemas.microsoft.com/office/powerpoint/2010/main" val="121174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016BF448-F829-4344-9D53-67BCC40805FD}"/>
              </a:ext>
            </a:extLst>
          </p:cNvPr>
          <p:cNvSpPr txBox="1">
            <a:spLocks/>
          </p:cNvSpPr>
          <p:nvPr/>
        </p:nvSpPr>
        <p:spPr>
          <a:xfrm>
            <a:off x="820530" y="1566972"/>
            <a:ext cx="10391609" cy="295439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502586" rtl="0" eaLnBrk="1" fontAlgn="auto" latinLnBrk="0" hangingPunct="1">
              <a:lnSpc>
                <a:spcPct val="15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effectLst/>
                <a:uLnTx/>
                <a:uFillTx/>
                <a:latin typeface="Tisa Offc" panose="02010504030101020102" pitchFamily="2" charset="77"/>
                <a:ea typeface="Cambria" charset="0"/>
                <a:cs typeface="Tisa Offc" panose="02010504030101020102" pitchFamily="2" charset="77"/>
              </a:rPr>
              <a:t>Deadlines you need to meet and how to meet them</a:t>
            </a:r>
          </a:p>
          <a:p>
            <a:pPr marL="514350" marR="0" lvl="0" indent="-514350" algn="l" defTabSz="502586" rtl="0" eaLnBrk="1" fontAlgn="auto" latinLnBrk="0" hangingPunct="1">
              <a:lnSpc>
                <a:spcPct val="150000"/>
              </a:lnSpc>
              <a:spcBef>
                <a:spcPts val="0"/>
              </a:spcBef>
              <a:spcAft>
                <a:spcPts val="0"/>
              </a:spcAft>
              <a:buClrTx/>
              <a:buSzTx/>
              <a:buFont typeface="+mj-lt"/>
              <a:buAutoNum type="arabicPeriod"/>
              <a:tabLst/>
              <a:defRPr/>
            </a:pPr>
            <a:r>
              <a:rPr lang="en-US" sz="3200" dirty="0">
                <a:latin typeface="Tisa Offc" panose="02010504030101020102" pitchFamily="2" charset="77"/>
                <a:ea typeface="Cambria" charset="0"/>
                <a:cs typeface="Tisa Offc" panose="02010504030101020102" pitchFamily="2" charset="77"/>
              </a:rPr>
              <a:t>How to format the document</a:t>
            </a:r>
          </a:p>
          <a:p>
            <a:pPr marL="514350" marR="0" lvl="0" indent="-514350" algn="l" defTabSz="502586" rtl="0" eaLnBrk="1" fontAlgn="auto" latinLnBrk="0" hangingPunct="1">
              <a:lnSpc>
                <a:spcPct val="15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effectLst/>
                <a:uLnTx/>
                <a:uFillTx/>
                <a:latin typeface="Tisa Offc" panose="02010504030101020102" pitchFamily="2" charset="77"/>
                <a:ea typeface="Cambria" charset="0"/>
                <a:cs typeface="Tisa Offc" panose="02010504030101020102" pitchFamily="2" charset="77"/>
              </a:rPr>
              <a:t>How to submit the document to the University for official approval</a:t>
            </a:r>
          </a:p>
        </p:txBody>
      </p:sp>
      <p:sp>
        <p:nvSpPr>
          <p:cNvPr id="36" name="Title 1">
            <a:extLst>
              <a:ext uri="{FF2B5EF4-FFF2-40B4-BE49-F238E27FC236}">
                <a16:creationId xmlns:a16="http://schemas.microsoft.com/office/drawing/2014/main" id="{A41241D0-B99A-9F4A-B24C-B93540DBF5C6}"/>
              </a:ext>
            </a:extLst>
          </p:cNvPr>
          <p:cNvSpPr txBox="1">
            <a:spLocks/>
          </p:cNvSpPr>
          <p:nvPr/>
        </p:nvSpPr>
        <p:spPr>
          <a:xfrm>
            <a:off x="279331" y="84756"/>
            <a:ext cx="9196457" cy="1186405"/>
          </a:xfrm>
          <a:prstGeom prst="rect">
            <a:avLst/>
          </a:prstGeom>
        </p:spPr>
        <p:txBody>
          <a:bodyPr vert="horz" lIns="163096" tIns="81548" rIns="163096" bIns="81548"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4000" b="1" dirty="0">
                <a:solidFill>
                  <a:schemeClr val="tx1"/>
                </a:solidFill>
                <a:latin typeface="FuturaBT Book" panose="020B0502020204020303" pitchFamily="34" charset="77"/>
                <a:cs typeface="Arial"/>
              </a:rPr>
              <a:t>TODAY’S TOPICS</a:t>
            </a:r>
            <a:endParaRPr lang="en-US" sz="1600" b="1" dirty="0">
              <a:solidFill>
                <a:schemeClr val="tx1"/>
              </a:solidFill>
              <a:latin typeface="FuturaBT Book" panose="020B0502020204020303" pitchFamily="34" charset="77"/>
              <a:cs typeface="Arial"/>
            </a:endParaRPr>
          </a:p>
        </p:txBody>
      </p:sp>
      <p:pic>
        <p:nvPicPr>
          <p:cNvPr id="8" name="Picture 7">
            <a:extLst>
              <a:ext uri="{FF2B5EF4-FFF2-40B4-BE49-F238E27FC236}">
                <a16:creationId xmlns:a16="http://schemas.microsoft.com/office/drawing/2014/main" id="{758B2FF4-D43F-934A-8A06-C352C9DD824A}"/>
              </a:ext>
            </a:extLst>
          </p:cNvPr>
          <p:cNvPicPr>
            <a:picLocks noChangeAspect="1"/>
          </p:cNvPicPr>
          <p:nvPr/>
        </p:nvPicPr>
        <p:blipFill>
          <a:blip r:embed="rId2"/>
          <a:stretch>
            <a:fillRect/>
          </a:stretch>
        </p:blipFill>
        <p:spPr>
          <a:xfrm>
            <a:off x="10212321" y="6447217"/>
            <a:ext cx="1739273" cy="320481"/>
          </a:xfrm>
          <a:prstGeom prst="rect">
            <a:avLst/>
          </a:prstGeom>
        </p:spPr>
      </p:pic>
      <p:sp>
        <p:nvSpPr>
          <p:cNvPr id="9" name="Rectangle 8">
            <a:extLst>
              <a:ext uri="{FF2B5EF4-FFF2-40B4-BE49-F238E27FC236}">
                <a16:creationId xmlns:a16="http://schemas.microsoft.com/office/drawing/2014/main" id="{2103B522-4738-0246-A886-B78584B8C464}"/>
              </a:ext>
            </a:extLst>
          </p:cNvPr>
          <p:cNvSpPr/>
          <p:nvPr/>
        </p:nvSpPr>
        <p:spPr>
          <a:xfrm>
            <a:off x="0" y="6828914"/>
            <a:ext cx="12192000" cy="5817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66950B32-A2A7-F14E-AA1B-9276D14F4E32}"/>
              </a:ext>
            </a:extLst>
          </p:cNvPr>
          <p:cNvCxnSpPr/>
          <p:nvPr/>
        </p:nvCxnSpPr>
        <p:spPr>
          <a:xfrm>
            <a:off x="0" y="1271162"/>
            <a:ext cx="12192000" cy="0"/>
          </a:xfrm>
          <a:prstGeom prst="line">
            <a:avLst/>
          </a:prstGeom>
          <a:ln w="19050">
            <a:solidFill>
              <a:srgbClr val="F7CF4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7505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A41241D0-B99A-9F4A-B24C-B93540DBF5C6}"/>
              </a:ext>
            </a:extLst>
          </p:cNvPr>
          <p:cNvSpPr txBox="1">
            <a:spLocks/>
          </p:cNvSpPr>
          <p:nvPr/>
        </p:nvSpPr>
        <p:spPr>
          <a:xfrm>
            <a:off x="279331" y="84756"/>
            <a:ext cx="9196457" cy="1186405"/>
          </a:xfrm>
          <a:prstGeom prst="rect">
            <a:avLst/>
          </a:prstGeom>
        </p:spPr>
        <p:txBody>
          <a:bodyPr vert="horz" lIns="163096" tIns="81548" rIns="163096" bIns="81548"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4000" b="1" dirty="0">
                <a:solidFill>
                  <a:schemeClr val="tx1"/>
                </a:solidFill>
                <a:latin typeface="FuturaBT Book" panose="020B0502020204020303" pitchFamily="34" charset="77"/>
                <a:cs typeface="Arial"/>
              </a:rPr>
              <a:t>STUDENT SUPPORT</a:t>
            </a:r>
            <a:endParaRPr lang="en-US" sz="1600" b="1" dirty="0">
              <a:solidFill>
                <a:schemeClr val="tx1"/>
              </a:solidFill>
              <a:latin typeface="FuturaBT Book" panose="020B0502020204020303" pitchFamily="34" charset="77"/>
              <a:cs typeface="Arial"/>
            </a:endParaRPr>
          </a:p>
        </p:txBody>
      </p:sp>
      <p:pic>
        <p:nvPicPr>
          <p:cNvPr id="8" name="Picture 7">
            <a:extLst>
              <a:ext uri="{FF2B5EF4-FFF2-40B4-BE49-F238E27FC236}">
                <a16:creationId xmlns:a16="http://schemas.microsoft.com/office/drawing/2014/main" id="{758B2FF4-D43F-934A-8A06-C352C9DD824A}"/>
              </a:ext>
            </a:extLst>
          </p:cNvPr>
          <p:cNvPicPr>
            <a:picLocks noChangeAspect="1"/>
          </p:cNvPicPr>
          <p:nvPr/>
        </p:nvPicPr>
        <p:blipFill>
          <a:blip r:embed="rId2"/>
          <a:stretch>
            <a:fillRect/>
          </a:stretch>
        </p:blipFill>
        <p:spPr>
          <a:xfrm>
            <a:off x="10212321" y="6447217"/>
            <a:ext cx="1739273" cy="320481"/>
          </a:xfrm>
          <a:prstGeom prst="rect">
            <a:avLst/>
          </a:prstGeom>
        </p:spPr>
      </p:pic>
      <p:sp>
        <p:nvSpPr>
          <p:cNvPr id="9" name="Rectangle 8">
            <a:extLst>
              <a:ext uri="{FF2B5EF4-FFF2-40B4-BE49-F238E27FC236}">
                <a16:creationId xmlns:a16="http://schemas.microsoft.com/office/drawing/2014/main" id="{2103B522-4738-0246-A886-B78584B8C464}"/>
              </a:ext>
            </a:extLst>
          </p:cNvPr>
          <p:cNvSpPr/>
          <p:nvPr/>
        </p:nvSpPr>
        <p:spPr>
          <a:xfrm>
            <a:off x="0" y="6828914"/>
            <a:ext cx="12192000" cy="5817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66950B32-A2A7-F14E-AA1B-9276D14F4E32}"/>
              </a:ext>
            </a:extLst>
          </p:cNvPr>
          <p:cNvCxnSpPr/>
          <p:nvPr/>
        </p:nvCxnSpPr>
        <p:spPr>
          <a:xfrm>
            <a:off x="0" y="1271162"/>
            <a:ext cx="12192000" cy="0"/>
          </a:xfrm>
          <a:prstGeom prst="line">
            <a:avLst/>
          </a:prstGeom>
          <a:ln w="19050">
            <a:solidFill>
              <a:srgbClr val="F7CF47"/>
            </a:solidFill>
          </a:ln>
        </p:spPr>
        <p:style>
          <a:lnRef idx="1">
            <a:schemeClr val="accent1"/>
          </a:lnRef>
          <a:fillRef idx="0">
            <a:schemeClr val="accent1"/>
          </a:fillRef>
          <a:effectRef idx="0">
            <a:schemeClr val="accent1"/>
          </a:effectRef>
          <a:fontRef idx="minor">
            <a:schemeClr val="tx1"/>
          </a:fontRef>
        </p:style>
      </p:cxnSp>
      <p:graphicFrame>
        <p:nvGraphicFramePr>
          <p:cNvPr id="2" name="Table 4">
            <a:extLst>
              <a:ext uri="{FF2B5EF4-FFF2-40B4-BE49-F238E27FC236}">
                <a16:creationId xmlns:a16="http://schemas.microsoft.com/office/drawing/2014/main" id="{9A7DB7E4-22D9-9317-8E4C-AF119A728631}"/>
              </a:ext>
            </a:extLst>
          </p:cNvPr>
          <p:cNvGraphicFramePr>
            <a:graphicFrameLocks noGrp="1"/>
          </p:cNvGraphicFramePr>
          <p:nvPr>
            <p:extLst>
              <p:ext uri="{D42A27DB-BD31-4B8C-83A1-F6EECF244321}">
                <p14:modId xmlns:p14="http://schemas.microsoft.com/office/powerpoint/2010/main" val="514061710"/>
              </p:ext>
            </p:extLst>
          </p:nvPr>
        </p:nvGraphicFramePr>
        <p:xfrm>
          <a:off x="673768" y="1463878"/>
          <a:ext cx="10828421" cy="4388281"/>
        </p:xfrm>
        <a:graphic>
          <a:graphicData uri="http://schemas.openxmlformats.org/drawingml/2006/table">
            <a:tbl>
              <a:tblPr firstRow="1" bandRow="1">
                <a:tableStyleId>{7E9639D4-E3E2-4D34-9284-5A2195B3D0D7}</a:tableStyleId>
              </a:tblPr>
              <a:tblGrid>
                <a:gridCol w="5261189">
                  <a:extLst>
                    <a:ext uri="{9D8B030D-6E8A-4147-A177-3AD203B41FA5}">
                      <a16:colId xmlns:a16="http://schemas.microsoft.com/office/drawing/2014/main" val="1119884255"/>
                    </a:ext>
                  </a:extLst>
                </a:gridCol>
                <a:gridCol w="5567232">
                  <a:extLst>
                    <a:ext uri="{9D8B030D-6E8A-4147-A177-3AD203B41FA5}">
                      <a16:colId xmlns:a16="http://schemas.microsoft.com/office/drawing/2014/main" val="1388879517"/>
                    </a:ext>
                  </a:extLst>
                </a:gridCol>
              </a:tblGrid>
              <a:tr h="601639">
                <a:tc>
                  <a:txBody>
                    <a:bodyPr/>
                    <a:lstStyle/>
                    <a:p>
                      <a:pPr algn="l"/>
                      <a:r>
                        <a:rPr lang="en-US" sz="2800" dirty="0">
                          <a:latin typeface="FuturaBT Book" panose="020B0502020204020303" pitchFamily="34" charset="0"/>
                        </a:rPr>
                        <a:t>QUESTIONS ABOUT…</a:t>
                      </a:r>
                    </a:p>
                  </a:txBody>
                  <a:tcPr>
                    <a:lnB w="12700" cap="flat" cmpd="sng" algn="ctr">
                      <a:solidFill>
                        <a:schemeClr val="tx1"/>
                      </a:solidFill>
                      <a:prstDash val="solid"/>
                      <a:round/>
                      <a:headEnd type="none" w="med" len="med"/>
                      <a:tailEnd type="none" w="med" len="med"/>
                    </a:lnB>
                  </a:tcPr>
                </a:tc>
                <a:tc>
                  <a:txBody>
                    <a:bodyPr/>
                    <a:lstStyle/>
                    <a:p>
                      <a:pPr algn="l"/>
                      <a:r>
                        <a:rPr lang="en-US" sz="2800" dirty="0">
                          <a:latin typeface="FuturaBT Book" panose="020B0502020204020303" pitchFamily="34" charset="0"/>
                        </a:rPr>
                        <a:t>SHOULD BE DIRECTED TO…</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1362667"/>
                  </a:ext>
                </a:extLst>
              </a:tr>
              <a:tr h="508134">
                <a:tc>
                  <a:txBody>
                    <a:bodyPr/>
                    <a:lstStyle/>
                    <a:p>
                      <a:r>
                        <a:rPr lang="en-US" sz="2400" dirty="0">
                          <a:latin typeface="Tisa Offc" panose="02010504030101020102" pitchFamily="2" charset="0"/>
                          <a:cs typeface="Tisa Offc" panose="02010504030101020102" pitchFamily="2" charset="0"/>
                        </a:rPr>
                        <a:t>Thesis Formatting and Submission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Tisa Offc" panose="02010504030101020102" pitchFamily="2" charset="0"/>
                          <a:cs typeface="Tisa Offc" panose="02010504030101020102" pitchFamily="2" charset="0"/>
                        </a:rPr>
                        <a:t>GRC (Andrew or Thesis Reviewers)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7775635"/>
                  </a:ext>
                </a:extLst>
              </a:tr>
              <a:tr h="508134">
                <a:tc>
                  <a:txBody>
                    <a:bodyPr/>
                    <a:lstStyle/>
                    <a:p>
                      <a:r>
                        <a:rPr lang="en-US" sz="2400" dirty="0">
                          <a:latin typeface="Tisa Offc" panose="02010504030101020102" pitchFamily="2" charset="0"/>
                          <a:cs typeface="Tisa Offc" panose="02010504030101020102" pitchFamily="2" charset="0"/>
                        </a:rPr>
                        <a:t>Thesis Content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Tisa Offc" panose="02010504030101020102" pitchFamily="2" charset="0"/>
                          <a:cs typeface="Tisa Offc" panose="02010504030101020102" pitchFamily="2" charset="0"/>
                        </a:rPr>
                        <a:t>Committee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9703947"/>
                  </a:ext>
                </a:extLst>
              </a:tr>
              <a:tr h="877053">
                <a:tc>
                  <a:txBody>
                    <a:bodyPr/>
                    <a:lstStyle/>
                    <a:p>
                      <a:r>
                        <a:rPr lang="en-US" sz="2400" dirty="0">
                          <a:latin typeface="Tisa Offc" panose="02010504030101020102" pitchFamily="2" charset="0"/>
                          <a:cs typeface="Tisa Offc" panose="02010504030101020102" pitchFamily="2" charset="0"/>
                        </a:rPr>
                        <a:t>General Writing Feedback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Tisa Offc" panose="02010504030101020102" pitchFamily="2" charset="0"/>
                          <a:cs typeface="Tisa Offc" panose="02010504030101020102" pitchFamily="2" charset="0"/>
                        </a:rPr>
                        <a:t>GRC Writing Consultant or Writing Wing of Center for Academic Success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6589891"/>
                  </a:ext>
                </a:extLst>
              </a:tr>
              <a:tr h="508134">
                <a:tc>
                  <a:txBody>
                    <a:bodyPr/>
                    <a:lstStyle/>
                    <a:p>
                      <a:r>
                        <a:rPr lang="en-US" sz="2400" dirty="0">
                          <a:latin typeface="Tisa Offc" panose="02010504030101020102" pitchFamily="2" charset="0"/>
                          <a:cs typeface="Tisa Offc" panose="02010504030101020102" pitchFamily="2" charset="0"/>
                        </a:rPr>
                        <a:t>Research Literature Support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Tisa Offc" panose="02010504030101020102" pitchFamily="2" charset="0"/>
                          <a:cs typeface="Tisa Offc" panose="02010504030101020102" pitchFamily="2" charset="0"/>
                        </a:rPr>
                        <a:t>Library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1041544"/>
                  </a:ext>
                </a:extLst>
              </a:tr>
              <a:tr h="508134">
                <a:tc>
                  <a:txBody>
                    <a:bodyPr/>
                    <a:lstStyle/>
                    <a:p>
                      <a:r>
                        <a:rPr lang="en-US" sz="2400" dirty="0">
                          <a:latin typeface="Tisa Offc" panose="02010504030101020102" pitchFamily="2" charset="0"/>
                          <a:cs typeface="Tisa Offc" panose="02010504030101020102" pitchFamily="2" charset="0"/>
                        </a:rPr>
                        <a:t>Software and Tech Support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Tisa Offc" panose="02010504030101020102" pitchFamily="2" charset="0"/>
                          <a:cs typeface="Tisa Offc" panose="02010504030101020102" pitchFamily="2" charset="0"/>
                        </a:rPr>
                        <a:t>Information Technology Services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7060170"/>
                  </a:ext>
                </a:extLst>
              </a:tr>
              <a:tr h="877053">
                <a:tc>
                  <a:txBody>
                    <a:bodyPr/>
                    <a:lstStyle/>
                    <a:p>
                      <a:r>
                        <a:rPr lang="en-US" sz="2400" dirty="0">
                          <a:latin typeface="Tisa Offc" panose="02010504030101020102" pitchFamily="2" charset="0"/>
                          <a:cs typeface="Tisa Offc" panose="02010504030101020102" pitchFamily="2" charset="0"/>
                        </a:rPr>
                        <a:t>Research Compliance (IRB/IACUC)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Tisa Offc" panose="02010504030101020102" pitchFamily="2" charset="0"/>
                          <a:cs typeface="Tisa Offc" panose="02010504030101020102" pitchFamily="2" charset="0"/>
                        </a:rPr>
                        <a:t>Office of Research, Scholarship, Creative Activities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5447828"/>
                  </a:ext>
                </a:extLst>
              </a:tr>
            </a:tbl>
          </a:graphicData>
        </a:graphic>
      </p:graphicFrame>
    </p:spTree>
    <p:extLst>
      <p:ext uri="{BB962C8B-B14F-4D97-AF65-F5344CB8AC3E}">
        <p14:creationId xmlns:p14="http://schemas.microsoft.com/office/powerpoint/2010/main" val="1147248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016BF448-F829-4344-9D53-67BCC40805FD}"/>
              </a:ext>
            </a:extLst>
          </p:cNvPr>
          <p:cNvSpPr txBox="1">
            <a:spLocks/>
          </p:cNvSpPr>
          <p:nvPr/>
        </p:nvSpPr>
        <p:spPr>
          <a:xfrm>
            <a:off x="820530" y="1566972"/>
            <a:ext cx="10391609" cy="410625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10000"/>
              </a:lnSpc>
              <a:spcBef>
                <a:spcPts val="247"/>
              </a:spcBef>
              <a:spcAft>
                <a:spcPts val="742"/>
              </a:spcAft>
              <a:buNone/>
            </a:pPr>
            <a:r>
              <a:rPr lang="en-US" sz="2400" dirty="0">
                <a:solidFill>
                  <a:schemeClr val="tx1"/>
                </a:solidFill>
                <a:latin typeface="Tisa Offc" panose="02010504030101020102" pitchFamily="2" charset="0"/>
                <a:ea typeface="Cambria" charset="0"/>
                <a:cs typeface="Tisa Offc" panose="02010504030101020102" pitchFamily="2" charset="0"/>
              </a:rPr>
              <a:t>This fund is a </a:t>
            </a:r>
            <a:r>
              <a:rPr lang="en-US" sz="2400" dirty="0">
                <a:solidFill>
                  <a:schemeClr val="tx1"/>
                </a:solidFill>
                <a:latin typeface="Tisa Offc" panose="02010504030101020102" pitchFamily="2" charset="0"/>
                <a:ea typeface="Cambria" charset="0"/>
                <a:cs typeface="Tisa Offc" panose="02010504030101020102" pitchFamily="2" charset="0"/>
                <a:hlinkClick r:id="rId2"/>
              </a:rPr>
              <a:t>reimbursement program </a:t>
            </a:r>
            <a:r>
              <a:rPr lang="en-US" sz="2400" dirty="0">
                <a:solidFill>
                  <a:schemeClr val="tx1"/>
                </a:solidFill>
                <a:latin typeface="Tisa Offc" panose="02010504030101020102" pitchFamily="2" charset="0"/>
                <a:ea typeface="Cambria" charset="0"/>
                <a:cs typeface="Tisa Offc" panose="02010504030101020102" pitchFamily="2" charset="0"/>
              </a:rPr>
              <a:t>designed to support Cal State LA graduate student research and/or scholarship conducted towards completing a thesis, creative activity or dissertation. Students funded through this award will receive reimbursement for approved supplies, equipment, and services. </a:t>
            </a:r>
          </a:p>
          <a:p>
            <a:pPr marL="188367" indent="-188367" algn="l">
              <a:spcBef>
                <a:spcPts val="247"/>
              </a:spcBef>
              <a:spcAft>
                <a:spcPts val="247"/>
              </a:spcAft>
              <a:buFont typeface="Wingdings" charset="2"/>
              <a:buChar char="§"/>
            </a:pPr>
            <a:endParaRPr lang="en-US" sz="2400" b="1" dirty="0">
              <a:solidFill>
                <a:schemeClr val="tx1"/>
              </a:solidFill>
              <a:latin typeface="Tisa Offc" panose="02010504030101020102" pitchFamily="2" charset="0"/>
              <a:ea typeface="Cambria" charset="0"/>
              <a:cs typeface="Tisa Offc" panose="02010504030101020102" pitchFamily="2" charset="0"/>
            </a:endParaRPr>
          </a:p>
          <a:p>
            <a:pPr marL="188367" indent="-188367" algn="l">
              <a:spcBef>
                <a:spcPts val="247"/>
              </a:spcBef>
              <a:spcAft>
                <a:spcPts val="247"/>
              </a:spcAft>
              <a:buFont typeface="Wingdings" charset="2"/>
              <a:buChar char="§"/>
            </a:pPr>
            <a:r>
              <a:rPr lang="en-US" sz="2400" dirty="0">
                <a:solidFill>
                  <a:schemeClr val="tx1"/>
                </a:solidFill>
                <a:latin typeface="Tisa Offc" panose="02010504030101020102" pitchFamily="2" charset="0"/>
                <a:ea typeface="Cambria" charset="0"/>
                <a:cs typeface="Tisa Offc" panose="02010504030101020102" pitchFamily="2" charset="0"/>
              </a:rPr>
              <a:t>Amount: Up to $750</a:t>
            </a:r>
          </a:p>
          <a:p>
            <a:pPr marL="188367" indent="-188367" algn="l">
              <a:spcBef>
                <a:spcPts val="247"/>
              </a:spcBef>
              <a:spcAft>
                <a:spcPts val="247"/>
              </a:spcAft>
              <a:buFont typeface="Wingdings" charset="2"/>
              <a:buChar char="§"/>
            </a:pPr>
            <a:r>
              <a:rPr lang="en-US" sz="2400" dirty="0">
                <a:solidFill>
                  <a:schemeClr val="tx1"/>
                </a:solidFill>
                <a:latin typeface="Tisa Offc" panose="02010504030101020102" pitchFamily="2" charset="0"/>
                <a:ea typeface="Cambria" charset="0"/>
                <a:cs typeface="Tisa Offc" panose="02010504030101020102" pitchFamily="2" charset="0"/>
              </a:rPr>
              <a:t>Deadline: Ongoing</a:t>
            </a:r>
          </a:p>
          <a:p>
            <a:pPr marL="188367" indent="-188367" algn="l">
              <a:spcBef>
                <a:spcPts val="247"/>
              </a:spcBef>
              <a:spcAft>
                <a:spcPts val="247"/>
              </a:spcAft>
              <a:buFont typeface="Wingdings" charset="2"/>
              <a:buChar char="§"/>
            </a:pPr>
            <a:r>
              <a:rPr lang="en-US" sz="2400" dirty="0">
                <a:solidFill>
                  <a:schemeClr val="tx1"/>
                </a:solidFill>
                <a:latin typeface="Tisa Offc" panose="02010504030101020102" pitchFamily="2" charset="0"/>
                <a:ea typeface="Cambria" charset="0"/>
                <a:cs typeface="Tisa Offc" panose="02010504030101020102" pitchFamily="2" charset="0"/>
              </a:rPr>
              <a:t>Submit application: gradstudies@calstatela.edu</a:t>
            </a:r>
          </a:p>
          <a:p>
            <a:pPr marL="188367" indent="-188367" algn="l">
              <a:spcBef>
                <a:spcPts val="247"/>
              </a:spcBef>
              <a:spcAft>
                <a:spcPts val="247"/>
              </a:spcAft>
              <a:buFont typeface="Wingdings" charset="2"/>
              <a:buChar char="§"/>
            </a:pPr>
            <a:r>
              <a:rPr lang="en-US" sz="2400" dirty="0">
                <a:solidFill>
                  <a:schemeClr val="tx1"/>
                </a:solidFill>
                <a:latin typeface="Tisa Offc" panose="02010504030101020102" pitchFamily="2" charset="0"/>
                <a:ea typeface="Cambria" charset="0"/>
                <a:cs typeface="Tisa Offc" panose="02010504030101020102" pitchFamily="2" charset="0"/>
              </a:rPr>
              <a:t>Questions, email us: gradstudies@calstatela.edu</a:t>
            </a:r>
          </a:p>
        </p:txBody>
      </p:sp>
      <p:sp>
        <p:nvSpPr>
          <p:cNvPr id="36" name="Title 1">
            <a:extLst>
              <a:ext uri="{FF2B5EF4-FFF2-40B4-BE49-F238E27FC236}">
                <a16:creationId xmlns:a16="http://schemas.microsoft.com/office/drawing/2014/main" id="{A41241D0-B99A-9F4A-B24C-B93540DBF5C6}"/>
              </a:ext>
            </a:extLst>
          </p:cNvPr>
          <p:cNvSpPr txBox="1">
            <a:spLocks/>
          </p:cNvSpPr>
          <p:nvPr/>
        </p:nvSpPr>
        <p:spPr>
          <a:xfrm>
            <a:off x="279331" y="84756"/>
            <a:ext cx="9196457" cy="1186405"/>
          </a:xfrm>
          <a:prstGeom prst="rect">
            <a:avLst/>
          </a:prstGeom>
        </p:spPr>
        <p:txBody>
          <a:bodyPr vert="horz" lIns="163096" tIns="81548" rIns="163096" bIns="81548" rtlCol="0" anchor="ctr">
            <a:noAutofit/>
          </a:bodyPr>
          <a:lstStyle>
            <a:lvl1pPr algn="ctr" defTabSz="1087444" rtl="0" eaLnBrk="1" latinLnBrk="0" hangingPunct="1">
              <a:spcBef>
                <a:spcPct val="0"/>
              </a:spcBef>
              <a:buNone/>
              <a:defRPr sz="6000" kern="1200">
                <a:solidFill>
                  <a:schemeClr val="bg2"/>
                </a:solidFill>
                <a:latin typeface="Futura Bk BT Book"/>
                <a:ea typeface="+mj-ea"/>
                <a:cs typeface="Open Sans"/>
              </a:defRPr>
            </a:lvl1pPr>
          </a:lstStyle>
          <a:p>
            <a:pPr algn="l"/>
            <a:r>
              <a:rPr lang="en-US" sz="4000" b="1" dirty="0">
                <a:solidFill>
                  <a:schemeClr val="tx1"/>
                </a:solidFill>
                <a:latin typeface="FuturaBT Book" panose="020B0502020204020303" pitchFamily="34" charset="77"/>
                <a:cs typeface="Arial"/>
              </a:rPr>
              <a:t>CULMINATING PROJECT FUND</a:t>
            </a:r>
            <a:endParaRPr lang="en-US" sz="1600" b="1" dirty="0">
              <a:solidFill>
                <a:schemeClr val="tx1"/>
              </a:solidFill>
              <a:latin typeface="FuturaBT Book" panose="020B0502020204020303" pitchFamily="34" charset="77"/>
              <a:cs typeface="Arial"/>
            </a:endParaRPr>
          </a:p>
        </p:txBody>
      </p:sp>
      <p:pic>
        <p:nvPicPr>
          <p:cNvPr id="8" name="Picture 7">
            <a:extLst>
              <a:ext uri="{FF2B5EF4-FFF2-40B4-BE49-F238E27FC236}">
                <a16:creationId xmlns:a16="http://schemas.microsoft.com/office/drawing/2014/main" id="{758B2FF4-D43F-934A-8A06-C352C9DD824A}"/>
              </a:ext>
            </a:extLst>
          </p:cNvPr>
          <p:cNvPicPr>
            <a:picLocks noChangeAspect="1"/>
          </p:cNvPicPr>
          <p:nvPr/>
        </p:nvPicPr>
        <p:blipFill>
          <a:blip r:embed="rId3"/>
          <a:stretch>
            <a:fillRect/>
          </a:stretch>
        </p:blipFill>
        <p:spPr>
          <a:xfrm>
            <a:off x="10212321" y="6447217"/>
            <a:ext cx="1739273" cy="320481"/>
          </a:xfrm>
          <a:prstGeom prst="rect">
            <a:avLst/>
          </a:prstGeom>
        </p:spPr>
      </p:pic>
      <p:sp>
        <p:nvSpPr>
          <p:cNvPr id="9" name="Rectangle 8">
            <a:extLst>
              <a:ext uri="{FF2B5EF4-FFF2-40B4-BE49-F238E27FC236}">
                <a16:creationId xmlns:a16="http://schemas.microsoft.com/office/drawing/2014/main" id="{2103B522-4738-0246-A886-B78584B8C464}"/>
              </a:ext>
            </a:extLst>
          </p:cNvPr>
          <p:cNvSpPr/>
          <p:nvPr/>
        </p:nvSpPr>
        <p:spPr>
          <a:xfrm>
            <a:off x="0" y="6828914"/>
            <a:ext cx="12192000" cy="5817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66950B32-A2A7-F14E-AA1B-9276D14F4E32}"/>
              </a:ext>
            </a:extLst>
          </p:cNvPr>
          <p:cNvCxnSpPr/>
          <p:nvPr/>
        </p:nvCxnSpPr>
        <p:spPr>
          <a:xfrm>
            <a:off x="0" y="1271162"/>
            <a:ext cx="12192000" cy="0"/>
          </a:xfrm>
          <a:prstGeom prst="line">
            <a:avLst/>
          </a:prstGeom>
          <a:ln w="19050">
            <a:solidFill>
              <a:srgbClr val="F7CF4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583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Custom 4">
      <a:dk1>
        <a:sysClr val="windowText" lastClr="000000"/>
      </a:dk1>
      <a:lt1>
        <a:sysClr val="window" lastClr="FFFFFF"/>
      </a:lt1>
      <a:dk2>
        <a:srgbClr val="000000"/>
      </a:dk2>
      <a:lt2>
        <a:srgbClr val="F8F8F8"/>
      </a:lt2>
      <a:accent1>
        <a:srgbClr val="4A4F55"/>
      </a:accent1>
      <a:accent2>
        <a:srgbClr val="FFCE00"/>
      </a:accent2>
      <a:accent3>
        <a:srgbClr val="969696"/>
      </a:accent3>
      <a:accent4>
        <a:srgbClr val="808080"/>
      </a:accent4>
      <a:accent5>
        <a:srgbClr val="5F5F5F"/>
      </a:accent5>
      <a:accent6>
        <a:srgbClr val="4D4D4D"/>
      </a:accent6>
      <a:hlink>
        <a:srgbClr val="0070C0"/>
      </a:hlink>
      <a:folHlink>
        <a:srgbClr val="919191"/>
      </a:folHlink>
    </a:clrScheme>
    <a:fontScheme name="Custom 2">
      <a:majorFont>
        <a:latin typeface="FuturaBT Book"/>
        <a:ea typeface=""/>
        <a:cs typeface=""/>
      </a:majorFont>
      <a:minorFont>
        <a:latin typeface="Tisa Offc"/>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TM02900688[[fn=Facet]]</Template>
  <TotalTime>25283</TotalTime>
  <Words>2831</Words>
  <Application>Microsoft Office PowerPoint</Application>
  <PresentationFormat>Widescreen</PresentationFormat>
  <Paragraphs>323</Paragraphs>
  <Slides>57</Slides>
  <Notes>20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57</vt:i4>
      </vt:variant>
    </vt:vector>
  </HeadingPairs>
  <TitlesOfParts>
    <vt:vector size="67" baseType="lpstr">
      <vt:lpstr>.AppleSystemUIFont</vt:lpstr>
      <vt:lpstr>Arial</vt:lpstr>
      <vt:lpstr>Calibri</vt:lpstr>
      <vt:lpstr>Calibri Light</vt:lpstr>
      <vt:lpstr>Cambria</vt:lpstr>
      <vt:lpstr>FuturaBT Book</vt:lpstr>
      <vt:lpstr>Tisa Offc</vt:lpstr>
      <vt:lpstr>Wingdings</vt:lpstr>
      <vt:lpstr>Office Theme</vt:lpstr>
      <vt:lpstr>Retrospect</vt:lpstr>
      <vt:lpstr>PowerPoint Presentation</vt:lpstr>
      <vt:lpstr>        </vt:lpstr>
      <vt:lpstr>        </vt:lpstr>
      <vt:lpstr>PowerPoint Presentation</vt:lpstr>
      <vt:lpstr>CAMPUS POLICIES TO KNOW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        </vt:lpstr>
      <vt:lpstr>        </vt:lpstr>
      <vt:lpstr>        </vt:lpstr>
      <vt:lpstr>        </vt:lpstr>
      <vt:lpstr>        </vt:lpstr>
      <vt:lpstr>        </vt:lpstr>
      <vt:lpstr>PowerPoint Presentation</vt:lpstr>
      <vt:lpstr>        </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Woods, Olympia</dc:creator>
  <cp:lastModifiedBy>Chavez, Andrew R</cp:lastModifiedBy>
  <cp:revision>62</cp:revision>
  <dcterms:created xsi:type="dcterms:W3CDTF">2019-12-11T17:50:33Z</dcterms:created>
  <dcterms:modified xsi:type="dcterms:W3CDTF">2024-02-26T20:31:12Z</dcterms:modified>
</cp:coreProperties>
</file>