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83" r:id="rId4"/>
    <p:sldId id="284" r:id="rId5"/>
    <p:sldId id="257" r:id="rId6"/>
    <p:sldId id="263" r:id="rId7"/>
    <p:sldId id="260" r:id="rId8"/>
    <p:sldId id="282" r:id="rId9"/>
    <p:sldId id="285" r:id="rId10"/>
    <p:sldId id="264" r:id="rId11"/>
    <p:sldId id="286" r:id="rId12"/>
    <p:sldId id="268" r:id="rId13"/>
    <p:sldId id="278" r:id="rId14"/>
    <p:sldId id="293" r:id="rId15"/>
    <p:sldId id="291" r:id="rId16"/>
    <p:sldId id="292" r:id="rId17"/>
    <p:sldId id="277" r:id="rId18"/>
    <p:sldId id="287" r:id="rId19"/>
    <p:sldId id="269" r:id="rId20"/>
    <p:sldId id="290" r:id="rId21"/>
    <p:sldId id="288" r:id="rId22"/>
    <p:sldId id="294" r:id="rId23"/>
  </p:sldIdLst>
  <p:sldSz cx="9144000" cy="5143500" type="screen16x9"/>
  <p:notesSz cx="7315200" cy="9601200"/>
  <p:defaultTextStyle>
    <a:defPPr>
      <a:defRPr lang="en-US"/>
    </a:defPPr>
    <a:lvl1pPr marL="0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30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Users/christopherthornberg/Desktop/la$haw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Indexed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Study Area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100.0</c:v>
                </c:pt>
                <c:pt idx="1">
                  <c:v>100.0433732528173</c:v>
                </c:pt>
                <c:pt idx="2">
                  <c:v>100.7162253054304</c:v>
                </c:pt>
                <c:pt idx="3">
                  <c:v>101.0161291984264</c:v>
                </c:pt>
                <c:pt idx="4">
                  <c:v>100.8356452488848</c:v>
                </c:pt>
                <c:pt idx="5">
                  <c:v>100.7843832741434</c:v>
                </c:pt>
                <c:pt idx="6">
                  <c:v>101.0916460495312</c:v>
                </c:pt>
                <c:pt idx="7">
                  <c:v>101.7085705959664</c:v>
                </c:pt>
                <c:pt idx="8">
                  <c:v>102.4560417160325</c:v>
                </c:pt>
                <c:pt idx="9">
                  <c:v>103.2457528210276</c:v>
                </c:pt>
                <c:pt idx="10">
                  <c:v>106.1300962100284</c:v>
                </c:pt>
                <c:pt idx="11">
                  <c:v>106.662526068841</c:v>
                </c:pt>
                <c:pt idx="12">
                  <c:v>107.129609052014</c:v>
                </c:pt>
                <c:pt idx="13">
                  <c:v>107.4455405908594</c:v>
                </c:pt>
                <c:pt idx="14">
                  <c:v>107.4750644270154</c:v>
                </c:pt>
                <c:pt idx="15">
                  <c:v>107.2473217347535</c:v>
                </c:pt>
                <c:pt idx="16">
                  <c:v>106.6865160254382</c:v>
                </c:pt>
                <c:pt idx="17">
                  <c:v>106.2197568330902</c:v>
                </c:pt>
                <c:pt idx="18">
                  <c:v>106.3266961120081</c:v>
                </c:pt>
                <c:pt idx="19">
                  <c:v>106.5712464916528</c:v>
                </c:pt>
                <c:pt idx="20">
                  <c:v>106.8623050080138</c:v>
                </c:pt>
                <c:pt idx="21">
                  <c:v>107.3320960599072</c:v>
                </c:pt>
                <c:pt idx="22">
                  <c:v>107.9422945878364</c:v>
                </c:pt>
                <c:pt idx="23">
                  <c:v>108.7089429554155</c:v>
                </c:pt>
                <c:pt idx="24">
                  <c:v>110.1612919842638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Los Angeles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100.0</c:v>
                </c:pt>
                <c:pt idx="1">
                  <c:v>101.0724467568818</c:v>
                </c:pt>
                <c:pt idx="2">
                  <c:v>102.2566504520163</c:v>
                </c:pt>
                <c:pt idx="3">
                  <c:v>102.5212577452231</c:v>
                </c:pt>
                <c:pt idx="4">
                  <c:v>102.7785628026139</c:v>
                </c:pt>
                <c:pt idx="5">
                  <c:v>102.7179892328702</c:v>
                </c:pt>
                <c:pt idx="6">
                  <c:v>102.7961807162286</c:v>
                </c:pt>
                <c:pt idx="7">
                  <c:v>103.6712526663883</c:v>
                </c:pt>
                <c:pt idx="8">
                  <c:v>104.5767186212657</c:v>
                </c:pt>
                <c:pt idx="9">
                  <c:v>106.0268049614573</c:v>
                </c:pt>
                <c:pt idx="10">
                  <c:v>108.0757987878514</c:v>
                </c:pt>
                <c:pt idx="11">
                  <c:v>108.752468878029</c:v>
                </c:pt>
                <c:pt idx="12">
                  <c:v>109.7304154486868</c:v>
                </c:pt>
                <c:pt idx="13">
                  <c:v>110.5044072999786</c:v>
                </c:pt>
                <c:pt idx="14">
                  <c:v>110.859767727955</c:v>
                </c:pt>
                <c:pt idx="15">
                  <c:v>110.713598862341</c:v>
                </c:pt>
                <c:pt idx="16">
                  <c:v>110.4627044231008</c:v>
                </c:pt>
                <c:pt idx="17">
                  <c:v>110.3110955610984</c:v>
                </c:pt>
                <c:pt idx="18">
                  <c:v>110.5697549744365</c:v>
                </c:pt>
                <c:pt idx="19">
                  <c:v>110.6647969030394</c:v>
                </c:pt>
                <c:pt idx="20">
                  <c:v>111.0498628714603</c:v>
                </c:pt>
                <c:pt idx="21">
                  <c:v>111.7636310282948</c:v>
                </c:pt>
                <c:pt idx="22">
                  <c:v>112.763213435211</c:v>
                </c:pt>
                <c:pt idx="23">
                  <c:v>113.4999153527533</c:v>
                </c:pt>
                <c:pt idx="24">
                  <c:v>114.2589754297259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879040"/>
        <c:axId val="619689664"/>
      </c:lineChart>
      <c:catAx>
        <c:axId val="55287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89664"/>
        <c:crosses val="autoZero"/>
        <c:auto val="1"/>
        <c:lblAlgn val="ctr"/>
        <c:lblOffset val="100"/>
        <c:noMultiLvlLbl val="0"/>
      </c:catAx>
      <c:valAx>
        <c:axId val="619689664"/>
        <c:scaling>
          <c:orientation val="minMax"/>
          <c:min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 (1990 = 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87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Retail Rental Market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Sheet1!$A$2:$A$31</c:f>
              <c:strCache>
                <c:ptCount val="30"/>
                <c:pt idx="0">
                  <c:v>Q1-09</c:v>
                </c:pt>
                <c:pt idx="1">
                  <c:v>Q2-09</c:v>
                </c:pt>
                <c:pt idx="2">
                  <c:v>Q3-09</c:v>
                </c:pt>
                <c:pt idx="3">
                  <c:v>Q4-09</c:v>
                </c:pt>
                <c:pt idx="4">
                  <c:v>Q1-10</c:v>
                </c:pt>
                <c:pt idx="5">
                  <c:v>Q2-10</c:v>
                </c:pt>
                <c:pt idx="6">
                  <c:v>Q3-10</c:v>
                </c:pt>
                <c:pt idx="7">
                  <c:v>Q4-10</c:v>
                </c:pt>
                <c:pt idx="8">
                  <c:v>Q1-11</c:v>
                </c:pt>
                <c:pt idx="9">
                  <c:v>Q2-11</c:v>
                </c:pt>
                <c:pt idx="10">
                  <c:v>Q3-11</c:v>
                </c:pt>
                <c:pt idx="11">
                  <c:v>Q4-11</c:v>
                </c:pt>
                <c:pt idx="12">
                  <c:v>Q1-12</c:v>
                </c:pt>
                <c:pt idx="13">
                  <c:v>Q2-12</c:v>
                </c:pt>
                <c:pt idx="14">
                  <c:v>Q3-12</c:v>
                </c:pt>
                <c:pt idx="15">
                  <c:v>Q4-12</c:v>
                </c:pt>
                <c:pt idx="16">
                  <c:v>Q1-13</c:v>
                </c:pt>
                <c:pt idx="17">
                  <c:v>Q2-13</c:v>
                </c:pt>
                <c:pt idx="18">
                  <c:v>Q3-13</c:v>
                </c:pt>
                <c:pt idx="19">
                  <c:v>Q4-13</c:v>
                </c:pt>
                <c:pt idx="20">
                  <c:v>Q1-14</c:v>
                </c:pt>
                <c:pt idx="21">
                  <c:v>Q2-14</c:v>
                </c:pt>
                <c:pt idx="22">
                  <c:v>Q3-14</c:v>
                </c:pt>
                <c:pt idx="23">
                  <c:v>Q4-14</c:v>
                </c:pt>
                <c:pt idx="24">
                  <c:v>Q1-15</c:v>
                </c:pt>
                <c:pt idx="25">
                  <c:v>Q2-15</c:v>
                </c:pt>
                <c:pt idx="26">
                  <c:v>Q3-15</c:v>
                </c:pt>
                <c:pt idx="27">
                  <c:v>Q4-15</c:v>
                </c:pt>
                <c:pt idx="28">
                  <c:v>Q1-16</c:v>
                </c:pt>
                <c:pt idx="29">
                  <c:v>Q2-16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27.85</c:v>
                </c:pt>
                <c:pt idx="1">
                  <c:v>26.97</c:v>
                </c:pt>
                <c:pt idx="2">
                  <c:v>26.92</c:v>
                </c:pt>
                <c:pt idx="3">
                  <c:v>26.7</c:v>
                </c:pt>
                <c:pt idx="4">
                  <c:v>26.7</c:v>
                </c:pt>
                <c:pt idx="5">
                  <c:v>26.72</c:v>
                </c:pt>
                <c:pt idx="6">
                  <c:v>26.74</c:v>
                </c:pt>
                <c:pt idx="7">
                  <c:v>26.74</c:v>
                </c:pt>
                <c:pt idx="8">
                  <c:v>26.77</c:v>
                </c:pt>
                <c:pt idx="9">
                  <c:v>26.75</c:v>
                </c:pt>
                <c:pt idx="10">
                  <c:v>26.83</c:v>
                </c:pt>
                <c:pt idx="11">
                  <c:v>26.99</c:v>
                </c:pt>
                <c:pt idx="12">
                  <c:v>27.05</c:v>
                </c:pt>
                <c:pt idx="13">
                  <c:v>27.07</c:v>
                </c:pt>
                <c:pt idx="14">
                  <c:v>27.1</c:v>
                </c:pt>
                <c:pt idx="15">
                  <c:v>27.34</c:v>
                </c:pt>
                <c:pt idx="16">
                  <c:v>27.16</c:v>
                </c:pt>
                <c:pt idx="17">
                  <c:v>27.13</c:v>
                </c:pt>
                <c:pt idx="18">
                  <c:v>27.27</c:v>
                </c:pt>
                <c:pt idx="19">
                  <c:v>27.33</c:v>
                </c:pt>
                <c:pt idx="20">
                  <c:v>27.22</c:v>
                </c:pt>
                <c:pt idx="21">
                  <c:v>27.71</c:v>
                </c:pt>
                <c:pt idx="22">
                  <c:v>27.92</c:v>
                </c:pt>
                <c:pt idx="23">
                  <c:v>28.07</c:v>
                </c:pt>
                <c:pt idx="24">
                  <c:v>27.99</c:v>
                </c:pt>
                <c:pt idx="25">
                  <c:v>28.16</c:v>
                </c:pt>
                <c:pt idx="26">
                  <c:v>28.11</c:v>
                </c:pt>
                <c:pt idx="27">
                  <c:v>28.25</c:v>
                </c:pt>
                <c:pt idx="28">
                  <c:v>28.62</c:v>
                </c:pt>
                <c:pt idx="29">
                  <c:v>28.55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18745568"/>
        <c:axId val="6201401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Vacancy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Q1-09</c:v>
                </c:pt>
                <c:pt idx="1">
                  <c:v>Q2-09</c:v>
                </c:pt>
                <c:pt idx="2">
                  <c:v>Q3-09</c:v>
                </c:pt>
                <c:pt idx="3">
                  <c:v>Q4-09</c:v>
                </c:pt>
                <c:pt idx="4">
                  <c:v>Q1-10</c:v>
                </c:pt>
                <c:pt idx="5">
                  <c:v>Q2-10</c:v>
                </c:pt>
                <c:pt idx="6">
                  <c:v>Q3-10</c:v>
                </c:pt>
                <c:pt idx="7">
                  <c:v>Q4-10</c:v>
                </c:pt>
                <c:pt idx="8">
                  <c:v>Q1-11</c:v>
                </c:pt>
                <c:pt idx="9">
                  <c:v>Q2-11</c:v>
                </c:pt>
                <c:pt idx="10">
                  <c:v>Q3-11</c:v>
                </c:pt>
                <c:pt idx="11">
                  <c:v>Q4-11</c:v>
                </c:pt>
                <c:pt idx="12">
                  <c:v>Q1-12</c:v>
                </c:pt>
                <c:pt idx="13">
                  <c:v>Q2-12</c:v>
                </c:pt>
                <c:pt idx="14">
                  <c:v>Q3-12</c:v>
                </c:pt>
                <c:pt idx="15">
                  <c:v>Q4-12</c:v>
                </c:pt>
                <c:pt idx="16">
                  <c:v>Q1-13</c:v>
                </c:pt>
                <c:pt idx="17">
                  <c:v>Q2-13</c:v>
                </c:pt>
                <c:pt idx="18">
                  <c:v>Q3-13</c:v>
                </c:pt>
                <c:pt idx="19">
                  <c:v>Q4-13</c:v>
                </c:pt>
                <c:pt idx="20">
                  <c:v>Q1-14</c:v>
                </c:pt>
                <c:pt idx="21">
                  <c:v>Q2-14</c:v>
                </c:pt>
                <c:pt idx="22">
                  <c:v>Q3-14</c:v>
                </c:pt>
                <c:pt idx="23">
                  <c:v>Q4-14</c:v>
                </c:pt>
                <c:pt idx="24">
                  <c:v>Q1-15</c:v>
                </c:pt>
                <c:pt idx="25">
                  <c:v>Q2-15</c:v>
                </c:pt>
                <c:pt idx="26">
                  <c:v>Q3-15</c:v>
                </c:pt>
                <c:pt idx="27">
                  <c:v>Q4-15</c:v>
                </c:pt>
                <c:pt idx="28">
                  <c:v>Q1-16</c:v>
                </c:pt>
                <c:pt idx="29">
                  <c:v>Q2-16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3.4</c:v>
                </c:pt>
                <c:pt idx="1">
                  <c:v>5.7</c:v>
                </c:pt>
                <c:pt idx="2">
                  <c:v>6.3</c:v>
                </c:pt>
                <c:pt idx="3">
                  <c:v>6.2</c:v>
                </c:pt>
                <c:pt idx="4">
                  <c:v>6.4</c:v>
                </c:pt>
                <c:pt idx="5">
                  <c:v>6.3</c:v>
                </c:pt>
                <c:pt idx="6">
                  <c:v>6.8</c:v>
                </c:pt>
                <c:pt idx="7">
                  <c:v>6.8</c:v>
                </c:pt>
                <c:pt idx="8">
                  <c:v>6.9</c:v>
                </c:pt>
                <c:pt idx="9">
                  <c:v>7.0</c:v>
                </c:pt>
                <c:pt idx="10">
                  <c:v>6.7</c:v>
                </c:pt>
                <c:pt idx="11">
                  <c:v>6.7</c:v>
                </c:pt>
                <c:pt idx="12">
                  <c:v>6.8</c:v>
                </c:pt>
                <c:pt idx="13">
                  <c:v>6.1</c:v>
                </c:pt>
                <c:pt idx="14">
                  <c:v>5.9</c:v>
                </c:pt>
                <c:pt idx="15">
                  <c:v>5.2</c:v>
                </c:pt>
                <c:pt idx="16">
                  <c:v>5.0</c:v>
                </c:pt>
                <c:pt idx="17">
                  <c:v>4.8</c:v>
                </c:pt>
                <c:pt idx="18">
                  <c:v>4.6</c:v>
                </c:pt>
                <c:pt idx="19">
                  <c:v>4.8</c:v>
                </c:pt>
                <c:pt idx="20">
                  <c:v>4.8</c:v>
                </c:pt>
                <c:pt idx="21">
                  <c:v>4.7</c:v>
                </c:pt>
                <c:pt idx="22">
                  <c:v>4.6</c:v>
                </c:pt>
                <c:pt idx="23">
                  <c:v>4.2</c:v>
                </c:pt>
                <c:pt idx="24">
                  <c:v>3.6</c:v>
                </c:pt>
                <c:pt idx="25">
                  <c:v>4.0</c:v>
                </c:pt>
                <c:pt idx="26">
                  <c:v>4.2</c:v>
                </c:pt>
                <c:pt idx="27">
                  <c:v>4.0</c:v>
                </c:pt>
                <c:pt idx="28">
                  <c:v>4.7</c:v>
                </c:pt>
                <c:pt idx="29">
                  <c:v>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183664"/>
        <c:axId val="618175696"/>
      </c:lineChart>
      <c:catAx>
        <c:axId val="61874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40112"/>
        <c:crosses val="autoZero"/>
        <c:auto val="1"/>
        <c:lblAlgn val="ctr"/>
        <c:lblOffset val="100"/>
        <c:noMultiLvlLbl val="0"/>
      </c:catAx>
      <c:valAx>
        <c:axId val="6201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Rent ($/sq 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45568"/>
        <c:crosses val="autoZero"/>
        <c:crossBetween val="between"/>
      </c:valAx>
      <c:valAx>
        <c:axId val="6181756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Vacancy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183664"/>
        <c:crosses val="max"/>
        <c:crossBetween val="between"/>
      </c:valAx>
      <c:catAx>
        <c:axId val="6181836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18175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Office Rental Market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Sheet1!$A$2:$A$31</c:f>
              <c:strCache>
                <c:ptCount val="30"/>
                <c:pt idx="0">
                  <c:v>Q1-09</c:v>
                </c:pt>
                <c:pt idx="1">
                  <c:v>Q2-09</c:v>
                </c:pt>
                <c:pt idx="2">
                  <c:v>Q3-09</c:v>
                </c:pt>
                <c:pt idx="3">
                  <c:v>Q4-09</c:v>
                </c:pt>
                <c:pt idx="4">
                  <c:v>Q1-10</c:v>
                </c:pt>
                <c:pt idx="5">
                  <c:v>Q2-10</c:v>
                </c:pt>
                <c:pt idx="6">
                  <c:v>Q3-10</c:v>
                </c:pt>
                <c:pt idx="7">
                  <c:v>Q4-10</c:v>
                </c:pt>
                <c:pt idx="8">
                  <c:v>Q1-11</c:v>
                </c:pt>
                <c:pt idx="9">
                  <c:v>Q2-11</c:v>
                </c:pt>
                <c:pt idx="10">
                  <c:v>Q3-11</c:v>
                </c:pt>
                <c:pt idx="11">
                  <c:v>Q4-11</c:v>
                </c:pt>
                <c:pt idx="12">
                  <c:v>Q1-12</c:v>
                </c:pt>
                <c:pt idx="13">
                  <c:v>Q2-12</c:v>
                </c:pt>
                <c:pt idx="14">
                  <c:v>Q3-12</c:v>
                </c:pt>
                <c:pt idx="15">
                  <c:v>Q4-12</c:v>
                </c:pt>
                <c:pt idx="16">
                  <c:v>Q1-13</c:v>
                </c:pt>
                <c:pt idx="17">
                  <c:v>Q2-13</c:v>
                </c:pt>
                <c:pt idx="18">
                  <c:v>Q3-13</c:v>
                </c:pt>
                <c:pt idx="19">
                  <c:v>Q4-13</c:v>
                </c:pt>
                <c:pt idx="20">
                  <c:v>Q1-14</c:v>
                </c:pt>
                <c:pt idx="21">
                  <c:v>Q2-14</c:v>
                </c:pt>
                <c:pt idx="22">
                  <c:v>Q3-14</c:v>
                </c:pt>
                <c:pt idx="23">
                  <c:v>Q4-14</c:v>
                </c:pt>
                <c:pt idx="24">
                  <c:v>Q1-15</c:v>
                </c:pt>
                <c:pt idx="25">
                  <c:v>Q2-15</c:v>
                </c:pt>
                <c:pt idx="26">
                  <c:v>Q3-15</c:v>
                </c:pt>
                <c:pt idx="27">
                  <c:v>Q4-15</c:v>
                </c:pt>
                <c:pt idx="28">
                  <c:v>Q1-16</c:v>
                </c:pt>
                <c:pt idx="29">
                  <c:v>Q2-16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23.92</c:v>
                </c:pt>
                <c:pt idx="1">
                  <c:v>23.16</c:v>
                </c:pt>
                <c:pt idx="2">
                  <c:v>23.46</c:v>
                </c:pt>
                <c:pt idx="3">
                  <c:v>23.84</c:v>
                </c:pt>
                <c:pt idx="4">
                  <c:v>23.8</c:v>
                </c:pt>
                <c:pt idx="5">
                  <c:v>23.82</c:v>
                </c:pt>
                <c:pt idx="6">
                  <c:v>23.5</c:v>
                </c:pt>
                <c:pt idx="7">
                  <c:v>23.55</c:v>
                </c:pt>
                <c:pt idx="8">
                  <c:v>24.15</c:v>
                </c:pt>
                <c:pt idx="9">
                  <c:v>24.26</c:v>
                </c:pt>
                <c:pt idx="10">
                  <c:v>24.24</c:v>
                </c:pt>
                <c:pt idx="11">
                  <c:v>24.29</c:v>
                </c:pt>
                <c:pt idx="12">
                  <c:v>24.33</c:v>
                </c:pt>
                <c:pt idx="13">
                  <c:v>24.27</c:v>
                </c:pt>
                <c:pt idx="14">
                  <c:v>24.19</c:v>
                </c:pt>
                <c:pt idx="15">
                  <c:v>24.36</c:v>
                </c:pt>
                <c:pt idx="16">
                  <c:v>24.47</c:v>
                </c:pt>
                <c:pt idx="17">
                  <c:v>24.39</c:v>
                </c:pt>
                <c:pt idx="18">
                  <c:v>24.54</c:v>
                </c:pt>
                <c:pt idx="19">
                  <c:v>24.56</c:v>
                </c:pt>
                <c:pt idx="20">
                  <c:v>24.64</c:v>
                </c:pt>
                <c:pt idx="21">
                  <c:v>24.7</c:v>
                </c:pt>
                <c:pt idx="22">
                  <c:v>24.75</c:v>
                </c:pt>
                <c:pt idx="23">
                  <c:v>24.84</c:v>
                </c:pt>
                <c:pt idx="24">
                  <c:v>24.76</c:v>
                </c:pt>
                <c:pt idx="25">
                  <c:v>24.69</c:v>
                </c:pt>
                <c:pt idx="26">
                  <c:v>24.96</c:v>
                </c:pt>
                <c:pt idx="27">
                  <c:v>25.66</c:v>
                </c:pt>
                <c:pt idx="28">
                  <c:v>25.56</c:v>
                </c:pt>
                <c:pt idx="29">
                  <c:v>25.82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18907248"/>
        <c:axId val="618911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Vacancy Rate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Q1-09</c:v>
                </c:pt>
                <c:pt idx="1">
                  <c:v>Q2-09</c:v>
                </c:pt>
                <c:pt idx="2">
                  <c:v>Q3-09</c:v>
                </c:pt>
                <c:pt idx="3">
                  <c:v>Q4-09</c:v>
                </c:pt>
                <c:pt idx="4">
                  <c:v>Q1-10</c:v>
                </c:pt>
                <c:pt idx="5">
                  <c:v>Q2-10</c:v>
                </c:pt>
                <c:pt idx="6">
                  <c:v>Q3-10</c:v>
                </c:pt>
                <c:pt idx="7">
                  <c:v>Q4-10</c:v>
                </c:pt>
                <c:pt idx="8">
                  <c:v>Q1-11</c:v>
                </c:pt>
                <c:pt idx="9">
                  <c:v>Q2-11</c:v>
                </c:pt>
                <c:pt idx="10">
                  <c:v>Q3-11</c:v>
                </c:pt>
                <c:pt idx="11">
                  <c:v>Q4-11</c:v>
                </c:pt>
                <c:pt idx="12">
                  <c:v>Q1-12</c:v>
                </c:pt>
                <c:pt idx="13">
                  <c:v>Q2-12</c:v>
                </c:pt>
                <c:pt idx="14">
                  <c:v>Q3-12</c:v>
                </c:pt>
                <c:pt idx="15">
                  <c:v>Q4-12</c:v>
                </c:pt>
                <c:pt idx="16">
                  <c:v>Q1-13</c:v>
                </c:pt>
                <c:pt idx="17">
                  <c:v>Q2-13</c:v>
                </c:pt>
                <c:pt idx="18">
                  <c:v>Q3-13</c:v>
                </c:pt>
                <c:pt idx="19">
                  <c:v>Q4-13</c:v>
                </c:pt>
                <c:pt idx="20">
                  <c:v>Q1-14</c:v>
                </c:pt>
                <c:pt idx="21">
                  <c:v>Q2-14</c:v>
                </c:pt>
                <c:pt idx="22">
                  <c:v>Q3-14</c:v>
                </c:pt>
                <c:pt idx="23">
                  <c:v>Q4-14</c:v>
                </c:pt>
                <c:pt idx="24">
                  <c:v>Q1-15</c:v>
                </c:pt>
                <c:pt idx="25">
                  <c:v>Q2-15</c:v>
                </c:pt>
                <c:pt idx="26">
                  <c:v>Q3-15</c:v>
                </c:pt>
                <c:pt idx="27">
                  <c:v>Q4-15</c:v>
                </c:pt>
                <c:pt idx="28">
                  <c:v>Q1-16</c:v>
                </c:pt>
                <c:pt idx="29">
                  <c:v>Q2-16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8.1</c:v>
                </c:pt>
                <c:pt idx="1">
                  <c:v>8.6</c:v>
                </c:pt>
                <c:pt idx="2">
                  <c:v>8.2</c:v>
                </c:pt>
                <c:pt idx="3">
                  <c:v>9.3</c:v>
                </c:pt>
                <c:pt idx="4">
                  <c:v>10.9</c:v>
                </c:pt>
                <c:pt idx="5">
                  <c:v>11.2</c:v>
                </c:pt>
                <c:pt idx="6">
                  <c:v>11.2</c:v>
                </c:pt>
                <c:pt idx="7">
                  <c:v>12.2</c:v>
                </c:pt>
                <c:pt idx="8">
                  <c:v>12.9</c:v>
                </c:pt>
                <c:pt idx="9">
                  <c:v>13.6</c:v>
                </c:pt>
                <c:pt idx="10">
                  <c:v>14.0</c:v>
                </c:pt>
                <c:pt idx="11">
                  <c:v>16.1</c:v>
                </c:pt>
                <c:pt idx="12">
                  <c:v>17.0</c:v>
                </c:pt>
                <c:pt idx="13">
                  <c:v>18.3</c:v>
                </c:pt>
                <c:pt idx="14">
                  <c:v>18.0</c:v>
                </c:pt>
                <c:pt idx="15">
                  <c:v>20.0</c:v>
                </c:pt>
                <c:pt idx="16">
                  <c:v>18.5</c:v>
                </c:pt>
                <c:pt idx="17">
                  <c:v>17.7</c:v>
                </c:pt>
                <c:pt idx="18">
                  <c:v>17.7</c:v>
                </c:pt>
                <c:pt idx="19">
                  <c:v>17.8</c:v>
                </c:pt>
                <c:pt idx="20">
                  <c:v>18.3</c:v>
                </c:pt>
                <c:pt idx="21">
                  <c:v>18.8</c:v>
                </c:pt>
                <c:pt idx="22">
                  <c:v>20.5</c:v>
                </c:pt>
                <c:pt idx="23">
                  <c:v>19.4</c:v>
                </c:pt>
                <c:pt idx="24">
                  <c:v>18.8</c:v>
                </c:pt>
                <c:pt idx="25">
                  <c:v>19.2</c:v>
                </c:pt>
                <c:pt idx="26">
                  <c:v>20.1</c:v>
                </c:pt>
                <c:pt idx="27">
                  <c:v>18.7</c:v>
                </c:pt>
                <c:pt idx="28">
                  <c:v>18.0</c:v>
                </c:pt>
                <c:pt idx="29">
                  <c:v>17.7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811392"/>
        <c:axId val="618218720"/>
      </c:lineChart>
      <c:catAx>
        <c:axId val="61890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911952"/>
        <c:crosses val="autoZero"/>
        <c:auto val="1"/>
        <c:lblAlgn val="ctr"/>
        <c:lblOffset val="100"/>
        <c:noMultiLvlLbl val="0"/>
      </c:catAx>
      <c:valAx>
        <c:axId val="61891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Rent ($/sq ft)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907248"/>
        <c:crosses val="autoZero"/>
        <c:crossBetween val="between"/>
      </c:valAx>
      <c:valAx>
        <c:axId val="618218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Vacancy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11392"/>
        <c:crosses val="max"/>
        <c:crossBetween val="between"/>
      </c:valAx>
      <c:catAx>
        <c:axId val="6188113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18218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Taxable Sales, YTY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Study Area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Sheet1!$A$2:$A$55</c:f>
              <c:strCache>
                <c:ptCount val="54"/>
                <c:pt idx="0">
                  <c:v>Q1-2003</c:v>
                </c:pt>
                <c:pt idx="1">
                  <c:v>Q2-2003</c:v>
                </c:pt>
                <c:pt idx="2">
                  <c:v>Q3-2003</c:v>
                </c:pt>
                <c:pt idx="3">
                  <c:v>Q4-2003</c:v>
                </c:pt>
                <c:pt idx="4">
                  <c:v>Q1-2004</c:v>
                </c:pt>
                <c:pt idx="5">
                  <c:v>Q2-2004</c:v>
                </c:pt>
                <c:pt idx="6">
                  <c:v>Q3-2004</c:v>
                </c:pt>
                <c:pt idx="7">
                  <c:v>Q4-2004</c:v>
                </c:pt>
                <c:pt idx="8">
                  <c:v>Q1-2005</c:v>
                </c:pt>
                <c:pt idx="9">
                  <c:v>Q2-2005</c:v>
                </c:pt>
                <c:pt idx="10">
                  <c:v>Q3-2005</c:v>
                </c:pt>
                <c:pt idx="11">
                  <c:v>Q4-2005</c:v>
                </c:pt>
                <c:pt idx="12">
                  <c:v>Q1-2006</c:v>
                </c:pt>
                <c:pt idx="13">
                  <c:v>Q2-2006</c:v>
                </c:pt>
                <c:pt idx="14">
                  <c:v>Q3-2006</c:v>
                </c:pt>
                <c:pt idx="15">
                  <c:v>Q4-2006</c:v>
                </c:pt>
                <c:pt idx="16">
                  <c:v>Q1-2007</c:v>
                </c:pt>
                <c:pt idx="17">
                  <c:v>Q2-2007</c:v>
                </c:pt>
                <c:pt idx="18">
                  <c:v>Q3-2007</c:v>
                </c:pt>
                <c:pt idx="19">
                  <c:v>Q4-2007</c:v>
                </c:pt>
                <c:pt idx="20">
                  <c:v>Q1-2008</c:v>
                </c:pt>
                <c:pt idx="21">
                  <c:v>Q2-2008</c:v>
                </c:pt>
                <c:pt idx="22">
                  <c:v>Q3-2008</c:v>
                </c:pt>
                <c:pt idx="23">
                  <c:v>Q4-2008</c:v>
                </c:pt>
                <c:pt idx="24">
                  <c:v>Q1-2009</c:v>
                </c:pt>
                <c:pt idx="25">
                  <c:v>Q2-2009</c:v>
                </c:pt>
                <c:pt idx="26">
                  <c:v>Q3-2009</c:v>
                </c:pt>
                <c:pt idx="27">
                  <c:v>Q4-2009</c:v>
                </c:pt>
                <c:pt idx="28">
                  <c:v>Q1-2010</c:v>
                </c:pt>
                <c:pt idx="29">
                  <c:v>Q2-2010</c:v>
                </c:pt>
                <c:pt idx="30">
                  <c:v>Q3-2010</c:v>
                </c:pt>
                <c:pt idx="31">
                  <c:v>Q4-2010</c:v>
                </c:pt>
                <c:pt idx="32">
                  <c:v>Q1-2011</c:v>
                </c:pt>
                <c:pt idx="33">
                  <c:v>Q2-2011</c:v>
                </c:pt>
                <c:pt idx="34">
                  <c:v>Q3-2011</c:v>
                </c:pt>
                <c:pt idx="35">
                  <c:v>Q4-2011</c:v>
                </c:pt>
                <c:pt idx="36">
                  <c:v>Q1-2012</c:v>
                </c:pt>
                <c:pt idx="37">
                  <c:v>Q2-2012</c:v>
                </c:pt>
                <c:pt idx="38">
                  <c:v>Q3-2012</c:v>
                </c:pt>
                <c:pt idx="39">
                  <c:v>Q4-2012</c:v>
                </c:pt>
                <c:pt idx="40">
                  <c:v>Q1-2013</c:v>
                </c:pt>
                <c:pt idx="41">
                  <c:v>Q2-2013</c:v>
                </c:pt>
                <c:pt idx="42">
                  <c:v>Q3-2013</c:v>
                </c:pt>
                <c:pt idx="43">
                  <c:v>Q4-2013</c:v>
                </c:pt>
                <c:pt idx="44">
                  <c:v>Q1-2014</c:v>
                </c:pt>
                <c:pt idx="45">
                  <c:v>Q2-2014</c:v>
                </c:pt>
                <c:pt idx="46">
                  <c:v>Q3-2014</c:v>
                </c:pt>
                <c:pt idx="47">
                  <c:v>Q4-2014</c:v>
                </c:pt>
                <c:pt idx="48">
                  <c:v>Q1-2015</c:v>
                </c:pt>
                <c:pt idx="49">
                  <c:v>Q2-2015</c:v>
                </c:pt>
                <c:pt idx="50">
                  <c:v>Q3-2015</c:v>
                </c:pt>
                <c:pt idx="51">
                  <c:v>Q4-2015</c:v>
                </c:pt>
                <c:pt idx="52">
                  <c:v>Q1-2016</c:v>
                </c:pt>
                <c:pt idx="53">
                  <c:v>Q2-2016</c:v>
                </c:pt>
              </c:strCache>
            </c:str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1.660317302</c:v>
                </c:pt>
                <c:pt idx="1">
                  <c:v>0.735134423</c:v>
                </c:pt>
                <c:pt idx="2">
                  <c:v>8.153922081</c:v>
                </c:pt>
                <c:pt idx="3">
                  <c:v>7.041397095</c:v>
                </c:pt>
                <c:pt idx="4">
                  <c:v>13.00609016</c:v>
                </c:pt>
                <c:pt idx="5">
                  <c:v>12.582057</c:v>
                </c:pt>
                <c:pt idx="6">
                  <c:v>14.44544983</c:v>
                </c:pt>
                <c:pt idx="7">
                  <c:v>17.80271721</c:v>
                </c:pt>
                <c:pt idx="8">
                  <c:v>18.3867569</c:v>
                </c:pt>
                <c:pt idx="9">
                  <c:v>18.76511192</c:v>
                </c:pt>
                <c:pt idx="10">
                  <c:v>23.55272675</c:v>
                </c:pt>
                <c:pt idx="11">
                  <c:v>22.31083488</c:v>
                </c:pt>
                <c:pt idx="12">
                  <c:v>21.164011</c:v>
                </c:pt>
                <c:pt idx="13">
                  <c:v>22.45986366</c:v>
                </c:pt>
                <c:pt idx="14">
                  <c:v>15.35625553</c:v>
                </c:pt>
                <c:pt idx="15">
                  <c:v>17.88165855</c:v>
                </c:pt>
                <c:pt idx="16">
                  <c:v>16.12675858</c:v>
                </c:pt>
                <c:pt idx="17">
                  <c:v>15.01444244</c:v>
                </c:pt>
                <c:pt idx="18">
                  <c:v>12.92848301</c:v>
                </c:pt>
                <c:pt idx="19">
                  <c:v>11.21537399</c:v>
                </c:pt>
                <c:pt idx="20">
                  <c:v>9.161475181999998</c:v>
                </c:pt>
                <c:pt idx="21">
                  <c:v>8.818968772999998</c:v>
                </c:pt>
                <c:pt idx="22">
                  <c:v>3.88325572</c:v>
                </c:pt>
                <c:pt idx="23">
                  <c:v>-11.30833244</c:v>
                </c:pt>
                <c:pt idx="24">
                  <c:v>-24.80227852</c:v>
                </c:pt>
                <c:pt idx="25">
                  <c:v>-28.93230057</c:v>
                </c:pt>
                <c:pt idx="26">
                  <c:v>-25.17102623</c:v>
                </c:pt>
                <c:pt idx="27">
                  <c:v>-23.55998039</c:v>
                </c:pt>
                <c:pt idx="28">
                  <c:v>-25.37201691</c:v>
                </c:pt>
                <c:pt idx="29">
                  <c:v>-24.62144089</c:v>
                </c:pt>
                <c:pt idx="30">
                  <c:v>-23.96847916</c:v>
                </c:pt>
                <c:pt idx="31">
                  <c:v>-17.97762299</c:v>
                </c:pt>
                <c:pt idx="32">
                  <c:v>-10.05169964</c:v>
                </c:pt>
                <c:pt idx="33">
                  <c:v>-9.429105759</c:v>
                </c:pt>
                <c:pt idx="34">
                  <c:v>-5.63237381</c:v>
                </c:pt>
                <c:pt idx="35">
                  <c:v>8.08477211</c:v>
                </c:pt>
                <c:pt idx="36">
                  <c:v>20.64027977</c:v>
                </c:pt>
                <c:pt idx="37">
                  <c:v>21.06300163</c:v>
                </c:pt>
                <c:pt idx="38">
                  <c:v>20.37261963</c:v>
                </c:pt>
                <c:pt idx="39">
                  <c:v>20.55468369</c:v>
                </c:pt>
                <c:pt idx="40">
                  <c:v>21.5888958</c:v>
                </c:pt>
                <c:pt idx="41">
                  <c:v>21.13360786</c:v>
                </c:pt>
                <c:pt idx="42">
                  <c:v>22.96818733</c:v>
                </c:pt>
                <c:pt idx="43">
                  <c:v>20.08319855</c:v>
                </c:pt>
                <c:pt idx="44">
                  <c:v>16.56669998</c:v>
                </c:pt>
                <c:pt idx="45">
                  <c:v>15.83925438</c:v>
                </c:pt>
                <c:pt idx="46">
                  <c:v>14.08674335</c:v>
                </c:pt>
                <c:pt idx="47">
                  <c:v>12.99197292</c:v>
                </c:pt>
                <c:pt idx="48">
                  <c:v>5.896753311</c:v>
                </c:pt>
                <c:pt idx="49">
                  <c:v>11.18969917</c:v>
                </c:pt>
                <c:pt idx="50">
                  <c:v>12.91759491</c:v>
                </c:pt>
                <c:pt idx="51">
                  <c:v>8.830674171</c:v>
                </c:pt>
                <c:pt idx="52">
                  <c:v>5.517357825999987</c:v>
                </c:pt>
                <c:pt idx="53">
                  <c:v>8.525694847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13231088"/>
        <c:axId val="6132131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Sheet1!$A$2:$A$55</c:f>
              <c:strCache>
                <c:ptCount val="54"/>
                <c:pt idx="0">
                  <c:v>Q1-2003</c:v>
                </c:pt>
                <c:pt idx="1">
                  <c:v>Q2-2003</c:v>
                </c:pt>
                <c:pt idx="2">
                  <c:v>Q3-2003</c:v>
                </c:pt>
                <c:pt idx="3">
                  <c:v>Q4-2003</c:v>
                </c:pt>
                <c:pt idx="4">
                  <c:v>Q1-2004</c:v>
                </c:pt>
                <c:pt idx="5">
                  <c:v>Q2-2004</c:v>
                </c:pt>
                <c:pt idx="6">
                  <c:v>Q3-2004</c:v>
                </c:pt>
                <c:pt idx="7">
                  <c:v>Q4-2004</c:v>
                </c:pt>
                <c:pt idx="8">
                  <c:v>Q1-2005</c:v>
                </c:pt>
                <c:pt idx="9">
                  <c:v>Q2-2005</c:v>
                </c:pt>
                <c:pt idx="10">
                  <c:v>Q3-2005</c:v>
                </c:pt>
                <c:pt idx="11">
                  <c:v>Q4-2005</c:v>
                </c:pt>
                <c:pt idx="12">
                  <c:v>Q1-2006</c:v>
                </c:pt>
                <c:pt idx="13">
                  <c:v>Q2-2006</c:v>
                </c:pt>
                <c:pt idx="14">
                  <c:v>Q3-2006</c:v>
                </c:pt>
                <c:pt idx="15">
                  <c:v>Q4-2006</c:v>
                </c:pt>
                <c:pt idx="16">
                  <c:v>Q1-2007</c:v>
                </c:pt>
                <c:pt idx="17">
                  <c:v>Q2-2007</c:v>
                </c:pt>
                <c:pt idx="18">
                  <c:v>Q3-2007</c:v>
                </c:pt>
                <c:pt idx="19">
                  <c:v>Q4-2007</c:v>
                </c:pt>
                <c:pt idx="20">
                  <c:v>Q1-2008</c:v>
                </c:pt>
                <c:pt idx="21">
                  <c:v>Q2-2008</c:v>
                </c:pt>
                <c:pt idx="22">
                  <c:v>Q3-2008</c:v>
                </c:pt>
                <c:pt idx="23">
                  <c:v>Q4-2008</c:v>
                </c:pt>
                <c:pt idx="24">
                  <c:v>Q1-2009</c:v>
                </c:pt>
                <c:pt idx="25">
                  <c:v>Q2-2009</c:v>
                </c:pt>
                <c:pt idx="26">
                  <c:v>Q3-2009</c:v>
                </c:pt>
                <c:pt idx="27">
                  <c:v>Q4-2009</c:v>
                </c:pt>
                <c:pt idx="28">
                  <c:v>Q1-2010</c:v>
                </c:pt>
                <c:pt idx="29">
                  <c:v>Q2-2010</c:v>
                </c:pt>
                <c:pt idx="30">
                  <c:v>Q3-2010</c:v>
                </c:pt>
                <c:pt idx="31">
                  <c:v>Q4-2010</c:v>
                </c:pt>
                <c:pt idx="32">
                  <c:v>Q1-2011</c:v>
                </c:pt>
                <c:pt idx="33">
                  <c:v>Q2-2011</c:v>
                </c:pt>
                <c:pt idx="34">
                  <c:v>Q3-2011</c:v>
                </c:pt>
                <c:pt idx="35">
                  <c:v>Q4-2011</c:v>
                </c:pt>
                <c:pt idx="36">
                  <c:v>Q1-2012</c:v>
                </c:pt>
                <c:pt idx="37">
                  <c:v>Q2-2012</c:v>
                </c:pt>
                <c:pt idx="38">
                  <c:v>Q3-2012</c:v>
                </c:pt>
                <c:pt idx="39">
                  <c:v>Q4-2012</c:v>
                </c:pt>
                <c:pt idx="40">
                  <c:v>Q1-2013</c:v>
                </c:pt>
                <c:pt idx="41">
                  <c:v>Q2-2013</c:v>
                </c:pt>
                <c:pt idx="42">
                  <c:v>Q3-2013</c:v>
                </c:pt>
                <c:pt idx="43">
                  <c:v>Q4-2013</c:v>
                </c:pt>
                <c:pt idx="44">
                  <c:v>Q1-2014</c:v>
                </c:pt>
                <c:pt idx="45">
                  <c:v>Q2-2014</c:v>
                </c:pt>
                <c:pt idx="46">
                  <c:v>Q3-2014</c:v>
                </c:pt>
                <c:pt idx="47">
                  <c:v>Q4-2014</c:v>
                </c:pt>
                <c:pt idx="48">
                  <c:v>Q1-2015</c:v>
                </c:pt>
                <c:pt idx="49">
                  <c:v>Q2-2015</c:v>
                </c:pt>
                <c:pt idx="50">
                  <c:v>Q3-2015</c:v>
                </c:pt>
                <c:pt idx="51">
                  <c:v>Q4-2015</c:v>
                </c:pt>
                <c:pt idx="52">
                  <c:v>Q1-2016</c:v>
                </c:pt>
                <c:pt idx="53">
                  <c:v>Q2-2016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5.599200249</c:v>
                </c:pt>
                <c:pt idx="1">
                  <c:v>5.001615047</c:v>
                </c:pt>
                <c:pt idx="2">
                  <c:v>7.403249741</c:v>
                </c:pt>
                <c:pt idx="3">
                  <c:v>6.852893828999984</c:v>
                </c:pt>
                <c:pt idx="4">
                  <c:v>10.85344505</c:v>
                </c:pt>
                <c:pt idx="5">
                  <c:v>10.83428097</c:v>
                </c:pt>
                <c:pt idx="6">
                  <c:v>12.9178791</c:v>
                </c:pt>
                <c:pt idx="7">
                  <c:v>14.48157787</c:v>
                </c:pt>
                <c:pt idx="8">
                  <c:v>15.47745419</c:v>
                </c:pt>
                <c:pt idx="9">
                  <c:v>16.66081429</c:v>
                </c:pt>
                <c:pt idx="10">
                  <c:v>17.26252936999987</c:v>
                </c:pt>
                <c:pt idx="11">
                  <c:v>17.43501282</c:v>
                </c:pt>
                <c:pt idx="12">
                  <c:v>17.40740967</c:v>
                </c:pt>
                <c:pt idx="13">
                  <c:v>17.48659515</c:v>
                </c:pt>
                <c:pt idx="14">
                  <c:v>15.19280338</c:v>
                </c:pt>
                <c:pt idx="15">
                  <c:v>16.03435898</c:v>
                </c:pt>
                <c:pt idx="16">
                  <c:v>13.78713322</c:v>
                </c:pt>
                <c:pt idx="17">
                  <c:v>12.89336395</c:v>
                </c:pt>
                <c:pt idx="18">
                  <c:v>10.07287598</c:v>
                </c:pt>
                <c:pt idx="19">
                  <c:v>8.369981766</c:v>
                </c:pt>
                <c:pt idx="20">
                  <c:v>7.488071918</c:v>
                </c:pt>
                <c:pt idx="21">
                  <c:v>5.726009369</c:v>
                </c:pt>
                <c:pt idx="22">
                  <c:v>-0.137925908</c:v>
                </c:pt>
                <c:pt idx="23">
                  <c:v>-9.949556351</c:v>
                </c:pt>
                <c:pt idx="24">
                  <c:v>-17.6904583</c:v>
                </c:pt>
                <c:pt idx="25">
                  <c:v>-22.58667374</c:v>
                </c:pt>
                <c:pt idx="26">
                  <c:v>-21.12205696</c:v>
                </c:pt>
                <c:pt idx="27">
                  <c:v>-21.39460182</c:v>
                </c:pt>
                <c:pt idx="28">
                  <c:v>-22.04818916</c:v>
                </c:pt>
                <c:pt idx="29">
                  <c:v>-20.17733955</c:v>
                </c:pt>
                <c:pt idx="30">
                  <c:v>-15.17895794</c:v>
                </c:pt>
                <c:pt idx="31">
                  <c:v>-14.65298843</c:v>
                </c:pt>
                <c:pt idx="32">
                  <c:v>-10.23712921</c:v>
                </c:pt>
                <c:pt idx="33">
                  <c:v>-10.09191036</c:v>
                </c:pt>
                <c:pt idx="34">
                  <c:v>-4.326156615999987</c:v>
                </c:pt>
                <c:pt idx="35">
                  <c:v>6.355364323</c:v>
                </c:pt>
                <c:pt idx="36">
                  <c:v>14.09350681</c:v>
                </c:pt>
                <c:pt idx="37">
                  <c:v>17.08014296999998</c:v>
                </c:pt>
                <c:pt idx="38">
                  <c:v>16.47345352</c:v>
                </c:pt>
                <c:pt idx="39">
                  <c:v>18.48268126999998</c:v>
                </c:pt>
                <c:pt idx="40">
                  <c:v>18.67920303</c:v>
                </c:pt>
                <c:pt idx="41">
                  <c:v>18.46773911</c:v>
                </c:pt>
                <c:pt idx="42">
                  <c:v>16.36526108</c:v>
                </c:pt>
                <c:pt idx="43">
                  <c:v>15.37153149</c:v>
                </c:pt>
                <c:pt idx="44">
                  <c:v>14.16688538</c:v>
                </c:pt>
                <c:pt idx="45">
                  <c:v>14.6534729</c:v>
                </c:pt>
                <c:pt idx="46">
                  <c:v>14.49928188</c:v>
                </c:pt>
                <c:pt idx="47">
                  <c:v>13.37835121</c:v>
                </c:pt>
                <c:pt idx="48">
                  <c:v>11.55112076</c:v>
                </c:pt>
                <c:pt idx="49">
                  <c:v>12.59569168</c:v>
                </c:pt>
                <c:pt idx="50">
                  <c:v>12.98279285</c:v>
                </c:pt>
                <c:pt idx="51">
                  <c:v>10.35721302</c:v>
                </c:pt>
                <c:pt idx="52">
                  <c:v>9.062031746</c:v>
                </c:pt>
                <c:pt idx="53">
                  <c:v>9.379256248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231088"/>
        <c:axId val="613213136"/>
      </c:lineChart>
      <c:catAx>
        <c:axId val="61323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213136"/>
        <c:crosses val="autoZero"/>
        <c:auto val="1"/>
        <c:lblAlgn val="ctr"/>
        <c:lblOffset val="100"/>
        <c:noMultiLvlLbl val="0"/>
      </c:catAx>
      <c:valAx>
        <c:axId val="61321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23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Alameda Corridor Annual TEUs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5.528805E6</c:v>
                </c:pt>
                <c:pt idx="1">
                  <c:v>5.95527E6</c:v>
                </c:pt>
                <c:pt idx="2">
                  <c:v>5.379155E6</c:v>
                </c:pt>
                <c:pt idx="3">
                  <c:v>4.21232E6</c:v>
                </c:pt>
                <c:pt idx="4">
                  <c:v>4.794535E6</c:v>
                </c:pt>
                <c:pt idx="5">
                  <c:v>4.98712E6</c:v>
                </c:pt>
                <c:pt idx="6">
                  <c:v>4.813627E6</c:v>
                </c:pt>
                <c:pt idx="7">
                  <c:v>4.956665E6</c:v>
                </c:pt>
                <c:pt idx="8">
                  <c:v>5.234614E6</c:v>
                </c:pt>
                <c:pt idx="9">
                  <c:v>5.048753E6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1477776"/>
        <c:axId val="671482416"/>
      </c:barChart>
      <c:catAx>
        <c:axId val="6714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82416"/>
        <c:crosses val="autoZero"/>
        <c:auto val="1"/>
        <c:lblAlgn val="ctr"/>
        <c:lblOffset val="100"/>
        <c:noMultiLvlLbl val="0"/>
      </c:catAx>
      <c:valAx>
        <c:axId val="67148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77776"/>
        <c:crosses val="autoZero"/>
        <c:crossBetween val="between"/>
        <c:dispUnits>
          <c:builtInUnit val="hundredThousands"/>
          <c:dispUnitsLbl>
            <c:layout>
              <c:manualLayout>
                <c:xMode val="edge"/>
                <c:yMode val="edge"/>
                <c:x val="0.00507120814785822"/>
                <c:y val="0.39238078423877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TEU (‘000,000’s)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Permit Values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1.3451664E7</c:v>
                </c:pt>
                <c:pt idx="1">
                  <c:v>8.639453E6</c:v>
                </c:pt>
                <c:pt idx="2">
                  <c:v>9.744865E6</c:v>
                </c:pt>
                <c:pt idx="3">
                  <c:v>1.1205761E7</c:v>
                </c:pt>
                <c:pt idx="4">
                  <c:v>1.6490716E7</c:v>
                </c:pt>
                <c:pt idx="5">
                  <c:v>1.1805794E7</c:v>
                </c:pt>
                <c:pt idx="6">
                  <c:v>1.2900399E7</c:v>
                </c:pt>
                <c:pt idx="7">
                  <c:v>3.5891128E7</c:v>
                </c:pt>
                <c:pt idx="8">
                  <c:v>8.013006E6</c:v>
                </c:pt>
                <c:pt idx="9">
                  <c:v>6.8977166E7</c:v>
                </c:pt>
                <c:pt idx="10">
                  <c:v>2.993E6</c:v>
                </c:pt>
                <c:pt idx="11">
                  <c:v>7.407877E7</c:v>
                </c:pt>
                <c:pt idx="12">
                  <c:v>0.0</c:v>
                </c:pt>
                <c:pt idx="13">
                  <c:v>4.5457219E7</c:v>
                </c:pt>
                <c:pt idx="14">
                  <c:v>2.3996378E7</c:v>
                </c:pt>
                <c:pt idx="15">
                  <c:v>2.1189797E7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Office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878965.0</c:v>
                </c:pt>
                <c:pt idx="1">
                  <c:v>909000.0</c:v>
                </c:pt>
                <c:pt idx="2">
                  <c:v>1.762398E6</c:v>
                </c:pt>
                <c:pt idx="3">
                  <c:v>0.0</c:v>
                </c:pt>
                <c:pt idx="4">
                  <c:v>702867.0</c:v>
                </c:pt>
                <c:pt idx="5">
                  <c:v>1.04408E6</c:v>
                </c:pt>
                <c:pt idx="6">
                  <c:v>1.0E6</c:v>
                </c:pt>
                <c:pt idx="7">
                  <c:v>0.0</c:v>
                </c:pt>
                <c:pt idx="8">
                  <c:v>2.0E6</c:v>
                </c:pt>
                <c:pt idx="9">
                  <c:v>1.75E6</c:v>
                </c:pt>
                <c:pt idx="10">
                  <c:v>700000.0</c:v>
                </c:pt>
                <c:pt idx="11">
                  <c:v>0.0</c:v>
                </c:pt>
                <c:pt idx="12">
                  <c:v>4.575E6</c:v>
                </c:pt>
                <c:pt idx="13">
                  <c:v>5000.0</c:v>
                </c:pt>
                <c:pt idx="14">
                  <c:v>5.616906E6</c:v>
                </c:pt>
                <c:pt idx="15">
                  <c:v>287000.0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Industrial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3.193E6</c:v>
                </c:pt>
                <c:pt idx="1">
                  <c:v>8.265918E6</c:v>
                </c:pt>
                <c:pt idx="2">
                  <c:v>2.1517252E7</c:v>
                </c:pt>
                <c:pt idx="3">
                  <c:v>2.1582281E7</c:v>
                </c:pt>
                <c:pt idx="4">
                  <c:v>8.692974E6</c:v>
                </c:pt>
                <c:pt idx="5">
                  <c:v>2.79E6</c:v>
                </c:pt>
                <c:pt idx="6">
                  <c:v>2.699512E6</c:v>
                </c:pt>
                <c:pt idx="7">
                  <c:v>8.90472E6</c:v>
                </c:pt>
                <c:pt idx="8">
                  <c:v>2.8012708E7</c:v>
                </c:pt>
                <c:pt idx="9">
                  <c:v>0.0</c:v>
                </c:pt>
                <c:pt idx="10">
                  <c:v>4.6442E6</c:v>
                </c:pt>
                <c:pt idx="11">
                  <c:v>2.0E6</c:v>
                </c:pt>
                <c:pt idx="12">
                  <c:v>2.233E7</c:v>
                </c:pt>
                <c:pt idx="13">
                  <c:v>3.3514064E7</c:v>
                </c:pt>
                <c:pt idx="14">
                  <c:v>4.2028332E7</c:v>
                </c:pt>
                <c:pt idx="15">
                  <c:v>2.0969934E7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620304"/>
        <c:axId val="671625152"/>
      </c:barChart>
      <c:catAx>
        <c:axId val="67162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625152"/>
        <c:crosses val="autoZero"/>
        <c:auto val="1"/>
        <c:lblAlgn val="ctr"/>
        <c:lblOffset val="100"/>
        <c:noMultiLvlLbl val="0"/>
      </c:catAx>
      <c:valAx>
        <c:axId val="6716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6203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"/>
                <c:y val="0.39483300145049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$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 County Occupants per Room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 or less occupants</c:v>
                </c:pt>
                <c:pt idx="1">
                  <c:v>1.01 to 1.50 occupants</c:v>
                </c:pt>
                <c:pt idx="2">
                  <c:v>1.51 or more occupants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88.0</c:v>
                </c:pt>
                <c:pt idx="1">
                  <c:v>7.0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Study Area Occupants per Room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Own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 or less occupants</c:v>
                </c:pt>
                <c:pt idx="1">
                  <c:v>1.01 to 1.50 occupants</c:v>
                </c:pt>
                <c:pt idx="2">
                  <c:v>1.51 of more occupants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71.0</c:v>
                </c:pt>
                <c:pt idx="1">
                  <c:v>18.0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Residential Permit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Family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53.0</c:v>
                </c:pt>
                <c:pt idx="1">
                  <c:v>592.0</c:v>
                </c:pt>
                <c:pt idx="2">
                  <c:v>131.0</c:v>
                </c:pt>
                <c:pt idx="3">
                  <c:v>316.0</c:v>
                </c:pt>
                <c:pt idx="4">
                  <c:v>99.0</c:v>
                </c:pt>
                <c:pt idx="5">
                  <c:v>160.0</c:v>
                </c:pt>
                <c:pt idx="6">
                  <c:v>79.0</c:v>
                </c:pt>
                <c:pt idx="7">
                  <c:v>139.0</c:v>
                </c:pt>
                <c:pt idx="8">
                  <c:v>146.0</c:v>
                </c:pt>
                <c:pt idx="9">
                  <c:v>250.0</c:v>
                </c:pt>
                <c:pt idx="10">
                  <c:v>179.0</c:v>
                </c:pt>
                <c:pt idx="11">
                  <c:v>242.0</c:v>
                </c:pt>
                <c:pt idx="12">
                  <c:v>321.0</c:v>
                </c:pt>
                <c:pt idx="13">
                  <c:v>86.0</c:v>
                </c:pt>
                <c:pt idx="14">
                  <c:v>48.0</c:v>
                </c:pt>
                <c:pt idx="15">
                  <c:v>33.0</c:v>
                </c:pt>
                <c:pt idx="16">
                  <c:v>14.0</c:v>
                </c:pt>
                <c:pt idx="17">
                  <c:v>26.0</c:v>
                </c:pt>
                <c:pt idx="18">
                  <c:v>54.0</c:v>
                </c:pt>
                <c:pt idx="19">
                  <c:v>21.0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Multi-Family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198.0</c:v>
                </c:pt>
                <c:pt idx="1">
                  <c:v>16.0</c:v>
                </c:pt>
                <c:pt idx="2">
                  <c:v>46.0</c:v>
                </c:pt>
                <c:pt idx="3">
                  <c:v>5.0</c:v>
                </c:pt>
                <c:pt idx="4">
                  <c:v>46.0</c:v>
                </c:pt>
                <c:pt idx="5">
                  <c:v>103.0</c:v>
                </c:pt>
                <c:pt idx="6">
                  <c:v>79.0</c:v>
                </c:pt>
                <c:pt idx="7">
                  <c:v>117.0</c:v>
                </c:pt>
                <c:pt idx="8">
                  <c:v>32.0</c:v>
                </c:pt>
                <c:pt idx="9">
                  <c:v>199.0</c:v>
                </c:pt>
                <c:pt idx="10">
                  <c:v>57.0</c:v>
                </c:pt>
                <c:pt idx="11">
                  <c:v>37.0</c:v>
                </c:pt>
                <c:pt idx="12">
                  <c:v>30.0</c:v>
                </c:pt>
                <c:pt idx="13">
                  <c:v>7.0</c:v>
                </c:pt>
                <c:pt idx="14">
                  <c:v>34.0</c:v>
                </c:pt>
                <c:pt idx="15">
                  <c:v>164.0</c:v>
                </c:pt>
                <c:pt idx="16">
                  <c:v>42.0</c:v>
                </c:pt>
                <c:pt idx="17">
                  <c:v>12.0</c:v>
                </c:pt>
                <c:pt idx="18">
                  <c:v>266.0</c:v>
                </c:pt>
                <c:pt idx="19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2709232"/>
        <c:axId val="662713824"/>
      </c:barChart>
      <c:catAx>
        <c:axId val="66270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713824"/>
        <c:crosses val="autoZero"/>
        <c:auto val="1"/>
        <c:lblAlgn val="ctr"/>
        <c:lblOffset val="100"/>
        <c:noMultiLvlLbl val="0"/>
      </c:catAx>
      <c:valAx>
        <c:axId val="66271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7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Assessed Values in Incorporated Areas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Sheet1!$B$2:$B$11</c:f>
              <c:numCache>
                <c:formatCode>0.00E+00</c:formatCode>
                <c:ptCount val="10"/>
                <c:pt idx="0">
                  <c:v>2.634E10</c:v>
                </c:pt>
                <c:pt idx="1">
                  <c:v>2.897E10</c:v>
                </c:pt>
                <c:pt idx="2">
                  <c:v>3.075E10</c:v>
                </c:pt>
                <c:pt idx="3">
                  <c:v>3.065E10</c:v>
                </c:pt>
                <c:pt idx="4">
                  <c:v>2.969E10</c:v>
                </c:pt>
                <c:pt idx="5">
                  <c:v>2.986E10</c:v>
                </c:pt>
                <c:pt idx="6">
                  <c:v>3.04E10</c:v>
                </c:pt>
                <c:pt idx="7">
                  <c:v>3.121E10</c:v>
                </c:pt>
                <c:pt idx="8">
                  <c:v>3.235E10</c:v>
                </c:pt>
                <c:pt idx="9">
                  <c:v>3.384E10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3196240"/>
        <c:axId val="613111936"/>
      </c:barChart>
      <c:catAx>
        <c:axId val="6131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111936"/>
        <c:crosses val="autoZero"/>
        <c:auto val="1"/>
        <c:lblAlgn val="ctr"/>
        <c:lblOffset val="100"/>
        <c:noMultiLvlLbl val="0"/>
      </c:catAx>
      <c:valAx>
        <c:axId val="613111936"/>
        <c:scaling>
          <c:orientation val="minMax"/>
          <c:min val="1.5E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1962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0"/>
                <c:y val="0.34885396319489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$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 </a:t>
            </a:r>
            <a:r>
              <a:rPr lang="en-US" sz="1800" dirty="0"/>
              <a:t>Population of Incorporated and Unincorporated Areas</a:t>
            </a:r>
          </a:p>
        </c:rich>
      </c:tx>
      <c:layout>
        <c:manualLayout>
          <c:xMode val="edge"/>
          <c:yMode val="edge"/>
          <c:x val="0.153031996067472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Incorporated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482507.0</c:v>
                </c:pt>
                <c:pt idx="1">
                  <c:v>482576.0</c:v>
                </c:pt>
                <c:pt idx="2">
                  <c:v>486922.0</c:v>
                </c:pt>
                <c:pt idx="3">
                  <c:v>488734.0</c:v>
                </c:pt>
                <c:pt idx="4">
                  <c:v>487282.0</c:v>
                </c:pt>
                <c:pt idx="5">
                  <c:v>486708.0</c:v>
                </c:pt>
                <c:pt idx="6">
                  <c:v>488570.0</c:v>
                </c:pt>
                <c:pt idx="7">
                  <c:v>492536.0</c:v>
                </c:pt>
                <c:pt idx="8">
                  <c:v>497389.0</c:v>
                </c:pt>
                <c:pt idx="9">
                  <c:v>502529.0</c:v>
                </c:pt>
                <c:pt idx="10">
                  <c:v>521901.0</c:v>
                </c:pt>
                <c:pt idx="11">
                  <c:v>524370.0</c:v>
                </c:pt>
                <c:pt idx="12">
                  <c:v>526395.0</c:v>
                </c:pt>
                <c:pt idx="13">
                  <c:v>527393.0</c:v>
                </c:pt>
                <c:pt idx="14">
                  <c:v>526445.0</c:v>
                </c:pt>
                <c:pt idx="15">
                  <c:v>523749.0</c:v>
                </c:pt>
                <c:pt idx="16">
                  <c:v>518790.0</c:v>
                </c:pt>
                <c:pt idx="17">
                  <c:v>514470.0</c:v>
                </c:pt>
                <c:pt idx="18">
                  <c:v>514048.0</c:v>
                </c:pt>
                <c:pt idx="19">
                  <c:v>514561.0</c:v>
                </c:pt>
                <c:pt idx="20">
                  <c:v>515390.0</c:v>
                </c:pt>
                <c:pt idx="21">
                  <c:v>515218.0</c:v>
                </c:pt>
                <c:pt idx="22">
                  <c:v>516000.0</c:v>
                </c:pt>
                <c:pt idx="23">
                  <c:v>517845.0</c:v>
                </c:pt>
                <c:pt idx="24">
                  <c:v>520985.0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Unincorporated*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196944.0</c:v>
                </c:pt>
                <c:pt idx="1">
                  <c:v>197169.7</c:v>
                </c:pt>
                <c:pt idx="2">
                  <c:v>197395.4</c:v>
                </c:pt>
                <c:pt idx="3">
                  <c:v>197621.1</c:v>
                </c:pt>
                <c:pt idx="4">
                  <c:v>197846.8</c:v>
                </c:pt>
                <c:pt idx="5">
                  <c:v>198072.5</c:v>
                </c:pt>
                <c:pt idx="6">
                  <c:v>198298.2</c:v>
                </c:pt>
                <c:pt idx="7">
                  <c:v>198523.9</c:v>
                </c:pt>
                <c:pt idx="8">
                  <c:v>198749.6</c:v>
                </c:pt>
                <c:pt idx="9">
                  <c:v>198975.3</c:v>
                </c:pt>
                <c:pt idx="10">
                  <c:v>199201.0</c:v>
                </c:pt>
                <c:pt idx="11">
                  <c:v>200349.6</c:v>
                </c:pt>
                <c:pt idx="12">
                  <c:v>201498.2</c:v>
                </c:pt>
                <c:pt idx="13">
                  <c:v>202646.8</c:v>
                </c:pt>
                <c:pt idx="14">
                  <c:v>203795.4</c:v>
                </c:pt>
                <c:pt idx="15">
                  <c:v>204944.0</c:v>
                </c:pt>
                <c:pt idx="16">
                  <c:v>206092.6</c:v>
                </c:pt>
                <c:pt idx="17">
                  <c:v>207241.2</c:v>
                </c:pt>
                <c:pt idx="18">
                  <c:v>208389.8</c:v>
                </c:pt>
                <c:pt idx="19">
                  <c:v>209538.4</c:v>
                </c:pt>
                <c:pt idx="20">
                  <c:v>210687.0</c:v>
                </c:pt>
                <c:pt idx="21">
                  <c:v>214051.0</c:v>
                </c:pt>
                <c:pt idx="22">
                  <c:v>217415.0</c:v>
                </c:pt>
                <c:pt idx="23">
                  <c:v>220779.0</c:v>
                </c:pt>
                <c:pt idx="24">
                  <c:v>227507.0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793648"/>
        <c:axId val="613370784"/>
      </c:barChart>
      <c:catAx>
        <c:axId val="55279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370784"/>
        <c:crosses val="autoZero"/>
        <c:auto val="1"/>
        <c:lblAlgn val="ctr"/>
        <c:lblOffset val="100"/>
        <c:noMultiLvlLbl val="0"/>
      </c:catAx>
      <c:valAx>
        <c:axId val="6133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7936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0852022153342711"/>
                <c:y val="0.3784015255242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Racial Identification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Hispanic</c:v>
                </c:pt>
                <c:pt idx="1">
                  <c:v>White</c:v>
                </c:pt>
                <c:pt idx="2">
                  <c:v>Black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659918.0</c:v>
                </c:pt>
                <c:pt idx="1">
                  <c:v>14850.0</c:v>
                </c:pt>
                <c:pt idx="2">
                  <c:v>62883.0</c:v>
                </c:pt>
                <c:pt idx="3">
                  <c:v>6344.0</c:v>
                </c:pt>
                <c:pt idx="4">
                  <c:v>4497.0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Study Area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Under 15 years</c:v>
                </c:pt>
                <c:pt idx="1">
                  <c:v>15 to 24 years</c:v>
                </c:pt>
                <c:pt idx="2">
                  <c:v>25 to 34 years</c:v>
                </c:pt>
                <c:pt idx="3">
                  <c:v>35 to 44 years</c:v>
                </c:pt>
                <c:pt idx="4">
                  <c:v>45 to 54 years </c:v>
                </c:pt>
                <c:pt idx="5">
                  <c:v>55 to 64 years</c:v>
                </c:pt>
                <c:pt idx="6">
                  <c:v>65 years and over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0.2498</c:v>
                </c:pt>
                <c:pt idx="1">
                  <c:v>0.1816</c:v>
                </c:pt>
                <c:pt idx="2">
                  <c:v>0.1523</c:v>
                </c:pt>
                <c:pt idx="3">
                  <c:v>0.1416</c:v>
                </c:pt>
                <c:pt idx="4">
                  <c:v>0.1175</c:v>
                </c:pt>
                <c:pt idx="5">
                  <c:v>0.0821</c:v>
                </c:pt>
                <c:pt idx="6">
                  <c:v>0.075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 County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Under 15 years</c:v>
                </c:pt>
                <c:pt idx="1">
                  <c:v>15 to 24 years</c:v>
                </c:pt>
                <c:pt idx="2">
                  <c:v>25 to 34 years</c:v>
                </c:pt>
                <c:pt idx="3">
                  <c:v>35 to 44 years</c:v>
                </c:pt>
                <c:pt idx="4">
                  <c:v>45 to 54 years </c:v>
                </c:pt>
                <c:pt idx="5">
                  <c:v>55 to 64 years</c:v>
                </c:pt>
                <c:pt idx="6">
                  <c:v>65 years and over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0.192986447137681</c:v>
                </c:pt>
                <c:pt idx="1">
                  <c:v>0.149542875756589</c:v>
                </c:pt>
                <c:pt idx="2">
                  <c:v>0.152606980226891</c:v>
                </c:pt>
                <c:pt idx="3">
                  <c:v>0.14230660835758</c:v>
                </c:pt>
                <c:pt idx="4">
                  <c:v>0.138331854685532</c:v>
                </c:pt>
                <c:pt idx="5">
                  <c:v>0.108938528722546</c:v>
                </c:pt>
                <c:pt idx="6">
                  <c:v>0.11528670511318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65408976"/>
        <c:axId val="645813888"/>
      </c:barChart>
      <c:catAx>
        <c:axId val="665408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813888"/>
        <c:crosses val="autoZero"/>
        <c:auto val="1"/>
        <c:lblAlgn val="ctr"/>
        <c:lblOffset val="100"/>
        <c:noMultiLvlLbl val="0"/>
      </c:catAx>
      <c:valAx>
        <c:axId val="64581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0897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4400"/>
            </a:pPr>
            <a:r>
              <a:rPr lang="en-US" sz="4400"/>
              <a:t>Racial Identification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Median HH Income*</a:t>
            </a:r>
          </a:p>
        </c:rich>
      </c:tx>
      <c:layout>
        <c:manualLayout>
          <c:xMode val="edge"/>
          <c:yMode val="edge"/>
          <c:x val="0.296942269446053"/>
          <c:y val="0.0206201396834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134585021552"/>
          <c:y val="0.155298877211359"/>
          <c:w val="0.716671667217835"/>
          <c:h val="0.732694565166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40493.6665363424</c:v>
                </c:pt>
                <c:pt idx="1">
                  <c:v>40463.8817157267</c:v>
                </c:pt>
                <c:pt idx="2">
                  <c:v>40124.27683672392</c:v>
                </c:pt>
                <c:pt idx="3">
                  <c:v>40106.54264373105</c:v>
                </c:pt>
                <c:pt idx="4">
                  <c:v>40073.970248179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45309520"/>
        <c:axId val="664135840"/>
      </c:barChart>
      <c:catAx>
        <c:axId val="6453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135840"/>
        <c:crosses val="autoZero"/>
        <c:auto val="1"/>
        <c:lblAlgn val="ctr"/>
        <c:lblOffset val="100"/>
        <c:noMultiLvlLbl val="0"/>
      </c:catAx>
      <c:valAx>
        <c:axId val="664135840"/>
        <c:scaling>
          <c:orientation val="minMax"/>
          <c:max val="65000.0"/>
          <c:min val="3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30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Sheet1!$H$14</c:f>
              <c:strCache>
                <c:ptCount val="1"/>
                <c:pt idx="0">
                  <c:v>County Median Income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Sheet1!$I$13:$N$13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Sheet1!$I$14:$N$14</c:f>
              <c:numCache>
                <c:formatCode>#,##0</c:formatCode>
                <c:ptCount val="6"/>
                <c:pt idx="0">
                  <c:v>52684.0</c:v>
                </c:pt>
                <c:pt idx="1">
                  <c:v>52280.0</c:v>
                </c:pt>
                <c:pt idx="2">
                  <c:v>53001.0</c:v>
                </c:pt>
                <c:pt idx="3">
                  <c:v>54529.0</c:v>
                </c:pt>
                <c:pt idx="4">
                  <c:v>55746.0</c:v>
                </c:pt>
                <c:pt idx="5">
                  <c:v>59134.0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2780144"/>
        <c:axId val="664549792"/>
      </c:barChart>
      <c:catAx>
        <c:axId val="66278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549792"/>
        <c:crosses val="autoZero"/>
        <c:auto val="1"/>
        <c:lblAlgn val="ctr"/>
        <c:lblOffset val="100"/>
        <c:noMultiLvlLbl val="0"/>
      </c:catAx>
      <c:valAx>
        <c:axId val="664549792"/>
        <c:scaling>
          <c:orientation val="minMax"/>
          <c:min val="3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78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LA</a:t>
            </a:r>
            <a:r>
              <a:rPr lang="en-US" sz="1400" baseline="0" dirty="0" smtClean="0"/>
              <a:t> County</a:t>
            </a:r>
            <a:r>
              <a:rPr lang="en-US" sz="1400" dirty="0" smtClean="0"/>
              <a:t> Employment:</a:t>
            </a:r>
            <a:r>
              <a:rPr lang="en-US" sz="1400" baseline="0" dirty="0" smtClean="0"/>
              <a:t> Private </a:t>
            </a:r>
            <a:r>
              <a:rPr lang="en-US" sz="1400" dirty="0" smtClean="0"/>
              <a:t>Colleges</a:t>
            </a:r>
            <a:r>
              <a:rPr lang="en-US" sz="1400" dirty="0"/>
              <a:t>, Universities &amp; Professional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Sheet1!$H$9</c:f>
              <c:strCache>
                <c:ptCount val="1"/>
                <c:pt idx="0">
                  <c:v>          Colleges, Universities &amp; Professional Schools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Sheet1!$I$8:$AH$8</c:f>
              <c:numCache>
                <c:formatCode>General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cat>
          <c:val>
            <c:numRef>
              <c:f>Sheet1!$I$9:$AH$9</c:f>
              <c:numCache>
                <c:formatCode>#,###,###,##0</c:formatCode>
                <c:ptCount val="26"/>
                <c:pt idx="0">
                  <c:v>49300.0</c:v>
                </c:pt>
                <c:pt idx="1">
                  <c:v>43100.0</c:v>
                </c:pt>
                <c:pt idx="2">
                  <c:v>34600.0</c:v>
                </c:pt>
                <c:pt idx="3">
                  <c:v>31400.0</c:v>
                </c:pt>
                <c:pt idx="4">
                  <c:v>33500.0</c:v>
                </c:pt>
                <c:pt idx="5">
                  <c:v>36800.0</c:v>
                </c:pt>
                <c:pt idx="6">
                  <c:v>40000.0</c:v>
                </c:pt>
                <c:pt idx="7">
                  <c:v>38000.0</c:v>
                </c:pt>
                <c:pt idx="8">
                  <c:v>41700.0</c:v>
                </c:pt>
                <c:pt idx="9">
                  <c:v>42800.0</c:v>
                </c:pt>
                <c:pt idx="10">
                  <c:v>45100.0</c:v>
                </c:pt>
                <c:pt idx="11">
                  <c:v>45600.0</c:v>
                </c:pt>
                <c:pt idx="12">
                  <c:v>48100.0</c:v>
                </c:pt>
                <c:pt idx="13">
                  <c:v>49500.0</c:v>
                </c:pt>
                <c:pt idx="14">
                  <c:v>49500.0</c:v>
                </c:pt>
                <c:pt idx="15">
                  <c:v>50000.0</c:v>
                </c:pt>
                <c:pt idx="16">
                  <c:v>50400.0</c:v>
                </c:pt>
                <c:pt idx="17">
                  <c:v>50800.0</c:v>
                </c:pt>
                <c:pt idx="18">
                  <c:v>50800.0</c:v>
                </c:pt>
                <c:pt idx="19">
                  <c:v>54200.0</c:v>
                </c:pt>
                <c:pt idx="20">
                  <c:v>55600.0</c:v>
                </c:pt>
                <c:pt idx="21">
                  <c:v>56200.0</c:v>
                </c:pt>
                <c:pt idx="22">
                  <c:v>57100.0</c:v>
                </c:pt>
                <c:pt idx="23">
                  <c:v>59700.0</c:v>
                </c:pt>
                <c:pt idx="24">
                  <c:v>61900.0</c:v>
                </c:pt>
                <c:pt idx="25">
                  <c:v>63900.0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71962544"/>
        <c:axId val="582058032"/>
      </c:barChart>
      <c:catAx>
        <c:axId val="5719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058032"/>
        <c:crosses val="autoZero"/>
        <c:auto val="1"/>
        <c:lblAlgn val="ctr"/>
        <c:lblOffset val="100"/>
        <c:noMultiLvlLbl val="0"/>
      </c:catAx>
      <c:valAx>
        <c:axId val="582058032"/>
        <c:scaling>
          <c:orientation val="minMax"/>
          <c:min val="2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96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Civilian Employment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360104751271"/>
          <c:y val="0.16449443137964"/>
          <c:w val="0.749812617384606"/>
          <c:h val="0.716866880835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280782.7</c:v>
                </c:pt>
                <c:pt idx="1">
                  <c:v>280913.882</c:v>
                </c:pt>
                <c:pt idx="2">
                  <c:v>286482.699</c:v>
                </c:pt>
                <c:pt idx="3">
                  <c:v>287410.1409999998</c:v>
                </c:pt>
                <c:pt idx="4">
                  <c:v>293924.77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9356512"/>
        <c:axId val="669361152"/>
      </c:barChart>
      <c:catAx>
        <c:axId val="6693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361152"/>
        <c:crosses val="autoZero"/>
        <c:auto val="1"/>
        <c:lblAlgn val="ctr"/>
        <c:lblOffset val="100"/>
        <c:noMultiLvlLbl val="0"/>
      </c:catAx>
      <c:valAx>
        <c:axId val="6693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3565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266858351319688"/>
                <c:y val="0.36158591496733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0.00107</cdr:y>
    </cdr:from>
    <cdr:to>
      <cdr:x>1</cdr:x>
      <cdr:y>0.9253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557"/>
          <a:ext cx="4260406" cy="307141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85A0-F8C7-5140-982B-FA5B230EEEB9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C1BC-F8E8-8841-A255-1ABC211F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3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baseline="0" dirty="0" smtClean="0"/>
              <a:t>***Based on PPIC’s estimate, 45.6% of LA County’s foreign born non-citizens were undocumented in 2013. Extrapolating this percent to the Study Area’s population of 209,577 (2014 ACS data) foreign born non-citizens, the undocumented population would be roughly </a:t>
            </a:r>
            <a:r>
              <a:rPr lang="en-US" i="1" u="none" baseline="0" dirty="0" smtClean="0"/>
              <a:t>95,615</a:t>
            </a:r>
            <a:r>
              <a:rPr lang="en-US" i="0" u="none" baseline="0" dirty="0" smtClean="0"/>
              <a:t> – accounting for 11.7% of the LA population of undocumented immigrants*** </a:t>
            </a:r>
            <a:endParaRPr lang="en-US" i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5C1BC-F8E8-8841-A255-1ABC211F6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5C1BC-F8E8-8841-A255-1ABC211F6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6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5C1BC-F8E8-8841-A255-1ABC211F6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2313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50D8-7FF5-483D-90BE-08561F6054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 userDrawn="1"/>
        </p:nvSpPr>
        <p:spPr bwMode="auto">
          <a:xfrm>
            <a:off x="19" y="4767264"/>
            <a:ext cx="3143249" cy="2738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41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82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23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564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05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846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988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129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6240">
              <a:defRPr/>
            </a:pP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 bwMode="auto">
          <a:xfrm>
            <a:off x="30" y="0"/>
            <a:ext cx="226723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marL="0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41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82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23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564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05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846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988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129" algn="l" defTabSz="81628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6240">
              <a:defRPr/>
            </a:pPr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7" name="Picture 6" descr="ppt_title_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554" y="1125272"/>
            <a:ext cx="6900212" cy="208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899" y="1243402"/>
            <a:ext cx="6438084" cy="110251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899" y="2449452"/>
            <a:ext cx="6438084" cy="62972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1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233" y="104995"/>
            <a:ext cx="1476852" cy="5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/>
          </p:cNvSpPr>
          <p:nvPr userDrawn="1"/>
        </p:nvSpPr>
        <p:spPr bwMode="auto">
          <a:xfrm>
            <a:off x="646996" y="728643"/>
            <a:ext cx="883262" cy="1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9217" bIns="0">
            <a:spAutoFit/>
          </a:bodyPr>
          <a:lstStyle/>
          <a:p>
            <a:pPr marL="26711" indent="1272"/>
            <a:r>
              <a:rPr lang="en-US" sz="788" dirty="0" smtClean="0">
                <a:solidFill>
                  <a:srgbClr val="192E4A"/>
                </a:solidFill>
                <a:latin typeface="Arial" charset="0"/>
                <a:cs typeface="Arial" charset="0"/>
                <a:sym typeface="Frutiger LT Std 55 Roman" charset="0"/>
              </a:rPr>
              <a:t>Analysis.</a:t>
            </a:r>
            <a:r>
              <a:rPr lang="en-US" sz="788" baseline="0" dirty="0" smtClean="0">
                <a:solidFill>
                  <a:srgbClr val="192E4A"/>
                </a:solidFill>
                <a:latin typeface="Arial" charset="0"/>
                <a:cs typeface="Arial" charset="0"/>
                <a:sym typeface="Frutiger LT Std 55 Roman" charset="0"/>
              </a:rPr>
              <a:t> Answers</a:t>
            </a:r>
            <a:endParaRPr lang="en-US" sz="788" dirty="0">
              <a:solidFill>
                <a:srgbClr val="192E4A"/>
              </a:solidFill>
              <a:latin typeface="Arial" charset="0"/>
              <a:cs typeface="Arial" charset="0"/>
              <a:sym typeface="Frutiger LT Std 55 Roman" charset="0"/>
            </a:endParaRPr>
          </a:p>
        </p:txBody>
      </p:sp>
      <p:sp>
        <p:nvSpPr>
          <p:cNvPr id="11" name="Line 3"/>
          <p:cNvSpPr>
            <a:spLocks noChangeShapeType="1"/>
          </p:cNvSpPr>
          <p:nvPr userDrawn="1"/>
        </p:nvSpPr>
        <p:spPr bwMode="auto">
          <a:xfrm flipV="1">
            <a:off x="256887" y="911357"/>
            <a:ext cx="1747694" cy="0"/>
          </a:xfrm>
          <a:prstGeom prst="line">
            <a:avLst/>
          </a:prstGeom>
          <a:noFill/>
          <a:ln w="3175">
            <a:solidFill>
              <a:srgbClr val="6A737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>
              <a:solidFill>
                <a:prstClr val="black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 userDrawn="1"/>
        </p:nvSpPr>
        <p:spPr bwMode="auto">
          <a:xfrm>
            <a:off x="262697" y="4763029"/>
            <a:ext cx="1741921" cy="1051"/>
          </a:xfrm>
          <a:prstGeom prst="line">
            <a:avLst/>
          </a:prstGeom>
          <a:noFill/>
          <a:ln w="3175">
            <a:solidFill>
              <a:srgbClr val="6A737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675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273" y="4782111"/>
            <a:ext cx="1743364" cy="195223"/>
          </a:xfrm>
          <a:prstGeom prst="rect">
            <a:avLst/>
          </a:prstGeom>
          <a:noFill/>
        </p:spPr>
        <p:txBody>
          <a:bodyPr wrap="square" lIns="73256" tIns="36628" rIns="73256" bIns="36628" rtlCol="0">
            <a:spAutoFit/>
          </a:bodyPr>
          <a:lstStyle/>
          <a:p>
            <a:pPr algn="r"/>
            <a:r>
              <a:rPr lang="en-US" sz="788" b="1" i="0" dirty="0" smtClean="0">
                <a:solidFill>
                  <a:srgbClr val="2C5B81"/>
                </a:solidFill>
                <a:latin typeface="Helvetica"/>
                <a:cs typeface="Helvetica"/>
              </a:rPr>
              <a:t>Beacon</a:t>
            </a:r>
            <a:r>
              <a:rPr lang="en-US" sz="788" b="1" i="0" baseline="0" dirty="0" smtClean="0">
                <a:solidFill>
                  <a:srgbClr val="2C5B81"/>
                </a:solidFill>
                <a:latin typeface="Helvetica"/>
                <a:cs typeface="Helvetica"/>
              </a:rPr>
              <a:t> Economics, LLC</a:t>
            </a:r>
            <a:endParaRPr lang="en-US" sz="788" b="1" i="0" dirty="0">
              <a:solidFill>
                <a:srgbClr val="2C5B8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5605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01170" y="-1166020"/>
            <a:ext cx="3341687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-99679" y="1840639"/>
            <a:ext cx="3276996" cy="2230966"/>
          </a:xfrm>
        </p:spPr>
        <p:txBody>
          <a:bodyPr vert="eaVert">
            <a:normAutofit/>
          </a:bodyPr>
          <a:lstStyle>
            <a:lvl1pPr>
              <a:defRPr sz="2813">
                <a:solidFill>
                  <a:srgbClr val="8A9E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01921" y="9735"/>
            <a:ext cx="3276995" cy="5892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10BABF4E-8B9D-4DFB-9A93-9CF79CD3E3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65739" y="1138906"/>
            <a:ext cx="8079509" cy="31187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188"/>
            </a:lvl1pPr>
            <a:lvl2pPr>
              <a:defRPr sz="3188"/>
            </a:lvl2pPr>
            <a:lvl3pPr>
              <a:defRPr sz="3188"/>
            </a:lvl3pPr>
            <a:lvl4pPr>
              <a:defRPr sz="3188"/>
            </a:lvl4pPr>
            <a:lvl5pPr>
              <a:defRPr sz="3188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5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7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1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13"/>
            </a:lvl1pPr>
            <a:lvl2pPr>
              <a:defRPr sz="2400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13"/>
            </a:lvl1pPr>
            <a:lvl2pPr>
              <a:defRPr sz="2400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A9E71"/>
                </a:solidFill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A9E71"/>
                </a:solidFill>
              </a:defRPr>
            </a:lvl1pPr>
            <a:lvl2pPr marL="457223" indent="0">
              <a:buNone/>
              <a:defRPr sz="1988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13" b="1"/>
            </a:lvl4pPr>
            <a:lvl5pPr marL="1828892" indent="0">
              <a:buNone/>
              <a:defRPr sz="1613" b="1"/>
            </a:lvl5pPr>
            <a:lvl6pPr marL="2286114" indent="0">
              <a:buNone/>
              <a:defRPr sz="1613" b="1"/>
            </a:lvl6pPr>
            <a:lvl7pPr marL="2743337" indent="0">
              <a:buNone/>
              <a:defRPr sz="1613" b="1"/>
            </a:lvl7pPr>
            <a:lvl8pPr marL="3200560" indent="0">
              <a:buNone/>
              <a:defRPr sz="1613" b="1"/>
            </a:lvl8pPr>
            <a:lvl9pPr marL="3657783" indent="0">
              <a:buNone/>
              <a:defRPr sz="16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5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6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0"/>
            <a:ext cx="5111750" cy="3292872"/>
          </a:xfrm>
        </p:spPr>
        <p:txBody>
          <a:bodyPr/>
          <a:lstStyle>
            <a:lvl1pPr>
              <a:defRPr sz="3188"/>
            </a:lvl1pPr>
            <a:lvl2pPr>
              <a:defRPr sz="2813"/>
            </a:lvl2pPr>
            <a:lvl3pPr>
              <a:defRPr sz="2400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301750"/>
            <a:ext cx="3008313" cy="32928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92E4A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13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5578"/>
            <a:ext cx="5486400" cy="2220119"/>
          </a:xfrm>
        </p:spPr>
        <p:txBody>
          <a:bodyPr/>
          <a:lstStyle>
            <a:lvl1pPr marL="0" indent="0">
              <a:buNone/>
              <a:defRPr sz="3188"/>
            </a:lvl1pPr>
            <a:lvl2pPr marL="457223" indent="0">
              <a:buNone/>
              <a:defRPr sz="2813"/>
            </a:lvl2pPr>
            <a:lvl3pPr marL="914446" indent="0">
              <a:buNone/>
              <a:defRPr sz="2400"/>
            </a:lvl3pPr>
            <a:lvl4pPr marL="1371669" indent="0">
              <a:buNone/>
              <a:defRPr sz="1988"/>
            </a:lvl4pPr>
            <a:lvl5pPr marL="1828892" indent="0">
              <a:buNone/>
              <a:defRPr sz="1988"/>
            </a:lvl5pPr>
            <a:lvl6pPr marL="2286114" indent="0">
              <a:buNone/>
              <a:defRPr sz="1988"/>
            </a:lvl6pPr>
            <a:lvl7pPr marL="2743337" indent="0">
              <a:buNone/>
              <a:defRPr sz="1988"/>
            </a:lvl7pPr>
            <a:lvl8pPr marL="3200560" indent="0">
              <a:buNone/>
              <a:defRPr sz="1988"/>
            </a:lvl8pPr>
            <a:lvl9pPr marL="3657783" indent="0">
              <a:buNone/>
              <a:defRPr sz="1988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388"/>
            </a:lvl1pPr>
            <a:lvl2pPr marL="457223" indent="0">
              <a:buNone/>
              <a:defRPr sz="1200"/>
            </a:lvl2pPr>
            <a:lvl3pPr marL="914446" indent="0">
              <a:buNone/>
              <a:defRPr sz="1013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0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70604"/>
            <a:ext cx="9144000" cy="62236"/>
          </a:xfrm>
          <a:prstGeom prst="rect">
            <a:avLst/>
          </a:prstGeom>
          <a:solidFill>
            <a:srgbClr val="8A9E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256" tIns="36628" rIns="73256" bIns="36628" rtlCol="0" anchor="ctr"/>
          <a:lstStyle>
            <a:defPPr>
              <a:defRPr lang="en-US"/>
            </a:defPPr>
            <a:lvl1pPr marL="0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8141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6282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4423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2564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40705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8846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6988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5129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"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84833"/>
          </a:xfrm>
          <a:prstGeom prst="rect">
            <a:avLst/>
          </a:prstGeom>
          <a:solidFill>
            <a:srgbClr val="192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256" tIns="36628" rIns="73256" bIns="36628" rtlCol="0" anchor="ctr"/>
          <a:lstStyle>
            <a:defPPr>
              <a:defRPr lang="en-US"/>
            </a:defPPr>
            <a:lvl1pPr marL="0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8141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16282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24423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32564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40705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48846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6988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65129" algn="l" defTabSz="816282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7350" y="4767264"/>
            <a:ext cx="4370917" cy="273844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750" y="4767264"/>
            <a:ext cx="781050" cy="273844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A089-8D95-2244-A1B6-967C009E0D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81985" y="1439903"/>
            <a:ext cx="184716" cy="196199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endParaRPr lang="en-US" sz="675" dirty="0"/>
          </a:p>
        </p:txBody>
      </p:sp>
      <p:pic>
        <p:nvPicPr>
          <p:cNvPr id="14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2566" y="4856714"/>
            <a:ext cx="1417803" cy="11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790351" y="4806949"/>
            <a:ext cx="1426993" cy="25974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088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Analysis.</a:t>
            </a:r>
            <a:r>
              <a:rPr lang="en-US" sz="1088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Answers.</a:t>
            </a:r>
            <a:endParaRPr lang="en-US" sz="108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23" rtl="0" eaLnBrk="1" latinLnBrk="0" hangingPunct="1">
        <a:spcBef>
          <a:spcPct val="0"/>
        </a:spcBef>
        <a:buNone/>
        <a:defRPr sz="4388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457223" rtl="0" eaLnBrk="1" latinLnBrk="0" hangingPunct="1">
        <a:spcBef>
          <a:spcPts val="0"/>
        </a:spcBef>
        <a:buFont typeface="Arial"/>
        <a:buChar char="•"/>
        <a:defRPr sz="3188" kern="1200">
          <a:solidFill>
            <a:srgbClr val="924619"/>
          </a:solidFill>
          <a:latin typeface="+mn-lt"/>
          <a:ea typeface="+mn-ea"/>
          <a:cs typeface="+mn-cs"/>
        </a:defRPr>
      </a:lvl1pPr>
      <a:lvl2pPr marL="742987" indent="-285764" algn="l" defTabSz="457223" rtl="0" eaLnBrk="1" latinLnBrk="0" hangingPunct="1">
        <a:spcBef>
          <a:spcPts val="0"/>
        </a:spcBef>
        <a:buFont typeface="Arial"/>
        <a:buChar char="–"/>
        <a:defRPr sz="2813" kern="1200">
          <a:solidFill>
            <a:srgbClr val="192E4A"/>
          </a:solidFill>
          <a:latin typeface="+mn-lt"/>
          <a:ea typeface="+mn-ea"/>
          <a:cs typeface="+mn-cs"/>
        </a:defRPr>
      </a:lvl2pPr>
      <a:lvl3pPr marL="1143057" indent="-228611" algn="l" defTabSz="457223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192E4A"/>
          </a:solidFill>
          <a:latin typeface="+mn-lt"/>
          <a:ea typeface="+mn-ea"/>
          <a:cs typeface="+mn-cs"/>
        </a:defRPr>
      </a:lvl3pPr>
      <a:lvl4pPr marL="1600280" indent="-228611" algn="l" defTabSz="457223" rtl="0" eaLnBrk="1" latinLnBrk="0" hangingPunct="1">
        <a:spcBef>
          <a:spcPts val="0"/>
        </a:spcBef>
        <a:buFont typeface="Arial"/>
        <a:buChar char="–"/>
        <a:defRPr sz="1988" kern="1200">
          <a:solidFill>
            <a:srgbClr val="192E4A"/>
          </a:solidFill>
          <a:latin typeface="+mn-lt"/>
          <a:ea typeface="+mn-ea"/>
          <a:cs typeface="+mn-cs"/>
        </a:defRPr>
      </a:lvl4pPr>
      <a:lvl5pPr marL="2057503" indent="-228611" algn="l" defTabSz="457223" rtl="0" eaLnBrk="1" latinLnBrk="0" hangingPunct="1">
        <a:spcBef>
          <a:spcPts val="0"/>
        </a:spcBef>
        <a:buFont typeface="Arial"/>
        <a:buChar char="»"/>
        <a:defRPr sz="1988" kern="1200">
          <a:solidFill>
            <a:srgbClr val="192E4A"/>
          </a:solidFill>
          <a:latin typeface="+mn-lt"/>
          <a:ea typeface="+mn-ea"/>
          <a:cs typeface="+mn-cs"/>
        </a:defRPr>
      </a:lvl5pPr>
      <a:lvl6pPr marL="2514726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457223" rtl="0" eaLnBrk="1" latinLnBrk="0" hangingPunct="1">
        <a:spcBef>
          <a:spcPct val="20000"/>
        </a:spcBef>
        <a:buFont typeface="Arial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image" Target="../media/image16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beaconecon.com/" TargetMode="External"/><Relationship Id="rId4" Type="http://schemas.openxmlformats.org/officeDocument/2006/relationships/hyperlink" Target="mailto:Chris@beaconecon.com" TargetMode="External"/><Relationship Id="rId5" Type="http://schemas.openxmlformats.org/officeDocument/2006/relationships/hyperlink" Target="mailto:Chris@BeaconEcon.com" TargetMode="External"/><Relationship Id="rId6" Type="http://schemas.openxmlformats.org/officeDocument/2006/relationships/image" Target="../media/image3.gi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899" y="1323979"/>
            <a:ext cx="6565977" cy="112547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Central 710 Corridor: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An Asset Based Analysis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sz="2400" dirty="0"/>
              <a:t>October 2016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sz="1988" dirty="0">
                <a:latin typeface="+mj-lt"/>
              </a:rPr>
              <a:t>Christopher Thornberg</a:t>
            </a:r>
          </a:p>
          <a:p>
            <a:pPr algn="l"/>
            <a:r>
              <a:rPr lang="en-US" sz="1988" dirty="0">
                <a:latin typeface="+mj-lt"/>
              </a:rPr>
              <a:t>Founding Partner, Beacon Economics</a:t>
            </a:r>
          </a:p>
        </p:txBody>
      </p:sp>
      <p:pic>
        <p:nvPicPr>
          <p:cNvPr id="4" name="Picture 3" descr="New CCF Logo - colo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84" y="3698838"/>
            <a:ext cx="2759609" cy="883613"/>
          </a:xfrm>
          <a:prstGeom prst="rect">
            <a:avLst/>
          </a:prstGeom>
        </p:spPr>
      </p:pic>
      <p:pic>
        <p:nvPicPr>
          <p:cNvPr id="5" name="Picture 4" descr="Pat Brown Institute lock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308" y="3687617"/>
            <a:ext cx="4182624" cy="856739"/>
          </a:xfrm>
          <a:prstGeom prst="rect">
            <a:avLst/>
          </a:prstGeom>
        </p:spPr>
      </p:pic>
      <p:pic>
        <p:nvPicPr>
          <p:cNvPr id="6" name="Picture 5" descr="PBI Logo_FIN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56" y="2857752"/>
            <a:ext cx="1335641" cy="16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Workforce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36200"/>
              </p:ext>
            </p:extLst>
          </p:nvPr>
        </p:nvGraphicFramePr>
        <p:xfrm>
          <a:off x="99226" y="1221100"/>
          <a:ext cx="3741255" cy="35461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62181"/>
                <a:gridCol w="1039537"/>
                <a:gridCol w="1039537"/>
              </a:tblGrid>
              <a:tr h="323993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Means</a:t>
                      </a:r>
                      <a:r>
                        <a:rPr lang="en-US" sz="1200" baseline="0" dirty="0" smtClean="0"/>
                        <a:t> of Transportation to Work, 2014</a:t>
                      </a:r>
                      <a:endParaRPr lang="en-US" sz="1200" dirty="0"/>
                    </a:p>
                  </a:txBody>
                  <a:tcPr marT="34286" marB="342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86" marB="34286"/>
                </a:tc>
              </a:tr>
              <a:tr h="3239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Method</a:t>
                      </a:r>
                      <a:r>
                        <a:rPr lang="en-US" sz="1200" baseline="0" dirty="0" smtClean="0"/>
                        <a:t> of Commute</a:t>
                      </a:r>
                      <a:endParaRPr lang="en-US" sz="1200" dirty="0"/>
                    </a:p>
                  </a:txBody>
                  <a:tcPr marT="34286" marB="3428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Local %</a:t>
                      </a:r>
                      <a:endParaRPr lang="en-US" sz="1200" dirty="0"/>
                    </a:p>
                  </a:txBody>
                  <a:tcPr marT="34286" marB="3428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County %</a:t>
                      </a:r>
                      <a:endParaRPr lang="en-US" sz="1200" dirty="0"/>
                    </a:p>
                  </a:txBody>
                  <a:tcPr marT="34286" marB="3428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6291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Car, truck,</a:t>
                      </a:r>
                      <a:r>
                        <a:rPr lang="en-US" sz="1400" baseline="0" dirty="0" smtClean="0"/>
                        <a:t> or van – drove alone</a:t>
                      </a:r>
                      <a:endParaRPr lang="en-US" sz="1400" dirty="0"/>
                    </a:p>
                  </a:txBody>
                  <a:tcPr marT="34286" marB="3428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69.1</a:t>
                      </a:r>
                      <a:endParaRPr lang="en-US" sz="1400" dirty="0"/>
                    </a:p>
                  </a:txBody>
                  <a:tcPr marT="34286" marB="3428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74.1</a:t>
                      </a:r>
                      <a:endParaRPr lang="en-US" sz="1400" dirty="0"/>
                    </a:p>
                  </a:txBody>
                  <a:tcPr marT="34286" marB="3428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91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Car, truck, or</a:t>
                      </a:r>
                      <a:r>
                        <a:rPr lang="en-US" sz="1400" baseline="0" dirty="0" smtClean="0"/>
                        <a:t> van - carpooled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9.0</a:t>
                      </a:r>
                      <a:endParaRPr lang="en-US" sz="1400" dirty="0"/>
                    </a:p>
                  </a:txBody>
                  <a:tcPr marT="34286" marB="34286"/>
                </a:tc>
              </a:tr>
              <a:tr h="5516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Transportation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8.9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6.1</a:t>
                      </a:r>
                      <a:endParaRPr lang="en-US" sz="1400" dirty="0"/>
                    </a:p>
                  </a:txBody>
                  <a:tcPr marT="34286" marB="34286"/>
                </a:tc>
              </a:tr>
              <a:tr h="3239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Walked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marT="34286" marB="34286"/>
                </a:tc>
              </a:tr>
              <a:tr h="440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Worked at Home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 marT="34286" marB="3428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5.4</a:t>
                      </a:r>
                      <a:endParaRPr lang="en-US" sz="1400" dirty="0"/>
                    </a:p>
                  </a:txBody>
                  <a:tcPr marT="34286" marB="34286"/>
                </a:tc>
              </a:tr>
              <a:tr h="323993">
                <a:tc gridSpan="2">
                  <a:txBody>
                    <a:bodyPr/>
                    <a:lstStyle/>
                    <a:p>
                      <a:r>
                        <a:rPr lang="en-US" sz="1050" i="1" dirty="0" smtClean="0"/>
                        <a:t>Source: The</a:t>
                      </a:r>
                      <a:r>
                        <a:rPr lang="en-US" sz="1050" i="1" baseline="0" dirty="0" smtClean="0"/>
                        <a:t> American Community Survey</a:t>
                      </a:r>
                      <a:endParaRPr lang="en-US" sz="1050" i="1" dirty="0"/>
                    </a:p>
                  </a:txBody>
                  <a:tcPr marT="34286" marB="3428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86" marB="34286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554074" y="4692776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9" name="Picture 8" descr="New CCF Logo - color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0" name="Picture 9" descr="Pat Brown Institute lockup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13782"/>
              </p:ext>
            </p:extLst>
          </p:nvPr>
        </p:nvGraphicFramePr>
        <p:xfrm>
          <a:off x="4266847" y="1226240"/>
          <a:ext cx="4245386" cy="34318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61129"/>
                <a:gridCol w="1206468"/>
                <a:gridCol w="1277789"/>
              </a:tblGrid>
              <a:tr h="217142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Commuting Patterns, 2014</a:t>
                      </a:r>
                      <a:endParaRPr lang="en-US" sz="1200" dirty="0"/>
                    </a:p>
                  </a:txBody>
                  <a:tcPr marL="34286" marR="34286" marT="17143" marB="1714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999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City</a:t>
                      </a:r>
                      <a:endParaRPr lang="en-US" sz="1200" dirty="0"/>
                    </a:p>
                  </a:txBody>
                  <a:tcPr marL="34286" marR="34286" marT="17143" marB="1714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Mean Travel Time</a:t>
                      </a:r>
                      <a:endParaRPr lang="en-US" sz="1200" dirty="0"/>
                    </a:p>
                  </a:txBody>
                  <a:tcPr marL="34286" marR="34286" marT="17143" marB="1714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Working Outside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Place of Residence</a:t>
                      </a:r>
                      <a:endParaRPr lang="en-US" sz="1200" dirty="0"/>
                    </a:p>
                  </a:txBody>
                  <a:tcPr marL="34286" marR="34286" marT="17143" marB="17143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East Compton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</a:rPr>
                        <a:t>24.5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 dirty="0" smtClean="0">
                          <a:effectLst/>
                        </a:rPr>
                        <a:t>97.9%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Florence-Graham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31.2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95.3%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West Compton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30.9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95.0%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Maywood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27.9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92.0%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East LA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</a:rPr>
                        <a:t>29.2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91.1%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Bell City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</a:rPr>
                        <a:t>29.4</a:t>
                      </a:r>
                      <a:endParaRPr lang="hr-HR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 smtClean="0">
                          <a:effectLst/>
                        </a:rPr>
                        <a:t>90.3%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Lynwood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</a:rPr>
                        <a:t>29.4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 smtClean="0">
                          <a:effectLst/>
                        </a:rPr>
                        <a:t>89.6%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Bell Gardens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</a:rPr>
                        <a:t>28.3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 smtClean="0">
                          <a:effectLst/>
                        </a:rPr>
                        <a:t>88.7%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South Gate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</a:rPr>
                        <a:t>29.1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 smtClean="0">
                          <a:effectLst/>
                        </a:rPr>
                        <a:t>88.0%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Compton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>
                          <a:effectLst/>
                        </a:rPr>
                        <a:t>28.4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200" u="none" strike="noStrike" dirty="0" smtClean="0">
                          <a:effectLst/>
                        </a:rPr>
                        <a:t>87.7%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Huntington Park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30.2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 smtClean="0">
                          <a:effectLst/>
                        </a:rPr>
                        <a:t>86.9%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Commerce City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27.3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 smtClean="0">
                          <a:effectLst/>
                        </a:rPr>
                        <a:t>86.0%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Paramount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27.1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 smtClean="0">
                          <a:effectLst/>
                        </a:rPr>
                        <a:t>84.4%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Vernon 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>
                          <a:effectLst/>
                        </a:rPr>
                        <a:t>20.2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u="none" strike="noStrike" dirty="0" smtClean="0">
                          <a:effectLst/>
                        </a:rPr>
                        <a:t>81.5%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18761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Source: The American Community Survey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5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3"/>
            <a:ext cx="8229600" cy="857250"/>
          </a:xfrm>
        </p:spPr>
        <p:txBody>
          <a:bodyPr>
            <a:noAutofit/>
          </a:bodyPr>
          <a:lstStyle/>
          <a:p>
            <a:r>
              <a:rPr lang="en-US" sz="3300" dirty="0"/>
              <a:t>Transportation Assets: Public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MT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19054"/>
            <a:ext cx="3023943" cy="32933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38422"/>
              </p:ext>
            </p:extLst>
          </p:nvPr>
        </p:nvGraphicFramePr>
        <p:xfrm>
          <a:off x="4103919" y="1190534"/>
          <a:ext cx="4635406" cy="17072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67977"/>
                <a:gridCol w="904456"/>
                <a:gridCol w="904456"/>
                <a:gridCol w="1258517"/>
              </a:tblGrid>
              <a:tr h="2145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Metro Rail Ridership Statistics, July 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6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Monthly Boardings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Rail 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Jul-16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Jul-15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Share of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Red/Purple Line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3,836,599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4,006,589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40.4%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Blue 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2,157,903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2,116,497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22.7%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Gold 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1,376,580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1,231,678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14.5%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Expo 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1,225,882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856,363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12.9%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Green Line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911,021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1,056,210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9.6%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92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i="1" u="none" strike="noStrike" dirty="0" smtClean="0">
                          <a:effectLst/>
                        </a:rPr>
                        <a:t>Source:</a:t>
                      </a:r>
                      <a:r>
                        <a:rPr lang="en-US" sz="1050" i="1" u="none" strike="noStrike" baseline="0" dirty="0" smtClean="0">
                          <a:effectLst/>
                        </a:rPr>
                        <a:t> LA County Metropolitan Transportation Authority</a:t>
                      </a: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8" name="Picture 7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9" name="Picture 8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34534"/>
              </p:ext>
            </p:extLst>
          </p:nvPr>
        </p:nvGraphicFramePr>
        <p:xfrm>
          <a:off x="4103919" y="2965729"/>
          <a:ext cx="4635405" cy="172496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01588"/>
                <a:gridCol w="1216458"/>
                <a:gridCol w="1409098"/>
                <a:gridCol w="1208261"/>
              </a:tblGrid>
              <a:tr h="127206">
                <a:tc gridSpan="4">
                  <a:txBody>
                    <a:bodyPr/>
                    <a:lstStyle/>
                    <a:p>
                      <a:r>
                        <a:rPr lang="en-US" sz="1200" b="1" dirty="0" smtClean="0"/>
                        <a:t>Freeway</a:t>
                      </a:r>
                      <a:r>
                        <a:rPr lang="en-US" sz="1200" b="1" baseline="0" dirty="0" smtClean="0"/>
                        <a:t> Usage in Study Area, Sep. 2015 – Aug. 2016</a:t>
                      </a:r>
                      <a:endParaRPr lang="en-US" sz="1200" b="1" dirty="0"/>
                    </a:p>
                  </a:txBody>
                  <a:tcPr marL="34286" marR="34286" marT="17143" marB="17143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  <a:tr h="1890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Freeway</a:t>
                      </a:r>
                      <a:endParaRPr lang="en-US" sz="12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Direction</a:t>
                      </a:r>
                      <a:endParaRPr lang="en-US" sz="12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AVM</a:t>
                      </a:r>
                      <a:endParaRPr lang="en-US" sz="12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r>
                        <a:rPr lang="en-US" sz="1200" baseline="0" dirty="0" smtClean="0"/>
                        <a:t> Total</a:t>
                      </a:r>
                      <a:endParaRPr lang="en-US" sz="12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91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</a:rPr>
                        <a:t>I-710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Northbound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185,976,279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13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9913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>
                          <a:effectLst/>
                        </a:rPr>
                        <a:t>I-710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Southbound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188,547,726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09913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I-105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Westbound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129,364,465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09913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I-105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Eastbound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147,815,860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0991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SR-91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Westbound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384,914,820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26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09913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SR-91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Eastbound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422,776,058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00986">
                <a:tc gridSpan="4">
                  <a:txBody>
                    <a:bodyPr/>
                    <a:lstStyle/>
                    <a:p>
                      <a:pPr algn="l" fontAlgn="b"/>
                      <a:r>
                        <a:rPr lang="sk-SK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CalTrans</a:t>
                      </a:r>
                      <a:r>
                        <a:rPr lang="sk-SK" sz="10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Performance Measuring System </a:t>
                      </a:r>
                      <a:endParaRPr lang="sk-SK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0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Assets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39205"/>
              </p:ext>
            </p:extLst>
          </p:nvPr>
        </p:nvGraphicFramePr>
        <p:xfrm>
          <a:off x="150023" y="1196753"/>
          <a:ext cx="4081155" cy="33405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19198"/>
                <a:gridCol w="867115"/>
                <a:gridCol w="1094842"/>
              </a:tblGrid>
              <a:tr h="3015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Establishments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by Industry, 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s-I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00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Industry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Est.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 smtClean="0">
                          <a:effectLst/>
                        </a:rPr>
                        <a:t>Location </a:t>
                      </a:r>
                    </a:p>
                    <a:p>
                      <a:pPr algn="ctr" fontAlgn="b"/>
                      <a:r>
                        <a:rPr lang="hr-HR" sz="1200" u="none" strike="noStrike" dirty="0" smtClean="0">
                          <a:effectLst/>
                        </a:rPr>
                        <a:t>Quotient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ctr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2,004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4.1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Manufacturing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1,611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5.4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1,576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2.4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Leisure and Hospitality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Education and Health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>
                          <a:effectLst/>
                        </a:rPr>
                        <a:t>951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Professional and Business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827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781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Transportation, </a:t>
                      </a:r>
                      <a:r>
                        <a:rPr lang="en-US" sz="1200" u="none" strike="noStrike" dirty="0" smtClean="0">
                          <a:effectLst/>
                        </a:rPr>
                        <a:t>Warehousing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731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4.9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Financial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613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Construction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Information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92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029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 smtClean="0">
                          <a:effectLst/>
                        </a:rPr>
                        <a:t>Source: U.S.</a:t>
                      </a:r>
                      <a:r>
                        <a:rPr lang="en-US" sz="1100" i="1" u="none" strike="noStrike" baseline="0" dirty="0" smtClean="0">
                          <a:effectLst/>
                        </a:rPr>
                        <a:t> Census Bureau County Business Patterns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46337"/>
              </p:ext>
            </p:extLst>
          </p:nvPr>
        </p:nvGraphicFramePr>
        <p:xfrm>
          <a:off x="4472247" y="1186601"/>
          <a:ext cx="4492089" cy="333529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09359"/>
                <a:gridCol w="2282730"/>
              </a:tblGrid>
              <a:tr h="276046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Top</a:t>
                      </a:r>
                      <a:r>
                        <a:rPr lang="en-US" sz="1200" baseline="0" dirty="0" smtClean="0"/>
                        <a:t> Employers in Retail and Leisure and Hospitality Sectors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8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Company Name</a:t>
                      </a:r>
                      <a:endParaRPr lang="en-US" sz="1200" dirty="0"/>
                    </a:p>
                  </a:txBody>
                  <a:tcPr marL="34286" marR="34286" marT="17143" marB="1714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Employment</a:t>
                      </a:r>
                      <a:r>
                        <a:rPr lang="en-US" sz="1200" baseline="0" dirty="0" smtClean="0"/>
                        <a:t> Range</a:t>
                      </a:r>
                      <a:endParaRPr lang="en-US" sz="1200" dirty="0"/>
                    </a:p>
                  </a:txBody>
                  <a:tcPr marL="34286" marR="34286" marT="17143" marB="1714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Crowne</a:t>
                      </a:r>
                      <a:r>
                        <a:rPr lang="en-US" sz="1200" u="none" strike="noStrike" dirty="0">
                          <a:effectLst/>
                        </a:rPr>
                        <a:t> Plaza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 to 4,999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Bicycle </a:t>
                      </a:r>
                      <a:r>
                        <a:rPr lang="en-US" sz="1200" u="none" strike="noStrike" dirty="0" smtClean="0">
                          <a:effectLst/>
                        </a:rPr>
                        <a:t>Hotel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&amp; Casino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 to 4,999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Commerce Casino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1,000 to 4,999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Crystal Park Hotel </a:t>
                      </a:r>
                      <a:r>
                        <a:rPr lang="en-US" sz="1200" u="none" strike="noStrike" dirty="0" smtClean="0">
                          <a:effectLst/>
                        </a:rPr>
                        <a:t>&amp; Casino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500 to 999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Ralphs Grocery </a:t>
                      </a:r>
                      <a:r>
                        <a:rPr lang="en-US" sz="1200" u="none" strike="noStrike" dirty="0" smtClean="0">
                          <a:effectLst/>
                        </a:rPr>
                        <a:t>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500 to 999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Home Depot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 to 996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Northgate Market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 to 996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Supercenter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300 to 598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250 to 597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Food 4 Less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270 to 595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 Super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 to 546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Target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205 to 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Smart and Final Stores  Inc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 to 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7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Kmart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 to 498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1633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i="1" u="none" strike="noStrike" dirty="0" smtClean="0">
                          <a:effectLst/>
                        </a:rPr>
                        <a:t>Source: America’s Labor Market Information</a:t>
                      </a:r>
                      <a:r>
                        <a:rPr lang="en-US" sz="1100" i="1" u="none" strike="noStrike" baseline="0" dirty="0" smtClean="0">
                          <a:effectLst/>
                        </a:rPr>
                        <a:t> System (ALMIS)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06049" y="464526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0" name="Picture 9" descr="New CCF Logo - color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1" name="Picture 10" descr="Pat Brown Institute lockup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4869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5" y="206287"/>
            <a:ext cx="8229600" cy="857138"/>
          </a:xfrm>
        </p:spPr>
        <p:txBody>
          <a:bodyPr>
            <a:normAutofit/>
          </a:bodyPr>
          <a:lstStyle/>
          <a:p>
            <a:r>
              <a:rPr lang="en-US" sz="3300" dirty="0"/>
              <a:t>Business Assets: Commercial Real Estate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69508381"/>
              </p:ext>
            </p:extLst>
          </p:nvPr>
        </p:nvGraphicFramePr>
        <p:xfrm>
          <a:off x="200059" y="1159754"/>
          <a:ext cx="4363628" cy="327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94360682"/>
              </p:ext>
            </p:extLst>
          </p:nvPr>
        </p:nvGraphicFramePr>
        <p:xfrm>
          <a:off x="4561357" y="1179110"/>
          <a:ext cx="4332534" cy="325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0950" y="4779498"/>
            <a:ext cx="271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Reis, Inc.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0" name="Picture 9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1" name="Picture 10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48746"/>
              </p:ext>
            </p:extLst>
          </p:nvPr>
        </p:nvGraphicFramePr>
        <p:xfrm>
          <a:off x="6716917" y="4321418"/>
          <a:ext cx="16510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Price</a:t>
                      </a:r>
                      <a:endParaRPr lang="en-US" sz="11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Vacancy</a:t>
                      </a:r>
                      <a:endParaRPr lang="en-US" sz="11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36.2</a:t>
                      </a:r>
                      <a:endParaRPr lang="hr-HR" sz="11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13.6</a:t>
                      </a:r>
                      <a:endParaRPr lang="hr-HR" sz="11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48534" y="4330773"/>
            <a:ext cx="153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LA County</a:t>
            </a:r>
            <a:endParaRPr lang="en-US" sz="160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81777"/>
              </p:ext>
            </p:extLst>
          </p:nvPr>
        </p:nvGraphicFramePr>
        <p:xfrm>
          <a:off x="2030664" y="4324929"/>
          <a:ext cx="16510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Price</a:t>
                      </a:r>
                      <a:endParaRPr lang="en-US" sz="11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Vacancy</a:t>
                      </a:r>
                      <a:endParaRPr lang="en-US" sz="11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31.8</a:t>
                      </a:r>
                      <a:endParaRPr lang="nb-NO" sz="1100" b="0" i="0" u="none" strike="noStrike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6.2</a:t>
                      </a:r>
                      <a:endParaRPr lang="hr-HR" sz="11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5931" y="4356306"/>
            <a:ext cx="153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LA County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9259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Assets,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25143"/>
              </p:ext>
            </p:extLst>
          </p:nvPr>
        </p:nvGraphicFramePr>
        <p:xfrm>
          <a:off x="283336" y="1258902"/>
          <a:ext cx="4454919" cy="271367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0050"/>
                <a:gridCol w="594246"/>
                <a:gridCol w="756626"/>
                <a:gridCol w="594246"/>
                <a:gridCol w="779751"/>
              </a:tblGrid>
              <a:tr h="44967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effectLst/>
                        </a:rPr>
                        <a:t>Local Purchasing</a:t>
                      </a:r>
                      <a:r>
                        <a:rPr lang="en-US" sz="1300" u="none" strike="noStrike" baseline="0" dirty="0" smtClean="0">
                          <a:effectLst/>
                        </a:rPr>
                        <a:t> Power and Spending, 2010 to 2014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15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300" u="sng" strike="noStrike" dirty="0" smtClean="0">
                          <a:effectLst/>
                        </a:rPr>
                        <a:t>2010</a:t>
                      </a:r>
                      <a:endParaRPr lang="hr-HR" sz="13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300" u="sng" strike="noStrike" dirty="0" smtClean="0">
                          <a:effectLst/>
                        </a:rPr>
                        <a:t>2014</a:t>
                      </a:r>
                      <a:endParaRPr lang="hr-HR" sz="13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Metric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 smtClean="0">
                          <a:effectLst/>
                        </a:rPr>
                        <a:t>Study Area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LA</a:t>
                      </a:r>
                    </a:p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 County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 smtClean="0">
                          <a:effectLst/>
                        </a:rPr>
                        <a:t>Study Area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LA</a:t>
                      </a:r>
                    </a:p>
                    <a:p>
                      <a:pPr algn="ctr" fontAlgn="b"/>
                      <a:r>
                        <a:rPr lang="en-US" sz="1300" u="none" strike="noStrike" dirty="0" smtClean="0">
                          <a:effectLst/>
                        </a:rPr>
                        <a:t> County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Total Taxable Sales ($ millions)*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 dirty="0" smtClean="0">
                          <a:effectLst/>
                        </a:rPr>
                        <a:t>4,393.2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 smtClean="0">
                          <a:effectLst/>
                        </a:rPr>
                        <a:t>117,000.0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 smtClean="0">
                          <a:effectLst/>
                        </a:rPr>
                        <a:t>5,887.2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 smtClean="0">
                          <a:effectLst/>
                        </a:rPr>
                        <a:t>147,000.0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9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Per Capita Sales ($)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u="none" strike="noStrike">
                          <a:effectLst/>
                        </a:rPr>
                        <a:t>8,524</a:t>
                      </a:r>
                      <a:endParaRPr lang="is-I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11,730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u="none" strike="noStrike" dirty="0">
                          <a:effectLst/>
                        </a:rPr>
                        <a:t>11,302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u="none" strike="noStrike" dirty="0">
                          <a:effectLst/>
                        </a:rPr>
                        <a:t>15,064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53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Taxable Sales to Income, Per Capita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0.66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0.43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0.87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0.54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336" y="3972573"/>
            <a:ext cx="3803611" cy="43087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100" i="1" dirty="0"/>
              <a:t>Source: The American Community Survey; The Board of Equalization; Beacon Economics, LLC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14624240"/>
              </p:ext>
            </p:extLst>
          </p:nvPr>
        </p:nvGraphicFramePr>
        <p:xfrm>
          <a:off x="4946073" y="1223812"/>
          <a:ext cx="4056126" cy="333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9" name="Picture 8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0" name="Picture 9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0732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90" y="206287"/>
            <a:ext cx="8410611" cy="857138"/>
          </a:xfrm>
        </p:spPr>
        <p:txBody>
          <a:bodyPr>
            <a:noAutofit/>
          </a:bodyPr>
          <a:lstStyle/>
          <a:p>
            <a:r>
              <a:rPr lang="en-US" sz="3300" dirty="0"/>
              <a:t>Business Assets: </a:t>
            </a:r>
            <a:r>
              <a:rPr lang="en-US" sz="3300" dirty="0" smtClean="0"/>
              <a:t>Logistics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Shot 2016-10-25 at 11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02708"/>
            <a:ext cx="3521464" cy="290712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333311" y="1990800"/>
          <a:ext cx="4668375" cy="19169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45523"/>
                <a:gridCol w="1061654"/>
                <a:gridCol w="749975"/>
                <a:gridCol w="749975"/>
                <a:gridCol w="561248"/>
              </a:tblGrid>
              <a:tr h="2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Submarket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Variable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effectLst/>
                        </a:rPr>
                        <a:t>Q2</a:t>
                      </a:r>
                      <a:r>
                        <a:rPr lang="en-US" sz="1300" u="none" strike="noStrike" baseline="0" dirty="0" smtClean="0">
                          <a:effectLst/>
                        </a:rPr>
                        <a:t> ‘15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‘16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YTY 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Mid-Cities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Cost of Rent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5.86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6.1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4.1%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Mid-Cities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Vacancy Rate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6.3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5.6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300" u="none" strike="noStrike">
                          <a:effectLst/>
                        </a:rPr>
                        <a:t>-0.7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3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South Bay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Cost of Rent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7.02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7.23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3.0%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South Bay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Vacancy Rate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6.4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300" u="none" strike="noStrike" dirty="0">
                          <a:effectLst/>
                        </a:rPr>
                        <a:t>-0.6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Central Los Angeles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Cost of Rent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 dirty="0">
                          <a:effectLst/>
                        </a:rPr>
                        <a:t>6.38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6.52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2.2%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78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Central Los Angeles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Vacancy Rate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5.6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5.5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300" u="none" strike="noStrike" dirty="0">
                          <a:effectLst/>
                        </a:rPr>
                        <a:t>-0.1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33311" y="3936369"/>
            <a:ext cx="271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Reis, Inc.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9" name="Picture 8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0" name="Picture 9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0732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06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Challenges: Air Pollution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creen Shot 2016-10-25 at 12.1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8" y="1590779"/>
            <a:ext cx="3878801" cy="2488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181" y="4159434"/>
            <a:ext cx="374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State of California Department of Transportation &amp;</a:t>
            </a:r>
          </a:p>
          <a:p>
            <a:r>
              <a:rPr lang="en-US" sz="1000" i="1" dirty="0"/>
              <a:t>Los Angeles County Metropolitan Transportation 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645" y="1181161"/>
            <a:ext cx="374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 Toxin Levels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7155760"/>
              </p:ext>
            </p:extLst>
          </p:nvPr>
        </p:nvGraphicFramePr>
        <p:xfrm>
          <a:off x="4726838" y="1281002"/>
          <a:ext cx="3826301" cy="250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Screen Shot 2016-10-25 at 11.5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308600"/>
            <a:ext cx="12880976" cy="3556000"/>
          </a:xfrm>
          <a:prstGeom prst="rect">
            <a:avLst/>
          </a:prstGeom>
        </p:spPr>
      </p:pic>
      <p:pic>
        <p:nvPicPr>
          <p:cNvPr id="12" name="Picture 11" descr="Screen Shot 2016-10-25 at 11.5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5461000"/>
            <a:ext cx="12880976" cy="3556000"/>
          </a:xfrm>
          <a:prstGeom prst="rect">
            <a:avLst/>
          </a:prstGeom>
        </p:spPr>
      </p:pic>
      <p:pic>
        <p:nvPicPr>
          <p:cNvPr id="13" name="Picture 12" descr="Screen Shot 2016-10-25 at 11.5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0" y="5613400"/>
            <a:ext cx="12880976" cy="3556000"/>
          </a:xfrm>
          <a:prstGeom prst="rect">
            <a:avLst/>
          </a:prstGeom>
        </p:spPr>
      </p:pic>
      <p:pic>
        <p:nvPicPr>
          <p:cNvPr id="14" name="Picture 13" descr="Screen Shot 2016-10-25 at 11.5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99" y="8737599"/>
            <a:ext cx="12880976" cy="3556000"/>
          </a:xfrm>
          <a:prstGeom prst="rect">
            <a:avLst/>
          </a:prstGeom>
        </p:spPr>
      </p:pic>
      <p:pic>
        <p:nvPicPr>
          <p:cNvPr id="15" name="Picture 14" descr="Screen Shot 2016-10-25 at 11.59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44" y="3787435"/>
            <a:ext cx="3542009" cy="9778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7" name="Picture 16" descr="New CCF Logo - color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8" name="Picture 17" descr="Pat Brown Institute lockup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0732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Business Assets: Commercial Permit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3120215"/>
              </p:ext>
            </p:extLst>
          </p:nvPr>
        </p:nvGraphicFramePr>
        <p:xfrm>
          <a:off x="152400" y="1177678"/>
          <a:ext cx="3704705" cy="328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597" y="4451401"/>
            <a:ext cx="4619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Construction Industry Review Board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2868"/>
              </p:ext>
            </p:extLst>
          </p:nvPr>
        </p:nvGraphicFramePr>
        <p:xfrm>
          <a:off x="4330931" y="1280160"/>
          <a:ext cx="4492499" cy="291776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4023"/>
                <a:gridCol w="1366787"/>
                <a:gridCol w="721689"/>
              </a:tblGrid>
              <a:tr h="299962">
                <a:tc gridSpan="3"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Charities by NTEE Category</a:t>
                      </a:r>
                      <a:endParaRPr lang="en-US" sz="1500" dirty="0"/>
                    </a:p>
                  </a:txBody>
                  <a:tcPr marL="34286" marR="34286" marT="17143" marB="1714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1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Major</a:t>
                      </a:r>
                      <a:r>
                        <a:rPr lang="en-US" sz="1300" baseline="0" dirty="0" smtClean="0"/>
                        <a:t> Category</a:t>
                      </a:r>
                      <a:endParaRPr lang="en-US" sz="13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Establishments</a:t>
                      </a:r>
                      <a:endParaRPr lang="en-US" sz="13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Percent of Total</a:t>
                      </a:r>
                      <a:endParaRPr lang="en-US" sz="1300" dirty="0"/>
                    </a:p>
                  </a:txBody>
                  <a:tcPr marL="34286" marR="34286" marT="17143" marB="17143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6257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Religion Related</a:t>
                      </a:r>
                      <a:endParaRPr lang="en-US" sz="1300" dirty="0"/>
                    </a:p>
                  </a:txBody>
                  <a:tcPr marL="34286" marR="34286" marT="17143" marB="1714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448</a:t>
                      </a:r>
                      <a:endParaRPr lang="en-US" sz="1300" dirty="0"/>
                    </a:p>
                  </a:txBody>
                  <a:tcPr marL="34286" marR="34286" marT="17143" marB="1714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45.9%</a:t>
                      </a:r>
                      <a:endParaRPr lang="en-US" sz="1300" dirty="0"/>
                    </a:p>
                  </a:txBody>
                  <a:tcPr marL="34286" marR="34286" marT="17143" marB="1714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57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Human Services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216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22.1%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</a:tr>
              <a:tr h="2651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Education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129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13.2%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</a:tr>
              <a:tr h="33801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Public, Societal</a:t>
                      </a:r>
                      <a:r>
                        <a:rPr lang="en-US" sz="1300" baseline="0" dirty="0" smtClean="0"/>
                        <a:t> Benefit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81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8.2%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</a:tr>
              <a:tr h="2651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Health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49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5.0%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</a:tr>
              <a:tr h="26651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Arts, Culture, and Humanities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33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3.4%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</a:tr>
              <a:tr h="266519">
                <a:tc gridSpan="3">
                  <a:txBody>
                    <a:bodyPr/>
                    <a:lstStyle/>
                    <a:p>
                      <a:r>
                        <a:rPr lang="en-US" sz="1300" dirty="0" smtClean="0"/>
                        <a:t>Source: The National Center for Charitable Statistics</a:t>
                      </a:r>
                      <a:endParaRPr lang="en-US" sz="1300" dirty="0"/>
                    </a:p>
                  </a:txBody>
                  <a:tcPr marL="34286" marR="34286" marT="17143" marB="17143"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8" name="Picture 7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9" name="Picture 8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7007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Assets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37338"/>
              </p:ext>
            </p:extLst>
          </p:nvPr>
        </p:nvGraphicFramePr>
        <p:xfrm>
          <a:off x="253911" y="1260489"/>
          <a:ext cx="4133669" cy="35450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38548"/>
                <a:gridCol w="1210237"/>
                <a:gridCol w="1284884"/>
              </a:tblGrid>
              <a:tr h="274284">
                <a:tc gridSpan="3">
                  <a:txBody>
                    <a:bodyPr/>
                    <a:lstStyle/>
                    <a:p>
                      <a:r>
                        <a:rPr lang="en-US" sz="1300" dirty="0" smtClean="0"/>
                        <a:t>Age of Housing Stock, 2014</a:t>
                      </a:r>
                      <a:endParaRPr lang="en-US" sz="1300" dirty="0"/>
                    </a:p>
                  </a:txBody>
                  <a:tcPr marT="34286" marB="34286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428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Period</a:t>
                      </a:r>
                      <a:endParaRPr lang="en-US" sz="1300" dirty="0"/>
                    </a:p>
                  </a:txBody>
                  <a:tcPr marT="34286" marB="3428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LA</a:t>
                      </a:r>
                      <a:r>
                        <a:rPr lang="en-US" sz="1300" baseline="0" dirty="0" smtClean="0"/>
                        <a:t> County</a:t>
                      </a:r>
                      <a:endParaRPr lang="en-US" sz="1300" dirty="0"/>
                    </a:p>
                  </a:txBody>
                  <a:tcPr marT="34286" marB="3428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Study Area</a:t>
                      </a:r>
                      <a:endParaRPr lang="en-US" sz="1300" dirty="0"/>
                    </a:p>
                  </a:txBody>
                  <a:tcPr marT="34286" marB="34286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Total Housing Units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u="none" strike="noStrike" dirty="0">
                          <a:effectLst/>
                        </a:rPr>
                        <a:t>3,462,075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u="none" strike="noStrike" dirty="0">
                          <a:effectLst/>
                        </a:rPr>
                        <a:t>188,639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% Built 2010 or later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0.4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0.3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% Built 2000 to 2009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 dirty="0">
                          <a:effectLst/>
                        </a:rPr>
                        <a:t>6.1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3.4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% Built 1990 to 1999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 dirty="0">
                          <a:effectLst/>
                        </a:rPr>
                        <a:t>6.3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% Built 1980 to 1989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11.7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6.7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% Built 1970 to 1979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9.2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% Built 1960 to 1969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14.9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>
                          <a:effectLst/>
                        </a:rPr>
                        <a:t>12.3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% Built 1950 to 1959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20.6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>
                          <a:effectLst/>
                        </a:rPr>
                        <a:t>21.3</a:t>
                      </a:r>
                      <a:endParaRPr lang="nb-NO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% Built 1940 to 1949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u="none" strike="noStrike">
                          <a:effectLst/>
                        </a:rPr>
                        <a:t>11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 dirty="0">
                          <a:effectLst/>
                        </a:rPr>
                        <a:t>22.9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% Built 1930 to 1939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u="none" strike="noStrike" dirty="0">
                          <a:effectLst/>
                        </a:rPr>
                        <a:t>15.1</a:t>
                      </a:r>
                      <a:endParaRPr lang="nb-N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u="none" strike="noStrike" dirty="0">
                          <a:effectLst/>
                        </a:rPr>
                        <a:t>18.8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2724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The</a:t>
                      </a:r>
                      <a:r>
                        <a:rPr lang="en-US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American Community Survey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51728"/>
              </p:ext>
            </p:extLst>
          </p:nvPr>
        </p:nvGraphicFramePr>
        <p:xfrm>
          <a:off x="4648523" y="1282382"/>
          <a:ext cx="4351703" cy="260675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33842"/>
                <a:gridCol w="1308995"/>
                <a:gridCol w="1508866"/>
              </a:tblGrid>
              <a:tr h="262306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Distribution</a:t>
                      </a:r>
                      <a:r>
                        <a:rPr lang="en-US" sz="1200" baseline="0" dirty="0" smtClean="0"/>
                        <a:t> of Housing by Units in Structure, 2014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30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LA County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Study Area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62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Residents</a:t>
                      </a:r>
                      <a:r>
                        <a:rPr lang="en-US" sz="1200" baseline="0" dirty="0" smtClean="0"/>
                        <a:t> per Unit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2.75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4.15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62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Share Owned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46%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39%</a:t>
                      </a:r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6230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L="34286" marR="34286" marT="17143" marB="17143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62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Units in Structure</a:t>
                      </a:r>
                      <a:endParaRPr lang="en-US" sz="1200" dirty="0"/>
                    </a:p>
                  </a:txBody>
                  <a:tcPr marL="34286" marR="34286" marT="17143" marB="1714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LA County (%)</a:t>
                      </a:r>
                      <a:endParaRPr lang="en-US" sz="1200" dirty="0"/>
                    </a:p>
                  </a:txBody>
                  <a:tcPr marL="34286" marR="34286" marT="17143" marB="1714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Study Area</a:t>
                      </a:r>
                      <a:r>
                        <a:rPr lang="en-US" sz="1200" baseline="0" dirty="0" smtClean="0"/>
                        <a:t> (%)</a:t>
                      </a:r>
                      <a:endParaRPr lang="en-US" sz="1200" dirty="0"/>
                    </a:p>
                  </a:txBody>
                  <a:tcPr marL="34286" marR="34286" marT="17143" marB="1714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62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unit</a:t>
                      </a:r>
                      <a:endParaRPr lang="en-US" sz="1200" dirty="0"/>
                    </a:p>
                  </a:txBody>
                  <a:tcPr marL="34286" marR="34286" marT="17143" marB="1714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55.5</a:t>
                      </a:r>
                      <a:endParaRPr lang="en-US" sz="1200" dirty="0"/>
                    </a:p>
                  </a:txBody>
                  <a:tcPr marL="34286" marR="34286" marT="17143" marB="1714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68.8</a:t>
                      </a:r>
                      <a:endParaRPr lang="en-US" sz="1200" dirty="0"/>
                    </a:p>
                  </a:txBody>
                  <a:tcPr marL="34286" marR="34286" marT="17143" marB="1714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to 9 units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16.2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18.6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</a:tr>
              <a:tr h="262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or more units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26.6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10.4</a:t>
                      </a:r>
                      <a:endParaRPr lang="en-US" sz="1200" dirty="0"/>
                    </a:p>
                  </a:txBody>
                  <a:tcPr marL="34286" marR="34286" marT="17143" marB="17143"/>
                </a:tc>
              </a:tr>
              <a:tr h="245996">
                <a:tc gridSpan="3">
                  <a:txBody>
                    <a:bodyPr/>
                    <a:lstStyle/>
                    <a:p>
                      <a:r>
                        <a:rPr lang="en-US" sz="1050" i="1" dirty="0" smtClean="0"/>
                        <a:t>Source: The</a:t>
                      </a:r>
                      <a:r>
                        <a:rPr lang="en-US" sz="1050" i="1" baseline="0" dirty="0" smtClean="0"/>
                        <a:t> American Community Survey</a:t>
                      </a:r>
                      <a:endParaRPr lang="en-US" sz="1050" i="1" dirty="0"/>
                    </a:p>
                  </a:txBody>
                  <a:tcPr marL="34286" marR="34286" marT="17143" marB="1714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9" name="Picture 8" descr="New CCF Logo - color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0" name="Picture 9" descr="Pat Brown Institute lockup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0732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Challenges: Overcrowding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12736937"/>
              </p:ext>
            </p:extLst>
          </p:nvPr>
        </p:nvGraphicFramePr>
        <p:xfrm>
          <a:off x="0" y="1129438"/>
          <a:ext cx="4611201" cy="343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78115036"/>
              </p:ext>
            </p:extLst>
          </p:nvPr>
        </p:nvGraphicFramePr>
        <p:xfrm>
          <a:off x="4436975" y="1121505"/>
          <a:ext cx="4611201" cy="344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8" name="Picture 7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9" name="Picture 8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3568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710 Corridor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Component_Pla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3" y="1312092"/>
            <a:ext cx="2704748" cy="3184893"/>
          </a:xfrm>
          <a:prstGeom prst="rect">
            <a:avLst/>
          </a:prstGeom>
        </p:spPr>
      </p:pic>
      <p:pic>
        <p:nvPicPr>
          <p:cNvPr id="3" name="Picture 2" descr="final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20" y="1280092"/>
            <a:ext cx="3023658" cy="342184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mage result for LA COunt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0" t="33527" r="24269" b="12792"/>
          <a:stretch/>
        </p:blipFill>
        <p:spPr bwMode="auto">
          <a:xfrm>
            <a:off x="319930" y="1333661"/>
            <a:ext cx="2589444" cy="331329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52374" y="3150865"/>
            <a:ext cx="432887" cy="793454"/>
          </a:xfrm>
          <a:prstGeom prst="ellipse">
            <a:avLst/>
          </a:prstGeom>
          <a:noFill/>
          <a:ln w="57150">
            <a:solidFill>
              <a:srgbClr val="000000">
                <a:alpha val="6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1968818" y="1333662"/>
            <a:ext cx="2707348" cy="1817203"/>
          </a:xfrm>
          <a:prstGeom prst="straightConnector1">
            <a:avLst/>
          </a:prstGeom>
          <a:ln w="57150">
            <a:solidFill>
              <a:srgbClr val="000000">
                <a:alpha val="6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</p:cNvCxnSpPr>
          <p:nvPr/>
        </p:nvCxnSpPr>
        <p:spPr>
          <a:xfrm>
            <a:off x="1968818" y="3944319"/>
            <a:ext cx="2014428" cy="177970"/>
          </a:xfrm>
          <a:prstGeom prst="straightConnector1">
            <a:avLst/>
          </a:prstGeom>
          <a:ln w="57150">
            <a:solidFill>
              <a:srgbClr val="000000">
                <a:alpha val="6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610893" y="4657453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3" name="Picture 12" descr="New CCF Logo - color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4" name="Picture 13" descr="Pat Brown Institute lockup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0640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Assets: Apartments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61881" y="1326784"/>
          <a:ext cx="4466642" cy="31782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20788"/>
                <a:gridCol w="1172926"/>
                <a:gridCol w="576428"/>
                <a:gridCol w="576428"/>
                <a:gridCol w="620072"/>
              </a:tblGrid>
              <a:tr h="214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Submarket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Variable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Q2 '15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Q2 '16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YTY CH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42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Paramount/Downey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Rent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$1,302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$1,385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6.4%</a:t>
                      </a:r>
                    </a:p>
                  </a:txBody>
                  <a:tcPr marL="4762" marR="4762" marT="4762" marB="0" anchor="b"/>
                </a:tc>
              </a:tr>
              <a:tr h="42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Paramount/Downey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Vacancy Rate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4762" marR="4762" marT="4762" marB="0" anchor="b"/>
                </a:tc>
              </a:tr>
              <a:tr h="42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South/Central LA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Rent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976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4762" marR="4762" marT="4762" marB="0" anchor="b"/>
                </a:tc>
              </a:tr>
              <a:tr h="42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South/Central LA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Vacancy Rate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4762" marR="4762" marT="4762" marB="0" anchor="b"/>
                </a:tc>
              </a:tr>
              <a:tr h="42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LA/Alhambra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Rent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$1,195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$1,228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2.8%</a:t>
                      </a:r>
                    </a:p>
                  </a:txBody>
                  <a:tcPr marL="4762" marR="4762" marT="4762" marB="0" anchor="b"/>
                </a:tc>
              </a:tr>
              <a:tr h="423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LA/Alhambra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Vacancy Rate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</a:t>
                      </a:r>
                    </a:p>
                  </a:txBody>
                  <a:tcPr marL="4762" marR="4762" marT="4762" marB="0" anchor="b"/>
                </a:tc>
              </a:tr>
              <a:tr h="42344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Reis, Inc.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uk-UA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5" name="Picture 4" descr="Screen Shot 2016-10-25 at 10.2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40" y="1495566"/>
            <a:ext cx="3099466" cy="300950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7" name="Picture 6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8" name="Picture 7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0679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Housing Assets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43191123"/>
              </p:ext>
            </p:extLst>
          </p:nvPr>
        </p:nvGraphicFramePr>
        <p:xfrm>
          <a:off x="257340" y="1181281"/>
          <a:ext cx="4142637" cy="346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4124341"/>
              </p:ext>
            </p:extLst>
          </p:nvPr>
        </p:nvGraphicFramePr>
        <p:xfrm>
          <a:off x="4571405" y="1260489"/>
          <a:ext cx="4266644" cy="346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9" name="Picture 8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0" name="Picture 9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718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BF4E-8B9D-4DFB-9A93-9CF79CD3E319}" type="slidenum">
              <a:rPr lang="en-US" b="1" smtClean="0"/>
              <a:pPr/>
              <a:t>22</a:t>
            </a:fld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253526" y="2084000"/>
            <a:ext cx="2363774" cy="2096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Economic &amp; Revenue Forecasting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Regional Intelligence Reports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Business &amp; Market Analysis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Real Estate Market Analysis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Ports &amp; Infrastructure Analysis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Economic Impact Analysis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mbria" pitchFamily="18" charset="0"/>
              </a:rPr>
              <a:t>Public Policy Analysis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3" name="TextBox 12"/>
          <p:cNvSpPr txBox="1"/>
          <p:nvPr/>
        </p:nvSpPr>
        <p:spPr>
          <a:xfrm>
            <a:off x="1455260" y="2323247"/>
            <a:ext cx="2966465" cy="1486644"/>
          </a:xfrm>
          <a:prstGeom prst="rect">
            <a:avLst/>
          </a:prstGeom>
          <a:noFill/>
        </p:spPr>
        <p:txBody>
          <a:bodyPr wrap="square" lIns="54947" tIns="27473" rIns="54947" bIns="27473" rtlCol="0">
            <a:spAutoFit/>
          </a:bodyPr>
          <a:lstStyle/>
          <a:p>
            <a:pPr marL="214313" indent="-214313">
              <a:buFont typeface="Wingdings" charset="2"/>
              <a:buChar char="v"/>
            </a:pPr>
            <a:r>
              <a:rPr lang="en-US" sz="1200" dirty="0">
                <a:latin typeface="Cambria"/>
                <a:cs typeface="Cambria"/>
              </a:rPr>
              <a:t>To view or download this presentation or for further information, visit</a:t>
            </a:r>
            <a:r>
              <a:rPr lang="en-US" sz="1050" dirty="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r>
              <a:rPr lang="en-US" sz="1050" dirty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1200" b="1" u="sng" dirty="0">
                <a:solidFill>
                  <a:srgbClr val="924619"/>
                </a:solidFill>
                <a:latin typeface="Cambria" pitchFamily="18" charset="0"/>
                <a:hlinkClick r:id="rId3"/>
              </a:rPr>
              <a:t>www.BeaconEcon.com</a:t>
            </a:r>
            <a:endParaRPr lang="en-US" sz="1200" b="1" u="sng" dirty="0">
              <a:solidFill>
                <a:srgbClr val="924619"/>
              </a:solidFill>
              <a:latin typeface="Cambria" pitchFamily="18" charset="0"/>
            </a:endParaRPr>
          </a:p>
          <a:p>
            <a:pPr marL="214313" indent="-214313">
              <a:buFont typeface="Wingdings" charset="2"/>
              <a:buChar char="v"/>
            </a:pPr>
            <a:endParaRPr lang="en-US" sz="1050" u="sng" dirty="0">
              <a:solidFill>
                <a:srgbClr val="924619"/>
              </a:solidFill>
              <a:latin typeface="Cambria"/>
              <a:cs typeface="Cambria"/>
              <a:hlinkClick r:id="rId4"/>
            </a:endParaRPr>
          </a:p>
          <a:p>
            <a:pPr marL="214313" indent="-214313">
              <a:buFont typeface="Wingdings" charset="2"/>
              <a:buChar char="v"/>
            </a:pPr>
            <a:r>
              <a:rPr lang="en-US" sz="1200" dirty="0">
                <a:latin typeface="Cambria"/>
                <a:cs typeface="Cambria"/>
              </a:rPr>
              <a:t>Contact Christopher </a:t>
            </a:r>
            <a:r>
              <a:rPr lang="en-US" sz="1200" dirty="0" err="1">
                <a:latin typeface="Cambria"/>
                <a:cs typeface="Cambria"/>
              </a:rPr>
              <a:t>Thornberg</a:t>
            </a:r>
            <a:r>
              <a:rPr lang="en-US" sz="1050" u="sng" dirty="0">
                <a:solidFill>
                  <a:srgbClr val="924619"/>
                </a:solidFill>
                <a:latin typeface="Cambria"/>
                <a:cs typeface="Cambria"/>
              </a:rPr>
              <a:t/>
            </a:r>
            <a:br>
              <a:rPr lang="en-US" sz="1050" u="sng" dirty="0">
                <a:solidFill>
                  <a:srgbClr val="924619"/>
                </a:solidFill>
                <a:latin typeface="Cambria"/>
                <a:cs typeface="Cambria"/>
              </a:rPr>
            </a:br>
            <a:r>
              <a:rPr lang="en-US" sz="1200" b="1" u="sng" dirty="0">
                <a:solidFill>
                  <a:srgbClr val="924619"/>
                </a:solidFill>
                <a:latin typeface="Cambria"/>
                <a:cs typeface="Cambria"/>
                <a:hlinkClick r:id="rId5"/>
              </a:rPr>
              <a:t>Chris@BeaconEcon.com</a:t>
            </a:r>
            <a:r>
              <a:rPr lang="en-US" sz="1200" b="1" u="sng" dirty="0">
                <a:solidFill>
                  <a:srgbClr val="924619"/>
                </a:solidFill>
                <a:latin typeface="Cambria"/>
                <a:cs typeface="Cambria"/>
              </a:rPr>
              <a:t/>
            </a:r>
            <a:br>
              <a:rPr lang="en-US" sz="1200" b="1" u="sng" dirty="0">
                <a:solidFill>
                  <a:srgbClr val="924619"/>
                </a:solidFill>
                <a:latin typeface="Cambria"/>
                <a:cs typeface="Cambria"/>
              </a:rPr>
            </a:br>
            <a:r>
              <a:rPr lang="en-US" sz="1200" b="1" dirty="0">
                <a:solidFill>
                  <a:srgbClr val="000000"/>
                </a:solidFill>
                <a:latin typeface="Cambria"/>
                <a:cs typeface="Cambria"/>
              </a:rPr>
              <a:t>310-571-3399</a:t>
            </a:r>
          </a:p>
          <a:p>
            <a:endParaRPr lang="en-US" sz="1050" u="sng" dirty="0">
              <a:solidFill>
                <a:srgbClr val="924619"/>
              </a:solidFill>
              <a:latin typeface="Cambri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473" y="1427656"/>
            <a:ext cx="1788844" cy="745352"/>
          </a:xfrm>
          <a:prstGeom prst="rect">
            <a:avLst/>
          </a:prstGeom>
        </p:spPr>
      </p:pic>
      <p:sp>
        <p:nvSpPr>
          <p:cNvPr id="14" name="Content Placeholder 11"/>
          <p:cNvSpPr txBox="1">
            <a:spLocks/>
          </p:cNvSpPr>
          <p:nvPr/>
        </p:nvSpPr>
        <p:spPr>
          <a:xfrm>
            <a:off x="4781293" y="1790325"/>
            <a:ext cx="1561364" cy="249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rgbClr val="9246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3200" kern="1200">
                <a:solidFill>
                  <a:srgbClr val="192E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rgbClr val="192E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3200" kern="1200">
                <a:solidFill>
                  <a:srgbClr val="192E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3200" kern="1200">
                <a:solidFill>
                  <a:srgbClr val="192E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25" b="1" dirty="0">
                <a:solidFill>
                  <a:schemeClr val="tx1"/>
                </a:solidFill>
                <a:latin typeface="Cambria" pitchFamily="18" charset="0"/>
              </a:rPr>
              <a:t>Our Services</a:t>
            </a:r>
          </a:p>
          <a:p>
            <a:pPr marL="0" indent="0">
              <a:buNone/>
            </a:pPr>
            <a:endParaRPr lang="en-US" sz="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281" y="2079478"/>
            <a:ext cx="399823" cy="243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281" y="3556627"/>
            <a:ext cx="399823" cy="249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1281" y="2963186"/>
            <a:ext cx="399823" cy="249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281" y="2366303"/>
            <a:ext cx="399823" cy="246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1281" y="2667532"/>
            <a:ext cx="399823" cy="249890"/>
          </a:xfrm>
          <a:prstGeom prst="rect">
            <a:avLst/>
          </a:prstGeom>
        </p:spPr>
      </p:pic>
      <p:pic>
        <p:nvPicPr>
          <p:cNvPr id="22" name="Picture 21" descr="shi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281" y="3274239"/>
            <a:ext cx="399823" cy="2233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1281" y="3847436"/>
            <a:ext cx="399823" cy="2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3327038"/>
              </p:ext>
            </p:extLst>
          </p:nvPr>
        </p:nvGraphicFramePr>
        <p:xfrm>
          <a:off x="4800432" y="1121166"/>
          <a:ext cx="3902261" cy="331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79442133"/>
              </p:ext>
            </p:extLst>
          </p:nvPr>
        </p:nvGraphicFramePr>
        <p:xfrm>
          <a:off x="457200" y="1121166"/>
          <a:ext cx="3912241" cy="338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5651" y="4473421"/>
            <a:ext cx="4124780" cy="2308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900" i="1" dirty="0"/>
              <a:t>Source: The </a:t>
            </a:r>
            <a:r>
              <a:rPr lang="en-US" sz="900" i="1"/>
              <a:t>Census Bureau *Unincorporated </a:t>
            </a:r>
            <a:r>
              <a:rPr lang="en-US" sz="900" i="1" dirty="0"/>
              <a:t>figures are Beacon estimates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923" y="4443420"/>
            <a:ext cx="3552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CA Department of Finance and Beacon Economics, LLC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0" name="Picture 9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1" name="Picture 10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928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45059988"/>
              </p:ext>
            </p:extLst>
          </p:nvPr>
        </p:nvGraphicFramePr>
        <p:xfrm>
          <a:off x="-1" y="1121165"/>
          <a:ext cx="4355025" cy="347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875297"/>
              </p:ext>
            </p:extLst>
          </p:nvPr>
        </p:nvGraphicFramePr>
        <p:xfrm>
          <a:off x="4466644" y="1121165"/>
          <a:ext cx="4333370" cy="353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236" y="4473396"/>
            <a:ext cx="2190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The American Community Survey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7357" y="3919398"/>
            <a:ext cx="1490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LA County Hispanic: 48%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72798" y="4704228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1" name="Picture 10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2" name="Picture 11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4374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3950041"/>
              </p:ext>
            </p:extLst>
          </p:nvPr>
        </p:nvGraphicFramePr>
        <p:xfrm>
          <a:off x="227362" y="1368719"/>
          <a:ext cx="4260406" cy="319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Screen Shot 2016-10-24 at 2.50.3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498" y="1540691"/>
            <a:ext cx="3601112" cy="280193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" name="Picture 6" descr="Screen Shot 2016-10-24 at 2.50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30" y="1564694"/>
            <a:ext cx="1286840" cy="1295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21827" y="1240618"/>
            <a:ext cx="3983985" cy="30007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350" b="1" dirty="0"/>
              <a:t>Percentage of Residents that are Undocumented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2832" y="4361558"/>
            <a:ext cx="3962980" cy="24621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000" i="1" dirty="0"/>
              <a:t>Source: Public Policy Institute of California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10893" y="4657453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1" name="Picture 10" descr="New CCF Logo - color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2" name="Picture 11" descr="Pat Brown Institute lockup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8969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Workforce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96848910"/>
              </p:ext>
            </p:extLst>
          </p:nvPr>
        </p:nvGraphicFramePr>
        <p:xfrm>
          <a:off x="324820" y="1063229"/>
          <a:ext cx="3912902" cy="337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381" y="4442013"/>
            <a:ext cx="3771780" cy="43087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1100" i="1" dirty="0"/>
              <a:t>Source: American Community Survey</a:t>
            </a:r>
          </a:p>
          <a:p>
            <a:r>
              <a:rPr lang="en-US" sz="1100" i="1" dirty="0"/>
              <a:t>*Population weighted city and CDP level statistics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725882"/>
              </p:ext>
            </p:extLst>
          </p:nvPr>
        </p:nvGraphicFramePr>
        <p:xfrm>
          <a:off x="4437033" y="1063229"/>
          <a:ext cx="4572000" cy="337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610893" y="4657453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2" name="Picture 11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3" name="Picture 12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8746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62420"/>
              </p:ext>
            </p:extLst>
          </p:nvPr>
        </p:nvGraphicFramePr>
        <p:xfrm>
          <a:off x="637117" y="1186292"/>
          <a:ext cx="8049683" cy="329973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47862"/>
                <a:gridCol w="660481"/>
                <a:gridCol w="771990"/>
                <a:gridCol w="763413"/>
                <a:gridCol w="735964"/>
                <a:gridCol w="1210670"/>
                <a:gridCol w="1059303"/>
              </a:tblGrid>
              <a:tr h="35693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Educational Attainment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by Age Group, 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30026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r-HR" sz="1400" u="sng" strike="noStrike" dirty="0" smtClean="0">
                          <a:effectLst/>
                        </a:rPr>
                        <a:t>Age</a:t>
                      </a:r>
                      <a:r>
                        <a:rPr lang="hr-HR" sz="1400" u="sng" strike="noStrike" baseline="0" dirty="0" smtClean="0">
                          <a:effectLst/>
                        </a:rPr>
                        <a:t> Group (%)</a:t>
                      </a:r>
                      <a:endParaRPr lang="hr-HR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Area</a:t>
                      </a:r>
                      <a:r>
                        <a:rPr lang="hr-H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(25+ years)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County (25+ years)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Educational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Attainment Level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 smtClean="0">
                          <a:effectLst/>
                        </a:rPr>
                        <a:t>25 to 34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 smtClean="0">
                          <a:effectLst/>
                        </a:rPr>
                        <a:t>35 to 44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 smtClean="0">
                          <a:effectLst/>
                        </a:rPr>
                        <a:t>45 to</a:t>
                      </a:r>
                      <a:r>
                        <a:rPr lang="nb-NO" sz="1400" u="none" strike="noStrike" baseline="0" dirty="0" smtClean="0">
                          <a:effectLst/>
                        </a:rPr>
                        <a:t> 6</a:t>
                      </a:r>
                      <a:r>
                        <a:rPr lang="nb-NO" sz="1400" u="none" strike="noStrike" dirty="0" smtClean="0">
                          <a:effectLst/>
                        </a:rPr>
                        <a:t>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 smtClean="0">
                          <a:effectLst/>
                        </a:rPr>
                        <a:t>65+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Less than 9th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13.9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26.2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41.3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53.7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26.7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9th to 12th grade, no diploma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19.8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23.1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17.2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12.1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19.3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</a:tr>
              <a:tr h="33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High school </a:t>
                      </a:r>
                      <a:r>
                        <a:rPr lang="en-US" sz="1400" u="none" strike="noStrike" dirty="0" smtClean="0">
                          <a:effectLst/>
                        </a:rPr>
                        <a:t>graduate or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GED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30.6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26.4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19.9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17.5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25.5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</a:tr>
              <a:tr h="29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Some college, no degree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22.2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14.5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12.5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9.3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>
                          <a:effectLst/>
                        </a:rPr>
                        <a:t>19.1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</a:tr>
              <a:tr h="29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Associate's degree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5.5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4.3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3.8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2.9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</a:tr>
              <a:tr h="29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Bachelor's degree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6.6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4.1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 dirty="0">
                          <a:effectLst/>
                        </a:rPr>
                        <a:t>4.1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</a:rPr>
                        <a:t>2.9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u="none" strike="noStrike" dirty="0">
                          <a:effectLst/>
                        </a:rPr>
                        <a:t>4.3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</a:tr>
              <a:tr h="29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Graduate or professional degree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1.5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1.4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1.3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1.6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1.2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3871" marR="33871" marT="25400" marB="0" anchor="b"/>
                </a:tc>
              </a:tr>
              <a:tr h="21887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Source: The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American Community Survey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82321" y="4640076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7" name="Picture 6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8" name="Picture 7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8138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45"/>
            <a:ext cx="8229600" cy="857138"/>
          </a:xfrm>
        </p:spPr>
        <p:txBody>
          <a:bodyPr>
            <a:noAutofit/>
          </a:bodyPr>
          <a:lstStyle/>
          <a:p>
            <a:r>
              <a:rPr lang="en-US" sz="3200" dirty="0"/>
              <a:t>Challenges: Lack of Post-Secondary </a:t>
            </a:r>
            <a:r>
              <a:rPr lang="en-US" sz="3200"/>
              <a:t>Education Establishments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931210"/>
              </p:ext>
            </p:extLst>
          </p:nvPr>
        </p:nvGraphicFramePr>
        <p:xfrm>
          <a:off x="104761" y="1230688"/>
          <a:ext cx="4847594" cy="33803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28559"/>
                <a:gridCol w="1355548"/>
                <a:gridCol w="1063487"/>
              </a:tblGrid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Employment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 Camino College Compton Ctr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Compton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250 to 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Uei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Huntington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 to 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Chong Hua Tien Tao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Los Angeles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 to 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Yuin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Compton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 to 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 Francis Career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Lynwood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 to 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CIT Nursing </a:t>
                      </a:r>
                      <a:r>
                        <a:rPr lang="en-US" sz="1200" u="none" strike="noStrike" dirty="0">
                          <a:effectLst/>
                        </a:rPr>
                        <a:t>College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Bell Gardens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 to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National Polytechnic College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Commerce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 to 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ICDC </a:t>
                      </a:r>
                      <a:r>
                        <a:rPr lang="en-US" sz="1200" u="none" strike="noStrike" dirty="0">
                          <a:effectLst/>
                        </a:rPr>
                        <a:t>College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Huntington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 to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American College of Healthcare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Huntington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 to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Infotech Career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Paramount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 to 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American Career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Lynwood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 to 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 Technical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Huntington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 to 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</a:tr>
              <a:tr h="24145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America’s Labor Market Information System</a:t>
                      </a:r>
                      <a:r>
                        <a:rPr lang="en-US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(ALMIS)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2" marR="4762" marT="47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84800"/>
              </p:ext>
            </p:extLst>
          </p:nvPr>
        </p:nvGraphicFramePr>
        <p:xfrm>
          <a:off x="5036950" y="1185689"/>
          <a:ext cx="3944552" cy="34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54074" y="4692776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8" name="Picture 7" descr="New CCF Logo - color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9" name="Picture 8" descr="Pat Brown Institute lockup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4374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Assets: Workforce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6A089-8D95-2244-A1B6-967C009E0D9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28293" y="1167900"/>
          <a:ext cx="3254988" cy="329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2243" y="4331540"/>
            <a:ext cx="3617829" cy="43087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endParaRPr lang="en-US" sz="1100" i="1" dirty="0"/>
          </a:p>
          <a:p>
            <a:r>
              <a:rPr lang="en-US" sz="1100" i="1" dirty="0"/>
              <a:t>Source: The American Community Survey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537231" y="1150478"/>
          <a:ext cx="5357386" cy="3312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7071"/>
                <a:gridCol w="612768"/>
                <a:gridCol w="791649"/>
                <a:gridCol w="869442"/>
                <a:gridCol w="636456"/>
              </a:tblGrid>
              <a:tr h="18080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Civilian Employment by Industry, 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362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200" u="sng" strike="noStrike" dirty="0" smtClean="0">
                          <a:effectLst/>
                        </a:rPr>
                        <a:t>2010 vs 2014 (%)</a:t>
                      </a:r>
                      <a:endParaRPr lang="nb-NO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83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Industry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EEs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 smtClean="0">
                          <a:effectLst/>
                        </a:rPr>
                        <a:t>Location </a:t>
                      </a:r>
                    </a:p>
                    <a:p>
                      <a:pPr algn="ctr" fontAlgn="b"/>
                      <a:r>
                        <a:rPr lang="nb-NO" sz="1200" u="none" strike="noStrike" dirty="0" smtClean="0">
                          <a:effectLst/>
                        </a:rPr>
                        <a:t>Quotient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 smtClean="0">
                          <a:effectLst/>
                        </a:rPr>
                        <a:t>Study</a:t>
                      </a:r>
                    </a:p>
                    <a:p>
                      <a:pPr algn="ctr" fontAlgn="b"/>
                      <a:r>
                        <a:rPr lang="nb-NO" sz="1200" u="none" strike="noStrike" dirty="0" smtClean="0">
                          <a:effectLst/>
                        </a:rPr>
                        <a:t> Area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 smtClean="0">
                          <a:effectLst/>
                        </a:rPr>
                        <a:t>LA </a:t>
                      </a:r>
                    </a:p>
                    <a:p>
                      <a:pPr algn="ctr" fontAlgn="b"/>
                      <a:r>
                        <a:rPr lang="nb-NO" sz="1200" u="none" strike="noStrike" dirty="0" smtClean="0">
                          <a:effectLst/>
                        </a:rPr>
                        <a:t>County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Manufacturing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>
                          <a:effectLst/>
                        </a:rPr>
                        <a:t>51,774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1.7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-7.5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-7.3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Education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Health Care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</a:rPr>
                        <a:t>46,268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0.8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5.4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Retail Trade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dirty="0">
                          <a:effectLst/>
                        </a:rPr>
                        <a:t>37,486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9.9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Leisure and Hospitality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24,712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13.1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8.5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Professional and Business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24,300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8.1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3.5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Transport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and Warehousing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 dirty="0">
                          <a:effectLst/>
                        </a:rPr>
                        <a:t>23,473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1.6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8.0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Construction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1" u="none" strike="noStrike">
                          <a:effectLst/>
                        </a:rPr>
                        <a:t>21,304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1.3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-13.5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-9.4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Other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19,545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1.1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14.8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6.2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Wholesale Trade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>
                          <a:effectLst/>
                        </a:rPr>
                        <a:t>15,763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1.5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-1.4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-6.3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Finance, Insurance, and Real Estate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8,490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-14.4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-8.9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u="none" strike="noStrike">
                          <a:effectLst/>
                        </a:rPr>
                        <a:t>6,687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-1.6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Information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3,303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0.3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-</a:t>
                      </a:r>
                      <a:r>
                        <a:rPr lang="is-IS" sz="1200" u="none" strike="noStrike" dirty="0" smtClean="0">
                          <a:effectLst/>
                        </a:rPr>
                        <a:t>13.0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-0.1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  <a:tr h="19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NR and </a:t>
                      </a:r>
                      <a:r>
                        <a:rPr lang="en-US" sz="1200" b="1" u="none" strike="noStrike" dirty="0">
                          <a:effectLst/>
                        </a:rPr>
                        <a:t>Mining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>
                          <a:effectLst/>
                        </a:rPr>
                        <a:t>2,586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1.8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-4.5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effectLst/>
                        </a:rPr>
                        <a:t>16.1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4" marB="0" anchor="b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554074" y="4692776"/>
            <a:ext cx="2427428" cy="348332"/>
            <a:chOff x="2571484" y="176665"/>
            <a:chExt cx="18574609" cy="2356609"/>
          </a:xfrm>
          <a:solidFill>
            <a:schemeClr val="bg1"/>
          </a:solidFill>
        </p:grpSpPr>
        <p:pic>
          <p:nvPicPr>
            <p:cNvPr id="10" name="Picture 9" descr="New CCF Logo - color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484" y="176665"/>
              <a:ext cx="7359916" cy="2356609"/>
            </a:xfrm>
            <a:prstGeom prst="rect">
              <a:avLst/>
            </a:prstGeom>
            <a:grpFill/>
          </p:spPr>
        </p:pic>
        <p:pic>
          <p:nvPicPr>
            <p:cNvPr id="11" name="Picture 10" descr="Pat Brown Institute lockup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977" y="211169"/>
              <a:ext cx="11155116" cy="228493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073251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4619"/>
      </a:accent2>
      <a:accent3>
        <a:srgbClr val="8A9E7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1084</TotalTime>
  <Words>1558</Words>
  <Application>Microsoft Macintosh PowerPoint</Application>
  <PresentationFormat>On-screen Show (16:9)</PresentationFormat>
  <Paragraphs>664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Frutiger LT Std 55 Roman</vt:lpstr>
      <vt:lpstr>Helvetica</vt:lpstr>
      <vt:lpstr>Wingdings</vt:lpstr>
      <vt:lpstr>Default Theme</vt:lpstr>
      <vt:lpstr>The Central 710 Corridor:  An Asset Based Analysis  October 2016</vt:lpstr>
      <vt:lpstr>The 710 Corridor</vt:lpstr>
      <vt:lpstr>Human Assets: Population</vt:lpstr>
      <vt:lpstr>Human Assets: Population</vt:lpstr>
      <vt:lpstr>Human Assets: Population</vt:lpstr>
      <vt:lpstr>Human Assets: Workforce</vt:lpstr>
      <vt:lpstr>Human Assets: Education</vt:lpstr>
      <vt:lpstr>Challenges: Lack of Post-Secondary Education Establishments </vt:lpstr>
      <vt:lpstr>Human Assets: Workforce</vt:lpstr>
      <vt:lpstr>Human Assets: Workforce</vt:lpstr>
      <vt:lpstr>Transportation Assets: Public Transportation</vt:lpstr>
      <vt:lpstr>Business Assets</vt:lpstr>
      <vt:lpstr>Business Assets: Commercial Real Estate</vt:lpstr>
      <vt:lpstr>Human Assets, cont.</vt:lpstr>
      <vt:lpstr>Business Assets: Logistics</vt:lpstr>
      <vt:lpstr>Challenges: Air Pollution</vt:lpstr>
      <vt:lpstr>Business Assets: Commercial Permit Activity</vt:lpstr>
      <vt:lpstr>Housing Assets</vt:lpstr>
      <vt:lpstr>Challenges: Overcrowding</vt:lpstr>
      <vt:lpstr>Housing Assets: Apartments</vt:lpstr>
      <vt:lpstr>Housing Assets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Central 710 Corridor:  An Asset Based Analysis  October 2016</dc:title>
  <dc:creator>Clarissa Paik</dc:creator>
  <cp:lastModifiedBy>Beltran, Raquel</cp:lastModifiedBy>
  <cp:revision>96</cp:revision>
  <dcterms:created xsi:type="dcterms:W3CDTF">2016-10-24T21:07:41Z</dcterms:created>
  <dcterms:modified xsi:type="dcterms:W3CDTF">2016-10-27T03:31:38Z</dcterms:modified>
</cp:coreProperties>
</file>