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519" r:id="rId3"/>
    <p:sldId id="520" r:id="rId4"/>
    <p:sldId id="538" r:id="rId5"/>
    <p:sldId id="521" r:id="rId6"/>
    <p:sldId id="522" r:id="rId7"/>
    <p:sldId id="523" r:id="rId8"/>
    <p:sldId id="524" r:id="rId9"/>
    <p:sldId id="525" r:id="rId10"/>
    <p:sldId id="526" r:id="rId11"/>
    <p:sldId id="527" r:id="rId12"/>
    <p:sldId id="528" r:id="rId13"/>
    <p:sldId id="529" r:id="rId14"/>
    <p:sldId id="531" r:id="rId15"/>
    <p:sldId id="532" r:id="rId16"/>
    <p:sldId id="533" r:id="rId17"/>
    <p:sldId id="534" r:id="rId18"/>
    <p:sldId id="535" r:id="rId19"/>
    <p:sldId id="53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0" d="100"/>
          <a:sy n="60" d="100"/>
        </p:scale>
        <p:origin x="12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834A16-478D-4EF7-BC5A-BF3933EBFE9F}" type="datetimeFigureOut">
              <a:rPr lang="en-US" smtClean="0"/>
              <a:t>4/30/2025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9767F-EDE0-4A00-B3A8-042A9C45CCAA}" type="slidenum">
              <a:rPr lang="en-US" smtClean="0"/>
              <a:t>‹#›</a:t>
            </a:fld>
            <a:endParaRPr lang="en-US"/>
          </a:p>
        </p:txBody>
      </p:sp>
    </p:spTree>
    <p:extLst>
      <p:ext uri="{BB962C8B-B14F-4D97-AF65-F5344CB8AC3E}">
        <p14:creationId xmlns:p14="http://schemas.microsoft.com/office/powerpoint/2010/main" val="970127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5554-0A4B-B34B-9643-A3FF00DEA8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CB3FC8-2E35-074D-B6CB-F86883CB23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43BEA4-A5BC-BD40-8F06-FA520346CC21}"/>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5" name="Footer Placeholder 4">
            <a:extLst>
              <a:ext uri="{FF2B5EF4-FFF2-40B4-BE49-F238E27FC236}">
                <a16:creationId xmlns:a16="http://schemas.microsoft.com/office/drawing/2014/main" id="{419E5D71-CD5E-7347-8D1F-3C91D86A74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E52C66-5721-E249-AB53-BF2FD1DEF3B3}"/>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2546294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35F06-E1B4-9C4E-8766-996A783327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05C769-428C-CD42-91E1-4098862E36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1182F2-1B4D-4342-BB46-B13AEC6F3465}"/>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5" name="Footer Placeholder 4">
            <a:extLst>
              <a:ext uri="{FF2B5EF4-FFF2-40B4-BE49-F238E27FC236}">
                <a16:creationId xmlns:a16="http://schemas.microsoft.com/office/drawing/2014/main" id="{06F96F8A-3258-D44F-BEFB-9A49C77F30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FDCF08-E2A8-FE44-AB09-8AC0B7EE5327}"/>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11868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DC6BDB-DBE5-4048-821F-7A8C9A0E7D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FFB9FB-E270-0441-ABBB-0E495030D69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55598D-35F4-6B46-B82F-AE351914C472}"/>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5" name="Footer Placeholder 4">
            <a:extLst>
              <a:ext uri="{FF2B5EF4-FFF2-40B4-BE49-F238E27FC236}">
                <a16:creationId xmlns:a16="http://schemas.microsoft.com/office/drawing/2014/main" id="{DCA84988-D6DF-9B4F-882A-FE9AE38A6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4EEEC7-42FC-8A4C-B1F0-576546B898B2}"/>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1040696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3B9121-2037-47B5-9245-3798D398F59F}"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5670-B322-4676-9CC1-4817103F9FE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880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3B9121-2037-47B5-9245-3798D398F59F}"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4291681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3B9121-2037-47B5-9245-3798D398F59F}"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5670-B322-4676-9CC1-4817103F9FE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7417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3B9121-2037-47B5-9245-3798D398F59F}"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99892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3B9121-2037-47B5-9245-3798D398F59F}" type="datetimeFigureOut">
              <a:rPr lang="en-US" smtClean="0"/>
              <a:t>4/18/2025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3110421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B9121-2037-47B5-9245-3798D398F59F}" type="datetimeFigureOut">
              <a:rPr lang="en-US" smtClean="0"/>
              <a:t>4/18/2025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3496396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3B9121-2037-47B5-9245-3798D398F59F}" type="datetimeFigureOut">
              <a:rPr lang="en-US" smtClean="0"/>
              <a:t>4/18/2025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4021591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13B9121-2037-47B5-9245-3798D398F59F}" type="datetimeFigureOut">
              <a:rPr lang="en-US" smtClean="0"/>
              <a:t>4/18/2025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F55670-B322-4676-9CC1-4817103F9FE6}" type="slidenum">
              <a:rPr lang="en-US" smtClean="0"/>
              <a:t>‹#›</a:t>
            </a:fld>
            <a:endParaRPr lang="en-US"/>
          </a:p>
        </p:txBody>
      </p:sp>
    </p:spTree>
    <p:extLst>
      <p:ext uri="{BB962C8B-B14F-4D97-AF65-F5344CB8AC3E}">
        <p14:creationId xmlns:p14="http://schemas.microsoft.com/office/powerpoint/2010/main" val="311825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E133A-6AB2-9640-A5A3-FA5C5D0524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420A8-D2FC-4D4E-AECC-F1C026C0B09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77A02F-E841-784F-A864-34F76CA42CC4}"/>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5" name="Footer Placeholder 4">
            <a:extLst>
              <a:ext uri="{FF2B5EF4-FFF2-40B4-BE49-F238E27FC236}">
                <a16:creationId xmlns:a16="http://schemas.microsoft.com/office/drawing/2014/main" id="{A17E5157-407F-9E42-BE9A-DB87843AE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621223-B9ED-7346-87C3-EF2B75A4B658}"/>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22576108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3B9121-2037-47B5-9245-3798D398F59F}"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28935812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3B9121-2037-47B5-9245-3798D398F59F}"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1060397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3B9121-2037-47B5-9245-3798D398F59F}"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5670-B322-4676-9CC1-4817103F9FE6}" type="slidenum">
              <a:rPr lang="en-US" smtClean="0"/>
              <a:t>‹#›</a:t>
            </a:fld>
            <a:endParaRPr lang="en-US"/>
          </a:p>
        </p:txBody>
      </p:sp>
    </p:spTree>
    <p:extLst>
      <p:ext uri="{BB962C8B-B14F-4D97-AF65-F5344CB8AC3E}">
        <p14:creationId xmlns:p14="http://schemas.microsoft.com/office/powerpoint/2010/main" val="56773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1E92-075B-1444-8E67-ED3096D2A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56C7E-9B83-F546-9F95-E9D9BF18EC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F971B2-CA92-1E4E-9AE7-930C46039817}"/>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5" name="Footer Placeholder 4">
            <a:extLst>
              <a:ext uri="{FF2B5EF4-FFF2-40B4-BE49-F238E27FC236}">
                <a16:creationId xmlns:a16="http://schemas.microsoft.com/office/drawing/2014/main" id="{4BE2FFA0-2086-EB4B-9B5A-B504C21A54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9FEAFA-B009-BE40-BE25-C2C97718F1F2}"/>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30297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89E06-65BF-D744-B59B-1F6DC497A4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711B4D-CCA5-2E44-9C04-204E490517A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ED919B-54B9-DE48-A554-3AF64C5FB0C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2A3448-9720-B945-83B0-A54B6DEE8D93}"/>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6" name="Footer Placeholder 5">
            <a:extLst>
              <a:ext uri="{FF2B5EF4-FFF2-40B4-BE49-F238E27FC236}">
                <a16:creationId xmlns:a16="http://schemas.microsoft.com/office/drawing/2014/main" id="{FB633E24-4BAF-9E4C-A937-4EE718E50A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E48D7-2DCC-B841-8EDE-8EBAC079CF91}"/>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6414887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CC2C2-5049-E947-892F-8A829C00ED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16BAB8-8526-9E4D-9392-8E1CB0F21D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E4E64D4-EB91-4D4D-B4B0-307639AA66F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ACF878-1625-0C46-8670-2FA78B7C4C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5E07660-4F00-5941-AAC7-745D9146FA1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296455-83F3-404A-84E7-2145FA8A1FE8}"/>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8" name="Footer Placeholder 7">
            <a:extLst>
              <a:ext uri="{FF2B5EF4-FFF2-40B4-BE49-F238E27FC236}">
                <a16:creationId xmlns:a16="http://schemas.microsoft.com/office/drawing/2014/main" id="{7A723968-3702-2B44-A92D-D057DEDFD7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494306-AA6D-064F-8A00-D4294C6EC109}"/>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141897556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E297-56EB-4040-AA39-13330DEBCF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D9759E-5F55-F04A-867F-A08A5880AB82}"/>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4" name="Footer Placeholder 3">
            <a:extLst>
              <a:ext uri="{FF2B5EF4-FFF2-40B4-BE49-F238E27FC236}">
                <a16:creationId xmlns:a16="http://schemas.microsoft.com/office/drawing/2014/main" id="{E2744F60-41BE-DD42-9D62-5F758AFA01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42F006-BB09-CE4F-9808-C09C251444F9}"/>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22514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9BB14C-5D09-F046-AC01-65F608AE2A84}"/>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3" name="Footer Placeholder 2">
            <a:extLst>
              <a:ext uri="{FF2B5EF4-FFF2-40B4-BE49-F238E27FC236}">
                <a16:creationId xmlns:a16="http://schemas.microsoft.com/office/drawing/2014/main" id="{DA6F2191-46FD-7E40-8B10-3DA8E87026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C9A5AB-4236-2D4F-A558-B906F560484C}"/>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78924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116C2-A1A3-F34E-B0A6-DC64236888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C0EE28-C333-5C49-BA61-EC911DD2B3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4562E9-35B0-4B44-B966-50ECCEA119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1F7A24-40D2-7D4D-A7A1-52E394677205}"/>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6" name="Footer Placeholder 5">
            <a:extLst>
              <a:ext uri="{FF2B5EF4-FFF2-40B4-BE49-F238E27FC236}">
                <a16:creationId xmlns:a16="http://schemas.microsoft.com/office/drawing/2014/main" id="{CB58D2F9-0DF7-3349-BE6D-C22C9380B0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F45199-2D91-194C-A040-9A31B97E8166}"/>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109701650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64689-1D1B-3149-B8B6-540913417A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B2E75E-215F-384B-8E44-C7CEC7730C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78C35D-9A75-7A4E-BC6C-F0BCC67EF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3DEB2C-01FC-8243-B934-8487CD9C8C7A}"/>
              </a:ext>
            </a:extLst>
          </p:cNvPr>
          <p:cNvSpPr>
            <a:spLocks noGrp="1"/>
          </p:cNvSpPr>
          <p:nvPr>
            <p:ph type="dt" sz="half" idx="10"/>
          </p:nvPr>
        </p:nvSpPr>
        <p:spPr/>
        <p:txBody>
          <a:bodyPr/>
          <a:lstStyle/>
          <a:p>
            <a:fld id="{4A80C6D2-1B31-1F45-A78F-EF1E7647E902}" type="datetimeFigureOut">
              <a:rPr lang="en-US" smtClean="0"/>
              <a:t>4/18/2025</a:t>
            </a:fld>
            <a:endParaRPr lang="en-US"/>
          </a:p>
        </p:txBody>
      </p:sp>
      <p:sp>
        <p:nvSpPr>
          <p:cNvPr id="6" name="Footer Placeholder 5">
            <a:extLst>
              <a:ext uri="{FF2B5EF4-FFF2-40B4-BE49-F238E27FC236}">
                <a16:creationId xmlns:a16="http://schemas.microsoft.com/office/drawing/2014/main" id="{2A058FB7-DD28-5E45-8EFA-47D437A16C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B323FB-556F-8A4A-A587-1C6180D4740E}"/>
              </a:ext>
            </a:extLst>
          </p:cNvPr>
          <p:cNvSpPr>
            <a:spLocks noGrp="1"/>
          </p:cNvSpPr>
          <p:nvPr>
            <p:ph type="sldNum" sz="quarter" idx="12"/>
          </p:nvPr>
        </p:nvSpPr>
        <p:spPr/>
        <p:txBody>
          <a:bodyPr/>
          <a:lstStyle/>
          <a:p>
            <a:fld id="{F5ECF3B1-9298-6E43-8F1D-AEB5A01CA7ED}" type="slidenum">
              <a:rPr lang="en-US" smtClean="0"/>
              <a:t>‹#›</a:t>
            </a:fld>
            <a:endParaRPr lang="en-US"/>
          </a:p>
        </p:txBody>
      </p:sp>
    </p:spTree>
    <p:extLst>
      <p:ext uri="{BB962C8B-B14F-4D97-AF65-F5344CB8AC3E}">
        <p14:creationId xmlns:p14="http://schemas.microsoft.com/office/powerpoint/2010/main" val="71644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927D5B-A5AF-4A4C-B8A3-25138D58C1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80EA83-3135-4F44-895C-7DA9FD1859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91D5CF-E1EE-DC41-BB63-35BA5D575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0C6D2-1B31-1F45-A78F-EF1E7647E902}" type="datetimeFigureOut">
              <a:rPr lang="en-US" smtClean="0"/>
              <a:t>4/18/2025</a:t>
            </a:fld>
            <a:endParaRPr lang="en-US"/>
          </a:p>
        </p:txBody>
      </p:sp>
      <p:sp>
        <p:nvSpPr>
          <p:cNvPr id="5" name="Footer Placeholder 4">
            <a:extLst>
              <a:ext uri="{FF2B5EF4-FFF2-40B4-BE49-F238E27FC236}">
                <a16:creationId xmlns:a16="http://schemas.microsoft.com/office/drawing/2014/main" id="{AC85C163-E4EB-0141-8D8A-BA9C5AAE21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493EB4-6D4C-EB42-92C4-2ECF682362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CF3B1-9298-6E43-8F1D-AEB5A01CA7ED}" type="slidenum">
              <a:rPr lang="en-US" smtClean="0"/>
              <a:t>‹#›</a:t>
            </a:fld>
            <a:endParaRPr lang="en-US"/>
          </a:p>
        </p:txBody>
      </p:sp>
    </p:spTree>
    <p:extLst>
      <p:ext uri="{BB962C8B-B14F-4D97-AF65-F5344CB8AC3E}">
        <p14:creationId xmlns:p14="http://schemas.microsoft.com/office/powerpoint/2010/main" val="2543075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13B9121-2037-47B5-9245-3798D398F59F}" type="datetimeFigureOut">
              <a:rPr lang="en-US" smtClean="0"/>
              <a:t>4/18/2025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F55670-B322-4676-9CC1-4817103F9FE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8772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RC@calstatela.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13.xml"/><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771CC54-1DA3-E21A-3E6C-CB575922B793}"/>
              </a:ext>
            </a:extLst>
          </p:cNvPr>
          <p:cNvSpPr>
            <a:spLocks noGrp="1"/>
          </p:cNvSpPr>
          <p:nvPr>
            <p:ph type="ctrTitle"/>
          </p:nvPr>
        </p:nvSpPr>
        <p:spPr>
          <a:xfrm>
            <a:off x="1524000" y="1293338"/>
            <a:ext cx="9144000" cy="3274592"/>
          </a:xfrm>
        </p:spPr>
        <p:txBody>
          <a:bodyPr anchor="ctr">
            <a:normAutofit/>
          </a:bodyPr>
          <a:lstStyle/>
          <a:p>
            <a:r>
              <a:rPr lang="en-US" sz="11500" b="1" dirty="0">
                <a:latin typeface="Montserrat" panose="00000500000000000000" pitchFamily="2" charset="0"/>
                <a:cs typeface="Futura" panose="020B0602020204020303" pitchFamily="34" charset="-79"/>
              </a:rPr>
              <a:t>Upload to ProQuest</a:t>
            </a:r>
            <a:endParaRPr lang="en-US" sz="11500" dirty="0">
              <a:latin typeface="Montserrat" panose="00000500000000000000" pitchFamily="2" charset="0"/>
            </a:endParaRPr>
          </a:p>
        </p:txBody>
      </p:sp>
      <p:sp>
        <p:nvSpPr>
          <p:cNvPr id="3" name="Subtitle 2">
            <a:extLst>
              <a:ext uri="{FF2B5EF4-FFF2-40B4-BE49-F238E27FC236}">
                <a16:creationId xmlns:a16="http://schemas.microsoft.com/office/drawing/2014/main" id="{EB423782-97ED-482F-EE01-286A8F465462}"/>
              </a:ext>
            </a:extLst>
          </p:cNvPr>
          <p:cNvSpPr>
            <a:spLocks noGrp="1"/>
          </p:cNvSpPr>
          <p:nvPr>
            <p:ph type="subTitle" idx="1"/>
          </p:nvPr>
        </p:nvSpPr>
        <p:spPr>
          <a:xfrm>
            <a:off x="1524000" y="5170511"/>
            <a:ext cx="9144000" cy="995451"/>
          </a:xfrm>
        </p:spPr>
        <p:txBody>
          <a:bodyPr anchor="ctr">
            <a:noAutofit/>
          </a:bodyPr>
          <a:lstStyle/>
          <a:p>
            <a:r>
              <a:rPr lang="en-US" sz="2000" dirty="0">
                <a:latin typeface="FuturaBT Book" panose="020B0502020204020303" pitchFamily="34" charset="0"/>
              </a:rPr>
              <a:t>Prepared by: Andrew Chavez, Graduate Resource Center Coordinator</a:t>
            </a:r>
          </a:p>
          <a:p>
            <a:r>
              <a:rPr lang="en-US" sz="2000" dirty="0">
                <a:latin typeface="FuturaBT Book" panose="020B0502020204020303" pitchFamily="34" charset="0"/>
                <a:hlinkClick r:id="rId2"/>
              </a:rPr>
              <a:t>GRC@calstatela.edu</a:t>
            </a:r>
            <a:r>
              <a:rPr lang="en-US" sz="2000" dirty="0">
                <a:latin typeface="FuturaBT Book" panose="020B0502020204020303" pitchFamily="34" charset="0"/>
              </a:rPr>
              <a:t> </a:t>
            </a:r>
          </a:p>
        </p:txBody>
      </p:sp>
      <p:cxnSp>
        <p:nvCxnSpPr>
          <p:cNvPr id="23" name="Straight Connector 2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243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a:bodyPr>
          <a:lstStyle/>
          <a:p>
            <a:pPr marL="0" indent="0">
              <a:lnSpc>
                <a:spcPct val="100000"/>
              </a:lnSpc>
              <a:buNone/>
            </a:pPr>
            <a:r>
              <a:rPr lang="en-US" sz="2800" dirty="0">
                <a:latin typeface="Montserrat" panose="00000500000000000000" pitchFamily="2" charset="0"/>
              </a:rPr>
              <a:t>Enter your title in Title Case, not ALL CAPS. Paste in your abstract. Choose </a:t>
            </a:r>
            <a:r>
              <a:rPr lang="en-US" sz="2800" b="1" dirty="0">
                <a:latin typeface="Montserrat" panose="00000500000000000000" pitchFamily="2" charset="0"/>
              </a:rPr>
              <a:t>2025</a:t>
            </a:r>
            <a:r>
              <a:rPr lang="en-US" sz="2800" dirty="0">
                <a:latin typeface="Montserrat" panose="00000500000000000000" pitchFamily="2" charset="0"/>
              </a:rPr>
              <a:t> and </a:t>
            </a:r>
            <a:r>
              <a:rPr lang="en-US" sz="2800" b="1" dirty="0">
                <a:latin typeface="Montserrat" panose="00000500000000000000" pitchFamily="2" charset="0"/>
              </a:rPr>
              <a:t>May 2025 </a:t>
            </a:r>
            <a:r>
              <a:rPr lang="en-US" sz="2800" dirty="0">
                <a:latin typeface="Montserrat" panose="00000500000000000000" pitchFamily="2" charset="0"/>
              </a:rPr>
              <a:t>for manuscript completion year and degree date. Identify your degree and department. Select primary subject category, though it may not match your subject exactly.</a:t>
            </a:r>
          </a:p>
          <a:p>
            <a:pPr marL="0" indent="0">
              <a:lnSpc>
                <a:spcPct val="100000"/>
              </a:lnSpc>
              <a:buNone/>
            </a:pPr>
            <a:r>
              <a:rPr lang="en-US" sz="2800" dirty="0">
                <a:latin typeface="Montserrat" panose="00000500000000000000" pitchFamily="2" charset="0"/>
              </a:rPr>
              <a:t>Add your </a:t>
            </a:r>
            <a:r>
              <a:rPr lang="en-US" sz="2800" b="1" dirty="0">
                <a:latin typeface="Montserrat" panose="00000500000000000000" pitchFamily="2" charset="0"/>
              </a:rPr>
              <a:t>committee chair </a:t>
            </a:r>
            <a:r>
              <a:rPr lang="en-US" sz="2800" dirty="0">
                <a:latin typeface="Montserrat" panose="00000500000000000000" pitchFamily="2" charset="0"/>
              </a:rPr>
              <a:t>to the Advisor/Supervisor/Committee Chair field. </a:t>
            </a:r>
            <a:r>
              <a:rPr lang="en-US" sz="2800" b="1" dirty="0">
                <a:latin typeface="Montserrat" panose="00000500000000000000" pitchFamily="2" charset="0"/>
              </a:rPr>
              <a:t>Additional committee members and the Department Chair </a:t>
            </a:r>
            <a:r>
              <a:rPr lang="en-US" sz="2800" dirty="0">
                <a:latin typeface="Montserrat" panose="00000500000000000000" pitchFamily="2" charset="0"/>
              </a:rPr>
              <a:t>will be listed in the section below.</a:t>
            </a:r>
          </a:p>
          <a:p>
            <a:pPr marL="0" indent="0">
              <a:lnSpc>
                <a:spcPct val="100000"/>
              </a:lnSpc>
              <a:buNone/>
            </a:pPr>
            <a:endParaRPr lang="en-US" sz="2800" dirty="0">
              <a:latin typeface="Montserrat" panose="00000500000000000000" pitchFamily="2" charset="0"/>
            </a:endParaRPr>
          </a:p>
          <a:p>
            <a:pPr marL="0" indent="0">
              <a:lnSpc>
                <a:spcPct val="100000"/>
              </a:lnSpc>
              <a:buNone/>
            </a:pP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5. Thesis/Project Report Information</a:t>
            </a:r>
            <a:endParaRPr lang="en-US" b="1" dirty="0">
              <a:latin typeface="Montserrat" panose="00000500000000000000" pitchFamily="2" charset="0"/>
            </a:endParaRPr>
          </a:p>
        </p:txBody>
      </p:sp>
    </p:spTree>
    <p:extLst>
      <p:ext uri="{BB962C8B-B14F-4D97-AF65-F5344CB8AC3E}">
        <p14:creationId xmlns:p14="http://schemas.microsoft.com/office/powerpoint/2010/main" val="186470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a:bodyPr>
          <a:lstStyle/>
          <a:p>
            <a:pPr marL="0" indent="0">
              <a:lnSpc>
                <a:spcPct val="100000"/>
              </a:lnSpc>
              <a:buNone/>
            </a:pPr>
            <a:r>
              <a:rPr lang="en-US" sz="2800" dirty="0">
                <a:latin typeface="Montserrat" panose="00000500000000000000" pitchFamily="2" charset="0"/>
              </a:rPr>
              <a:t>Click the blue </a:t>
            </a:r>
            <a:r>
              <a:rPr lang="en-US" sz="2800" b="1" dirty="0">
                <a:latin typeface="Montserrat" panose="00000500000000000000" pitchFamily="2" charset="0"/>
              </a:rPr>
              <a:t>upload PDF </a:t>
            </a:r>
            <a:r>
              <a:rPr lang="en-US" sz="2800" dirty="0">
                <a:latin typeface="Montserrat" panose="00000500000000000000" pitchFamily="2" charset="0"/>
              </a:rPr>
              <a:t>button to upload your template-merged thesis or project report. Identify whether you have copyright permissions to submit. </a:t>
            </a: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6. PDF of your thesis or project report</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D1872CDB-346E-7F07-1084-2AF6071D9489}"/>
              </a:ext>
            </a:extLst>
          </p:cNvPr>
          <p:cNvSpPr/>
          <p:nvPr/>
        </p:nvSpPr>
        <p:spPr>
          <a:xfrm>
            <a:off x="3827721" y="3996065"/>
            <a:ext cx="4306186" cy="1605516"/>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Save and Continue</a:t>
            </a:r>
          </a:p>
        </p:txBody>
      </p:sp>
    </p:spTree>
    <p:extLst>
      <p:ext uri="{BB962C8B-B14F-4D97-AF65-F5344CB8AC3E}">
        <p14:creationId xmlns:p14="http://schemas.microsoft.com/office/powerpoint/2010/main" val="269913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Cal State LA does not accept supplemental files. Do not upload any files – they will be deleted.</a:t>
            </a: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7. Supplemental Files</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D1872CDB-346E-7F07-1084-2AF6071D9489}"/>
              </a:ext>
            </a:extLst>
          </p:cNvPr>
          <p:cNvSpPr/>
          <p:nvPr/>
        </p:nvSpPr>
        <p:spPr>
          <a:xfrm>
            <a:off x="3827721" y="3996065"/>
            <a:ext cx="4306186" cy="1605516"/>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Save and Continue</a:t>
            </a:r>
          </a:p>
        </p:txBody>
      </p:sp>
      <p:pic>
        <p:nvPicPr>
          <p:cNvPr id="6" name="Graphic 5" descr="Stop with solid fill">
            <a:extLst>
              <a:ext uri="{FF2B5EF4-FFF2-40B4-BE49-F238E27FC236}">
                <a16:creationId xmlns:a16="http://schemas.microsoft.com/office/drawing/2014/main" id="{337AD95A-C55A-43D6-F5C0-9F20254038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29907" y="211587"/>
            <a:ext cx="1525773" cy="1525773"/>
          </a:xfrm>
          <a:prstGeom prst="rect">
            <a:avLst/>
          </a:prstGeom>
        </p:spPr>
      </p:pic>
    </p:spTree>
    <p:extLst>
      <p:ext uri="{BB962C8B-B14F-4D97-AF65-F5344CB8AC3E}">
        <p14:creationId xmlns:p14="http://schemas.microsoft.com/office/powerpoint/2010/main" val="201374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You can share any notes with us here. You can share your citation and reference style here (APA, MLA, etc.). If you are uploading a committee-approved draft, let us know so we can prioritize your review.</a:t>
            </a:r>
          </a:p>
          <a:p>
            <a:pPr marL="0" indent="0">
              <a:lnSpc>
                <a:spcPct val="100000"/>
              </a:lnSpc>
              <a:buNone/>
            </a:pPr>
            <a:endParaRPr lang="en-US" sz="2800" dirty="0">
              <a:solidFill>
                <a:schemeClr val="tx1"/>
              </a:solidFill>
              <a:latin typeface="Montserrat" panose="00000500000000000000" pitchFamily="2" charset="0"/>
            </a:endParaRPr>
          </a:p>
          <a:p>
            <a:pPr marL="0" indent="0">
              <a:lnSpc>
                <a:spcPct val="100000"/>
              </a:lnSpc>
              <a:buNone/>
            </a:pPr>
            <a:r>
              <a:rPr lang="en-US" sz="2800" dirty="0">
                <a:solidFill>
                  <a:schemeClr val="tx1"/>
                </a:solidFill>
                <a:latin typeface="Montserrat" panose="00000500000000000000" pitchFamily="2" charset="0"/>
              </a:rPr>
              <a:t>Sample:</a:t>
            </a: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9. Notes to Administrator (optional)</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D1872CDB-346E-7F07-1084-2AF6071D9489}"/>
              </a:ext>
            </a:extLst>
          </p:cNvPr>
          <p:cNvSpPr/>
          <p:nvPr/>
        </p:nvSpPr>
        <p:spPr>
          <a:xfrm>
            <a:off x="8825023" y="4134087"/>
            <a:ext cx="3019648" cy="1369823"/>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Save and Continue</a:t>
            </a:r>
          </a:p>
        </p:txBody>
      </p:sp>
      <p:pic>
        <p:nvPicPr>
          <p:cNvPr id="6" name="Picture 5">
            <a:extLst>
              <a:ext uri="{FF2B5EF4-FFF2-40B4-BE49-F238E27FC236}">
                <a16:creationId xmlns:a16="http://schemas.microsoft.com/office/drawing/2014/main" id="{56C496DD-108D-14CD-5DCC-10826B200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0295" y="3772781"/>
            <a:ext cx="4194276" cy="2092436"/>
          </a:xfrm>
          <a:prstGeom prst="rect">
            <a:avLst/>
          </a:prstGeom>
        </p:spPr>
      </p:pic>
    </p:spTree>
    <p:extLst>
      <p:ext uri="{BB962C8B-B14F-4D97-AF65-F5344CB8AC3E}">
        <p14:creationId xmlns:p14="http://schemas.microsoft.com/office/powerpoint/2010/main" val="2312366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Review the copyright information and answer the two copyright questions. There is a fee if you request for ProQuest to file copyright on your behalf. Most students at Cal State LA do not file for copyright. </a:t>
            </a:r>
          </a:p>
          <a:p>
            <a:pPr marL="0" indent="0">
              <a:lnSpc>
                <a:spcPct val="100000"/>
              </a:lnSpc>
              <a:buNone/>
            </a:pPr>
            <a:r>
              <a:rPr lang="en-US" sz="2800" dirty="0">
                <a:solidFill>
                  <a:schemeClr val="tx1"/>
                </a:solidFill>
                <a:latin typeface="Montserrat" panose="00000500000000000000" pitchFamily="2" charset="0"/>
              </a:rPr>
              <a:t>*Reminder: you are the copyright owner of your work simply by being the author of it.</a:t>
            </a: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9. Register U.S. Copyright</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D1872CDB-346E-7F07-1084-2AF6071D9489}"/>
              </a:ext>
            </a:extLst>
          </p:cNvPr>
          <p:cNvSpPr/>
          <p:nvPr/>
        </p:nvSpPr>
        <p:spPr>
          <a:xfrm>
            <a:off x="4586176" y="4884948"/>
            <a:ext cx="3019648" cy="1369823"/>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Save and Continue</a:t>
            </a:r>
          </a:p>
        </p:txBody>
      </p:sp>
    </p:spTree>
    <p:extLst>
      <p:ext uri="{BB962C8B-B14F-4D97-AF65-F5344CB8AC3E}">
        <p14:creationId xmlns:p14="http://schemas.microsoft.com/office/powerpoint/2010/main" val="239013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You have the option to order hardbound copies when creating your submission for an additional fee. The final approved draft is the one that will be sent for publishing and printing. </a:t>
            </a: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10. Pre-order copies</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D1872CDB-346E-7F07-1084-2AF6071D9489}"/>
              </a:ext>
            </a:extLst>
          </p:cNvPr>
          <p:cNvSpPr/>
          <p:nvPr/>
        </p:nvSpPr>
        <p:spPr>
          <a:xfrm>
            <a:off x="4586176" y="4884948"/>
            <a:ext cx="3019648" cy="1369823"/>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Save and Continue</a:t>
            </a:r>
          </a:p>
        </p:txBody>
      </p:sp>
    </p:spTree>
    <p:extLst>
      <p:ext uri="{BB962C8B-B14F-4D97-AF65-F5344CB8AC3E}">
        <p14:creationId xmlns:p14="http://schemas.microsoft.com/office/powerpoint/2010/main" val="396191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Verify your submission details and submit for official review.</a:t>
            </a: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11. Submit</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D1872CDB-346E-7F07-1084-2AF6071D9489}"/>
              </a:ext>
            </a:extLst>
          </p:cNvPr>
          <p:cNvSpPr/>
          <p:nvPr/>
        </p:nvSpPr>
        <p:spPr>
          <a:xfrm>
            <a:off x="1476506" y="3294316"/>
            <a:ext cx="6259033" cy="1640241"/>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Submit Dissertation/Thesis</a:t>
            </a:r>
          </a:p>
        </p:txBody>
      </p:sp>
      <p:pic>
        <p:nvPicPr>
          <p:cNvPr id="6" name="Graphic 5" descr="Checkbox Checked with solid fill">
            <a:extLst>
              <a:ext uri="{FF2B5EF4-FFF2-40B4-BE49-F238E27FC236}">
                <a16:creationId xmlns:a16="http://schemas.microsoft.com/office/drawing/2014/main" id="{D643BAF4-F863-D547-F983-5E961F975D3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154446" y="4252306"/>
            <a:ext cx="2002465" cy="2002465"/>
          </a:xfrm>
          <a:prstGeom prst="rect">
            <a:avLst/>
          </a:prstGeom>
        </p:spPr>
      </p:pic>
    </p:spTree>
    <p:extLst>
      <p:ext uri="{BB962C8B-B14F-4D97-AF65-F5344CB8AC3E}">
        <p14:creationId xmlns:p14="http://schemas.microsoft.com/office/powerpoint/2010/main" val="2449218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Keep a lookout for an email from ETD Administrator. That is a thesis reviewer, and they will request format corrections. Continue working on incorporating edits from your committee during this period.</a:t>
            </a:r>
          </a:p>
          <a:p>
            <a:pPr marL="0" indent="0">
              <a:lnSpc>
                <a:spcPct val="100000"/>
              </a:lnSpc>
              <a:buNone/>
            </a:pPr>
            <a:endParaRPr lang="en-US" sz="2800" dirty="0">
              <a:latin typeface="Montserrat" panose="00000500000000000000" pitchFamily="2" charset="0"/>
            </a:endParaRPr>
          </a:p>
          <a:p>
            <a:pPr marL="0" indent="0">
              <a:lnSpc>
                <a:spcPct val="100000"/>
              </a:lnSpc>
              <a:buNone/>
            </a:pPr>
            <a:endParaRPr lang="en-US" sz="2800" dirty="0">
              <a:latin typeface="Montserrat" panose="00000500000000000000" pitchFamily="2" charset="0"/>
            </a:endParaRPr>
          </a:p>
          <a:p>
            <a:pPr marL="0" indent="0">
              <a:lnSpc>
                <a:spcPct val="100000"/>
              </a:lnSpc>
              <a:buNone/>
            </a:pPr>
            <a:r>
              <a:rPr lang="en-US" sz="2800" dirty="0">
                <a:latin typeface="Montserrat" panose="00000500000000000000" pitchFamily="2" charset="0"/>
              </a:rPr>
              <a:t>Students who had a preliminary review appointment will have fewer errors to correct at this stage. </a:t>
            </a: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You will get feedback by Wednesday, May 14.</a:t>
            </a:r>
            <a:endParaRPr lang="en-US" b="1" dirty="0">
              <a:latin typeface="Montserrat" panose="00000500000000000000" pitchFamily="2" charset="0"/>
            </a:endParaRPr>
          </a:p>
        </p:txBody>
      </p:sp>
      <p:pic>
        <p:nvPicPr>
          <p:cNvPr id="7" name="Graphic 6" descr="Winking face outline with solid fill">
            <a:extLst>
              <a:ext uri="{FF2B5EF4-FFF2-40B4-BE49-F238E27FC236}">
                <a16:creationId xmlns:a16="http://schemas.microsoft.com/office/drawing/2014/main" id="{7A3D559C-20ED-C0DA-C66A-0F3E985587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95591" y="5029200"/>
            <a:ext cx="914400" cy="914400"/>
          </a:xfrm>
          <a:prstGeom prst="rect">
            <a:avLst/>
          </a:prstGeom>
        </p:spPr>
      </p:pic>
    </p:spTree>
    <p:extLst>
      <p:ext uri="{BB962C8B-B14F-4D97-AF65-F5344CB8AC3E}">
        <p14:creationId xmlns:p14="http://schemas.microsoft.com/office/powerpoint/2010/main" val="2105767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79" y="1920940"/>
            <a:ext cx="10058400" cy="4150251"/>
          </a:xfrm>
        </p:spPr>
        <p:txBody>
          <a:bodyPr>
            <a:normAutofit/>
          </a:bodyPr>
          <a:lstStyle/>
          <a:p>
            <a:pPr marL="0" indent="0">
              <a:lnSpc>
                <a:spcPct val="100000"/>
              </a:lnSpc>
              <a:buNone/>
            </a:pPr>
            <a:r>
              <a:rPr lang="en-US" sz="2800" dirty="0">
                <a:latin typeface="Montserrat" panose="00000500000000000000" pitchFamily="2" charset="0"/>
              </a:rPr>
              <a:t>Open the </a:t>
            </a:r>
            <a:r>
              <a:rPr lang="en-US" sz="2800" b="1" dirty="0">
                <a:latin typeface="Montserrat" panose="00000500000000000000" pitchFamily="2" charset="0"/>
              </a:rPr>
              <a:t>My Dissertations/Theses List </a:t>
            </a:r>
            <a:r>
              <a:rPr lang="en-US" sz="2800" dirty="0">
                <a:latin typeface="Montserrat" panose="00000500000000000000" pitchFamily="2" charset="0"/>
              </a:rPr>
              <a:t>and </a:t>
            </a:r>
            <a:r>
              <a:rPr lang="en-US" sz="2800" b="1" dirty="0">
                <a:latin typeface="Montserrat" panose="00000500000000000000" pitchFamily="2" charset="0"/>
              </a:rPr>
              <a:t>Revise</a:t>
            </a:r>
            <a:r>
              <a:rPr lang="en-US" sz="2800" dirty="0">
                <a:latin typeface="Montserrat" panose="00000500000000000000" pitchFamily="2" charset="0"/>
              </a:rPr>
              <a:t> the submission.</a:t>
            </a: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To submit revisions:</a:t>
            </a:r>
            <a:endParaRPr lang="en-US" b="1" dirty="0">
              <a:latin typeface="Montserrat" panose="00000500000000000000" pitchFamily="2" charset="0"/>
            </a:endParaRPr>
          </a:p>
        </p:txBody>
      </p:sp>
      <p:pic>
        <p:nvPicPr>
          <p:cNvPr id="5" name="Picture 4">
            <a:extLst>
              <a:ext uri="{FF2B5EF4-FFF2-40B4-BE49-F238E27FC236}">
                <a16:creationId xmlns:a16="http://schemas.microsoft.com/office/drawing/2014/main" id="{9DE60630-D6D1-4EDD-5427-286967541C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894" y="2914534"/>
            <a:ext cx="4659186" cy="3189366"/>
          </a:xfrm>
          <a:prstGeom prst="rect">
            <a:avLst/>
          </a:prstGeom>
        </p:spPr>
      </p:pic>
      <p:cxnSp>
        <p:nvCxnSpPr>
          <p:cNvPr id="8" name="Straight Connector 7">
            <a:extLst>
              <a:ext uri="{FF2B5EF4-FFF2-40B4-BE49-F238E27FC236}">
                <a16:creationId xmlns:a16="http://schemas.microsoft.com/office/drawing/2014/main" id="{D0BE56DF-4E93-AFA5-2823-A5998B0ACDBF}"/>
              </a:ext>
            </a:extLst>
          </p:cNvPr>
          <p:cNvCxnSpPr>
            <a:cxnSpLocks/>
          </p:cNvCxnSpPr>
          <p:nvPr/>
        </p:nvCxnSpPr>
        <p:spPr>
          <a:xfrm flipH="1" flipV="1">
            <a:off x="765544" y="4369981"/>
            <a:ext cx="481350" cy="25934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288128C-B9C4-A846-8BF4-5329153BEA55}"/>
              </a:ext>
            </a:extLst>
          </p:cNvPr>
          <p:cNvSpPr txBox="1"/>
          <p:nvPr/>
        </p:nvSpPr>
        <p:spPr>
          <a:xfrm>
            <a:off x="136951" y="3260689"/>
            <a:ext cx="1230871" cy="923330"/>
          </a:xfrm>
          <a:prstGeom prst="rect">
            <a:avLst/>
          </a:prstGeom>
          <a:noFill/>
          <a:ln w="76200">
            <a:solidFill>
              <a:schemeClr val="accent2"/>
            </a:solidFill>
          </a:ln>
        </p:spPr>
        <p:txBody>
          <a:bodyPr wrap="square" rtlCol="0">
            <a:spAutoFit/>
          </a:bodyPr>
          <a:lstStyle/>
          <a:p>
            <a:r>
              <a:rPr lang="en-US" dirty="0">
                <a:latin typeface="Montserrat" panose="00000500000000000000" pitchFamily="2" charset="0"/>
              </a:rPr>
              <a:t>1. Open the </a:t>
            </a:r>
            <a:r>
              <a:rPr lang="en-US" b="1" dirty="0">
                <a:latin typeface="Montserrat" panose="00000500000000000000" pitchFamily="2" charset="0"/>
              </a:rPr>
              <a:t>PDF</a:t>
            </a:r>
            <a:r>
              <a:rPr lang="en-US" dirty="0">
                <a:latin typeface="Montserrat" panose="00000500000000000000" pitchFamily="2" charset="0"/>
              </a:rPr>
              <a:t> tab.</a:t>
            </a:r>
          </a:p>
        </p:txBody>
      </p:sp>
      <p:cxnSp>
        <p:nvCxnSpPr>
          <p:cNvPr id="15" name="Straight Connector 14">
            <a:extLst>
              <a:ext uri="{FF2B5EF4-FFF2-40B4-BE49-F238E27FC236}">
                <a16:creationId xmlns:a16="http://schemas.microsoft.com/office/drawing/2014/main" id="{4623F6AE-CF60-0EA5-E047-F73A4E02AF81}"/>
              </a:ext>
            </a:extLst>
          </p:cNvPr>
          <p:cNvCxnSpPr/>
          <p:nvPr/>
        </p:nvCxnSpPr>
        <p:spPr>
          <a:xfrm flipV="1">
            <a:off x="2587329" y="4069780"/>
            <a:ext cx="4497572" cy="340241"/>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52795D7-65B7-9A39-E60F-94DA71287399}"/>
              </a:ext>
            </a:extLst>
          </p:cNvPr>
          <p:cNvSpPr txBox="1"/>
          <p:nvPr/>
        </p:nvSpPr>
        <p:spPr>
          <a:xfrm>
            <a:off x="6973942" y="2842870"/>
            <a:ext cx="2488019" cy="1200329"/>
          </a:xfrm>
          <a:prstGeom prst="rect">
            <a:avLst/>
          </a:prstGeom>
          <a:noFill/>
          <a:ln w="76200">
            <a:solidFill>
              <a:schemeClr val="accent2"/>
            </a:solidFill>
          </a:ln>
        </p:spPr>
        <p:txBody>
          <a:bodyPr wrap="square" rtlCol="0">
            <a:spAutoFit/>
          </a:bodyPr>
          <a:lstStyle/>
          <a:p>
            <a:r>
              <a:rPr lang="en-US" dirty="0">
                <a:latin typeface="Montserrat" panose="00000500000000000000" pitchFamily="2" charset="0"/>
              </a:rPr>
              <a:t>2. Submit revisions by </a:t>
            </a:r>
            <a:r>
              <a:rPr lang="en-US" b="1" dirty="0">
                <a:latin typeface="Montserrat" panose="00000500000000000000" pitchFamily="2" charset="0"/>
              </a:rPr>
              <a:t>replacing</a:t>
            </a:r>
            <a:r>
              <a:rPr lang="en-US" dirty="0">
                <a:latin typeface="Montserrat" panose="00000500000000000000" pitchFamily="2" charset="0"/>
              </a:rPr>
              <a:t> the PDF with a newer PDF.</a:t>
            </a:r>
          </a:p>
        </p:txBody>
      </p:sp>
      <p:pic>
        <p:nvPicPr>
          <p:cNvPr id="18" name="Graphic 17" descr="Stop with solid fill">
            <a:extLst>
              <a:ext uri="{FF2B5EF4-FFF2-40B4-BE49-F238E27FC236}">
                <a16:creationId xmlns:a16="http://schemas.microsoft.com/office/drawing/2014/main" id="{0B5F819D-6009-686D-78F8-ABB75E56A17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941609" y="5308917"/>
            <a:ext cx="914400" cy="914400"/>
          </a:xfrm>
          <a:prstGeom prst="rect">
            <a:avLst/>
          </a:prstGeom>
        </p:spPr>
      </p:pic>
      <p:sp>
        <p:nvSpPr>
          <p:cNvPr id="20" name="TextBox 19">
            <a:extLst>
              <a:ext uri="{FF2B5EF4-FFF2-40B4-BE49-F238E27FC236}">
                <a16:creationId xmlns:a16="http://schemas.microsoft.com/office/drawing/2014/main" id="{931D71FD-77C0-4049-1167-A7F646FB8727}"/>
              </a:ext>
            </a:extLst>
          </p:cNvPr>
          <p:cNvSpPr txBox="1"/>
          <p:nvPr/>
        </p:nvSpPr>
        <p:spPr>
          <a:xfrm>
            <a:off x="7442225" y="5350618"/>
            <a:ext cx="4450645" cy="830997"/>
          </a:xfrm>
          <a:prstGeom prst="rect">
            <a:avLst/>
          </a:prstGeom>
          <a:noFill/>
          <a:ln w="76200">
            <a:solidFill>
              <a:srgbClr val="C00000"/>
            </a:solidFill>
          </a:ln>
        </p:spPr>
        <p:txBody>
          <a:bodyPr wrap="square" rtlCol="0">
            <a:spAutoFit/>
          </a:bodyPr>
          <a:lstStyle/>
          <a:p>
            <a:r>
              <a:rPr lang="en-US" sz="2400" dirty="0">
                <a:latin typeface="Montserrat" panose="00000500000000000000" pitchFamily="2" charset="0"/>
              </a:rPr>
              <a:t>Do not create a new submission.</a:t>
            </a:r>
          </a:p>
        </p:txBody>
      </p:sp>
    </p:spTree>
    <p:extLst>
      <p:ext uri="{BB962C8B-B14F-4D97-AF65-F5344CB8AC3E}">
        <p14:creationId xmlns:p14="http://schemas.microsoft.com/office/powerpoint/2010/main" val="3143101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fontScale="92500"/>
          </a:bodyPr>
          <a:lstStyle/>
          <a:p>
            <a:pPr marL="0" indent="0">
              <a:lnSpc>
                <a:spcPct val="100000"/>
              </a:lnSpc>
              <a:buNone/>
            </a:pPr>
            <a:r>
              <a:rPr lang="en-US" sz="3200" dirty="0">
                <a:latin typeface="Montserrat" panose="00000500000000000000" pitchFamily="2" charset="0"/>
              </a:rPr>
              <a:t>Before you begin uploading to ProQuest, be sure to have the following information ready:</a:t>
            </a:r>
          </a:p>
          <a:p>
            <a:pPr>
              <a:lnSpc>
                <a:spcPct val="100000"/>
              </a:lnSpc>
              <a:buFont typeface="Wingdings" panose="05000000000000000000" pitchFamily="2" charset="2"/>
              <a:buChar char="§"/>
            </a:pPr>
            <a:r>
              <a:rPr lang="en-US" sz="3200" dirty="0">
                <a:latin typeface="Montserrat" panose="00000500000000000000" pitchFamily="2" charset="0"/>
              </a:rPr>
              <a:t>Your contact information</a:t>
            </a:r>
          </a:p>
          <a:p>
            <a:pPr>
              <a:lnSpc>
                <a:spcPct val="100000"/>
              </a:lnSpc>
              <a:buFont typeface="Wingdings" panose="05000000000000000000" pitchFamily="2" charset="2"/>
              <a:buChar char="§"/>
            </a:pPr>
            <a:r>
              <a:rPr lang="en-US" sz="3200" dirty="0">
                <a:latin typeface="Montserrat" panose="00000500000000000000" pitchFamily="2" charset="0"/>
              </a:rPr>
              <a:t>A PDF copy of your thesis or project report, formatted according to the template instructions</a:t>
            </a:r>
          </a:p>
          <a:p>
            <a:pPr>
              <a:lnSpc>
                <a:spcPct val="100000"/>
              </a:lnSpc>
              <a:buFont typeface="Wingdings" panose="05000000000000000000" pitchFamily="2" charset="2"/>
              <a:buChar char="§"/>
            </a:pPr>
            <a:r>
              <a:rPr lang="en-US" sz="3200" dirty="0">
                <a:latin typeface="Montserrat" panose="00000500000000000000" pitchFamily="2" charset="0"/>
              </a:rPr>
              <a:t>An abstract of your thesis or project report</a:t>
            </a:r>
          </a:p>
          <a:p>
            <a:pPr>
              <a:lnSpc>
                <a:spcPct val="100000"/>
              </a:lnSpc>
              <a:buFont typeface="Wingdings" panose="05000000000000000000" pitchFamily="2" charset="2"/>
              <a:buChar char="§"/>
            </a:pPr>
            <a:r>
              <a:rPr lang="en-US" sz="3200" dirty="0">
                <a:latin typeface="Montserrat" panose="00000500000000000000" pitchFamily="2" charset="0"/>
              </a:rPr>
              <a:t>Names of your committee members</a:t>
            </a: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PREPARE TO UPLOAD</a:t>
            </a:r>
            <a:endParaRPr lang="en-US" b="1" dirty="0">
              <a:latin typeface="Montserrat" panose="00000500000000000000" pitchFamily="2" charset="0"/>
            </a:endParaRPr>
          </a:p>
        </p:txBody>
      </p:sp>
    </p:spTree>
    <p:extLst>
      <p:ext uri="{BB962C8B-B14F-4D97-AF65-F5344CB8AC3E}">
        <p14:creationId xmlns:p14="http://schemas.microsoft.com/office/powerpoint/2010/main" val="108193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33BF9DD-8A45-4EEE-B231-0A14D322E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a:xfrm>
            <a:off x="4974771" y="634946"/>
            <a:ext cx="6574972" cy="1450757"/>
          </a:xfrm>
        </p:spPr>
        <p:txBody>
          <a:bodyPr>
            <a:normAutofit/>
          </a:bodyPr>
          <a:lstStyle/>
          <a:p>
            <a:r>
              <a:rPr lang="en-US" b="1" dirty="0">
                <a:latin typeface="Montserrat" panose="00000500000000000000" pitchFamily="2" charset="0"/>
              </a:rPr>
              <a:t>Navigate to ProQuest</a:t>
            </a:r>
          </a:p>
        </p:txBody>
      </p:sp>
      <p:pic>
        <p:nvPicPr>
          <p:cNvPr id="4" name="Picture 3">
            <a:extLst>
              <a:ext uri="{FF2B5EF4-FFF2-40B4-BE49-F238E27FC236}">
                <a16:creationId xmlns:a16="http://schemas.microsoft.com/office/drawing/2014/main" id="{2EC1C102-1246-1B7D-83EB-7B7030FB21DA}"/>
              </a:ext>
            </a:extLst>
          </p:cNvPr>
          <p:cNvPicPr>
            <a:picLocks noChangeAspect="1"/>
          </p:cNvPicPr>
          <p:nvPr/>
        </p:nvPicPr>
        <p:blipFill>
          <a:blip r:embed="rId2"/>
          <a:stretch>
            <a:fillRect/>
          </a:stretch>
        </p:blipFill>
        <p:spPr>
          <a:xfrm>
            <a:off x="633999" y="1292351"/>
            <a:ext cx="4001315" cy="4009865"/>
          </a:xfrm>
          <a:prstGeom prst="rect">
            <a:avLst/>
          </a:prstGeom>
        </p:spPr>
      </p:pic>
      <p:cxnSp>
        <p:nvCxnSpPr>
          <p:cNvPr id="11" name="Straight Connector 10">
            <a:extLst>
              <a:ext uri="{FF2B5EF4-FFF2-40B4-BE49-F238E27FC236}">
                <a16:creationId xmlns:a16="http://schemas.microsoft.com/office/drawing/2014/main" id="{9020DCC9-F851-4562-BB20-1AB3C51BFD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4974770" y="2447998"/>
            <a:ext cx="6574973" cy="3952802"/>
          </a:xfrm>
        </p:spPr>
        <p:txBody>
          <a:bodyPr>
            <a:normAutofit/>
          </a:bodyPr>
          <a:lstStyle/>
          <a:p>
            <a:pPr marL="0" indent="0">
              <a:buNone/>
            </a:pPr>
            <a:r>
              <a:rPr lang="en-US" sz="2800" dirty="0">
                <a:latin typeface="Montserrat" panose="00000500000000000000" pitchFamily="2" charset="0"/>
              </a:rPr>
              <a:t>Open the Thesis, Project Report, and Dissertation guidelines webpage and scroll to the Deadline 2 section. Open the </a:t>
            </a:r>
            <a:r>
              <a:rPr lang="en-US" sz="2800" b="1" dirty="0">
                <a:latin typeface="Montserrat" panose="00000500000000000000" pitchFamily="2" charset="0"/>
              </a:rPr>
              <a:t>Upload to ProQuest Now </a:t>
            </a:r>
            <a:r>
              <a:rPr lang="en-US" sz="2800" dirty="0">
                <a:latin typeface="Montserrat" panose="00000500000000000000" pitchFamily="2" charset="0"/>
              </a:rPr>
              <a:t>link. Once on the ProQuest site, </a:t>
            </a:r>
            <a:r>
              <a:rPr lang="en-US" sz="2800" b="1" dirty="0">
                <a:latin typeface="Montserrat" panose="00000500000000000000" pitchFamily="2" charset="0"/>
              </a:rPr>
              <a:t>start the process</a:t>
            </a:r>
            <a:r>
              <a:rPr lang="en-US" sz="2800" dirty="0">
                <a:latin typeface="Montserrat" panose="00000500000000000000" pitchFamily="2" charset="0"/>
              </a:rPr>
              <a:t> to create an account. </a:t>
            </a:r>
          </a:p>
          <a:p>
            <a:pPr marL="0" indent="0">
              <a:buNone/>
            </a:pPr>
            <a:r>
              <a:rPr lang="en-US" sz="2800" dirty="0">
                <a:latin typeface="Montserrat" panose="00000500000000000000" pitchFamily="2" charset="0"/>
              </a:rPr>
              <a:t>Verify your email.</a:t>
            </a:r>
          </a:p>
        </p:txBody>
      </p:sp>
      <p:sp>
        <p:nvSpPr>
          <p:cNvPr id="13" name="Rectangle 12">
            <a:extLst>
              <a:ext uri="{FF2B5EF4-FFF2-40B4-BE49-F238E27FC236}">
                <a16:creationId xmlns:a16="http://schemas.microsoft.com/office/drawing/2014/main" id="{D5FBCAC9-BD8B-4F3B-AD74-EF37D421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9556C5A8-AD7E-4CE7-87BE-9EA3B5E1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718172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a:bodyPr>
          <a:lstStyle/>
          <a:p>
            <a:pPr marL="0" indent="0">
              <a:lnSpc>
                <a:spcPct val="100000"/>
              </a:lnSpc>
              <a:buNone/>
            </a:pPr>
            <a:r>
              <a:rPr lang="en-US" sz="2800" dirty="0">
                <a:latin typeface="Montserrat" panose="00000500000000000000" pitchFamily="2" charset="0"/>
              </a:rPr>
              <a:t>Read through the Instructions webpage. </a:t>
            </a: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1. Instructions</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78B86D9D-E161-238B-5DA4-C068891642D4}"/>
              </a:ext>
            </a:extLst>
          </p:cNvPr>
          <p:cNvSpPr/>
          <p:nvPr/>
        </p:nvSpPr>
        <p:spPr>
          <a:xfrm>
            <a:off x="3942907" y="3868474"/>
            <a:ext cx="4306186" cy="1605516"/>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Continue</a:t>
            </a:r>
          </a:p>
        </p:txBody>
      </p:sp>
    </p:spTree>
    <p:extLst>
      <p:ext uri="{BB962C8B-B14F-4D97-AF65-F5344CB8AC3E}">
        <p14:creationId xmlns:p14="http://schemas.microsoft.com/office/powerpoint/2010/main" val="3857772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a:bodyPr>
          <a:lstStyle/>
          <a:p>
            <a:pPr marL="0" indent="0">
              <a:lnSpc>
                <a:spcPct val="100000"/>
              </a:lnSpc>
              <a:buNone/>
            </a:pPr>
            <a:r>
              <a:rPr lang="en-US" sz="2800" dirty="0">
                <a:latin typeface="Montserrat" panose="00000500000000000000" pitchFamily="2" charset="0"/>
              </a:rPr>
              <a:t>Choose whether you want traditional or open access publishing. The choice is yours. Most students at Cal State LA choose Traditional Publishing. </a:t>
            </a:r>
          </a:p>
          <a:p>
            <a:pPr marL="0" indent="0">
              <a:lnSpc>
                <a:spcPct val="100000"/>
              </a:lnSpc>
              <a:buNone/>
            </a:pP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2. Publishing Options</a:t>
            </a:r>
            <a:endParaRPr lang="en-US" b="1" dirty="0">
              <a:latin typeface="Montserrat" panose="00000500000000000000" pitchFamily="2" charset="0"/>
            </a:endParaRPr>
          </a:p>
        </p:txBody>
      </p:sp>
      <p:graphicFrame>
        <p:nvGraphicFramePr>
          <p:cNvPr id="4" name="Table 6">
            <a:extLst>
              <a:ext uri="{FF2B5EF4-FFF2-40B4-BE49-F238E27FC236}">
                <a16:creationId xmlns:a16="http://schemas.microsoft.com/office/drawing/2014/main" id="{190FBB4D-B2E6-28DB-720F-C1D4BE0E35FD}"/>
              </a:ext>
            </a:extLst>
          </p:cNvPr>
          <p:cNvGraphicFramePr>
            <a:graphicFrameLocks noGrp="1"/>
          </p:cNvGraphicFramePr>
          <p:nvPr>
            <p:extLst>
              <p:ext uri="{D42A27DB-BD31-4B8C-83A1-F6EECF244321}">
                <p14:modId xmlns:p14="http://schemas.microsoft.com/office/powerpoint/2010/main" val="4248681776"/>
              </p:ext>
            </p:extLst>
          </p:nvPr>
        </p:nvGraphicFramePr>
        <p:xfrm>
          <a:off x="1097280" y="3338415"/>
          <a:ext cx="10058400" cy="2921672"/>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1792763595"/>
                    </a:ext>
                  </a:extLst>
                </a:gridCol>
                <a:gridCol w="5029200">
                  <a:extLst>
                    <a:ext uri="{9D8B030D-6E8A-4147-A177-3AD203B41FA5}">
                      <a16:colId xmlns:a16="http://schemas.microsoft.com/office/drawing/2014/main" val="3284264556"/>
                    </a:ext>
                  </a:extLst>
                </a:gridCol>
              </a:tblGrid>
              <a:tr h="469873">
                <a:tc>
                  <a:txBody>
                    <a:bodyPr/>
                    <a:lstStyle/>
                    <a:p>
                      <a:pPr algn="ctr"/>
                      <a:r>
                        <a:rPr lang="en-US" sz="2000" dirty="0">
                          <a:latin typeface="Montserrat" panose="00000500000000000000" pitchFamily="2" charset="0"/>
                        </a:rPr>
                        <a:t>TRADITIONAL </a:t>
                      </a:r>
                    </a:p>
                  </a:txBody>
                  <a:tcPr/>
                </a:tc>
                <a:tc>
                  <a:txBody>
                    <a:bodyPr/>
                    <a:lstStyle/>
                    <a:p>
                      <a:pPr algn="ctr"/>
                      <a:r>
                        <a:rPr lang="en-US" sz="2000" dirty="0">
                          <a:latin typeface="Montserrat" panose="00000500000000000000" pitchFamily="2" charset="0"/>
                        </a:rPr>
                        <a:t>OPEN ACCESS</a:t>
                      </a:r>
                    </a:p>
                  </a:txBody>
                  <a:tcPr/>
                </a:tc>
                <a:extLst>
                  <a:ext uri="{0D108BD9-81ED-4DB2-BD59-A6C34878D82A}">
                    <a16:rowId xmlns:a16="http://schemas.microsoft.com/office/drawing/2014/main" val="746534644"/>
                  </a:ext>
                </a:extLst>
              </a:tr>
              <a:tr h="469873">
                <a:tc>
                  <a:txBody>
                    <a:bodyPr/>
                    <a:lstStyle/>
                    <a:p>
                      <a:r>
                        <a:rPr lang="en-US" sz="2000" dirty="0">
                          <a:latin typeface="Montserrat" panose="00000500000000000000" pitchFamily="2" charset="0"/>
                        </a:rPr>
                        <a:t>Most students choose this option</a:t>
                      </a:r>
                    </a:p>
                  </a:txBody>
                  <a:tcPr/>
                </a:tc>
                <a:tc>
                  <a:txBody>
                    <a:bodyPr/>
                    <a:lstStyle/>
                    <a:p>
                      <a:r>
                        <a:rPr lang="en-US" sz="2000" dirty="0">
                          <a:latin typeface="Montserrat" panose="00000500000000000000" pitchFamily="2" charset="0"/>
                        </a:rPr>
                        <a:t>A few students choose this option</a:t>
                      </a:r>
                    </a:p>
                  </a:txBody>
                  <a:tcPr/>
                </a:tc>
                <a:extLst>
                  <a:ext uri="{0D108BD9-81ED-4DB2-BD59-A6C34878D82A}">
                    <a16:rowId xmlns:a16="http://schemas.microsoft.com/office/drawing/2014/main" val="3449345876"/>
                  </a:ext>
                </a:extLst>
              </a:tr>
              <a:tr h="469873">
                <a:tc>
                  <a:txBody>
                    <a:bodyPr/>
                    <a:lstStyle/>
                    <a:p>
                      <a:r>
                        <a:rPr lang="en-US" sz="2000" dirty="0">
                          <a:latin typeface="Montserrat" panose="00000500000000000000" pitchFamily="2" charset="0"/>
                        </a:rPr>
                        <a:t>Free</a:t>
                      </a:r>
                    </a:p>
                  </a:txBody>
                  <a:tcPr/>
                </a:tc>
                <a:tc>
                  <a:txBody>
                    <a:bodyPr/>
                    <a:lstStyle/>
                    <a:p>
                      <a:r>
                        <a:rPr lang="en-US" sz="2000" dirty="0">
                          <a:latin typeface="Montserrat" panose="00000500000000000000" pitchFamily="2" charset="0"/>
                        </a:rPr>
                        <a:t>$95.00 (paid to ProQuest)</a:t>
                      </a:r>
                    </a:p>
                  </a:txBody>
                  <a:tcPr/>
                </a:tc>
                <a:extLst>
                  <a:ext uri="{0D108BD9-81ED-4DB2-BD59-A6C34878D82A}">
                    <a16:rowId xmlns:a16="http://schemas.microsoft.com/office/drawing/2014/main" val="1942960776"/>
                  </a:ext>
                </a:extLst>
              </a:tr>
              <a:tr h="811013">
                <a:tc>
                  <a:txBody>
                    <a:bodyPr/>
                    <a:lstStyle/>
                    <a:p>
                      <a:r>
                        <a:rPr lang="en-US" sz="2000" dirty="0">
                          <a:latin typeface="Montserrat" panose="00000500000000000000" pitchFamily="2" charset="0"/>
                        </a:rPr>
                        <a:t>Only the abstract is available publicly through the ProQuest website</a:t>
                      </a:r>
                    </a:p>
                  </a:txBody>
                  <a:tcPr/>
                </a:tc>
                <a:tc>
                  <a:txBody>
                    <a:bodyPr/>
                    <a:lstStyle/>
                    <a:p>
                      <a:r>
                        <a:rPr lang="en-US" sz="2000" dirty="0">
                          <a:latin typeface="Montserrat" panose="00000500000000000000" pitchFamily="2" charset="0"/>
                        </a:rPr>
                        <a:t>Full text is available publicly through the  ProQuest website</a:t>
                      </a:r>
                    </a:p>
                  </a:txBody>
                  <a:tcPr/>
                </a:tc>
                <a:extLst>
                  <a:ext uri="{0D108BD9-81ED-4DB2-BD59-A6C34878D82A}">
                    <a16:rowId xmlns:a16="http://schemas.microsoft.com/office/drawing/2014/main" val="3980666988"/>
                  </a:ext>
                </a:extLst>
              </a:tr>
              <a:tr h="469873">
                <a:tc>
                  <a:txBody>
                    <a:bodyPr/>
                    <a:lstStyle/>
                    <a:p>
                      <a:r>
                        <a:rPr lang="en-US" sz="2000" dirty="0">
                          <a:latin typeface="Montserrat" panose="00000500000000000000" pitchFamily="2" charset="0"/>
                        </a:rPr>
                        <a:t>Full-text is available to Cal State LA users</a:t>
                      </a:r>
                    </a:p>
                  </a:txBody>
                  <a:tcPr/>
                </a:tc>
                <a:tc>
                  <a:txBody>
                    <a:bodyPr/>
                    <a:lstStyle/>
                    <a:p>
                      <a:r>
                        <a:rPr lang="en-US" sz="2000" dirty="0">
                          <a:latin typeface="Montserrat" panose="00000500000000000000" pitchFamily="2" charset="0"/>
                        </a:rPr>
                        <a:t>Full text is available to Cal State LA users</a:t>
                      </a:r>
                    </a:p>
                  </a:txBody>
                  <a:tcPr/>
                </a:tc>
                <a:extLst>
                  <a:ext uri="{0D108BD9-81ED-4DB2-BD59-A6C34878D82A}">
                    <a16:rowId xmlns:a16="http://schemas.microsoft.com/office/drawing/2014/main" val="256651205"/>
                  </a:ext>
                </a:extLst>
              </a:tr>
            </a:tbl>
          </a:graphicData>
        </a:graphic>
      </p:graphicFrame>
    </p:spTree>
    <p:extLst>
      <p:ext uri="{BB962C8B-B14F-4D97-AF65-F5344CB8AC3E}">
        <p14:creationId xmlns:p14="http://schemas.microsoft.com/office/powerpoint/2010/main" val="50653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0B508CAB-4F80-BF64-9357-8B03470BEF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366" y="1737360"/>
            <a:ext cx="7780796" cy="4275756"/>
          </a:xfrm>
          <a:prstGeom prst="rect">
            <a:avLst/>
          </a:prstGeom>
        </p:spPr>
      </p:pic>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2a. Traditional Publishing</a:t>
            </a:r>
            <a:endParaRPr lang="en-US" b="1" dirty="0">
              <a:latin typeface="Montserrat" panose="00000500000000000000" pitchFamily="2" charset="0"/>
            </a:endParaRPr>
          </a:p>
        </p:txBody>
      </p:sp>
      <p:cxnSp>
        <p:nvCxnSpPr>
          <p:cNvPr id="10" name="Straight Connector 9">
            <a:extLst>
              <a:ext uri="{FF2B5EF4-FFF2-40B4-BE49-F238E27FC236}">
                <a16:creationId xmlns:a16="http://schemas.microsoft.com/office/drawing/2014/main" id="{4647361F-2457-7F8B-3506-0E009417FD55}"/>
              </a:ext>
            </a:extLst>
          </p:cNvPr>
          <p:cNvCxnSpPr>
            <a:cxnSpLocks/>
          </p:cNvCxnSpPr>
          <p:nvPr/>
        </p:nvCxnSpPr>
        <p:spPr>
          <a:xfrm flipV="1">
            <a:off x="3766052" y="2721935"/>
            <a:ext cx="4973911" cy="1275907"/>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8F08FA7-1637-14BF-EE1E-8AFECA141D9C}"/>
              </a:ext>
            </a:extLst>
          </p:cNvPr>
          <p:cNvSpPr txBox="1"/>
          <p:nvPr/>
        </p:nvSpPr>
        <p:spPr>
          <a:xfrm>
            <a:off x="8846438" y="1951672"/>
            <a:ext cx="3345561" cy="1200329"/>
          </a:xfrm>
          <a:prstGeom prst="rect">
            <a:avLst/>
          </a:prstGeom>
          <a:noFill/>
          <a:ln w="76200">
            <a:solidFill>
              <a:schemeClr val="accent2"/>
            </a:solidFill>
          </a:ln>
        </p:spPr>
        <p:txBody>
          <a:bodyPr wrap="square" rtlCol="0">
            <a:spAutoFit/>
          </a:bodyPr>
          <a:lstStyle/>
          <a:p>
            <a:r>
              <a:rPr lang="en-US" dirty="0">
                <a:latin typeface="Montserrat" panose="00000500000000000000" pitchFamily="2" charset="0"/>
              </a:rPr>
              <a:t>Type </a:t>
            </a:r>
            <a:r>
              <a:rPr lang="en-US" b="1" dirty="0">
                <a:latin typeface="Montserrat" panose="00000500000000000000" pitchFamily="2" charset="0"/>
              </a:rPr>
              <a:t>Cal State LA traditional publishing agreement </a:t>
            </a:r>
            <a:r>
              <a:rPr lang="en-US" dirty="0">
                <a:latin typeface="Montserrat" panose="00000500000000000000" pitchFamily="2" charset="0"/>
              </a:rPr>
              <a:t>into the Notes to administrator box</a:t>
            </a:r>
          </a:p>
        </p:txBody>
      </p:sp>
      <p:cxnSp>
        <p:nvCxnSpPr>
          <p:cNvPr id="13" name="Straight Connector 12">
            <a:extLst>
              <a:ext uri="{FF2B5EF4-FFF2-40B4-BE49-F238E27FC236}">
                <a16:creationId xmlns:a16="http://schemas.microsoft.com/office/drawing/2014/main" id="{1859F40C-A484-DEA9-DA39-CDD5EE117EBB}"/>
              </a:ext>
            </a:extLst>
          </p:cNvPr>
          <p:cNvCxnSpPr>
            <a:cxnSpLocks/>
          </p:cNvCxnSpPr>
          <p:nvPr/>
        </p:nvCxnSpPr>
        <p:spPr>
          <a:xfrm flipV="1">
            <a:off x="3457708" y="4736475"/>
            <a:ext cx="5282255" cy="19916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6EB96B7-BCA0-BAD6-BCAB-1D0D37D6DE7F}"/>
              </a:ext>
            </a:extLst>
          </p:cNvPr>
          <p:cNvSpPr txBox="1"/>
          <p:nvPr/>
        </p:nvSpPr>
        <p:spPr>
          <a:xfrm>
            <a:off x="8846440" y="4159398"/>
            <a:ext cx="3345560" cy="1200329"/>
          </a:xfrm>
          <a:prstGeom prst="rect">
            <a:avLst/>
          </a:prstGeom>
          <a:noFill/>
          <a:ln w="76200">
            <a:solidFill>
              <a:schemeClr val="accent2"/>
            </a:solidFill>
          </a:ln>
        </p:spPr>
        <p:txBody>
          <a:bodyPr wrap="square" rtlCol="0">
            <a:spAutoFit/>
          </a:bodyPr>
          <a:lstStyle/>
          <a:p>
            <a:r>
              <a:rPr lang="en-US" dirty="0">
                <a:latin typeface="Montserrat" panose="00000500000000000000" pitchFamily="2" charset="0"/>
              </a:rPr>
              <a:t>Select </a:t>
            </a:r>
            <a:r>
              <a:rPr lang="en-US" b="1" dirty="0">
                <a:latin typeface="Montserrat" panose="00000500000000000000" pitchFamily="2" charset="0"/>
              </a:rPr>
              <a:t>Other</a:t>
            </a:r>
            <a:r>
              <a:rPr lang="en-US" dirty="0">
                <a:latin typeface="Montserrat" panose="00000500000000000000" pitchFamily="2" charset="0"/>
              </a:rPr>
              <a:t> and type </a:t>
            </a:r>
            <a:r>
              <a:rPr lang="en-US" b="1" dirty="0">
                <a:latin typeface="Montserrat" panose="00000500000000000000" pitchFamily="2" charset="0"/>
              </a:rPr>
              <a:t>Material available through CSU </a:t>
            </a:r>
            <a:r>
              <a:rPr lang="en-US" b="1" dirty="0" err="1">
                <a:latin typeface="Montserrat" panose="00000500000000000000" pitchFamily="2" charset="0"/>
              </a:rPr>
              <a:t>ScholarWorks</a:t>
            </a:r>
            <a:r>
              <a:rPr lang="en-US" b="1" dirty="0">
                <a:latin typeface="Montserrat" panose="00000500000000000000" pitchFamily="2" charset="0"/>
              </a:rPr>
              <a:t> </a:t>
            </a:r>
            <a:r>
              <a:rPr lang="en-US" dirty="0">
                <a:latin typeface="Montserrat" panose="00000500000000000000" pitchFamily="2" charset="0"/>
              </a:rPr>
              <a:t>into the Please explain box</a:t>
            </a:r>
          </a:p>
        </p:txBody>
      </p:sp>
    </p:spTree>
    <p:extLst>
      <p:ext uri="{BB962C8B-B14F-4D97-AF65-F5344CB8AC3E}">
        <p14:creationId xmlns:p14="http://schemas.microsoft.com/office/powerpoint/2010/main" val="2573855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1D72AA-6B5E-BD80-1B13-8098664447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352" y="1951672"/>
            <a:ext cx="10008114" cy="3702240"/>
          </a:xfrm>
          <a:prstGeom prst="rect">
            <a:avLst/>
          </a:prstGeom>
        </p:spPr>
      </p:pic>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2b. Open Access Publishing</a:t>
            </a:r>
            <a:endParaRPr lang="en-US" b="1" dirty="0">
              <a:latin typeface="Montserrat" panose="00000500000000000000" pitchFamily="2" charset="0"/>
            </a:endParaRPr>
          </a:p>
        </p:txBody>
      </p:sp>
      <p:cxnSp>
        <p:nvCxnSpPr>
          <p:cNvPr id="10" name="Straight Connector 9">
            <a:extLst>
              <a:ext uri="{FF2B5EF4-FFF2-40B4-BE49-F238E27FC236}">
                <a16:creationId xmlns:a16="http://schemas.microsoft.com/office/drawing/2014/main" id="{4647361F-2457-7F8B-3506-0E009417FD55}"/>
              </a:ext>
            </a:extLst>
          </p:cNvPr>
          <p:cNvCxnSpPr>
            <a:cxnSpLocks/>
          </p:cNvCxnSpPr>
          <p:nvPr/>
        </p:nvCxnSpPr>
        <p:spPr>
          <a:xfrm flipV="1">
            <a:off x="4563494" y="2321004"/>
            <a:ext cx="4282944" cy="119013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8F08FA7-1637-14BF-EE1E-8AFECA141D9C}"/>
              </a:ext>
            </a:extLst>
          </p:cNvPr>
          <p:cNvSpPr txBox="1"/>
          <p:nvPr/>
        </p:nvSpPr>
        <p:spPr>
          <a:xfrm>
            <a:off x="8931499" y="1850065"/>
            <a:ext cx="2040967" cy="400110"/>
          </a:xfrm>
          <a:prstGeom prst="rect">
            <a:avLst/>
          </a:prstGeom>
          <a:ln w="76200">
            <a:solidFill>
              <a:schemeClr val="accent2"/>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dirty="0">
                <a:latin typeface="Montserrat" panose="00000500000000000000" pitchFamily="2" charset="0"/>
              </a:rPr>
              <a:t>Select </a:t>
            </a:r>
            <a:r>
              <a:rPr lang="en-US" sz="2000" b="1" dirty="0">
                <a:latin typeface="Montserrat" panose="00000500000000000000" pitchFamily="2" charset="0"/>
              </a:rPr>
              <a:t>Yes</a:t>
            </a:r>
          </a:p>
        </p:txBody>
      </p:sp>
    </p:spTree>
    <p:extLst>
      <p:ext uri="{BB962C8B-B14F-4D97-AF65-F5344CB8AC3E}">
        <p14:creationId xmlns:p14="http://schemas.microsoft.com/office/powerpoint/2010/main" val="3706638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a:bodyPr>
          <a:lstStyle/>
          <a:p>
            <a:pPr marL="0" indent="0">
              <a:lnSpc>
                <a:spcPct val="100000"/>
              </a:lnSpc>
              <a:buNone/>
            </a:pPr>
            <a:r>
              <a:rPr lang="en-US" sz="2800" dirty="0">
                <a:latin typeface="Montserrat" panose="00000500000000000000" pitchFamily="2" charset="0"/>
              </a:rPr>
              <a:t>Accept the ProQuest agreement. It will reflect the publishing option you chose in the previous step. Then, on the next page, check the box to accept the University agreement. </a:t>
            </a:r>
          </a:p>
          <a:p>
            <a:pPr marL="0" indent="0">
              <a:lnSpc>
                <a:spcPct val="100000"/>
              </a:lnSpc>
              <a:buNone/>
            </a:pP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3. Agreements</a:t>
            </a:r>
            <a:endParaRPr lang="en-US" b="1" dirty="0">
              <a:latin typeface="Montserrat" panose="00000500000000000000" pitchFamily="2" charset="0"/>
            </a:endParaRPr>
          </a:p>
        </p:txBody>
      </p:sp>
      <p:sp>
        <p:nvSpPr>
          <p:cNvPr id="5" name="Rectangle: Rounded Corners 4">
            <a:extLst>
              <a:ext uri="{FF2B5EF4-FFF2-40B4-BE49-F238E27FC236}">
                <a16:creationId xmlns:a16="http://schemas.microsoft.com/office/drawing/2014/main" id="{883B48DC-29C2-6568-CADC-AC004247C1E6}"/>
              </a:ext>
            </a:extLst>
          </p:cNvPr>
          <p:cNvSpPr/>
          <p:nvPr/>
        </p:nvSpPr>
        <p:spPr>
          <a:xfrm>
            <a:off x="3942907" y="3868474"/>
            <a:ext cx="4306186" cy="1605516"/>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Save and Continue</a:t>
            </a:r>
          </a:p>
        </p:txBody>
      </p:sp>
    </p:spTree>
    <p:extLst>
      <p:ext uri="{BB962C8B-B14F-4D97-AF65-F5344CB8AC3E}">
        <p14:creationId xmlns:p14="http://schemas.microsoft.com/office/powerpoint/2010/main" val="661543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81C87-9FDD-6437-05D7-30531F814EC2}"/>
              </a:ext>
            </a:extLst>
          </p:cNvPr>
          <p:cNvSpPr>
            <a:spLocks noGrp="1"/>
          </p:cNvSpPr>
          <p:nvPr>
            <p:ph idx="1"/>
          </p:nvPr>
        </p:nvSpPr>
        <p:spPr>
          <a:xfrm>
            <a:off x="1097280" y="1920940"/>
            <a:ext cx="10058400" cy="4150251"/>
          </a:xfrm>
        </p:spPr>
        <p:txBody>
          <a:bodyPr>
            <a:normAutofit/>
          </a:bodyPr>
          <a:lstStyle/>
          <a:p>
            <a:pPr marL="0" indent="0">
              <a:lnSpc>
                <a:spcPct val="100000"/>
              </a:lnSpc>
              <a:buNone/>
            </a:pPr>
            <a:r>
              <a:rPr lang="en-US" sz="2800" dirty="0">
                <a:latin typeface="Montserrat" panose="00000500000000000000" pitchFamily="2" charset="0"/>
              </a:rPr>
              <a:t>Enter your contact information. Provide a permanent email address and school address so that you can have access to your ProQuest account after you lose access to your Cal State LA email address.</a:t>
            </a:r>
          </a:p>
          <a:p>
            <a:pPr marL="0" indent="0">
              <a:lnSpc>
                <a:spcPct val="100000"/>
              </a:lnSpc>
              <a:buNone/>
            </a:pPr>
            <a:endParaRPr lang="en-US" sz="2800" dirty="0">
              <a:latin typeface="Montserrat" panose="00000500000000000000" pitchFamily="2" charset="0"/>
            </a:endParaRPr>
          </a:p>
          <a:p>
            <a:pPr marL="0" indent="0">
              <a:lnSpc>
                <a:spcPct val="100000"/>
              </a:lnSpc>
              <a:buNone/>
            </a:pPr>
            <a:endParaRPr lang="en-US" sz="2800" dirty="0">
              <a:latin typeface="Montserrat" panose="00000500000000000000" pitchFamily="2" charset="0"/>
            </a:endParaRPr>
          </a:p>
          <a:p>
            <a:pPr marL="0" indent="0">
              <a:lnSpc>
                <a:spcPct val="100000"/>
              </a:lnSpc>
              <a:buNone/>
            </a:pPr>
            <a:endParaRPr lang="en-US" sz="3200" dirty="0">
              <a:solidFill>
                <a:schemeClr val="tx1"/>
              </a:solidFill>
              <a:latin typeface="Montserrat" panose="00000500000000000000" pitchFamily="2" charset="0"/>
            </a:endParaRPr>
          </a:p>
          <a:p>
            <a:pPr marL="0" indent="0">
              <a:lnSpc>
                <a:spcPct val="110000"/>
              </a:lnSpc>
              <a:buNone/>
            </a:pPr>
            <a:endParaRPr lang="en-US" sz="1600" dirty="0">
              <a:solidFill>
                <a:srgbClr val="000000"/>
              </a:solidFill>
            </a:endParaRPr>
          </a:p>
        </p:txBody>
      </p:sp>
      <p:sp>
        <p:nvSpPr>
          <p:cNvPr id="2" name="Title 1">
            <a:extLst>
              <a:ext uri="{FF2B5EF4-FFF2-40B4-BE49-F238E27FC236}">
                <a16:creationId xmlns:a16="http://schemas.microsoft.com/office/drawing/2014/main" id="{8CEB217E-5CE0-77EC-E99F-C4BD1CC547E3}"/>
              </a:ext>
            </a:extLst>
          </p:cNvPr>
          <p:cNvSpPr>
            <a:spLocks noGrp="1"/>
          </p:cNvSpPr>
          <p:nvPr>
            <p:ph type="title"/>
          </p:nvPr>
        </p:nvSpPr>
        <p:spPr/>
        <p:txBody>
          <a:bodyPr>
            <a:normAutofit/>
          </a:bodyPr>
          <a:lstStyle/>
          <a:p>
            <a:r>
              <a:rPr lang="en-US" b="1" dirty="0">
                <a:solidFill>
                  <a:schemeClr val="tx1"/>
                </a:solidFill>
                <a:latin typeface="Montserrat" panose="00000500000000000000" pitchFamily="2" charset="0"/>
              </a:rPr>
              <a:t>4. Contact Information</a:t>
            </a:r>
            <a:endParaRPr lang="en-US" b="1" dirty="0">
              <a:latin typeface="Montserrat" panose="00000500000000000000" pitchFamily="2" charset="0"/>
            </a:endParaRPr>
          </a:p>
        </p:txBody>
      </p:sp>
      <p:sp>
        <p:nvSpPr>
          <p:cNvPr id="4" name="Rectangle: Rounded Corners 3">
            <a:extLst>
              <a:ext uri="{FF2B5EF4-FFF2-40B4-BE49-F238E27FC236}">
                <a16:creationId xmlns:a16="http://schemas.microsoft.com/office/drawing/2014/main" id="{39C43BD6-B9C2-8C8D-A8E7-90018664E913}"/>
              </a:ext>
            </a:extLst>
          </p:cNvPr>
          <p:cNvSpPr/>
          <p:nvPr/>
        </p:nvSpPr>
        <p:spPr>
          <a:xfrm>
            <a:off x="3827721" y="3996065"/>
            <a:ext cx="4306186" cy="1605516"/>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Montserrat" panose="00000500000000000000" pitchFamily="2" charset="0"/>
              </a:rPr>
              <a:t>Continue</a:t>
            </a:r>
          </a:p>
        </p:txBody>
      </p:sp>
    </p:spTree>
    <p:extLst>
      <p:ext uri="{BB962C8B-B14F-4D97-AF65-F5344CB8AC3E}">
        <p14:creationId xmlns:p14="http://schemas.microsoft.com/office/powerpoint/2010/main" val="282522021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trospect">
  <a:themeElements>
    <a:clrScheme name="Custom 4">
      <a:dk1>
        <a:sysClr val="windowText" lastClr="000000"/>
      </a:dk1>
      <a:lt1>
        <a:sysClr val="window" lastClr="FFFFFF"/>
      </a:lt1>
      <a:dk2>
        <a:srgbClr val="000000"/>
      </a:dk2>
      <a:lt2>
        <a:srgbClr val="F8F8F8"/>
      </a:lt2>
      <a:accent1>
        <a:srgbClr val="4A4F55"/>
      </a:accent1>
      <a:accent2>
        <a:srgbClr val="FFCE00"/>
      </a:accent2>
      <a:accent3>
        <a:srgbClr val="969696"/>
      </a:accent3>
      <a:accent4>
        <a:srgbClr val="808080"/>
      </a:accent4>
      <a:accent5>
        <a:srgbClr val="5F5F5F"/>
      </a:accent5>
      <a:accent6>
        <a:srgbClr val="4D4D4D"/>
      </a:accent6>
      <a:hlink>
        <a:srgbClr val="0070C0"/>
      </a:hlink>
      <a:folHlink>
        <a:srgbClr val="919191"/>
      </a:folHlink>
    </a:clrScheme>
    <a:fontScheme name="Custom 2">
      <a:majorFont>
        <a:latin typeface="FuturaBT Book"/>
        <a:ea typeface=""/>
        <a:cs typeface=""/>
      </a:majorFont>
      <a:minorFont>
        <a:latin typeface="Tisa Offc"/>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92</TotalTime>
  <Words>767</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Aptos</vt:lpstr>
      <vt:lpstr>Arial</vt:lpstr>
      <vt:lpstr>Calibri</vt:lpstr>
      <vt:lpstr>Calibri Light</vt:lpstr>
      <vt:lpstr>FuturaBT Book</vt:lpstr>
      <vt:lpstr>Montserrat</vt:lpstr>
      <vt:lpstr>Tisa Offc</vt:lpstr>
      <vt:lpstr>Wingdings</vt:lpstr>
      <vt:lpstr>1_Office Theme</vt:lpstr>
      <vt:lpstr>Retrospect</vt:lpstr>
      <vt:lpstr>Upload to ProQuest</vt:lpstr>
      <vt:lpstr>PREPARE TO UPLOAD</vt:lpstr>
      <vt:lpstr>Navigate to ProQuest</vt:lpstr>
      <vt:lpstr>1. Instructions</vt:lpstr>
      <vt:lpstr>2. Publishing Options</vt:lpstr>
      <vt:lpstr>2a. Traditional Publishing</vt:lpstr>
      <vt:lpstr>2b. Open Access Publishing</vt:lpstr>
      <vt:lpstr>3. Agreements</vt:lpstr>
      <vt:lpstr>4. Contact Information</vt:lpstr>
      <vt:lpstr>5. Thesis/Project Report Information</vt:lpstr>
      <vt:lpstr>6. PDF of your thesis or project report</vt:lpstr>
      <vt:lpstr>7. Supplemental Files</vt:lpstr>
      <vt:lpstr>9. Notes to Administrator (optional)</vt:lpstr>
      <vt:lpstr>9. Register U.S. Copyright</vt:lpstr>
      <vt:lpstr>10. Pre-order copies</vt:lpstr>
      <vt:lpstr>11. Submit</vt:lpstr>
      <vt:lpstr>You will get feedback by Wednesday, May 14.</vt:lpstr>
      <vt:lpstr>To submit revisions: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Chavez, Andrew R</dc:creator>
  <cp:lastModifiedBy>Chavez, Andrew R</cp:lastModifiedBy>
  <cp:revision>1</cp:revision>
  <dcterms:created xsi:type="dcterms:W3CDTF">2025-05-01T00:14:18Z</dcterms:created>
  <dcterms:modified xsi:type="dcterms:W3CDTF">2025-05-01T01:47:17Z</dcterms:modified>
</cp:coreProperties>
</file>