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83" r:id="rId5"/>
  </p:sldMasterIdLst>
  <p:notesMasterIdLst>
    <p:notesMasterId r:id="rId19"/>
  </p:notesMasterIdLst>
  <p:sldIdLst>
    <p:sldId id="273" r:id="rId6"/>
    <p:sldId id="295" r:id="rId7"/>
    <p:sldId id="283" r:id="rId8"/>
    <p:sldId id="292" r:id="rId9"/>
    <p:sldId id="296" r:id="rId10"/>
    <p:sldId id="294" r:id="rId11"/>
    <p:sldId id="287" r:id="rId12"/>
    <p:sldId id="288" r:id="rId13"/>
    <p:sldId id="290" r:id="rId14"/>
    <p:sldId id="298" r:id="rId15"/>
    <p:sldId id="301" r:id="rId16"/>
    <p:sldId id="299" r:id="rId17"/>
    <p:sldId id="300" r:id="rId18"/>
  </p:sldIdLst>
  <p:sldSz cx="14630400" cy="8229600"/>
  <p:notesSz cx="6858000" cy="9144000"/>
  <p:defaultTextStyle>
    <a:defPPr>
      <a:defRPr lang="en-US"/>
    </a:defPPr>
    <a:lvl1pPr algn="l" defTabSz="1096963" rtl="0" eaLnBrk="0" fontAlgn="base" hangingPunct="0">
      <a:spcBef>
        <a:spcPct val="0"/>
      </a:spcBef>
      <a:spcAft>
        <a:spcPct val="0"/>
      </a:spcAft>
      <a:defRPr sz="2100" kern="1200">
        <a:solidFill>
          <a:schemeClr val="tx1"/>
        </a:solidFill>
        <a:latin typeface="Calibri" charset="0"/>
        <a:ea typeface="+mn-ea"/>
        <a:cs typeface="+mn-cs"/>
      </a:defRPr>
    </a:lvl1pPr>
    <a:lvl2pPr marL="547688" indent="-90488" algn="l" defTabSz="1096963" rtl="0" eaLnBrk="0" fontAlgn="base" hangingPunct="0">
      <a:spcBef>
        <a:spcPct val="0"/>
      </a:spcBef>
      <a:spcAft>
        <a:spcPct val="0"/>
      </a:spcAft>
      <a:defRPr sz="2100" kern="1200">
        <a:solidFill>
          <a:schemeClr val="tx1"/>
        </a:solidFill>
        <a:latin typeface="Calibri" charset="0"/>
        <a:ea typeface="+mn-ea"/>
        <a:cs typeface="+mn-cs"/>
      </a:defRPr>
    </a:lvl2pPr>
    <a:lvl3pPr marL="1096963" indent="-182563" algn="l" defTabSz="1096963" rtl="0" eaLnBrk="0" fontAlgn="base" hangingPunct="0">
      <a:spcBef>
        <a:spcPct val="0"/>
      </a:spcBef>
      <a:spcAft>
        <a:spcPct val="0"/>
      </a:spcAft>
      <a:defRPr sz="2100" kern="1200">
        <a:solidFill>
          <a:schemeClr val="tx1"/>
        </a:solidFill>
        <a:latin typeface="Calibri" charset="0"/>
        <a:ea typeface="+mn-ea"/>
        <a:cs typeface="+mn-cs"/>
      </a:defRPr>
    </a:lvl3pPr>
    <a:lvl4pPr marL="1644650" indent="-273050" algn="l" defTabSz="1096963" rtl="0" eaLnBrk="0" fontAlgn="base" hangingPunct="0">
      <a:spcBef>
        <a:spcPct val="0"/>
      </a:spcBef>
      <a:spcAft>
        <a:spcPct val="0"/>
      </a:spcAft>
      <a:defRPr sz="2100" kern="1200">
        <a:solidFill>
          <a:schemeClr val="tx1"/>
        </a:solidFill>
        <a:latin typeface="Calibri" charset="0"/>
        <a:ea typeface="+mn-ea"/>
        <a:cs typeface="+mn-cs"/>
      </a:defRPr>
    </a:lvl4pPr>
    <a:lvl5pPr marL="2193925" indent="-365125" algn="l" defTabSz="1096963" rtl="0" eaLnBrk="0" fontAlgn="base" hangingPunct="0">
      <a:spcBef>
        <a:spcPct val="0"/>
      </a:spcBef>
      <a:spcAft>
        <a:spcPct val="0"/>
      </a:spcAft>
      <a:defRPr sz="2100" kern="1200">
        <a:solidFill>
          <a:schemeClr val="tx1"/>
        </a:solidFill>
        <a:latin typeface="Calibri" charset="0"/>
        <a:ea typeface="+mn-ea"/>
        <a:cs typeface="+mn-cs"/>
      </a:defRPr>
    </a:lvl5pPr>
    <a:lvl6pPr marL="2286000" algn="l" defTabSz="914400" rtl="0" eaLnBrk="1" latinLnBrk="0" hangingPunct="1">
      <a:defRPr sz="2100" kern="1200">
        <a:solidFill>
          <a:schemeClr val="tx1"/>
        </a:solidFill>
        <a:latin typeface="Calibri" charset="0"/>
        <a:ea typeface="+mn-ea"/>
        <a:cs typeface="+mn-cs"/>
      </a:defRPr>
    </a:lvl6pPr>
    <a:lvl7pPr marL="2743200" algn="l" defTabSz="914400" rtl="0" eaLnBrk="1" latinLnBrk="0" hangingPunct="1">
      <a:defRPr sz="2100" kern="1200">
        <a:solidFill>
          <a:schemeClr val="tx1"/>
        </a:solidFill>
        <a:latin typeface="Calibri" charset="0"/>
        <a:ea typeface="+mn-ea"/>
        <a:cs typeface="+mn-cs"/>
      </a:defRPr>
    </a:lvl7pPr>
    <a:lvl8pPr marL="3200400" algn="l" defTabSz="914400" rtl="0" eaLnBrk="1" latinLnBrk="0" hangingPunct="1">
      <a:defRPr sz="2100" kern="1200">
        <a:solidFill>
          <a:schemeClr val="tx1"/>
        </a:solidFill>
        <a:latin typeface="Calibri" charset="0"/>
        <a:ea typeface="+mn-ea"/>
        <a:cs typeface="+mn-cs"/>
      </a:defRPr>
    </a:lvl8pPr>
    <a:lvl9pPr marL="3657600" algn="l" defTabSz="914400" rtl="0" eaLnBrk="1" latinLnBrk="0" hangingPunct="1">
      <a:defRPr sz="2100"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457E04-B97A-41F4-9D71-4008D2175909}" v="20" dt="2023-11-16T23:01:33.0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59"/>
    <p:restoredTop sz="95109"/>
  </p:normalViewPr>
  <p:slideViewPr>
    <p:cSldViewPr snapToGrid="0" snapToObjects="1">
      <p:cViewPr varScale="1">
        <p:scale>
          <a:sx n="87" d="100"/>
          <a:sy n="87" d="100"/>
        </p:scale>
        <p:origin x="906"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vez, Andrew R" userId="3c3177b2-8ef7-4bc8-a5fc-122c13026efc" providerId="ADAL" clId="{43457E04-B97A-41F4-9D71-4008D2175909}"/>
    <pc:docChg chg="undo custSel modSld">
      <pc:chgData name="Chavez, Andrew R" userId="3c3177b2-8ef7-4bc8-a5fc-122c13026efc" providerId="ADAL" clId="{43457E04-B97A-41F4-9D71-4008D2175909}" dt="2023-11-16T23:11:07.362" v="223" actId="113"/>
      <pc:docMkLst>
        <pc:docMk/>
      </pc:docMkLst>
      <pc:sldChg chg="modSp">
        <pc:chgData name="Chavez, Andrew R" userId="3c3177b2-8ef7-4bc8-a5fc-122c13026efc" providerId="ADAL" clId="{43457E04-B97A-41F4-9D71-4008D2175909}" dt="2023-11-16T23:01:33.039" v="222" actId="20577"/>
        <pc:sldMkLst>
          <pc:docMk/>
          <pc:sldMk cId="1687318753" sldId="283"/>
        </pc:sldMkLst>
        <pc:spChg chg="mod">
          <ac:chgData name="Chavez, Andrew R" userId="3c3177b2-8ef7-4bc8-a5fc-122c13026efc" providerId="ADAL" clId="{43457E04-B97A-41F4-9D71-4008D2175909}" dt="2023-11-16T23:01:33.039" v="222" actId="20577"/>
          <ac:spMkLst>
            <pc:docMk/>
            <pc:sldMk cId="1687318753" sldId="283"/>
            <ac:spMk id="3" creationId="{78D73A72-714C-54EA-9EC9-24A27D3ACA92}"/>
          </ac:spMkLst>
        </pc:spChg>
      </pc:sldChg>
      <pc:sldChg chg="modSp">
        <pc:chgData name="Chavez, Andrew R" userId="3c3177b2-8ef7-4bc8-a5fc-122c13026efc" providerId="ADAL" clId="{43457E04-B97A-41F4-9D71-4008D2175909}" dt="2023-11-16T19:03:00.456" v="3" actId="113"/>
        <pc:sldMkLst>
          <pc:docMk/>
          <pc:sldMk cId="589757056" sldId="292"/>
        </pc:sldMkLst>
        <pc:spChg chg="mod">
          <ac:chgData name="Chavez, Andrew R" userId="3c3177b2-8ef7-4bc8-a5fc-122c13026efc" providerId="ADAL" clId="{43457E04-B97A-41F4-9D71-4008D2175909}" dt="2023-11-16T19:03:00.456" v="3" actId="113"/>
          <ac:spMkLst>
            <pc:docMk/>
            <pc:sldMk cId="589757056" sldId="292"/>
            <ac:spMk id="10" creationId="{476B22BD-927E-87FA-79A1-ACA12F1E204C}"/>
          </ac:spMkLst>
        </pc:spChg>
      </pc:sldChg>
      <pc:sldChg chg="modSp mod">
        <pc:chgData name="Chavez, Andrew R" userId="3c3177b2-8ef7-4bc8-a5fc-122c13026efc" providerId="ADAL" clId="{43457E04-B97A-41F4-9D71-4008D2175909}" dt="2023-11-16T19:04:02.225" v="22" actId="20577"/>
        <pc:sldMkLst>
          <pc:docMk/>
          <pc:sldMk cId="1865045265" sldId="294"/>
        </pc:sldMkLst>
        <pc:graphicFrameChg chg="modGraphic">
          <ac:chgData name="Chavez, Andrew R" userId="3c3177b2-8ef7-4bc8-a5fc-122c13026efc" providerId="ADAL" clId="{43457E04-B97A-41F4-9D71-4008D2175909}" dt="2023-11-16T19:04:02.225" v="22" actId="20577"/>
          <ac:graphicFrameMkLst>
            <pc:docMk/>
            <pc:sldMk cId="1865045265" sldId="294"/>
            <ac:graphicFrameMk id="3" creationId="{8592A3D2-DBBE-EC4D-B9C8-2F3927F985B1}"/>
          </ac:graphicFrameMkLst>
        </pc:graphicFrameChg>
      </pc:sldChg>
      <pc:sldChg chg="modSp">
        <pc:chgData name="Chavez, Andrew R" userId="3c3177b2-8ef7-4bc8-a5fc-122c13026efc" providerId="ADAL" clId="{43457E04-B97A-41F4-9D71-4008D2175909}" dt="2023-11-16T19:03:11.277" v="4" actId="20577"/>
        <pc:sldMkLst>
          <pc:docMk/>
          <pc:sldMk cId="2213822259" sldId="296"/>
        </pc:sldMkLst>
        <pc:spChg chg="mod">
          <ac:chgData name="Chavez, Andrew R" userId="3c3177b2-8ef7-4bc8-a5fc-122c13026efc" providerId="ADAL" clId="{43457E04-B97A-41F4-9D71-4008D2175909}" dt="2023-11-16T19:03:11.277" v="4" actId="20577"/>
          <ac:spMkLst>
            <pc:docMk/>
            <pc:sldMk cId="2213822259" sldId="296"/>
            <ac:spMk id="10" creationId="{476B22BD-927E-87FA-79A1-ACA12F1E204C}"/>
          </ac:spMkLst>
        </pc:spChg>
      </pc:sldChg>
      <pc:sldChg chg="modSp mod">
        <pc:chgData name="Chavez, Andrew R" userId="3c3177b2-8ef7-4bc8-a5fc-122c13026efc" providerId="ADAL" clId="{43457E04-B97A-41F4-9D71-4008D2175909}" dt="2023-11-16T23:11:07.362" v="223" actId="113"/>
        <pc:sldMkLst>
          <pc:docMk/>
          <pc:sldMk cId="1357235962" sldId="298"/>
        </pc:sldMkLst>
        <pc:spChg chg="mod">
          <ac:chgData name="Chavez, Andrew R" userId="3c3177b2-8ef7-4bc8-a5fc-122c13026efc" providerId="ADAL" clId="{43457E04-B97A-41F4-9D71-4008D2175909}" dt="2023-11-16T23:11:07.362" v="223" actId="113"/>
          <ac:spMkLst>
            <pc:docMk/>
            <pc:sldMk cId="1357235962" sldId="298"/>
            <ac:spMk id="10" creationId="{476B22BD-927E-87FA-79A1-ACA12F1E204C}"/>
          </ac:spMkLst>
        </pc:spChg>
      </pc:sldChg>
      <pc:sldChg chg="addSp delSp modSp mod">
        <pc:chgData name="Chavez, Andrew R" userId="3c3177b2-8ef7-4bc8-a5fc-122c13026efc" providerId="ADAL" clId="{43457E04-B97A-41F4-9D71-4008D2175909}" dt="2023-11-16T19:06:49.161" v="210" actId="1076"/>
        <pc:sldMkLst>
          <pc:docMk/>
          <pc:sldMk cId="1833018572" sldId="300"/>
        </pc:sldMkLst>
        <pc:spChg chg="add del mod">
          <ac:chgData name="Chavez, Andrew R" userId="3c3177b2-8ef7-4bc8-a5fc-122c13026efc" providerId="ADAL" clId="{43457E04-B97A-41F4-9D71-4008D2175909}" dt="2023-11-16T19:06:49.161" v="210" actId="1076"/>
          <ac:spMkLst>
            <pc:docMk/>
            <pc:sldMk cId="1833018572" sldId="300"/>
            <ac:spMk id="3" creationId="{00000000-0000-0000-0000-000000000000}"/>
          </ac:spMkLst>
        </pc:spChg>
        <pc:spChg chg="add del mod">
          <ac:chgData name="Chavez, Andrew R" userId="3c3177b2-8ef7-4bc8-a5fc-122c13026efc" providerId="ADAL" clId="{43457E04-B97A-41F4-9D71-4008D2175909}" dt="2023-11-16T19:06:43.921" v="209" actId="478"/>
          <ac:spMkLst>
            <pc:docMk/>
            <pc:sldMk cId="1833018572" sldId="300"/>
            <ac:spMk id="4" creationId="{2EDC27BF-772C-E4F3-9F66-C29DAAB33189}"/>
          </ac:spMkLst>
        </pc:spChg>
      </pc:sldChg>
      <pc:sldChg chg="modSp mod">
        <pc:chgData name="Chavez, Andrew R" userId="3c3177b2-8ef7-4bc8-a5fc-122c13026efc" providerId="ADAL" clId="{43457E04-B97A-41F4-9D71-4008D2175909}" dt="2023-11-16T19:06:06.668" v="201" actId="3626"/>
        <pc:sldMkLst>
          <pc:docMk/>
          <pc:sldMk cId="882853695" sldId="301"/>
        </pc:sldMkLst>
        <pc:spChg chg="mod">
          <ac:chgData name="Chavez, Andrew R" userId="3c3177b2-8ef7-4bc8-a5fc-122c13026efc" providerId="ADAL" clId="{43457E04-B97A-41F4-9D71-4008D2175909}" dt="2023-11-16T19:06:06.668" v="201" actId="3626"/>
          <ac:spMkLst>
            <pc:docMk/>
            <pc:sldMk cId="882853695" sldId="301"/>
            <ac:spMk id="10" creationId="{476B22BD-927E-87FA-79A1-ACA12F1E204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097280"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097280" eaLnBrk="1" fontAlgn="auto" hangingPunct="1">
              <a:spcBef>
                <a:spcPts val="0"/>
              </a:spcBef>
              <a:spcAft>
                <a:spcPts val="0"/>
              </a:spcAft>
              <a:defRPr sz="1200" smtClean="0">
                <a:latin typeface="+mn-lt"/>
              </a:defRPr>
            </a:lvl1pPr>
          </a:lstStyle>
          <a:p>
            <a:pPr>
              <a:defRPr/>
            </a:pPr>
            <a:fld id="{9EBEF915-9D47-9340-AEE8-BB6439B0C0F6}" type="datetimeFigureOut">
              <a:rPr lang="en-US"/>
              <a:pPr>
                <a:defRPr/>
              </a:pPr>
              <a:t>11/16/2023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097280"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097280" eaLnBrk="1" fontAlgn="auto" hangingPunct="1">
              <a:spcBef>
                <a:spcPts val="0"/>
              </a:spcBef>
              <a:spcAft>
                <a:spcPts val="0"/>
              </a:spcAft>
              <a:defRPr sz="1200" smtClean="0">
                <a:latin typeface="+mn-lt"/>
              </a:defRPr>
            </a:lvl1pPr>
          </a:lstStyle>
          <a:p>
            <a:pPr>
              <a:defRPr/>
            </a:pPr>
            <a:fld id="{DD71E48D-9728-2F45-B02D-C2713662B4D4}" type="slidenum">
              <a:rPr lang="en-US"/>
              <a:pPr>
                <a:defRPr/>
              </a:pPr>
              <a:t>‹#›</a:t>
            </a:fld>
            <a:endParaRPr lang="en-US"/>
          </a:p>
        </p:txBody>
      </p:sp>
    </p:spTree>
    <p:extLst>
      <p:ext uri="{BB962C8B-B14F-4D97-AF65-F5344CB8AC3E}">
        <p14:creationId xmlns:p14="http://schemas.microsoft.com/office/powerpoint/2010/main" val="1302735415"/>
      </p:ext>
    </p:extLst>
  </p:cSld>
  <p:clrMap bg1="lt1" tx1="dk1" bg2="lt2" tx2="dk2" accent1="accent1" accent2="accent2" accent3="accent3" accent4="accent4" accent5="accent5" accent6="accent6" hlink="hlink" folHlink="folHlink"/>
  <p:notesStyle>
    <a:lvl1pPr algn="l" defTabSz="1096963" rtl="0" fontAlgn="base">
      <a:spcBef>
        <a:spcPct val="30000"/>
      </a:spcBef>
      <a:spcAft>
        <a:spcPct val="0"/>
      </a:spcAft>
      <a:defRPr sz="1400" kern="1200">
        <a:solidFill>
          <a:schemeClr val="tx1"/>
        </a:solidFill>
        <a:latin typeface="+mn-lt"/>
        <a:ea typeface="+mn-ea"/>
        <a:cs typeface="+mn-cs"/>
      </a:defRPr>
    </a:lvl1pPr>
    <a:lvl2pPr marL="547688" algn="l" defTabSz="1096963" rtl="0" fontAlgn="base">
      <a:spcBef>
        <a:spcPct val="30000"/>
      </a:spcBef>
      <a:spcAft>
        <a:spcPct val="0"/>
      </a:spcAft>
      <a:defRPr sz="1400" kern="1200">
        <a:solidFill>
          <a:schemeClr val="tx1"/>
        </a:solidFill>
        <a:latin typeface="+mn-lt"/>
        <a:ea typeface="+mn-ea"/>
        <a:cs typeface="+mn-cs"/>
      </a:defRPr>
    </a:lvl2pPr>
    <a:lvl3pPr marL="1096963" algn="l" defTabSz="1096963" rtl="0" fontAlgn="base">
      <a:spcBef>
        <a:spcPct val="30000"/>
      </a:spcBef>
      <a:spcAft>
        <a:spcPct val="0"/>
      </a:spcAft>
      <a:defRPr sz="1400" kern="1200">
        <a:solidFill>
          <a:schemeClr val="tx1"/>
        </a:solidFill>
        <a:latin typeface="+mn-lt"/>
        <a:ea typeface="+mn-ea"/>
        <a:cs typeface="+mn-cs"/>
      </a:defRPr>
    </a:lvl3pPr>
    <a:lvl4pPr marL="1644650" algn="l" defTabSz="1096963" rtl="0" fontAlgn="base">
      <a:spcBef>
        <a:spcPct val="30000"/>
      </a:spcBef>
      <a:spcAft>
        <a:spcPct val="0"/>
      </a:spcAft>
      <a:defRPr sz="1400" kern="1200">
        <a:solidFill>
          <a:schemeClr val="tx1"/>
        </a:solidFill>
        <a:latin typeface="+mn-lt"/>
        <a:ea typeface="+mn-ea"/>
        <a:cs typeface="+mn-cs"/>
      </a:defRPr>
    </a:lvl4pPr>
    <a:lvl5pPr marL="2193925" algn="l" defTabSz="1096963" rtl="0" fontAlgn="base">
      <a:spcBef>
        <a:spcPct val="30000"/>
      </a:spcBef>
      <a:spcAft>
        <a:spcPct val="0"/>
      </a:spcAft>
      <a:defRPr sz="1400" kern="1200">
        <a:solidFill>
          <a:schemeClr val="tx1"/>
        </a:solidFill>
        <a:latin typeface="+mn-lt"/>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defTabSz="1097280" fontAlgn="auto">
              <a:spcBef>
                <a:spcPts val="0"/>
              </a:spcBef>
              <a:spcAft>
                <a:spcPts val="0"/>
              </a:spcAft>
              <a:defRPr/>
            </a:pPr>
            <a:endParaRPr lang="en-US" sz="144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1614842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lstStyle/>
          <a:p>
            <a:pPr defTabSz="1097280" fontAlgn="auto">
              <a:spcBef>
                <a:spcPts val="0"/>
              </a:spcBef>
              <a:spcAft>
                <a:spcPts val="0"/>
              </a:spcAft>
              <a:defRPr/>
            </a:pPr>
            <a:r>
              <a:rPr lang="en-US" sz="1440" dirty="0"/>
              <a:t>Special emphasis given to UC applications</a:t>
            </a:r>
          </a:p>
          <a:p>
            <a:r>
              <a:rPr lang="en-US" sz="4000" i="1" u="sng" dirty="0"/>
              <a:t>Travel Funds</a:t>
            </a:r>
            <a:r>
              <a:rPr lang="en-US" sz="4000" dirty="0"/>
              <a:t> for the student to visit U.S. doctoral-granting institutions and/or to attend professional meetings appropriate to the student's development.</a:t>
            </a:r>
          </a:p>
          <a:p>
            <a:pPr marL="0" indent="0">
              <a:buNone/>
            </a:pPr>
            <a:endParaRPr lang="en-US" sz="4000" dirty="0"/>
          </a:p>
          <a:p>
            <a:r>
              <a:rPr lang="en-US" sz="4000" i="1" u="sng" dirty="0"/>
              <a:t>Development Funds</a:t>
            </a:r>
            <a:r>
              <a:rPr lang="en-US" sz="4000" dirty="0"/>
              <a:t> for other related activities, such as student membership in professional organizations, subscriptions to academic journals, graduate school applications and test fees, GRE preparation, and the cost of minor research materials, for example.</a:t>
            </a:r>
          </a:p>
          <a:p>
            <a:pPr marL="0" indent="0">
              <a:buNone/>
            </a:pPr>
            <a:endParaRPr lang="en-US" sz="4000" dirty="0"/>
          </a:p>
          <a:p>
            <a:r>
              <a:rPr lang="en-US" sz="4000" i="1" u="sng" dirty="0"/>
              <a:t>A</a:t>
            </a:r>
            <a:r>
              <a:rPr lang="en-US" sz="4000" u="sng" dirty="0"/>
              <a:t> </a:t>
            </a:r>
            <a:r>
              <a:rPr lang="en-US" sz="4000" i="1" u="sng" dirty="0"/>
              <a:t>Summer Research Experience</a:t>
            </a:r>
            <a:r>
              <a:rPr lang="en-US" sz="4000" i="1" dirty="0"/>
              <a:t> </a:t>
            </a:r>
            <a:r>
              <a:rPr lang="en-US" sz="4000" dirty="0"/>
              <a:t>opportunity at a University of California campus or other U.S. major research university, fully funded by the Pre-Doctoral Program, so that the scholar can participate in doctoral-level research prior to applying to a Ph.D. program.</a:t>
            </a:r>
          </a:p>
          <a:p>
            <a:pPr defTabSz="1097280" fontAlgn="auto">
              <a:spcBef>
                <a:spcPts val="0"/>
              </a:spcBef>
              <a:spcAft>
                <a:spcPts val="0"/>
              </a:spcAft>
              <a:defRPr/>
            </a:pPr>
            <a:endParaRPr lang="en-US" sz="1440" dirty="0"/>
          </a:p>
          <a:p>
            <a:pPr defTabSz="1097280" fontAlgn="auto">
              <a:spcBef>
                <a:spcPts val="0"/>
              </a:spcBef>
              <a:spcAft>
                <a:spcPts val="0"/>
              </a:spcAft>
              <a:defRPr/>
            </a:pPr>
            <a:endParaRPr lang="en-US" sz="1440" dirty="0"/>
          </a:p>
          <a:p>
            <a:pPr lvl="1" eaLnBrk="1" hangingPunct="1"/>
            <a:r>
              <a:rPr lang="en-US" sz="1600" dirty="0">
                <a:latin typeface="Calibri" panose="020F0502020204030204" pitchFamily="34" charset="0"/>
                <a:cs typeface="Calibri" panose="020F0502020204030204" pitchFamily="34" charset="0"/>
              </a:rPr>
              <a:t>Founded in 1989, by the CSU and UC</a:t>
            </a:r>
          </a:p>
          <a:p>
            <a:pPr lvl="1" eaLnBrk="1" hangingPunct="1"/>
            <a:r>
              <a:rPr lang="en-US" sz="1600" dirty="0">
                <a:latin typeface="Calibri" panose="020F0502020204030204" pitchFamily="34" charset="0"/>
                <a:cs typeface="Calibri" panose="020F0502020204030204" pitchFamily="34" charset="0"/>
              </a:rPr>
              <a:t>Funded by the CSU from the California Lottery Fund</a:t>
            </a:r>
          </a:p>
          <a:p>
            <a:pPr lvl="1" eaLnBrk="1" hangingPunct="1"/>
            <a:r>
              <a:rPr lang="en-US" sz="1600" dirty="0">
                <a:latin typeface="Calibri" panose="020F0502020204030204" pitchFamily="34" charset="0"/>
                <a:cs typeface="Calibri" panose="020F0502020204030204" pitchFamily="34" charset="0"/>
              </a:rPr>
              <a:t>Goal: To increase the diversity of the pool of newly minted PhD’s from which the CSU draws its faculty.</a:t>
            </a:r>
          </a:p>
          <a:p>
            <a:pPr defTabSz="1097280" fontAlgn="auto">
              <a:spcBef>
                <a:spcPts val="0"/>
              </a:spcBef>
              <a:spcAft>
                <a:spcPts val="0"/>
              </a:spcAft>
              <a:defRPr/>
            </a:pPr>
            <a:endParaRPr lang="en-US" sz="1440" dirty="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80655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r>
              <a:rPr lang="en-US" sz="1600" b="1" dirty="0">
                <a:solidFill>
                  <a:srgbClr val="C00000"/>
                </a:solidFill>
                <a:latin typeface="Calibri"/>
                <a:cs typeface="Calibri"/>
              </a:rPr>
              <a:t>Mentorship by a CSU Faculty Mentor</a:t>
            </a:r>
            <a:r>
              <a:rPr lang="en-US" sz="1600" dirty="0">
                <a:solidFill>
                  <a:srgbClr val="C00000"/>
                </a:solidFill>
                <a:latin typeface="Calibri"/>
                <a:cs typeface="Calibri"/>
              </a:rPr>
              <a:t> </a:t>
            </a:r>
          </a:p>
          <a:p>
            <a:r>
              <a:rPr lang="en-US" sz="1600" dirty="0">
                <a:latin typeface="Calibri"/>
                <a:cs typeface="Calibri"/>
              </a:rPr>
              <a:t>•Supports professional development in teaching, research and service activities while in graduate school </a:t>
            </a:r>
            <a:endParaRPr lang="en-US" sz="1600" dirty="0">
              <a:cs typeface="Calibri"/>
            </a:endParaRPr>
          </a:p>
          <a:p>
            <a:r>
              <a:rPr lang="en-US" sz="1600" dirty="0">
                <a:latin typeface="Calibri"/>
                <a:cs typeface="Calibri"/>
              </a:rPr>
              <a:t>•Provides advice and guidance to help enhance potential for employment in a CSU tenure-track faculty position  </a:t>
            </a:r>
            <a:endParaRPr lang="en-US" sz="1600" dirty="0">
              <a:cs typeface="Calibri"/>
            </a:endParaRPr>
          </a:p>
          <a:p>
            <a:endParaRPr lang="en-US" sz="1600" dirty="0">
              <a:solidFill>
                <a:srgbClr val="000000"/>
              </a:solidFill>
              <a:latin typeface="Calibri"/>
              <a:cs typeface="Calibri"/>
            </a:endParaRPr>
          </a:p>
          <a:p>
            <a:r>
              <a:rPr lang="en-US" sz="1600" b="1" dirty="0">
                <a:solidFill>
                  <a:srgbClr val="C00000"/>
                </a:solidFill>
                <a:latin typeface="Calibri"/>
                <a:cs typeface="Calibri"/>
              </a:rPr>
              <a:t>Grant Funding</a:t>
            </a:r>
            <a:r>
              <a:rPr lang="en-US" sz="1600" dirty="0">
                <a:solidFill>
                  <a:srgbClr val="C00000"/>
                </a:solidFill>
                <a:latin typeface="Calibri"/>
                <a:cs typeface="Calibri"/>
              </a:rPr>
              <a:t> </a:t>
            </a:r>
          </a:p>
          <a:p>
            <a:r>
              <a:rPr lang="en-US" sz="1600" dirty="0">
                <a:latin typeface="Calibri"/>
                <a:cs typeface="Calibri"/>
              </a:rPr>
              <a:t>•Two types of grants available to students to conduct research and/or travel to conferences </a:t>
            </a:r>
            <a:endParaRPr lang="en-US" sz="1600" dirty="0">
              <a:cs typeface="Calibri"/>
            </a:endParaRPr>
          </a:p>
          <a:p>
            <a:r>
              <a:rPr lang="en-US" sz="1600" dirty="0">
                <a:latin typeface="Calibri"/>
                <a:cs typeface="Calibri"/>
              </a:rPr>
              <a:t>•Membership for to the National Center for Faculty Development &amp; Diversity (NCFDD) </a:t>
            </a:r>
          </a:p>
          <a:p>
            <a:r>
              <a:rPr lang="en-US" sz="1600" dirty="0">
                <a:latin typeface="Calibri"/>
                <a:cs typeface="Calibri"/>
              </a:rPr>
              <a:t>MINI GRANTS: $2500</a:t>
            </a:r>
          </a:p>
          <a:p>
            <a:r>
              <a:rPr lang="en-US" sz="1600" dirty="0">
                <a:latin typeface="Calibri"/>
                <a:cs typeface="Calibri"/>
              </a:rPr>
              <a:t>TRAVEL GRANTS: $1500 FALL/WINTER, $1500 SPRING/SUMMER (FACULTY CAN GET $1500 ONCE PER YEAR)</a:t>
            </a:r>
            <a:endParaRPr lang="en-US" sz="1600" dirty="0">
              <a:cs typeface="Calibri"/>
            </a:endParaRPr>
          </a:p>
          <a:p>
            <a:endParaRPr lang="en-US" sz="1600" dirty="0">
              <a:solidFill>
                <a:srgbClr val="000000"/>
              </a:solidFill>
              <a:latin typeface="Calibri"/>
              <a:cs typeface="Calibri"/>
            </a:endParaRPr>
          </a:p>
          <a:p>
            <a:r>
              <a:rPr lang="en-US" sz="1600" b="1" dirty="0">
                <a:solidFill>
                  <a:srgbClr val="C00000"/>
                </a:solidFill>
                <a:latin typeface="Calibri"/>
                <a:cs typeface="Calibri"/>
              </a:rPr>
              <a:t>Dissertation Fellowship</a:t>
            </a:r>
            <a:r>
              <a:rPr lang="en-US" sz="1600" dirty="0">
                <a:solidFill>
                  <a:srgbClr val="C00000"/>
                </a:solidFill>
                <a:latin typeface="Calibri"/>
                <a:cs typeface="Calibri"/>
              </a:rPr>
              <a:t> </a:t>
            </a:r>
          </a:p>
          <a:p>
            <a:r>
              <a:rPr lang="en-US" sz="1600" dirty="0">
                <a:latin typeface="Calibri"/>
                <a:cs typeface="Calibri"/>
              </a:rPr>
              <a:t>•Supports doctoral completion in the final year of dissertation </a:t>
            </a:r>
            <a:endParaRPr lang="en-US" sz="1600" dirty="0">
              <a:cs typeface="Calibri"/>
            </a:endParaRPr>
          </a:p>
          <a:p>
            <a:r>
              <a:rPr lang="en-US" sz="1600" dirty="0">
                <a:latin typeface="Calibri"/>
                <a:cs typeface="Calibri"/>
              </a:rPr>
              <a:t>•Ten fellowships available in the amount of $5,000</a:t>
            </a:r>
          </a:p>
          <a:p>
            <a:endParaRPr lang="en-US" sz="1600" dirty="0">
              <a:solidFill>
                <a:srgbClr val="000000"/>
              </a:solidFill>
              <a:latin typeface="Calibri"/>
              <a:cs typeface="Calibri"/>
            </a:endParaRPr>
          </a:p>
          <a:p>
            <a:r>
              <a:rPr lang="en-US" sz="1600" b="1" dirty="0">
                <a:solidFill>
                  <a:srgbClr val="C00000"/>
                </a:solidFill>
                <a:latin typeface="Calibri"/>
                <a:cs typeface="Calibri"/>
              </a:rPr>
              <a:t>Institutional Loan</a:t>
            </a:r>
            <a:r>
              <a:rPr lang="en-US" sz="1600" dirty="0">
                <a:solidFill>
                  <a:srgbClr val="C00000"/>
                </a:solidFill>
                <a:latin typeface="Calibri"/>
                <a:cs typeface="Calibri"/>
              </a:rPr>
              <a:t> </a:t>
            </a:r>
          </a:p>
          <a:p>
            <a:r>
              <a:rPr lang="en-US" sz="1600" dirty="0">
                <a:latin typeface="Calibri"/>
                <a:cs typeface="Calibri"/>
              </a:rPr>
              <a:t>•Loans up to $10,000 per year with a maximum amount of $30,000 over the duration of their doctoral study </a:t>
            </a:r>
            <a:endParaRPr lang="en-US" sz="1600" dirty="0">
              <a:cs typeface="Calibri" charset="0"/>
            </a:endParaRPr>
          </a:p>
          <a:p>
            <a:pPr defTabSz="1097280" fontAlgn="auto">
              <a:spcBef>
                <a:spcPts val="0"/>
              </a:spcBef>
              <a:spcAft>
                <a:spcPts val="0"/>
              </a:spcAft>
              <a:defRPr/>
            </a:pPr>
            <a:endParaRPr lang="en-US" sz="1440" dirty="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1627476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lstStyle/>
          <a:p>
            <a:pPr defTabSz="1097280" fontAlgn="auto">
              <a:spcBef>
                <a:spcPts val="0"/>
              </a:spcBef>
              <a:spcAft>
                <a:spcPts val="0"/>
              </a:spcAft>
              <a:defRPr/>
            </a:pPr>
            <a:endParaRPr lang="en-US" sz="144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3093599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defTabSz="1097280" fontAlgn="auto">
              <a:spcBef>
                <a:spcPts val="0"/>
              </a:spcBef>
              <a:spcAft>
                <a:spcPts val="0"/>
              </a:spcAft>
              <a:defRPr/>
            </a:pPr>
            <a:endParaRPr lang="en-US" sz="144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540715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lstStyle/>
          <a:p>
            <a:pPr defTabSz="1097280" fontAlgn="auto">
              <a:spcBef>
                <a:spcPts val="0"/>
              </a:spcBef>
              <a:spcAft>
                <a:spcPts val="0"/>
              </a:spcAft>
              <a:defRPr/>
            </a:pPr>
            <a:endParaRPr lang="en-US" sz="144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3549397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lstStyle/>
          <a:p>
            <a:pPr defTabSz="1097280" fontAlgn="auto">
              <a:spcBef>
                <a:spcPts val="0"/>
              </a:spcBef>
              <a:spcAft>
                <a:spcPts val="0"/>
              </a:spcAft>
              <a:defRPr/>
            </a:pPr>
            <a:endParaRPr lang="en-US" sz="144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3223074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defTabSz="1097280" fontAlgn="auto">
              <a:spcBef>
                <a:spcPts val="0"/>
              </a:spcBef>
              <a:spcAft>
                <a:spcPts val="0"/>
              </a:spcAft>
              <a:defRPr/>
            </a:pPr>
            <a:endParaRPr lang="en-US" sz="1440" dirty="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2608500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lstStyle/>
          <a:p>
            <a:pPr defTabSz="1097280" fontAlgn="auto">
              <a:spcBef>
                <a:spcPts val="0"/>
              </a:spcBef>
              <a:spcAft>
                <a:spcPts val="0"/>
              </a:spcAft>
              <a:defRPr/>
            </a:pPr>
            <a:endParaRPr lang="en-US" sz="1440"/>
          </a:p>
        </p:txBody>
      </p:sp>
      <p:sp>
        <p:nvSpPr>
          <p:cNvPr id="122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100">
                <a:solidFill>
                  <a:schemeClr val="tx1"/>
                </a:solidFill>
                <a:latin typeface="Calibri" charset="0"/>
              </a:defRPr>
            </a:lvl1pPr>
            <a:lvl2pPr marL="742950" indent="-285750">
              <a:defRPr sz="2100">
                <a:solidFill>
                  <a:schemeClr val="tx1"/>
                </a:solidFill>
                <a:latin typeface="Calibri" charset="0"/>
              </a:defRPr>
            </a:lvl2pPr>
            <a:lvl3pPr marL="1143000" indent="-228600">
              <a:defRPr sz="2100">
                <a:solidFill>
                  <a:schemeClr val="tx1"/>
                </a:solidFill>
                <a:latin typeface="Calibri" charset="0"/>
              </a:defRPr>
            </a:lvl3pPr>
            <a:lvl4pPr marL="1600200" indent="-228600">
              <a:defRPr sz="2100">
                <a:solidFill>
                  <a:schemeClr val="tx1"/>
                </a:solidFill>
                <a:latin typeface="Calibri" charset="0"/>
              </a:defRPr>
            </a:lvl4pPr>
            <a:lvl5pPr marL="2057400" indent="-228600">
              <a:defRPr sz="2100">
                <a:solidFill>
                  <a:schemeClr val="tx1"/>
                </a:solidFill>
                <a:latin typeface="Calibri" charset="0"/>
              </a:defRPr>
            </a:lvl5pPr>
            <a:lvl6pPr marL="2514600" indent="-228600" defTabSz="1096963" fontAlgn="base">
              <a:spcBef>
                <a:spcPct val="0"/>
              </a:spcBef>
              <a:spcAft>
                <a:spcPct val="0"/>
              </a:spcAft>
              <a:defRPr sz="2100">
                <a:solidFill>
                  <a:schemeClr val="tx1"/>
                </a:solidFill>
                <a:latin typeface="Calibri" charset="0"/>
              </a:defRPr>
            </a:lvl6pPr>
            <a:lvl7pPr marL="2971800" indent="-228600" defTabSz="1096963" fontAlgn="base">
              <a:spcBef>
                <a:spcPct val="0"/>
              </a:spcBef>
              <a:spcAft>
                <a:spcPct val="0"/>
              </a:spcAft>
              <a:defRPr sz="2100">
                <a:solidFill>
                  <a:schemeClr val="tx1"/>
                </a:solidFill>
                <a:latin typeface="Calibri" charset="0"/>
              </a:defRPr>
            </a:lvl7pPr>
            <a:lvl8pPr marL="3429000" indent="-228600" defTabSz="1096963" fontAlgn="base">
              <a:spcBef>
                <a:spcPct val="0"/>
              </a:spcBef>
              <a:spcAft>
                <a:spcPct val="0"/>
              </a:spcAft>
              <a:defRPr sz="2100">
                <a:solidFill>
                  <a:schemeClr val="tx1"/>
                </a:solidFill>
                <a:latin typeface="Calibri" charset="0"/>
              </a:defRPr>
            </a:lvl8pPr>
            <a:lvl9pPr marL="3886200" indent="-228600" defTabSz="1096963" fontAlgn="base">
              <a:spcBef>
                <a:spcPct val="0"/>
              </a:spcBef>
              <a:spcAft>
                <a:spcPct val="0"/>
              </a:spcAft>
              <a:defRPr sz="2100">
                <a:solidFill>
                  <a:schemeClr val="tx1"/>
                </a:solidFill>
                <a:latin typeface="Calibri" charset="0"/>
              </a:defRPr>
            </a:lvl9pPr>
          </a:lstStyle>
          <a:p>
            <a:pPr marL="0" marR="0" lvl="0" indent="0" algn="r" defTabSz="1096963" rtl="0" eaLnBrk="1" fontAlgn="base" latinLnBrk="0" hangingPunct="1">
              <a:lnSpc>
                <a:spcPct val="100000"/>
              </a:lnSpc>
              <a:spcBef>
                <a:spcPct val="0"/>
              </a:spcBef>
              <a:spcAft>
                <a:spcPct val="0"/>
              </a:spcAft>
              <a:buClrTx/>
              <a:buSzTx/>
              <a:buFontTx/>
              <a:buNone/>
              <a:tabLst/>
              <a:defRPr/>
            </a:pPr>
            <a:fld id="{C147643B-D962-3A46-A437-38E241D96147}" type="slidenum">
              <a:rPr kumimoji="0" lang="en-US" altLang="en-US" sz="1200" b="0" i="0" u="none" strike="noStrike" kern="1200" cap="none" spc="0" normalizeH="0" baseline="0" noProof="0">
                <a:ln>
                  <a:noFill/>
                </a:ln>
                <a:solidFill>
                  <a:prstClr val="black"/>
                </a:solidFill>
                <a:effectLst/>
                <a:uLnTx/>
                <a:uFillTx/>
                <a:latin typeface="Calibri" charset="0"/>
                <a:ea typeface="+mn-ea"/>
                <a:cs typeface="+mn-cs"/>
              </a:rPr>
              <a:pPr marL="0" marR="0" lvl="0" indent="0" algn="r" defTabSz="1096963"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charset="0"/>
              <a:ea typeface="+mn-ea"/>
              <a:cs typeface="+mn-cs"/>
            </a:endParaRPr>
          </a:p>
        </p:txBody>
      </p:sp>
    </p:spTree>
    <p:extLst>
      <p:ext uri="{BB962C8B-B14F-4D97-AF65-F5344CB8AC3E}">
        <p14:creationId xmlns:p14="http://schemas.microsoft.com/office/powerpoint/2010/main" val="374397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75329" y="1133856"/>
            <a:ext cx="12650981" cy="1307592"/>
          </a:xfrm>
        </p:spPr>
        <p:txBody>
          <a:bodyPr>
            <a:noAutofit/>
          </a:bodyPr>
          <a:lstStyle>
            <a:lvl1pPr algn="r">
              <a:defRPr sz="7200" baseline="0">
                <a:latin typeface="Roboto" panose="02000000000000000000" pitchFamily="2" charset="0"/>
                <a:ea typeface="Roboto" panose="02000000000000000000" pitchFamily="2" charset="0"/>
              </a:defRPr>
            </a:lvl1pPr>
          </a:lstStyle>
          <a:p>
            <a:r>
              <a:rPr lang="en-US" dirty="0"/>
              <a:t>Click To Add</a:t>
            </a:r>
            <a:br>
              <a:rPr lang="en-US" dirty="0"/>
            </a:br>
            <a:r>
              <a:rPr lang="en-US" dirty="0"/>
              <a:t>Presentation Title</a:t>
            </a:r>
          </a:p>
        </p:txBody>
      </p:sp>
      <p:sp>
        <p:nvSpPr>
          <p:cNvPr id="3" name="Subtitle 2"/>
          <p:cNvSpPr>
            <a:spLocks noGrp="1"/>
          </p:cNvSpPr>
          <p:nvPr>
            <p:ph type="subTitle" idx="1"/>
          </p:nvPr>
        </p:nvSpPr>
        <p:spPr>
          <a:xfrm>
            <a:off x="1275330" y="2441448"/>
            <a:ext cx="12650982" cy="530352"/>
          </a:xfrm>
        </p:spPr>
        <p:txBody>
          <a:bodyPr rIns="137160" anchor="b">
            <a:noAutofit/>
          </a:bodyPr>
          <a:lstStyle>
            <a:lvl1pPr marL="0" indent="0" algn="r">
              <a:buNone/>
              <a:defRPr sz="2800" b="1">
                <a:solidFill>
                  <a:schemeClr val="accent2"/>
                </a:solidFill>
                <a:latin typeface="Roboto" panose="02000000000000000000" pitchFamily="2" charset="0"/>
                <a:ea typeface="Roboto" panose="02000000000000000000" pitchFamily="2" charset="0"/>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dirty="0"/>
              <a:t>Click to edit Master subtitle style</a:t>
            </a:r>
          </a:p>
        </p:txBody>
      </p:sp>
      <p:sp>
        <p:nvSpPr>
          <p:cNvPr id="8" name="Picture Placeholder 7"/>
          <p:cNvSpPr>
            <a:spLocks noGrp="1"/>
          </p:cNvSpPr>
          <p:nvPr>
            <p:ph type="pic" sz="quarter" idx="10"/>
          </p:nvPr>
        </p:nvSpPr>
        <p:spPr>
          <a:xfrm>
            <a:off x="1275329" y="2971800"/>
            <a:ext cx="13359384" cy="5257800"/>
          </a:xfrm>
          <a:solidFill>
            <a:schemeClr val="accent2">
              <a:lumMod val="20000"/>
              <a:lumOff val="80000"/>
            </a:schemeClr>
          </a:solidFill>
        </p:spPr>
        <p:txBody>
          <a:bodyPr lIns="1920240" tIns="1280160" rIns="822960" rtlCol="0">
            <a:noAutofit/>
          </a:bodyPr>
          <a:lstStyle>
            <a:lvl1pPr marL="0" indent="0" algn="r">
              <a:lnSpc>
                <a:spcPct val="110000"/>
              </a:lnSpc>
              <a:buNone/>
              <a:defRPr baseline="0">
                <a:latin typeface="Roboto" panose="02000000000000000000" pitchFamily="2" charset="0"/>
                <a:ea typeface="Roboto" panose="02000000000000000000" pitchFamily="2" charset="0"/>
              </a:defRPr>
            </a:lvl1pPr>
          </a:lstStyle>
          <a:p>
            <a:pPr lvl="0"/>
            <a:r>
              <a:rPr lang="en-US" noProof="0"/>
              <a:t>Drag picture to placeholder or click icon to add</a:t>
            </a:r>
            <a:endParaRPr lang="en-US" noProof="0" dirty="0"/>
          </a:p>
        </p:txBody>
      </p:sp>
      <p:sp>
        <p:nvSpPr>
          <p:cNvPr id="5" name="Slide Number Placeholder 3"/>
          <p:cNvSpPr>
            <a:spLocks noGrp="1"/>
          </p:cNvSpPr>
          <p:nvPr>
            <p:ph type="sldNum" sz="quarter" idx="11"/>
          </p:nvPr>
        </p:nvSpPr>
        <p:spPr/>
        <p:txBody>
          <a:bodyPr/>
          <a:lstStyle>
            <a:lvl1pPr>
              <a:defRPr>
                <a:latin typeface="Roboto" panose="02000000000000000000" pitchFamily="2" charset="0"/>
                <a:ea typeface="Roboto" panose="02000000000000000000" pitchFamily="2" charset="0"/>
              </a:defRPr>
            </a:lvl1pPr>
          </a:lstStyle>
          <a:p>
            <a:fld id="{48ECAB49-3A43-D14F-8E6C-D1B0014EFB06}" type="slidenum">
              <a:rPr lang="en-US" altLang="en-US" smtClean="0"/>
              <a:pPr/>
              <a:t>‹#›</a:t>
            </a:fld>
            <a:endParaRPr lang="en-US" altLang="en-US"/>
          </a:p>
        </p:txBody>
      </p:sp>
    </p:spTree>
    <p:extLst>
      <p:ext uri="{BB962C8B-B14F-4D97-AF65-F5344CB8AC3E}">
        <p14:creationId xmlns:p14="http://schemas.microsoft.com/office/powerpoint/2010/main" val="276049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05840" y="2190750"/>
            <a:ext cx="6217920" cy="52216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406640" y="2190750"/>
            <a:ext cx="6217920" cy="52216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7C3709-4F2A-4C5E-A96C-31DB192BD5B9}"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90335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746" y="438150"/>
            <a:ext cx="12618720" cy="1590676"/>
          </a:xfrm>
        </p:spPr>
        <p:txBody>
          <a:bodyPr/>
          <a:lstStyle/>
          <a:p>
            <a:r>
              <a:rPr lang="en-US"/>
              <a:t>Click to edit Master title style</a:t>
            </a:r>
          </a:p>
        </p:txBody>
      </p:sp>
      <p:sp>
        <p:nvSpPr>
          <p:cNvPr id="3" name="Text Placeholder 2"/>
          <p:cNvSpPr>
            <a:spLocks noGrp="1"/>
          </p:cNvSpPr>
          <p:nvPr>
            <p:ph type="body" idx="1"/>
          </p:nvPr>
        </p:nvSpPr>
        <p:spPr>
          <a:xfrm>
            <a:off x="1007746" y="2017396"/>
            <a:ext cx="6189344"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4" name="Content Placeholder 3"/>
          <p:cNvSpPr>
            <a:spLocks noGrp="1"/>
          </p:cNvSpPr>
          <p:nvPr>
            <p:ph sz="half" idx="2"/>
          </p:nvPr>
        </p:nvSpPr>
        <p:spPr>
          <a:xfrm>
            <a:off x="1007746" y="3006090"/>
            <a:ext cx="6189344" cy="4421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406640" y="2017396"/>
            <a:ext cx="6219826"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6" name="Content Placeholder 5"/>
          <p:cNvSpPr>
            <a:spLocks noGrp="1"/>
          </p:cNvSpPr>
          <p:nvPr>
            <p:ph sz="quarter" idx="4"/>
          </p:nvPr>
        </p:nvSpPr>
        <p:spPr>
          <a:xfrm>
            <a:off x="7406640" y="3006090"/>
            <a:ext cx="6219826" cy="4421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7C3709-4F2A-4C5E-A96C-31DB192BD5B9}"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2395816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7C3709-4F2A-4C5E-A96C-31DB192BD5B9}"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2368621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C3709-4F2A-4C5E-A96C-31DB192BD5B9}" type="datetimeFigureOut">
              <a:rPr lang="en-US" smtClean="0"/>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1764355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a:t>Click to edit Master title style</a:t>
            </a:r>
          </a:p>
        </p:txBody>
      </p:sp>
      <p:sp>
        <p:nvSpPr>
          <p:cNvPr id="3" name="Content Placeholder 2"/>
          <p:cNvSpPr>
            <a:spLocks noGrp="1"/>
          </p:cNvSpPr>
          <p:nvPr>
            <p:ph idx="1"/>
          </p:nvPr>
        </p:nvSpPr>
        <p:spPr>
          <a:xfrm>
            <a:off x="6219826" y="1184911"/>
            <a:ext cx="7406640" cy="5848350"/>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147C3709-4F2A-4C5E-A96C-31DB192BD5B9}"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1810019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7746" y="548640"/>
            <a:ext cx="4718684" cy="1920240"/>
          </a:xfrm>
        </p:spPr>
        <p:txBody>
          <a:bodyPr anchor="b"/>
          <a:lstStyle>
            <a:lvl1pPr>
              <a:defRPr sz="3840"/>
            </a:lvl1pPr>
          </a:lstStyle>
          <a:p>
            <a:r>
              <a:rPr lang="en-US"/>
              <a:t>Click to edit Master title style</a:t>
            </a:r>
          </a:p>
        </p:txBody>
      </p:sp>
      <p:sp>
        <p:nvSpPr>
          <p:cNvPr id="3" name="Picture Placeholder 2"/>
          <p:cNvSpPr>
            <a:spLocks noGrp="1"/>
          </p:cNvSpPr>
          <p:nvPr>
            <p:ph type="pic" idx="1"/>
          </p:nvPr>
        </p:nvSpPr>
        <p:spPr>
          <a:xfrm>
            <a:off x="6219826" y="1184911"/>
            <a:ext cx="7406640" cy="584835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endParaRPr lang="en-US"/>
          </a:p>
        </p:txBody>
      </p:sp>
      <p:sp>
        <p:nvSpPr>
          <p:cNvPr id="4" name="Text Placeholder 3"/>
          <p:cNvSpPr>
            <a:spLocks noGrp="1"/>
          </p:cNvSpPr>
          <p:nvPr>
            <p:ph type="body" sz="half" idx="2"/>
          </p:nvPr>
        </p:nvSpPr>
        <p:spPr>
          <a:xfrm>
            <a:off x="1007746" y="2468880"/>
            <a:ext cx="471868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147C3709-4F2A-4C5E-A96C-31DB192BD5B9}"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13218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C3709-4F2A-4C5E-A96C-31DB192BD5B9}"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4113348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69880" y="438150"/>
            <a:ext cx="3154680" cy="697420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5840" y="438150"/>
            <a:ext cx="9281160" cy="697420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C3709-4F2A-4C5E-A96C-31DB192BD5B9}"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268900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BE6C9-2B93-6445-BBBC-B17C3FED8F05}"/>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2B30679D-686C-1A4B-9EC1-C85F3BBB57EA}"/>
              </a:ext>
            </a:extLst>
          </p:cNvPr>
          <p:cNvSpPr>
            <a:spLocks noGrp="1"/>
          </p:cNvSpPr>
          <p:nvPr>
            <p:ph type="sldNum" sz="quarter" idx="10"/>
          </p:nvPr>
        </p:nvSpPr>
        <p:spPr/>
        <p:txBody>
          <a:bodyPr/>
          <a:lstStyle/>
          <a:p>
            <a:fld id="{5F937897-339B-B449-8C38-B0423CAEB7C4}" type="slidenum">
              <a:rPr lang="en-US" altLang="en-US" smtClean="0"/>
              <a:pPr/>
              <a:t>‹#›</a:t>
            </a:fld>
            <a:endParaRPr lang="en-US" altLang="en-US" dirty="0"/>
          </a:p>
        </p:txBody>
      </p:sp>
    </p:spTree>
    <p:extLst>
      <p:ext uri="{BB962C8B-B14F-4D97-AF65-F5344CB8AC3E}">
        <p14:creationId xmlns:p14="http://schemas.microsoft.com/office/powerpoint/2010/main" val="316766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069848" y="3959352"/>
            <a:ext cx="6000108" cy="2221992"/>
          </a:xfrm>
        </p:spPr>
        <p:txBody>
          <a:bodyPr>
            <a:noAutofit/>
          </a:bodyPr>
          <a:lstStyle>
            <a:lvl1pPr algn="r">
              <a:defRPr sz="7200" baseline="0"/>
            </a:lvl1pPr>
          </a:lstStyle>
          <a:p>
            <a:r>
              <a:rPr lang="en-US" dirty="0"/>
              <a:t>Click To Add Presentation Title</a:t>
            </a:r>
          </a:p>
        </p:txBody>
      </p:sp>
      <p:sp>
        <p:nvSpPr>
          <p:cNvPr id="8" name="Subtitle 2"/>
          <p:cNvSpPr>
            <a:spLocks noGrp="1"/>
          </p:cNvSpPr>
          <p:nvPr>
            <p:ph type="subTitle" idx="1"/>
          </p:nvPr>
        </p:nvSpPr>
        <p:spPr>
          <a:xfrm>
            <a:off x="1069848" y="6181344"/>
            <a:ext cx="6000109" cy="530352"/>
          </a:xfrm>
        </p:spPr>
        <p:txBody>
          <a:bodyPr rIns="118872" anchor="b">
            <a:noAutofit/>
          </a:bodyPr>
          <a:lstStyle>
            <a:lvl1pPr marL="0" indent="0" algn="r">
              <a:buNone/>
              <a:defRPr sz="2800" b="1">
                <a:solidFill>
                  <a:schemeClr val="accent2"/>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dirty="0"/>
              <a:t>Click to edit Master subtitle style</a:t>
            </a:r>
          </a:p>
        </p:txBody>
      </p:sp>
      <p:sp>
        <p:nvSpPr>
          <p:cNvPr id="10" name="Picture Placeholder 9"/>
          <p:cNvSpPr>
            <a:spLocks noGrp="1"/>
          </p:cNvSpPr>
          <p:nvPr>
            <p:ph type="pic" sz="quarter" idx="10"/>
          </p:nvPr>
        </p:nvSpPr>
        <p:spPr>
          <a:xfrm>
            <a:off x="7315200" y="0"/>
            <a:ext cx="7315200" cy="8229600"/>
          </a:xfrm>
          <a:solidFill>
            <a:schemeClr val="accent2">
              <a:lumMod val="20000"/>
              <a:lumOff val="80000"/>
            </a:schemeClr>
          </a:solidFill>
        </p:spPr>
        <p:txBody>
          <a:bodyPr lIns="3474720" tIns="1645920" rtlCol="0">
            <a:noAutofit/>
          </a:bodyPr>
          <a:lstStyle>
            <a:lvl1pPr marL="0" indent="0" algn="l">
              <a:lnSpc>
                <a:spcPct val="120000"/>
              </a:lnSpc>
              <a:buNone/>
              <a:defRPr/>
            </a:lvl1pPr>
          </a:lstStyle>
          <a:p>
            <a:pPr lvl="0"/>
            <a:r>
              <a:rPr lang="en-US" noProof="0" dirty="0"/>
              <a:t>Drag picture to placeholder or click icon to add</a:t>
            </a:r>
          </a:p>
        </p:txBody>
      </p:sp>
      <p:sp>
        <p:nvSpPr>
          <p:cNvPr id="5" name="Slide Number Placeholder 1"/>
          <p:cNvSpPr>
            <a:spLocks noGrp="1"/>
          </p:cNvSpPr>
          <p:nvPr>
            <p:ph type="sldNum" sz="quarter" idx="11"/>
          </p:nvPr>
        </p:nvSpPr>
        <p:spPr/>
        <p:txBody>
          <a:bodyPr/>
          <a:lstStyle>
            <a:lvl1pPr>
              <a:defRPr/>
            </a:lvl1pPr>
          </a:lstStyle>
          <a:p>
            <a:fld id="{1625A13B-BB71-8D4A-9E64-B94CF4F5D396}" type="slidenum">
              <a:rPr lang="en-US" altLang="en-US"/>
              <a:pPr/>
              <a:t>‹#›</a:t>
            </a:fld>
            <a:endParaRPr lang="en-US" altLang="en-US"/>
          </a:p>
        </p:txBody>
      </p:sp>
    </p:spTree>
    <p:extLst>
      <p:ext uri="{BB962C8B-B14F-4D97-AF65-F5344CB8AC3E}">
        <p14:creationId xmlns:p14="http://schemas.microsoft.com/office/powerpoint/2010/main" val="100757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Title / Subtitle / Content / Image">
    <p:spTree>
      <p:nvGrpSpPr>
        <p:cNvPr id="1" name=""/>
        <p:cNvGrpSpPr/>
        <p:nvPr/>
      </p:nvGrpSpPr>
      <p:grpSpPr>
        <a:xfrm>
          <a:off x="0" y="0"/>
          <a:ext cx="0" cy="0"/>
          <a:chOff x="0" y="0"/>
          <a:chExt cx="0" cy="0"/>
        </a:xfrm>
      </p:grpSpPr>
      <p:sp>
        <p:nvSpPr>
          <p:cNvPr id="7" name="Picture Placeholder 9"/>
          <p:cNvSpPr>
            <a:spLocks noGrp="1"/>
          </p:cNvSpPr>
          <p:nvPr>
            <p:ph type="pic" sz="quarter" idx="10"/>
          </p:nvPr>
        </p:nvSpPr>
        <p:spPr>
          <a:xfrm>
            <a:off x="7315200" y="0"/>
            <a:ext cx="7315200" cy="8229600"/>
          </a:xfrm>
          <a:solidFill>
            <a:schemeClr val="accent2">
              <a:lumMod val="20000"/>
              <a:lumOff val="80000"/>
            </a:schemeClr>
          </a:solidFill>
        </p:spPr>
        <p:txBody>
          <a:bodyPr lIns="3474720" tIns="1645920" rtlCol="0">
            <a:noAutofit/>
          </a:bodyPr>
          <a:lstStyle>
            <a:lvl1pPr marL="0" indent="0" algn="l">
              <a:buNone/>
              <a:defRPr baseline="0"/>
            </a:lvl1pPr>
          </a:lstStyle>
          <a:p>
            <a:pPr lvl="0"/>
            <a:r>
              <a:rPr lang="en-US" noProof="0" dirty="0"/>
              <a:t>Drag picture to placeholder or click icon to add</a:t>
            </a:r>
          </a:p>
        </p:txBody>
      </p:sp>
      <p:sp>
        <p:nvSpPr>
          <p:cNvPr id="8" name="Text Placeholder 18"/>
          <p:cNvSpPr>
            <a:spLocks noGrp="1"/>
          </p:cNvSpPr>
          <p:nvPr>
            <p:ph type="body" sz="quarter" idx="15" hasCustomPrompt="1"/>
          </p:nvPr>
        </p:nvSpPr>
        <p:spPr>
          <a:xfrm>
            <a:off x="1097280" y="1400165"/>
            <a:ext cx="8427720" cy="923330"/>
          </a:xfrm>
          <a:prstGeom prst="rect">
            <a:avLst/>
          </a:prstGeom>
          <a:solidFill>
            <a:schemeClr val="bg1">
              <a:alpha val="75000"/>
            </a:schemeClr>
          </a:solidFill>
        </p:spPr>
        <p:txBody>
          <a:bodyPr lIns="0" tIns="91440" rIns="274320" bIns="0" anchor="b">
            <a:spAutoFit/>
          </a:bodyPr>
          <a:lstStyle>
            <a:lvl1pPr marL="0" marR="0" indent="0" algn="l" defTabSz="1125444" rtl="0" eaLnBrk="0" fontAlgn="base" latinLnBrk="0" hangingPunct="0">
              <a:lnSpc>
                <a:spcPct val="100000"/>
              </a:lnSpc>
              <a:spcBef>
                <a:spcPct val="20000"/>
              </a:spcBef>
              <a:spcAft>
                <a:spcPct val="0"/>
              </a:spcAft>
              <a:buClrTx/>
              <a:buSzTx/>
              <a:buFont typeface="Times" charset="0"/>
              <a:buNone/>
              <a:tabLst/>
              <a:defRPr sz="5400" b="1" baseline="0">
                <a:solidFill>
                  <a:schemeClr val="tx2"/>
                </a:solidFill>
              </a:defRPr>
            </a:lvl1pPr>
          </a:lstStyle>
          <a:p>
            <a:pPr lvl="0"/>
            <a:r>
              <a:rPr lang="en-US" dirty="0"/>
              <a:t>Click to add a title</a:t>
            </a:r>
          </a:p>
        </p:txBody>
      </p:sp>
      <p:sp>
        <p:nvSpPr>
          <p:cNvPr id="9" name="Text Placeholder 10"/>
          <p:cNvSpPr>
            <a:spLocks noGrp="1"/>
          </p:cNvSpPr>
          <p:nvPr>
            <p:ph type="body" sz="quarter" idx="19" hasCustomPrompt="1"/>
          </p:nvPr>
        </p:nvSpPr>
        <p:spPr>
          <a:xfrm>
            <a:off x="1097280" y="2323495"/>
            <a:ext cx="8427720" cy="1078992"/>
          </a:xfrm>
          <a:prstGeom prst="rect">
            <a:avLst/>
          </a:prstGeom>
          <a:solidFill>
            <a:schemeClr val="bg1">
              <a:alpha val="75000"/>
            </a:schemeClr>
          </a:solidFill>
        </p:spPr>
        <p:txBody>
          <a:bodyPr lIns="0" tIns="182880" rIns="274320" bIns="0">
            <a:noAutofit/>
          </a:bodyPr>
          <a:lstStyle>
            <a:lvl1pPr marL="0" marR="0" indent="0" algn="l" defTabSz="1125444" rtl="0" eaLnBrk="0" fontAlgn="base" latinLnBrk="0" hangingPunct="0">
              <a:lnSpc>
                <a:spcPct val="100000"/>
              </a:lnSpc>
              <a:spcBef>
                <a:spcPct val="20000"/>
              </a:spcBef>
              <a:spcAft>
                <a:spcPct val="0"/>
              </a:spcAft>
              <a:buClr>
                <a:schemeClr val="accent1"/>
              </a:buClr>
              <a:buSzTx/>
              <a:buFont typeface="Wingdings" charset="2"/>
              <a:buNone/>
              <a:tabLst/>
              <a:defRPr sz="3400" b="1" baseline="0">
                <a:solidFill>
                  <a:schemeClr val="accent2"/>
                </a:solidFill>
              </a:defRPr>
            </a:lvl1pPr>
            <a:lvl2pPr>
              <a:defRPr sz="3692">
                <a:solidFill>
                  <a:schemeClr val="accent2"/>
                </a:solidFill>
              </a:defRPr>
            </a:lvl2pPr>
            <a:lvl3pPr>
              <a:defRPr sz="3692">
                <a:solidFill>
                  <a:schemeClr val="accent2"/>
                </a:solidFill>
              </a:defRPr>
            </a:lvl3pPr>
            <a:lvl4pPr>
              <a:defRPr sz="3692">
                <a:solidFill>
                  <a:schemeClr val="accent2"/>
                </a:solidFill>
              </a:defRPr>
            </a:lvl4pPr>
            <a:lvl5pPr>
              <a:defRPr sz="3692">
                <a:solidFill>
                  <a:schemeClr val="accent2"/>
                </a:solidFill>
              </a:defRPr>
            </a:lvl5pPr>
          </a:lstStyle>
          <a:p>
            <a:pPr lvl="0"/>
            <a:r>
              <a:rPr lang="en-US" dirty="0"/>
              <a:t>Click to add subtitle</a:t>
            </a:r>
          </a:p>
        </p:txBody>
      </p:sp>
      <p:sp>
        <p:nvSpPr>
          <p:cNvPr id="10" name="Text Placeholder 3"/>
          <p:cNvSpPr>
            <a:spLocks noGrp="1"/>
          </p:cNvSpPr>
          <p:nvPr>
            <p:ph type="body" sz="quarter" idx="23"/>
          </p:nvPr>
        </p:nvSpPr>
        <p:spPr>
          <a:xfrm>
            <a:off x="1096963" y="3402487"/>
            <a:ext cx="8428011" cy="4168301"/>
          </a:xfrm>
          <a:solidFill>
            <a:schemeClr val="bg1">
              <a:alpha val="75000"/>
            </a:schemeClr>
          </a:solidFill>
        </p:spPr>
        <p:txBody>
          <a:bodyPr lIns="0" rIns="274320" bIns="91440">
            <a:noAutofit/>
          </a:bodyPr>
          <a:lstStyle>
            <a:lvl1pPr>
              <a:spcBef>
                <a:spcPts val="900"/>
              </a:spcBef>
              <a:defRPr sz="3200"/>
            </a:lvl1pPr>
            <a:lvl2pPr marL="731520">
              <a:spcBef>
                <a:spcPts val="100"/>
              </a:spcBef>
              <a:defRPr sz="2800"/>
            </a:lvl2pPr>
            <a:lvl3pPr marL="1280160">
              <a:spcBef>
                <a:spcPts val="500"/>
              </a:spcBef>
              <a:defRPr sz="2600"/>
            </a:lvl3pPr>
            <a:lvl4pPr>
              <a:defRPr sz="2400"/>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3"/>
          <p:cNvSpPr>
            <a:spLocks noGrp="1"/>
          </p:cNvSpPr>
          <p:nvPr>
            <p:ph type="sldNum" sz="quarter" idx="24"/>
          </p:nvPr>
        </p:nvSpPr>
        <p:spPr/>
        <p:txBody>
          <a:bodyPr/>
          <a:lstStyle>
            <a:lvl1pPr>
              <a:defRPr/>
            </a:lvl1pPr>
          </a:lstStyle>
          <a:p>
            <a:fld id="{9E131138-2B84-A04F-86C2-ABA3FF6E7279}" type="slidenum">
              <a:rPr lang="en-US" altLang="en-US"/>
              <a:pPr/>
              <a:t>‹#›</a:t>
            </a:fld>
            <a:endParaRPr lang="en-US" altLang="en-US"/>
          </a:p>
        </p:txBody>
      </p:sp>
    </p:spTree>
    <p:extLst>
      <p:ext uri="{BB962C8B-B14F-4D97-AF65-F5344CB8AC3E}">
        <p14:creationId xmlns:p14="http://schemas.microsoft.com/office/powerpoint/2010/main" val="134796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Title / Content / Image">
    <p:spTree>
      <p:nvGrpSpPr>
        <p:cNvPr id="1" name=""/>
        <p:cNvGrpSpPr/>
        <p:nvPr/>
      </p:nvGrpSpPr>
      <p:grpSpPr>
        <a:xfrm>
          <a:off x="0" y="0"/>
          <a:ext cx="0" cy="0"/>
          <a:chOff x="0" y="0"/>
          <a:chExt cx="0" cy="0"/>
        </a:xfrm>
      </p:grpSpPr>
      <p:sp>
        <p:nvSpPr>
          <p:cNvPr id="7" name="Picture Placeholder 9"/>
          <p:cNvSpPr>
            <a:spLocks noGrp="1"/>
          </p:cNvSpPr>
          <p:nvPr>
            <p:ph type="pic" sz="quarter" idx="10"/>
          </p:nvPr>
        </p:nvSpPr>
        <p:spPr>
          <a:xfrm>
            <a:off x="7315200" y="0"/>
            <a:ext cx="7315200" cy="8229600"/>
          </a:xfrm>
          <a:solidFill>
            <a:schemeClr val="accent2">
              <a:lumMod val="20000"/>
              <a:lumOff val="80000"/>
            </a:schemeClr>
          </a:solidFill>
        </p:spPr>
        <p:txBody>
          <a:bodyPr lIns="3474720" tIns="1645920" rtlCol="0">
            <a:noAutofit/>
          </a:bodyPr>
          <a:lstStyle>
            <a:lvl1pPr marL="0" indent="0" algn="l">
              <a:buNone/>
              <a:defRPr baseline="0"/>
            </a:lvl1pPr>
          </a:lstStyle>
          <a:p>
            <a:pPr lvl="0"/>
            <a:r>
              <a:rPr lang="en-US" noProof="0" dirty="0"/>
              <a:t>Drag picture to placeholder or click icon to add</a:t>
            </a:r>
          </a:p>
        </p:txBody>
      </p:sp>
      <p:sp>
        <p:nvSpPr>
          <p:cNvPr id="8" name="Text Placeholder 18"/>
          <p:cNvSpPr>
            <a:spLocks noGrp="1"/>
          </p:cNvSpPr>
          <p:nvPr>
            <p:ph type="body" sz="quarter" idx="15" hasCustomPrompt="1"/>
          </p:nvPr>
        </p:nvSpPr>
        <p:spPr>
          <a:xfrm>
            <a:off x="1097280" y="1400165"/>
            <a:ext cx="8427720" cy="1525914"/>
          </a:xfrm>
          <a:prstGeom prst="rect">
            <a:avLst/>
          </a:prstGeom>
          <a:solidFill>
            <a:schemeClr val="bg1">
              <a:alpha val="75000"/>
            </a:schemeClr>
          </a:solidFill>
        </p:spPr>
        <p:txBody>
          <a:bodyPr lIns="0" tIns="91440" rIns="274320" bIns="0" anchor="t" anchorCtr="0">
            <a:noAutofit/>
          </a:bodyPr>
          <a:lstStyle>
            <a:lvl1pPr marL="0" marR="0" indent="0" algn="l" defTabSz="1125444" rtl="0" eaLnBrk="0" fontAlgn="base" latinLnBrk="0" hangingPunct="0">
              <a:lnSpc>
                <a:spcPct val="100000"/>
              </a:lnSpc>
              <a:spcBef>
                <a:spcPct val="20000"/>
              </a:spcBef>
              <a:spcAft>
                <a:spcPct val="0"/>
              </a:spcAft>
              <a:buClrTx/>
              <a:buSzTx/>
              <a:buFont typeface="Times" charset="0"/>
              <a:buNone/>
              <a:tabLst/>
              <a:defRPr sz="5400" b="1" baseline="0">
                <a:solidFill>
                  <a:schemeClr val="tx2"/>
                </a:solidFill>
              </a:defRPr>
            </a:lvl1pPr>
          </a:lstStyle>
          <a:p>
            <a:pPr lvl="0"/>
            <a:r>
              <a:rPr lang="en-US" dirty="0"/>
              <a:t>Click to add a title</a:t>
            </a:r>
          </a:p>
        </p:txBody>
      </p:sp>
      <p:sp>
        <p:nvSpPr>
          <p:cNvPr id="6" name="Slide Number Placeholder 3"/>
          <p:cNvSpPr>
            <a:spLocks noGrp="1"/>
          </p:cNvSpPr>
          <p:nvPr>
            <p:ph type="sldNum" sz="quarter" idx="24"/>
          </p:nvPr>
        </p:nvSpPr>
        <p:spPr/>
        <p:txBody>
          <a:bodyPr/>
          <a:lstStyle>
            <a:lvl1pPr>
              <a:defRPr/>
            </a:lvl1pPr>
          </a:lstStyle>
          <a:p>
            <a:fld id="{9E131138-2B84-A04F-86C2-ABA3FF6E7279}" type="slidenum">
              <a:rPr lang="en-US" altLang="en-US"/>
              <a:pPr/>
              <a:t>‹#›</a:t>
            </a:fld>
            <a:endParaRPr lang="en-US" altLang="en-US"/>
          </a:p>
        </p:txBody>
      </p:sp>
      <p:sp>
        <p:nvSpPr>
          <p:cNvPr id="11" name="Text Placeholder 3"/>
          <p:cNvSpPr>
            <a:spLocks noGrp="1"/>
          </p:cNvSpPr>
          <p:nvPr>
            <p:ph type="body" sz="quarter" idx="25"/>
          </p:nvPr>
        </p:nvSpPr>
        <p:spPr>
          <a:xfrm>
            <a:off x="1097280" y="2926080"/>
            <a:ext cx="8428011" cy="4644709"/>
          </a:xfrm>
          <a:solidFill>
            <a:schemeClr val="bg1">
              <a:alpha val="75000"/>
            </a:schemeClr>
          </a:solidFill>
        </p:spPr>
        <p:txBody>
          <a:bodyPr lIns="0" tIns="182880" rIns="274320" bIns="91440">
            <a:noAutofit/>
          </a:bodyPr>
          <a:lstStyle>
            <a:lvl1pPr>
              <a:spcBef>
                <a:spcPts val="900"/>
              </a:spcBef>
              <a:defRPr sz="3200"/>
            </a:lvl1pPr>
            <a:lvl2pPr marL="731520">
              <a:spcBef>
                <a:spcPts val="100"/>
              </a:spcBef>
              <a:defRPr sz="2800"/>
            </a:lvl2pPr>
            <a:lvl3pPr marL="1280160">
              <a:spcBef>
                <a:spcPts val="500"/>
              </a:spcBef>
              <a:defRPr sz="2600"/>
            </a:lvl3pPr>
            <a:lvl4pPr>
              <a:defRPr sz="2400"/>
            </a:lvl4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9492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Title / Content">
    <p:spTree>
      <p:nvGrpSpPr>
        <p:cNvPr id="1" name=""/>
        <p:cNvGrpSpPr/>
        <p:nvPr/>
      </p:nvGrpSpPr>
      <p:grpSpPr>
        <a:xfrm>
          <a:off x="0" y="0"/>
          <a:ext cx="0" cy="0"/>
          <a:chOff x="0" y="0"/>
          <a:chExt cx="0" cy="0"/>
        </a:xfrm>
      </p:grpSpPr>
      <p:sp>
        <p:nvSpPr>
          <p:cNvPr id="9" name="Text Placeholder 18"/>
          <p:cNvSpPr>
            <a:spLocks noGrp="1"/>
          </p:cNvSpPr>
          <p:nvPr>
            <p:ph type="body" sz="quarter" idx="26" hasCustomPrompt="1"/>
          </p:nvPr>
        </p:nvSpPr>
        <p:spPr>
          <a:xfrm>
            <a:off x="1097279" y="1400165"/>
            <a:ext cx="12537979" cy="923330"/>
          </a:xfrm>
          <a:prstGeom prst="rect">
            <a:avLst/>
          </a:prstGeom>
          <a:solidFill>
            <a:schemeClr val="bg1">
              <a:alpha val="40000"/>
            </a:schemeClr>
          </a:solidFill>
        </p:spPr>
        <p:txBody>
          <a:bodyPr lIns="0" tIns="91440" rIns="274320" bIns="0" anchor="t" anchorCtr="0">
            <a:spAutoFit/>
          </a:bodyPr>
          <a:lstStyle>
            <a:lvl1pPr marL="0" marR="0" indent="0" algn="l" defTabSz="1125444" rtl="0" eaLnBrk="0" fontAlgn="base" latinLnBrk="0" hangingPunct="0">
              <a:lnSpc>
                <a:spcPct val="100000"/>
              </a:lnSpc>
              <a:spcBef>
                <a:spcPct val="20000"/>
              </a:spcBef>
              <a:spcAft>
                <a:spcPct val="0"/>
              </a:spcAft>
              <a:buClrTx/>
              <a:buSzTx/>
              <a:buFont typeface="Times" charset="0"/>
              <a:buNone/>
              <a:tabLst/>
              <a:defRPr sz="5400" b="1" baseline="0">
                <a:solidFill>
                  <a:schemeClr val="tx2"/>
                </a:solidFill>
              </a:defRPr>
            </a:lvl1pPr>
          </a:lstStyle>
          <a:p>
            <a:pPr lvl="0"/>
            <a:r>
              <a:rPr lang="en-US" dirty="0"/>
              <a:t>Click to add a title</a:t>
            </a:r>
          </a:p>
        </p:txBody>
      </p:sp>
      <p:sp>
        <p:nvSpPr>
          <p:cNvPr id="11" name="Text Placeholder 3"/>
          <p:cNvSpPr>
            <a:spLocks noGrp="1"/>
          </p:cNvSpPr>
          <p:nvPr>
            <p:ph type="body" sz="quarter" idx="28"/>
          </p:nvPr>
        </p:nvSpPr>
        <p:spPr>
          <a:xfrm>
            <a:off x="1922929" y="2926080"/>
            <a:ext cx="11712339" cy="4644707"/>
          </a:xfrm>
          <a:solidFill>
            <a:schemeClr val="bg1">
              <a:alpha val="40000"/>
            </a:schemeClr>
          </a:solidFill>
        </p:spPr>
        <p:txBody>
          <a:bodyPr lIns="0" tIns="182880" rIns="274320" bIns="91440">
            <a:noAutofit/>
          </a:bodyPr>
          <a:lstStyle>
            <a:lvl1pPr>
              <a:spcBef>
                <a:spcPts val="900"/>
              </a:spcBef>
              <a:defRPr sz="3200"/>
            </a:lvl1pPr>
            <a:lvl2pPr marL="731520">
              <a:spcBef>
                <a:spcPts val="100"/>
              </a:spcBef>
              <a:defRPr sz="2800"/>
            </a:lvl2pPr>
            <a:lvl3pPr marL="1280160">
              <a:spcBef>
                <a:spcPts val="500"/>
              </a:spcBef>
              <a:defRPr sz="2600"/>
            </a:lvl3pPr>
          </a:lstStyle>
          <a:p>
            <a:pPr lvl="0"/>
            <a:r>
              <a:rPr lang="en-US" dirty="0"/>
              <a:t>Click to edit Master text styles</a:t>
            </a:r>
          </a:p>
          <a:p>
            <a:pPr lvl="1"/>
            <a:r>
              <a:rPr lang="en-US" dirty="0"/>
              <a:t>Second level</a:t>
            </a:r>
          </a:p>
          <a:p>
            <a:pPr lvl="2"/>
            <a:r>
              <a:rPr lang="en-US" dirty="0"/>
              <a:t>Third level</a:t>
            </a:r>
          </a:p>
        </p:txBody>
      </p:sp>
      <p:sp>
        <p:nvSpPr>
          <p:cNvPr id="5" name="Slide Number Placeholder 1"/>
          <p:cNvSpPr>
            <a:spLocks noGrp="1"/>
          </p:cNvSpPr>
          <p:nvPr>
            <p:ph type="sldNum" sz="quarter" idx="29"/>
          </p:nvPr>
        </p:nvSpPr>
        <p:spPr/>
        <p:txBody>
          <a:bodyPr/>
          <a:lstStyle>
            <a:lvl1pPr>
              <a:defRPr/>
            </a:lvl1pPr>
          </a:lstStyle>
          <a:p>
            <a:fld id="{6C9686C1-DB47-8441-80A6-071E2EAEA2B5}" type="slidenum">
              <a:rPr lang="en-US" altLang="en-US"/>
              <a:pPr/>
              <a:t>‹#›</a:t>
            </a:fld>
            <a:endParaRPr lang="en-US" altLang="en-US"/>
          </a:p>
        </p:txBody>
      </p:sp>
    </p:spTree>
    <p:extLst>
      <p:ext uri="{BB962C8B-B14F-4D97-AF65-F5344CB8AC3E}">
        <p14:creationId xmlns:p14="http://schemas.microsoft.com/office/powerpoint/2010/main" val="97316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346836"/>
            <a:ext cx="10972800" cy="2865120"/>
          </a:xfrm>
        </p:spPr>
        <p:txBody>
          <a:bodyPr anchor="b"/>
          <a:lstStyle>
            <a:lvl1pPr algn="ctr">
              <a:defRPr sz="7200"/>
            </a:lvl1pPr>
          </a:lstStyle>
          <a:p>
            <a:r>
              <a:rPr lang="en-US"/>
              <a:t>Click to edit Master title style</a:t>
            </a:r>
          </a:p>
        </p:txBody>
      </p:sp>
      <p:sp>
        <p:nvSpPr>
          <p:cNvPr id="3" name="Subtitle 2"/>
          <p:cNvSpPr>
            <a:spLocks noGrp="1"/>
          </p:cNvSpPr>
          <p:nvPr>
            <p:ph type="subTitle" idx="1"/>
          </p:nvPr>
        </p:nvSpPr>
        <p:spPr>
          <a:xfrm>
            <a:off x="1828800" y="4322446"/>
            <a:ext cx="10972800" cy="1986914"/>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p>
        </p:txBody>
      </p:sp>
      <p:sp>
        <p:nvSpPr>
          <p:cNvPr id="4" name="Date Placeholder 3"/>
          <p:cNvSpPr>
            <a:spLocks noGrp="1"/>
          </p:cNvSpPr>
          <p:nvPr>
            <p:ph type="dt" sz="half" idx="10"/>
          </p:nvPr>
        </p:nvSpPr>
        <p:spPr/>
        <p:txBody>
          <a:bodyPr/>
          <a:lstStyle/>
          <a:p>
            <a:fld id="{147C3709-4F2A-4C5E-A96C-31DB192BD5B9}"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353820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7C3709-4F2A-4C5E-A96C-31DB192BD5B9}"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79481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8220" y="2051686"/>
            <a:ext cx="12618720" cy="3423284"/>
          </a:xfrm>
        </p:spPr>
        <p:txBody>
          <a:bodyPr anchor="b"/>
          <a:lstStyle>
            <a:lvl1pPr>
              <a:defRPr sz="7200"/>
            </a:lvl1pPr>
          </a:lstStyle>
          <a:p>
            <a:r>
              <a:rPr lang="en-US"/>
              <a:t>Click to edit Master title style</a:t>
            </a:r>
          </a:p>
        </p:txBody>
      </p:sp>
      <p:sp>
        <p:nvSpPr>
          <p:cNvPr id="3" name="Text Placeholder 2"/>
          <p:cNvSpPr>
            <a:spLocks noGrp="1"/>
          </p:cNvSpPr>
          <p:nvPr>
            <p:ph type="body" idx="1"/>
          </p:nvPr>
        </p:nvSpPr>
        <p:spPr>
          <a:xfrm>
            <a:off x="998220" y="5507356"/>
            <a:ext cx="12618720" cy="1800224"/>
          </a:xfrm>
        </p:spPr>
        <p:txBody>
          <a:bodyPr/>
          <a:lstStyle>
            <a:lvl1pPr marL="0" indent="0">
              <a:buNone/>
              <a:defRPr sz="2880">
                <a:solidFill>
                  <a:schemeClr val="tx1">
                    <a:tint val="75000"/>
                  </a:schemeClr>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C3709-4F2A-4C5E-A96C-31DB192BD5B9}"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75A07-1490-4CF6-B3ED-E42C2FBA9166}" type="slidenum">
              <a:rPr lang="en-US" smtClean="0"/>
              <a:t>‹#›</a:t>
            </a:fld>
            <a:endParaRPr lang="en-US"/>
          </a:p>
        </p:txBody>
      </p:sp>
    </p:spTree>
    <p:extLst>
      <p:ext uri="{BB962C8B-B14F-4D97-AF65-F5344CB8AC3E}">
        <p14:creationId xmlns:p14="http://schemas.microsoft.com/office/powerpoint/2010/main" val="110290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06475" y="1293813"/>
            <a:ext cx="12892088"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endParaRPr lang="en-US" altLang="en-US"/>
          </a:p>
        </p:txBody>
      </p:sp>
      <p:sp>
        <p:nvSpPr>
          <p:cNvPr id="1027" name="Text Placeholder 2"/>
          <p:cNvSpPr>
            <a:spLocks noGrp="1"/>
          </p:cNvSpPr>
          <p:nvPr>
            <p:ph type="body" idx="1"/>
          </p:nvPr>
        </p:nvSpPr>
        <p:spPr bwMode="auto">
          <a:xfrm>
            <a:off x="1006475" y="2190750"/>
            <a:ext cx="12617450"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1" name="Slide Number Placeholder 10"/>
          <p:cNvSpPr>
            <a:spLocks noGrp="1"/>
          </p:cNvSpPr>
          <p:nvPr>
            <p:ph type="sldNum" sz="quarter" idx="4"/>
          </p:nvPr>
        </p:nvSpPr>
        <p:spPr>
          <a:xfrm>
            <a:off x="457200" y="7570788"/>
            <a:ext cx="1465263" cy="438150"/>
          </a:xfrm>
          <a:prstGeom prst="rect">
            <a:avLst/>
          </a:prstGeom>
        </p:spPr>
        <p:txBody>
          <a:bodyPr vert="horz" wrap="square" lIns="91440" tIns="45720" rIns="91440" bIns="45720" numCol="1" anchor="ctr" anchorCtr="0" compatLnSpc="1">
            <a:prstTxWarp prst="textNoShape">
              <a:avLst/>
            </a:prstTxWarp>
          </a:bodyPr>
          <a:lstStyle>
            <a:lvl1pPr eaLnBrk="1" hangingPunct="1">
              <a:defRPr sz="1600">
                <a:solidFill>
                  <a:schemeClr val="accent2"/>
                </a:solidFill>
                <a:latin typeface="Roboto" panose="02000000000000000000" pitchFamily="2" charset="0"/>
                <a:ea typeface="Roboto" panose="02000000000000000000" pitchFamily="2" charset="0"/>
                <a:cs typeface="Arial" charset="0"/>
              </a:defRPr>
            </a:lvl1pPr>
          </a:lstStyle>
          <a:p>
            <a:fld id="{5F937897-339B-B449-8C38-B0423CAEB7C4}" type="slidenum">
              <a:rPr lang="en-US" altLang="en-US" smtClean="0"/>
              <a:pPr/>
              <a:t>‹#›</a:t>
            </a:fld>
            <a:endParaRPr lang="en-US" altLang="en-US" dirty="0"/>
          </a:p>
        </p:txBody>
      </p:sp>
      <p:pic>
        <p:nvPicPr>
          <p:cNvPr id="12" name="Picture 11">
            <a:extLst>
              <a:ext uri="{FF2B5EF4-FFF2-40B4-BE49-F238E27FC236}">
                <a16:creationId xmlns:a16="http://schemas.microsoft.com/office/drawing/2014/main" id="{220AC803-5EC7-F841-8BAB-0E9242BFAFAF}"/>
              </a:ext>
            </a:extLst>
          </p:cNvPr>
          <p:cNvPicPr>
            <a:picLocks noChangeAspect="1"/>
          </p:cNvPicPr>
          <p:nvPr userDrawn="1"/>
        </p:nvPicPr>
        <p:blipFill>
          <a:blip r:embed="rId8"/>
          <a:srcRect/>
          <a:stretch/>
        </p:blipFill>
        <p:spPr>
          <a:xfrm>
            <a:off x="525524" y="430640"/>
            <a:ext cx="3759055" cy="486186"/>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82" r:id="rId2"/>
    <p:sldLayoutId id="2147483676" r:id="rId3"/>
    <p:sldLayoutId id="2147483677" r:id="rId4"/>
    <p:sldLayoutId id="2147483680" r:id="rId5"/>
    <p:sldLayoutId id="2147483681" r:id="rId6"/>
  </p:sldLayoutIdLst>
  <p:hf hdr="0" ftr="0" dt="0"/>
  <p:txStyles>
    <p:titleStyle>
      <a:lvl1pPr algn="l" defTabSz="1096963" rtl="0" eaLnBrk="1" fontAlgn="base" hangingPunct="1">
        <a:lnSpc>
          <a:spcPct val="90000"/>
        </a:lnSpc>
        <a:spcBef>
          <a:spcPct val="0"/>
        </a:spcBef>
        <a:spcAft>
          <a:spcPct val="0"/>
        </a:spcAft>
        <a:defRPr sz="5400" b="1" kern="1200">
          <a:solidFill>
            <a:schemeClr val="tx2"/>
          </a:solidFill>
          <a:latin typeface="Roboto" panose="02000000000000000000" pitchFamily="2" charset="0"/>
          <a:ea typeface="Roboto" panose="02000000000000000000" pitchFamily="2" charset="0"/>
          <a:cs typeface="Arial" charset="0"/>
        </a:defRPr>
      </a:lvl1pPr>
      <a:lvl2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2pPr>
      <a:lvl3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3pPr>
      <a:lvl4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4pPr>
      <a:lvl5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5pPr>
      <a:lvl6pPr marL="4572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6pPr>
      <a:lvl7pPr marL="9144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7pPr>
      <a:lvl8pPr marL="13716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8pPr>
      <a:lvl9pPr marL="18288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9pPr>
    </p:titleStyle>
    <p:bodyStyle>
      <a:lvl1pPr marL="273050" indent="-273050" algn="l" defTabSz="1096963" rtl="0" eaLnBrk="1" fontAlgn="base" hangingPunct="1">
        <a:lnSpc>
          <a:spcPct val="120000"/>
        </a:lnSpc>
        <a:spcBef>
          <a:spcPts val="1200"/>
        </a:spcBef>
        <a:spcAft>
          <a:spcPct val="0"/>
        </a:spcAft>
        <a:buClr>
          <a:schemeClr val="tx2"/>
        </a:buClr>
        <a:buFont typeface="Arial" charset="0"/>
        <a:buChar char="•"/>
        <a:defRPr sz="3200" kern="1200">
          <a:solidFill>
            <a:schemeClr val="tx1"/>
          </a:solidFill>
          <a:latin typeface="Roboto" panose="02000000000000000000" pitchFamily="2" charset="0"/>
          <a:ea typeface="Roboto" panose="02000000000000000000" pitchFamily="2" charset="0"/>
          <a:cs typeface="Arial" charset="0"/>
        </a:defRPr>
      </a:lvl1pPr>
      <a:lvl2pPr marL="822325" indent="-273050" algn="l" defTabSz="1096963" rtl="0" eaLnBrk="1" fontAlgn="base" hangingPunct="1">
        <a:lnSpc>
          <a:spcPct val="120000"/>
        </a:lnSpc>
        <a:spcBef>
          <a:spcPts val="600"/>
        </a:spcBef>
        <a:spcAft>
          <a:spcPct val="0"/>
        </a:spcAft>
        <a:buClr>
          <a:schemeClr val="tx2"/>
        </a:buClr>
        <a:buFont typeface="Arial" charset="0"/>
        <a:buChar char="•"/>
        <a:defRPr sz="2800" kern="1200">
          <a:solidFill>
            <a:schemeClr val="tx1"/>
          </a:solidFill>
          <a:latin typeface="Roboto" panose="02000000000000000000" pitchFamily="2" charset="0"/>
          <a:ea typeface="Roboto" panose="02000000000000000000" pitchFamily="2" charset="0"/>
          <a:cs typeface="Arial" charset="0"/>
        </a:defRPr>
      </a:lvl2pPr>
      <a:lvl3pPr marL="1371600" indent="-273050" algn="l" defTabSz="1096963" rtl="0" eaLnBrk="1" fontAlgn="base" hangingPunct="1">
        <a:lnSpc>
          <a:spcPct val="120000"/>
        </a:lnSpc>
        <a:spcBef>
          <a:spcPts val="600"/>
        </a:spcBef>
        <a:spcAft>
          <a:spcPct val="0"/>
        </a:spcAft>
        <a:buClr>
          <a:schemeClr val="tx2"/>
        </a:buClr>
        <a:buFont typeface="Arial" charset="0"/>
        <a:buChar char="•"/>
        <a:defRPr sz="2600" kern="1200">
          <a:solidFill>
            <a:schemeClr val="tx1"/>
          </a:solidFill>
          <a:latin typeface="Roboto" panose="02000000000000000000" pitchFamily="2" charset="0"/>
          <a:ea typeface="Roboto" panose="02000000000000000000" pitchFamily="2" charset="0"/>
          <a:cs typeface="Arial" charset="0"/>
        </a:defRPr>
      </a:lvl3pPr>
      <a:lvl4pPr marL="1919288" indent="-273050" algn="l" defTabSz="1096963" rtl="0" eaLnBrk="1" fontAlgn="base" hangingPunct="1">
        <a:lnSpc>
          <a:spcPct val="120000"/>
        </a:lnSpc>
        <a:spcBef>
          <a:spcPts val="600"/>
        </a:spcBef>
        <a:spcAft>
          <a:spcPct val="0"/>
        </a:spcAft>
        <a:buClr>
          <a:schemeClr val="tx2"/>
        </a:buClr>
        <a:buFont typeface="Arial" charset="0"/>
        <a:buChar char="•"/>
        <a:defRPr sz="2400" kern="1200">
          <a:solidFill>
            <a:schemeClr val="tx1"/>
          </a:solidFill>
          <a:latin typeface="Roboto" panose="02000000000000000000" pitchFamily="2" charset="0"/>
          <a:ea typeface="Roboto" panose="02000000000000000000" pitchFamily="2" charset="0"/>
          <a:cs typeface="Arial" charset="0"/>
        </a:defRPr>
      </a:lvl4pPr>
      <a:lvl5pPr marL="2468563" indent="-273050" algn="l" defTabSz="1096963" rtl="0" eaLnBrk="1" fontAlgn="base" hangingPunct="1">
        <a:lnSpc>
          <a:spcPct val="120000"/>
        </a:lnSpc>
        <a:spcBef>
          <a:spcPts val="600"/>
        </a:spcBef>
        <a:spcAft>
          <a:spcPct val="0"/>
        </a:spcAft>
        <a:buClr>
          <a:schemeClr val="tx2"/>
        </a:buClr>
        <a:buFont typeface="Arial" charset="0"/>
        <a:buChar char="•"/>
        <a:defRPr sz="2200" kern="1200">
          <a:solidFill>
            <a:schemeClr val="tx1"/>
          </a:solidFill>
          <a:latin typeface="Roboto" panose="02000000000000000000" pitchFamily="2" charset="0"/>
          <a:ea typeface="Roboto" panose="02000000000000000000" pitchFamily="2" charset="0"/>
          <a:cs typeface="Arial"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5840" y="438150"/>
            <a:ext cx="12618720" cy="159067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05840" y="2190750"/>
            <a:ext cx="12618720" cy="52216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05840" y="7627621"/>
            <a:ext cx="329184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147C3709-4F2A-4C5E-A96C-31DB192BD5B9}" type="datetimeFigureOut">
              <a:rPr lang="en-US" smtClean="0"/>
              <a:t>11/16/2023</a:t>
            </a:fld>
            <a:endParaRPr lang="en-US"/>
          </a:p>
        </p:txBody>
      </p:sp>
      <p:sp>
        <p:nvSpPr>
          <p:cNvPr id="5" name="Footer Placeholder 4"/>
          <p:cNvSpPr>
            <a:spLocks noGrp="1"/>
          </p:cNvSpPr>
          <p:nvPr>
            <p:ph type="ftr" sz="quarter" idx="3"/>
          </p:nvPr>
        </p:nvSpPr>
        <p:spPr>
          <a:xfrm>
            <a:off x="4846320" y="7627621"/>
            <a:ext cx="493776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332720" y="7627621"/>
            <a:ext cx="329184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14275A07-1490-4CF6-B3ED-E42C2FBA9166}" type="slidenum">
              <a:rPr lang="en-US" smtClean="0"/>
              <a:t>‹#›</a:t>
            </a:fld>
            <a:endParaRPr lang="en-US"/>
          </a:p>
        </p:txBody>
      </p:sp>
    </p:spTree>
    <p:extLst>
      <p:ext uri="{BB962C8B-B14F-4D97-AF65-F5344CB8AC3E}">
        <p14:creationId xmlns:p14="http://schemas.microsoft.com/office/powerpoint/2010/main" val="224463594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calstate.edu/csu-system/faculty-staff/cdip" TargetMode="External"/><Relationship Id="rId3" Type="http://schemas.openxmlformats.org/officeDocument/2006/relationships/hyperlink" Target="https://www.calstate.edu/csu-system/about-the-csu/Pages/mission.aspx" TargetMode="External"/><Relationship Id="rId7" Type="http://schemas.openxmlformats.org/officeDocument/2006/relationships/hyperlink" Target="https://www.calstate.edu/csu-system/faculty-staff/predoc/Pages/how-to-apply.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calstate.edu/csu-system/faculty-staff/predoc" TargetMode="External"/><Relationship Id="rId5" Type="http://schemas.openxmlformats.org/officeDocument/2006/relationships/hyperlink" Target="https://www.calstatela.edu/graduatestudies/predoc-and-cdip" TargetMode="External"/><Relationship Id="rId4" Type="http://schemas.openxmlformats.org/officeDocument/2006/relationships/hyperlink" Target="https://www.calstate.edu/impact-of-the-csu/diversity" TargetMode="External"/><Relationship Id="rId9" Type="http://schemas.openxmlformats.org/officeDocument/2006/relationships/hyperlink" Target="https://www.calstate.edu/csu-system/faculty-staff/cdip/Pages/application-guidelines.asp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811308" y="844906"/>
            <a:ext cx="12618720" cy="3269894"/>
          </a:xfrm>
        </p:spPr>
        <p:txBody>
          <a:bodyPr>
            <a:normAutofit/>
          </a:bodyPr>
          <a:lstStyle/>
          <a:p>
            <a:pPr algn="r"/>
            <a:r>
              <a:rPr lang="en-US" sz="6600" b="1" dirty="0">
                <a:solidFill>
                  <a:schemeClr val="bg1"/>
                </a:solidFill>
                <a:latin typeface="FuturaBT Book" panose="020B0502020204020303" pitchFamily="34" charset="77"/>
                <a:cs typeface="Adobe Devanagari" panose="02040503050201020203" pitchFamily="18" charset="0"/>
              </a:rPr>
              <a:t>FACULTY MENTORSHIP IN THE CSU PRE-DOC &amp; CDIP PROGRAMS</a:t>
            </a:r>
          </a:p>
        </p:txBody>
      </p:sp>
      <p:sp>
        <p:nvSpPr>
          <p:cNvPr id="4" name="Text Placeholder 3"/>
          <p:cNvSpPr>
            <a:spLocks noGrp="1"/>
          </p:cNvSpPr>
          <p:nvPr>
            <p:ph type="body" idx="1"/>
          </p:nvPr>
        </p:nvSpPr>
        <p:spPr>
          <a:xfrm>
            <a:off x="1922626" y="7101538"/>
            <a:ext cx="12618720" cy="731909"/>
          </a:xfrm>
        </p:spPr>
        <p:txBody>
          <a:bodyPr>
            <a:normAutofit fontScale="77500" lnSpcReduction="20000"/>
          </a:bodyPr>
          <a:lstStyle/>
          <a:p>
            <a:pPr algn="r"/>
            <a:r>
              <a:rPr lang="en-US" b="1" dirty="0">
                <a:solidFill>
                  <a:schemeClr val="bg1"/>
                </a:solidFill>
                <a:latin typeface="FuturaBT Book" panose="020B0502020204020303" pitchFamily="34" charset="0"/>
                <a:cs typeface="Tisa Offc" panose="02010504030101020102" pitchFamily="2" charset="0"/>
              </a:rPr>
              <a:t>PRESENTED BY: ANDREW CHAVEZ, GRADUATE RESOURCE CENTER COORDINATOR</a:t>
            </a:r>
          </a:p>
          <a:p>
            <a:pPr algn="r"/>
            <a:r>
              <a:rPr lang="en-US" b="1" dirty="0">
                <a:solidFill>
                  <a:schemeClr val="bg1"/>
                </a:solidFill>
                <a:latin typeface="FuturaBT Book" panose="020B0502020204020303" pitchFamily="34" charset="0"/>
                <a:cs typeface="Tisa Offc" panose="02010504030101020102" pitchFamily="2" charset="0"/>
              </a:rPr>
              <a:t>KARIN ELLIOTT BROWN, AVP &amp; DEAN OF GRADUATE STUDIES</a:t>
            </a:r>
          </a:p>
        </p:txBody>
      </p:sp>
      <p:cxnSp>
        <p:nvCxnSpPr>
          <p:cNvPr id="7" name="Straight Connector 6"/>
          <p:cNvCxnSpPr/>
          <p:nvPr/>
        </p:nvCxnSpPr>
        <p:spPr>
          <a:xfrm flipH="1" flipV="1">
            <a:off x="200372" y="181734"/>
            <a:ext cx="6239141" cy="6256632"/>
          </a:xfrm>
          <a:prstGeom prst="line">
            <a:avLst/>
          </a:prstGeom>
          <a:ln w="25400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0" y="400746"/>
            <a:ext cx="6333106" cy="6306367"/>
          </a:xfrm>
          <a:prstGeom prst="line">
            <a:avLst/>
          </a:prstGeom>
          <a:ln w="5080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6439512" y="6438367"/>
            <a:ext cx="8101834" cy="1146"/>
          </a:xfrm>
          <a:prstGeom prst="line">
            <a:avLst/>
          </a:prstGeom>
          <a:ln w="25400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333106" y="6707113"/>
            <a:ext cx="8208240" cy="0"/>
          </a:xfrm>
          <a:prstGeom prst="line">
            <a:avLst/>
          </a:prstGeom>
          <a:ln w="5080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156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p:txBody>
          <a:bodyPr/>
          <a:lstStyle/>
          <a:p>
            <a:r>
              <a:rPr lang="en-US" dirty="0"/>
              <a:t>ADDITIONAL INFORMATION</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10</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sp>
        <p:nvSpPr>
          <p:cNvPr id="10" name="TextBox 9">
            <a:extLst>
              <a:ext uri="{FF2B5EF4-FFF2-40B4-BE49-F238E27FC236}">
                <a16:creationId xmlns:a16="http://schemas.microsoft.com/office/drawing/2014/main" id="{476B22BD-927E-87FA-79A1-ACA12F1E204C}"/>
              </a:ext>
            </a:extLst>
          </p:cNvPr>
          <p:cNvSpPr txBox="1"/>
          <p:nvPr/>
        </p:nvSpPr>
        <p:spPr>
          <a:xfrm>
            <a:off x="1189831" y="2366682"/>
            <a:ext cx="12176213" cy="5801588"/>
          </a:xfrm>
          <a:prstGeom prst="rect">
            <a:avLst/>
          </a:prstGeom>
          <a:noFill/>
        </p:spPr>
        <p:txBody>
          <a:bodyPr wrap="square" rtlCol="0">
            <a:spAutoFit/>
          </a:bodyPr>
          <a:lstStyle/>
          <a:p>
            <a:pPr marL="457200" indent="-457200">
              <a:buFont typeface="Arial" panose="020B0604020202020204" pitchFamily="34" charset="0"/>
              <a:buChar char="•"/>
            </a:pPr>
            <a:r>
              <a:rPr lang="en-US" sz="2600" dirty="0">
                <a:latin typeface="Tisa Offc" panose="02010504030101020102" pitchFamily="2" charset="0"/>
                <a:cs typeface="Tisa Offc" panose="02010504030101020102" pitchFamily="2" charset="0"/>
              </a:rPr>
              <a:t>Pre-Doc and CDIP Applications no longer need to be submitted to the Office of Graduate Studies before</a:t>
            </a:r>
            <a:r>
              <a:rPr lang="en-US" sz="2600" b="1" dirty="0">
                <a:latin typeface="Tisa Offc" panose="02010504030101020102" pitchFamily="2" charset="0"/>
                <a:cs typeface="Tisa Offc" panose="02010504030101020102" pitchFamily="2" charset="0"/>
              </a:rPr>
              <a:t> </a:t>
            </a:r>
            <a:r>
              <a:rPr lang="en-US" sz="2600" dirty="0">
                <a:latin typeface="Tisa Offc" panose="02010504030101020102" pitchFamily="2" charset="0"/>
                <a:cs typeface="Tisa Offc" panose="02010504030101020102" pitchFamily="2" charset="0"/>
              </a:rPr>
              <a:t>they are submitted to the Chancellor’s Office. </a:t>
            </a:r>
            <a:r>
              <a:rPr lang="en-US" sz="2600" b="1" dirty="0">
                <a:latin typeface="Tisa Offc" panose="02010504030101020102" pitchFamily="2" charset="0"/>
                <a:cs typeface="Tisa Offc" panose="02010504030101020102" pitchFamily="2" charset="0"/>
              </a:rPr>
              <a:t>Applicants are strongly encouraged to get feedback from Graduate Studies </a:t>
            </a:r>
            <a:r>
              <a:rPr lang="en-US" sz="2600" dirty="0">
                <a:latin typeface="Tisa Offc" panose="02010504030101020102" pitchFamily="2" charset="0"/>
                <a:cs typeface="Tisa Offc" panose="02010504030101020102" pitchFamily="2" charset="0"/>
              </a:rPr>
              <a:t>before submitting to the Chancellor’s Office.</a:t>
            </a:r>
          </a:p>
          <a:p>
            <a:pPr marL="457200" indent="-457200">
              <a:lnSpc>
                <a:spcPct val="150000"/>
              </a:lnSpc>
              <a:buFont typeface="Arial" panose="020B0604020202020204" pitchFamily="34" charset="0"/>
              <a:buChar char="•"/>
            </a:pPr>
            <a:r>
              <a:rPr lang="en-US" sz="2600" dirty="0">
                <a:latin typeface="Tisa Offc" panose="02010504030101020102" pitchFamily="2" charset="0"/>
                <a:cs typeface="Tisa Offc" panose="02010504030101020102" pitchFamily="2" charset="0"/>
              </a:rPr>
              <a:t>Students apply this academic year to be awarded next academic year</a:t>
            </a:r>
          </a:p>
          <a:p>
            <a:pPr marL="457200" indent="-457200">
              <a:lnSpc>
                <a:spcPct val="150000"/>
              </a:lnSpc>
              <a:buFont typeface="Arial" panose="020B0604020202020204" pitchFamily="34" charset="0"/>
              <a:buChar char="•"/>
            </a:pPr>
            <a:r>
              <a:rPr lang="en-US" sz="2600" dirty="0">
                <a:latin typeface="Tisa Offc" panose="02010504030101020102" pitchFamily="2" charset="0"/>
                <a:cs typeface="Tisa Offc" panose="02010504030101020102" pitchFamily="2" charset="0"/>
              </a:rPr>
              <a:t>CDIP is open to any Ph.D. student in the U.S.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5723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p:txBody>
          <a:bodyPr/>
          <a:lstStyle/>
          <a:p>
            <a:r>
              <a:rPr lang="en-US" dirty="0"/>
              <a:t>HELPFUL LINKS</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11</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sp>
        <p:nvSpPr>
          <p:cNvPr id="10" name="TextBox 9">
            <a:extLst>
              <a:ext uri="{FF2B5EF4-FFF2-40B4-BE49-F238E27FC236}">
                <a16:creationId xmlns:a16="http://schemas.microsoft.com/office/drawing/2014/main" id="{476B22BD-927E-87FA-79A1-ACA12F1E204C}"/>
              </a:ext>
            </a:extLst>
          </p:cNvPr>
          <p:cNvSpPr txBox="1"/>
          <p:nvPr/>
        </p:nvSpPr>
        <p:spPr>
          <a:xfrm>
            <a:off x="1189830" y="2366682"/>
            <a:ext cx="10877991" cy="5293757"/>
          </a:xfrm>
          <a:prstGeom prst="rect">
            <a:avLst/>
          </a:prstGeom>
          <a:noFill/>
        </p:spPr>
        <p:txBody>
          <a:bodyPr wrap="square" rtlCol="0">
            <a:spAutoFit/>
          </a:bodyPr>
          <a:lstStyle/>
          <a:p>
            <a:r>
              <a:rPr lang="en-US" sz="2600" b="1" dirty="0">
                <a:latin typeface="Tisa Offc" panose="02010504030101020102" pitchFamily="2" charset="0"/>
                <a:cs typeface="Tisa Offc" panose="02010504030101020102" pitchFamily="2" charset="0"/>
                <a:hlinkClick r:id="rId3"/>
              </a:rPr>
              <a:t>CSU Mission</a:t>
            </a:r>
            <a:r>
              <a:rPr lang="en-US" sz="2600" dirty="0">
                <a:latin typeface="Tisa Offc" panose="02010504030101020102" pitchFamily="2" charset="0"/>
                <a:cs typeface="Tisa Offc" panose="02010504030101020102" pitchFamily="2" charset="0"/>
              </a:rPr>
              <a:t>: Students can reference some of these points in their essays/statements to demonstrate their knowledge of and commitment to the CSU</a:t>
            </a:r>
          </a:p>
          <a:p>
            <a:r>
              <a:rPr lang="en-US" sz="2600" b="1" dirty="0">
                <a:latin typeface="Tisa Offc" panose="02010504030101020102" pitchFamily="2" charset="0"/>
                <a:cs typeface="Tisa Offc" panose="02010504030101020102" pitchFamily="2" charset="0"/>
                <a:hlinkClick r:id="rId4"/>
              </a:rPr>
              <a:t>Diversity in the CSU</a:t>
            </a:r>
            <a:r>
              <a:rPr lang="en-US" sz="2600" dirty="0">
                <a:latin typeface="Tisa Offc" panose="02010504030101020102" pitchFamily="2" charset="0"/>
                <a:cs typeface="Tisa Offc" panose="02010504030101020102" pitchFamily="2" charset="0"/>
              </a:rPr>
              <a:t>: Both the CDIP and Pre-Doc applications ask students to discuss topics of diversity in their essays and statements </a:t>
            </a:r>
          </a:p>
          <a:p>
            <a:endParaRPr lang="en-US" sz="2600" dirty="0">
              <a:latin typeface="Tisa Offc" panose="02010504030101020102" pitchFamily="2" charset="0"/>
              <a:cs typeface="Tisa Offc" panose="02010504030101020102" pitchFamily="2" charset="0"/>
            </a:endParaRPr>
          </a:p>
          <a:p>
            <a:r>
              <a:rPr lang="en-US" sz="2600" b="1" dirty="0">
                <a:latin typeface="Tisa Offc" panose="02010504030101020102" pitchFamily="2" charset="0"/>
                <a:cs typeface="Tisa Offc" panose="02010504030101020102" pitchFamily="2" charset="0"/>
                <a:hlinkClick r:id="rId5"/>
              </a:rPr>
              <a:t>Cal State LA Pre-Doc and CDIP webpage</a:t>
            </a:r>
            <a:endParaRPr lang="en-US" sz="2600" b="1" dirty="0">
              <a:latin typeface="Tisa Offc" panose="02010504030101020102" pitchFamily="2" charset="0"/>
              <a:cs typeface="Tisa Offc" panose="02010504030101020102" pitchFamily="2" charset="0"/>
            </a:endParaRPr>
          </a:p>
          <a:p>
            <a:endParaRPr lang="en-US" sz="2600" dirty="0">
              <a:latin typeface="Tisa Offc" panose="02010504030101020102" pitchFamily="2" charset="0"/>
              <a:cs typeface="Tisa Offc" panose="02010504030101020102" pitchFamily="2" charset="0"/>
            </a:endParaRPr>
          </a:p>
          <a:p>
            <a:r>
              <a:rPr lang="en-US" sz="2600" b="1" dirty="0">
                <a:latin typeface="Tisa Offc" panose="02010504030101020102" pitchFamily="2" charset="0"/>
                <a:cs typeface="Tisa Offc" panose="02010504030101020102" pitchFamily="2" charset="0"/>
                <a:hlinkClick r:id="rId6"/>
              </a:rPr>
              <a:t>CSU Pre-Doc webpage</a:t>
            </a:r>
            <a:endParaRPr lang="en-US" sz="2600" b="1" dirty="0">
              <a:latin typeface="Tisa Offc" panose="02010504030101020102" pitchFamily="2" charset="0"/>
              <a:cs typeface="Tisa Offc" panose="02010504030101020102" pitchFamily="2" charset="0"/>
            </a:endParaRPr>
          </a:p>
          <a:p>
            <a:pPr marL="457200" indent="-457200">
              <a:buFont typeface="Arial" panose="020B0604020202020204" pitchFamily="34" charset="0"/>
              <a:buChar char="•"/>
            </a:pPr>
            <a:r>
              <a:rPr lang="en-US" sz="2600" b="1" dirty="0">
                <a:latin typeface="Tisa Offc" panose="02010504030101020102" pitchFamily="2" charset="0"/>
                <a:cs typeface="Tisa Offc" panose="02010504030101020102" pitchFamily="2" charset="0"/>
                <a:hlinkClick r:id="rId7"/>
              </a:rPr>
              <a:t>Pre-Doc How to Apply</a:t>
            </a:r>
            <a:endParaRPr lang="en-US" sz="2600" b="1" dirty="0">
              <a:latin typeface="Tisa Offc" panose="02010504030101020102" pitchFamily="2" charset="0"/>
              <a:cs typeface="Tisa Offc" panose="02010504030101020102" pitchFamily="2" charset="0"/>
            </a:endParaRPr>
          </a:p>
          <a:p>
            <a:endParaRPr lang="en-US" sz="2600" b="1" dirty="0">
              <a:latin typeface="Tisa Offc" panose="02010504030101020102" pitchFamily="2" charset="0"/>
              <a:cs typeface="Tisa Offc" panose="02010504030101020102" pitchFamily="2" charset="0"/>
            </a:endParaRPr>
          </a:p>
          <a:p>
            <a:r>
              <a:rPr lang="en-US" sz="2600" b="1" dirty="0">
                <a:latin typeface="Tisa Offc" panose="02010504030101020102" pitchFamily="2" charset="0"/>
                <a:cs typeface="Tisa Offc" panose="02010504030101020102" pitchFamily="2" charset="0"/>
                <a:hlinkClick r:id="rId8"/>
              </a:rPr>
              <a:t>CSU CDIP webpage</a:t>
            </a:r>
            <a:endParaRPr lang="en-US" sz="2600" b="1" dirty="0">
              <a:latin typeface="Tisa Offc" panose="02010504030101020102" pitchFamily="2" charset="0"/>
              <a:cs typeface="Tisa Offc" panose="02010504030101020102" pitchFamily="2" charset="0"/>
            </a:endParaRPr>
          </a:p>
          <a:p>
            <a:pPr marL="457200" indent="-457200">
              <a:buFont typeface="Arial" panose="020B0604020202020204" pitchFamily="34" charset="0"/>
              <a:buChar char="•"/>
            </a:pPr>
            <a:r>
              <a:rPr lang="en-US" sz="2600" b="1" dirty="0">
                <a:latin typeface="Tisa Offc" panose="02010504030101020102" pitchFamily="2" charset="0"/>
                <a:cs typeface="Tisa Offc" panose="02010504030101020102" pitchFamily="2" charset="0"/>
                <a:hlinkClick r:id="rId9"/>
              </a:rPr>
              <a:t>CDIP How to Apply</a:t>
            </a:r>
            <a:endParaRPr lang="en-US" sz="2600" b="1" dirty="0">
              <a:latin typeface="Tisa Offc" panose="02010504030101020102" pitchFamily="2" charset="0"/>
              <a:cs typeface="Tisa Offc" panose="02010504030101020102" pitchFamily="2" charset="0"/>
            </a:endParaRPr>
          </a:p>
        </p:txBody>
      </p:sp>
    </p:spTree>
    <p:extLst>
      <p:ext uri="{BB962C8B-B14F-4D97-AF65-F5344CB8AC3E}">
        <p14:creationId xmlns:p14="http://schemas.microsoft.com/office/powerpoint/2010/main" val="88285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811308" y="844906"/>
            <a:ext cx="12618720" cy="3269894"/>
          </a:xfrm>
        </p:spPr>
        <p:txBody>
          <a:bodyPr>
            <a:normAutofit/>
          </a:bodyPr>
          <a:lstStyle/>
          <a:p>
            <a:pPr algn="r"/>
            <a:r>
              <a:rPr lang="en-US" sz="6600" b="1" dirty="0">
                <a:solidFill>
                  <a:schemeClr val="bg1"/>
                </a:solidFill>
                <a:latin typeface="FuturaBT Book" panose="020B0502020204020303" pitchFamily="34" charset="77"/>
                <a:cs typeface="Adobe Devanagari" panose="02040503050201020203" pitchFamily="18" charset="0"/>
              </a:rPr>
              <a:t>QUESTIONS?</a:t>
            </a:r>
          </a:p>
        </p:txBody>
      </p:sp>
      <p:cxnSp>
        <p:nvCxnSpPr>
          <p:cNvPr id="7" name="Straight Connector 6"/>
          <p:cNvCxnSpPr/>
          <p:nvPr/>
        </p:nvCxnSpPr>
        <p:spPr>
          <a:xfrm flipH="1" flipV="1">
            <a:off x="200372" y="181734"/>
            <a:ext cx="6239141" cy="6256632"/>
          </a:xfrm>
          <a:prstGeom prst="line">
            <a:avLst/>
          </a:prstGeom>
          <a:ln w="25400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0" y="400746"/>
            <a:ext cx="6333106" cy="6306367"/>
          </a:xfrm>
          <a:prstGeom prst="line">
            <a:avLst/>
          </a:prstGeom>
          <a:ln w="5080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6439512" y="6438367"/>
            <a:ext cx="8101834" cy="1146"/>
          </a:xfrm>
          <a:prstGeom prst="line">
            <a:avLst/>
          </a:prstGeom>
          <a:ln w="254000" cap="rnd">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333106" y="6707113"/>
            <a:ext cx="8208240" cy="0"/>
          </a:xfrm>
          <a:prstGeom prst="line">
            <a:avLst/>
          </a:prstGeom>
          <a:ln w="5080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19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46185" y="6964859"/>
            <a:ext cx="14541346" cy="940597"/>
          </a:xfrm>
        </p:spPr>
        <p:txBody>
          <a:bodyPr>
            <a:normAutofit fontScale="90000"/>
          </a:bodyPr>
          <a:lstStyle/>
          <a:p>
            <a:pPr algn="r"/>
            <a:r>
              <a:rPr lang="en-US" sz="6700" b="1" dirty="0">
                <a:solidFill>
                  <a:schemeClr val="bg1"/>
                </a:solidFill>
                <a:latin typeface="FuturaBT Book" panose="020B0502020204020303" pitchFamily="34" charset="77"/>
                <a:cs typeface="Adobe Devanagari" panose="02040503050201020203" pitchFamily="18" charset="0"/>
              </a:rPr>
              <a:t>Cal State LA’s Pre-Doc and CDIP Team</a:t>
            </a:r>
            <a:br>
              <a:rPr lang="en-US" sz="6700" b="1" dirty="0">
                <a:solidFill>
                  <a:schemeClr val="bg1"/>
                </a:solidFill>
                <a:latin typeface="FuturaBT Book" panose="020B0502020204020303" pitchFamily="34" charset="77"/>
                <a:cs typeface="Adobe Devanagari" panose="02040503050201020203" pitchFamily="18" charset="0"/>
              </a:rPr>
            </a:br>
            <a:br>
              <a:rPr lang="en-US" sz="6600" b="1" dirty="0">
                <a:solidFill>
                  <a:schemeClr val="bg1"/>
                </a:solidFill>
                <a:latin typeface="FuturaBT Book" panose="020B0502020204020303" pitchFamily="34" charset="77"/>
                <a:cs typeface="Adobe Devanagari" panose="02040503050201020203" pitchFamily="18" charset="0"/>
              </a:rPr>
            </a:br>
            <a:r>
              <a:rPr lang="en-US" sz="4900" b="1" dirty="0">
                <a:solidFill>
                  <a:schemeClr val="bg1"/>
                </a:solidFill>
                <a:latin typeface="FuturaBT Book" panose="020B0502020204020303" pitchFamily="34" charset="77"/>
                <a:cs typeface="Adobe Devanagari" panose="02040503050201020203" pitchFamily="18" charset="0"/>
              </a:rPr>
              <a:t>Andrew Chavez, </a:t>
            </a:r>
            <a:br>
              <a:rPr lang="en-US" sz="4900" b="1" dirty="0">
                <a:solidFill>
                  <a:schemeClr val="bg1"/>
                </a:solidFill>
                <a:latin typeface="FuturaBT Book" panose="020B0502020204020303" pitchFamily="34" charset="77"/>
                <a:cs typeface="Adobe Devanagari" panose="02040503050201020203" pitchFamily="18" charset="0"/>
              </a:rPr>
            </a:br>
            <a:r>
              <a:rPr lang="en-US" sz="4900" b="1" dirty="0">
                <a:solidFill>
                  <a:schemeClr val="bg1"/>
                </a:solidFill>
                <a:latin typeface="FuturaBT Book" panose="020B0502020204020303" pitchFamily="34" charset="77"/>
                <a:cs typeface="Adobe Devanagari" panose="02040503050201020203" pitchFamily="18" charset="0"/>
              </a:rPr>
              <a:t>Graduate Resource Center Coordinator</a:t>
            </a:r>
            <a:br>
              <a:rPr lang="en-US" sz="4900" b="1" dirty="0">
                <a:solidFill>
                  <a:schemeClr val="bg1"/>
                </a:solidFill>
                <a:latin typeface="FuturaBT Book" panose="020B0502020204020303" pitchFamily="34" charset="77"/>
                <a:cs typeface="Adobe Devanagari" panose="02040503050201020203" pitchFamily="18" charset="0"/>
              </a:rPr>
            </a:br>
            <a:r>
              <a:rPr lang="en-US" sz="4900" b="1" dirty="0">
                <a:latin typeface="FuturaBT Book" panose="020B0502020204020303" pitchFamily="34" charset="77"/>
                <a:cs typeface="Adobe Devanagari" panose="02040503050201020203" pitchFamily="18" charset="0"/>
              </a:rPr>
              <a:t>achav143@calstatela.edu</a:t>
            </a:r>
            <a:br>
              <a:rPr lang="en-US" sz="4900" b="1" dirty="0">
                <a:latin typeface="FuturaBT Book" panose="020B0502020204020303" pitchFamily="34" charset="77"/>
                <a:cs typeface="Adobe Devanagari" panose="02040503050201020203" pitchFamily="18" charset="0"/>
              </a:rPr>
            </a:br>
            <a:br>
              <a:rPr lang="en-US" sz="4900" b="1" dirty="0">
                <a:latin typeface="FuturaBT Book" panose="020B0502020204020303" pitchFamily="34" charset="77"/>
                <a:cs typeface="Adobe Devanagari" panose="02040503050201020203" pitchFamily="18" charset="0"/>
              </a:rPr>
            </a:br>
            <a:r>
              <a:rPr lang="en-US" sz="4900" b="1" dirty="0">
                <a:solidFill>
                  <a:schemeClr val="bg1"/>
                </a:solidFill>
                <a:latin typeface="FuturaBT Book" panose="020B0502020204020303" pitchFamily="34" charset="77"/>
                <a:cs typeface="Adobe Devanagari" panose="02040503050201020203" pitchFamily="18" charset="0"/>
              </a:rPr>
              <a:t>Karin Elliott Brown, </a:t>
            </a:r>
            <a:br>
              <a:rPr lang="en-US" sz="4900" b="1" dirty="0">
                <a:solidFill>
                  <a:schemeClr val="bg1"/>
                </a:solidFill>
                <a:latin typeface="FuturaBT Book" panose="020B0502020204020303" pitchFamily="34" charset="77"/>
                <a:cs typeface="Adobe Devanagari" panose="02040503050201020203" pitchFamily="18" charset="0"/>
              </a:rPr>
            </a:br>
            <a:r>
              <a:rPr lang="en-US" sz="4900" b="1" dirty="0">
                <a:solidFill>
                  <a:schemeClr val="bg1"/>
                </a:solidFill>
                <a:latin typeface="FuturaBT Book" panose="020B0502020204020303" pitchFamily="34" charset="77"/>
                <a:cs typeface="Adobe Devanagari" panose="02040503050201020203" pitchFamily="18" charset="0"/>
              </a:rPr>
              <a:t>AVP &amp; Dean of Graduate Studies</a:t>
            </a:r>
            <a:br>
              <a:rPr lang="en-US" sz="4900" b="1" dirty="0">
                <a:solidFill>
                  <a:schemeClr val="bg1"/>
                </a:solidFill>
                <a:latin typeface="FuturaBT Book" panose="020B0502020204020303" pitchFamily="34" charset="77"/>
                <a:cs typeface="Adobe Devanagari" panose="02040503050201020203" pitchFamily="18" charset="0"/>
              </a:rPr>
            </a:br>
            <a:r>
              <a:rPr lang="en-US" sz="4900" b="1" dirty="0">
                <a:latin typeface="FuturaBT Book" panose="020B0502020204020303" pitchFamily="34" charset="77"/>
                <a:cs typeface="Adobe Devanagari" panose="02040503050201020203" pitchFamily="18" charset="0"/>
              </a:rPr>
              <a:t>kbrown5@calstatela.edu</a:t>
            </a:r>
            <a:br>
              <a:rPr lang="en-US" sz="4900" b="1" dirty="0">
                <a:latin typeface="FuturaBT Book" panose="020B0502020204020303" pitchFamily="34" charset="77"/>
                <a:cs typeface="Adobe Devanagari" panose="02040503050201020203" pitchFamily="18" charset="0"/>
              </a:rPr>
            </a:br>
            <a:br>
              <a:rPr lang="en-US" sz="4900" b="1" dirty="0">
                <a:latin typeface="FuturaBT Book" panose="020B0502020204020303" pitchFamily="34" charset="77"/>
                <a:cs typeface="Adobe Devanagari" panose="02040503050201020203" pitchFamily="18" charset="0"/>
              </a:rPr>
            </a:br>
            <a:endParaRPr lang="en-US" sz="6600" b="1" dirty="0">
              <a:latin typeface="FuturaBT Book" panose="020B0502020204020303" pitchFamily="34" charset="77"/>
              <a:cs typeface="Adobe Devanagari" panose="02040503050201020203" pitchFamily="18" charset="0"/>
            </a:endParaRPr>
          </a:p>
        </p:txBody>
      </p:sp>
      <p:cxnSp>
        <p:nvCxnSpPr>
          <p:cNvPr id="12" name="Straight Connector 11"/>
          <p:cNvCxnSpPr/>
          <p:nvPr/>
        </p:nvCxnSpPr>
        <p:spPr>
          <a:xfrm flipH="1">
            <a:off x="6333106" y="7502244"/>
            <a:ext cx="8208240" cy="0"/>
          </a:xfrm>
          <a:prstGeom prst="line">
            <a:avLst/>
          </a:prstGeom>
          <a:ln w="5080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3018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400952" y="1126048"/>
            <a:ext cx="12618720" cy="3625961"/>
          </a:xfrm>
        </p:spPr>
        <p:txBody>
          <a:bodyPr>
            <a:normAutofit/>
          </a:bodyPr>
          <a:lstStyle/>
          <a:p>
            <a:pPr algn="ctr"/>
            <a:r>
              <a:rPr lang="en-US" sz="6600" b="1" dirty="0">
                <a:solidFill>
                  <a:schemeClr val="bg1"/>
                </a:solidFill>
                <a:latin typeface="FuturaBT Book" panose="020B0502020204020303" pitchFamily="34" charset="77"/>
                <a:cs typeface="Adobe Devanagari" panose="02040503050201020203" pitchFamily="18" charset="0"/>
              </a:rPr>
              <a:t>WHY DID </a:t>
            </a:r>
            <a:r>
              <a:rPr lang="en-US" sz="6600" b="1" u="sng" dirty="0">
                <a:solidFill>
                  <a:schemeClr val="bg1"/>
                </a:solidFill>
                <a:latin typeface="FuturaBT Book" panose="020B0502020204020303" pitchFamily="34" charset="77"/>
                <a:cs typeface="Adobe Devanagari" panose="02040503050201020203" pitchFamily="18" charset="0"/>
              </a:rPr>
              <a:t>YOU</a:t>
            </a:r>
            <a:r>
              <a:rPr lang="en-US" sz="6600" b="1" dirty="0">
                <a:solidFill>
                  <a:schemeClr val="bg1"/>
                </a:solidFill>
                <a:latin typeface="FuturaBT Book" panose="020B0502020204020303" pitchFamily="34" charset="77"/>
                <a:cs typeface="Adobe Devanagari" panose="02040503050201020203" pitchFamily="18" charset="0"/>
              </a:rPr>
              <a:t> CHOOSE THE CSU?</a:t>
            </a:r>
          </a:p>
        </p:txBody>
      </p:sp>
      <p:cxnSp>
        <p:nvCxnSpPr>
          <p:cNvPr id="9" name="Straight Connector 8"/>
          <p:cNvCxnSpPr>
            <a:cxnSpLocks/>
          </p:cNvCxnSpPr>
          <p:nvPr/>
        </p:nvCxnSpPr>
        <p:spPr>
          <a:xfrm flipH="1" flipV="1">
            <a:off x="0" y="4661647"/>
            <a:ext cx="2281062" cy="2780571"/>
          </a:xfrm>
          <a:prstGeom prst="line">
            <a:avLst/>
          </a:prstGeom>
          <a:ln w="5080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flipH="1">
            <a:off x="2281062" y="7442218"/>
            <a:ext cx="12636209" cy="0"/>
          </a:xfrm>
          <a:prstGeom prst="line">
            <a:avLst/>
          </a:prstGeom>
          <a:ln w="50800" cap="rnd">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639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a:xfrm>
            <a:off x="986117" y="1190221"/>
            <a:ext cx="13429129" cy="896937"/>
          </a:xfrm>
        </p:spPr>
        <p:txBody>
          <a:bodyPr/>
          <a:lstStyle/>
          <a:p>
            <a:r>
              <a:rPr lang="en-US" dirty="0"/>
              <a:t>DOCTORAL SUPPORT IN THE CSU</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3</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sp>
        <p:nvSpPr>
          <p:cNvPr id="3" name="TextBox 2">
            <a:extLst>
              <a:ext uri="{FF2B5EF4-FFF2-40B4-BE49-F238E27FC236}">
                <a16:creationId xmlns:a16="http://schemas.microsoft.com/office/drawing/2014/main" id="{78D73A72-714C-54EA-9EC9-24A27D3ACA92}"/>
              </a:ext>
            </a:extLst>
          </p:cNvPr>
          <p:cNvSpPr txBox="1"/>
          <p:nvPr/>
        </p:nvSpPr>
        <p:spPr>
          <a:xfrm>
            <a:off x="986117" y="2486010"/>
            <a:ext cx="11079987" cy="4493538"/>
          </a:xfrm>
          <a:prstGeom prst="rect">
            <a:avLst/>
          </a:prstGeom>
          <a:noFill/>
        </p:spPr>
        <p:txBody>
          <a:bodyPr wrap="square" rtlCol="0">
            <a:spAutoFit/>
          </a:bodyPr>
          <a:lstStyle/>
          <a:p>
            <a:r>
              <a:rPr lang="en-US" sz="2600" b="1" dirty="0">
                <a:solidFill>
                  <a:schemeClr val="tx2"/>
                </a:solidFill>
                <a:latin typeface="Tisa Offc" panose="02010504030101020102" pitchFamily="2" charset="0"/>
                <a:cs typeface="Tisa Offc" panose="02010504030101020102" pitchFamily="2" charset="0"/>
              </a:rPr>
              <a:t>California Pre-Doctoral Program (Pre-Doc)</a:t>
            </a:r>
          </a:p>
          <a:p>
            <a:r>
              <a:rPr lang="en-US" sz="2600" dirty="0">
                <a:latin typeface="Tisa Offc" panose="02010504030101020102" pitchFamily="2" charset="0"/>
                <a:cs typeface="Tisa Offc" panose="02010504030101020102" pitchFamily="2" charset="0"/>
              </a:rPr>
              <a:t>Founded in 1989, by the CSU and UC</a:t>
            </a:r>
          </a:p>
          <a:p>
            <a:endParaRPr lang="en-US" sz="2600" dirty="0">
              <a:latin typeface="Tisa Offc" panose="02010504030101020102" pitchFamily="2" charset="0"/>
              <a:cs typeface="Tisa Offc" panose="02010504030101020102" pitchFamily="2" charset="0"/>
            </a:endParaRPr>
          </a:p>
          <a:p>
            <a:r>
              <a:rPr lang="en-US" sz="2600" b="1" dirty="0">
                <a:solidFill>
                  <a:schemeClr val="tx2"/>
                </a:solidFill>
                <a:latin typeface="Tisa Offc" panose="02010504030101020102" pitchFamily="2" charset="0"/>
                <a:cs typeface="Tisa Offc" panose="02010504030101020102" pitchFamily="2" charset="0"/>
              </a:rPr>
              <a:t>Chancellor’s Doctoral Incentive Program (CDIP)</a:t>
            </a:r>
          </a:p>
          <a:p>
            <a:r>
              <a:rPr lang="en-US" sz="2600" dirty="0">
                <a:latin typeface="Tisa Offc" panose="02010504030101020102" pitchFamily="2" charset="0"/>
                <a:cs typeface="Tisa Offc" panose="02010504030101020102" pitchFamily="2" charset="0"/>
              </a:rPr>
              <a:t>Founded in 1987 by three CSU Presidents </a:t>
            </a:r>
          </a:p>
          <a:p>
            <a:endParaRPr lang="en-US" sz="2600" dirty="0">
              <a:latin typeface="Tisa Offc" panose="02010504030101020102" pitchFamily="2" charset="0"/>
              <a:cs typeface="Tisa Offc" panose="02010504030101020102" pitchFamily="2" charset="0"/>
            </a:endParaRPr>
          </a:p>
          <a:p>
            <a:r>
              <a:rPr lang="en-US" sz="2600" b="1" dirty="0">
                <a:solidFill>
                  <a:schemeClr val="tx2"/>
                </a:solidFill>
                <a:latin typeface="Tisa Offc" panose="02010504030101020102" pitchFamily="2" charset="0"/>
                <a:cs typeface="Tisa Offc" panose="02010504030101020102" pitchFamily="2" charset="0"/>
              </a:rPr>
              <a:t>Both programs:</a:t>
            </a:r>
          </a:p>
          <a:p>
            <a:pPr marL="342900" indent="-342900">
              <a:buFont typeface="Arial" panose="020B0604020202020204" pitchFamily="34" charset="0"/>
              <a:buChar char="•"/>
            </a:pPr>
            <a:r>
              <a:rPr lang="en-US" sz="2600" dirty="0">
                <a:latin typeface="Tisa Offc" panose="02010504030101020102" pitchFamily="2" charset="0"/>
                <a:cs typeface="Tisa Offc" panose="02010504030101020102" pitchFamily="2" charset="0"/>
              </a:rPr>
              <a:t>Are funded by lottery funds</a:t>
            </a:r>
          </a:p>
          <a:p>
            <a:pPr marL="342900" indent="-342900">
              <a:buFont typeface="Arial" panose="020B0604020202020204" pitchFamily="34" charset="0"/>
              <a:buChar char="•"/>
            </a:pPr>
            <a:r>
              <a:rPr lang="en-US" sz="2600" dirty="0">
                <a:latin typeface="Tisa Offc" panose="02010504030101020102" pitchFamily="2" charset="0"/>
                <a:cs typeface="Tisa Offc" panose="02010504030101020102" pitchFamily="2" charset="0"/>
              </a:rPr>
              <a:t>Have supported 2400+ students </a:t>
            </a:r>
          </a:p>
          <a:p>
            <a:pPr marL="342900" indent="-342900">
              <a:buFont typeface="Arial" panose="020B0604020202020204" pitchFamily="34" charset="0"/>
              <a:buChar char="•"/>
            </a:pPr>
            <a:r>
              <a:rPr lang="en-US" sz="2600" dirty="0">
                <a:latin typeface="Tisa Offc" panose="02010504030101020102" pitchFamily="2" charset="0"/>
                <a:cs typeface="Tisa Offc" panose="02010504030101020102" pitchFamily="2" charset="0"/>
              </a:rPr>
              <a:t>Aim to diversify the pool from which the CSU draws it faculty</a:t>
            </a:r>
          </a:p>
          <a:p>
            <a:pPr marL="342900" indent="-342900">
              <a:buFont typeface="Arial" panose="020B0604020202020204" pitchFamily="34" charset="0"/>
              <a:buChar char="•"/>
            </a:pPr>
            <a:r>
              <a:rPr lang="en-US" sz="2600" b="1" dirty="0">
                <a:solidFill>
                  <a:schemeClr val="tx2"/>
                </a:solidFill>
                <a:latin typeface="Tisa Offc" panose="02010504030101020102" pitchFamily="2" charset="0"/>
                <a:cs typeface="Tisa Offc" panose="02010504030101020102" pitchFamily="2" charset="0"/>
              </a:rPr>
              <a:t>Emphasize faculty mentorship</a:t>
            </a:r>
          </a:p>
        </p:txBody>
      </p:sp>
    </p:spTree>
    <p:extLst>
      <p:ext uri="{BB962C8B-B14F-4D97-AF65-F5344CB8AC3E}">
        <p14:creationId xmlns:p14="http://schemas.microsoft.com/office/powerpoint/2010/main" val="168731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p:txBody>
          <a:bodyPr/>
          <a:lstStyle/>
          <a:p>
            <a:r>
              <a:rPr lang="en-US" dirty="0"/>
              <a:t>PRE-DOC OVERVIEW</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4</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sp>
        <p:nvSpPr>
          <p:cNvPr id="10" name="TextBox 9">
            <a:extLst>
              <a:ext uri="{FF2B5EF4-FFF2-40B4-BE49-F238E27FC236}">
                <a16:creationId xmlns:a16="http://schemas.microsoft.com/office/drawing/2014/main" id="{476B22BD-927E-87FA-79A1-ACA12F1E204C}"/>
              </a:ext>
            </a:extLst>
          </p:cNvPr>
          <p:cNvSpPr txBox="1"/>
          <p:nvPr/>
        </p:nvSpPr>
        <p:spPr>
          <a:xfrm>
            <a:off x="1189831" y="2366682"/>
            <a:ext cx="8922357" cy="5293757"/>
          </a:xfrm>
          <a:prstGeom prst="rect">
            <a:avLst/>
          </a:prstGeom>
          <a:noFill/>
        </p:spPr>
        <p:txBody>
          <a:bodyPr wrap="square" rtlCol="0">
            <a:spAutoFit/>
          </a:bodyPr>
          <a:lstStyle/>
          <a:p>
            <a:r>
              <a:rPr lang="en-US" sz="2600" b="1" dirty="0">
                <a:solidFill>
                  <a:schemeClr val="tx2"/>
                </a:solidFill>
                <a:latin typeface="Tisa Offc" panose="02010504030101020102" pitchFamily="2" charset="77"/>
                <a:cs typeface="Tisa Offc" panose="02010504030101020102" pitchFamily="2" charset="77"/>
              </a:rPr>
              <a:t>AWARD INCLUDES:</a:t>
            </a:r>
          </a:p>
          <a:p>
            <a:pPr marL="457200" indent="-457200">
              <a:buFont typeface="Arial" panose="020B0604020202020204" pitchFamily="34" charset="0"/>
              <a:buChar char="•"/>
            </a:pPr>
            <a:r>
              <a:rPr lang="en-US" sz="2600" dirty="0">
                <a:latin typeface="Tisa Offc" panose="02010504030101020102" pitchFamily="2" charset="77"/>
                <a:cs typeface="Tisa Offc" panose="02010504030101020102" pitchFamily="2" charset="77"/>
              </a:rPr>
              <a:t>Faculty mentorship</a:t>
            </a:r>
          </a:p>
          <a:p>
            <a:pPr marL="457200" indent="-457200">
              <a:buFont typeface="Arial" panose="020B0604020202020204" pitchFamily="34" charset="0"/>
              <a:buChar char="•"/>
            </a:pPr>
            <a:r>
              <a:rPr lang="en-US" sz="2600" dirty="0">
                <a:latin typeface="Tisa Offc" panose="02010504030101020102" pitchFamily="2" charset="77"/>
                <a:cs typeface="Tisa Offc" panose="02010504030101020102" pitchFamily="2" charset="77"/>
              </a:rPr>
              <a:t>Travel funds</a:t>
            </a:r>
          </a:p>
          <a:p>
            <a:pPr marL="457200" indent="-457200">
              <a:buFont typeface="Arial" panose="020B0604020202020204" pitchFamily="34" charset="0"/>
              <a:buChar char="•"/>
            </a:pPr>
            <a:r>
              <a:rPr lang="en-US" sz="2600" dirty="0">
                <a:latin typeface="Tisa Offc" panose="02010504030101020102" pitchFamily="2" charset="77"/>
                <a:cs typeface="Tisa Offc" panose="02010504030101020102" pitchFamily="2" charset="77"/>
              </a:rPr>
              <a:t>Development funds</a:t>
            </a:r>
          </a:p>
          <a:p>
            <a:pPr marL="457200" indent="-457200">
              <a:buFont typeface="Arial" panose="020B0604020202020204" pitchFamily="34" charset="0"/>
              <a:buChar char="•"/>
            </a:pPr>
            <a:r>
              <a:rPr lang="en-US" sz="2600" dirty="0">
                <a:latin typeface="Tisa Offc" panose="02010504030101020102" pitchFamily="2" charset="77"/>
                <a:cs typeface="Tisa Offc" panose="02010504030101020102" pitchFamily="2" charset="77"/>
              </a:rPr>
              <a:t>A fully-funded summer research experience</a:t>
            </a:r>
          </a:p>
          <a:p>
            <a:endParaRPr lang="en-US" sz="2600" dirty="0">
              <a:latin typeface="Tisa Offc" panose="02010504030101020102" pitchFamily="2" charset="77"/>
              <a:cs typeface="Tisa Offc" panose="02010504030101020102" pitchFamily="2" charset="77"/>
            </a:endParaRPr>
          </a:p>
          <a:p>
            <a:r>
              <a:rPr lang="en-US" sz="2600" b="1" dirty="0">
                <a:solidFill>
                  <a:schemeClr val="tx2"/>
                </a:solidFill>
                <a:latin typeface="Tisa Offc" panose="02010504030101020102" pitchFamily="2" charset="77"/>
                <a:cs typeface="Tisa Offc" panose="02010504030101020102" pitchFamily="2" charset="77"/>
              </a:rPr>
              <a:t>WHO’S ELIGIBLE TO APPLY?</a:t>
            </a:r>
          </a:p>
          <a:p>
            <a:r>
              <a:rPr lang="en-US" sz="2600" dirty="0">
                <a:latin typeface="Tisa Offc" panose="02010504030101020102" pitchFamily="2" charset="77"/>
                <a:cs typeface="Tisa Offc" panose="02010504030101020102" pitchFamily="2" charset="77"/>
              </a:rPr>
              <a:t>Undergraduates and master’s students who will be enrolled during the next academic year (</a:t>
            </a:r>
            <a:r>
              <a:rPr lang="en-US" sz="2600" b="1" dirty="0">
                <a:latin typeface="Tisa Offc" panose="02010504030101020102" pitchFamily="2" charset="77"/>
                <a:cs typeface="Tisa Offc" panose="02010504030101020102" pitchFamily="2" charset="77"/>
              </a:rPr>
              <a:t>Fall 2024</a:t>
            </a:r>
            <a:r>
              <a:rPr lang="en-US" sz="2600" dirty="0">
                <a:latin typeface="Tisa Offc" panose="02010504030101020102" pitchFamily="2" charset="77"/>
                <a:cs typeface="Tisa Offc" panose="02010504030101020102" pitchFamily="2" charset="77"/>
              </a:rPr>
              <a:t>)</a:t>
            </a:r>
          </a:p>
          <a:p>
            <a:endParaRPr lang="en-US" sz="2600" dirty="0">
              <a:latin typeface="Tisa Offc" panose="02010504030101020102" pitchFamily="2" charset="77"/>
              <a:cs typeface="Tisa Offc" panose="02010504030101020102" pitchFamily="2" charset="77"/>
            </a:endParaRPr>
          </a:p>
          <a:p>
            <a:r>
              <a:rPr lang="en-US" sz="2600" b="1" dirty="0">
                <a:solidFill>
                  <a:schemeClr val="tx2"/>
                </a:solidFill>
                <a:latin typeface="Tisa Offc" panose="02010504030101020102" pitchFamily="2" charset="77"/>
                <a:cs typeface="Tisa Offc" panose="02010504030101020102" pitchFamily="2" charset="77"/>
              </a:rPr>
              <a:t>PRIMARY PURPOSE OF FACULTY MENTOR ROLE: </a:t>
            </a:r>
            <a:r>
              <a:rPr lang="en-US" sz="2600" dirty="0">
                <a:latin typeface="Tisa Offc" panose="02010504030101020102" pitchFamily="2" charset="77"/>
                <a:cs typeface="Tisa Offc" panose="02010504030101020102" pitchFamily="2" charset="77"/>
              </a:rPr>
              <a:t>To help current CSU students gain admission to doctoral programs</a:t>
            </a:r>
          </a:p>
        </p:txBody>
      </p:sp>
      <p:pic>
        <p:nvPicPr>
          <p:cNvPr id="5" name="Content Placeholder 2">
            <a:extLst>
              <a:ext uri="{FF2B5EF4-FFF2-40B4-BE49-F238E27FC236}">
                <a16:creationId xmlns:a16="http://schemas.microsoft.com/office/drawing/2014/main" id="{9D9D3534-E8E3-1FB8-8216-C064036A68D3}"/>
              </a:ext>
            </a:extLst>
          </p:cNvPr>
          <p:cNvPicPr>
            <a:picLocks noChangeAspect="1"/>
          </p:cNvPicPr>
          <p:nvPr/>
        </p:nvPicPr>
        <p:blipFill>
          <a:blip r:embed="rId3"/>
          <a:stretch>
            <a:fillRect/>
          </a:stretch>
        </p:blipFill>
        <p:spPr>
          <a:xfrm>
            <a:off x="10859327" y="612908"/>
            <a:ext cx="3039236" cy="7003784"/>
          </a:xfrm>
          <a:prstGeom prst="rect">
            <a:avLst/>
          </a:prstGeom>
        </p:spPr>
      </p:pic>
    </p:spTree>
    <p:extLst>
      <p:ext uri="{BB962C8B-B14F-4D97-AF65-F5344CB8AC3E}">
        <p14:creationId xmlns:p14="http://schemas.microsoft.com/office/powerpoint/2010/main" val="5897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p:txBody>
          <a:bodyPr/>
          <a:lstStyle/>
          <a:p>
            <a:r>
              <a:rPr lang="en-US" dirty="0"/>
              <a:t>CDIP OVERVIEW</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5</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sp>
        <p:nvSpPr>
          <p:cNvPr id="10" name="TextBox 9">
            <a:extLst>
              <a:ext uri="{FF2B5EF4-FFF2-40B4-BE49-F238E27FC236}">
                <a16:creationId xmlns:a16="http://schemas.microsoft.com/office/drawing/2014/main" id="{476B22BD-927E-87FA-79A1-ACA12F1E204C}"/>
              </a:ext>
            </a:extLst>
          </p:cNvPr>
          <p:cNvSpPr txBox="1"/>
          <p:nvPr/>
        </p:nvSpPr>
        <p:spPr>
          <a:xfrm>
            <a:off x="1189831" y="2366682"/>
            <a:ext cx="12544098" cy="5693866"/>
          </a:xfrm>
          <a:prstGeom prst="rect">
            <a:avLst/>
          </a:prstGeom>
          <a:noFill/>
        </p:spPr>
        <p:txBody>
          <a:bodyPr wrap="square" rtlCol="0">
            <a:spAutoFit/>
          </a:bodyPr>
          <a:lstStyle/>
          <a:p>
            <a:r>
              <a:rPr lang="en-US" sz="2600" b="1" dirty="0">
                <a:solidFill>
                  <a:schemeClr val="tx2"/>
                </a:solidFill>
                <a:latin typeface="Tisa Offc" panose="02010504030101020102" pitchFamily="2" charset="77"/>
                <a:cs typeface="Tisa Offc" panose="02010504030101020102" pitchFamily="2" charset="77"/>
              </a:rPr>
              <a:t>AWARD INCLUDES:</a:t>
            </a:r>
          </a:p>
          <a:p>
            <a:pPr marL="342900" indent="-342900">
              <a:buFont typeface="Arial" panose="020B0604020202020204" pitchFamily="34" charset="0"/>
              <a:buChar char="•"/>
            </a:pPr>
            <a:r>
              <a:rPr lang="en-US" sz="2600" dirty="0">
                <a:latin typeface="Tisa Offc" panose="02010504030101020102" pitchFamily="2" charset="77"/>
                <a:cs typeface="Tisa Offc" panose="02010504030101020102" pitchFamily="2" charset="77"/>
              </a:rPr>
              <a:t>Mentorship by a CSU Faculty Mentor </a:t>
            </a:r>
          </a:p>
          <a:p>
            <a:pPr marL="342900" indent="-342900">
              <a:buFont typeface="Arial" panose="020B0604020202020204" pitchFamily="34" charset="0"/>
              <a:buChar char="•"/>
            </a:pPr>
            <a:r>
              <a:rPr lang="en-US" sz="2600" dirty="0">
                <a:latin typeface="Tisa Offc" panose="02010504030101020102" pitchFamily="2" charset="77"/>
                <a:cs typeface="Tisa Offc" panose="02010504030101020102" pitchFamily="2" charset="77"/>
              </a:rPr>
              <a:t>Grant Funding </a:t>
            </a:r>
          </a:p>
          <a:p>
            <a:pPr marL="342900" indent="-342900">
              <a:buFont typeface="Arial" panose="020B0604020202020204" pitchFamily="34" charset="0"/>
              <a:buChar char="•"/>
            </a:pPr>
            <a:r>
              <a:rPr lang="en-US" sz="2600" dirty="0">
                <a:latin typeface="Tisa Offc" panose="02010504030101020102" pitchFamily="2" charset="77"/>
                <a:cs typeface="Tisa Offc" panose="02010504030101020102" pitchFamily="2" charset="77"/>
              </a:rPr>
              <a:t>Dissertation Fellowship </a:t>
            </a:r>
          </a:p>
          <a:p>
            <a:pPr marL="342900" indent="-342900">
              <a:buFont typeface="Arial" panose="020B0604020202020204" pitchFamily="34" charset="0"/>
              <a:buChar char="•"/>
            </a:pPr>
            <a:r>
              <a:rPr lang="en-US" sz="2600" dirty="0">
                <a:latin typeface="Tisa Offc" panose="02010504030101020102" pitchFamily="2" charset="77"/>
                <a:cs typeface="Tisa Offc" panose="02010504030101020102" pitchFamily="2" charset="77"/>
              </a:rPr>
              <a:t>Institutional Loan </a:t>
            </a:r>
          </a:p>
          <a:p>
            <a:endParaRPr lang="en-US" sz="2600" dirty="0">
              <a:latin typeface="Tisa Offc" panose="02010504030101020102" pitchFamily="2" charset="77"/>
              <a:cs typeface="Tisa Offc" panose="02010504030101020102" pitchFamily="2" charset="77"/>
            </a:endParaRPr>
          </a:p>
          <a:p>
            <a:r>
              <a:rPr lang="en-US" sz="2600" b="1" dirty="0">
                <a:solidFill>
                  <a:schemeClr val="tx2"/>
                </a:solidFill>
                <a:latin typeface="Tisa Offc" panose="02010504030101020102" pitchFamily="2" charset="77"/>
                <a:cs typeface="Tisa Offc" panose="02010504030101020102" pitchFamily="2" charset="77"/>
              </a:rPr>
              <a:t>WHO’S ELIGIBLE TO APPLY?</a:t>
            </a:r>
          </a:p>
          <a:p>
            <a:r>
              <a:rPr lang="en-US" sz="2600" dirty="0">
                <a:latin typeface="Tisa Offc" panose="02010504030101020102" pitchFamily="2" charset="77"/>
                <a:cs typeface="Tisa Offc" panose="02010504030101020102" pitchFamily="2" charset="77"/>
              </a:rPr>
              <a:t>Anyone applying to Ph.D. programs in the U.S. for Fall 2024 admission; currently enrolled Ph.D. students in accredited programs in the U.S.; current CSU lecturers who are applying to or enrolled in a Ph.D. program</a:t>
            </a:r>
          </a:p>
          <a:p>
            <a:endParaRPr lang="en-US" sz="2600" dirty="0">
              <a:latin typeface="Tisa Offc" panose="02010504030101020102" pitchFamily="2" charset="77"/>
              <a:cs typeface="Tisa Offc" panose="02010504030101020102" pitchFamily="2" charset="77"/>
            </a:endParaRPr>
          </a:p>
          <a:p>
            <a:r>
              <a:rPr lang="en-US" sz="2600" b="1" dirty="0">
                <a:solidFill>
                  <a:schemeClr val="tx2"/>
                </a:solidFill>
                <a:latin typeface="Tisa Offc" panose="02010504030101020102" pitchFamily="2" charset="77"/>
                <a:cs typeface="Tisa Offc" panose="02010504030101020102" pitchFamily="2" charset="77"/>
              </a:rPr>
              <a:t>PRIMARY PURPOSE OF FACULTY MENTOR ROLE: </a:t>
            </a:r>
            <a:r>
              <a:rPr lang="en-US" sz="2600" dirty="0">
                <a:latin typeface="Tisa Offc" panose="02010504030101020102" pitchFamily="2" charset="77"/>
                <a:cs typeface="Tisa Offc" panose="02010504030101020102" pitchFamily="2" charset="77"/>
              </a:rPr>
              <a:t>To help current doctoral students land a tenure-track faculty role in the CSU after completion of their doctoral program</a:t>
            </a:r>
          </a:p>
        </p:txBody>
      </p:sp>
      <p:pic>
        <p:nvPicPr>
          <p:cNvPr id="5" name="Picture 13" descr="Diagram&#10;&#10;Description automatically generated">
            <a:extLst>
              <a:ext uri="{FF2B5EF4-FFF2-40B4-BE49-F238E27FC236}">
                <a16:creationId xmlns:a16="http://schemas.microsoft.com/office/drawing/2014/main" id="{0BC41FC3-B7B5-F99B-3C1F-6391EEE0B20D}"/>
              </a:ext>
            </a:extLst>
          </p:cNvPr>
          <p:cNvPicPr>
            <a:picLocks noChangeAspect="1"/>
          </p:cNvPicPr>
          <p:nvPr/>
        </p:nvPicPr>
        <p:blipFill>
          <a:blip r:embed="rId3"/>
          <a:stretch>
            <a:fillRect/>
          </a:stretch>
        </p:blipFill>
        <p:spPr>
          <a:xfrm>
            <a:off x="8798576" y="1015517"/>
            <a:ext cx="4641993" cy="3919802"/>
          </a:xfrm>
          <a:prstGeom prst="rect">
            <a:avLst/>
          </a:prstGeom>
        </p:spPr>
      </p:pic>
    </p:spTree>
    <p:extLst>
      <p:ext uri="{BB962C8B-B14F-4D97-AF65-F5344CB8AC3E}">
        <p14:creationId xmlns:p14="http://schemas.microsoft.com/office/powerpoint/2010/main" val="221382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p:txBody>
          <a:bodyPr/>
          <a:lstStyle/>
          <a:p>
            <a:r>
              <a:rPr lang="en-US" dirty="0"/>
              <a:t>APPLICATIONS</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6</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graphicFrame>
        <p:nvGraphicFramePr>
          <p:cNvPr id="3" name="Table 4">
            <a:extLst>
              <a:ext uri="{FF2B5EF4-FFF2-40B4-BE49-F238E27FC236}">
                <a16:creationId xmlns:a16="http://schemas.microsoft.com/office/drawing/2014/main" id="{8592A3D2-DBBE-EC4D-B9C8-2F3927F985B1}"/>
              </a:ext>
            </a:extLst>
          </p:cNvPr>
          <p:cNvGraphicFramePr>
            <a:graphicFrameLocks noGrp="1"/>
          </p:cNvGraphicFramePr>
          <p:nvPr>
            <p:extLst>
              <p:ext uri="{D42A27DB-BD31-4B8C-83A1-F6EECF244321}">
                <p14:modId xmlns:p14="http://schemas.microsoft.com/office/powerpoint/2010/main" val="2928130256"/>
              </p:ext>
            </p:extLst>
          </p:nvPr>
        </p:nvGraphicFramePr>
        <p:xfrm>
          <a:off x="1112837" y="2610009"/>
          <a:ext cx="12679364" cy="5586507"/>
        </p:xfrm>
        <a:graphic>
          <a:graphicData uri="http://schemas.openxmlformats.org/drawingml/2006/table">
            <a:tbl>
              <a:tblPr firstRow="1" bandRow="1">
                <a:tableStyleId>{2D5ABB26-0587-4C30-8999-92F81FD0307C}</a:tableStyleId>
              </a:tblPr>
              <a:tblGrid>
                <a:gridCol w="6220292">
                  <a:extLst>
                    <a:ext uri="{9D8B030D-6E8A-4147-A177-3AD203B41FA5}">
                      <a16:colId xmlns:a16="http://schemas.microsoft.com/office/drawing/2014/main" val="2699540064"/>
                    </a:ext>
                  </a:extLst>
                </a:gridCol>
                <a:gridCol w="6459072">
                  <a:extLst>
                    <a:ext uri="{9D8B030D-6E8A-4147-A177-3AD203B41FA5}">
                      <a16:colId xmlns:a16="http://schemas.microsoft.com/office/drawing/2014/main" val="2108001003"/>
                    </a:ext>
                  </a:extLst>
                </a:gridCol>
              </a:tblGrid>
              <a:tr h="370451">
                <a:tc>
                  <a:txBody>
                    <a:bodyPr/>
                    <a:lstStyle/>
                    <a:p>
                      <a:pPr algn="l">
                        <a:lnSpc>
                          <a:spcPct val="100000"/>
                        </a:lnSpc>
                      </a:pPr>
                      <a:r>
                        <a:rPr lang="en-US" sz="2600" b="1" baseline="0" dirty="0">
                          <a:solidFill>
                            <a:schemeClr val="tx2"/>
                          </a:solidFill>
                          <a:latin typeface="Tisa Offc" panose="02010504030101020102" pitchFamily="2" charset="77"/>
                          <a:cs typeface="Tisa Offc" panose="02010504030101020102" pitchFamily="2" charset="77"/>
                        </a:rPr>
                        <a:t>PRE-DOC</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pPr>
                      <a:r>
                        <a:rPr lang="en-US" sz="2600" b="1" baseline="0" dirty="0">
                          <a:solidFill>
                            <a:schemeClr val="tx2"/>
                          </a:solidFill>
                          <a:latin typeface="Tisa Offc" panose="02010504030101020102" pitchFamily="2" charset="77"/>
                          <a:cs typeface="Tisa Offc" panose="02010504030101020102" pitchFamily="2" charset="77"/>
                        </a:rPr>
                        <a:t>CDIP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2443545"/>
                  </a:ext>
                </a:extLst>
              </a:tr>
              <a:tr h="2477394">
                <a:tc>
                  <a:txBody>
                    <a:bodyPr/>
                    <a:lstStyle/>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Application form (submitted through </a:t>
                      </a:r>
                      <a:r>
                        <a:rPr lang="en-US" sz="2600" dirty="0" err="1">
                          <a:latin typeface="Tisa Offc" panose="02010504030101020102" pitchFamily="2" charset="77"/>
                          <a:cs typeface="Tisa Offc" panose="02010504030101020102" pitchFamily="2" charset="77"/>
                        </a:rPr>
                        <a:t>InfoReady</a:t>
                      </a:r>
                      <a:r>
                        <a:rPr lang="en-US" sz="2600" dirty="0">
                          <a:latin typeface="Tisa Offc" panose="02010504030101020102" pitchFamily="2" charset="77"/>
                          <a:cs typeface="Tisa Offc" panose="02010504030101020102" pitchFamily="2" charset="77"/>
                        </a:rPr>
                        <a:t>)</a:t>
                      </a:r>
                    </a:p>
                    <a:p>
                      <a:pPr marL="342900" marR="0" lvl="0" indent="-342900" algn="l" defTabSz="1097280" rtl="0" eaLnBrk="1" fontAlgn="auto" latinLnBrk="0" hangingPunct="1">
                        <a:lnSpc>
                          <a:spcPct val="100000"/>
                        </a:lnSpc>
                        <a:spcBef>
                          <a:spcPts val="0"/>
                        </a:spcBef>
                        <a:spcAft>
                          <a:spcPts val="0"/>
                        </a:spcAft>
                        <a:buClrTx/>
                        <a:buSzTx/>
                        <a:buFont typeface="Arial" panose="020B0604020202020204" pitchFamily="34" charset="0"/>
                        <a:buChar char="•"/>
                        <a:tabLst>
                          <a:tab pos="6170613" algn="l"/>
                        </a:tabLst>
                        <a:defRPr/>
                      </a:pPr>
                      <a:r>
                        <a:rPr lang="en-US" sz="2600" dirty="0">
                          <a:latin typeface="Tisa Offc" panose="02010504030101020102" pitchFamily="2" charset="77"/>
                          <a:cs typeface="Tisa Offc" panose="02010504030101020102" pitchFamily="2" charset="77"/>
                        </a:rPr>
                        <a:t>A letter of recommendation from the  Faculty Mentor</a:t>
                      </a:r>
                    </a:p>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Three Application Essays</a:t>
                      </a:r>
                    </a:p>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Student Budget Plan</a:t>
                      </a:r>
                    </a:p>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Transcripts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Application form (submitted through </a:t>
                      </a:r>
                      <a:r>
                        <a:rPr lang="en-US" sz="2600" dirty="0" err="1">
                          <a:latin typeface="Tisa Offc" panose="02010504030101020102" pitchFamily="2" charset="77"/>
                          <a:cs typeface="Tisa Offc" panose="02010504030101020102" pitchFamily="2" charset="77"/>
                        </a:rPr>
                        <a:t>InfoReady</a:t>
                      </a:r>
                      <a:r>
                        <a:rPr lang="en-US" sz="2600" dirty="0">
                          <a:latin typeface="Tisa Offc" panose="02010504030101020102" pitchFamily="2" charset="77"/>
                          <a:cs typeface="Tisa Offc" panose="02010504030101020102" pitchFamily="2" charset="77"/>
                        </a:rPr>
                        <a:t>)</a:t>
                      </a:r>
                    </a:p>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Two letters of recommendation, including one from the Faculty Mentor</a:t>
                      </a:r>
                    </a:p>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Motivation Statement</a:t>
                      </a:r>
                    </a:p>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Collaborative Plan of Support</a:t>
                      </a:r>
                    </a:p>
                    <a:p>
                      <a:pPr marL="342900" marR="0" lvl="0" indent="-342900" algn="l" defTabSz="109728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dirty="0">
                          <a:latin typeface="Tisa Offc" panose="02010504030101020102" pitchFamily="2" charset="77"/>
                          <a:cs typeface="Tisa Offc" panose="02010504030101020102" pitchFamily="2" charset="77"/>
                        </a:rPr>
                        <a:t>CV</a:t>
                      </a:r>
                    </a:p>
                    <a:p>
                      <a:pPr marL="342900" lvl="0" indent="-342900">
                        <a:lnSpc>
                          <a:spcPct val="100000"/>
                        </a:lnSpc>
                        <a:buFont typeface="Arial" panose="020B0604020202020204" pitchFamily="34" charset="0"/>
                        <a:buChar char="•"/>
                      </a:pPr>
                      <a:r>
                        <a:rPr lang="en-US" sz="2600" dirty="0">
                          <a:latin typeface="Tisa Offc" panose="02010504030101020102" pitchFamily="2" charset="77"/>
                          <a:cs typeface="Tisa Offc" panose="02010504030101020102" pitchFamily="2" charset="77"/>
                        </a:rPr>
                        <a:t>CSU Faculty Position Announcement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8309442"/>
                  </a:ext>
                </a:extLst>
              </a:tr>
              <a:tr h="1837467">
                <a:tc>
                  <a:txBody>
                    <a:bodyPr/>
                    <a:lstStyle/>
                    <a:p>
                      <a:pPr marL="0" lvl="0" indent="0" algn="ctr">
                        <a:lnSpc>
                          <a:spcPct val="100000"/>
                        </a:lnSpc>
                        <a:buFont typeface="Arial" panose="020B0604020202020204" pitchFamily="34" charset="0"/>
                        <a:buNone/>
                      </a:pPr>
                      <a:endParaRPr lang="en-US" sz="2600" b="1" kern="1200" baseline="0" dirty="0">
                        <a:solidFill>
                          <a:schemeClr val="tx2"/>
                        </a:solidFill>
                        <a:latin typeface="Tisa Offc" panose="02010504030101020102" pitchFamily="2" charset="77"/>
                        <a:ea typeface="+mn-ea"/>
                        <a:cs typeface="Tisa Offc" panose="02010504030101020102" pitchFamily="2" charset="77"/>
                      </a:endParaRPr>
                    </a:p>
                    <a:p>
                      <a:pPr marL="0" lvl="0" indent="0" algn="ctr">
                        <a:lnSpc>
                          <a:spcPct val="100000"/>
                        </a:lnSpc>
                        <a:buFont typeface="Arial" panose="020B0604020202020204" pitchFamily="34" charset="0"/>
                        <a:buNone/>
                      </a:pPr>
                      <a:r>
                        <a:rPr lang="en-US" sz="2600" b="1" kern="1200" baseline="0" dirty="0">
                          <a:solidFill>
                            <a:schemeClr val="tx2"/>
                          </a:solidFill>
                          <a:latin typeface="Tisa Offc" panose="02010504030101020102" pitchFamily="2" charset="77"/>
                          <a:ea typeface="+mn-ea"/>
                          <a:cs typeface="Tisa Offc" panose="02010504030101020102" pitchFamily="2" charset="77"/>
                        </a:rPr>
                        <a:t>DEADLINE: FEBRUARY 23, 2024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ctr">
                        <a:lnSpc>
                          <a:spcPct val="100000"/>
                        </a:lnSpc>
                        <a:buFont typeface="Arial" panose="020B0604020202020204" pitchFamily="34" charset="0"/>
                        <a:buNone/>
                      </a:pPr>
                      <a:endParaRPr lang="en-US" sz="2600" b="1" kern="1200" baseline="0" dirty="0">
                        <a:solidFill>
                          <a:schemeClr val="tx2"/>
                        </a:solidFill>
                        <a:latin typeface="Tisa Offc" panose="02010504030101020102" pitchFamily="2" charset="77"/>
                        <a:ea typeface="+mn-ea"/>
                        <a:cs typeface="Tisa Offc" panose="02010504030101020102" pitchFamily="2" charset="77"/>
                      </a:endParaRPr>
                    </a:p>
                    <a:p>
                      <a:pPr marL="0" lvl="0" indent="0" algn="ctr">
                        <a:lnSpc>
                          <a:spcPct val="100000"/>
                        </a:lnSpc>
                        <a:buFont typeface="Arial" panose="020B0604020202020204" pitchFamily="34" charset="0"/>
                        <a:buNone/>
                      </a:pPr>
                      <a:r>
                        <a:rPr lang="en-US" sz="2600" b="1" kern="1200" baseline="0" dirty="0">
                          <a:solidFill>
                            <a:schemeClr val="tx2"/>
                          </a:solidFill>
                          <a:latin typeface="Tisa Offc" panose="02010504030101020102" pitchFamily="2" charset="77"/>
                          <a:ea typeface="+mn-ea"/>
                          <a:cs typeface="Tisa Offc" panose="02010504030101020102" pitchFamily="2" charset="77"/>
                        </a:rPr>
                        <a:t>DEADLINE: JANUARY 31, 2024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7854017"/>
                  </a:ext>
                </a:extLst>
              </a:tr>
            </a:tbl>
          </a:graphicData>
        </a:graphic>
      </p:graphicFrame>
    </p:spTree>
    <p:extLst>
      <p:ext uri="{BB962C8B-B14F-4D97-AF65-F5344CB8AC3E}">
        <p14:creationId xmlns:p14="http://schemas.microsoft.com/office/powerpoint/2010/main" val="186504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a:xfrm>
            <a:off x="1189831" y="1918213"/>
            <a:ext cx="12892088" cy="896937"/>
          </a:xfrm>
        </p:spPr>
        <p:txBody>
          <a:bodyPr/>
          <a:lstStyle/>
          <a:p>
            <a:r>
              <a:rPr lang="en-US" dirty="0"/>
              <a:t>FACULTY MENTOR COMMITMENT:</a:t>
            </a:r>
            <a:br>
              <a:rPr lang="en-US" dirty="0"/>
            </a:br>
            <a:r>
              <a:rPr lang="en-US" dirty="0"/>
              <a:t>PRE-DOC</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7</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sp>
        <p:nvSpPr>
          <p:cNvPr id="10" name="TextBox 9">
            <a:extLst>
              <a:ext uri="{FF2B5EF4-FFF2-40B4-BE49-F238E27FC236}">
                <a16:creationId xmlns:a16="http://schemas.microsoft.com/office/drawing/2014/main" id="{476B22BD-927E-87FA-79A1-ACA12F1E204C}"/>
              </a:ext>
            </a:extLst>
          </p:cNvPr>
          <p:cNvSpPr txBox="1"/>
          <p:nvPr/>
        </p:nvSpPr>
        <p:spPr>
          <a:xfrm>
            <a:off x="1189831" y="2851007"/>
            <a:ext cx="11719345" cy="3293209"/>
          </a:xfrm>
          <a:prstGeom prst="rect">
            <a:avLst/>
          </a:prstGeom>
          <a:noFill/>
        </p:spPr>
        <p:txBody>
          <a:bodyPr wrap="square" rtlCol="0">
            <a:spAutoFit/>
          </a:bodyPr>
          <a:lstStyle/>
          <a:p>
            <a:r>
              <a:rPr lang="en-US" sz="2600" b="1" dirty="0">
                <a:solidFill>
                  <a:schemeClr val="tx2"/>
                </a:solidFill>
                <a:latin typeface="Tisa Offc" panose="02010504030101020102" pitchFamily="2" charset="77"/>
                <a:cs typeface="Tisa Offc" panose="02010504030101020102" pitchFamily="2" charset="77"/>
              </a:rPr>
              <a:t>DURATION</a:t>
            </a:r>
            <a:r>
              <a:rPr lang="en-US" sz="2600" dirty="0">
                <a:latin typeface="Tisa Offc" panose="02010504030101020102" pitchFamily="2" charset="77"/>
                <a:cs typeface="Tisa Offc" panose="02010504030101020102" pitchFamily="2" charset="77"/>
              </a:rPr>
              <a:t>: One academic year</a:t>
            </a:r>
          </a:p>
          <a:p>
            <a:endParaRPr lang="en-US" sz="2600" dirty="0">
              <a:latin typeface="Tisa Offc" panose="02010504030101020102" pitchFamily="2" charset="77"/>
              <a:cs typeface="Tisa Offc" panose="02010504030101020102" pitchFamily="2" charset="77"/>
            </a:endParaRPr>
          </a:p>
          <a:p>
            <a:r>
              <a:rPr lang="en-US" sz="2600" b="1" dirty="0">
                <a:solidFill>
                  <a:schemeClr val="tx2"/>
                </a:solidFill>
                <a:latin typeface="Tisa Offc" panose="02010504030101020102" pitchFamily="2" charset="77"/>
                <a:cs typeface="Tisa Offc" panose="02010504030101020102" pitchFamily="2" charset="77"/>
              </a:rPr>
              <a:t>MENTORSHIP ACTIVITIES</a:t>
            </a:r>
            <a:r>
              <a:rPr lang="en-US" sz="2600" dirty="0">
                <a:latin typeface="Tisa Offc" panose="02010504030101020102" pitchFamily="2" charset="77"/>
                <a:cs typeface="Tisa Offc" panose="02010504030101020102" pitchFamily="2" charset="77"/>
              </a:rPr>
              <a:t>:</a:t>
            </a:r>
          </a:p>
          <a:p>
            <a:pPr marL="457200" indent="-457200">
              <a:buFont typeface="Arial" panose="020B0604020202020204" pitchFamily="34" charset="0"/>
              <a:buChar char="•"/>
            </a:pPr>
            <a:r>
              <a:rPr lang="en-US" sz="2600" dirty="0">
                <a:latin typeface="Tisa Offc" panose="02010504030101020102" pitchFamily="2" charset="77"/>
                <a:cs typeface="Tisa Offc" panose="02010504030101020102" pitchFamily="2" charset="77"/>
              </a:rPr>
              <a:t>Application Support (letter of recommendation, feedback on essays, collaboration on budget plan)</a:t>
            </a:r>
          </a:p>
          <a:p>
            <a:pPr marL="457200" indent="-457200">
              <a:buFont typeface="Arial" panose="020B0604020202020204" pitchFamily="34" charset="0"/>
              <a:buChar char="•"/>
            </a:pPr>
            <a:r>
              <a:rPr lang="en-US" sz="2600" dirty="0">
                <a:latin typeface="Tisa Offc" panose="02010504030101020102" pitchFamily="2" charset="77"/>
                <a:cs typeface="Tisa Offc" panose="02010504030101020102" pitchFamily="2" charset="77"/>
              </a:rPr>
              <a:t>Help student find doctoral programs to apply to </a:t>
            </a:r>
          </a:p>
          <a:p>
            <a:pPr marL="457200" indent="-457200">
              <a:buFont typeface="Arial" panose="020B0604020202020204" pitchFamily="34" charset="0"/>
              <a:buChar char="•"/>
            </a:pPr>
            <a:r>
              <a:rPr lang="en-US" sz="2600" dirty="0">
                <a:latin typeface="Tisa Offc" panose="02010504030101020102" pitchFamily="2" charset="77"/>
                <a:cs typeface="Tisa Offc" panose="02010504030101020102" pitchFamily="2" charset="77"/>
              </a:rPr>
              <a:t>Help student implement budget plan throughout the course of award year</a:t>
            </a:r>
          </a:p>
          <a:p>
            <a:pPr marL="457200" indent="-457200">
              <a:buFont typeface="Arial" panose="020B0604020202020204" pitchFamily="34" charset="0"/>
              <a:buChar char="•"/>
            </a:pPr>
            <a:r>
              <a:rPr lang="en-US" sz="2600" dirty="0">
                <a:latin typeface="Tisa Offc" panose="02010504030101020102" pitchFamily="2" charset="77"/>
                <a:cs typeface="Tisa Offc" panose="02010504030101020102" pitchFamily="2" charset="77"/>
              </a:rPr>
              <a:t>Support student’s network and scholarly development </a:t>
            </a:r>
          </a:p>
        </p:txBody>
      </p:sp>
    </p:spTree>
    <p:extLst>
      <p:ext uri="{BB962C8B-B14F-4D97-AF65-F5344CB8AC3E}">
        <p14:creationId xmlns:p14="http://schemas.microsoft.com/office/powerpoint/2010/main" val="352932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a:xfrm>
            <a:off x="1189831" y="1918213"/>
            <a:ext cx="12892088" cy="896937"/>
          </a:xfrm>
        </p:spPr>
        <p:txBody>
          <a:bodyPr/>
          <a:lstStyle/>
          <a:p>
            <a:r>
              <a:rPr lang="en-US" dirty="0"/>
              <a:t>FACULTY MENTOR COMMITMENT:</a:t>
            </a:r>
            <a:br>
              <a:rPr lang="en-US" dirty="0"/>
            </a:br>
            <a:r>
              <a:rPr lang="en-US" dirty="0"/>
              <a:t>CDIP</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8</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sp>
        <p:nvSpPr>
          <p:cNvPr id="10" name="TextBox 9">
            <a:extLst>
              <a:ext uri="{FF2B5EF4-FFF2-40B4-BE49-F238E27FC236}">
                <a16:creationId xmlns:a16="http://schemas.microsoft.com/office/drawing/2014/main" id="{476B22BD-927E-87FA-79A1-ACA12F1E204C}"/>
              </a:ext>
            </a:extLst>
          </p:cNvPr>
          <p:cNvSpPr txBox="1"/>
          <p:nvPr/>
        </p:nvSpPr>
        <p:spPr>
          <a:xfrm>
            <a:off x="1189830" y="2851007"/>
            <a:ext cx="12983369" cy="5109091"/>
          </a:xfrm>
          <a:prstGeom prst="rect">
            <a:avLst/>
          </a:prstGeom>
          <a:noFill/>
        </p:spPr>
        <p:txBody>
          <a:bodyPr wrap="square" rtlCol="0">
            <a:spAutoFit/>
          </a:bodyPr>
          <a:lstStyle/>
          <a:p>
            <a:r>
              <a:rPr lang="en-US" sz="2600" b="1" dirty="0">
                <a:solidFill>
                  <a:schemeClr val="tx2"/>
                </a:solidFill>
                <a:latin typeface="Tisa Offc" panose="02010504030101020102" pitchFamily="2" charset="77"/>
                <a:cs typeface="Tisa Offc" panose="02010504030101020102" pitchFamily="2" charset="77"/>
              </a:rPr>
              <a:t>DURATION</a:t>
            </a:r>
            <a:r>
              <a:rPr lang="en-US" sz="2600" dirty="0">
                <a:latin typeface="Tisa Offc" panose="02010504030101020102" pitchFamily="2" charset="77"/>
                <a:cs typeface="Tisa Offc" panose="02010504030101020102" pitchFamily="2" charset="77"/>
              </a:rPr>
              <a:t>: The course of the student’s doctoral study</a:t>
            </a:r>
          </a:p>
          <a:p>
            <a:endParaRPr lang="en-US" sz="2600" dirty="0">
              <a:latin typeface="Tisa Offc" panose="02010504030101020102" pitchFamily="2" charset="77"/>
              <a:cs typeface="Tisa Offc" panose="02010504030101020102" pitchFamily="2" charset="77"/>
            </a:endParaRPr>
          </a:p>
          <a:p>
            <a:r>
              <a:rPr lang="en-US" sz="2600" b="1" dirty="0">
                <a:solidFill>
                  <a:schemeClr val="tx2"/>
                </a:solidFill>
                <a:latin typeface="Tisa Offc" panose="02010504030101020102" pitchFamily="2" charset="77"/>
                <a:cs typeface="Tisa Offc" panose="02010504030101020102" pitchFamily="2" charset="77"/>
              </a:rPr>
              <a:t>MENTORSHIP ACTIVITIES:</a:t>
            </a:r>
          </a:p>
          <a:p>
            <a:pPr marL="342900" indent="-342900">
              <a:buFont typeface="Arial" panose="020B0604020202020204" pitchFamily="34" charset="0"/>
              <a:buChar char="•"/>
            </a:pPr>
            <a:r>
              <a:rPr lang="en-US" sz="2600" dirty="0">
                <a:latin typeface="Tisa Offc" panose="02010504030101020102" pitchFamily="2" charset="77"/>
                <a:cs typeface="Tisa Offc" panose="02010504030101020102" pitchFamily="2" charset="77"/>
              </a:rPr>
              <a:t>CDIP application support (Motivation Statement, Collaborative Plan of Support, letter of recommendation)</a:t>
            </a:r>
          </a:p>
          <a:p>
            <a:pPr marL="342900" indent="-342900">
              <a:buFont typeface="Arial" panose="020B0604020202020204" pitchFamily="34" charset="0"/>
              <a:buChar char="•"/>
            </a:pPr>
            <a:r>
              <a:rPr lang="en-US" sz="2600" dirty="0">
                <a:latin typeface="Tisa Offc" panose="02010504030101020102" pitchFamily="2" charset="77"/>
                <a:cs typeface="Tisa Offc" panose="02010504030101020102" pitchFamily="2" charset="77"/>
              </a:rPr>
              <a:t>Implementation of Collaborative Plan of Support which outlines professional development opportunities for the fellow in teaching, scholarship, and service:</a:t>
            </a:r>
          </a:p>
          <a:p>
            <a:pPr marL="1004888" lvl="1" indent="-457200">
              <a:buFont typeface="System Font Regular"/>
              <a:buChar char="-"/>
            </a:pPr>
            <a:r>
              <a:rPr lang="en-US" sz="2400" dirty="0">
                <a:latin typeface="Tisa Offc" panose="02010504030101020102" pitchFamily="2" charset="77"/>
                <a:cs typeface="Tisa Offc" panose="02010504030101020102" pitchFamily="2" charset="77"/>
              </a:rPr>
              <a:t>Syllabus development </a:t>
            </a:r>
          </a:p>
          <a:p>
            <a:pPr marL="1004888" lvl="1" indent="-457200">
              <a:buFont typeface="System Font Regular"/>
              <a:buChar char="-"/>
            </a:pPr>
            <a:r>
              <a:rPr lang="en-US" sz="2400" dirty="0">
                <a:latin typeface="Tisa Offc" panose="02010504030101020102" pitchFamily="2" charset="77"/>
                <a:cs typeface="Tisa Offc" panose="02010504030101020102" pitchFamily="2" charset="77"/>
              </a:rPr>
              <a:t>Assessment projects</a:t>
            </a:r>
          </a:p>
          <a:p>
            <a:pPr marL="1004888" lvl="1" indent="-457200">
              <a:buFont typeface="System Font Regular"/>
              <a:buChar char="-"/>
            </a:pPr>
            <a:r>
              <a:rPr lang="en-US" sz="2400" dirty="0">
                <a:latin typeface="Tisa Offc" panose="02010504030101020102" pitchFamily="2" charset="77"/>
                <a:cs typeface="Tisa Offc" panose="02010504030101020102" pitchFamily="2" charset="77"/>
              </a:rPr>
              <a:t>Conference attendance and presentations</a:t>
            </a:r>
          </a:p>
          <a:p>
            <a:pPr marL="1004888" lvl="1" indent="-457200">
              <a:buFont typeface="System Font Regular"/>
              <a:buChar char="-"/>
            </a:pPr>
            <a:r>
              <a:rPr lang="en-US" sz="2400" dirty="0">
                <a:latin typeface="Tisa Offc" panose="02010504030101020102" pitchFamily="2" charset="77"/>
                <a:cs typeface="Tisa Offc" panose="02010504030101020102" pitchFamily="2" charset="77"/>
              </a:rPr>
              <a:t>Manuscript development and submission</a:t>
            </a:r>
          </a:p>
          <a:p>
            <a:pPr marL="1004888" lvl="1" indent="-457200">
              <a:buFont typeface="System Font Regular"/>
              <a:buChar char="-"/>
            </a:pPr>
            <a:r>
              <a:rPr lang="en-US" sz="2400" dirty="0">
                <a:latin typeface="Tisa Offc" panose="02010504030101020102" pitchFamily="2" charset="77"/>
                <a:cs typeface="Tisa Offc" panose="02010504030101020102" pitchFamily="2" charset="77"/>
              </a:rPr>
              <a:t>University committee participation</a:t>
            </a:r>
          </a:p>
          <a:p>
            <a:pPr marL="1004888" lvl="1" indent="-457200">
              <a:buFont typeface="System Font Regular"/>
              <a:buChar char="-"/>
            </a:pPr>
            <a:r>
              <a:rPr lang="en-US" sz="2400" dirty="0">
                <a:latin typeface="Tisa Offc" panose="02010504030101020102" pitchFamily="2" charset="77"/>
                <a:cs typeface="Tisa Offc" panose="02010504030101020102" pitchFamily="2" charset="77"/>
              </a:rPr>
              <a:t>Service activities in discipline or community</a:t>
            </a:r>
          </a:p>
        </p:txBody>
      </p:sp>
    </p:spTree>
    <p:extLst>
      <p:ext uri="{BB962C8B-B14F-4D97-AF65-F5344CB8AC3E}">
        <p14:creationId xmlns:p14="http://schemas.microsoft.com/office/powerpoint/2010/main" val="396017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4E2354A-0011-35B0-BB0E-03094C607E7B}"/>
              </a:ext>
            </a:extLst>
          </p:cNvPr>
          <p:cNvSpPr>
            <a:spLocks noGrp="1"/>
          </p:cNvSpPr>
          <p:nvPr>
            <p:ph type="title"/>
          </p:nvPr>
        </p:nvSpPr>
        <p:spPr/>
        <p:txBody>
          <a:bodyPr/>
          <a:lstStyle/>
          <a:p>
            <a:r>
              <a:rPr lang="en-US" dirty="0"/>
              <a:t>BENEFITS FOR FACULTY</a:t>
            </a:r>
          </a:p>
        </p:txBody>
      </p:sp>
      <p:sp>
        <p:nvSpPr>
          <p:cNvPr id="2" name="Slide Number Placeholder 1"/>
          <p:cNvSpPr>
            <a:spLocks noGrp="1"/>
          </p:cNvSpPr>
          <p:nvPr>
            <p:ph type="sldNum" sz="quarter" idx="10"/>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Roboto" panose="02000000000000000000" pitchFamily="2" charset="0"/>
                <a:ea typeface="Roboto" panose="02000000000000000000" pitchFamily="2"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9</a:t>
            </a:fld>
            <a:endParaRPr kumimoji="0" lang="en-US" altLang="en-US" sz="1600" b="0" i="0" u="none" strike="noStrike" kern="1200" cap="none" spc="0" normalizeH="0" baseline="0" noProof="0">
              <a:ln>
                <a:noFill/>
              </a:ln>
              <a:solidFill>
                <a:srgbClr val="767679"/>
              </a:solidFill>
              <a:effectLst/>
              <a:uLnTx/>
              <a:uFillTx/>
              <a:latin typeface="Roboto" panose="02000000000000000000" pitchFamily="2" charset="0"/>
              <a:ea typeface="Roboto" panose="02000000000000000000" pitchFamily="2" charset="0"/>
              <a:cs typeface="Arial" charset="0"/>
            </a:endParaRPr>
          </a:p>
        </p:txBody>
      </p:sp>
      <p:sp>
        <p:nvSpPr>
          <p:cNvPr id="10" name="TextBox 9">
            <a:extLst>
              <a:ext uri="{FF2B5EF4-FFF2-40B4-BE49-F238E27FC236}">
                <a16:creationId xmlns:a16="http://schemas.microsoft.com/office/drawing/2014/main" id="{476B22BD-927E-87FA-79A1-ACA12F1E204C}"/>
              </a:ext>
            </a:extLst>
          </p:cNvPr>
          <p:cNvSpPr txBox="1"/>
          <p:nvPr/>
        </p:nvSpPr>
        <p:spPr>
          <a:xfrm>
            <a:off x="1189832" y="2366682"/>
            <a:ext cx="9974880" cy="2492990"/>
          </a:xfrm>
          <a:prstGeom prst="rect">
            <a:avLst/>
          </a:prstGeom>
          <a:noFill/>
        </p:spPr>
        <p:txBody>
          <a:bodyPr wrap="square" rtlCol="0">
            <a:spAutoFit/>
          </a:bodyPr>
          <a:lstStyle/>
          <a:p>
            <a:pPr marL="457200" indent="-457200">
              <a:buFont typeface="Arial" panose="020B0604020202020204" pitchFamily="34" charset="0"/>
              <a:buChar char="•"/>
            </a:pPr>
            <a:r>
              <a:rPr lang="en-US" sz="2600" dirty="0">
                <a:latin typeface="Tisa Offc" panose="02010504030101020102" pitchFamily="2" charset="0"/>
                <a:cs typeface="Tisa Offc" panose="02010504030101020102" pitchFamily="2" charset="0"/>
              </a:rPr>
              <a:t>Opportunity to grow your research team</a:t>
            </a:r>
          </a:p>
          <a:p>
            <a:pPr marL="457200" indent="-457200">
              <a:buFont typeface="Arial" panose="020B0604020202020204" pitchFamily="34" charset="0"/>
              <a:buChar char="•"/>
            </a:pPr>
            <a:r>
              <a:rPr lang="en-US" sz="2600" dirty="0">
                <a:latin typeface="Tisa Offc" panose="02010504030101020102" pitchFamily="2" charset="0"/>
                <a:cs typeface="Tisa Offc" panose="02010504030101020102" pitchFamily="2" charset="0"/>
              </a:rPr>
              <a:t>Additional resources and system-level support for your mentees</a:t>
            </a:r>
          </a:p>
          <a:p>
            <a:pPr marL="457200" indent="-457200">
              <a:buFont typeface="Arial" panose="020B0604020202020204" pitchFamily="34" charset="0"/>
              <a:buChar char="•"/>
            </a:pPr>
            <a:r>
              <a:rPr lang="en-US" sz="2600" dirty="0">
                <a:latin typeface="Tisa Offc" panose="02010504030101020102" pitchFamily="2" charset="0"/>
                <a:cs typeface="Tisa Offc" panose="02010504030101020102" pitchFamily="2" charset="0"/>
              </a:rPr>
              <a:t>Inclusion in the CSU CDIP and Pre-Doc networks</a:t>
            </a:r>
          </a:p>
          <a:p>
            <a:pPr marL="457200" indent="-457200">
              <a:buFont typeface="Arial" panose="020B0604020202020204" pitchFamily="34" charset="0"/>
              <a:buChar char="•"/>
            </a:pPr>
            <a:r>
              <a:rPr lang="en-US" sz="2600" dirty="0">
                <a:latin typeface="Tisa Offc" panose="02010504030101020102" pitchFamily="2" charset="0"/>
                <a:cs typeface="Tisa Offc" panose="02010504030101020102" pitchFamily="2" charset="0"/>
              </a:rPr>
              <a:t>Recognition letter for RTP file</a:t>
            </a:r>
          </a:p>
          <a:p>
            <a:pPr marL="457200" indent="-457200">
              <a:buFont typeface="Arial" panose="020B0604020202020204" pitchFamily="34" charset="0"/>
              <a:buChar char="•"/>
            </a:pPr>
            <a:r>
              <a:rPr lang="en-US" sz="2600" dirty="0">
                <a:latin typeface="Tisa Offc" panose="02010504030101020102" pitchFamily="2" charset="0"/>
                <a:cs typeface="Tisa Offc" panose="02010504030101020102" pitchFamily="2" charset="0"/>
              </a:rPr>
              <a:t>Connection to summer research opportunities (Pre-Doc)</a:t>
            </a:r>
          </a:p>
          <a:p>
            <a:pPr marL="457200" indent="-457200">
              <a:buFont typeface="Arial" panose="020B0604020202020204" pitchFamily="34" charset="0"/>
              <a:buChar char="•"/>
            </a:pPr>
            <a:r>
              <a:rPr lang="en-US" sz="2600" dirty="0">
                <a:latin typeface="Tisa Offc" panose="02010504030101020102" pitchFamily="2" charset="0"/>
                <a:cs typeface="Tisa Offc" panose="02010504030101020102" pitchFamily="2" charset="0"/>
              </a:rPr>
              <a:t>Annual travel grant ($1500) for faculty mentor (CDIP)</a:t>
            </a:r>
          </a:p>
        </p:txBody>
      </p:sp>
    </p:spTree>
    <p:extLst>
      <p:ext uri="{BB962C8B-B14F-4D97-AF65-F5344CB8AC3E}">
        <p14:creationId xmlns:p14="http://schemas.microsoft.com/office/powerpoint/2010/main" val="3780467480"/>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FFFFF"/>
      </a:lt1>
      <a:dk2>
        <a:srgbClr val="CC0B2A"/>
      </a:dk2>
      <a:lt2>
        <a:srgbClr val="57517B"/>
      </a:lt2>
      <a:accent1>
        <a:srgbClr val="677E38"/>
      </a:accent1>
      <a:accent2>
        <a:srgbClr val="767679"/>
      </a:accent2>
      <a:accent3>
        <a:srgbClr val="EBA900"/>
      </a:accent3>
      <a:accent4>
        <a:srgbClr val="881C40"/>
      </a:accent4>
      <a:accent5>
        <a:srgbClr val="00574A"/>
      </a:accent5>
      <a:accent6>
        <a:srgbClr val="245E90"/>
      </a:accent6>
      <a:hlink>
        <a:srgbClr val="3BAEE5"/>
      </a:hlink>
      <a:folHlink>
        <a:srgbClr val="76767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u-powerpoint-82" id="{455F56FF-9ED6-8B40-97CE-B75490310203}" vid="{DF8EC817-F731-E044-AA4C-F6A28AEFFF1F}"/>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C12802A07223408F5CB2B33A364D0C" ma:contentTypeVersion="16" ma:contentTypeDescription="Create a new document." ma:contentTypeScope="" ma:versionID="99fbb8adbf12095ab514f9f9a648085e">
  <xsd:schema xmlns:xsd="http://www.w3.org/2001/XMLSchema" xmlns:xs="http://www.w3.org/2001/XMLSchema" xmlns:p="http://schemas.microsoft.com/office/2006/metadata/properties" xmlns:ns2="7f8b91a1-4c7e-464e-a39b-fb8fbef75dad" xmlns:ns3="8391bca7-e89f-4ca9-a7eb-57126fae49d1" targetNamespace="http://schemas.microsoft.com/office/2006/metadata/properties" ma:root="true" ma:fieldsID="930eb3dc5f7b2ebd82464f1889dc29d4" ns2:_="" ns3:_="">
    <xsd:import namespace="7f8b91a1-4c7e-464e-a39b-fb8fbef75dad"/>
    <xsd:import namespace="8391bca7-e89f-4ca9-a7eb-57126fae49d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MediaServiceOC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8b91a1-4c7e-464e-a39b-fb8fbef75d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d064433-6946-4087-8eac-53b4c5125d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391bca7-e89f-4ca9-a7eb-57126fae49d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b861a06-e4d3-41ae-9f82-b4fb90c28ce1}" ma:internalName="TaxCatchAll" ma:showField="CatchAllData" ma:web="8391bca7-e89f-4ca9-a7eb-57126fae49d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391bca7-e89f-4ca9-a7eb-57126fae49d1" xsi:nil="true"/>
    <lcf76f155ced4ddcb4097134ff3c332f xmlns="7f8b91a1-4c7e-464e-a39b-fb8fbef75da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096A236-8B5C-49E2-9416-EF9028B8A6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8b91a1-4c7e-464e-a39b-fb8fbef75dad"/>
    <ds:schemaRef ds:uri="8391bca7-e89f-4ca9-a7eb-57126fae49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1E99F6-7051-41EC-BE43-54AEA04BF0EF}">
  <ds:schemaRefs>
    <ds:schemaRef ds:uri="http://schemas.microsoft.com/sharepoint/v3/contenttype/forms"/>
  </ds:schemaRefs>
</ds:datastoreItem>
</file>

<file path=customXml/itemProps3.xml><?xml version="1.0" encoding="utf-8"?>
<ds:datastoreItem xmlns:ds="http://schemas.openxmlformats.org/officeDocument/2006/customXml" ds:itemID="{CFF31B2A-2AA2-410E-BD7B-B95FD166C10A}">
  <ds:schemaRefs>
    <ds:schemaRef ds:uri="http://purl.org/dc/elements/1.1/"/>
    <ds:schemaRef ds:uri="7f8b91a1-4c7e-464e-a39b-fb8fbef75dad"/>
    <ds:schemaRef ds:uri="8391bca7-e89f-4ca9-a7eb-57126fae49d1"/>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14646</TotalTime>
  <Words>1013</Words>
  <Application>Microsoft Office PowerPoint</Application>
  <PresentationFormat>Custom</PresentationFormat>
  <Paragraphs>152</Paragraphs>
  <Slides>13</Slides>
  <Notes>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Arial</vt:lpstr>
      <vt:lpstr>Calibri</vt:lpstr>
      <vt:lpstr>Calibri Light</vt:lpstr>
      <vt:lpstr>FuturaBT Book</vt:lpstr>
      <vt:lpstr>Roboto</vt:lpstr>
      <vt:lpstr>System Font Regular</vt:lpstr>
      <vt:lpstr>Times</vt:lpstr>
      <vt:lpstr>Tisa Offc</vt:lpstr>
      <vt:lpstr>Wingdings</vt:lpstr>
      <vt:lpstr>Office Theme</vt:lpstr>
      <vt:lpstr>1_Office Theme</vt:lpstr>
      <vt:lpstr>FACULTY MENTORSHIP IN THE CSU PRE-DOC &amp; CDIP PROGRAMS</vt:lpstr>
      <vt:lpstr>WHY DID YOU CHOOSE THE CSU?</vt:lpstr>
      <vt:lpstr>DOCTORAL SUPPORT IN THE CSU</vt:lpstr>
      <vt:lpstr>PRE-DOC OVERVIEW</vt:lpstr>
      <vt:lpstr>CDIP OVERVIEW</vt:lpstr>
      <vt:lpstr>APPLICATIONS</vt:lpstr>
      <vt:lpstr>FACULTY MENTOR COMMITMENT: PRE-DOC</vt:lpstr>
      <vt:lpstr>FACULTY MENTOR COMMITMENT: CDIP</vt:lpstr>
      <vt:lpstr>BENEFITS FOR FACULTY</vt:lpstr>
      <vt:lpstr>ADDITIONAL INFORMATION</vt:lpstr>
      <vt:lpstr>HELPFUL LINKS</vt:lpstr>
      <vt:lpstr>QUESTIONS?</vt:lpstr>
      <vt:lpstr>Cal State LA’s Pre-Doc and CDIP Team  Andrew Chavez,  Graduate Resource Center Coordinator achav143@calstatela.edu  Karin Elliott Brown,  AVP &amp; Dean of Graduate Studies kbrown5@calstatela.edu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Variation #1 of Title Slide</dc:title>
  <dc:creator>Microsoft Office User</dc:creator>
  <cp:lastModifiedBy>Chavez, Andrew R</cp:lastModifiedBy>
  <cp:revision>110</cp:revision>
  <cp:lastPrinted>2022-11-12T19:59:48Z</cp:lastPrinted>
  <dcterms:created xsi:type="dcterms:W3CDTF">2017-03-22T18:32:30Z</dcterms:created>
  <dcterms:modified xsi:type="dcterms:W3CDTF">2023-11-16T23:11:16Z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0x0101002AC12802A07223408F5CB2B33A364D0C</vt:lpwstr>
  </property>
  <property fmtid="{D5CDD505-2E9C-101B-9397-08002B2CF9AE}" pid="3" name="MediaServiceImageTags">
    <vt:lpwstr/>
  </property>
</Properties>
</file>