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166" r:id="rId1"/>
  </p:sldMasterIdLst>
  <p:notesMasterIdLst>
    <p:notesMasterId r:id="rId32"/>
  </p:notesMasterIdLst>
  <p:handoutMasterIdLst>
    <p:handoutMasterId r:id="rId33"/>
  </p:handoutMasterIdLst>
  <p:sldIdLst>
    <p:sldId id="424" r:id="rId2"/>
    <p:sldId id="422" r:id="rId3"/>
    <p:sldId id="455" r:id="rId4"/>
    <p:sldId id="496" r:id="rId5"/>
    <p:sldId id="476" r:id="rId6"/>
    <p:sldId id="510" r:id="rId7"/>
    <p:sldId id="511" r:id="rId8"/>
    <p:sldId id="507" r:id="rId9"/>
    <p:sldId id="509" r:id="rId10"/>
    <p:sldId id="489" r:id="rId11"/>
    <p:sldId id="479" r:id="rId12"/>
    <p:sldId id="506" r:id="rId13"/>
    <p:sldId id="508" r:id="rId14"/>
    <p:sldId id="475" r:id="rId15"/>
    <p:sldId id="503" r:id="rId16"/>
    <p:sldId id="478" r:id="rId17"/>
    <p:sldId id="505" r:id="rId18"/>
    <p:sldId id="488" r:id="rId19"/>
    <p:sldId id="480" r:id="rId20"/>
    <p:sldId id="481" r:id="rId21"/>
    <p:sldId id="482" r:id="rId22"/>
    <p:sldId id="483" r:id="rId23"/>
    <p:sldId id="484" r:id="rId24"/>
    <p:sldId id="485" r:id="rId25"/>
    <p:sldId id="486" r:id="rId26"/>
    <p:sldId id="502" r:id="rId27"/>
    <p:sldId id="487" r:id="rId28"/>
    <p:sldId id="513" r:id="rId29"/>
    <p:sldId id="512" r:id="rId30"/>
    <p:sldId id="431" r:id="rId31"/>
  </p:sldIdLst>
  <p:sldSz cx="9144000" cy="6858000" type="screen4x3"/>
  <p:notesSz cx="6858000" cy="9296400"/>
  <p:defaultTextStyle>
    <a:defPPr>
      <a:defRPr lang="en-US"/>
    </a:defPPr>
    <a:lvl1pPr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78">
          <p15:clr>
            <a:srgbClr val="A4A3A4"/>
          </p15:clr>
        </p15:guide>
        <p15:guide id="2" pos="5759">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F55"/>
    <a:srgbClr val="A58629"/>
    <a:srgbClr val="D82624"/>
    <a:srgbClr val="FFFFFF"/>
    <a:srgbClr val="FFCE00"/>
    <a:srgbClr val="FFCD00"/>
    <a:srgbClr val="9253E7"/>
    <a:srgbClr val="006AB3"/>
    <a:srgbClr val="FF9900"/>
    <a:srgbClr val="541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05" autoAdjust="0"/>
    <p:restoredTop sz="96424" autoAdjust="0"/>
  </p:normalViewPr>
  <p:slideViewPr>
    <p:cSldViewPr snapToGrid="0">
      <p:cViewPr varScale="1">
        <p:scale>
          <a:sx n="115" d="100"/>
          <a:sy n="115" d="100"/>
        </p:scale>
        <p:origin x="2052" y="114"/>
      </p:cViewPr>
      <p:guideLst>
        <p:guide orient="horz" pos="978"/>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5" d="100"/>
        <a:sy n="135" d="100"/>
      </p:scale>
      <p:origin x="0" y="0"/>
    </p:cViewPr>
  </p:sorterViewPr>
  <p:notesViewPr>
    <p:cSldViewPr snapToGrid="0">
      <p:cViewPr varScale="1">
        <p:scale>
          <a:sx n="45" d="100"/>
          <a:sy n="45" d="100"/>
        </p:scale>
        <p:origin x="-1020" y="-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apantoja:Desktop:PBI%20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apantoja:Desktop:PBI%20Da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apantoja:Desktop:PBI%20Da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pantoja:Desktop:PBI%20Data.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pantoja:Desktop:PBI_LD%20Poll:PBI%20Slides:PBI%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apantoja:Desktop:PBI%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LA Latino population (million)</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Sheet1!$D$6:$G$6</c:f>
              <c:numCache>
                <c:formatCode>General</c:formatCode>
                <c:ptCount val="4"/>
                <c:pt idx="0">
                  <c:v>1990</c:v>
                </c:pt>
                <c:pt idx="1">
                  <c:v>2000</c:v>
                </c:pt>
                <c:pt idx="2">
                  <c:v>2010</c:v>
                </c:pt>
                <c:pt idx="3">
                  <c:v>2015</c:v>
                </c:pt>
              </c:numCache>
            </c:numRef>
          </c:cat>
          <c:val>
            <c:numRef>
              <c:f>Sheet1!$D$5:$G$5</c:f>
              <c:numCache>
                <c:formatCode>General</c:formatCode>
                <c:ptCount val="4"/>
                <c:pt idx="0">
                  <c:v>3.5</c:v>
                </c:pt>
                <c:pt idx="1">
                  <c:v>4.2</c:v>
                </c:pt>
                <c:pt idx="2">
                  <c:v>4.5999999999999996</c:v>
                </c:pt>
                <c:pt idx="3">
                  <c:v>4.9000000000000004</c:v>
                </c:pt>
              </c:numCache>
            </c:numRef>
          </c:val>
          <c:extLst>
            <c:ext xmlns:c16="http://schemas.microsoft.com/office/drawing/2014/chart" uri="{C3380CC4-5D6E-409C-BE32-E72D297353CC}">
              <c16:uniqueId val="{00000000-6066-4302-BBB7-7C76C255D1D8}"/>
            </c:ext>
          </c:extLst>
        </c:ser>
        <c:dLbls>
          <c:showLegendKey val="0"/>
          <c:showVal val="0"/>
          <c:showCatName val="0"/>
          <c:showSerName val="0"/>
          <c:showPercent val="0"/>
          <c:showBubbleSize val="0"/>
        </c:dLbls>
        <c:gapWidth val="85"/>
        <c:overlap val="-27"/>
        <c:axId val="460977896"/>
        <c:axId val="460979208"/>
      </c:barChart>
      <c:catAx>
        <c:axId val="46097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0979208"/>
        <c:crosses val="autoZero"/>
        <c:auto val="1"/>
        <c:lblAlgn val="ctr"/>
        <c:lblOffset val="100"/>
        <c:noMultiLvlLbl val="0"/>
      </c:catAx>
      <c:valAx>
        <c:axId val="460979208"/>
        <c:scaling>
          <c:orientation val="minMax"/>
        </c:scaling>
        <c:delete val="1"/>
        <c:axPos val="l"/>
        <c:numFmt formatCode="General" sourceLinked="1"/>
        <c:majorTickMark val="none"/>
        <c:minorTickMark val="none"/>
        <c:tickLblPos val="nextTo"/>
        <c:crossAx val="46097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0000FF"/>
            </a:solidFill>
          </c:spPr>
          <c:invertIfNegative val="0"/>
          <c:dLbls>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Sheet13!$A$9:$A$15</c:f>
              <c:strCache>
                <c:ptCount val="7"/>
                <c:pt idx="0">
                  <c:v>Jerry Brown</c:v>
                </c:pt>
                <c:pt idx="1">
                  <c:v>Eric Garcetti</c:v>
                </c:pt>
                <c:pt idx="2">
                  <c:v>Kamala Harris</c:v>
                </c:pt>
                <c:pt idx="3">
                  <c:v>Loretta Sanchez</c:v>
                </c:pt>
                <c:pt idx="4">
                  <c:v>Donald Trump</c:v>
                </c:pt>
                <c:pt idx="5">
                  <c:v>Hillary Clinton</c:v>
                </c:pt>
                <c:pt idx="6">
                  <c:v>Barack Obama</c:v>
                </c:pt>
              </c:strCache>
            </c:strRef>
          </c:cat>
          <c:val>
            <c:numRef>
              <c:f>Sheet13!$B$9:$B$15</c:f>
              <c:numCache>
                <c:formatCode>General</c:formatCode>
                <c:ptCount val="7"/>
                <c:pt idx="0">
                  <c:v>61.8</c:v>
                </c:pt>
                <c:pt idx="1">
                  <c:v>62.8</c:v>
                </c:pt>
                <c:pt idx="2">
                  <c:v>56.3</c:v>
                </c:pt>
                <c:pt idx="3">
                  <c:v>60.5</c:v>
                </c:pt>
                <c:pt idx="4">
                  <c:v>22.6</c:v>
                </c:pt>
                <c:pt idx="5">
                  <c:v>67.2</c:v>
                </c:pt>
                <c:pt idx="6">
                  <c:v>73.599999999999994</c:v>
                </c:pt>
              </c:numCache>
            </c:numRef>
          </c:val>
          <c:extLst>
            <c:ext xmlns:c16="http://schemas.microsoft.com/office/drawing/2014/chart" uri="{C3380CC4-5D6E-409C-BE32-E72D297353CC}">
              <c16:uniqueId val="{00000000-3D4B-4793-8A80-81F61A4B152C}"/>
            </c:ext>
          </c:extLst>
        </c:ser>
        <c:dLbls>
          <c:showLegendKey val="0"/>
          <c:showVal val="0"/>
          <c:showCatName val="0"/>
          <c:showSerName val="0"/>
          <c:showPercent val="0"/>
          <c:showBubbleSize val="0"/>
        </c:dLbls>
        <c:gapWidth val="150"/>
        <c:axId val="-2129767832"/>
        <c:axId val="-2129764824"/>
      </c:barChart>
      <c:catAx>
        <c:axId val="-2129767832"/>
        <c:scaling>
          <c:orientation val="minMax"/>
        </c:scaling>
        <c:delete val="0"/>
        <c:axPos val="l"/>
        <c:numFmt formatCode="General" sourceLinked="0"/>
        <c:majorTickMark val="out"/>
        <c:minorTickMark val="none"/>
        <c:tickLblPos val="nextTo"/>
        <c:txPr>
          <a:bodyPr/>
          <a:lstStyle/>
          <a:p>
            <a:pPr>
              <a:defRPr sz="2000" baseline="0"/>
            </a:pPr>
            <a:endParaRPr lang="en-US"/>
          </a:p>
        </c:txPr>
        <c:crossAx val="-2129764824"/>
        <c:crosses val="autoZero"/>
        <c:auto val="1"/>
        <c:lblAlgn val="ctr"/>
        <c:lblOffset val="100"/>
        <c:noMultiLvlLbl val="0"/>
      </c:catAx>
      <c:valAx>
        <c:axId val="-2129764824"/>
        <c:scaling>
          <c:orientation val="minMax"/>
        </c:scaling>
        <c:delete val="1"/>
        <c:axPos val="b"/>
        <c:numFmt formatCode="General" sourceLinked="1"/>
        <c:majorTickMark val="out"/>
        <c:minorTickMark val="none"/>
        <c:tickLblPos val="nextTo"/>
        <c:crossAx val="-212976783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Sheet13!$B$20</c:f>
              <c:strCache>
                <c:ptCount val="1"/>
                <c:pt idx="0">
                  <c:v>Native Born</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Sheet13!$A$21:$A$27</c:f>
              <c:strCache>
                <c:ptCount val="7"/>
                <c:pt idx="0">
                  <c:v>Jerry Brown</c:v>
                </c:pt>
                <c:pt idx="1">
                  <c:v>Eric Garcetti</c:v>
                </c:pt>
                <c:pt idx="2">
                  <c:v>Kamala Harris</c:v>
                </c:pt>
                <c:pt idx="3">
                  <c:v>Loretta Sanchez</c:v>
                </c:pt>
                <c:pt idx="4">
                  <c:v>Donald Trump</c:v>
                </c:pt>
                <c:pt idx="5">
                  <c:v>Hillary Clinton</c:v>
                </c:pt>
                <c:pt idx="6">
                  <c:v>Barack Obama</c:v>
                </c:pt>
              </c:strCache>
            </c:strRef>
          </c:cat>
          <c:val>
            <c:numRef>
              <c:f>Sheet13!$B$21:$B$27</c:f>
              <c:numCache>
                <c:formatCode>General</c:formatCode>
                <c:ptCount val="7"/>
                <c:pt idx="0">
                  <c:v>57.6</c:v>
                </c:pt>
                <c:pt idx="1">
                  <c:v>59.6</c:v>
                </c:pt>
                <c:pt idx="2">
                  <c:v>53.8</c:v>
                </c:pt>
                <c:pt idx="3">
                  <c:v>56.1</c:v>
                </c:pt>
                <c:pt idx="4">
                  <c:v>22.4</c:v>
                </c:pt>
                <c:pt idx="5">
                  <c:v>61.7</c:v>
                </c:pt>
                <c:pt idx="6">
                  <c:v>72.900000000000006</c:v>
                </c:pt>
              </c:numCache>
            </c:numRef>
          </c:val>
          <c:extLst>
            <c:ext xmlns:c16="http://schemas.microsoft.com/office/drawing/2014/chart" uri="{C3380CC4-5D6E-409C-BE32-E72D297353CC}">
              <c16:uniqueId val="{00000000-7DE7-42FA-B7BB-132893B7E37B}"/>
            </c:ext>
          </c:extLst>
        </c:ser>
        <c:ser>
          <c:idx val="1"/>
          <c:order val="1"/>
          <c:tx>
            <c:strRef>
              <c:f>Sheet13!$C$20</c:f>
              <c:strCache>
                <c:ptCount val="1"/>
                <c:pt idx="0">
                  <c:v>Foreign Born</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Sheet13!$A$21:$A$27</c:f>
              <c:strCache>
                <c:ptCount val="7"/>
                <c:pt idx="0">
                  <c:v>Jerry Brown</c:v>
                </c:pt>
                <c:pt idx="1">
                  <c:v>Eric Garcetti</c:v>
                </c:pt>
                <c:pt idx="2">
                  <c:v>Kamala Harris</c:v>
                </c:pt>
                <c:pt idx="3">
                  <c:v>Loretta Sanchez</c:v>
                </c:pt>
                <c:pt idx="4">
                  <c:v>Donald Trump</c:v>
                </c:pt>
                <c:pt idx="5">
                  <c:v>Hillary Clinton</c:v>
                </c:pt>
                <c:pt idx="6">
                  <c:v>Barack Obama</c:v>
                </c:pt>
              </c:strCache>
            </c:strRef>
          </c:cat>
          <c:val>
            <c:numRef>
              <c:f>Sheet13!$C$21:$C$27</c:f>
              <c:numCache>
                <c:formatCode>General</c:formatCode>
                <c:ptCount val="7"/>
                <c:pt idx="0">
                  <c:v>68.3</c:v>
                </c:pt>
                <c:pt idx="1">
                  <c:v>67.3</c:v>
                </c:pt>
                <c:pt idx="2">
                  <c:v>60.4</c:v>
                </c:pt>
                <c:pt idx="3">
                  <c:v>66.2</c:v>
                </c:pt>
                <c:pt idx="4">
                  <c:v>18.100000000000001</c:v>
                </c:pt>
                <c:pt idx="5">
                  <c:v>75.5</c:v>
                </c:pt>
                <c:pt idx="6">
                  <c:v>74.5</c:v>
                </c:pt>
              </c:numCache>
            </c:numRef>
          </c:val>
          <c:extLst>
            <c:ext xmlns:c16="http://schemas.microsoft.com/office/drawing/2014/chart" uri="{C3380CC4-5D6E-409C-BE32-E72D297353CC}">
              <c16:uniqueId val="{00000001-7DE7-42FA-B7BB-132893B7E37B}"/>
            </c:ext>
          </c:extLst>
        </c:ser>
        <c:dLbls>
          <c:showLegendKey val="0"/>
          <c:showVal val="0"/>
          <c:showCatName val="0"/>
          <c:showSerName val="0"/>
          <c:showPercent val="0"/>
          <c:showBubbleSize val="0"/>
        </c:dLbls>
        <c:gapWidth val="150"/>
        <c:axId val="-2130626136"/>
        <c:axId val="-2130623128"/>
      </c:barChart>
      <c:catAx>
        <c:axId val="-2130626136"/>
        <c:scaling>
          <c:orientation val="minMax"/>
        </c:scaling>
        <c:delete val="0"/>
        <c:axPos val="l"/>
        <c:numFmt formatCode="General" sourceLinked="0"/>
        <c:majorTickMark val="out"/>
        <c:minorTickMark val="none"/>
        <c:tickLblPos val="nextTo"/>
        <c:txPr>
          <a:bodyPr/>
          <a:lstStyle/>
          <a:p>
            <a:pPr>
              <a:defRPr sz="1800" baseline="0"/>
            </a:pPr>
            <a:endParaRPr lang="en-US"/>
          </a:p>
        </c:txPr>
        <c:crossAx val="-2130623128"/>
        <c:crosses val="autoZero"/>
        <c:auto val="1"/>
        <c:lblAlgn val="ctr"/>
        <c:lblOffset val="100"/>
        <c:noMultiLvlLbl val="0"/>
      </c:catAx>
      <c:valAx>
        <c:axId val="-2130623128"/>
        <c:scaling>
          <c:orientation val="minMax"/>
        </c:scaling>
        <c:delete val="1"/>
        <c:axPos val="b"/>
        <c:numFmt formatCode="General" sourceLinked="1"/>
        <c:majorTickMark val="out"/>
        <c:minorTickMark val="none"/>
        <c:tickLblPos val="nextTo"/>
        <c:crossAx val="-2130626136"/>
        <c:crosses val="autoZero"/>
        <c:crossBetween val="between"/>
      </c:valAx>
    </c:plotArea>
    <c:legend>
      <c:legendPos val="r"/>
      <c:layout/>
      <c:overlay val="0"/>
    </c:legend>
    <c:plotVisOnly val="1"/>
    <c:dispBlanksAs val="gap"/>
    <c:showDLblsOverMax val="0"/>
  </c:chart>
  <c:txPr>
    <a:bodyPr/>
    <a:lstStyle/>
    <a:p>
      <a:pPr>
        <a:defRPr sz="2000" baseline="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3366FF"/>
              </a:solidFill>
            </c:spPr>
            <c:extLst>
              <c:ext xmlns:c16="http://schemas.microsoft.com/office/drawing/2014/chart" uri="{C3380CC4-5D6E-409C-BE32-E72D297353CC}">
                <c16:uniqueId val="{00000001-C685-4CC2-8E11-31AD247D6728}"/>
              </c:ext>
            </c:extLst>
          </c:dPt>
          <c:dPt>
            <c:idx val="1"/>
            <c:bubble3D val="0"/>
            <c:spPr>
              <a:solidFill>
                <a:schemeClr val="bg2">
                  <a:lumMod val="40000"/>
                  <a:lumOff val="60000"/>
                </a:schemeClr>
              </a:solidFill>
            </c:spPr>
            <c:extLst>
              <c:ext xmlns:c16="http://schemas.microsoft.com/office/drawing/2014/chart" uri="{C3380CC4-5D6E-409C-BE32-E72D297353CC}">
                <c16:uniqueId val="{00000003-C685-4CC2-8E11-31AD247D6728}"/>
              </c:ext>
            </c:extLst>
          </c:dPt>
          <c:dPt>
            <c:idx val="3"/>
            <c:bubble3D val="0"/>
            <c:spPr>
              <a:solidFill>
                <a:srgbClr val="FF0000"/>
              </a:solidFill>
            </c:spPr>
            <c:extLst>
              <c:ext xmlns:c16="http://schemas.microsoft.com/office/drawing/2014/chart" uri="{C3380CC4-5D6E-409C-BE32-E72D297353CC}">
                <c16:uniqueId val="{00000005-C685-4CC2-8E11-31AD247D6728}"/>
              </c:ext>
            </c:extLst>
          </c:dPt>
          <c:dLbls>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Absolutely certain</c:v>
                </c:pt>
                <c:pt idx="1">
                  <c:v>Probably</c:v>
                </c:pt>
                <c:pt idx="2">
                  <c:v>50-50</c:v>
                </c:pt>
                <c:pt idx="3">
                  <c:v>Will not vote</c:v>
                </c:pt>
                <c:pt idx="4">
                  <c:v>Don't know</c:v>
                </c:pt>
              </c:strCache>
            </c:strRef>
          </c:cat>
          <c:val>
            <c:numRef>
              <c:f>Sheet1!$B$2:$B$6</c:f>
              <c:numCache>
                <c:formatCode>0%</c:formatCode>
                <c:ptCount val="5"/>
                <c:pt idx="0">
                  <c:v>0.71</c:v>
                </c:pt>
                <c:pt idx="1">
                  <c:v>0.16</c:v>
                </c:pt>
                <c:pt idx="2">
                  <c:v>0.08</c:v>
                </c:pt>
                <c:pt idx="3">
                  <c:v>0.04</c:v>
                </c:pt>
                <c:pt idx="4">
                  <c:v>0.01</c:v>
                </c:pt>
              </c:numCache>
            </c:numRef>
          </c:val>
          <c:extLst>
            <c:ext xmlns:c16="http://schemas.microsoft.com/office/drawing/2014/chart" uri="{C3380CC4-5D6E-409C-BE32-E72D297353CC}">
              <c16:uniqueId val="{00000006-C685-4CC2-8E11-31AD247D6728}"/>
            </c:ext>
          </c:extLst>
        </c:ser>
        <c:dLbls>
          <c:showLegendKey val="0"/>
          <c:showVal val="0"/>
          <c:showCatName val="0"/>
          <c:showSerName val="0"/>
          <c:showPercent val="0"/>
          <c:showBubbleSize val="0"/>
          <c:showLeaderLines val="1"/>
        </c:dLbls>
      </c:pie3DChart>
    </c:plotArea>
    <c:legend>
      <c:legendPos val="r"/>
      <c:layout>
        <c:manualLayout>
          <c:xMode val="edge"/>
          <c:yMode val="edge"/>
          <c:x val="0.720907334499854"/>
          <c:y val="0.308245118221249"/>
          <c:w val="0.26674698648779999"/>
          <c:h val="0.45366035913240998"/>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Sheet1!$A$25</c:f>
              <c:strCache>
                <c:ptCount val="1"/>
                <c:pt idx="0">
                  <c:v>Absolutely certain</c:v>
                </c:pt>
              </c:strCache>
            </c:strRef>
          </c:tx>
          <c:spPr>
            <a:solidFill>
              <a:srgbClr val="0000FF"/>
            </a:solidFill>
          </c:spPr>
          <c:invertIfNegative val="0"/>
          <c:dLbls>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Sheet1!$B$24:$K$24</c:f>
              <c:strCache>
                <c:ptCount val="10"/>
                <c:pt idx="0">
                  <c:v>Male</c:v>
                </c:pt>
                <c:pt idx="1">
                  <c:v>Female</c:v>
                </c:pt>
                <c:pt idx="2">
                  <c:v>Democrat</c:v>
                </c:pt>
                <c:pt idx="3">
                  <c:v>Republican</c:v>
                </c:pt>
                <c:pt idx="4">
                  <c:v>Own</c:v>
                </c:pt>
                <c:pt idx="5">
                  <c:v>Rent</c:v>
                </c:pt>
                <c:pt idx="6">
                  <c:v>English Int</c:v>
                </c:pt>
                <c:pt idx="7">
                  <c:v>Spanish Int</c:v>
                </c:pt>
                <c:pt idx="8">
                  <c:v>18-34yrs</c:v>
                </c:pt>
                <c:pt idx="9">
                  <c:v>50-64yrs</c:v>
                </c:pt>
              </c:strCache>
            </c:strRef>
          </c:cat>
          <c:val>
            <c:numRef>
              <c:f>Sheet1!$B$25:$K$25</c:f>
              <c:numCache>
                <c:formatCode>0%</c:formatCode>
                <c:ptCount val="10"/>
                <c:pt idx="0">
                  <c:v>0.67</c:v>
                </c:pt>
                <c:pt idx="1">
                  <c:v>0.75</c:v>
                </c:pt>
                <c:pt idx="2">
                  <c:v>0.79</c:v>
                </c:pt>
                <c:pt idx="3">
                  <c:v>0.64</c:v>
                </c:pt>
                <c:pt idx="4">
                  <c:v>0.75</c:v>
                </c:pt>
                <c:pt idx="5">
                  <c:v>0.67</c:v>
                </c:pt>
                <c:pt idx="6">
                  <c:v>0.68</c:v>
                </c:pt>
                <c:pt idx="7">
                  <c:v>0.78</c:v>
                </c:pt>
                <c:pt idx="8">
                  <c:v>0.64</c:v>
                </c:pt>
                <c:pt idx="9">
                  <c:v>0.82</c:v>
                </c:pt>
              </c:numCache>
            </c:numRef>
          </c:val>
          <c:extLst>
            <c:ext xmlns:c16="http://schemas.microsoft.com/office/drawing/2014/chart" uri="{C3380CC4-5D6E-409C-BE32-E72D297353CC}">
              <c16:uniqueId val="{00000000-3F5A-4961-947D-4336B7977081}"/>
            </c:ext>
          </c:extLst>
        </c:ser>
        <c:dLbls>
          <c:showLegendKey val="0"/>
          <c:showVal val="0"/>
          <c:showCatName val="0"/>
          <c:showSerName val="0"/>
          <c:showPercent val="0"/>
          <c:showBubbleSize val="0"/>
        </c:dLbls>
        <c:gapWidth val="150"/>
        <c:axId val="-2130308888"/>
        <c:axId val="-2130305816"/>
      </c:barChart>
      <c:catAx>
        <c:axId val="-2130308888"/>
        <c:scaling>
          <c:orientation val="minMax"/>
        </c:scaling>
        <c:delete val="0"/>
        <c:axPos val="l"/>
        <c:numFmt formatCode="General" sourceLinked="0"/>
        <c:majorTickMark val="out"/>
        <c:minorTickMark val="none"/>
        <c:tickLblPos val="nextTo"/>
        <c:txPr>
          <a:bodyPr/>
          <a:lstStyle/>
          <a:p>
            <a:pPr>
              <a:defRPr sz="2000" baseline="0"/>
            </a:pPr>
            <a:endParaRPr lang="en-US"/>
          </a:p>
        </c:txPr>
        <c:crossAx val="-2130305816"/>
        <c:crosses val="autoZero"/>
        <c:auto val="1"/>
        <c:lblAlgn val="ctr"/>
        <c:lblOffset val="100"/>
        <c:noMultiLvlLbl val="0"/>
      </c:catAx>
      <c:valAx>
        <c:axId val="-2130305816"/>
        <c:scaling>
          <c:orientation val="minMax"/>
        </c:scaling>
        <c:delete val="1"/>
        <c:axPos val="b"/>
        <c:numFmt formatCode="0%" sourceLinked="1"/>
        <c:majorTickMark val="out"/>
        <c:minorTickMark val="none"/>
        <c:tickLblPos val="nextTo"/>
        <c:crossAx val="-2130308888"/>
        <c:crosses val="autoZero"/>
        <c:crossBetween val="between"/>
      </c:valAx>
    </c:plotArea>
    <c:legend>
      <c:legendPos val="r"/>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00FF"/>
              </a:solidFill>
            </c:spPr>
            <c:extLst>
              <c:ext xmlns:c16="http://schemas.microsoft.com/office/drawing/2014/chart" uri="{C3380CC4-5D6E-409C-BE32-E72D297353CC}">
                <c16:uniqueId val="{00000001-14B5-4EB4-8714-FF40B4CF7F09}"/>
              </c:ext>
            </c:extLst>
          </c:dPt>
          <c:dPt>
            <c:idx val="1"/>
            <c:bubble3D val="0"/>
            <c:spPr>
              <a:solidFill>
                <a:srgbClr val="FF0000"/>
              </a:solidFill>
            </c:spPr>
            <c:extLst>
              <c:ext xmlns:c16="http://schemas.microsoft.com/office/drawing/2014/chart" uri="{C3380CC4-5D6E-409C-BE32-E72D297353CC}">
                <c16:uniqueId val="{00000003-14B5-4EB4-8714-FF40B4CF7F09}"/>
              </c:ext>
            </c:extLst>
          </c:dPt>
          <c:dLbls>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Sheet3!$B$2:$E$2</c:f>
              <c:strCache>
                <c:ptCount val="4"/>
                <c:pt idx="0">
                  <c:v>Hillary Clinton</c:v>
                </c:pt>
                <c:pt idx="1">
                  <c:v>Donald Trump</c:v>
                </c:pt>
                <c:pt idx="2">
                  <c:v>Neither</c:v>
                </c:pt>
                <c:pt idx="3">
                  <c:v>Don't know</c:v>
                </c:pt>
              </c:strCache>
            </c:strRef>
          </c:cat>
          <c:val>
            <c:numRef>
              <c:f>Sheet3!$B$3:$E$3</c:f>
              <c:numCache>
                <c:formatCode>0%</c:formatCode>
                <c:ptCount val="4"/>
                <c:pt idx="0">
                  <c:v>0.73</c:v>
                </c:pt>
                <c:pt idx="1">
                  <c:v>0.16</c:v>
                </c:pt>
                <c:pt idx="2">
                  <c:v>0.08</c:v>
                </c:pt>
                <c:pt idx="3">
                  <c:v>0.03</c:v>
                </c:pt>
              </c:numCache>
            </c:numRef>
          </c:val>
          <c:extLst>
            <c:ext xmlns:c16="http://schemas.microsoft.com/office/drawing/2014/chart" uri="{C3380CC4-5D6E-409C-BE32-E72D297353CC}">
              <c16:uniqueId val="{00000004-14B5-4EB4-8714-FF40B4CF7F09}"/>
            </c:ext>
          </c:extLst>
        </c:ser>
        <c:dLbls>
          <c:showLegendKey val="0"/>
          <c:showVal val="0"/>
          <c:showCatName val="0"/>
          <c:showSerName val="0"/>
          <c:showPercent val="0"/>
          <c:showBubbleSize val="0"/>
          <c:showLeaderLines val="1"/>
        </c:dLbls>
      </c:pie3DChart>
    </c:plotArea>
    <c:legend>
      <c:legendPos val="r"/>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Sheet3!$B$11</c:f>
              <c:strCache>
                <c:ptCount val="1"/>
                <c:pt idx="0">
                  <c:v>Hillary Clinton</c:v>
                </c:pt>
              </c:strCache>
            </c:strRef>
          </c:tx>
          <c:spPr>
            <a:solidFill>
              <a:srgbClr val="0000FF"/>
            </a:solidFill>
          </c:spPr>
          <c:invertIfNegative val="0"/>
          <c:dPt>
            <c:idx val="0"/>
            <c:invertIfNegative val="0"/>
            <c:bubble3D val="0"/>
            <c:extLst>
              <c:ext xmlns:c16="http://schemas.microsoft.com/office/drawing/2014/chart" uri="{C3380CC4-5D6E-409C-BE32-E72D297353CC}">
                <c16:uniqueId val="{00000001-70C7-441F-B837-45AA5D9D21E9}"/>
              </c:ext>
            </c:extLst>
          </c:dPt>
          <c:dPt>
            <c:idx val="1"/>
            <c:invertIfNegative val="0"/>
            <c:bubble3D val="0"/>
            <c:spPr>
              <a:solidFill>
                <a:srgbClr val="FF0000"/>
              </a:solidFill>
            </c:spPr>
            <c:extLst>
              <c:ext xmlns:c16="http://schemas.microsoft.com/office/drawing/2014/chart" uri="{C3380CC4-5D6E-409C-BE32-E72D297353CC}">
                <c16:uniqueId val="{00000003-70C7-441F-B837-45AA5D9D21E9}"/>
              </c:ext>
            </c:extLst>
          </c:dPt>
          <c:dPt>
            <c:idx val="2"/>
            <c:invertIfNegative val="0"/>
            <c:bubble3D val="0"/>
            <c:extLst>
              <c:ext xmlns:c16="http://schemas.microsoft.com/office/drawing/2014/chart" uri="{C3380CC4-5D6E-409C-BE32-E72D297353CC}">
                <c16:uniqueId val="{00000005-70C7-441F-B837-45AA5D9D21E9}"/>
              </c:ext>
            </c:extLst>
          </c:dPt>
          <c:dPt>
            <c:idx val="3"/>
            <c:invertIfNegative val="0"/>
            <c:bubble3D val="0"/>
            <c:spPr>
              <a:solidFill>
                <a:srgbClr val="FF0000"/>
              </a:solidFill>
            </c:spPr>
            <c:extLst>
              <c:ext xmlns:c16="http://schemas.microsoft.com/office/drawing/2014/chart" uri="{C3380CC4-5D6E-409C-BE32-E72D297353CC}">
                <c16:uniqueId val="{00000007-70C7-441F-B837-45AA5D9D21E9}"/>
              </c:ext>
            </c:extLst>
          </c:dPt>
          <c:dPt>
            <c:idx val="4"/>
            <c:invertIfNegative val="0"/>
            <c:bubble3D val="0"/>
            <c:extLst>
              <c:ext xmlns:c16="http://schemas.microsoft.com/office/drawing/2014/chart" uri="{C3380CC4-5D6E-409C-BE32-E72D297353CC}">
                <c16:uniqueId val="{00000009-70C7-441F-B837-45AA5D9D21E9}"/>
              </c:ext>
            </c:extLst>
          </c:dPt>
          <c:dPt>
            <c:idx val="5"/>
            <c:invertIfNegative val="0"/>
            <c:bubble3D val="0"/>
            <c:spPr>
              <a:solidFill>
                <a:srgbClr val="FF0000"/>
              </a:solidFill>
            </c:spPr>
            <c:extLst>
              <c:ext xmlns:c16="http://schemas.microsoft.com/office/drawing/2014/chart" uri="{C3380CC4-5D6E-409C-BE32-E72D297353CC}">
                <c16:uniqueId val="{0000000B-70C7-441F-B837-45AA5D9D21E9}"/>
              </c:ext>
            </c:extLst>
          </c:dPt>
          <c:dPt>
            <c:idx val="6"/>
            <c:invertIfNegative val="0"/>
            <c:bubble3D val="0"/>
            <c:extLst>
              <c:ext xmlns:c16="http://schemas.microsoft.com/office/drawing/2014/chart" uri="{C3380CC4-5D6E-409C-BE32-E72D297353CC}">
                <c16:uniqueId val="{0000000D-70C7-441F-B837-45AA5D9D21E9}"/>
              </c:ext>
            </c:extLst>
          </c:dPt>
          <c:dLbls>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Sheet3!$A$12:$A$17</c:f>
              <c:strCache>
                <c:ptCount val="6"/>
                <c:pt idx="0">
                  <c:v>English Interview</c:v>
                </c:pt>
                <c:pt idx="1">
                  <c:v>Spanish Interview</c:v>
                </c:pt>
                <c:pt idx="2">
                  <c:v>English media</c:v>
                </c:pt>
                <c:pt idx="3">
                  <c:v>Spanish media</c:v>
                </c:pt>
                <c:pt idx="4">
                  <c:v>US born</c:v>
                </c:pt>
                <c:pt idx="5">
                  <c:v>Foreign born</c:v>
                </c:pt>
              </c:strCache>
            </c:strRef>
          </c:cat>
          <c:val>
            <c:numRef>
              <c:f>Sheet3!$B$12:$B$17</c:f>
              <c:numCache>
                <c:formatCode>0%</c:formatCode>
                <c:ptCount val="6"/>
                <c:pt idx="0">
                  <c:v>0.68</c:v>
                </c:pt>
                <c:pt idx="1">
                  <c:v>0.84</c:v>
                </c:pt>
                <c:pt idx="2">
                  <c:v>0.68</c:v>
                </c:pt>
                <c:pt idx="3">
                  <c:v>0.85</c:v>
                </c:pt>
                <c:pt idx="4">
                  <c:v>0.69</c:v>
                </c:pt>
                <c:pt idx="5">
                  <c:v>0.79</c:v>
                </c:pt>
              </c:numCache>
            </c:numRef>
          </c:val>
          <c:extLst>
            <c:ext xmlns:c16="http://schemas.microsoft.com/office/drawing/2014/chart" uri="{C3380CC4-5D6E-409C-BE32-E72D297353CC}">
              <c16:uniqueId val="{0000000E-70C7-441F-B837-45AA5D9D21E9}"/>
            </c:ext>
          </c:extLst>
        </c:ser>
        <c:dLbls>
          <c:showLegendKey val="0"/>
          <c:showVal val="0"/>
          <c:showCatName val="0"/>
          <c:showSerName val="0"/>
          <c:showPercent val="0"/>
          <c:showBubbleSize val="0"/>
        </c:dLbls>
        <c:gapWidth val="150"/>
        <c:axId val="-2129696984"/>
        <c:axId val="-2129693912"/>
      </c:barChart>
      <c:catAx>
        <c:axId val="-2129696984"/>
        <c:scaling>
          <c:orientation val="minMax"/>
        </c:scaling>
        <c:delete val="0"/>
        <c:axPos val="l"/>
        <c:numFmt formatCode="General" sourceLinked="0"/>
        <c:majorTickMark val="out"/>
        <c:minorTickMark val="none"/>
        <c:tickLblPos val="nextTo"/>
        <c:txPr>
          <a:bodyPr/>
          <a:lstStyle/>
          <a:p>
            <a:pPr>
              <a:defRPr sz="2000" baseline="0"/>
            </a:pPr>
            <a:endParaRPr lang="en-US"/>
          </a:p>
        </c:txPr>
        <c:crossAx val="-2129693912"/>
        <c:crosses val="autoZero"/>
        <c:auto val="1"/>
        <c:lblAlgn val="ctr"/>
        <c:lblOffset val="100"/>
        <c:noMultiLvlLbl val="0"/>
      </c:catAx>
      <c:valAx>
        <c:axId val="-2129693912"/>
        <c:scaling>
          <c:orientation val="minMax"/>
        </c:scaling>
        <c:delete val="1"/>
        <c:axPos val="b"/>
        <c:numFmt formatCode="0%" sourceLinked="1"/>
        <c:majorTickMark val="out"/>
        <c:minorTickMark val="none"/>
        <c:tickLblPos val="nextTo"/>
        <c:crossAx val="-212969698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dPt>
            <c:idx val="0"/>
            <c:bubble3D val="0"/>
            <c:spPr>
              <a:solidFill>
                <a:srgbClr val="0000FF"/>
              </a:solidFill>
            </c:spPr>
            <c:extLst>
              <c:ext xmlns:c16="http://schemas.microsoft.com/office/drawing/2014/chart" uri="{C3380CC4-5D6E-409C-BE32-E72D297353CC}">
                <c16:uniqueId val="{00000001-CACD-4678-A6AF-2716116B28B5}"/>
              </c:ext>
            </c:extLst>
          </c:dPt>
          <c:dPt>
            <c:idx val="1"/>
            <c:bubble3D val="0"/>
            <c:spPr>
              <a:solidFill>
                <a:srgbClr val="FF0000"/>
              </a:solidFill>
            </c:spPr>
            <c:extLst>
              <c:ext xmlns:c16="http://schemas.microsoft.com/office/drawing/2014/chart" uri="{C3380CC4-5D6E-409C-BE32-E72D297353CC}">
                <c16:uniqueId val="{00000003-CACD-4678-A6AF-2716116B28B5}"/>
              </c:ext>
            </c:extLst>
          </c:dPt>
          <c:dPt>
            <c:idx val="2"/>
            <c:bubble3D val="0"/>
            <c:spPr>
              <a:solidFill>
                <a:srgbClr val="FF6600"/>
              </a:solidFill>
            </c:spPr>
            <c:extLst>
              <c:ext xmlns:c16="http://schemas.microsoft.com/office/drawing/2014/chart" uri="{C3380CC4-5D6E-409C-BE32-E72D297353CC}">
                <c16:uniqueId val="{00000005-CACD-4678-A6AF-2716116B28B5}"/>
              </c:ext>
            </c:extLst>
          </c:dPt>
          <c:dLbls>
            <c:spPr>
              <a:noFill/>
              <a:ln>
                <a:noFill/>
              </a:ln>
              <a:effectLst/>
            </c:spPr>
            <c:txPr>
              <a:bodyPr wrap="square" lIns="38100" tIns="19050" rIns="38100" bIns="19050" anchor="ctr">
                <a:spAutoFit/>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Sheet6!$A$10:$A$12</c:f>
              <c:strCache>
                <c:ptCount val="3"/>
                <c:pt idx="0">
                  <c:v>Higher taxes and more services</c:v>
                </c:pt>
                <c:pt idx="1">
                  <c:v>Lower taxes and less services</c:v>
                </c:pt>
                <c:pt idx="2">
                  <c:v>Don't know</c:v>
                </c:pt>
              </c:strCache>
            </c:strRef>
          </c:cat>
          <c:val>
            <c:numRef>
              <c:f>Sheet6!$B$10:$B$12</c:f>
              <c:numCache>
                <c:formatCode>0%</c:formatCode>
                <c:ptCount val="3"/>
                <c:pt idx="0">
                  <c:v>0.56000000000000005</c:v>
                </c:pt>
                <c:pt idx="1">
                  <c:v>0.32</c:v>
                </c:pt>
                <c:pt idx="2">
                  <c:v>0.12</c:v>
                </c:pt>
              </c:numCache>
            </c:numRef>
          </c:val>
          <c:extLst>
            <c:ext xmlns:c16="http://schemas.microsoft.com/office/drawing/2014/chart" uri="{C3380CC4-5D6E-409C-BE32-E72D297353CC}">
              <c16:uniqueId val="{00000006-CACD-4678-A6AF-2716116B28B5}"/>
            </c:ext>
          </c:extLst>
        </c:ser>
        <c:dLbls>
          <c:showLegendKey val="0"/>
          <c:showVal val="0"/>
          <c:showCatName val="0"/>
          <c:showSerName val="0"/>
          <c:showPercent val="0"/>
          <c:showBubbleSize val="0"/>
          <c:showLeaderLines val="1"/>
        </c:dLbls>
        <c:firstSliceAng val="0"/>
        <c:holeSize val="50"/>
      </c:doughnutChart>
    </c:plotArea>
    <c:legend>
      <c:legendPos val="r"/>
      <c:layout/>
      <c:overlay val="0"/>
      <c:txPr>
        <a:bodyPr/>
        <a:lstStyle/>
        <a:p>
          <a:pPr>
            <a:defRPr sz="1800" baseline="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Sheet6!$A$21</c:f>
              <c:strCache>
                <c:ptCount val="1"/>
                <c:pt idx="0">
                  <c:v>Don't know</c:v>
                </c:pt>
              </c:strCache>
            </c:strRef>
          </c:tx>
          <c:spPr>
            <a:solidFill>
              <a:srgbClr val="FF6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Sheet6!$B$20:$D$20</c:f>
              <c:strCache>
                <c:ptCount val="3"/>
                <c:pt idx="0">
                  <c:v>Independent</c:v>
                </c:pt>
                <c:pt idx="1">
                  <c:v>Republican </c:v>
                </c:pt>
                <c:pt idx="2">
                  <c:v>Democrat</c:v>
                </c:pt>
              </c:strCache>
            </c:strRef>
          </c:cat>
          <c:val>
            <c:numRef>
              <c:f>Sheet6!$B$21:$D$21</c:f>
              <c:numCache>
                <c:formatCode>0%</c:formatCode>
                <c:ptCount val="3"/>
                <c:pt idx="0">
                  <c:v>0.1</c:v>
                </c:pt>
                <c:pt idx="1">
                  <c:v>7.0000000000000007E-2</c:v>
                </c:pt>
                <c:pt idx="2">
                  <c:v>0.12</c:v>
                </c:pt>
              </c:numCache>
            </c:numRef>
          </c:val>
          <c:extLst>
            <c:ext xmlns:c16="http://schemas.microsoft.com/office/drawing/2014/chart" uri="{C3380CC4-5D6E-409C-BE32-E72D297353CC}">
              <c16:uniqueId val="{00000000-CD64-4AA4-9737-23762A515EF7}"/>
            </c:ext>
          </c:extLst>
        </c:ser>
        <c:ser>
          <c:idx val="1"/>
          <c:order val="1"/>
          <c:tx>
            <c:strRef>
              <c:f>Sheet6!$A$22</c:f>
              <c:strCache>
                <c:ptCount val="1"/>
                <c:pt idx="0">
                  <c:v>Lower taxes and less services</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Sheet6!$B$20:$D$20</c:f>
              <c:strCache>
                <c:ptCount val="3"/>
                <c:pt idx="0">
                  <c:v>Independent</c:v>
                </c:pt>
                <c:pt idx="1">
                  <c:v>Republican </c:v>
                </c:pt>
                <c:pt idx="2">
                  <c:v>Democrat</c:v>
                </c:pt>
              </c:strCache>
            </c:strRef>
          </c:cat>
          <c:val>
            <c:numRef>
              <c:f>Sheet6!$B$22:$D$22</c:f>
              <c:numCache>
                <c:formatCode>0%</c:formatCode>
                <c:ptCount val="3"/>
                <c:pt idx="0">
                  <c:v>0.37</c:v>
                </c:pt>
                <c:pt idx="1">
                  <c:v>0.45</c:v>
                </c:pt>
                <c:pt idx="2">
                  <c:v>0.28000000000000003</c:v>
                </c:pt>
              </c:numCache>
            </c:numRef>
          </c:val>
          <c:extLst>
            <c:ext xmlns:c16="http://schemas.microsoft.com/office/drawing/2014/chart" uri="{C3380CC4-5D6E-409C-BE32-E72D297353CC}">
              <c16:uniqueId val="{00000001-CD64-4AA4-9737-23762A515EF7}"/>
            </c:ext>
          </c:extLst>
        </c:ser>
        <c:ser>
          <c:idx val="2"/>
          <c:order val="2"/>
          <c:tx>
            <c:strRef>
              <c:f>Sheet6!$A$23</c:f>
              <c:strCache>
                <c:ptCount val="1"/>
                <c:pt idx="0">
                  <c:v>Higher taxes and more services</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Sheet6!$B$20:$D$20</c:f>
              <c:strCache>
                <c:ptCount val="3"/>
                <c:pt idx="0">
                  <c:v>Independent</c:v>
                </c:pt>
                <c:pt idx="1">
                  <c:v>Republican </c:v>
                </c:pt>
                <c:pt idx="2">
                  <c:v>Democrat</c:v>
                </c:pt>
              </c:strCache>
            </c:strRef>
          </c:cat>
          <c:val>
            <c:numRef>
              <c:f>Sheet6!$B$23:$D$23</c:f>
              <c:numCache>
                <c:formatCode>0%</c:formatCode>
                <c:ptCount val="3"/>
                <c:pt idx="0">
                  <c:v>0.53</c:v>
                </c:pt>
                <c:pt idx="1">
                  <c:v>0.48</c:v>
                </c:pt>
                <c:pt idx="2">
                  <c:v>0.6</c:v>
                </c:pt>
              </c:numCache>
            </c:numRef>
          </c:val>
          <c:extLst>
            <c:ext xmlns:c16="http://schemas.microsoft.com/office/drawing/2014/chart" uri="{C3380CC4-5D6E-409C-BE32-E72D297353CC}">
              <c16:uniqueId val="{00000002-CD64-4AA4-9737-23762A515EF7}"/>
            </c:ext>
          </c:extLst>
        </c:ser>
        <c:dLbls>
          <c:showLegendKey val="0"/>
          <c:showVal val="0"/>
          <c:showCatName val="0"/>
          <c:showSerName val="0"/>
          <c:showPercent val="0"/>
          <c:showBubbleSize val="0"/>
        </c:dLbls>
        <c:gapWidth val="150"/>
        <c:axId val="-2129848232"/>
        <c:axId val="2036799592"/>
      </c:barChart>
      <c:catAx>
        <c:axId val="-2129848232"/>
        <c:scaling>
          <c:orientation val="minMax"/>
        </c:scaling>
        <c:delete val="0"/>
        <c:axPos val="l"/>
        <c:numFmt formatCode="General" sourceLinked="0"/>
        <c:majorTickMark val="out"/>
        <c:minorTickMark val="none"/>
        <c:tickLblPos val="nextTo"/>
        <c:txPr>
          <a:bodyPr/>
          <a:lstStyle/>
          <a:p>
            <a:pPr>
              <a:defRPr sz="1600" baseline="0"/>
            </a:pPr>
            <a:endParaRPr lang="en-US"/>
          </a:p>
        </c:txPr>
        <c:crossAx val="2036799592"/>
        <c:crosses val="autoZero"/>
        <c:auto val="1"/>
        <c:lblAlgn val="ctr"/>
        <c:lblOffset val="100"/>
        <c:noMultiLvlLbl val="0"/>
      </c:catAx>
      <c:valAx>
        <c:axId val="2036799592"/>
        <c:scaling>
          <c:orientation val="minMax"/>
        </c:scaling>
        <c:delete val="1"/>
        <c:axPos val="b"/>
        <c:numFmt formatCode="0%" sourceLinked="1"/>
        <c:majorTickMark val="out"/>
        <c:minorTickMark val="none"/>
        <c:tickLblPos val="nextTo"/>
        <c:crossAx val="-2129848232"/>
        <c:crosses val="autoZero"/>
        <c:crossBetween val="between"/>
      </c:valAx>
    </c:plotArea>
    <c:legend>
      <c:legendPos val="r"/>
      <c:layout>
        <c:manualLayout>
          <c:xMode val="edge"/>
          <c:yMode val="edge"/>
          <c:x val="0.65409801386766897"/>
          <c:y val="9.2130464800338499E-2"/>
          <c:w val="0.320764515590304"/>
          <c:h val="0.85109437732708904"/>
        </c:manualLayout>
      </c:layout>
      <c:overlay val="0"/>
    </c:legend>
    <c:plotVisOnly val="1"/>
    <c:dispBlanksAs val="gap"/>
    <c:showDLblsOverMax val="0"/>
  </c:chart>
  <c:txPr>
    <a:bodyPr/>
    <a:lstStyle/>
    <a:p>
      <a:pPr>
        <a:defRPr sz="1800" baseline="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259259259259"/>
          <c:y val="2.5254293948050399E-2"/>
          <c:w val="0.80257946923301204"/>
          <c:h val="0.85015321601170801"/>
        </c:manualLayout>
      </c:layout>
      <c:barChart>
        <c:barDir val="col"/>
        <c:grouping val="clustered"/>
        <c:varyColors val="0"/>
        <c:ser>
          <c:idx val="0"/>
          <c:order val="0"/>
          <c:tx>
            <c:strRef>
              <c:f>Sheet11!$B$2</c:f>
              <c:strCache>
                <c:ptCount val="1"/>
                <c:pt idx="0">
                  <c:v>Men</c:v>
                </c:pt>
              </c:strCache>
            </c:strRef>
          </c:tx>
          <c:spPr>
            <a:solidFill>
              <a:srgbClr val="3366FF"/>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Sheet11!$A$3:$A$5</c:f>
              <c:strCache>
                <c:ptCount val="3"/>
                <c:pt idx="0">
                  <c:v>Total Favor</c:v>
                </c:pt>
                <c:pt idx="1">
                  <c:v>Total Oppose</c:v>
                </c:pt>
                <c:pt idx="2">
                  <c:v>Don't know</c:v>
                </c:pt>
              </c:strCache>
            </c:strRef>
          </c:cat>
          <c:val>
            <c:numRef>
              <c:f>Sheet11!$B$3:$B$5</c:f>
              <c:numCache>
                <c:formatCode>0%</c:formatCode>
                <c:ptCount val="3"/>
                <c:pt idx="0">
                  <c:v>0.75</c:v>
                </c:pt>
                <c:pt idx="1">
                  <c:v>0.2</c:v>
                </c:pt>
                <c:pt idx="2">
                  <c:v>0.05</c:v>
                </c:pt>
              </c:numCache>
            </c:numRef>
          </c:val>
          <c:extLst>
            <c:ext xmlns:c16="http://schemas.microsoft.com/office/drawing/2014/chart" uri="{C3380CC4-5D6E-409C-BE32-E72D297353CC}">
              <c16:uniqueId val="{00000000-EA55-4BE9-9E81-239D9F4A3614}"/>
            </c:ext>
          </c:extLst>
        </c:ser>
        <c:ser>
          <c:idx val="1"/>
          <c:order val="1"/>
          <c:tx>
            <c:strRef>
              <c:f>Sheet11!$C$2</c:f>
              <c:strCache>
                <c:ptCount val="1"/>
                <c:pt idx="0">
                  <c:v>Women</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Sheet11!$A$3:$A$5</c:f>
              <c:strCache>
                <c:ptCount val="3"/>
                <c:pt idx="0">
                  <c:v>Total Favor</c:v>
                </c:pt>
                <c:pt idx="1">
                  <c:v>Total Oppose</c:v>
                </c:pt>
                <c:pt idx="2">
                  <c:v>Don't know</c:v>
                </c:pt>
              </c:strCache>
            </c:strRef>
          </c:cat>
          <c:val>
            <c:numRef>
              <c:f>Sheet11!$C$3:$C$5</c:f>
              <c:numCache>
                <c:formatCode>0%</c:formatCode>
                <c:ptCount val="3"/>
                <c:pt idx="0">
                  <c:v>0.66</c:v>
                </c:pt>
                <c:pt idx="1">
                  <c:v>0.21</c:v>
                </c:pt>
                <c:pt idx="2">
                  <c:v>0.13</c:v>
                </c:pt>
              </c:numCache>
            </c:numRef>
          </c:val>
          <c:extLst>
            <c:ext xmlns:c16="http://schemas.microsoft.com/office/drawing/2014/chart" uri="{C3380CC4-5D6E-409C-BE32-E72D297353CC}">
              <c16:uniqueId val="{00000001-EA55-4BE9-9E81-239D9F4A3614}"/>
            </c:ext>
          </c:extLst>
        </c:ser>
        <c:dLbls>
          <c:showLegendKey val="0"/>
          <c:showVal val="0"/>
          <c:showCatName val="0"/>
          <c:showSerName val="0"/>
          <c:showPercent val="0"/>
          <c:showBubbleSize val="0"/>
        </c:dLbls>
        <c:gapWidth val="150"/>
        <c:axId val="-2133223976"/>
        <c:axId val="-2133234184"/>
      </c:barChart>
      <c:catAx>
        <c:axId val="-2133223976"/>
        <c:scaling>
          <c:orientation val="minMax"/>
        </c:scaling>
        <c:delete val="0"/>
        <c:axPos val="b"/>
        <c:numFmt formatCode="General" sourceLinked="0"/>
        <c:majorTickMark val="out"/>
        <c:minorTickMark val="none"/>
        <c:tickLblPos val="nextTo"/>
        <c:txPr>
          <a:bodyPr/>
          <a:lstStyle/>
          <a:p>
            <a:pPr>
              <a:defRPr sz="1800" baseline="0"/>
            </a:pPr>
            <a:endParaRPr lang="en-US"/>
          </a:p>
        </c:txPr>
        <c:crossAx val="-2133234184"/>
        <c:crosses val="autoZero"/>
        <c:auto val="1"/>
        <c:lblAlgn val="ctr"/>
        <c:lblOffset val="100"/>
        <c:noMultiLvlLbl val="0"/>
      </c:catAx>
      <c:valAx>
        <c:axId val="-2133234184"/>
        <c:scaling>
          <c:orientation val="minMax"/>
        </c:scaling>
        <c:delete val="1"/>
        <c:axPos val="l"/>
        <c:numFmt formatCode="0%" sourceLinked="1"/>
        <c:majorTickMark val="out"/>
        <c:minorTickMark val="none"/>
        <c:tickLblPos val="nextTo"/>
        <c:crossAx val="-2133223976"/>
        <c:crosses val="autoZero"/>
        <c:crossBetween val="between"/>
      </c:valAx>
    </c:plotArea>
    <c:legend>
      <c:legendPos val="r"/>
      <c:layout>
        <c:manualLayout>
          <c:xMode val="edge"/>
          <c:yMode val="edge"/>
          <c:x val="0.74085107417128404"/>
          <c:y val="5.3361461417161402E-2"/>
          <c:w val="0.144951394964518"/>
          <c:h val="0.18054456035102401"/>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Sheet5!$A$7</c:f>
              <c:strCache>
                <c:ptCount val="1"/>
                <c:pt idx="0">
                  <c:v>HS or less</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Sheet5!$B$6:$D$6</c:f>
              <c:strCache>
                <c:ptCount val="3"/>
                <c:pt idx="0">
                  <c:v>don't know</c:v>
                </c:pt>
                <c:pt idx="1">
                  <c:v>high speed rail a waste of tax dollars</c:v>
                </c:pt>
                <c:pt idx="2">
                  <c:v>increase funding for high speed rail</c:v>
                </c:pt>
              </c:strCache>
            </c:strRef>
          </c:cat>
          <c:val>
            <c:numRef>
              <c:f>Sheet5!$B$7:$D$7</c:f>
              <c:numCache>
                <c:formatCode>0%</c:formatCode>
                <c:ptCount val="3"/>
                <c:pt idx="0">
                  <c:v>0.21</c:v>
                </c:pt>
                <c:pt idx="1">
                  <c:v>0.37</c:v>
                </c:pt>
                <c:pt idx="2">
                  <c:v>0.42</c:v>
                </c:pt>
              </c:numCache>
            </c:numRef>
          </c:val>
          <c:extLst>
            <c:ext xmlns:c16="http://schemas.microsoft.com/office/drawing/2014/chart" uri="{C3380CC4-5D6E-409C-BE32-E72D297353CC}">
              <c16:uniqueId val="{00000000-8E26-4481-80BB-DF0D249A45CF}"/>
            </c:ext>
          </c:extLst>
        </c:ser>
        <c:ser>
          <c:idx val="1"/>
          <c:order val="1"/>
          <c:tx>
            <c:strRef>
              <c:f>Sheet5!$A$8</c:f>
              <c:strCache>
                <c:ptCount val="1"/>
                <c:pt idx="0">
                  <c:v>Some college</c:v>
                </c:pt>
              </c:strCache>
            </c:strRef>
          </c:tx>
          <c:spPr>
            <a:solidFill>
              <a:srgbClr val="3366FF"/>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Sheet5!$B$6:$D$6</c:f>
              <c:strCache>
                <c:ptCount val="3"/>
                <c:pt idx="0">
                  <c:v>don't know</c:v>
                </c:pt>
                <c:pt idx="1">
                  <c:v>high speed rail a waste of tax dollars</c:v>
                </c:pt>
                <c:pt idx="2">
                  <c:v>increase funding for high speed rail</c:v>
                </c:pt>
              </c:strCache>
            </c:strRef>
          </c:cat>
          <c:val>
            <c:numRef>
              <c:f>Sheet5!$B$8:$D$8</c:f>
              <c:numCache>
                <c:formatCode>0%</c:formatCode>
                <c:ptCount val="3"/>
                <c:pt idx="0">
                  <c:v>0.19</c:v>
                </c:pt>
                <c:pt idx="1">
                  <c:v>0.33</c:v>
                </c:pt>
                <c:pt idx="2">
                  <c:v>0.47</c:v>
                </c:pt>
              </c:numCache>
            </c:numRef>
          </c:val>
          <c:extLst>
            <c:ext xmlns:c16="http://schemas.microsoft.com/office/drawing/2014/chart" uri="{C3380CC4-5D6E-409C-BE32-E72D297353CC}">
              <c16:uniqueId val="{00000001-8E26-4481-80BB-DF0D249A45CF}"/>
            </c:ext>
          </c:extLst>
        </c:ser>
        <c:ser>
          <c:idx val="2"/>
          <c:order val="2"/>
          <c:tx>
            <c:strRef>
              <c:f>Sheet5!$A$9</c:f>
              <c:strCache>
                <c:ptCount val="1"/>
                <c:pt idx="0">
                  <c:v>College+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Sheet5!$B$6:$D$6</c:f>
              <c:strCache>
                <c:ptCount val="3"/>
                <c:pt idx="0">
                  <c:v>don't know</c:v>
                </c:pt>
                <c:pt idx="1">
                  <c:v>high speed rail a waste of tax dollars</c:v>
                </c:pt>
                <c:pt idx="2">
                  <c:v>increase funding for high speed rail</c:v>
                </c:pt>
              </c:strCache>
            </c:strRef>
          </c:cat>
          <c:val>
            <c:numRef>
              <c:f>Sheet5!$B$9:$D$9</c:f>
              <c:numCache>
                <c:formatCode>0%</c:formatCode>
                <c:ptCount val="3"/>
                <c:pt idx="0">
                  <c:v>0.1</c:v>
                </c:pt>
                <c:pt idx="1">
                  <c:v>0.32</c:v>
                </c:pt>
                <c:pt idx="2">
                  <c:v>0.56999999999999995</c:v>
                </c:pt>
              </c:numCache>
            </c:numRef>
          </c:val>
          <c:extLst>
            <c:ext xmlns:c16="http://schemas.microsoft.com/office/drawing/2014/chart" uri="{C3380CC4-5D6E-409C-BE32-E72D297353CC}">
              <c16:uniqueId val="{00000002-8E26-4481-80BB-DF0D249A45CF}"/>
            </c:ext>
          </c:extLst>
        </c:ser>
        <c:dLbls>
          <c:showLegendKey val="0"/>
          <c:showVal val="0"/>
          <c:showCatName val="0"/>
          <c:showSerName val="0"/>
          <c:showPercent val="0"/>
          <c:showBubbleSize val="0"/>
        </c:dLbls>
        <c:gapWidth val="150"/>
        <c:axId val="-2133291416"/>
        <c:axId val="-2133301912"/>
      </c:barChart>
      <c:catAx>
        <c:axId val="-2133291416"/>
        <c:scaling>
          <c:orientation val="minMax"/>
        </c:scaling>
        <c:delete val="0"/>
        <c:axPos val="l"/>
        <c:numFmt formatCode="General" sourceLinked="0"/>
        <c:majorTickMark val="out"/>
        <c:minorTickMark val="none"/>
        <c:tickLblPos val="nextTo"/>
        <c:txPr>
          <a:bodyPr/>
          <a:lstStyle/>
          <a:p>
            <a:pPr>
              <a:defRPr sz="1800" baseline="0"/>
            </a:pPr>
            <a:endParaRPr lang="en-US"/>
          </a:p>
        </c:txPr>
        <c:crossAx val="-2133301912"/>
        <c:crosses val="autoZero"/>
        <c:auto val="1"/>
        <c:lblAlgn val="ctr"/>
        <c:lblOffset val="100"/>
        <c:noMultiLvlLbl val="0"/>
      </c:catAx>
      <c:valAx>
        <c:axId val="-2133301912"/>
        <c:scaling>
          <c:orientation val="minMax"/>
        </c:scaling>
        <c:delete val="1"/>
        <c:axPos val="b"/>
        <c:numFmt formatCode="0%" sourceLinked="1"/>
        <c:majorTickMark val="out"/>
        <c:minorTickMark val="none"/>
        <c:tickLblPos val="nextTo"/>
        <c:crossAx val="-2133291416"/>
        <c:crosses val="autoZero"/>
        <c:crossBetween val="between"/>
      </c:valAx>
    </c:plotArea>
    <c:legend>
      <c:legendPos val="r"/>
      <c:layout/>
      <c:overlay val="0"/>
      <c:txPr>
        <a:bodyPr/>
        <a:lstStyle/>
        <a:p>
          <a:pPr>
            <a:defRPr sz="16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Sheet2!$B$5</c:f>
              <c:strCache>
                <c:ptCount val="1"/>
                <c:pt idx="0">
                  <c:v>Yes</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Sheet2!$A$6:$A$15</c:f>
              <c:strCache>
                <c:ptCount val="10"/>
                <c:pt idx="0">
                  <c:v>Contact elected officials</c:v>
                </c:pt>
                <c:pt idx="1">
                  <c:v>Attend public meeting or hearing by the Govt</c:v>
                </c:pt>
                <c:pt idx="2">
                  <c:v>Discuss politics with friends and family</c:v>
                </c:pt>
                <c:pt idx="3">
                  <c:v>Attend a protest</c:v>
                </c:pt>
                <c:pt idx="4">
                  <c:v>Volunteer for a campaign</c:v>
                </c:pt>
                <c:pt idx="5">
                  <c:v>Political donation</c:v>
                </c:pt>
                <c:pt idx="6">
                  <c:v>Signed a petition</c:v>
                </c:pt>
                <c:pt idx="7">
                  <c:v>Political post on social media</c:v>
                </c:pt>
                <c:pt idx="8">
                  <c:v>Attend a PTA meeting</c:v>
                </c:pt>
                <c:pt idx="9">
                  <c:v>Attend a community or neighborhood meeting</c:v>
                </c:pt>
              </c:strCache>
            </c:strRef>
          </c:cat>
          <c:val>
            <c:numRef>
              <c:f>Sheet2!$B$6:$B$15</c:f>
              <c:numCache>
                <c:formatCode>0%</c:formatCode>
                <c:ptCount val="10"/>
                <c:pt idx="0">
                  <c:v>0.28999999999999998</c:v>
                </c:pt>
                <c:pt idx="1">
                  <c:v>0.28999999999999998</c:v>
                </c:pt>
                <c:pt idx="2">
                  <c:v>0.75</c:v>
                </c:pt>
                <c:pt idx="3">
                  <c:v>0.28000000000000003</c:v>
                </c:pt>
                <c:pt idx="4">
                  <c:v>0.21</c:v>
                </c:pt>
                <c:pt idx="5">
                  <c:v>0.28000000000000003</c:v>
                </c:pt>
                <c:pt idx="6">
                  <c:v>0.47</c:v>
                </c:pt>
                <c:pt idx="7">
                  <c:v>0.41</c:v>
                </c:pt>
                <c:pt idx="8">
                  <c:v>0.5</c:v>
                </c:pt>
                <c:pt idx="9">
                  <c:v>0.47</c:v>
                </c:pt>
              </c:numCache>
            </c:numRef>
          </c:val>
          <c:extLst>
            <c:ext xmlns:c16="http://schemas.microsoft.com/office/drawing/2014/chart" uri="{C3380CC4-5D6E-409C-BE32-E72D297353CC}">
              <c16:uniqueId val="{00000000-E179-42BD-A7F7-8E22D1FA9A10}"/>
            </c:ext>
          </c:extLst>
        </c:ser>
        <c:dLbls>
          <c:showLegendKey val="0"/>
          <c:showVal val="0"/>
          <c:showCatName val="0"/>
          <c:showSerName val="0"/>
          <c:showPercent val="0"/>
          <c:showBubbleSize val="0"/>
        </c:dLbls>
        <c:gapWidth val="150"/>
        <c:axId val="-2129837368"/>
        <c:axId val="-2129834328"/>
      </c:barChart>
      <c:catAx>
        <c:axId val="-2129837368"/>
        <c:scaling>
          <c:orientation val="minMax"/>
        </c:scaling>
        <c:delete val="0"/>
        <c:axPos val="l"/>
        <c:numFmt formatCode="General" sourceLinked="0"/>
        <c:majorTickMark val="out"/>
        <c:minorTickMark val="none"/>
        <c:tickLblPos val="nextTo"/>
        <c:crossAx val="-2129834328"/>
        <c:crosses val="autoZero"/>
        <c:auto val="1"/>
        <c:lblAlgn val="ctr"/>
        <c:lblOffset val="100"/>
        <c:noMultiLvlLbl val="0"/>
      </c:catAx>
      <c:valAx>
        <c:axId val="-2129834328"/>
        <c:scaling>
          <c:orientation val="minMax"/>
        </c:scaling>
        <c:delete val="1"/>
        <c:axPos val="b"/>
        <c:numFmt formatCode="0%" sourceLinked="1"/>
        <c:majorTickMark val="out"/>
        <c:minorTickMark val="none"/>
        <c:tickLblPos val="nextTo"/>
        <c:crossAx val="-2129837368"/>
        <c:crosses val="autoZero"/>
        <c:crossBetween val="between"/>
      </c:valAx>
    </c:plotArea>
    <c:plotVisOnly val="1"/>
    <c:dispBlanksAs val="gap"/>
    <c:showDLblsOverMax val="0"/>
  </c:chart>
  <c:txPr>
    <a:bodyPr/>
    <a:lstStyle/>
    <a:p>
      <a:pPr>
        <a:defRPr sz="2000" baseline="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Sheet5!$A$14</c:f>
              <c:strCache>
                <c:ptCount val="1"/>
                <c:pt idx="0">
                  <c:v>$40K or less</c:v>
                </c:pt>
              </c:strCache>
            </c:strRef>
          </c:tx>
          <c:spPr>
            <a:solidFill>
              <a:srgbClr val="FF6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Sheet5!$B$13:$D$13</c:f>
              <c:strCache>
                <c:ptCount val="3"/>
                <c:pt idx="0">
                  <c:v>don't know</c:v>
                </c:pt>
                <c:pt idx="1">
                  <c:v>high speed rail a waste of tax dollars</c:v>
                </c:pt>
                <c:pt idx="2">
                  <c:v>increase funding for high speed rail</c:v>
                </c:pt>
              </c:strCache>
            </c:strRef>
          </c:cat>
          <c:val>
            <c:numRef>
              <c:f>Sheet5!$B$14:$D$14</c:f>
              <c:numCache>
                <c:formatCode>0%</c:formatCode>
                <c:ptCount val="3"/>
                <c:pt idx="0">
                  <c:v>0.2</c:v>
                </c:pt>
                <c:pt idx="1">
                  <c:v>0.34</c:v>
                </c:pt>
                <c:pt idx="2">
                  <c:v>0.45</c:v>
                </c:pt>
              </c:numCache>
            </c:numRef>
          </c:val>
          <c:extLst>
            <c:ext xmlns:c16="http://schemas.microsoft.com/office/drawing/2014/chart" uri="{C3380CC4-5D6E-409C-BE32-E72D297353CC}">
              <c16:uniqueId val="{00000000-3959-4214-883A-5711442940D9}"/>
            </c:ext>
          </c:extLst>
        </c:ser>
        <c:ser>
          <c:idx val="1"/>
          <c:order val="1"/>
          <c:tx>
            <c:strRef>
              <c:f>Sheet5!$A$15</c:f>
              <c:strCache>
                <c:ptCount val="1"/>
                <c:pt idx="0">
                  <c:v>$40k-$80K</c:v>
                </c:pt>
              </c:strCache>
            </c:strRef>
          </c:tx>
          <c:spPr>
            <a:solidFill>
              <a:srgbClr val="33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Sheet5!$B$13:$D$13</c:f>
              <c:strCache>
                <c:ptCount val="3"/>
                <c:pt idx="0">
                  <c:v>don't know</c:v>
                </c:pt>
                <c:pt idx="1">
                  <c:v>high speed rail a waste of tax dollars</c:v>
                </c:pt>
                <c:pt idx="2">
                  <c:v>increase funding for high speed rail</c:v>
                </c:pt>
              </c:strCache>
            </c:strRef>
          </c:cat>
          <c:val>
            <c:numRef>
              <c:f>Sheet5!$B$15:$D$15</c:f>
              <c:numCache>
                <c:formatCode>0%</c:formatCode>
                <c:ptCount val="3"/>
                <c:pt idx="0">
                  <c:v>0.13</c:v>
                </c:pt>
                <c:pt idx="1">
                  <c:v>0.35</c:v>
                </c:pt>
                <c:pt idx="2">
                  <c:v>0.51</c:v>
                </c:pt>
              </c:numCache>
            </c:numRef>
          </c:val>
          <c:extLst>
            <c:ext xmlns:c16="http://schemas.microsoft.com/office/drawing/2014/chart" uri="{C3380CC4-5D6E-409C-BE32-E72D297353CC}">
              <c16:uniqueId val="{00000001-3959-4214-883A-5711442940D9}"/>
            </c:ext>
          </c:extLst>
        </c:ser>
        <c:ser>
          <c:idx val="2"/>
          <c:order val="2"/>
          <c:tx>
            <c:strRef>
              <c:f>Sheet5!$A$16</c:f>
              <c:strCache>
                <c:ptCount val="1"/>
                <c:pt idx="0">
                  <c:v>$80K+</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Sheet5!$B$13:$D$13</c:f>
              <c:strCache>
                <c:ptCount val="3"/>
                <c:pt idx="0">
                  <c:v>don't know</c:v>
                </c:pt>
                <c:pt idx="1">
                  <c:v>high speed rail a waste of tax dollars</c:v>
                </c:pt>
                <c:pt idx="2">
                  <c:v>increase funding for high speed rail</c:v>
                </c:pt>
              </c:strCache>
            </c:strRef>
          </c:cat>
          <c:val>
            <c:numRef>
              <c:f>Sheet5!$B$16:$D$16</c:f>
              <c:numCache>
                <c:formatCode>0%</c:formatCode>
                <c:ptCount val="3"/>
                <c:pt idx="0">
                  <c:v>0.08</c:v>
                </c:pt>
                <c:pt idx="1">
                  <c:v>0.33</c:v>
                </c:pt>
                <c:pt idx="2">
                  <c:v>0.59</c:v>
                </c:pt>
              </c:numCache>
            </c:numRef>
          </c:val>
          <c:extLst>
            <c:ext xmlns:c16="http://schemas.microsoft.com/office/drawing/2014/chart" uri="{C3380CC4-5D6E-409C-BE32-E72D297353CC}">
              <c16:uniqueId val="{00000002-3959-4214-883A-5711442940D9}"/>
            </c:ext>
          </c:extLst>
        </c:ser>
        <c:dLbls>
          <c:showLegendKey val="0"/>
          <c:showVal val="0"/>
          <c:showCatName val="0"/>
          <c:showSerName val="0"/>
          <c:showPercent val="0"/>
          <c:showBubbleSize val="0"/>
        </c:dLbls>
        <c:gapWidth val="150"/>
        <c:axId val="-2133356392"/>
        <c:axId val="-2133365944"/>
      </c:barChart>
      <c:catAx>
        <c:axId val="-2133356392"/>
        <c:scaling>
          <c:orientation val="minMax"/>
        </c:scaling>
        <c:delete val="0"/>
        <c:axPos val="l"/>
        <c:numFmt formatCode="General" sourceLinked="0"/>
        <c:majorTickMark val="out"/>
        <c:minorTickMark val="none"/>
        <c:tickLblPos val="nextTo"/>
        <c:crossAx val="-2133365944"/>
        <c:crosses val="autoZero"/>
        <c:auto val="1"/>
        <c:lblAlgn val="ctr"/>
        <c:lblOffset val="100"/>
        <c:noMultiLvlLbl val="0"/>
      </c:catAx>
      <c:valAx>
        <c:axId val="-2133365944"/>
        <c:scaling>
          <c:orientation val="minMax"/>
        </c:scaling>
        <c:delete val="1"/>
        <c:axPos val="b"/>
        <c:numFmt formatCode="0%" sourceLinked="1"/>
        <c:majorTickMark val="out"/>
        <c:minorTickMark val="none"/>
        <c:tickLblPos val="nextTo"/>
        <c:crossAx val="-2133356392"/>
        <c:crosses val="autoZero"/>
        <c:crossBetween val="between"/>
      </c:valAx>
    </c:plotArea>
    <c:legend>
      <c:legendPos val="r"/>
      <c:layout>
        <c:manualLayout>
          <c:xMode val="edge"/>
          <c:yMode val="edge"/>
          <c:x val="0.67754266380488803"/>
          <c:y val="0.32964415653832402"/>
          <c:w val="0.31931515237735902"/>
          <c:h val="0.38249553057129698"/>
        </c:manualLayout>
      </c:layout>
      <c:overlay val="0"/>
    </c:legend>
    <c:plotVisOnly val="1"/>
    <c:dispBlanksAs val="gap"/>
    <c:showDLblsOverMax val="0"/>
  </c:chart>
  <c:txPr>
    <a:bodyPr/>
    <a:lstStyle/>
    <a:p>
      <a:pPr>
        <a:defRPr sz="16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FF6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Sheet10!$A$1:$A$7</c:f>
              <c:strCache>
                <c:ptCount val="7"/>
                <c:pt idx="0">
                  <c:v>None, other, don't know</c:v>
                </c:pt>
                <c:pt idx="1">
                  <c:v>Radio</c:v>
                </c:pt>
                <c:pt idx="2">
                  <c:v>Internet (facebook)</c:v>
                </c:pt>
                <c:pt idx="3">
                  <c:v>Newspapers, magazines</c:v>
                </c:pt>
                <c:pt idx="4">
                  <c:v>Multiple sources</c:v>
                </c:pt>
                <c:pt idx="5">
                  <c:v>Internet (general)</c:v>
                </c:pt>
                <c:pt idx="6">
                  <c:v>Television</c:v>
                </c:pt>
              </c:strCache>
            </c:strRef>
          </c:cat>
          <c:val>
            <c:numRef>
              <c:f>Sheet10!$B$1:$B$7</c:f>
              <c:numCache>
                <c:formatCode>0%</c:formatCode>
                <c:ptCount val="7"/>
                <c:pt idx="0">
                  <c:v>0.02</c:v>
                </c:pt>
                <c:pt idx="1">
                  <c:v>0.05</c:v>
                </c:pt>
                <c:pt idx="2">
                  <c:v>7.0000000000000007E-2</c:v>
                </c:pt>
                <c:pt idx="3">
                  <c:v>0.08</c:v>
                </c:pt>
                <c:pt idx="4">
                  <c:v>0.1</c:v>
                </c:pt>
                <c:pt idx="5">
                  <c:v>0.25</c:v>
                </c:pt>
                <c:pt idx="6">
                  <c:v>0.43</c:v>
                </c:pt>
              </c:numCache>
            </c:numRef>
          </c:val>
          <c:extLst>
            <c:ext xmlns:c16="http://schemas.microsoft.com/office/drawing/2014/chart" uri="{C3380CC4-5D6E-409C-BE32-E72D297353CC}">
              <c16:uniqueId val="{00000000-7F10-4AD1-ACDA-F79979E43AB8}"/>
            </c:ext>
          </c:extLst>
        </c:ser>
        <c:dLbls>
          <c:showLegendKey val="0"/>
          <c:showVal val="0"/>
          <c:showCatName val="0"/>
          <c:showSerName val="0"/>
          <c:showPercent val="0"/>
          <c:showBubbleSize val="0"/>
        </c:dLbls>
        <c:gapWidth val="150"/>
        <c:axId val="-2129903736"/>
        <c:axId val="-2130312504"/>
      </c:barChart>
      <c:catAx>
        <c:axId val="-2129903736"/>
        <c:scaling>
          <c:orientation val="minMax"/>
        </c:scaling>
        <c:delete val="0"/>
        <c:axPos val="l"/>
        <c:numFmt formatCode="General" sourceLinked="0"/>
        <c:majorTickMark val="out"/>
        <c:minorTickMark val="none"/>
        <c:tickLblPos val="nextTo"/>
        <c:txPr>
          <a:bodyPr/>
          <a:lstStyle/>
          <a:p>
            <a:pPr>
              <a:defRPr sz="1600" baseline="0"/>
            </a:pPr>
            <a:endParaRPr lang="en-US"/>
          </a:p>
        </c:txPr>
        <c:crossAx val="-2130312504"/>
        <c:crosses val="autoZero"/>
        <c:auto val="1"/>
        <c:lblAlgn val="ctr"/>
        <c:lblOffset val="100"/>
        <c:noMultiLvlLbl val="0"/>
      </c:catAx>
      <c:valAx>
        <c:axId val="-2130312504"/>
        <c:scaling>
          <c:orientation val="minMax"/>
        </c:scaling>
        <c:delete val="1"/>
        <c:axPos val="b"/>
        <c:numFmt formatCode="0%" sourceLinked="1"/>
        <c:majorTickMark val="out"/>
        <c:minorTickMark val="none"/>
        <c:tickLblPos val="nextTo"/>
        <c:crossAx val="-2129903736"/>
        <c:crosses val="autoZero"/>
        <c:crossBetween val="between"/>
      </c:valAx>
    </c:plotArea>
    <c:plotVisOnly val="1"/>
    <c:dispBlanksAs val="gap"/>
    <c:showDLblsOverMax val="0"/>
  </c:chart>
  <c:txPr>
    <a:bodyPr/>
    <a:lstStyle/>
    <a:p>
      <a:pPr>
        <a:defRPr sz="18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Sheet10!$B$18</c:f>
              <c:strCache>
                <c:ptCount val="1"/>
                <c:pt idx="0">
                  <c:v>US Born</c:v>
                </c:pt>
              </c:strCache>
            </c:strRef>
          </c:tx>
          <c:spPr>
            <a:solidFill>
              <a:srgbClr val="3366FF"/>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Sheet10!$A$19:$A$25</c:f>
              <c:strCache>
                <c:ptCount val="7"/>
                <c:pt idx="0">
                  <c:v>None, other, don't know</c:v>
                </c:pt>
                <c:pt idx="1">
                  <c:v>Radio</c:v>
                </c:pt>
                <c:pt idx="2">
                  <c:v>Internet (facebook)</c:v>
                </c:pt>
                <c:pt idx="3">
                  <c:v>Newspapers, magazines</c:v>
                </c:pt>
                <c:pt idx="4">
                  <c:v>Multiple sources</c:v>
                </c:pt>
                <c:pt idx="5">
                  <c:v>Internet (general)</c:v>
                </c:pt>
                <c:pt idx="6">
                  <c:v>Television</c:v>
                </c:pt>
              </c:strCache>
            </c:strRef>
          </c:cat>
          <c:val>
            <c:numRef>
              <c:f>Sheet10!$B$19:$B$25</c:f>
              <c:numCache>
                <c:formatCode>0%</c:formatCode>
                <c:ptCount val="7"/>
                <c:pt idx="0">
                  <c:v>0</c:v>
                </c:pt>
                <c:pt idx="1">
                  <c:v>0.05</c:v>
                </c:pt>
                <c:pt idx="2">
                  <c:v>0.09</c:v>
                </c:pt>
                <c:pt idx="3">
                  <c:v>0.08</c:v>
                </c:pt>
                <c:pt idx="4">
                  <c:v>0.11</c:v>
                </c:pt>
                <c:pt idx="5">
                  <c:v>0.33</c:v>
                </c:pt>
                <c:pt idx="6">
                  <c:v>0.32</c:v>
                </c:pt>
              </c:numCache>
            </c:numRef>
          </c:val>
          <c:extLst>
            <c:ext xmlns:c16="http://schemas.microsoft.com/office/drawing/2014/chart" uri="{C3380CC4-5D6E-409C-BE32-E72D297353CC}">
              <c16:uniqueId val="{00000000-5BE2-44DF-9EFD-CB478E2621F6}"/>
            </c:ext>
          </c:extLst>
        </c:ser>
        <c:ser>
          <c:idx val="1"/>
          <c:order val="1"/>
          <c:tx>
            <c:strRef>
              <c:f>Sheet10!$C$18</c:f>
              <c:strCache>
                <c:ptCount val="1"/>
                <c:pt idx="0">
                  <c:v>Foreign Born</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Sheet10!$A$19:$A$25</c:f>
              <c:strCache>
                <c:ptCount val="7"/>
                <c:pt idx="0">
                  <c:v>None, other, don't know</c:v>
                </c:pt>
                <c:pt idx="1">
                  <c:v>Radio</c:v>
                </c:pt>
                <c:pt idx="2">
                  <c:v>Internet (facebook)</c:v>
                </c:pt>
                <c:pt idx="3">
                  <c:v>Newspapers, magazines</c:v>
                </c:pt>
                <c:pt idx="4">
                  <c:v>Multiple sources</c:v>
                </c:pt>
                <c:pt idx="5">
                  <c:v>Internet (general)</c:v>
                </c:pt>
                <c:pt idx="6">
                  <c:v>Television</c:v>
                </c:pt>
              </c:strCache>
            </c:strRef>
          </c:cat>
          <c:val>
            <c:numRef>
              <c:f>Sheet10!$C$19:$C$25</c:f>
              <c:numCache>
                <c:formatCode>0%</c:formatCode>
                <c:ptCount val="7"/>
                <c:pt idx="0">
                  <c:v>0</c:v>
                </c:pt>
                <c:pt idx="1">
                  <c:v>0.06</c:v>
                </c:pt>
                <c:pt idx="2">
                  <c:v>0.03</c:v>
                </c:pt>
                <c:pt idx="3">
                  <c:v>0.09</c:v>
                </c:pt>
                <c:pt idx="4">
                  <c:v>0.08</c:v>
                </c:pt>
                <c:pt idx="5">
                  <c:v>0.14000000000000001</c:v>
                </c:pt>
                <c:pt idx="6">
                  <c:v>0.59</c:v>
                </c:pt>
              </c:numCache>
            </c:numRef>
          </c:val>
          <c:extLst>
            <c:ext xmlns:c16="http://schemas.microsoft.com/office/drawing/2014/chart" uri="{C3380CC4-5D6E-409C-BE32-E72D297353CC}">
              <c16:uniqueId val="{00000001-5BE2-44DF-9EFD-CB478E2621F6}"/>
            </c:ext>
          </c:extLst>
        </c:ser>
        <c:dLbls>
          <c:showLegendKey val="0"/>
          <c:showVal val="0"/>
          <c:showCatName val="0"/>
          <c:showSerName val="0"/>
          <c:showPercent val="0"/>
          <c:showBubbleSize val="0"/>
        </c:dLbls>
        <c:gapWidth val="150"/>
        <c:axId val="-2129935208"/>
        <c:axId val="-2129932136"/>
      </c:barChart>
      <c:catAx>
        <c:axId val="-2129935208"/>
        <c:scaling>
          <c:orientation val="minMax"/>
        </c:scaling>
        <c:delete val="0"/>
        <c:axPos val="l"/>
        <c:numFmt formatCode="General" sourceLinked="0"/>
        <c:majorTickMark val="out"/>
        <c:minorTickMark val="none"/>
        <c:tickLblPos val="nextTo"/>
        <c:txPr>
          <a:bodyPr/>
          <a:lstStyle/>
          <a:p>
            <a:pPr>
              <a:defRPr sz="1600" baseline="0"/>
            </a:pPr>
            <a:endParaRPr lang="en-US"/>
          </a:p>
        </c:txPr>
        <c:crossAx val="-2129932136"/>
        <c:crosses val="autoZero"/>
        <c:auto val="1"/>
        <c:lblAlgn val="ctr"/>
        <c:lblOffset val="100"/>
        <c:noMultiLvlLbl val="0"/>
      </c:catAx>
      <c:valAx>
        <c:axId val="-2129932136"/>
        <c:scaling>
          <c:orientation val="minMax"/>
        </c:scaling>
        <c:delete val="1"/>
        <c:axPos val="b"/>
        <c:numFmt formatCode="0%" sourceLinked="1"/>
        <c:majorTickMark val="out"/>
        <c:minorTickMark val="none"/>
        <c:tickLblPos val="nextTo"/>
        <c:crossAx val="-2129935208"/>
        <c:crosses val="autoZero"/>
        <c:crossBetween val="between"/>
      </c:valAx>
    </c:plotArea>
    <c:legend>
      <c:legendPos val="r"/>
      <c:layout>
        <c:manualLayout>
          <c:xMode val="edge"/>
          <c:yMode val="edge"/>
          <c:x val="0.56076122420680397"/>
          <c:y val="0.25676589507016401"/>
          <c:w val="0.415031781210702"/>
          <c:h val="0.48646820985967099"/>
        </c:manualLayout>
      </c:layout>
      <c:overlay val="0"/>
      <c:txPr>
        <a:bodyPr/>
        <a:lstStyle/>
        <a:p>
          <a:pPr>
            <a:defRPr sz="2800" baseline="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0716416570619703E-2"/>
          <c:y val="1.51365239237551E-3"/>
          <c:w val="0.88567774768917096"/>
          <c:h val="0.85476925021260697"/>
        </c:manualLayout>
      </c:layout>
      <c:barChart>
        <c:barDir val="col"/>
        <c:grouping val="clustered"/>
        <c:varyColors val="0"/>
        <c:ser>
          <c:idx val="0"/>
          <c:order val="0"/>
          <c:tx>
            <c:strRef>
              <c:f>Sheet10!$N$17</c:f>
              <c:strCache>
                <c:ptCount val="1"/>
                <c:pt idx="0">
                  <c:v>18-34yrs</c:v>
                </c:pt>
              </c:strCache>
            </c:strRef>
          </c:tx>
          <c:spPr>
            <a:solidFill>
              <a:srgbClr val="0000FF"/>
            </a:solidFill>
          </c:spPr>
          <c:invertIfNegative val="0"/>
          <c:dLbls>
            <c:dLbl>
              <c:idx val="0"/>
              <c:layout>
                <c:manualLayout>
                  <c:x val="-2.222222222222219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2D6-4CCD-B33E-998FCBEF49F4}"/>
                </c:ext>
              </c:extLst>
            </c:dLbl>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Sheet10!$M$18:$M$24</c:f>
              <c:strCache>
                <c:ptCount val="7"/>
                <c:pt idx="0">
                  <c:v>None, other, don't know</c:v>
                </c:pt>
                <c:pt idx="1">
                  <c:v>Radio</c:v>
                </c:pt>
                <c:pt idx="2">
                  <c:v>Internet (facebook)</c:v>
                </c:pt>
                <c:pt idx="3">
                  <c:v>Newspapers, magazines</c:v>
                </c:pt>
                <c:pt idx="4">
                  <c:v>Multiple sources</c:v>
                </c:pt>
                <c:pt idx="5">
                  <c:v>Internet (general)</c:v>
                </c:pt>
                <c:pt idx="6">
                  <c:v>Television</c:v>
                </c:pt>
              </c:strCache>
            </c:strRef>
          </c:cat>
          <c:val>
            <c:numRef>
              <c:f>Sheet10!$N$18:$N$24</c:f>
              <c:numCache>
                <c:formatCode>0%</c:formatCode>
                <c:ptCount val="7"/>
                <c:pt idx="0">
                  <c:v>0.02</c:v>
                </c:pt>
                <c:pt idx="1">
                  <c:v>0.04</c:v>
                </c:pt>
                <c:pt idx="2">
                  <c:v>0.11</c:v>
                </c:pt>
                <c:pt idx="3">
                  <c:v>0.06</c:v>
                </c:pt>
                <c:pt idx="4">
                  <c:v>0.13</c:v>
                </c:pt>
                <c:pt idx="5">
                  <c:v>0.39</c:v>
                </c:pt>
                <c:pt idx="6">
                  <c:v>0.36</c:v>
                </c:pt>
              </c:numCache>
            </c:numRef>
          </c:val>
          <c:extLst>
            <c:ext xmlns:c16="http://schemas.microsoft.com/office/drawing/2014/chart" uri="{C3380CC4-5D6E-409C-BE32-E72D297353CC}">
              <c16:uniqueId val="{00000001-02D6-4CCD-B33E-998FCBEF49F4}"/>
            </c:ext>
          </c:extLst>
        </c:ser>
        <c:ser>
          <c:idx val="1"/>
          <c:order val="1"/>
          <c:tx>
            <c:strRef>
              <c:f>Sheet10!$O$17</c:f>
              <c:strCache>
                <c:ptCount val="1"/>
                <c:pt idx="0">
                  <c:v>50-64yrs</c:v>
                </c:pt>
              </c:strCache>
            </c:strRef>
          </c:tx>
          <c:spPr>
            <a:solidFill>
              <a:srgbClr val="FF0000"/>
            </a:solidFill>
          </c:spPr>
          <c:invertIfNegative val="0"/>
          <c:dLbls>
            <c:dLbl>
              <c:idx val="2"/>
              <c:layout>
                <c:manualLayout>
                  <c:x val="1.1111111111111099E-2"/>
                  <c:y val="-8.48755627201356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2D6-4CCD-B33E-998FCBEF49F4}"/>
                </c:ext>
              </c:extLst>
            </c:dLbl>
            <c:dLbl>
              <c:idx val="4"/>
              <c:layout>
                <c:manualLayout>
                  <c:x val="1.6666666666666701E-2"/>
                  <c:y val="-8.48755627201356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2D6-4CCD-B33E-998FCBEF49F4}"/>
                </c:ext>
              </c:extLst>
            </c:dLbl>
            <c:dLbl>
              <c:idx val="5"/>
              <c:layout>
                <c:manualLayout>
                  <c:x val="1.3888888888888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2D6-4CCD-B33E-998FCBEF49F4}"/>
                </c:ext>
              </c:extLst>
            </c:dLbl>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Sheet10!$M$18:$M$24</c:f>
              <c:strCache>
                <c:ptCount val="7"/>
                <c:pt idx="0">
                  <c:v>None, other, don't know</c:v>
                </c:pt>
                <c:pt idx="1">
                  <c:v>Radio</c:v>
                </c:pt>
                <c:pt idx="2">
                  <c:v>Internet (facebook)</c:v>
                </c:pt>
                <c:pt idx="3">
                  <c:v>Newspapers, magazines</c:v>
                </c:pt>
                <c:pt idx="4">
                  <c:v>Multiple sources</c:v>
                </c:pt>
                <c:pt idx="5">
                  <c:v>Internet (general)</c:v>
                </c:pt>
                <c:pt idx="6">
                  <c:v>Television</c:v>
                </c:pt>
              </c:strCache>
            </c:strRef>
          </c:cat>
          <c:val>
            <c:numRef>
              <c:f>Sheet10!$O$18:$O$24</c:f>
              <c:numCache>
                <c:formatCode>0%</c:formatCode>
                <c:ptCount val="7"/>
                <c:pt idx="0">
                  <c:v>0</c:v>
                </c:pt>
                <c:pt idx="1">
                  <c:v>7.0000000000000007E-2</c:v>
                </c:pt>
                <c:pt idx="2">
                  <c:v>0.03</c:v>
                </c:pt>
                <c:pt idx="3">
                  <c:v>0.09</c:v>
                </c:pt>
                <c:pt idx="4">
                  <c:v>0.09</c:v>
                </c:pt>
                <c:pt idx="5">
                  <c:v>0.15</c:v>
                </c:pt>
                <c:pt idx="6">
                  <c:v>0.56999999999999995</c:v>
                </c:pt>
              </c:numCache>
            </c:numRef>
          </c:val>
          <c:extLst>
            <c:ext xmlns:c16="http://schemas.microsoft.com/office/drawing/2014/chart" uri="{C3380CC4-5D6E-409C-BE32-E72D297353CC}">
              <c16:uniqueId val="{00000005-02D6-4CCD-B33E-998FCBEF49F4}"/>
            </c:ext>
          </c:extLst>
        </c:ser>
        <c:dLbls>
          <c:showLegendKey val="0"/>
          <c:showVal val="0"/>
          <c:showCatName val="0"/>
          <c:showSerName val="0"/>
          <c:showPercent val="0"/>
          <c:showBubbleSize val="0"/>
        </c:dLbls>
        <c:gapWidth val="150"/>
        <c:axId val="-2129994072"/>
        <c:axId val="-2129991000"/>
      </c:barChart>
      <c:catAx>
        <c:axId val="-2129994072"/>
        <c:scaling>
          <c:orientation val="minMax"/>
        </c:scaling>
        <c:delete val="0"/>
        <c:axPos val="b"/>
        <c:numFmt formatCode="General" sourceLinked="0"/>
        <c:majorTickMark val="out"/>
        <c:minorTickMark val="none"/>
        <c:tickLblPos val="nextTo"/>
        <c:txPr>
          <a:bodyPr/>
          <a:lstStyle/>
          <a:p>
            <a:pPr>
              <a:defRPr sz="1400" baseline="0"/>
            </a:pPr>
            <a:endParaRPr lang="en-US"/>
          </a:p>
        </c:txPr>
        <c:crossAx val="-2129991000"/>
        <c:crosses val="autoZero"/>
        <c:auto val="1"/>
        <c:lblAlgn val="ctr"/>
        <c:lblOffset val="100"/>
        <c:noMultiLvlLbl val="0"/>
      </c:catAx>
      <c:valAx>
        <c:axId val="-2129991000"/>
        <c:scaling>
          <c:orientation val="minMax"/>
        </c:scaling>
        <c:delete val="1"/>
        <c:axPos val="l"/>
        <c:numFmt formatCode="0%" sourceLinked="1"/>
        <c:majorTickMark val="out"/>
        <c:minorTickMark val="none"/>
        <c:tickLblPos val="nextTo"/>
        <c:crossAx val="-2129994072"/>
        <c:crosses val="autoZero"/>
        <c:crossBetween val="between"/>
      </c:valAx>
    </c:plotArea>
    <c:legend>
      <c:legendPos val="r"/>
      <c:layout>
        <c:manualLayout>
          <c:xMode val="edge"/>
          <c:yMode val="edge"/>
          <c:x val="2.1227641683678401E-2"/>
          <c:y val="2.8353744827343898E-2"/>
          <c:w val="0.31827853115582799"/>
          <c:h val="0.44662450841953399"/>
        </c:manualLayout>
      </c:layout>
      <c:overlay val="0"/>
      <c:txPr>
        <a:bodyPr/>
        <a:lstStyle/>
        <a:p>
          <a:pPr>
            <a:defRPr sz="2800" baseline="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FF0000"/>
            </a:solidFill>
          </c:spPr>
          <c:invertIfNegative val="0"/>
          <c:dLbls>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Sheet12!$A$1:$A$6</c:f>
              <c:strCache>
                <c:ptCount val="6"/>
                <c:pt idx="0">
                  <c:v>Immigration issues</c:v>
                </c:pt>
                <c:pt idx="1">
                  <c:v>Unemployment, jobs, economy</c:v>
                </c:pt>
                <c:pt idx="2">
                  <c:v>Discrimination, race relations</c:v>
                </c:pt>
                <c:pt idx="3">
                  <c:v>Education, schools</c:v>
                </c:pt>
                <c:pt idx="4">
                  <c:v>Crime, violence, gangs</c:v>
                </c:pt>
                <c:pt idx="5">
                  <c:v>Cost of living</c:v>
                </c:pt>
              </c:strCache>
            </c:strRef>
          </c:cat>
          <c:val>
            <c:numRef>
              <c:f>Sheet12!$B$1:$B$6</c:f>
              <c:numCache>
                <c:formatCode>0%</c:formatCode>
                <c:ptCount val="6"/>
                <c:pt idx="0">
                  <c:v>0.25</c:v>
                </c:pt>
                <c:pt idx="1">
                  <c:v>0.25</c:v>
                </c:pt>
                <c:pt idx="2">
                  <c:v>0.22</c:v>
                </c:pt>
                <c:pt idx="3">
                  <c:v>0.13</c:v>
                </c:pt>
                <c:pt idx="4">
                  <c:v>0.1</c:v>
                </c:pt>
                <c:pt idx="5">
                  <c:v>0.1</c:v>
                </c:pt>
              </c:numCache>
            </c:numRef>
          </c:val>
          <c:extLst>
            <c:ext xmlns:c16="http://schemas.microsoft.com/office/drawing/2014/chart" uri="{C3380CC4-5D6E-409C-BE32-E72D297353CC}">
              <c16:uniqueId val="{00000000-B089-4B14-B6E6-D8E8ABDDF779}"/>
            </c:ext>
          </c:extLst>
        </c:ser>
        <c:dLbls>
          <c:showLegendKey val="0"/>
          <c:showVal val="0"/>
          <c:showCatName val="0"/>
          <c:showSerName val="0"/>
          <c:showPercent val="0"/>
          <c:showBubbleSize val="0"/>
        </c:dLbls>
        <c:gapWidth val="100"/>
        <c:axId val="-2130099208"/>
        <c:axId val="-2130096136"/>
      </c:barChart>
      <c:catAx>
        <c:axId val="-2130099208"/>
        <c:scaling>
          <c:orientation val="maxMin"/>
        </c:scaling>
        <c:delete val="0"/>
        <c:axPos val="l"/>
        <c:numFmt formatCode="General" sourceLinked="0"/>
        <c:majorTickMark val="out"/>
        <c:minorTickMark val="none"/>
        <c:tickLblPos val="nextTo"/>
        <c:txPr>
          <a:bodyPr/>
          <a:lstStyle/>
          <a:p>
            <a:pPr>
              <a:defRPr sz="1800" baseline="0"/>
            </a:pPr>
            <a:endParaRPr lang="en-US"/>
          </a:p>
        </c:txPr>
        <c:crossAx val="-2130096136"/>
        <c:crosses val="autoZero"/>
        <c:auto val="1"/>
        <c:lblAlgn val="ctr"/>
        <c:lblOffset val="100"/>
        <c:noMultiLvlLbl val="0"/>
      </c:catAx>
      <c:valAx>
        <c:axId val="-2130096136"/>
        <c:scaling>
          <c:orientation val="minMax"/>
        </c:scaling>
        <c:delete val="1"/>
        <c:axPos val="t"/>
        <c:numFmt formatCode="0%" sourceLinked="1"/>
        <c:majorTickMark val="out"/>
        <c:minorTickMark val="none"/>
        <c:tickLblPos val="nextTo"/>
        <c:crossAx val="-2130099208"/>
        <c:crosses val="autoZero"/>
        <c:crossBetween val="between"/>
      </c:valAx>
    </c:plotArea>
    <c:plotVisOnly val="1"/>
    <c:dispBlanksAs val="gap"/>
    <c:showDLblsOverMax val="0"/>
  </c:chart>
  <c:txPr>
    <a:bodyPr/>
    <a:lstStyle/>
    <a:p>
      <a:pPr>
        <a:defRPr sz="1400" baseline="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“Experienced no discrimination”</a:t>
            </a:r>
          </a:p>
        </c:rich>
      </c:tx>
      <c:layout/>
      <c:overlay val="0"/>
    </c:title>
    <c:autoTitleDeleted val="0"/>
    <c:plotArea>
      <c:layout/>
      <c:barChart>
        <c:barDir val="bar"/>
        <c:grouping val="clustered"/>
        <c:varyColors val="0"/>
        <c:ser>
          <c:idx val="0"/>
          <c:order val="0"/>
          <c:tx>
            <c:strRef>
              <c:f>Sheet7!$B$4</c:f>
              <c:strCache>
                <c:ptCount val="1"/>
                <c:pt idx="0">
                  <c:v>Experienced no discrimination</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661E-475A-BD3C-B7EFC6A0CB91}"/>
              </c:ext>
            </c:extLst>
          </c:dPt>
          <c:dPt>
            <c:idx val="3"/>
            <c:invertIfNegative val="0"/>
            <c:bubble3D val="0"/>
            <c:spPr>
              <a:solidFill>
                <a:srgbClr val="FF0000"/>
              </a:solidFill>
            </c:spPr>
            <c:extLst>
              <c:ext xmlns:c16="http://schemas.microsoft.com/office/drawing/2014/chart" uri="{C3380CC4-5D6E-409C-BE32-E72D297353CC}">
                <c16:uniqueId val="{00000003-661E-475A-BD3C-B7EFC6A0CB91}"/>
              </c:ext>
            </c:extLst>
          </c:dPt>
          <c:dPt>
            <c:idx val="4"/>
            <c:invertIfNegative val="0"/>
            <c:bubble3D val="0"/>
            <c:spPr>
              <a:solidFill>
                <a:srgbClr val="0000FF"/>
              </a:solidFill>
            </c:spPr>
            <c:extLst>
              <c:ext xmlns:c16="http://schemas.microsoft.com/office/drawing/2014/chart" uri="{C3380CC4-5D6E-409C-BE32-E72D297353CC}">
                <c16:uniqueId val="{00000005-661E-475A-BD3C-B7EFC6A0CB91}"/>
              </c:ext>
            </c:extLst>
          </c:dPt>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Sheet7!$A$5:$A$9</c:f>
              <c:strCache>
                <c:ptCount val="5"/>
                <c:pt idx="0">
                  <c:v>Spanish Interview</c:v>
                </c:pt>
                <c:pt idx="1">
                  <c:v>English Interview</c:v>
                </c:pt>
                <c:pt idx="2">
                  <c:v>US Born</c:v>
                </c:pt>
                <c:pt idx="3">
                  <c:v>Foreign Born</c:v>
                </c:pt>
                <c:pt idx="4">
                  <c:v>Total</c:v>
                </c:pt>
              </c:strCache>
            </c:strRef>
          </c:cat>
          <c:val>
            <c:numRef>
              <c:f>Sheet7!$B$5:$B$9</c:f>
              <c:numCache>
                <c:formatCode>0%</c:formatCode>
                <c:ptCount val="5"/>
                <c:pt idx="0">
                  <c:v>0.71</c:v>
                </c:pt>
                <c:pt idx="1">
                  <c:v>0.46</c:v>
                </c:pt>
                <c:pt idx="2">
                  <c:v>0.46</c:v>
                </c:pt>
                <c:pt idx="3">
                  <c:v>0.65</c:v>
                </c:pt>
                <c:pt idx="4">
                  <c:v>0.53</c:v>
                </c:pt>
              </c:numCache>
            </c:numRef>
          </c:val>
          <c:extLst>
            <c:ext xmlns:c16="http://schemas.microsoft.com/office/drawing/2014/chart" uri="{C3380CC4-5D6E-409C-BE32-E72D297353CC}">
              <c16:uniqueId val="{00000006-661E-475A-BD3C-B7EFC6A0CB91}"/>
            </c:ext>
          </c:extLst>
        </c:ser>
        <c:dLbls>
          <c:showLegendKey val="0"/>
          <c:showVal val="0"/>
          <c:showCatName val="0"/>
          <c:showSerName val="0"/>
          <c:showPercent val="0"/>
          <c:showBubbleSize val="0"/>
        </c:dLbls>
        <c:gapWidth val="150"/>
        <c:axId val="2036510856"/>
        <c:axId val="2036531400"/>
      </c:barChart>
      <c:catAx>
        <c:axId val="2036510856"/>
        <c:scaling>
          <c:orientation val="minMax"/>
        </c:scaling>
        <c:delete val="0"/>
        <c:axPos val="l"/>
        <c:numFmt formatCode="General" sourceLinked="0"/>
        <c:majorTickMark val="out"/>
        <c:minorTickMark val="none"/>
        <c:tickLblPos val="nextTo"/>
        <c:txPr>
          <a:bodyPr/>
          <a:lstStyle/>
          <a:p>
            <a:pPr>
              <a:defRPr sz="1400" baseline="0"/>
            </a:pPr>
            <a:endParaRPr lang="en-US"/>
          </a:p>
        </c:txPr>
        <c:crossAx val="2036531400"/>
        <c:crosses val="autoZero"/>
        <c:auto val="1"/>
        <c:lblAlgn val="ctr"/>
        <c:lblOffset val="100"/>
        <c:noMultiLvlLbl val="0"/>
      </c:catAx>
      <c:valAx>
        <c:axId val="2036531400"/>
        <c:scaling>
          <c:orientation val="minMax"/>
        </c:scaling>
        <c:delete val="1"/>
        <c:axPos val="b"/>
        <c:numFmt formatCode="0%" sourceLinked="1"/>
        <c:majorTickMark val="out"/>
        <c:minorTickMark val="none"/>
        <c:tickLblPos val="nextTo"/>
        <c:crossAx val="2036510856"/>
        <c:crosses val="autoZero"/>
        <c:crossBetween val="between"/>
      </c:valAx>
    </c:plotArea>
    <c:legend>
      <c:legendPos val="r"/>
      <c:layout>
        <c:manualLayout>
          <c:xMode val="edge"/>
          <c:yMode val="edge"/>
          <c:x val="0.729116452669758"/>
          <c:y val="0.21681031602859599"/>
          <c:w val="0.246870640865713"/>
          <c:h val="0.672365567885712"/>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“Experienced no discrimination”</a:t>
            </a:r>
          </a:p>
        </c:rich>
      </c:tx>
      <c:layout/>
      <c:overlay val="0"/>
    </c:title>
    <c:autoTitleDeleted val="0"/>
    <c:plotArea>
      <c:layout/>
      <c:barChart>
        <c:barDir val="bar"/>
        <c:grouping val="clustered"/>
        <c:varyColors val="0"/>
        <c:ser>
          <c:idx val="0"/>
          <c:order val="0"/>
          <c:tx>
            <c:strRef>
              <c:f>Sheet7!$B$11</c:f>
              <c:strCache>
                <c:ptCount val="1"/>
                <c:pt idx="0">
                  <c:v>Experienced no discrimination</c:v>
                </c:pt>
              </c:strCache>
            </c:strRef>
          </c:tx>
          <c:spPr>
            <a:solidFill>
              <a:srgbClr val="FF0000"/>
            </a:solidFill>
          </c:spPr>
          <c:invertIfNegative val="0"/>
          <c:dPt>
            <c:idx val="3"/>
            <c:invertIfNegative val="0"/>
            <c:bubble3D val="0"/>
            <c:spPr>
              <a:solidFill>
                <a:srgbClr val="0000FF"/>
              </a:solidFill>
            </c:spPr>
            <c:extLst>
              <c:ext xmlns:c16="http://schemas.microsoft.com/office/drawing/2014/chart" uri="{C3380CC4-5D6E-409C-BE32-E72D297353CC}">
                <c16:uniqueId val="{00000001-D043-4A68-8F09-24D3418CCF3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Sheet7!$A$12:$A$15</c:f>
              <c:strCache>
                <c:ptCount val="4"/>
                <c:pt idx="0">
                  <c:v>College +</c:v>
                </c:pt>
                <c:pt idx="1">
                  <c:v>Some college</c:v>
                </c:pt>
                <c:pt idx="2">
                  <c:v>HS or less</c:v>
                </c:pt>
                <c:pt idx="3">
                  <c:v>Total</c:v>
                </c:pt>
              </c:strCache>
            </c:strRef>
          </c:cat>
          <c:val>
            <c:numRef>
              <c:f>Sheet7!$B$12:$B$15</c:f>
              <c:numCache>
                <c:formatCode>0%</c:formatCode>
                <c:ptCount val="4"/>
                <c:pt idx="0">
                  <c:v>0.38</c:v>
                </c:pt>
                <c:pt idx="1">
                  <c:v>0.54</c:v>
                </c:pt>
                <c:pt idx="2">
                  <c:v>0.69</c:v>
                </c:pt>
                <c:pt idx="3">
                  <c:v>0.53</c:v>
                </c:pt>
              </c:numCache>
            </c:numRef>
          </c:val>
          <c:extLst>
            <c:ext xmlns:c16="http://schemas.microsoft.com/office/drawing/2014/chart" uri="{C3380CC4-5D6E-409C-BE32-E72D297353CC}">
              <c16:uniqueId val="{00000002-D043-4A68-8F09-24D3418CCF32}"/>
            </c:ext>
          </c:extLst>
        </c:ser>
        <c:dLbls>
          <c:showLegendKey val="0"/>
          <c:showVal val="0"/>
          <c:showCatName val="0"/>
          <c:showSerName val="0"/>
          <c:showPercent val="0"/>
          <c:showBubbleSize val="0"/>
        </c:dLbls>
        <c:gapWidth val="150"/>
        <c:axId val="-2130015768"/>
        <c:axId val="-2130012728"/>
      </c:barChart>
      <c:catAx>
        <c:axId val="-2130015768"/>
        <c:scaling>
          <c:orientation val="minMax"/>
        </c:scaling>
        <c:delete val="0"/>
        <c:axPos val="l"/>
        <c:numFmt formatCode="General" sourceLinked="0"/>
        <c:majorTickMark val="out"/>
        <c:minorTickMark val="none"/>
        <c:tickLblPos val="nextTo"/>
        <c:crossAx val="-2130012728"/>
        <c:crosses val="autoZero"/>
        <c:auto val="1"/>
        <c:lblAlgn val="ctr"/>
        <c:lblOffset val="100"/>
        <c:noMultiLvlLbl val="0"/>
      </c:catAx>
      <c:valAx>
        <c:axId val="-2130012728"/>
        <c:scaling>
          <c:orientation val="minMax"/>
        </c:scaling>
        <c:delete val="1"/>
        <c:axPos val="b"/>
        <c:numFmt formatCode="0%" sourceLinked="1"/>
        <c:majorTickMark val="out"/>
        <c:minorTickMark val="none"/>
        <c:tickLblPos val="nextTo"/>
        <c:crossAx val="-2130015768"/>
        <c:crosses val="autoZero"/>
        <c:crossBetween val="between"/>
      </c:valAx>
    </c:plotArea>
    <c:plotVisOnly val="1"/>
    <c:dispBlanksAs val="gap"/>
    <c:showDLblsOverMax val="0"/>
  </c:chart>
  <c:txPr>
    <a:bodyPr/>
    <a:lstStyle/>
    <a:p>
      <a:pPr>
        <a:defRPr sz="1400" baseline="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8000"/>
              </a:solidFill>
            </c:spPr>
            <c:extLst>
              <c:ext xmlns:c16="http://schemas.microsoft.com/office/drawing/2014/chart" uri="{C3380CC4-5D6E-409C-BE32-E72D297353CC}">
                <c16:uniqueId val="{00000001-A258-456D-8144-50DE67C655D3}"/>
              </c:ext>
            </c:extLst>
          </c:dPt>
          <c:dPt>
            <c:idx val="1"/>
            <c:bubble3D val="0"/>
            <c:spPr>
              <a:solidFill>
                <a:srgbClr val="FF6600"/>
              </a:solidFill>
            </c:spPr>
            <c:extLst>
              <c:ext xmlns:c16="http://schemas.microsoft.com/office/drawing/2014/chart" uri="{C3380CC4-5D6E-409C-BE32-E72D297353CC}">
                <c16:uniqueId val="{00000003-A258-456D-8144-50DE67C655D3}"/>
              </c:ext>
            </c:extLst>
          </c:dPt>
          <c:dPt>
            <c:idx val="3"/>
            <c:bubble3D val="0"/>
            <c:spPr>
              <a:solidFill>
                <a:srgbClr val="3366FF"/>
              </a:solidFill>
            </c:spPr>
            <c:extLst>
              <c:ext xmlns:c16="http://schemas.microsoft.com/office/drawing/2014/chart" uri="{C3380CC4-5D6E-409C-BE32-E72D297353CC}">
                <c16:uniqueId val="{00000005-A258-456D-8144-50DE67C655D3}"/>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Sheet4!$B$2:$E$2</c:f>
              <c:strCache>
                <c:ptCount val="4"/>
                <c:pt idx="0">
                  <c:v>Sanchez</c:v>
                </c:pt>
                <c:pt idx="1">
                  <c:v>Harris</c:v>
                </c:pt>
                <c:pt idx="2">
                  <c:v>Neither</c:v>
                </c:pt>
                <c:pt idx="3">
                  <c:v>Don't know</c:v>
                </c:pt>
              </c:strCache>
            </c:strRef>
          </c:cat>
          <c:val>
            <c:numRef>
              <c:f>Sheet4!$B$3:$E$3</c:f>
              <c:numCache>
                <c:formatCode>0%</c:formatCode>
                <c:ptCount val="4"/>
                <c:pt idx="0">
                  <c:v>0.5</c:v>
                </c:pt>
                <c:pt idx="1">
                  <c:v>0.27</c:v>
                </c:pt>
                <c:pt idx="2">
                  <c:v>0.06</c:v>
                </c:pt>
                <c:pt idx="3">
                  <c:v>0.17</c:v>
                </c:pt>
              </c:numCache>
            </c:numRef>
          </c:val>
          <c:extLst>
            <c:ext xmlns:c16="http://schemas.microsoft.com/office/drawing/2014/chart" uri="{C3380CC4-5D6E-409C-BE32-E72D297353CC}">
              <c16:uniqueId val="{00000006-A258-456D-8144-50DE67C655D3}"/>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92582" cy="4579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53882"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l">
              <a:defRPr>
                <a:latin typeface="Arial" charset="0"/>
                <a:ea typeface="ＭＳ Ｐゴシック" charset="0"/>
                <a:cs typeface="+mn-cs"/>
              </a:defRPr>
            </a:lvl1pPr>
          </a:lstStyle>
          <a:p>
            <a:pPr>
              <a:defRPr/>
            </a:pPr>
            <a:endParaRPr lang="en-US"/>
          </a:p>
        </p:txBody>
      </p:sp>
      <p:sp>
        <p:nvSpPr>
          <p:cNvPr id="14339" name="Rectangle 3"/>
          <p:cNvSpPr>
            <a:spLocks noGrp="1" noChangeArrowheads="1"/>
          </p:cNvSpPr>
          <p:nvPr>
            <p:ph type="dt" sz="quarter" idx="1"/>
          </p:nvPr>
        </p:nvSpPr>
        <p:spPr bwMode="auto">
          <a:xfrm>
            <a:off x="3890356" y="0"/>
            <a:ext cx="2992582" cy="4579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53882"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r">
              <a:defRPr>
                <a:latin typeface="Arial" charset="0"/>
                <a:ea typeface="ＭＳ Ｐゴシック" charset="0"/>
                <a:cs typeface="+mn-cs"/>
              </a:defRPr>
            </a:lvl1pPr>
          </a:lstStyle>
          <a:p>
            <a:pPr>
              <a:defRPr/>
            </a:pPr>
            <a:endParaRPr lang="en-US"/>
          </a:p>
        </p:txBody>
      </p:sp>
      <p:sp>
        <p:nvSpPr>
          <p:cNvPr id="14340" name="Rectangle 4"/>
          <p:cNvSpPr>
            <a:spLocks noGrp="1" noChangeArrowheads="1"/>
          </p:cNvSpPr>
          <p:nvPr>
            <p:ph type="ftr" sz="quarter" idx="2"/>
          </p:nvPr>
        </p:nvSpPr>
        <p:spPr bwMode="auto">
          <a:xfrm>
            <a:off x="0" y="8852805"/>
            <a:ext cx="2992582" cy="4579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53882"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ea typeface="ＭＳ Ｐゴシック" charset="0"/>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90356" y="8852805"/>
            <a:ext cx="2992582" cy="4579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53882"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595E22CF-CAFC-594D-9348-6837D6B45F70}" type="slidenum">
              <a:rPr lang="en-US"/>
              <a:pPr>
                <a:defRPr/>
              </a:pPr>
              <a:t>‹#›</a:t>
            </a:fld>
            <a:endParaRPr lang="en-US"/>
          </a:p>
        </p:txBody>
      </p:sp>
    </p:spTree>
    <p:extLst>
      <p:ext uri="{BB962C8B-B14F-4D97-AF65-F5344CB8AC3E}">
        <p14:creationId xmlns:p14="http://schemas.microsoft.com/office/powerpoint/2010/main" val="219614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72320" cy="278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945" tIns="46472" rIns="92945" bIns="46472" numCol="1" anchor="t" anchorCtr="0" compatLnSpc="1">
            <a:prstTxWarp prst="textNoShape">
              <a:avLst/>
            </a:prstTxWarp>
            <a:spAutoFit/>
          </a:bodyPr>
          <a:lstStyle>
            <a:lvl1pPr algn="l" defTabSz="928688">
              <a:defRPr b="0">
                <a:latin typeface="Times New Roman" charset="0"/>
                <a:ea typeface="ＭＳ Ｐゴシック" charset="0"/>
                <a:cs typeface="+mn-cs"/>
              </a:defRPr>
            </a:lvl1pPr>
          </a:lstStyle>
          <a:p>
            <a:pPr>
              <a:defRPr/>
            </a:pPr>
            <a:endParaRPr lang="en-US"/>
          </a:p>
        </p:txBody>
      </p:sp>
      <p:sp>
        <p:nvSpPr>
          <p:cNvPr id="10243" name="Rectangle 3"/>
          <p:cNvSpPr>
            <a:spLocks noGrp="1" noChangeArrowheads="1"/>
          </p:cNvSpPr>
          <p:nvPr>
            <p:ph type="dt" idx="1"/>
          </p:nvPr>
        </p:nvSpPr>
        <p:spPr bwMode="auto">
          <a:xfrm>
            <a:off x="3885681" y="0"/>
            <a:ext cx="2972319" cy="278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945" tIns="46472" rIns="92945" bIns="46472" numCol="1" anchor="t" anchorCtr="0" compatLnSpc="1">
            <a:prstTxWarp prst="textNoShape">
              <a:avLst/>
            </a:prstTxWarp>
            <a:spAutoFit/>
          </a:bodyPr>
          <a:lstStyle>
            <a:lvl1pPr algn="r" defTabSz="928688">
              <a:defRPr b="0">
                <a:latin typeface="Times New Roman" charset="0"/>
                <a:ea typeface="ＭＳ Ｐゴシック" charset="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3361" y="4416863"/>
            <a:ext cx="5031278" cy="1229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945" tIns="46472" rIns="92945" bIns="46472"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 y="9017882"/>
            <a:ext cx="2972320" cy="278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945" tIns="46472" rIns="92945" bIns="46472" numCol="1" anchor="b" anchorCtr="0" compatLnSpc="1">
            <a:prstTxWarp prst="textNoShape">
              <a:avLst/>
            </a:prstTxWarp>
            <a:spAutoFit/>
          </a:bodyPr>
          <a:lstStyle>
            <a:lvl1pPr algn="l" defTabSz="928688">
              <a:defRPr b="0">
                <a:latin typeface="Times New Roman" charset="0"/>
                <a:ea typeface="ＭＳ Ｐゴシック" charset="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5681" y="9017882"/>
            <a:ext cx="2972319" cy="278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945" tIns="46472" rIns="92945" bIns="46472" numCol="1" anchor="b" anchorCtr="0" compatLnSpc="1">
            <a:prstTxWarp prst="textNoShape">
              <a:avLst/>
            </a:prstTxWarp>
            <a:spAutoFit/>
          </a:bodyPr>
          <a:lstStyle>
            <a:lvl1pPr algn="r" defTabSz="928688">
              <a:defRPr b="0">
                <a:latin typeface="Times New Roman" charset="0"/>
              </a:defRPr>
            </a:lvl1pPr>
          </a:lstStyle>
          <a:p>
            <a:pPr>
              <a:defRPr/>
            </a:pPr>
            <a:fld id="{E7761603-2359-1448-9CA3-3437EB145E31}" type="slidenum">
              <a:rPr lang="en-US"/>
              <a:pPr>
                <a:defRPr/>
              </a:pPr>
              <a:t>‹#›</a:t>
            </a:fld>
            <a:endParaRPr lang="en-US"/>
          </a:p>
        </p:txBody>
      </p:sp>
    </p:spTree>
    <p:extLst>
      <p:ext uri="{BB962C8B-B14F-4D97-AF65-F5344CB8AC3E}">
        <p14:creationId xmlns:p14="http://schemas.microsoft.com/office/powerpoint/2010/main" val="3752373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1072581"/>
          </a:xfrm>
        </p:spPr>
        <p:txBody>
          <a:bodyPr/>
          <a:lstStyle/>
          <a:p>
            <a:pPr>
              <a:defRPr/>
            </a:pPr>
            <a:r>
              <a:rPr lang="x-none"/>
              <a:t>Adrian: do you want a title for yourself?  </a:t>
            </a:r>
            <a:endParaRPr lang="en-US" dirty="0"/>
          </a:p>
          <a:p>
            <a:pPr>
              <a:defRPr/>
            </a:pPr>
            <a:r>
              <a:rPr lang="x-none"/>
              <a:t>Also I would prefer a different subtitle.  A wave of change on the way  ?  maybe we should wait until the PP is done and see what thematically emerges.  If we conclude with </a:t>
            </a:r>
            <a:r>
              <a:rPr lang="x-none" err="1"/>
              <a:t>millenials</a:t>
            </a:r>
            <a:r>
              <a:rPr lang="x-none"/>
              <a:t>, which I think we </a:t>
            </a:r>
            <a:r>
              <a:rPr lang="x-none" err="1"/>
              <a:t>should,the</a:t>
            </a:r>
            <a:r>
              <a:rPr lang="x-none"/>
              <a:t> title should reflect that.</a:t>
            </a:r>
            <a:endParaRPr lang="en-US" dirty="0"/>
          </a:p>
        </p:txBody>
      </p:sp>
      <p:sp>
        <p:nvSpPr>
          <p:cNvPr id="4" name="Slide Number Placeholder 3"/>
          <p:cNvSpPr>
            <a:spLocks noGrp="1"/>
          </p:cNvSpPr>
          <p:nvPr>
            <p:ph type="sldNum" sz="quarter" idx="5"/>
          </p:nvPr>
        </p:nvSpPr>
        <p:spPr/>
        <p:txBody>
          <a:bodyPr/>
          <a:lstStyle>
            <a:lvl1pPr defTabSz="928688">
              <a:defRPr sz="1200" b="1">
                <a:solidFill>
                  <a:schemeClr val="tx1"/>
                </a:solidFill>
                <a:latin typeface="Arial" charset="0"/>
                <a:ea typeface="ＭＳ Ｐゴシック" charset="0"/>
                <a:cs typeface="ＭＳ Ｐゴシック" charset="0"/>
              </a:defRPr>
            </a:lvl1pPr>
            <a:lvl2pPr marL="742950" indent="-285750" defTabSz="928688">
              <a:defRPr sz="1200" b="1">
                <a:solidFill>
                  <a:schemeClr val="tx1"/>
                </a:solidFill>
                <a:latin typeface="Arial" charset="0"/>
                <a:ea typeface="ＭＳ Ｐゴシック" charset="0"/>
              </a:defRPr>
            </a:lvl2pPr>
            <a:lvl3pPr marL="1143000" indent="-228600" defTabSz="928688">
              <a:defRPr sz="1200" b="1">
                <a:solidFill>
                  <a:schemeClr val="tx1"/>
                </a:solidFill>
                <a:latin typeface="Arial" charset="0"/>
                <a:ea typeface="ＭＳ Ｐゴシック" charset="0"/>
              </a:defRPr>
            </a:lvl3pPr>
            <a:lvl4pPr marL="1600200" indent="-228600" defTabSz="928688">
              <a:defRPr sz="1200" b="1">
                <a:solidFill>
                  <a:schemeClr val="tx1"/>
                </a:solidFill>
                <a:latin typeface="Arial" charset="0"/>
                <a:ea typeface="ＭＳ Ｐゴシック" charset="0"/>
              </a:defRPr>
            </a:lvl4pPr>
            <a:lvl5pPr marL="2057400" indent="-228600" defTabSz="928688">
              <a:defRPr sz="1200" b="1">
                <a:solidFill>
                  <a:schemeClr val="tx1"/>
                </a:solidFill>
                <a:latin typeface="Arial" charset="0"/>
                <a:ea typeface="ＭＳ Ｐゴシック" charset="0"/>
              </a:defRPr>
            </a:lvl5pPr>
            <a:lvl6pPr marL="2514600" indent="-228600" algn="ctr" defTabSz="928688"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defTabSz="928688"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defTabSz="928688"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defTabSz="928688" eaLnBrk="0" fontAlgn="base" hangingPunct="0">
              <a:spcBef>
                <a:spcPct val="0"/>
              </a:spcBef>
              <a:spcAft>
                <a:spcPct val="0"/>
              </a:spcAft>
              <a:defRPr sz="1200" b="1">
                <a:solidFill>
                  <a:schemeClr val="tx1"/>
                </a:solidFill>
                <a:latin typeface="Arial" charset="0"/>
                <a:ea typeface="ＭＳ Ｐゴシック" charset="0"/>
              </a:defRPr>
            </a:lvl9pPr>
          </a:lstStyle>
          <a:p>
            <a:pPr>
              <a:defRPr/>
            </a:pPr>
            <a:fld id="{8631D5B4-DC6E-E14A-B839-2AEE6E3841DB}" type="slidenum">
              <a:rPr lang="en-US" b="0" smtClean="0">
                <a:latin typeface="Times New Roman" charset="0"/>
              </a:rPr>
              <a:pPr>
                <a:defRPr/>
              </a:pPr>
              <a:t>1</a:t>
            </a:fld>
            <a:endParaRPr lang="en-US" b="0" dirty="0">
              <a:latin typeface="Times New Roman" charset="0"/>
            </a:endParaRPr>
          </a:p>
        </p:txBody>
      </p:sp>
    </p:spTree>
    <p:extLst>
      <p:ext uri="{BB962C8B-B14F-4D97-AF65-F5344CB8AC3E}">
        <p14:creationId xmlns:p14="http://schemas.microsoft.com/office/powerpoint/2010/main" val="91852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758649"/>
          </a:xfrm>
        </p:spPr>
        <p:txBody>
          <a:bodyPr/>
          <a:lstStyle/>
          <a:p>
            <a:r>
              <a:rPr lang="en-US"/>
              <a:t>This belongs earlier; it’s a big picture question </a:t>
            </a:r>
            <a:r>
              <a:rPr lang="x-none"/>
              <a:t> </a:t>
            </a:r>
            <a:endParaRPr lang="en-US"/>
          </a:p>
          <a:p>
            <a:endParaRPr lang="en-US"/>
          </a:p>
          <a:p>
            <a:r>
              <a:rPr lang="x-none"/>
              <a:t>I am not clear about the meaniing of the right hand column one.  </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18</a:t>
            </a:fld>
            <a:endParaRPr lang="en-US"/>
          </a:p>
        </p:txBody>
      </p:sp>
    </p:spTree>
    <p:extLst>
      <p:ext uri="{BB962C8B-B14F-4D97-AF65-F5344CB8AC3E}">
        <p14:creationId xmlns:p14="http://schemas.microsoft.com/office/powerpoint/2010/main" val="379143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 need to box out the three categories</a:t>
            </a:r>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19</a:t>
            </a:fld>
            <a:endParaRPr lang="en-US"/>
          </a:p>
        </p:txBody>
      </p:sp>
    </p:spTree>
    <p:extLst>
      <p:ext uri="{BB962C8B-B14F-4D97-AF65-F5344CB8AC3E}">
        <p14:creationId xmlns:p14="http://schemas.microsoft.com/office/powerpoint/2010/main" val="296920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943315"/>
          </a:xfrm>
        </p:spPr>
        <p:txBody>
          <a:bodyPr/>
          <a:lstStyle/>
          <a:p>
            <a:r>
              <a:rPr lang="en-US"/>
              <a:t>Here too,</a:t>
            </a:r>
            <a:r>
              <a:rPr lang="x-none"/>
              <a:t> </a:t>
            </a:r>
            <a:r>
              <a:rPr lang="en-US"/>
              <a:t> perhaps could be compressed into pro and con and make fewer tables</a:t>
            </a:r>
            <a:r>
              <a:rPr lang="en-US" baseline="0"/>
              <a:t> all on social issues, including </a:t>
            </a:r>
            <a:r>
              <a:rPr lang="x-none" baseline="0"/>
              <a:t>marijuana</a:t>
            </a:r>
            <a:endParaRPr lang="en-US" baseline="0"/>
          </a:p>
          <a:p>
            <a:endParaRPr lang="en-US"/>
          </a:p>
          <a:p>
            <a:r>
              <a:rPr lang="x-none"/>
              <a:t>Catholic/non would seem to be very important on this one</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20</a:t>
            </a:fld>
            <a:endParaRPr lang="en-US"/>
          </a:p>
        </p:txBody>
      </p:sp>
    </p:spTree>
    <p:extLst>
      <p:ext uri="{BB962C8B-B14F-4D97-AF65-F5344CB8AC3E}">
        <p14:creationId xmlns:p14="http://schemas.microsoft.com/office/powerpoint/2010/main" val="113573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278518"/>
          </a:xfrm>
        </p:spPr>
        <p:txBody>
          <a:bodyPr/>
          <a:lstStyle/>
          <a:p>
            <a:r>
              <a:rPr lang="x-none"/>
              <a:t>Latino voters strongly support immigration reform  better title</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21</a:t>
            </a:fld>
            <a:endParaRPr lang="en-US"/>
          </a:p>
        </p:txBody>
      </p:sp>
    </p:spTree>
    <p:extLst>
      <p:ext uri="{BB962C8B-B14F-4D97-AF65-F5344CB8AC3E}">
        <p14:creationId xmlns:p14="http://schemas.microsoft.com/office/powerpoint/2010/main" val="344555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943315"/>
          </a:xfrm>
        </p:spPr>
        <p:txBody>
          <a:bodyPr/>
          <a:lstStyle/>
          <a:p>
            <a:r>
              <a:rPr lang="en-US"/>
              <a:t>Could be compressed</a:t>
            </a:r>
            <a:r>
              <a:rPr lang="en-US" baseline="0"/>
              <a:t> into social issues </a:t>
            </a:r>
            <a:r>
              <a:rPr lang="x-none" baseline="0"/>
              <a:t>  Why not use Catholic non Catholic on abortion?</a:t>
            </a:r>
            <a:endParaRPr lang="en-US" baseline="0"/>
          </a:p>
          <a:p>
            <a:endParaRPr lang="en-US"/>
          </a:p>
          <a:p>
            <a:r>
              <a:rPr lang="x-none" err="1"/>
              <a:t>Title:Latinos</a:t>
            </a:r>
            <a:r>
              <a:rPr lang="x-none"/>
              <a:t> divided on Prop 64, recreational marijuana</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22</a:t>
            </a:fld>
            <a:endParaRPr lang="en-US"/>
          </a:p>
        </p:txBody>
      </p:sp>
    </p:spTree>
    <p:extLst>
      <p:ext uri="{BB962C8B-B14F-4D97-AF65-F5344CB8AC3E}">
        <p14:creationId xmlns:p14="http://schemas.microsoft.com/office/powerpoint/2010/main" val="411141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278518"/>
          </a:xfrm>
        </p:spPr>
        <p:txBody>
          <a:bodyPr/>
          <a:lstStyle/>
          <a:p>
            <a:r>
              <a:rPr lang="x-none"/>
              <a:t>Strong support for bilingual education</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a:pPr>
                <a:defRPr/>
              </a:pPr>
              <a:t>23</a:t>
            </a:fld>
            <a:endParaRPr lang="en-US"/>
          </a:p>
        </p:txBody>
      </p:sp>
    </p:spTree>
    <p:extLst>
      <p:ext uri="{BB962C8B-B14F-4D97-AF65-F5344CB8AC3E}">
        <p14:creationId xmlns:p14="http://schemas.microsoft.com/office/powerpoint/2010/main" val="237632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Probably no need for this slide</a:t>
            </a:r>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24</a:t>
            </a:fld>
            <a:endParaRPr lang="en-US"/>
          </a:p>
        </p:txBody>
      </p:sp>
    </p:spTree>
    <p:extLst>
      <p:ext uri="{BB962C8B-B14F-4D97-AF65-F5344CB8AC3E}">
        <p14:creationId xmlns:p14="http://schemas.microsoft.com/office/powerpoint/2010/main" val="56210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1127981"/>
          </a:xfrm>
        </p:spPr>
        <p:txBody>
          <a:bodyPr/>
          <a:lstStyle/>
          <a:p>
            <a:r>
              <a:rPr lang="en-US"/>
              <a:t>I would</a:t>
            </a:r>
            <a:r>
              <a:rPr lang="en-US" baseline="0"/>
              <a:t> drop some slides and dig into Prop M.</a:t>
            </a:r>
            <a:r>
              <a:rPr lang="x-none" baseline="0"/>
              <a:t> </a:t>
            </a:r>
            <a:r>
              <a:rPr lang="en-US" baseline="0"/>
              <a:t> It’s really </a:t>
            </a:r>
            <a:r>
              <a:rPr lang="en-US" baseline="0" err="1"/>
              <a:t>intersting</a:t>
            </a:r>
            <a:r>
              <a:rPr lang="en-US" baseline="0"/>
              <a:t>. Including thoughts about gender</a:t>
            </a:r>
            <a:r>
              <a:rPr lang="x-none" baseline="0"/>
              <a:t>.  </a:t>
            </a:r>
            <a:endParaRPr lang="en-US" baseline="0"/>
          </a:p>
          <a:p>
            <a:endParaRPr lang="en-US"/>
          </a:p>
          <a:p>
            <a:r>
              <a:rPr lang="x-none"/>
              <a:t>Perhaps talk about Measure M as a case study.  it's critically important, closely contested, and shows interesting alignments of Latinos</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25</a:t>
            </a:fld>
            <a:endParaRPr lang="en-US"/>
          </a:p>
        </p:txBody>
      </p:sp>
    </p:spTree>
    <p:extLst>
      <p:ext uri="{BB962C8B-B14F-4D97-AF65-F5344CB8AC3E}">
        <p14:creationId xmlns:p14="http://schemas.microsoft.com/office/powerpoint/2010/main" val="104793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also interesting.  High speed rail just opposite of mass </a:t>
            </a:r>
            <a:r>
              <a:rPr lang="en-US" baseline="0" err="1"/>
              <a:t>tansit</a:t>
            </a:r>
            <a:r>
              <a:rPr lang="en-US" baseline="0"/>
              <a:t> in terms of class</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27</a:t>
            </a:fld>
            <a:endParaRPr lang="en-US"/>
          </a:p>
        </p:txBody>
      </p:sp>
    </p:spTree>
    <p:extLst>
      <p:ext uri="{BB962C8B-B14F-4D97-AF65-F5344CB8AC3E}">
        <p14:creationId xmlns:p14="http://schemas.microsoft.com/office/powerpoint/2010/main" val="144531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943315"/>
          </a:xfrm>
        </p:spPr>
        <p:txBody>
          <a:bodyPr/>
          <a:lstStyle/>
          <a:p>
            <a:r>
              <a:rPr lang="en-US"/>
              <a:t>Here too,</a:t>
            </a:r>
            <a:r>
              <a:rPr lang="x-none"/>
              <a:t> </a:t>
            </a:r>
            <a:r>
              <a:rPr lang="en-US"/>
              <a:t> perhaps could be compressed into pro and con and make fewer tables</a:t>
            </a:r>
            <a:r>
              <a:rPr lang="en-US" baseline="0"/>
              <a:t> all on social issues, including </a:t>
            </a:r>
            <a:r>
              <a:rPr lang="x-none" baseline="0"/>
              <a:t>marijuana</a:t>
            </a:r>
            <a:endParaRPr lang="en-US" baseline="0"/>
          </a:p>
          <a:p>
            <a:endParaRPr lang="en-US"/>
          </a:p>
          <a:p>
            <a:r>
              <a:rPr lang="x-none"/>
              <a:t>Catholic/non would seem to be very important on this one</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28</a:t>
            </a:fld>
            <a:endParaRPr lang="en-US"/>
          </a:p>
        </p:txBody>
      </p:sp>
    </p:spTree>
    <p:extLst>
      <p:ext uri="{BB962C8B-B14F-4D97-AF65-F5344CB8AC3E}">
        <p14:creationId xmlns:p14="http://schemas.microsoft.com/office/powerpoint/2010/main" val="99501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463184"/>
          </a:xfrm>
        </p:spPr>
        <p:txBody>
          <a:bodyPr/>
          <a:lstStyle/>
          <a:p>
            <a:r>
              <a:rPr lang="x-none"/>
              <a:t>Bottom bullets are hard to follow perhaps show this slide, then add a slide with some bullet points</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a:t>
            </a:fld>
            <a:endParaRPr lang="en-US"/>
          </a:p>
        </p:txBody>
      </p:sp>
    </p:spTree>
    <p:extLst>
      <p:ext uri="{BB962C8B-B14F-4D97-AF65-F5344CB8AC3E}">
        <p14:creationId xmlns:p14="http://schemas.microsoft.com/office/powerpoint/2010/main" val="409582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943315"/>
          </a:xfrm>
        </p:spPr>
        <p:txBody>
          <a:bodyPr/>
          <a:lstStyle/>
          <a:p>
            <a:r>
              <a:rPr lang="en-US"/>
              <a:t>Here too,</a:t>
            </a:r>
            <a:r>
              <a:rPr lang="x-none"/>
              <a:t> </a:t>
            </a:r>
            <a:r>
              <a:rPr lang="en-US"/>
              <a:t> perhaps could be compressed into pro and con and make fewer tables</a:t>
            </a:r>
            <a:r>
              <a:rPr lang="en-US" baseline="0"/>
              <a:t> all on social issues, including </a:t>
            </a:r>
            <a:r>
              <a:rPr lang="x-none" baseline="0"/>
              <a:t>marijuana</a:t>
            </a:r>
            <a:endParaRPr lang="en-US" baseline="0"/>
          </a:p>
          <a:p>
            <a:endParaRPr lang="en-US"/>
          </a:p>
          <a:p>
            <a:r>
              <a:rPr lang="x-none"/>
              <a:t>Catholic/non would seem to be very important on this one</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29</a:t>
            </a:fld>
            <a:endParaRPr lang="en-US"/>
          </a:p>
        </p:txBody>
      </p:sp>
    </p:spTree>
    <p:extLst>
      <p:ext uri="{BB962C8B-B14F-4D97-AF65-F5344CB8AC3E}">
        <p14:creationId xmlns:p14="http://schemas.microsoft.com/office/powerpoint/2010/main" val="210099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278518"/>
          </a:xfrm>
        </p:spPr>
        <p:txBody>
          <a:bodyPr/>
          <a:lstStyle/>
          <a:p>
            <a:pPr>
              <a:defRPr/>
            </a:pPr>
            <a:endParaRPr lang="en-US"/>
          </a:p>
        </p:txBody>
      </p:sp>
      <p:sp>
        <p:nvSpPr>
          <p:cNvPr id="4" name="Slide Number Placeholder 3"/>
          <p:cNvSpPr>
            <a:spLocks noGrp="1"/>
          </p:cNvSpPr>
          <p:nvPr>
            <p:ph type="sldNum" sz="quarter" idx="5"/>
          </p:nvPr>
        </p:nvSpPr>
        <p:spPr/>
        <p:txBody>
          <a:bodyPr/>
          <a:lstStyle>
            <a:lvl1pPr defTabSz="928688">
              <a:defRPr sz="1200" b="1">
                <a:solidFill>
                  <a:schemeClr val="tx1"/>
                </a:solidFill>
                <a:latin typeface="Arial" charset="0"/>
                <a:ea typeface="ＭＳ Ｐゴシック" charset="0"/>
                <a:cs typeface="ＭＳ Ｐゴシック" charset="0"/>
              </a:defRPr>
            </a:lvl1pPr>
            <a:lvl2pPr marL="742950" indent="-285750" defTabSz="928688">
              <a:defRPr sz="1200" b="1">
                <a:solidFill>
                  <a:schemeClr val="tx1"/>
                </a:solidFill>
                <a:latin typeface="Arial" charset="0"/>
                <a:ea typeface="ＭＳ Ｐゴシック" charset="0"/>
              </a:defRPr>
            </a:lvl2pPr>
            <a:lvl3pPr marL="1143000" indent="-228600" defTabSz="928688">
              <a:defRPr sz="1200" b="1">
                <a:solidFill>
                  <a:schemeClr val="tx1"/>
                </a:solidFill>
                <a:latin typeface="Arial" charset="0"/>
                <a:ea typeface="ＭＳ Ｐゴシック" charset="0"/>
              </a:defRPr>
            </a:lvl3pPr>
            <a:lvl4pPr marL="1600200" indent="-228600" defTabSz="928688">
              <a:defRPr sz="1200" b="1">
                <a:solidFill>
                  <a:schemeClr val="tx1"/>
                </a:solidFill>
                <a:latin typeface="Arial" charset="0"/>
                <a:ea typeface="ＭＳ Ｐゴシック" charset="0"/>
              </a:defRPr>
            </a:lvl4pPr>
            <a:lvl5pPr marL="2057400" indent="-228600" defTabSz="928688">
              <a:defRPr sz="1200" b="1">
                <a:solidFill>
                  <a:schemeClr val="tx1"/>
                </a:solidFill>
                <a:latin typeface="Arial" charset="0"/>
                <a:ea typeface="ＭＳ Ｐゴシック" charset="0"/>
              </a:defRPr>
            </a:lvl5pPr>
            <a:lvl6pPr marL="2514600" indent="-228600" algn="ctr" defTabSz="928688"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defTabSz="928688"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defTabSz="928688"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defTabSz="928688" eaLnBrk="0" fontAlgn="base" hangingPunct="0">
              <a:spcBef>
                <a:spcPct val="0"/>
              </a:spcBef>
              <a:spcAft>
                <a:spcPct val="0"/>
              </a:spcAft>
              <a:defRPr sz="1200" b="1">
                <a:solidFill>
                  <a:schemeClr val="tx1"/>
                </a:solidFill>
                <a:latin typeface="Arial" charset="0"/>
                <a:ea typeface="ＭＳ Ｐゴシック" charset="0"/>
              </a:defRPr>
            </a:lvl9pPr>
          </a:lstStyle>
          <a:p>
            <a:pPr>
              <a:defRPr/>
            </a:pPr>
            <a:fld id="{8631D5B4-DC6E-E14A-B839-2AEE6E3841DB}" type="slidenum">
              <a:rPr lang="en-US" b="0" smtClean="0">
                <a:latin typeface="Times New Roman" charset="0"/>
              </a:rPr>
              <a:pPr>
                <a:defRPr/>
              </a:pPr>
              <a:t>30</a:t>
            </a:fld>
            <a:endParaRPr lang="en-US" b="0">
              <a:latin typeface="Times New Roman" charset="0"/>
            </a:endParaRPr>
          </a:p>
        </p:txBody>
      </p:sp>
    </p:spTree>
    <p:extLst>
      <p:ext uri="{BB962C8B-B14F-4D97-AF65-F5344CB8AC3E}">
        <p14:creationId xmlns:p14="http://schemas.microsoft.com/office/powerpoint/2010/main" val="271170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 </a:t>
            </a:r>
            <a:r>
              <a:rPr lang="x-none"/>
              <a:t>would call this methodology: Latino Decisions.  the point here is to say what you did but also show how it provides a comparative advantage in terms of reaching Latino/a voters.  Bullet points are best.  </a:t>
            </a:r>
            <a:endParaRPr lang="en-US"/>
          </a:p>
          <a:p>
            <a:r>
              <a:rPr lang="en-US"/>
              <a:t>*** I need to check with Matt to see if the sample is 601 or 901</a:t>
            </a:r>
            <a:r>
              <a:rPr lang="en-US" baseline="0"/>
              <a:t> since the overall sample is 1501</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3</a:t>
            </a:fld>
            <a:endParaRPr lang="en-US"/>
          </a:p>
        </p:txBody>
      </p:sp>
    </p:spTree>
    <p:extLst>
      <p:ext uri="{BB962C8B-B14F-4D97-AF65-F5344CB8AC3E}">
        <p14:creationId xmlns:p14="http://schemas.microsoft.com/office/powerpoint/2010/main" val="86627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1017181"/>
          </a:xfrm>
        </p:spPr>
        <p:txBody>
          <a:bodyPr/>
          <a:lstStyle/>
          <a:p>
            <a:r>
              <a:rPr lang="x-none" dirty="0"/>
              <a:t>i </a:t>
            </a:r>
            <a:r>
              <a:rPr lang="en-US" dirty="0"/>
              <a:t>think </a:t>
            </a:r>
            <a:r>
              <a:rPr lang="x-none" dirty="0"/>
              <a:t>this slide works best for an academic article to follow later.  the key here is to have a headline like Latino voters are not monolithic, and list age,nativity,language usage, educaiton, income,gender, religiosity.  I would save the three factors you list for later.  By introducing it here, we can use it later in the prsentation.</a:t>
            </a:r>
            <a:endParaRPr lang="en-US" dirty="0"/>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4</a:t>
            </a:fld>
            <a:endParaRPr lang="en-US" dirty="0"/>
          </a:p>
        </p:txBody>
      </p:sp>
    </p:spTree>
    <p:extLst>
      <p:ext uri="{BB962C8B-B14F-4D97-AF65-F5344CB8AC3E}">
        <p14:creationId xmlns:p14="http://schemas.microsoft.com/office/powerpoint/2010/main" val="322656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463184"/>
          </a:xfrm>
        </p:spPr>
        <p:txBody>
          <a:bodyPr/>
          <a:lstStyle/>
          <a:p>
            <a:r>
              <a:rPr lang="x-none"/>
              <a:t>I think you might integrate this with the next slide.  it is a just </a:t>
            </a:r>
            <a:r>
              <a:rPr lang="x-none" err="1"/>
              <a:t>a"total</a:t>
            </a:r>
            <a:r>
              <a:rPr lang="x-none"/>
              <a:t>" </a:t>
            </a:r>
            <a:r>
              <a:rPr lang="x-none" err="1"/>
              <a:t>datapoint</a:t>
            </a:r>
            <a:r>
              <a:rPr lang="x-none"/>
              <a:t>.</a:t>
            </a:r>
            <a:endParaRPr lang="en-US" dirty="0"/>
          </a:p>
        </p:txBody>
      </p:sp>
      <p:sp>
        <p:nvSpPr>
          <p:cNvPr id="4" name="Slide Number Placeholder 3"/>
          <p:cNvSpPr>
            <a:spLocks noGrp="1"/>
          </p:cNvSpPr>
          <p:nvPr>
            <p:ph type="sldNum" sz="quarter" idx="10"/>
          </p:nvPr>
        </p:nvSpPr>
        <p:spPr/>
        <p:txBody>
          <a:bodyPr/>
          <a:lstStyle/>
          <a:p>
            <a:pPr>
              <a:defRPr/>
            </a:pPr>
            <a:fld id="{E7761603-2359-1448-9CA3-3437EB145E31}" type="slidenum">
              <a:rPr lang="en-US"/>
              <a:pPr>
                <a:defRPr/>
              </a:pPr>
              <a:t>5</a:t>
            </a:fld>
            <a:endParaRPr lang="en-US" dirty="0"/>
          </a:p>
        </p:txBody>
      </p:sp>
    </p:spTree>
    <p:extLst>
      <p:ext uri="{BB962C8B-B14F-4D97-AF65-F5344CB8AC3E}">
        <p14:creationId xmlns:p14="http://schemas.microsoft.com/office/powerpoint/2010/main" val="25550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8</a:t>
            </a:fld>
            <a:endParaRPr lang="en-US"/>
          </a:p>
        </p:txBody>
      </p:sp>
    </p:spTree>
    <p:extLst>
      <p:ext uri="{BB962C8B-B14F-4D97-AF65-F5344CB8AC3E}">
        <p14:creationId xmlns:p14="http://schemas.microsoft.com/office/powerpoint/2010/main" val="33764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1497313"/>
          </a:xfrm>
        </p:spPr>
        <p:txBody>
          <a:bodyPr/>
          <a:lstStyle/>
          <a:p>
            <a:r>
              <a:rPr lang="en-US"/>
              <a:t>Again, it’s hard to read because they all run together.</a:t>
            </a:r>
            <a:r>
              <a:rPr lang="x-none"/>
              <a:t> </a:t>
            </a:r>
            <a:r>
              <a:rPr lang="en-US"/>
              <a:t> I would say half of Latinos not</a:t>
            </a:r>
            <a:r>
              <a:rPr lang="en-US" baseline="0"/>
              <a:t> Latinos intend to vote…</a:t>
            </a:r>
            <a:r>
              <a:rPr lang="x-none" baseline="0"/>
              <a:t> </a:t>
            </a:r>
            <a:r>
              <a:rPr lang="en-US" baseline="0"/>
              <a:t> I think it’s dicey that say low information voters.</a:t>
            </a:r>
            <a:r>
              <a:rPr lang="x-none" baseline="0"/>
              <a:t> </a:t>
            </a:r>
            <a:r>
              <a:rPr lang="en-US" baseline="0"/>
              <a:t> We don’t know that.</a:t>
            </a:r>
            <a:r>
              <a:rPr lang="x-none" baseline="0"/>
              <a:t> </a:t>
            </a:r>
            <a:r>
              <a:rPr lang="en-US" baseline="0"/>
              <a:t> We just know that the same nativity language complex is distinctive.</a:t>
            </a:r>
          </a:p>
          <a:p>
            <a:endParaRPr lang="en-US"/>
          </a:p>
          <a:p>
            <a:r>
              <a:rPr lang="x-none"/>
              <a:t>For title, I would use conclusive </a:t>
            </a:r>
            <a:r>
              <a:rPr lang="x-none" err="1"/>
              <a:t>langauge</a:t>
            </a:r>
            <a:r>
              <a:rPr lang="x-none"/>
              <a:t>:  Half of Latino voters intend,...then you don't need it on the chart</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11</a:t>
            </a:fld>
            <a:endParaRPr lang="en-US"/>
          </a:p>
        </p:txBody>
      </p:sp>
    </p:spTree>
    <p:extLst>
      <p:ext uri="{BB962C8B-B14F-4D97-AF65-F5344CB8AC3E}">
        <p14:creationId xmlns:p14="http://schemas.microsoft.com/office/powerpoint/2010/main" val="257543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1441913"/>
          </a:xfrm>
        </p:spPr>
        <p:txBody>
          <a:bodyPr/>
          <a:lstStyle/>
          <a:p>
            <a:endParaRPr lang="en-US" dirty="0"/>
          </a:p>
          <a:p>
            <a:r>
              <a:rPr lang="x-none"/>
              <a:t>The title does not fit the slide.  This is not actual participation, but intent to vote.  I'm wondering if LD has a likely voter screen that is more reliable than self declared intent to vote.  Also, here is where you might use two slides.  There is too much data to absorb on this one.  When you do the second one, if it has its own </a:t>
            </a:r>
            <a:r>
              <a:rPr lang="x-none" err="1"/>
              <a:t>slide,you</a:t>
            </a:r>
            <a:r>
              <a:rPr lang="x-none"/>
              <a:t> can put a space between blocks.  So, Rep Dem can be a block; female, male;  otherwise it all jumbles together.</a:t>
            </a:r>
            <a:endParaRPr lang="en-US" dirty="0"/>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14</a:t>
            </a:fld>
            <a:endParaRPr lang="en-US" dirty="0"/>
          </a:p>
        </p:txBody>
      </p:sp>
    </p:spTree>
    <p:extLst>
      <p:ext uri="{BB962C8B-B14F-4D97-AF65-F5344CB8AC3E}">
        <p14:creationId xmlns:p14="http://schemas.microsoft.com/office/powerpoint/2010/main" val="358013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3361" y="4416863"/>
            <a:ext cx="5031278" cy="1312647"/>
          </a:xfrm>
        </p:spPr>
        <p:txBody>
          <a:bodyPr/>
          <a:lstStyle/>
          <a:p>
            <a:r>
              <a:rPr lang="en-US"/>
              <a:t>This is good, but you have to set up why this nativity,</a:t>
            </a:r>
            <a:r>
              <a:rPr lang="en-US" baseline="0"/>
              <a:t> language complex is important.</a:t>
            </a:r>
            <a:r>
              <a:rPr lang="x-none" baseline="0"/>
              <a:t> </a:t>
            </a:r>
            <a:r>
              <a:rPr lang="en-US" baseline="0"/>
              <a:t> Then I think you should separate the 6 into 3 2/2 so they fit better (media is 3)</a:t>
            </a:r>
          </a:p>
          <a:p>
            <a:endParaRPr lang="en-US"/>
          </a:p>
          <a:p>
            <a:r>
              <a:rPr lang="x-none"/>
              <a:t>Here again 2 slides will be better so that you can separate the second one into distinct blocks.</a:t>
            </a:r>
            <a:endParaRPr lang="en-US"/>
          </a:p>
        </p:txBody>
      </p:sp>
      <p:sp>
        <p:nvSpPr>
          <p:cNvPr id="4" name="Slide Number Placeholder 3"/>
          <p:cNvSpPr>
            <a:spLocks noGrp="1"/>
          </p:cNvSpPr>
          <p:nvPr>
            <p:ph type="sldNum" sz="quarter" idx="10"/>
          </p:nvPr>
        </p:nvSpPr>
        <p:spPr/>
        <p:txBody>
          <a:bodyPr/>
          <a:lstStyle/>
          <a:p>
            <a:pPr>
              <a:defRPr/>
            </a:pPr>
            <a:fld id="{E7761603-2359-1448-9CA3-3437EB145E31}" type="slidenum">
              <a:rPr lang="en-US" smtClean="0"/>
              <a:pPr>
                <a:defRPr/>
              </a:pPr>
              <a:t>16</a:t>
            </a:fld>
            <a:endParaRPr lang="en-US"/>
          </a:p>
        </p:txBody>
      </p:sp>
    </p:spTree>
    <p:extLst>
      <p:ext uri="{BB962C8B-B14F-4D97-AF65-F5344CB8AC3E}">
        <p14:creationId xmlns:p14="http://schemas.microsoft.com/office/powerpoint/2010/main" val="414490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a:solidFill>
                <a:schemeClr val="bg1"/>
              </a:solidFill>
            </a:endParaRPr>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4A4F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4A4F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11/3/2016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A4F5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C3F416CD-67A3-4CF0-A210-F6AF31AC147F}" type="datetimeFigureOut">
              <a:rPr lang="en-US" smtClean="0"/>
              <a:pPr algn="l" eaLnBrk="1" latinLnBrk="0" hangingPunct="1"/>
              <a:t>11/3/2016</a:t>
            </a:fld>
            <a:endParaRPr lang="en-US" sz="800">
              <a:solidFill>
                <a:schemeClr val="accent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800">
              <a:solidFill>
                <a:schemeClr val="accent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96652B35-718D-4E28-AFEB-B694A3B357E8}" type="slidenum">
              <a:rPr kumimoji="0" lang="en-US" smtClean="0"/>
              <a:pPr algn="r" eaLnBrk="1" latinLnBrk="0" hangingPunct="1"/>
              <a:t>‹#›</a:t>
            </a:fld>
            <a:endParaRPr kumimoji="0" lang="en-US" sz="1800">
              <a:solidFill>
                <a:schemeClr val="bg1"/>
              </a:solidFill>
            </a:endParaRPr>
          </a:p>
        </p:txBody>
      </p:sp>
      <p:sp>
        <p:nvSpPr>
          <p:cNvPr id="7" name="Rectangle 6"/>
          <p:cNvSpPr/>
          <p:nvPr userDrawn="1"/>
        </p:nvSpPr>
        <p:spPr>
          <a:xfrm>
            <a:off x="0" y="6743643"/>
            <a:ext cx="9144000" cy="114357"/>
          </a:xfrm>
          <a:prstGeom prst="rect">
            <a:avLst/>
          </a:prstGeom>
          <a:solidFill>
            <a:srgbClr val="A58629"/>
          </a:solidFill>
          <a:ln>
            <a:solidFill>
              <a:srgbClr val="A586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Light"/>
            </a:endParaRPr>
          </a:p>
        </p:txBody>
      </p:sp>
      <p:pic>
        <p:nvPicPr>
          <p:cNvPr id="8" name="Picture 7"/>
          <p:cNvPicPr>
            <a:picLocks noChangeAspect="1"/>
          </p:cNvPicPr>
          <p:nvPr userDrawn="1"/>
        </p:nvPicPr>
        <p:blipFill rotWithShape="1">
          <a:blip r:embed="rId13"/>
          <a:srcRect l="-3502" t="61830" r="437" b="13973"/>
          <a:stretch/>
        </p:blipFill>
        <p:spPr>
          <a:xfrm>
            <a:off x="748391" y="386237"/>
            <a:ext cx="1641273" cy="303917"/>
          </a:xfrm>
          <a:prstGeom prst="rect">
            <a:avLst/>
          </a:prstGeom>
        </p:spPr>
      </p:pic>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l="30745" t="558" r="31371" b="31375"/>
          <a:stretch/>
        </p:blipFill>
        <p:spPr>
          <a:xfrm>
            <a:off x="166009" y="179628"/>
            <a:ext cx="582382" cy="717136"/>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120" y="91440"/>
            <a:ext cx="2326640" cy="914400"/>
          </a:xfrm>
          <a:prstGeom prst="rect">
            <a:avLst/>
          </a:prstGeom>
          <a:solidFill>
            <a:srgbClr val="4A4F55"/>
          </a:solidFill>
          <a:ln>
            <a:solidFill>
              <a:srgbClr val="4A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7049" y="2573703"/>
            <a:ext cx="6858000" cy="3493264"/>
          </a:xfrm>
          <a:prstGeom prst="rect">
            <a:avLst/>
          </a:prstGeom>
          <a:noFill/>
        </p:spPr>
        <p:txBody>
          <a:bodyPr wrap="square" rtlCol="0">
            <a:spAutoFit/>
          </a:bodyPr>
          <a:lstStyle/>
          <a:p>
            <a:r>
              <a:rPr lang="en-US" altLang="en-US" sz="3200" dirty="0">
                <a:latin typeface="Arial" panose="020B0604020202020204" pitchFamily="34" charset="0"/>
                <a:cs typeface="Arial" panose="020B0604020202020204" pitchFamily="34" charset="0"/>
              </a:rPr>
              <a:t>Los Angeles County Latino Poll: </a:t>
            </a:r>
          </a:p>
          <a:p>
            <a:r>
              <a:rPr lang="en-US" altLang="en-US" sz="3200" dirty="0">
                <a:latin typeface="Arial" panose="020B0604020202020204" pitchFamily="34" charset="0"/>
                <a:cs typeface="Arial" panose="020B0604020202020204" pitchFamily="34" charset="0"/>
              </a:rPr>
              <a:t>A Community in Motion</a:t>
            </a:r>
          </a:p>
          <a:p>
            <a:endParaRPr lang="en-US" altLang="en-US" sz="32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Dr. Adrian Pantoja</a:t>
            </a:r>
          </a:p>
          <a:p>
            <a:r>
              <a:rPr lang="en-US" altLang="en-US" sz="2400" dirty="0">
                <a:latin typeface="Arial" panose="020B0604020202020204" pitchFamily="34" charset="0"/>
                <a:cs typeface="Arial" panose="020B0604020202020204" pitchFamily="34" charset="0"/>
              </a:rPr>
              <a:t>Latino Decisions</a:t>
            </a:r>
          </a:p>
          <a:p>
            <a:r>
              <a:rPr lang="en-US" sz="1800" dirty="0"/>
              <a:t>Cal State LA Downtown </a:t>
            </a:r>
          </a:p>
          <a:p>
            <a:endParaRPr lang="en-US" sz="2400" dirty="0"/>
          </a:p>
          <a:p>
            <a:r>
              <a:rPr lang="en-US" sz="2400" dirty="0"/>
              <a:t>November 3, 2016</a:t>
            </a:r>
          </a:p>
          <a:p>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523" y="548640"/>
            <a:ext cx="6678097" cy="1650492"/>
          </a:xfrm>
          <a:prstGeom prst="rect">
            <a:avLst/>
          </a:prstGeom>
        </p:spPr>
      </p:pic>
    </p:spTree>
    <p:extLst>
      <p:ext uri="{BB962C8B-B14F-4D97-AF65-F5344CB8AC3E}">
        <p14:creationId xmlns:p14="http://schemas.microsoft.com/office/powerpoint/2010/main" val="892958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346"/>
            <a:ext cx="8229600" cy="916292"/>
          </a:xfrm>
        </p:spPr>
        <p:txBody>
          <a:bodyPr>
            <a:normAutofit/>
          </a:bodyPr>
          <a:lstStyle/>
          <a:p>
            <a:r>
              <a:rPr lang="en-US" sz="3000" b="1"/>
              <a:t>Perceptions of Discrimination</a:t>
            </a:r>
          </a:p>
        </p:txBody>
      </p:sp>
      <p:sp>
        <p:nvSpPr>
          <p:cNvPr id="3" name="Text Placeholder 2"/>
          <p:cNvSpPr>
            <a:spLocks noGrp="1"/>
          </p:cNvSpPr>
          <p:nvPr>
            <p:ph type="body" idx="1"/>
          </p:nvPr>
        </p:nvSpPr>
        <p:spPr/>
        <p:txBody>
          <a:bodyPr>
            <a:noAutofit/>
          </a:bodyPr>
          <a:lstStyle/>
          <a:p>
            <a:r>
              <a:rPr lang="en-US" sz="2000" dirty="0"/>
              <a:t>Few Latinos say they experience discrimination, lowest among immigrants</a:t>
            </a:r>
          </a:p>
        </p:txBody>
      </p:sp>
      <p:sp>
        <p:nvSpPr>
          <p:cNvPr id="5" name="Text Placeholder 4"/>
          <p:cNvSpPr>
            <a:spLocks noGrp="1"/>
          </p:cNvSpPr>
          <p:nvPr>
            <p:ph type="body" sz="quarter" idx="3"/>
          </p:nvPr>
        </p:nvSpPr>
        <p:spPr/>
        <p:txBody>
          <a:bodyPr>
            <a:normAutofit fontScale="85000" lnSpcReduction="20000"/>
          </a:bodyPr>
          <a:lstStyle/>
          <a:p>
            <a:r>
              <a:rPr lang="en-US" dirty="0"/>
              <a:t>Social mobility increases exposure to out-groups and discrimination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1988014"/>
              </p:ext>
            </p:extLst>
          </p:nvPr>
        </p:nvGraphicFramePr>
        <p:xfrm>
          <a:off x="266330" y="2174875"/>
          <a:ext cx="423105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9102046"/>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6722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999"/>
            <a:ext cx="8229600" cy="818865"/>
          </a:xfrm>
        </p:spPr>
        <p:txBody>
          <a:bodyPr>
            <a:noAutofit/>
          </a:bodyPr>
          <a:lstStyle/>
          <a:p>
            <a:r>
              <a:rPr lang="en-US" sz="3000" b="1" dirty="0"/>
              <a:t/>
            </a:r>
            <a:br>
              <a:rPr lang="en-US" sz="3000" b="1" dirty="0"/>
            </a:br>
            <a:r>
              <a:rPr lang="en-US" sz="3000" b="1" dirty="0"/>
              <a:t>Half of Latino voters intend to vote for Loretta Sanchez for U.S. Senate</a:t>
            </a:r>
            <a:br>
              <a:rPr lang="en-US" sz="3000" b="1" dirty="0"/>
            </a:br>
            <a:endParaRPr lang="en-US" sz="3000"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024781413"/>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3"/>
          </p:nvPr>
        </p:nvSpPr>
        <p:spPr>
          <a:xfrm>
            <a:off x="4648200" y="1343025"/>
            <a:ext cx="4041775" cy="837951"/>
          </a:xfrm>
        </p:spPr>
        <p:txBody>
          <a:bodyPr>
            <a:normAutofit/>
          </a:bodyPr>
          <a:lstStyle/>
          <a:p>
            <a:pPr algn="ctr"/>
            <a:endParaRPr lang="en-US"/>
          </a:p>
          <a:p>
            <a:pPr algn="ctr"/>
            <a:endParaRPr lang="en-US"/>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77673338"/>
              </p:ext>
            </p:extLst>
          </p:nvPr>
        </p:nvGraphicFramePr>
        <p:xfrm>
          <a:off x="4724924" y="1987562"/>
          <a:ext cx="4041775" cy="4325913"/>
        </p:xfrm>
        <a:graphic>
          <a:graphicData uri="http://schemas.openxmlformats.org/drawingml/2006/table">
            <a:tbl>
              <a:tblPr firstRow="1" bandRow="1">
                <a:tableStyleId>{5C22544A-7EE6-4342-B048-85BDC9FD1C3A}</a:tableStyleId>
              </a:tblPr>
              <a:tblGrid>
                <a:gridCol w="1953389">
                  <a:extLst>
                    <a:ext uri="{9D8B030D-6E8A-4147-A177-3AD203B41FA5}">
                      <a16:colId xmlns:a16="http://schemas.microsoft.com/office/drawing/2014/main" val="20000"/>
                    </a:ext>
                  </a:extLst>
                </a:gridCol>
                <a:gridCol w="1086939">
                  <a:extLst>
                    <a:ext uri="{9D8B030D-6E8A-4147-A177-3AD203B41FA5}">
                      <a16:colId xmlns:a16="http://schemas.microsoft.com/office/drawing/2014/main" val="20001"/>
                    </a:ext>
                  </a:extLst>
                </a:gridCol>
                <a:gridCol w="1001447">
                  <a:extLst>
                    <a:ext uri="{9D8B030D-6E8A-4147-A177-3AD203B41FA5}">
                      <a16:colId xmlns:a16="http://schemas.microsoft.com/office/drawing/2014/main" val="20002"/>
                    </a:ext>
                  </a:extLst>
                </a:gridCol>
              </a:tblGrid>
              <a:tr h="480657">
                <a:tc>
                  <a:txBody>
                    <a:bodyPr/>
                    <a:lstStyle/>
                    <a:p>
                      <a:endParaRPr lang="en-US"/>
                    </a:p>
                  </a:txBody>
                  <a:tcPr marL="91512" marR="91512"/>
                </a:tc>
                <a:tc>
                  <a:txBody>
                    <a:bodyPr/>
                    <a:lstStyle/>
                    <a:p>
                      <a:r>
                        <a:rPr lang="en-US" dirty="0"/>
                        <a:t>Sanchez</a:t>
                      </a:r>
                    </a:p>
                  </a:txBody>
                  <a:tcPr marL="91512" marR="91512"/>
                </a:tc>
                <a:tc>
                  <a:txBody>
                    <a:bodyPr/>
                    <a:lstStyle/>
                    <a:p>
                      <a:r>
                        <a:rPr lang="en-US"/>
                        <a:t>Harris</a:t>
                      </a:r>
                    </a:p>
                  </a:txBody>
                  <a:tcPr marL="91512" marR="91512"/>
                </a:tc>
                <a:extLst>
                  <a:ext uri="{0D108BD9-81ED-4DB2-BD59-A6C34878D82A}">
                    <a16:rowId xmlns:a16="http://schemas.microsoft.com/office/drawing/2014/main" val="10000"/>
                  </a:ext>
                </a:extLst>
              </a:tr>
              <a:tr h="480657">
                <a:tc>
                  <a:txBody>
                    <a:bodyPr/>
                    <a:lstStyle/>
                    <a:p>
                      <a:r>
                        <a:rPr lang="en-US">
                          <a:solidFill>
                            <a:srgbClr val="FF0000"/>
                          </a:solidFill>
                        </a:rPr>
                        <a:t>HS less</a:t>
                      </a:r>
                    </a:p>
                  </a:txBody>
                  <a:tcPr marL="91512" marR="91512"/>
                </a:tc>
                <a:tc>
                  <a:txBody>
                    <a:bodyPr/>
                    <a:lstStyle/>
                    <a:p>
                      <a:pPr algn="ctr"/>
                      <a:r>
                        <a:rPr lang="en-US">
                          <a:solidFill>
                            <a:srgbClr val="FF0000"/>
                          </a:solidFill>
                        </a:rPr>
                        <a:t>63%</a:t>
                      </a:r>
                    </a:p>
                  </a:txBody>
                  <a:tcPr marL="91512" marR="91512"/>
                </a:tc>
                <a:tc>
                  <a:txBody>
                    <a:bodyPr/>
                    <a:lstStyle/>
                    <a:p>
                      <a:pPr algn="ctr"/>
                      <a:r>
                        <a:rPr lang="en-US">
                          <a:solidFill>
                            <a:srgbClr val="FF0000"/>
                          </a:solidFill>
                        </a:rPr>
                        <a:t>16%</a:t>
                      </a:r>
                    </a:p>
                  </a:txBody>
                  <a:tcPr marL="91512" marR="91512"/>
                </a:tc>
                <a:extLst>
                  <a:ext uri="{0D108BD9-81ED-4DB2-BD59-A6C34878D82A}">
                    <a16:rowId xmlns:a16="http://schemas.microsoft.com/office/drawing/2014/main" val="10001"/>
                  </a:ext>
                </a:extLst>
              </a:tr>
              <a:tr h="480657">
                <a:tc>
                  <a:txBody>
                    <a:bodyPr/>
                    <a:lstStyle/>
                    <a:p>
                      <a:r>
                        <a:rPr lang="en-US"/>
                        <a:t>College+</a:t>
                      </a:r>
                    </a:p>
                  </a:txBody>
                  <a:tcPr marL="91512" marR="91512"/>
                </a:tc>
                <a:tc>
                  <a:txBody>
                    <a:bodyPr/>
                    <a:lstStyle/>
                    <a:p>
                      <a:pPr algn="ctr"/>
                      <a:r>
                        <a:rPr lang="en-US"/>
                        <a:t>40%</a:t>
                      </a:r>
                    </a:p>
                  </a:txBody>
                  <a:tcPr marL="91512" marR="91512"/>
                </a:tc>
                <a:tc>
                  <a:txBody>
                    <a:bodyPr/>
                    <a:lstStyle/>
                    <a:p>
                      <a:pPr algn="ctr"/>
                      <a:r>
                        <a:rPr lang="en-US"/>
                        <a:t>37%</a:t>
                      </a:r>
                    </a:p>
                  </a:txBody>
                  <a:tcPr marL="91512" marR="91512"/>
                </a:tc>
                <a:extLst>
                  <a:ext uri="{0D108BD9-81ED-4DB2-BD59-A6C34878D82A}">
                    <a16:rowId xmlns:a16="http://schemas.microsoft.com/office/drawing/2014/main" val="10002"/>
                  </a:ext>
                </a:extLst>
              </a:tr>
              <a:tr h="480657">
                <a:tc>
                  <a:txBody>
                    <a:bodyPr/>
                    <a:lstStyle/>
                    <a:p>
                      <a:r>
                        <a:rPr lang="en-US"/>
                        <a:t>US Born</a:t>
                      </a:r>
                    </a:p>
                  </a:txBody>
                  <a:tcPr marL="91512" marR="91512"/>
                </a:tc>
                <a:tc>
                  <a:txBody>
                    <a:bodyPr/>
                    <a:lstStyle/>
                    <a:p>
                      <a:pPr algn="ctr"/>
                      <a:r>
                        <a:rPr lang="en-US"/>
                        <a:t>43%</a:t>
                      </a:r>
                    </a:p>
                  </a:txBody>
                  <a:tcPr marL="91512" marR="91512"/>
                </a:tc>
                <a:tc>
                  <a:txBody>
                    <a:bodyPr/>
                    <a:lstStyle/>
                    <a:p>
                      <a:pPr algn="ctr"/>
                      <a:r>
                        <a:rPr lang="en-US"/>
                        <a:t>30%</a:t>
                      </a:r>
                    </a:p>
                  </a:txBody>
                  <a:tcPr marL="91512" marR="91512"/>
                </a:tc>
                <a:extLst>
                  <a:ext uri="{0D108BD9-81ED-4DB2-BD59-A6C34878D82A}">
                    <a16:rowId xmlns:a16="http://schemas.microsoft.com/office/drawing/2014/main" val="10003"/>
                  </a:ext>
                </a:extLst>
              </a:tr>
              <a:tr h="480657">
                <a:tc>
                  <a:txBody>
                    <a:bodyPr/>
                    <a:lstStyle/>
                    <a:p>
                      <a:r>
                        <a:rPr lang="en-US">
                          <a:solidFill>
                            <a:srgbClr val="FF0000"/>
                          </a:solidFill>
                        </a:rPr>
                        <a:t>Foreign Born</a:t>
                      </a:r>
                    </a:p>
                  </a:txBody>
                  <a:tcPr marL="91512" marR="91512"/>
                </a:tc>
                <a:tc>
                  <a:txBody>
                    <a:bodyPr/>
                    <a:lstStyle/>
                    <a:p>
                      <a:pPr algn="ctr"/>
                      <a:r>
                        <a:rPr lang="en-US">
                          <a:solidFill>
                            <a:srgbClr val="FF0000"/>
                          </a:solidFill>
                        </a:rPr>
                        <a:t>60%</a:t>
                      </a:r>
                    </a:p>
                  </a:txBody>
                  <a:tcPr marL="91512" marR="91512"/>
                </a:tc>
                <a:tc>
                  <a:txBody>
                    <a:bodyPr/>
                    <a:lstStyle/>
                    <a:p>
                      <a:pPr algn="ctr"/>
                      <a:r>
                        <a:rPr lang="en-US">
                          <a:solidFill>
                            <a:srgbClr val="FF0000"/>
                          </a:solidFill>
                        </a:rPr>
                        <a:t>22%</a:t>
                      </a:r>
                    </a:p>
                  </a:txBody>
                  <a:tcPr marL="91512" marR="91512"/>
                </a:tc>
                <a:extLst>
                  <a:ext uri="{0D108BD9-81ED-4DB2-BD59-A6C34878D82A}">
                    <a16:rowId xmlns:a16="http://schemas.microsoft.com/office/drawing/2014/main" val="10004"/>
                  </a:ext>
                </a:extLst>
              </a:tr>
              <a:tr h="480657">
                <a:tc>
                  <a:txBody>
                    <a:bodyPr/>
                    <a:lstStyle/>
                    <a:p>
                      <a:r>
                        <a:rPr lang="en-US"/>
                        <a:t>English </a:t>
                      </a:r>
                      <a:r>
                        <a:rPr lang="en-US" err="1"/>
                        <a:t>Int</a:t>
                      </a:r>
                      <a:endParaRPr lang="en-US"/>
                    </a:p>
                  </a:txBody>
                  <a:tcPr marL="91512" marR="91512"/>
                </a:tc>
                <a:tc>
                  <a:txBody>
                    <a:bodyPr/>
                    <a:lstStyle/>
                    <a:p>
                      <a:pPr algn="ctr"/>
                      <a:r>
                        <a:rPr lang="en-US"/>
                        <a:t>43%</a:t>
                      </a:r>
                    </a:p>
                  </a:txBody>
                  <a:tcPr marL="91512" marR="91512"/>
                </a:tc>
                <a:tc>
                  <a:txBody>
                    <a:bodyPr/>
                    <a:lstStyle/>
                    <a:p>
                      <a:pPr algn="ctr"/>
                      <a:r>
                        <a:rPr lang="en-US"/>
                        <a:t>30%</a:t>
                      </a:r>
                    </a:p>
                  </a:txBody>
                  <a:tcPr marL="91512" marR="91512"/>
                </a:tc>
                <a:extLst>
                  <a:ext uri="{0D108BD9-81ED-4DB2-BD59-A6C34878D82A}">
                    <a16:rowId xmlns:a16="http://schemas.microsoft.com/office/drawing/2014/main" val="10005"/>
                  </a:ext>
                </a:extLst>
              </a:tr>
              <a:tr h="480657">
                <a:tc>
                  <a:txBody>
                    <a:bodyPr/>
                    <a:lstStyle/>
                    <a:p>
                      <a:r>
                        <a:rPr lang="en-US">
                          <a:solidFill>
                            <a:srgbClr val="FF0000"/>
                          </a:solidFill>
                        </a:rPr>
                        <a:t>Spanish </a:t>
                      </a:r>
                      <a:r>
                        <a:rPr lang="en-US" err="1">
                          <a:solidFill>
                            <a:srgbClr val="FF0000"/>
                          </a:solidFill>
                        </a:rPr>
                        <a:t>Int</a:t>
                      </a:r>
                      <a:endParaRPr lang="en-US">
                        <a:solidFill>
                          <a:srgbClr val="FF0000"/>
                        </a:solidFill>
                      </a:endParaRPr>
                    </a:p>
                  </a:txBody>
                  <a:tcPr marL="91512" marR="91512"/>
                </a:tc>
                <a:tc>
                  <a:txBody>
                    <a:bodyPr/>
                    <a:lstStyle/>
                    <a:p>
                      <a:pPr algn="ctr"/>
                      <a:r>
                        <a:rPr lang="en-US">
                          <a:solidFill>
                            <a:srgbClr val="FF0000"/>
                          </a:solidFill>
                        </a:rPr>
                        <a:t>66%</a:t>
                      </a:r>
                    </a:p>
                  </a:txBody>
                  <a:tcPr marL="91512" marR="91512"/>
                </a:tc>
                <a:tc>
                  <a:txBody>
                    <a:bodyPr/>
                    <a:lstStyle/>
                    <a:p>
                      <a:pPr algn="ctr"/>
                      <a:r>
                        <a:rPr lang="en-US">
                          <a:solidFill>
                            <a:srgbClr val="FF0000"/>
                          </a:solidFill>
                        </a:rPr>
                        <a:t>18%</a:t>
                      </a:r>
                    </a:p>
                  </a:txBody>
                  <a:tcPr marL="91512" marR="91512"/>
                </a:tc>
                <a:extLst>
                  <a:ext uri="{0D108BD9-81ED-4DB2-BD59-A6C34878D82A}">
                    <a16:rowId xmlns:a16="http://schemas.microsoft.com/office/drawing/2014/main" val="10006"/>
                  </a:ext>
                </a:extLst>
              </a:tr>
              <a:tr h="480657">
                <a:tc>
                  <a:txBody>
                    <a:bodyPr/>
                    <a:lstStyle/>
                    <a:p>
                      <a:r>
                        <a:rPr lang="en-US">
                          <a:solidFill>
                            <a:srgbClr val="FF0000"/>
                          </a:solidFill>
                        </a:rPr>
                        <a:t>$40K or</a:t>
                      </a:r>
                      <a:r>
                        <a:rPr lang="en-US" baseline="0">
                          <a:solidFill>
                            <a:srgbClr val="FF0000"/>
                          </a:solidFill>
                        </a:rPr>
                        <a:t> less</a:t>
                      </a:r>
                      <a:endParaRPr lang="en-US">
                        <a:solidFill>
                          <a:srgbClr val="FF0000"/>
                        </a:solidFill>
                      </a:endParaRPr>
                    </a:p>
                  </a:txBody>
                  <a:tcPr marL="91512" marR="91512"/>
                </a:tc>
                <a:tc>
                  <a:txBody>
                    <a:bodyPr/>
                    <a:lstStyle/>
                    <a:p>
                      <a:pPr algn="ctr"/>
                      <a:r>
                        <a:rPr lang="en-US">
                          <a:solidFill>
                            <a:srgbClr val="FF0000"/>
                          </a:solidFill>
                        </a:rPr>
                        <a:t>54%</a:t>
                      </a:r>
                    </a:p>
                  </a:txBody>
                  <a:tcPr marL="91512" marR="91512"/>
                </a:tc>
                <a:tc>
                  <a:txBody>
                    <a:bodyPr/>
                    <a:lstStyle/>
                    <a:p>
                      <a:pPr algn="ctr"/>
                      <a:r>
                        <a:rPr lang="en-US">
                          <a:solidFill>
                            <a:srgbClr val="FF0000"/>
                          </a:solidFill>
                        </a:rPr>
                        <a:t>20%</a:t>
                      </a:r>
                    </a:p>
                  </a:txBody>
                  <a:tcPr marL="91512" marR="91512"/>
                </a:tc>
                <a:extLst>
                  <a:ext uri="{0D108BD9-81ED-4DB2-BD59-A6C34878D82A}">
                    <a16:rowId xmlns:a16="http://schemas.microsoft.com/office/drawing/2014/main" val="10007"/>
                  </a:ext>
                </a:extLst>
              </a:tr>
              <a:tr h="480657">
                <a:tc>
                  <a:txBody>
                    <a:bodyPr/>
                    <a:lstStyle/>
                    <a:p>
                      <a:r>
                        <a:rPr lang="en-US"/>
                        <a:t>$80K+</a:t>
                      </a:r>
                    </a:p>
                  </a:txBody>
                  <a:tcPr marL="91512" marR="91512"/>
                </a:tc>
                <a:tc>
                  <a:txBody>
                    <a:bodyPr/>
                    <a:lstStyle/>
                    <a:p>
                      <a:pPr algn="ctr"/>
                      <a:r>
                        <a:rPr lang="en-US"/>
                        <a:t>43%</a:t>
                      </a:r>
                    </a:p>
                  </a:txBody>
                  <a:tcPr marL="91512" marR="91512"/>
                </a:tc>
                <a:tc>
                  <a:txBody>
                    <a:bodyPr/>
                    <a:lstStyle/>
                    <a:p>
                      <a:pPr algn="ctr"/>
                      <a:r>
                        <a:rPr lang="en-US" dirty="0"/>
                        <a:t>36%</a:t>
                      </a:r>
                    </a:p>
                  </a:txBody>
                  <a:tcPr marL="91512" marR="915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6235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08" y="123718"/>
            <a:ext cx="8229600" cy="1143000"/>
          </a:xfrm>
        </p:spPr>
        <p:txBody>
          <a:bodyPr>
            <a:normAutofit/>
          </a:bodyPr>
          <a:lstStyle/>
          <a:p>
            <a:r>
              <a:rPr lang="en-US" sz="3000" b="1"/>
              <a:t>Ratings of Elected Officials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198489"/>
              </p:ext>
            </p:extLst>
          </p:nvPr>
        </p:nvGraphicFramePr>
        <p:xfrm>
          <a:off x="528222" y="115631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393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487"/>
            <a:ext cx="8229600" cy="1057013"/>
          </a:xfrm>
        </p:spPr>
        <p:txBody>
          <a:bodyPr>
            <a:normAutofit/>
          </a:bodyPr>
          <a:lstStyle/>
          <a:p>
            <a:r>
              <a:rPr lang="en-US" sz="3000" b="1"/>
              <a:t>Differences by Nativity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67940201"/>
              </p:ext>
            </p:extLst>
          </p:nvPr>
        </p:nvGraphicFramePr>
        <p:xfrm>
          <a:off x="457200" y="139601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65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68193"/>
            <a:ext cx="8229600" cy="1069537"/>
          </a:xfrm>
        </p:spPr>
        <p:txBody>
          <a:bodyPr>
            <a:normAutofit/>
          </a:bodyPr>
          <a:lstStyle/>
          <a:p>
            <a:r>
              <a:rPr lang="en-US" sz="3000" b="1" dirty="0"/>
              <a:t>Likelihood of Voting in the 2016 election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438339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9701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66" y="487766"/>
            <a:ext cx="7918186" cy="983138"/>
          </a:xfrm>
        </p:spPr>
        <p:txBody>
          <a:bodyPr>
            <a:normAutofit/>
          </a:bodyPr>
          <a:lstStyle/>
          <a:p>
            <a:r>
              <a:rPr lang="en-US" sz="3000" b="1" dirty="0"/>
              <a:t>Variations in the likelihood of voting</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7260944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174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25"/>
            <a:ext cx="8229600" cy="1143000"/>
          </a:xfrm>
        </p:spPr>
        <p:txBody>
          <a:bodyPr>
            <a:normAutofit/>
          </a:bodyPr>
          <a:lstStyle/>
          <a:p>
            <a:r>
              <a:rPr lang="en-US" sz="3000" b="1"/>
              <a:t>Presidential Vote Choice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13639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8403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058"/>
            <a:ext cx="8229600" cy="899580"/>
          </a:xfrm>
        </p:spPr>
        <p:txBody>
          <a:bodyPr>
            <a:normAutofit/>
          </a:bodyPr>
          <a:lstStyle/>
          <a:p>
            <a:r>
              <a:rPr lang="en-US" sz="3000" b="1"/>
              <a:t>Vote Choice for Hillary Clinton</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802654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6110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982"/>
            <a:ext cx="8229600" cy="1143000"/>
          </a:xfrm>
        </p:spPr>
        <p:txBody>
          <a:bodyPr/>
          <a:lstStyle/>
          <a:p>
            <a:r>
              <a:rPr lang="en-US" sz="3000" b="1"/>
              <a:t>Taxes</a:t>
            </a:r>
          </a:p>
        </p:txBody>
      </p:sp>
      <p:sp>
        <p:nvSpPr>
          <p:cNvPr id="4" name="Text Placeholder 3"/>
          <p:cNvSpPr>
            <a:spLocks noGrp="1"/>
          </p:cNvSpPr>
          <p:nvPr>
            <p:ph type="body" idx="1"/>
          </p:nvPr>
        </p:nvSpPr>
        <p:spPr>
          <a:xfrm>
            <a:off x="457200" y="1358710"/>
            <a:ext cx="4040188" cy="921484"/>
          </a:xfrm>
        </p:spPr>
        <p:txBody>
          <a:bodyPr>
            <a:normAutofit/>
          </a:bodyPr>
          <a:lstStyle/>
          <a:p>
            <a:r>
              <a:rPr lang="en-US" dirty="0"/>
              <a:t>Latinos willing to pay higher taxes for more services</a:t>
            </a:r>
          </a:p>
        </p:txBody>
      </p:sp>
      <p:sp>
        <p:nvSpPr>
          <p:cNvPr id="6" name="Text Placeholder 5"/>
          <p:cNvSpPr>
            <a:spLocks noGrp="1"/>
          </p:cNvSpPr>
          <p:nvPr>
            <p:ph type="body" sz="quarter" idx="3"/>
          </p:nvPr>
        </p:nvSpPr>
        <p:spPr>
          <a:xfrm>
            <a:off x="4645025" y="1253326"/>
            <a:ext cx="4041775" cy="639762"/>
          </a:xfrm>
        </p:spPr>
        <p:txBody>
          <a:bodyPr>
            <a:normAutofit fontScale="92500"/>
          </a:bodyPr>
          <a:lstStyle/>
          <a:p>
            <a:r>
              <a:rPr lang="en-US"/>
              <a:t>Differences Across Political Party</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534654914"/>
              </p:ext>
            </p:extLst>
          </p:nvPr>
        </p:nvGraphicFramePr>
        <p:xfrm>
          <a:off x="457200" y="2364175"/>
          <a:ext cx="4040188" cy="3497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1749910160"/>
              </p:ext>
            </p:extLst>
          </p:nvPr>
        </p:nvGraphicFramePr>
        <p:xfrm>
          <a:off x="4645024" y="1910689"/>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4809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81"/>
            <a:ext cx="8229600" cy="919135"/>
          </a:xfrm>
        </p:spPr>
        <p:txBody>
          <a:bodyPr>
            <a:normAutofit/>
          </a:bodyPr>
          <a:lstStyle/>
          <a:p>
            <a:r>
              <a:rPr lang="en-US" sz="3000" b="1"/>
              <a:t>Same Sex Marriage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6546470"/>
              </p:ext>
            </p:extLst>
          </p:nvPr>
        </p:nvGraphicFramePr>
        <p:xfrm>
          <a:off x="370516" y="1389116"/>
          <a:ext cx="8229600" cy="4934015"/>
        </p:xfrm>
        <a:graphic>
          <a:graphicData uri="http://schemas.openxmlformats.org/drawingml/2006/table">
            <a:tbl>
              <a:tblPr firstRow="1" bandRow="1">
                <a:tableStyleId>{5C22544A-7EE6-4342-B048-85BDC9FD1C3A}</a:tableStyleId>
              </a:tblPr>
              <a:tblGrid>
                <a:gridCol w="3336907">
                  <a:extLst>
                    <a:ext uri="{9D8B030D-6E8A-4147-A177-3AD203B41FA5}">
                      <a16:colId xmlns:a16="http://schemas.microsoft.com/office/drawing/2014/main" val="20000"/>
                    </a:ext>
                  </a:extLst>
                </a:gridCol>
                <a:gridCol w="2606092">
                  <a:extLst>
                    <a:ext uri="{9D8B030D-6E8A-4147-A177-3AD203B41FA5}">
                      <a16:colId xmlns:a16="http://schemas.microsoft.com/office/drawing/2014/main" val="20001"/>
                    </a:ext>
                  </a:extLst>
                </a:gridCol>
                <a:gridCol w="2286601">
                  <a:extLst>
                    <a:ext uri="{9D8B030D-6E8A-4147-A177-3AD203B41FA5}">
                      <a16:colId xmlns:a16="http://schemas.microsoft.com/office/drawing/2014/main" val="20002"/>
                    </a:ext>
                  </a:extLst>
                </a:gridCol>
              </a:tblGrid>
              <a:tr h="793979">
                <a:tc>
                  <a:txBody>
                    <a:bodyPr/>
                    <a:lstStyle/>
                    <a:p>
                      <a:endParaRPr lang="en-US" sz="1600" dirty="0"/>
                    </a:p>
                  </a:txBody>
                  <a:tcPr/>
                </a:tc>
                <a:tc>
                  <a:txBody>
                    <a:bodyPr/>
                    <a:lstStyle/>
                    <a:p>
                      <a:pPr algn="ctr"/>
                      <a:endParaRPr lang="en-US"/>
                    </a:p>
                    <a:p>
                      <a:pPr algn="ctr"/>
                      <a:r>
                        <a:rPr lang="en-US"/>
                        <a:t>Yes</a:t>
                      </a:r>
                    </a:p>
                  </a:txBody>
                  <a:tcPr/>
                </a:tc>
                <a:tc>
                  <a:txBody>
                    <a:bodyPr/>
                    <a:lstStyle/>
                    <a:p>
                      <a:pPr algn="ctr"/>
                      <a:endParaRPr lang="en-US"/>
                    </a:p>
                    <a:p>
                      <a:pPr algn="ctr"/>
                      <a:r>
                        <a:rPr lang="en-US"/>
                        <a:t>No</a:t>
                      </a:r>
                    </a:p>
                  </a:txBody>
                  <a:tcPr/>
                </a:tc>
                <a:extLst>
                  <a:ext uri="{0D108BD9-81ED-4DB2-BD59-A6C34878D82A}">
                    <a16:rowId xmlns:a16="http://schemas.microsoft.com/office/drawing/2014/main" val="10000"/>
                  </a:ext>
                </a:extLst>
              </a:tr>
              <a:tr h="460004">
                <a:tc>
                  <a:txBody>
                    <a:bodyPr/>
                    <a:lstStyle/>
                    <a:p>
                      <a:r>
                        <a:rPr lang="en-US" b="1"/>
                        <a:t>Total</a:t>
                      </a:r>
                    </a:p>
                  </a:txBody>
                  <a:tcPr/>
                </a:tc>
                <a:tc>
                  <a:txBody>
                    <a:bodyPr/>
                    <a:lstStyle/>
                    <a:p>
                      <a:pPr algn="ctr"/>
                      <a:r>
                        <a:rPr lang="en-US" b="1"/>
                        <a:t>66%</a:t>
                      </a:r>
                    </a:p>
                  </a:txBody>
                  <a:tcPr/>
                </a:tc>
                <a:tc>
                  <a:txBody>
                    <a:bodyPr/>
                    <a:lstStyle/>
                    <a:p>
                      <a:pPr algn="ctr"/>
                      <a:r>
                        <a:rPr lang="en-US" b="1"/>
                        <a:t>26%</a:t>
                      </a:r>
                    </a:p>
                  </a:txBody>
                  <a:tcPr/>
                </a:tc>
                <a:extLst>
                  <a:ext uri="{0D108BD9-81ED-4DB2-BD59-A6C34878D82A}">
                    <a16:rowId xmlns:a16="http://schemas.microsoft.com/office/drawing/2014/main" val="10001"/>
                  </a:ext>
                </a:extLst>
              </a:tr>
              <a:tr h="460004">
                <a:tc>
                  <a:txBody>
                    <a:bodyPr/>
                    <a:lstStyle/>
                    <a:p>
                      <a:r>
                        <a:rPr lang="en-US">
                          <a:solidFill>
                            <a:srgbClr val="FF0000"/>
                          </a:solidFill>
                        </a:rPr>
                        <a:t>18-34yrs</a:t>
                      </a:r>
                    </a:p>
                  </a:txBody>
                  <a:tcPr/>
                </a:tc>
                <a:tc>
                  <a:txBody>
                    <a:bodyPr/>
                    <a:lstStyle/>
                    <a:p>
                      <a:pPr algn="ctr"/>
                      <a:r>
                        <a:rPr lang="en-US">
                          <a:solidFill>
                            <a:srgbClr val="FF0000"/>
                          </a:solidFill>
                        </a:rPr>
                        <a:t>79%</a:t>
                      </a:r>
                    </a:p>
                  </a:txBody>
                  <a:tcPr/>
                </a:tc>
                <a:tc>
                  <a:txBody>
                    <a:bodyPr/>
                    <a:lstStyle/>
                    <a:p>
                      <a:pPr algn="ctr"/>
                      <a:r>
                        <a:rPr lang="en-US">
                          <a:solidFill>
                            <a:srgbClr val="FF0000"/>
                          </a:solidFill>
                        </a:rPr>
                        <a:t>16%</a:t>
                      </a:r>
                    </a:p>
                  </a:txBody>
                  <a:tcPr/>
                </a:tc>
                <a:extLst>
                  <a:ext uri="{0D108BD9-81ED-4DB2-BD59-A6C34878D82A}">
                    <a16:rowId xmlns:a16="http://schemas.microsoft.com/office/drawing/2014/main" val="10002"/>
                  </a:ext>
                </a:extLst>
              </a:tr>
              <a:tr h="460004">
                <a:tc>
                  <a:txBody>
                    <a:bodyPr/>
                    <a:lstStyle/>
                    <a:p>
                      <a:r>
                        <a:rPr lang="en-US"/>
                        <a:t>50-64yrs</a:t>
                      </a:r>
                    </a:p>
                  </a:txBody>
                  <a:tcPr/>
                </a:tc>
                <a:tc>
                  <a:txBody>
                    <a:bodyPr/>
                    <a:lstStyle/>
                    <a:p>
                      <a:pPr algn="ctr"/>
                      <a:r>
                        <a:rPr lang="en-US"/>
                        <a:t>52%</a:t>
                      </a:r>
                    </a:p>
                  </a:txBody>
                  <a:tcPr/>
                </a:tc>
                <a:tc>
                  <a:txBody>
                    <a:bodyPr/>
                    <a:lstStyle/>
                    <a:p>
                      <a:pPr algn="ctr"/>
                      <a:r>
                        <a:rPr lang="en-US"/>
                        <a:t>38%</a:t>
                      </a:r>
                    </a:p>
                  </a:txBody>
                  <a:tcPr/>
                </a:tc>
                <a:extLst>
                  <a:ext uri="{0D108BD9-81ED-4DB2-BD59-A6C34878D82A}">
                    <a16:rowId xmlns:a16="http://schemas.microsoft.com/office/drawing/2014/main" val="10003"/>
                  </a:ext>
                </a:extLst>
              </a:tr>
              <a:tr h="460004">
                <a:tc>
                  <a:txBody>
                    <a:bodyPr/>
                    <a:lstStyle/>
                    <a:p>
                      <a:r>
                        <a:rPr lang="en-US">
                          <a:solidFill>
                            <a:srgbClr val="FF0000"/>
                          </a:solidFill>
                        </a:rPr>
                        <a:t>English Interview</a:t>
                      </a:r>
                    </a:p>
                  </a:txBody>
                  <a:tcPr/>
                </a:tc>
                <a:tc>
                  <a:txBody>
                    <a:bodyPr/>
                    <a:lstStyle/>
                    <a:p>
                      <a:pPr algn="ctr"/>
                      <a:r>
                        <a:rPr lang="en-US">
                          <a:solidFill>
                            <a:srgbClr val="FF0000"/>
                          </a:solidFill>
                        </a:rPr>
                        <a:t>74%</a:t>
                      </a:r>
                    </a:p>
                  </a:txBody>
                  <a:tcPr/>
                </a:tc>
                <a:tc>
                  <a:txBody>
                    <a:bodyPr/>
                    <a:lstStyle/>
                    <a:p>
                      <a:pPr algn="ctr"/>
                      <a:r>
                        <a:rPr lang="en-US">
                          <a:solidFill>
                            <a:srgbClr val="FF0000"/>
                          </a:solidFill>
                        </a:rPr>
                        <a:t>21%</a:t>
                      </a:r>
                    </a:p>
                  </a:txBody>
                  <a:tcPr/>
                </a:tc>
                <a:extLst>
                  <a:ext uri="{0D108BD9-81ED-4DB2-BD59-A6C34878D82A}">
                    <a16:rowId xmlns:a16="http://schemas.microsoft.com/office/drawing/2014/main" val="10004"/>
                  </a:ext>
                </a:extLst>
              </a:tr>
              <a:tr h="460004">
                <a:tc>
                  <a:txBody>
                    <a:bodyPr/>
                    <a:lstStyle/>
                    <a:p>
                      <a:r>
                        <a:rPr lang="en-US"/>
                        <a:t>Spanish Interview</a:t>
                      </a:r>
                    </a:p>
                  </a:txBody>
                  <a:tcPr/>
                </a:tc>
                <a:tc>
                  <a:txBody>
                    <a:bodyPr/>
                    <a:lstStyle/>
                    <a:p>
                      <a:pPr algn="ctr"/>
                      <a:r>
                        <a:rPr lang="en-US"/>
                        <a:t>46%</a:t>
                      </a:r>
                    </a:p>
                  </a:txBody>
                  <a:tcPr/>
                </a:tc>
                <a:tc>
                  <a:txBody>
                    <a:bodyPr/>
                    <a:lstStyle/>
                    <a:p>
                      <a:pPr algn="ctr"/>
                      <a:r>
                        <a:rPr lang="en-US"/>
                        <a:t>39%</a:t>
                      </a:r>
                    </a:p>
                  </a:txBody>
                  <a:tcPr/>
                </a:tc>
                <a:extLst>
                  <a:ext uri="{0D108BD9-81ED-4DB2-BD59-A6C34878D82A}">
                    <a16:rowId xmlns:a16="http://schemas.microsoft.com/office/drawing/2014/main" val="10005"/>
                  </a:ext>
                </a:extLst>
              </a:tr>
              <a:tr h="460004">
                <a:tc>
                  <a:txBody>
                    <a:bodyPr/>
                    <a:lstStyle/>
                    <a:p>
                      <a:r>
                        <a:rPr lang="en-US">
                          <a:solidFill>
                            <a:srgbClr val="FF0000"/>
                          </a:solidFill>
                        </a:rPr>
                        <a:t>US born</a:t>
                      </a:r>
                    </a:p>
                  </a:txBody>
                  <a:tcPr/>
                </a:tc>
                <a:tc>
                  <a:txBody>
                    <a:bodyPr/>
                    <a:lstStyle/>
                    <a:p>
                      <a:pPr algn="ctr"/>
                      <a:r>
                        <a:rPr lang="en-US">
                          <a:solidFill>
                            <a:srgbClr val="FF0000"/>
                          </a:solidFill>
                        </a:rPr>
                        <a:t>76%</a:t>
                      </a:r>
                    </a:p>
                  </a:txBody>
                  <a:tcPr/>
                </a:tc>
                <a:tc>
                  <a:txBody>
                    <a:bodyPr/>
                    <a:lstStyle/>
                    <a:p>
                      <a:pPr algn="ctr"/>
                      <a:r>
                        <a:rPr lang="en-US">
                          <a:solidFill>
                            <a:srgbClr val="FF0000"/>
                          </a:solidFill>
                        </a:rPr>
                        <a:t>20%</a:t>
                      </a:r>
                    </a:p>
                  </a:txBody>
                  <a:tcPr/>
                </a:tc>
                <a:extLst>
                  <a:ext uri="{0D108BD9-81ED-4DB2-BD59-A6C34878D82A}">
                    <a16:rowId xmlns:a16="http://schemas.microsoft.com/office/drawing/2014/main" val="10006"/>
                  </a:ext>
                </a:extLst>
              </a:tr>
              <a:tr h="460004">
                <a:tc>
                  <a:txBody>
                    <a:bodyPr/>
                    <a:lstStyle/>
                    <a:p>
                      <a:r>
                        <a:rPr lang="en-US"/>
                        <a:t>Foreign born</a:t>
                      </a:r>
                    </a:p>
                  </a:txBody>
                  <a:tcPr/>
                </a:tc>
                <a:tc>
                  <a:txBody>
                    <a:bodyPr/>
                    <a:lstStyle/>
                    <a:p>
                      <a:pPr algn="ctr"/>
                      <a:r>
                        <a:rPr lang="en-US"/>
                        <a:t>52%</a:t>
                      </a:r>
                    </a:p>
                  </a:txBody>
                  <a:tcPr/>
                </a:tc>
                <a:tc>
                  <a:txBody>
                    <a:bodyPr/>
                    <a:lstStyle/>
                    <a:p>
                      <a:pPr algn="ctr"/>
                      <a:r>
                        <a:rPr lang="en-US"/>
                        <a:t>35%</a:t>
                      </a:r>
                    </a:p>
                  </a:txBody>
                  <a:tcPr/>
                </a:tc>
                <a:extLst>
                  <a:ext uri="{0D108BD9-81ED-4DB2-BD59-A6C34878D82A}">
                    <a16:rowId xmlns:a16="http://schemas.microsoft.com/office/drawing/2014/main" val="10007"/>
                  </a:ext>
                </a:extLst>
              </a:tr>
              <a:tr h="460004">
                <a:tc>
                  <a:txBody>
                    <a:bodyPr/>
                    <a:lstStyle/>
                    <a:p>
                      <a:r>
                        <a:rPr lang="en-US"/>
                        <a:t>HS or less</a:t>
                      </a:r>
                    </a:p>
                  </a:txBody>
                  <a:tcPr/>
                </a:tc>
                <a:tc>
                  <a:txBody>
                    <a:bodyPr/>
                    <a:lstStyle/>
                    <a:p>
                      <a:pPr algn="ctr"/>
                      <a:r>
                        <a:rPr lang="en-US"/>
                        <a:t>51%</a:t>
                      </a:r>
                    </a:p>
                  </a:txBody>
                  <a:tcPr/>
                </a:tc>
                <a:tc>
                  <a:txBody>
                    <a:bodyPr/>
                    <a:lstStyle/>
                    <a:p>
                      <a:pPr algn="ctr"/>
                      <a:r>
                        <a:rPr lang="en-US"/>
                        <a:t>36%</a:t>
                      </a:r>
                    </a:p>
                  </a:txBody>
                  <a:tcPr/>
                </a:tc>
                <a:extLst>
                  <a:ext uri="{0D108BD9-81ED-4DB2-BD59-A6C34878D82A}">
                    <a16:rowId xmlns:a16="http://schemas.microsoft.com/office/drawing/2014/main" val="10008"/>
                  </a:ext>
                </a:extLst>
              </a:tr>
              <a:tr h="460004">
                <a:tc>
                  <a:txBody>
                    <a:bodyPr/>
                    <a:lstStyle/>
                    <a:p>
                      <a:r>
                        <a:rPr lang="en-US">
                          <a:solidFill>
                            <a:srgbClr val="FF0000"/>
                          </a:solidFill>
                        </a:rPr>
                        <a:t>College +</a:t>
                      </a:r>
                    </a:p>
                  </a:txBody>
                  <a:tcPr/>
                </a:tc>
                <a:tc>
                  <a:txBody>
                    <a:bodyPr/>
                    <a:lstStyle/>
                    <a:p>
                      <a:pPr algn="ctr"/>
                      <a:r>
                        <a:rPr lang="en-US">
                          <a:solidFill>
                            <a:srgbClr val="FF0000"/>
                          </a:solidFill>
                        </a:rPr>
                        <a:t>77%</a:t>
                      </a:r>
                    </a:p>
                  </a:txBody>
                  <a:tcPr/>
                </a:tc>
                <a:tc>
                  <a:txBody>
                    <a:bodyPr/>
                    <a:lstStyle/>
                    <a:p>
                      <a:pPr algn="ctr"/>
                      <a:r>
                        <a:rPr lang="en-US" dirty="0">
                          <a:solidFill>
                            <a:srgbClr val="FF0000"/>
                          </a:solidFill>
                        </a:rPr>
                        <a:t>19%</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0568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3610"/>
            <a:ext cx="8229600" cy="1723115"/>
          </a:xfrm>
        </p:spPr>
        <p:txBody>
          <a:bodyPr>
            <a:noAutofit/>
          </a:bodyPr>
          <a:lstStyle/>
          <a:p>
            <a:r>
              <a:rPr lang="en-US" sz="3000" b="1" dirty="0">
                <a:latin typeface="Calibri"/>
                <a:cs typeface="Calibri"/>
              </a:rPr>
              <a:t>Latinos by the Numbers</a:t>
            </a:r>
            <a:br>
              <a:rPr lang="en-US" sz="3000" b="1" dirty="0">
                <a:latin typeface="Calibri"/>
                <a:cs typeface="Calibri"/>
              </a:rPr>
            </a:br>
            <a:r>
              <a:rPr lang="en-US" sz="3000" i="1" dirty="0"/>
              <a:t>15 million Latinos in CA, 39% of the state pop</a:t>
            </a:r>
            <a:r>
              <a:rPr lang="en-US" sz="3200" i="1" dirty="0"/>
              <a:t/>
            </a:r>
            <a:br>
              <a:rPr lang="en-US" sz="3200" i="1" dirty="0"/>
            </a:br>
            <a:endParaRPr lang="en-US" sz="3000" i="1" dirty="0">
              <a:solidFill>
                <a:srgbClr val="FFFFFF"/>
              </a:solidFill>
              <a:latin typeface="Calibri"/>
              <a:cs typeface="Calibri"/>
            </a:endParaRPr>
          </a:p>
        </p:txBody>
      </p:sp>
      <p:sp>
        <p:nvSpPr>
          <p:cNvPr id="3" name="Content Placeholder 2"/>
          <p:cNvSpPr>
            <a:spLocks noGrp="1"/>
          </p:cNvSpPr>
          <p:nvPr>
            <p:ph sz="half" idx="1"/>
          </p:nvPr>
        </p:nvSpPr>
        <p:spPr>
          <a:xfrm>
            <a:off x="429376" y="1654590"/>
            <a:ext cx="4038600" cy="4525963"/>
          </a:xfrm>
        </p:spPr>
        <p:txBody>
          <a:bodyPr>
            <a:normAutofit/>
          </a:bodyPr>
          <a:lstStyle/>
          <a:p>
            <a:pPr marL="171450" indent="-171450"/>
            <a:endParaRPr lang="en-US" dirty="0"/>
          </a:p>
          <a:p>
            <a:pPr marL="0" indent="0">
              <a:buNone/>
            </a:pPr>
            <a:endParaRPr lang="en-US" sz="2400" dirty="0"/>
          </a:p>
          <a:p>
            <a:pPr marL="171450" indent="-171450"/>
            <a:r>
              <a:rPr lang="en-US" sz="2400" dirty="0"/>
              <a:t>4.9 million Latinos in LA County, 48.4% of the County’s population </a:t>
            </a:r>
            <a:br>
              <a:rPr lang="en-US" sz="2400" dirty="0"/>
            </a:br>
            <a:endParaRPr lang="en-US" sz="2400" dirty="0"/>
          </a:p>
          <a:p>
            <a:pPr marL="171450" indent="-171450"/>
            <a:r>
              <a:rPr lang="en-US" sz="2400" dirty="0"/>
              <a:t> 1,632,000 Latino registered voters in LA County, 32% of registered voters</a:t>
            </a:r>
          </a:p>
          <a:p>
            <a:pPr marL="0" indent="0">
              <a:buNone/>
            </a:pPr>
            <a:endParaRPr lang="en-US" dirty="0"/>
          </a:p>
          <a:p>
            <a:pPr marL="171450" indent="-171450"/>
            <a:endParaRPr lang="en-US" dirty="0"/>
          </a:p>
        </p:txBody>
      </p:sp>
      <p:sp>
        <p:nvSpPr>
          <p:cNvPr id="8" name="Rectangle 7"/>
          <p:cNvSpPr/>
          <p:nvPr/>
        </p:nvSpPr>
        <p:spPr>
          <a:xfrm>
            <a:off x="1688802" y="1485313"/>
            <a:ext cx="5814772" cy="338554"/>
          </a:xfrm>
          <a:prstGeom prst="rect">
            <a:avLst/>
          </a:prstGeom>
        </p:spPr>
        <p:txBody>
          <a:bodyPr wrap="square">
            <a:spAutoFit/>
          </a:bodyPr>
          <a:lstStyle/>
          <a:p>
            <a:r>
              <a:rPr lang="en-US" sz="1600" b="0"/>
              <a:t> </a:t>
            </a:r>
          </a:p>
        </p:txBody>
      </p:sp>
      <p:graphicFrame>
        <p:nvGraphicFramePr>
          <p:cNvPr id="10" name="Chart 9"/>
          <p:cNvGraphicFramePr>
            <a:graphicFrameLocks/>
          </p:cNvGraphicFramePr>
          <p:nvPr>
            <p:extLst>
              <p:ext uri="{D42A27DB-BD31-4B8C-83A1-F6EECF244321}">
                <p14:modId xmlns:p14="http://schemas.microsoft.com/office/powerpoint/2010/main" val="1703950441"/>
              </p:ext>
            </p:extLst>
          </p:nvPr>
        </p:nvGraphicFramePr>
        <p:xfrm>
          <a:off x="4941815" y="1823867"/>
          <a:ext cx="3643618" cy="3887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49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80" y="434501"/>
            <a:ext cx="8120574" cy="1002692"/>
          </a:xfrm>
        </p:spPr>
        <p:txBody>
          <a:bodyPr>
            <a:normAutofit/>
          </a:bodyPr>
          <a:lstStyle/>
          <a:p>
            <a:r>
              <a:rPr lang="en-US" sz="3000" b="1"/>
              <a:t>Abortion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9139146"/>
              </p:ext>
            </p:extLst>
          </p:nvPr>
        </p:nvGraphicFramePr>
        <p:xfrm>
          <a:off x="413906" y="1370351"/>
          <a:ext cx="8229599" cy="5197283"/>
        </p:xfrm>
        <a:graphic>
          <a:graphicData uri="http://schemas.openxmlformats.org/drawingml/2006/table">
            <a:tbl>
              <a:tblPr firstRow="1" bandRow="1">
                <a:tableStyleId>{5C22544A-7EE6-4342-B048-85BDC9FD1C3A}</a:tableStyleId>
              </a:tblPr>
              <a:tblGrid>
                <a:gridCol w="1680864">
                  <a:extLst>
                    <a:ext uri="{9D8B030D-6E8A-4147-A177-3AD203B41FA5}">
                      <a16:colId xmlns:a16="http://schemas.microsoft.com/office/drawing/2014/main" val="20000"/>
                    </a:ext>
                  </a:extLst>
                </a:gridCol>
                <a:gridCol w="1019937">
                  <a:extLst>
                    <a:ext uri="{9D8B030D-6E8A-4147-A177-3AD203B41FA5}">
                      <a16:colId xmlns:a16="http://schemas.microsoft.com/office/drawing/2014/main" val="20001"/>
                    </a:ext>
                  </a:extLst>
                </a:gridCol>
                <a:gridCol w="1487101">
                  <a:extLst>
                    <a:ext uri="{9D8B030D-6E8A-4147-A177-3AD203B41FA5}">
                      <a16:colId xmlns:a16="http://schemas.microsoft.com/office/drawing/2014/main" val="20002"/>
                    </a:ext>
                  </a:extLst>
                </a:gridCol>
                <a:gridCol w="2205588">
                  <a:extLst>
                    <a:ext uri="{9D8B030D-6E8A-4147-A177-3AD203B41FA5}">
                      <a16:colId xmlns:a16="http://schemas.microsoft.com/office/drawing/2014/main" val="20003"/>
                    </a:ext>
                  </a:extLst>
                </a:gridCol>
                <a:gridCol w="1836109">
                  <a:extLst>
                    <a:ext uri="{9D8B030D-6E8A-4147-A177-3AD203B41FA5}">
                      <a16:colId xmlns:a16="http://schemas.microsoft.com/office/drawing/2014/main" val="20004"/>
                    </a:ext>
                  </a:extLst>
                </a:gridCol>
              </a:tblGrid>
              <a:tr h="680881">
                <a:tc>
                  <a:txBody>
                    <a:bodyPr/>
                    <a:lstStyle/>
                    <a:p>
                      <a:endParaRPr lang="en-US" sz="1400"/>
                    </a:p>
                  </a:txBody>
                  <a:tcPr/>
                </a:tc>
                <a:tc>
                  <a:txBody>
                    <a:bodyPr/>
                    <a:lstStyle/>
                    <a:p>
                      <a:r>
                        <a:rPr lang="en-US" sz="1400"/>
                        <a:t>Always </a:t>
                      </a:r>
                    </a:p>
                    <a:p>
                      <a:r>
                        <a:rPr lang="en-US" sz="1400"/>
                        <a:t>legal</a:t>
                      </a:r>
                    </a:p>
                  </a:txBody>
                  <a:tcPr/>
                </a:tc>
                <a:tc>
                  <a:txBody>
                    <a:bodyPr/>
                    <a:lstStyle/>
                    <a:p>
                      <a:r>
                        <a:rPr lang="en-US" sz="1400"/>
                        <a:t>Legal most of the time</a:t>
                      </a:r>
                    </a:p>
                  </a:txBody>
                  <a:tcPr/>
                </a:tc>
                <a:tc>
                  <a:txBody>
                    <a:bodyPr/>
                    <a:lstStyle/>
                    <a:p>
                      <a:r>
                        <a:rPr lang="en-US" sz="1400"/>
                        <a:t>Illegal, except for rape,</a:t>
                      </a:r>
                      <a:r>
                        <a:rPr lang="en-US" sz="1400" baseline="0"/>
                        <a:t> incest, save mother’s life</a:t>
                      </a:r>
                      <a:endParaRPr lang="en-US" sz="1400"/>
                    </a:p>
                  </a:txBody>
                  <a:tcPr/>
                </a:tc>
                <a:tc>
                  <a:txBody>
                    <a:bodyPr/>
                    <a:lstStyle/>
                    <a:p>
                      <a:r>
                        <a:rPr lang="en-US" sz="1400"/>
                        <a:t>Made illegal without any exceptions</a:t>
                      </a:r>
                    </a:p>
                  </a:txBody>
                  <a:tcPr/>
                </a:tc>
                <a:extLst>
                  <a:ext uri="{0D108BD9-81ED-4DB2-BD59-A6C34878D82A}">
                    <a16:rowId xmlns:a16="http://schemas.microsoft.com/office/drawing/2014/main" val="10000"/>
                  </a:ext>
                </a:extLst>
              </a:tr>
              <a:tr h="410582">
                <a:tc>
                  <a:txBody>
                    <a:bodyPr/>
                    <a:lstStyle/>
                    <a:p>
                      <a:r>
                        <a:rPr lang="en-US" sz="1600" b="1"/>
                        <a:t>Total</a:t>
                      </a:r>
                    </a:p>
                  </a:txBody>
                  <a:tcPr/>
                </a:tc>
                <a:tc>
                  <a:txBody>
                    <a:bodyPr/>
                    <a:lstStyle/>
                    <a:p>
                      <a:pPr algn="ctr"/>
                      <a:r>
                        <a:rPr lang="en-US" b="1"/>
                        <a:t>29%</a:t>
                      </a:r>
                    </a:p>
                  </a:txBody>
                  <a:tcPr/>
                </a:tc>
                <a:tc>
                  <a:txBody>
                    <a:bodyPr/>
                    <a:lstStyle/>
                    <a:p>
                      <a:pPr algn="ctr"/>
                      <a:r>
                        <a:rPr lang="en-US" b="1"/>
                        <a:t>21%</a:t>
                      </a:r>
                    </a:p>
                  </a:txBody>
                  <a:tcPr/>
                </a:tc>
                <a:tc>
                  <a:txBody>
                    <a:bodyPr/>
                    <a:lstStyle/>
                    <a:p>
                      <a:pPr algn="ctr"/>
                      <a:r>
                        <a:rPr lang="en-US" b="1"/>
                        <a:t>33%</a:t>
                      </a:r>
                    </a:p>
                  </a:txBody>
                  <a:tcPr/>
                </a:tc>
                <a:tc>
                  <a:txBody>
                    <a:bodyPr/>
                    <a:lstStyle/>
                    <a:p>
                      <a:pPr algn="ctr"/>
                      <a:r>
                        <a:rPr lang="en-US" b="1"/>
                        <a:t>11%</a:t>
                      </a:r>
                    </a:p>
                  </a:txBody>
                  <a:tcPr/>
                </a:tc>
                <a:extLst>
                  <a:ext uri="{0D108BD9-81ED-4DB2-BD59-A6C34878D82A}">
                    <a16:rowId xmlns:a16="http://schemas.microsoft.com/office/drawing/2014/main" val="10001"/>
                  </a:ext>
                </a:extLst>
              </a:tr>
              <a:tr h="410582">
                <a:tc>
                  <a:txBody>
                    <a:bodyPr/>
                    <a:lstStyle/>
                    <a:p>
                      <a:r>
                        <a:rPr lang="en-US" sz="1600">
                          <a:solidFill>
                            <a:srgbClr val="FF0000"/>
                          </a:solidFill>
                        </a:rPr>
                        <a:t>18-34yrs</a:t>
                      </a:r>
                    </a:p>
                  </a:txBody>
                  <a:tcPr/>
                </a:tc>
                <a:tc>
                  <a:txBody>
                    <a:bodyPr/>
                    <a:lstStyle/>
                    <a:p>
                      <a:pPr algn="ctr"/>
                      <a:r>
                        <a:rPr lang="en-US">
                          <a:solidFill>
                            <a:srgbClr val="FF0000"/>
                          </a:solidFill>
                        </a:rPr>
                        <a:t>36%</a:t>
                      </a:r>
                    </a:p>
                  </a:txBody>
                  <a:tcPr/>
                </a:tc>
                <a:tc>
                  <a:txBody>
                    <a:bodyPr/>
                    <a:lstStyle/>
                    <a:p>
                      <a:pPr algn="ctr"/>
                      <a:r>
                        <a:rPr lang="en-US">
                          <a:solidFill>
                            <a:srgbClr val="FF0000"/>
                          </a:solidFill>
                        </a:rPr>
                        <a:t>26%</a:t>
                      </a:r>
                    </a:p>
                  </a:txBody>
                  <a:tcPr/>
                </a:tc>
                <a:tc>
                  <a:txBody>
                    <a:bodyPr/>
                    <a:lstStyle/>
                    <a:p>
                      <a:pPr algn="ctr"/>
                      <a:r>
                        <a:rPr lang="en-US">
                          <a:solidFill>
                            <a:srgbClr val="FF0000"/>
                          </a:solidFill>
                        </a:rPr>
                        <a:t>26%</a:t>
                      </a:r>
                    </a:p>
                  </a:txBody>
                  <a:tcPr/>
                </a:tc>
                <a:tc>
                  <a:txBody>
                    <a:bodyPr/>
                    <a:lstStyle/>
                    <a:p>
                      <a:pPr algn="ctr"/>
                      <a:r>
                        <a:rPr lang="en-US">
                          <a:solidFill>
                            <a:srgbClr val="FF0000"/>
                          </a:solidFill>
                        </a:rPr>
                        <a:t>7%</a:t>
                      </a:r>
                    </a:p>
                  </a:txBody>
                  <a:tcPr/>
                </a:tc>
                <a:extLst>
                  <a:ext uri="{0D108BD9-81ED-4DB2-BD59-A6C34878D82A}">
                    <a16:rowId xmlns:a16="http://schemas.microsoft.com/office/drawing/2014/main" val="10002"/>
                  </a:ext>
                </a:extLst>
              </a:tr>
              <a:tr h="410582">
                <a:tc>
                  <a:txBody>
                    <a:bodyPr/>
                    <a:lstStyle/>
                    <a:p>
                      <a:r>
                        <a:rPr lang="en-US" sz="1600"/>
                        <a:t>65yrs+</a:t>
                      </a:r>
                    </a:p>
                  </a:txBody>
                  <a:tcPr/>
                </a:tc>
                <a:tc>
                  <a:txBody>
                    <a:bodyPr/>
                    <a:lstStyle/>
                    <a:p>
                      <a:pPr algn="ctr"/>
                      <a:r>
                        <a:rPr lang="en-US"/>
                        <a:t>17%</a:t>
                      </a:r>
                    </a:p>
                  </a:txBody>
                  <a:tcPr/>
                </a:tc>
                <a:tc>
                  <a:txBody>
                    <a:bodyPr/>
                    <a:lstStyle/>
                    <a:p>
                      <a:pPr algn="ctr"/>
                      <a:r>
                        <a:rPr lang="en-US"/>
                        <a:t>12%</a:t>
                      </a:r>
                    </a:p>
                  </a:txBody>
                  <a:tcPr/>
                </a:tc>
                <a:tc>
                  <a:txBody>
                    <a:bodyPr/>
                    <a:lstStyle/>
                    <a:p>
                      <a:pPr algn="ctr"/>
                      <a:r>
                        <a:rPr lang="en-US"/>
                        <a:t>47%</a:t>
                      </a:r>
                    </a:p>
                  </a:txBody>
                  <a:tcPr/>
                </a:tc>
                <a:tc>
                  <a:txBody>
                    <a:bodyPr/>
                    <a:lstStyle/>
                    <a:p>
                      <a:pPr algn="ctr"/>
                      <a:r>
                        <a:rPr lang="en-US"/>
                        <a:t>16%</a:t>
                      </a:r>
                    </a:p>
                  </a:txBody>
                  <a:tcPr/>
                </a:tc>
                <a:extLst>
                  <a:ext uri="{0D108BD9-81ED-4DB2-BD59-A6C34878D82A}">
                    <a16:rowId xmlns:a16="http://schemas.microsoft.com/office/drawing/2014/main" val="10003"/>
                  </a:ext>
                </a:extLst>
              </a:tr>
              <a:tr h="410582">
                <a:tc>
                  <a:txBody>
                    <a:bodyPr/>
                    <a:lstStyle/>
                    <a:p>
                      <a:r>
                        <a:rPr lang="en-US" sz="1600">
                          <a:solidFill>
                            <a:srgbClr val="FF0000"/>
                          </a:solidFill>
                        </a:rPr>
                        <a:t>English Interview</a:t>
                      </a:r>
                    </a:p>
                  </a:txBody>
                  <a:tcPr/>
                </a:tc>
                <a:tc>
                  <a:txBody>
                    <a:bodyPr/>
                    <a:lstStyle/>
                    <a:p>
                      <a:pPr algn="ctr"/>
                      <a:r>
                        <a:rPr lang="en-US">
                          <a:solidFill>
                            <a:srgbClr val="FF0000"/>
                          </a:solidFill>
                        </a:rPr>
                        <a:t>35%</a:t>
                      </a:r>
                    </a:p>
                  </a:txBody>
                  <a:tcPr/>
                </a:tc>
                <a:tc>
                  <a:txBody>
                    <a:bodyPr/>
                    <a:lstStyle/>
                    <a:p>
                      <a:pPr algn="ctr"/>
                      <a:r>
                        <a:rPr lang="en-US">
                          <a:solidFill>
                            <a:srgbClr val="FF0000"/>
                          </a:solidFill>
                        </a:rPr>
                        <a:t>25%</a:t>
                      </a:r>
                    </a:p>
                  </a:txBody>
                  <a:tcPr/>
                </a:tc>
                <a:tc>
                  <a:txBody>
                    <a:bodyPr/>
                    <a:lstStyle/>
                    <a:p>
                      <a:pPr algn="ctr"/>
                      <a:r>
                        <a:rPr lang="en-US">
                          <a:solidFill>
                            <a:srgbClr val="FF0000"/>
                          </a:solidFill>
                        </a:rPr>
                        <a:t>27%</a:t>
                      </a:r>
                    </a:p>
                  </a:txBody>
                  <a:tcPr/>
                </a:tc>
                <a:tc>
                  <a:txBody>
                    <a:bodyPr/>
                    <a:lstStyle/>
                    <a:p>
                      <a:pPr algn="ctr"/>
                      <a:r>
                        <a:rPr lang="en-US">
                          <a:solidFill>
                            <a:srgbClr val="FF0000"/>
                          </a:solidFill>
                        </a:rPr>
                        <a:t>7%</a:t>
                      </a:r>
                    </a:p>
                  </a:txBody>
                  <a:tcPr/>
                </a:tc>
                <a:extLst>
                  <a:ext uri="{0D108BD9-81ED-4DB2-BD59-A6C34878D82A}">
                    <a16:rowId xmlns:a16="http://schemas.microsoft.com/office/drawing/2014/main" val="10004"/>
                  </a:ext>
                </a:extLst>
              </a:tr>
              <a:tr h="410582">
                <a:tc>
                  <a:txBody>
                    <a:bodyPr/>
                    <a:lstStyle/>
                    <a:p>
                      <a:r>
                        <a:rPr lang="en-US" sz="1600"/>
                        <a:t>Spanish Interview</a:t>
                      </a:r>
                    </a:p>
                  </a:txBody>
                  <a:tcPr/>
                </a:tc>
                <a:tc>
                  <a:txBody>
                    <a:bodyPr/>
                    <a:lstStyle/>
                    <a:p>
                      <a:pPr algn="ctr"/>
                      <a:r>
                        <a:rPr lang="en-US"/>
                        <a:t>14%</a:t>
                      </a:r>
                    </a:p>
                  </a:txBody>
                  <a:tcPr/>
                </a:tc>
                <a:tc>
                  <a:txBody>
                    <a:bodyPr/>
                    <a:lstStyle/>
                    <a:p>
                      <a:pPr algn="ctr"/>
                      <a:r>
                        <a:rPr lang="en-US"/>
                        <a:t>10%</a:t>
                      </a:r>
                    </a:p>
                  </a:txBody>
                  <a:tcPr/>
                </a:tc>
                <a:tc>
                  <a:txBody>
                    <a:bodyPr/>
                    <a:lstStyle/>
                    <a:p>
                      <a:pPr algn="ctr"/>
                      <a:r>
                        <a:rPr lang="en-US"/>
                        <a:t>48%</a:t>
                      </a:r>
                    </a:p>
                  </a:txBody>
                  <a:tcPr/>
                </a:tc>
                <a:tc>
                  <a:txBody>
                    <a:bodyPr/>
                    <a:lstStyle/>
                    <a:p>
                      <a:pPr algn="ctr"/>
                      <a:r>
                        <a:rPr lang="en-US"/>
                        <a:t>20%</a:t>
                      </a:r>
                    </a:p>
                  </a:txBody>
                  <a:tcPr/>
                </a:tc>
                <a:extLst>
                  <a:ext uri="{0D108BD9-81ED-4DB2-BD59-A6C34878D82A}">
                    <a16:rowId xmlns:a16="http://schemas.microsoft.com/office/drawing/2014/main" val="10005"/>
                  </a:ext>
                </a:extLst>
              </a:tr>
              <a:tr h="410582">
                <a:tc>
                  <a:txBody>
                    <a:bodyPr/>
                    <a:lstStyle/>
                    <a:p>
                      <a:r>
                        <a:rPr lang="en-US" sz="1600">
                          <a:solidFill>
                            <a:srgbClr val="FF0000"/>
                          </a:solidFill>
                        </a:rPr>
                        <a:t>US born</a:t>
                      </a:r>
                    </a:p>
                  </a:txBody>
                  <a:tcPr/>
                </a:tc>
                <a:tc>
                  <a:txBody>
                    <a:bodyPr/>
                    <a:lstStyle/>
                    <a:p>
                      <a:pPr algn="ctr"/>
                      <a:r>
                        <a:rPr lang="en-US">
                          <a:solidFill>
                            <a:srgbClr val="FF0000"/>
                          </a:solidFill>
                        </a:rPr>
                        <a:t>37%</a:t>
                      </a:r>
                    </a:p>
                  </a:txBody>
                  <a:tcPr/>
                </a:tc>
                <a:tc>
                  <a:txBody>
                    <a:bodyPr/>
                    <a:lstStyle/>
                    <a:p>
                      <a:pPr algn="ctr"/>
                      <a:r>
                        <a:rPr lang="en-US">
                          <a:solidFill>
                            <a:srgbClr val="FF0000"/>
                          </a:solidFill>
                        </a:rPr>
                        <a:t>24%</a:t>
                      </a:r>
                    </a:p>
                  </a:txBody>
                  <a:tcPr/>
                </a:tc>
                <a:tc>
                  <a:txBody>
                    <a:bodyPr/>
                    <a:lstStyle/>
                    <a:p>
                      <a:pPr algn="ctr"/>
                      <a:r>
                        <a:rPr lang="en-US">
                          <a:solidFill>
                            <a:srgbClr val="FF0000"/>
                          </a:solidFill>
                        </a:rPr>
                        <a:t>38%</a:t>
                      </a:r>
                    </a:p>
                  </a:txBody>
                  <a:tcPr/>
                </a:tc>
                <a:tc>
                  <a:txBody>
                    <a:bodyPr/>
                    <a:lstStyle/>
                    <a:p>
                      <a:pPr algn="ctr"/>
                      <a:r>
                        <a:rPr lang="en-US">
                          <a:solidFill>
                            <a:srgbClr val="FF0000"/>
                          </a:solidFill>
                        </a:rPr>
                        <a:t>7%</a:t>
                      </a:r>
                    </a:p>
                  </a:txBody>
                  <a:tcPr/>
                </a:tc>
                <a:extLst>
                  <a:ext uri="{0D108BD9-81ED-4DB2-BD59-A6C34878D82A}">
                    <a16:rowId xmlns:a16="http://schemas.microsoft.com/office/drawing/2014/main" val="10006"/>
                  </a:ext>
                </a:extLst>
              </a:tr>
              <a:tr h="410582">
                <a:tc>
                  <a:txBody>
                    <a:bodyPr/>
                    <a:lstStyle/>
                    <a:p>
                      <a:r>
                        <a:rPr lang="en-US" sz="1600"/>
                        <a:t>Foreign born</a:t>
                      </a:r>
                    </a:p>
                  </a:txBody>
                  <a:tcPr/>
                </a:tc>
                <a:tc>
                  <a:txBody>
                    <a:bodyPr/>
                    <a:lstStyle/>
                    <a:p>
                      <a:pPr algn="ctr"/>
                      <a:r>
                        <a:rPr lang="en-US"/>
                        <a:t>17%</a:t>
                      </a:r>
                    </a:p>
                  </a:txBody>
                  <a:tcPr/>
                </a:tc>
                <a:tc>
                  <a:txBody>
                    <a:bodyPr/>
                    <a:lstStyle/>
                    <a:p>
                      <a:pPr algn="ctr"/>
                      <a:r>
                        <a:rPr lang="en-US"/>
                        <a:t>17%</a:t>
                      </a:r>
                    </a:p>
                  </a:txBody>
                  <a:tcPr/>
                </a:tc>
                <a:tc>
                  <a:txBody>
                    <a:bodyPr/>
                    <a:lstStyle/>
                    <a:p>
                      <a:pPr algn="ctr"/>
                      <a:r>
                        <a:rPr lang="en-US"/>
                        <a:t>42%</a:t>
                      </a:r>
                    </a:p>
                  </a:txBody>
                  <a:tcPr/>
                </a:tc>
                <a:tc>
                  <a:txBody>
                    <a:bodyPr/>
                    <a:lstStyle/>
                    <a:p>
                      <a:pPr algn="ctr"/>
                      <a:r>
                        <a:rPr lang="en-US"/>
                        <a:t>17%</a:t>
                      </a:r>
                    </a:p>
                  </a:txBody>
                  <a:tcPr/>
                </a:tc>
                <a:extLst>
                  <a:ext uri="{0D108BD9-81ED-4DB2-BD59-A6C34878D82A}">
                    <a16:rowId xmlns:a16="http://schemas.microsoft.com/office/drawing/2014/main" val="10007"/>
                  </a:ext>
                </a:extLst>
              </a:tr>
              <a:tr h="410582">
                <a:tc>
                  <a:txBody>
                    <a:bodyPr/>
                    <a:lstStyle/>
                    <a:p>
                      <a:r>
                        <a:rPr lang="en-US" sz="1600"/>
                        <a:t>HS or less</a:t>
                      </a:r>
                    </a:p>
                  </a:txBody>
                  <a:tcPr/>
                </a:tc>
                <a:tc>
                  <a:txBody>
                    <a:bodyPr/>
                    <a:lstStyle/>
                    <a:p>
                      <a:pPr algn="ctr"/>
                      <a:r>
                        <a:rPr lang="en-US"/>
                        <a:t>21%</a:t>
                      </a:r>
                    </a:p>
                  </a:txBody>
                  <a:tcPr/>
                </a:tc>
                <a:tc>
                  <a:txBody>
                    <a:bodyPr/>
                    <a:lstStyle/>
                    <a:p>
                      <a:pPr algn="ctr"/>
                      <a:r>
                        <a:rPr lang="en-US"/>
                        <a:t>10%</a:t>
                      </a:r>
                    </a:p>
                  </a:txBody>
                  <a:tcPr/>
                </a:tc>
                <a:tc>
                  <a:txBody>
                    <a:bodyPr/>
                    <a:lstStyle/>
                    <a:p>
                      <a:pPr algn="ctr"/>
                      <a:r>
                        <a:rPr lang="en-US"/>
                        <a:t>45%</a:t>
                      </a:r>
                    </a:p>
                  </a:txBody>
                  <a:tcPr/>
                </a:tc>
                <a:tc>
                  <a:txBody>
                    <a:bodyPr/>
                    <a:lstStyle/>
                    <a:p>
                      <a:pPr algn="ctr"/>
                      <a:r>
                        <a:rPr lang="en-US"/>
                        <a:t>16%</a:t>
                      </a:r>
                    </a:p>
                  </a:txBody>
                  <a:tcPr/>
                </a:tc>
                <a:extLst>
                  <a:ext uri="{0D108BD9-81ED-4DB2-BD59-A6C34878D82A}">
                    <a16:rowId xmlns:a16="http://schemas.microsoft.com/office/drawing/2014/main" val="10008"/>
                  </a:ext>
                </a:extLst>
              </a:tr>
              <a:tr h="410582">
                <a:tc>
                  <a:txBody>
                    <a:bodyPr/>
                    <a:lstStyle/>
                    <a:p>
                      <a:r>
                        <a:rPr lang="en-US" sz="1600">
                          <a:solidFill>
                            <a:srgbClr val="FF0000"/>
                          </a:solidFill>
                        </a:rPr>
                        <a:t>College +</a:t>
                      </a:r>
                    </a:p>
                  </a:txBody>
                  <a:tcPr/>
                </a:tc>
                <a:tc>
                  <a:txBody>
                    <a:bodyPr/>
                    <a:lstStyle/>
                    <a:p>
                      <a:pPr algn="ctr"/>
                      <a:r>
                        <a:rPr lang="en-US">
                          <a:solidFill>
                            <a:srgbClr val="FF0000"/>
                          </a:solidFill>
                        </a:rPr>
                        <a:t>34%</a:t>
                      </a:r>
                    </a:p>
                  </a:txBody>
                  <a:tcPr/>
                </a:tc>
                <a:tc>
                  <a:txBody>
                    <a:bodyPr/>
                    <a:lstStyle/>
                    <a:p>
                      <a:pPr algn="ctr"/>
                      <a:r>
                        <a:rPr lang="en-US">
                          <a:solidFill>
                            <a:srgbClr val="FF0000"/>
                          </a:solidFill>
                        </a:rPr>
                        <a:t>30%</a:t>
                      </a:r>
                    </a:p>
                  </a:txBody>
                  <a:tcPr/>
                </a:tc>
                <a:tc>
                  <a:txBody>
                    <a:bodyPr/>
                    <a:lstStyle/>
                    <a:p>
                      <a:pPr algn="ctr"/>
                      <a:r>
                        <a:rPr lang="en-US">
                          <a:solidFill>
                            <a:srgbClr val="FF0000"/>
                          </a:solidFill>
                        </a:rPr>
                        <a:t>26%</a:t>
                      </a:r>
                    </a:p>
                  </a:txBody>
                  <a:tcPr/>
                </a:tc>
                <a:tc>
                  <a:txBody>
                    <a:bodyPr/>
                    <a:lstStyle/>
                    <a:p>
                      <a:pPr algn="ctr"/>
                      <a:r>
                        <a:rPr lang="en-US">
                          <a:solidFill>
                            <a:srgbClr val="FF0000"/>
                          </a:solidFill>
                        </a:rPr>
                        <a:t>7%</a:t>
                      </a:r>
                    </a:p>
                  </a:txBody>
                  <a:tcPr/>
                </a:tc>
                <a:extLst>
                  <a:ext uri="{0D108BD9-81ED-4DB2-BD59-A6C34878D82A}">
                    <a16:rowId xmlns:a16="http://schemas.microsoft.com/office/drawing/2014/main" val="10009"/>
                  </a:ext>
                </a:extLst>
              </a:tr>
              <a:tr h="410582">
                <a:tc>
                  <a:txBody>
                    <a:bodyPr/>
                    <a:lstStyle/>
                    <a:p>
                      <a:r>
                        <a:rPr lang="en-US" sz="1600">
                          <a:solidFill>
                            <a:srgbClr val="FF0000"/>
                          </a:solidFill>
                        </a:rPr>
                        <a:t>Catholic</a:t>
                      </a:r>
                    </a:p>
                  </a:txBody>
                  <a:tcPr/>
                </a:tc>
                <a:tc>
                  <a:txBody>
                    <a:bodyPr/>
                    <a:lstStyle/>
                    <a:p>
                      <a:pPr algn="ctr"/>
                      <a:r>
                        <a:rPr lang="en-US">
                          <a:solidFill>
                            <a:srgbClr val="FF0000"/>
                          </a:solidFill>
                        </a:rPr>
                        <a:t>26%</a:t>
                      </a:r>
                    </a:p>
                  </a:txBody>
                  <a:tcPr/>
                </a:tc>
                <a:tc>
                  <a:txBody>
                    <a:bodyPr/>
                    <a:lstStyle/>
                    <a:p>
                      <a:pPr algn="ctr"/>
                      <a:r>
                        <a:rPr lang="en-US">
                          <a:solidFill>
                            <a:srgbClr val="FF0000"/>
                          </a:solidFill>
                        </a:rPr>
                        <a:t>20%</a:t>
                      </a:r>
                    </a:p>
                  </a:txBody>
                  <a:tcPr/>
                </a:tc>
                <a:tc>
                  <a:txBody>
                    <a:bodyPr/>
                    <a:lstStyle/>
                    <a:p>
                      <a:pPr algn="ctr"/>
                      <a:r>
                        <a:rPr lang="en-US">
                          <a:solidFill>
                            <a:srgbClr val="FF0000"/>
                          </a:solidFill>
                        </a:rPr>
                        <a:t>35%</a:t>
                      </a:r>
                    </a:p>
                  </a:txBody>
                  <a:tcPr/>
                </a:tc>
                <a:tc>
                  <a:txBody>
                    <a:bodyPr/>
                    <a:lstStyle/>
                    <a:p>
                      <a:pPr algn="ctr"/>
                      <a:r>
                        <a:rPr lang="en-US">
                          <a:solidFill>
                            <a:srgbClr val="FF0000"/>
                          </a:solidFill>
                        </a:rPr>
                        <a:t>12%</a:t>
                      </a:r>
                    </a:p>
                  </a:txBody>
                  <a:tcPr/>
                </a:tc>
                <a:extLst>
                  <a:ext uri="{0D108BD9-81ED-4DB2-BD59-A6C34878D82A}">
                    <a16:rowId xmlns:a16="http://schemas.microsoft.com/office/drawing/2014/main" val="10010"/>
                  </a:ext>
                </a:extLst>
              </a:tr>
              <a:tr h="410582">
                <a:tc>
                  <a:txBody>
                    <a:bodyPr/>
                    <a:lstStyle/>
                    <a:p>
                      <a:r>
                        <a:rPr lang="en-US" sz="1600">
                          <a:solidFill>
                            <a:schemeClr val="bg1"/>
                          </a:solidFill>
                        </a:rPr>
                        <a:t>Non-Catholic</a:t>
                      </a:r>
                    </a:p>
                  </a:txBody>
                  <a:tcPr/>
                </a:tc>
                <a:tc>
                  <a:txBody>
                    <a:bodyPr/>
                    <a:lstStyle/>
                    <a:p>
                      <a:pPr algn="ctr"/>
                      <a:r>
                        <a:rPr lang="en-US">
                          <a:solidFill>
                            <a:srgbClr val="000000"/>
                          </a:solidFill>
                        </a:rPr>
                        <a:t>35%</a:t>
                      </a:r>
                    </a:p>
                  </a:txBody>
                  <a:tcPr/>
                </a:tc>
                <a:tc>
                  <a:txBody>
                    <a:bodyPr/>
                    <a:lstStyle/>
                    <a:p>
                      <a:pPr algn="ctr"/>
                      <a:r>
                        <a:rPr lang="en-US">
                          <a:solidFill>
                            <a:srgbClr val="000000"/>
                          </a:solidFill>
                        </a:rPr>
                        <a:t>22%</a:t>
                      </a:r>
                    </a:p>
                  </a:txBody>
                  <a:tcPr/>
                </a:tc>
                <a:tc>
                  <a:txBody>
                    <a:bodyPr/>
                    <a:lstStyle/>
                    <a:p>
                      <a:pPr algn="ctr"/>
                      <a:r>
                        <a:rPr lang="en-US">
                          <a:solidFill>
                            <a:srgbClr val="000000"/>
                          </a:solidFill>
                        </a:rPr>
                        <a:t>31%</a:t>
                      </a:r>
                    </a:p>
                  </a:txBody>
                  <a:tcPr/>
                </a:tc>
                <a:tc>
                  <a:txBody>
                    <a:bodyPr/>
                    <a:lstStyle/>
                    <a:p>
                      <a:pPr algn="ctr"/>
                      <a:r>
                        <a:rPr lang="en-US">
                          <a:solidFill>
                            <a:srgbClr val="000000"/>
                          </a:solidFill>
                        </a:rPr>
                        <a:t>7%</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47639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8" y="586374"/>
            <a:ext cx="8805643" cy="785441"/>
          </a:xfrm>
        </p:spPr>
        <p:txBody>
          <a:bodyPr>
            <a:normAutofit/>
          </a:bodyPr>
          <a:lstStyle/>
          <a:p>
            <a:r>
              <a:rPr lang="en-US" sz="3000" b="1"/>
              <a:t>Immigration Reform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4882443"/>
              </p:ext>
            </p:extLst>
          </p:nvPr>
        </p:nvGraphicFramePr>
        <p:xfrm>
          <a:off x="457200" y="1600196"/>
          <a:ext cx="8229600" cy="488388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85912">
                <a:tc>
                  <a:txBody>
                    <a:bodyPr/>
                    <a:lstStyle/>
                    <a:p>
                      <a:endParaRPr lang="en-US" dirty="0"/>
                    </a:p>
                  </a:txBody>
                  <a:tcPr/>
                </a:tc>
                <a:tc>
                  <a:txBody>
                    <a:bodyPr/>
                    <a:lstStyle/>
                    <a:p>
                      <a:r>
                        <a:rPr lang="en-US"/>
                        <a:t>A chance to remain and</a:t>
                      </a:r>
                      <a:r>
                        <a:rPr lang="en-US" baseline="0"/>
                        <a:t> become US citizens</a:t>
                      </a:r>
                      <a:endParaRPr lang="en-US"/>
                    </a:p>
                  </a:txBody>
                  <a:tcPr/>
                </a:tc>
                <a:tc>
                  <a:txBody>
                    <a:bodyPr/>
                    <a:lstStyle/>
                    <a:p>
                      <a:r>
                        <a:rPr lang="en-US"/>
                        <a:t>Return</a:t>
                      </a:r>
                      <a:r>
                        <a:rPr lang="en-US" baseline="0"/>
                        <a:t> to the countries</a:t>
                      </a:r>
                      <a:endParaRPr lang="en-US"/>
                    </a:p>
                  </a:txBody>
                  <a:tcPr/>
                </a:tc>
                <a:extLst>
                  <a:ext uri="{0D108BD9-81ED-4DB2-BD59-A6C34878D82A}">
                    <a16:rowId xmlns:a16="http://schemas.microsoft.com/office/drawing/2014/main" val="10000"/>
                  </a:ext>
                </a:extLst>
              </a:tr>
              <a:tr h="455330">
                <a:tc>
                  <a:txBody>
                    <a:bodyPr/>
                    <a:lstStyle/>
                    <a:p>
                      <a:r>
                        <a:rPr lang="en-US" b="1"/>
                        <a:t>Total</a:t>
                      </a:r>
                    </a:p>
                  </a:txBody>
                  <a:tcPr/>
                </a:tc>
                <a:tc>
                  <a:txBody>
                    <a:bodyPr/>
                    <a:lstStyle/>
                    <a:p>
                      <a:pPr algn="ctr"/>
                      <a:r>
                        <a:rPr lang="en-US" b="1"/>
                        <a:t>81%</a:t>
                      </a:r>
                    </a:p>
                  </a:txBody>
                  <a:tcPr/>
                </a:tc>
                <a:tc>
                  <a:txBody>
                    <a:bodyPr/>
                    <a:lstStyle/>
                    <a:p>
                      <a:pPr algn="ctr"/>
                      <a:r>
                        <a:rPr lang="en-US" b="1"/>
                        <a:t>14%</a:t>
                      </a:r>
                    </a:p>
                  </a:txBody>
                  <a:tcPr/>
                </a:tc>
                <a:extLst>
                  <a:ext uri="{0D108BD9-81ED-4DB2-BD59-A6C34878D82A}">
                    <a16:rowId xmlns:a16="http://schemas.microsoft.com/office/drawing/2014/main" val="10001"/>
                  </a:ext>
                </a:extLst>
              </a:tr>
              <a:tr h="455330">
                <a:tc>
                  <a:txBody>
                    <a:bodyPr/>
                    <a:lstStyle/>
                    <a:p>
                      <a:r>
                        <a:rPr lang="en-US"/>
                        <a:t>English</a:t>
                      </a:r>
                      <a:r>
                        <a:rPr lang="en-US" baseline="0"/>
                        <a:t> interview</a:t>
                      </a:r>
                      <a:endParaRPr lang="en-US"/>
                    </a:p>
                  </a:txBody>
                  <a:tcPr/>
                </a:tc>
                <a:tc>
                  <a:txBody>
                    <a:bodyPr/>
                    <a:lstStyle/>
                    <a:p>
                      <a:pPr algn="ctr"/>
                      <a:r>
                        <a:rPr lang="en-US"/>
                        <a:t>77%</a:t>
                      </a:r>
                    </a:p>
                  </a:txBody>
                  <a:tcPr/>
                </a:tc>
                <a:tc>
                  <a:txBody>
                    <a:bodyPr/>
                    <a:lstStyle/>
                    <a:p>
                      <a:pPr algn="ctr"/>
                      <a:r>
                        <a:rPr lang="en-US"/>
                        <a:t>17%</a:t>
                      </a:r>
                    </a:p>
                  </a:txBody>
                  <a:tcPr/>
                </a:tc>
                <a:extLst>
                  <a:ext uri="{0D108BD9-81ED-4DB2-BD59-A6C34878D82A}">
                    <a16:rowId xmlns:a16="http://schemas.microsoft.com/office/drawing/2014/main" val="10002"/>
                  </a:ext>
                </a:extLst>
              </a:tr>
              <a:tr h="455330">
                <a:tc>
                  <a:txBody>
                    <a:bodyPr/>
                    <a:lstStyle/>
                    <a:p>
                      <a:r>
                        <a:rPr lang="en-US">
                          <a:solidFill>
                            <a:srgbClr val="FF0000"/>
                          </a:solidFill>
                        </a:rPr>
                        <a:t>Spanish interview</a:t>
                      </a:r>
                    </a:p>
                  </a:txBody>
                  <a:tcPr/>
                </a:tc>
                <a:tc>
                  <a:txBody>
                    <a:bodyPr/>
                    <a:lstStyle/>
                    <a:p>
                      <a:pPr algn="ctr"/>
                      <a:r>
                        <a:rPr lang="en-US">
                          <a:solidFill>
                            <a:srgbClr val="FF0000"/>
                          </a:solidFill>
                        </a:rPr>
                        <a:t>90%</a:t>
                      </a:r>
                    </a:p>
                  </a:txBody>
                  <a:tcPr/>
                </a:tc>
                <a:tc>
                  <a:txBody>
                    <a:bodyPr/>
                    <a:lstStyle/>
                    <a:p>
                      <a:pPr algn="ctr"/>
                      <a:r>
                        <a:rPr lang="en-US">
                          <a:solidFill>
                            <a:srgbClr val="FF0000"/>
                          </a:solidFill>
                        </a:rPr>
                        <a:t>7%</a:t>
                      </a:r>
                    </a:p>
                  </a:txBody>
                  <a:tcPr/>
                </a:tc>
                <a:extLst>
                  <a:ext uri="{0D108BD9-81ED-4DB2-BD59-A6C34878D82A}">
                    <a16:rowId xmlns:a16="http://schemas.microsoft.com/office/drawing/2014/main" val="10003"/>
                  </a:ext>
                </a:extLst>
              </a:tr>
              <a:tr h="455330">
                <a:tc>
                  <a:txBody>
                    <a:bodyPr/>
                    <a:lstStyle/>
                    <a:p>
                      <a:r>
                        <a:rPr lang="en-US"/>
                        <a:t>US born</a:t>
                      </a:r>
                    </a:p>
                  </a:txBody>
                  <a:tcPr/>
                </a:tc>
                <a:tc>
                  <a:txBody>
                    <a:bodyPr/>
                    <a:lstStyle/>
                    <a:p>
                      <a:pPr algn="ctr"/>
                      <a:r>
                        <a:rPr lang="en-US"/>
                        <a:t>77%</a:t>
                      </a:r>
                    </a:p>
                  </a:txBody>
                  <a:tcPr/>
                </a:tc>
                <a:tc>
                  <a:txBody>
                    <a:bodyPr/>
                    <a:lstStyle/>
                    <a:p>
                      <a:pPr algn="ctr"/>
                      <a:r>
                        <a:rPr lang="en-US"/>
                        <a:t>18%</a:t>
                      </a:r>
                    </a:p>
                  </a:txBody>
                  <a:tcPr/>
                </a:tc>
                <a:extLst>
                  <a:ext uri="{0D108BD9-81ED-4DB2-BD59-A6C34878D82A}">
                    <a16:rowId xmlns:a16="http://schemas.microsoft.com/office/drawing/2014/main" val="10004"/>
                  </a:ext>
                </a:extLst>
              </a:tr>
              <a:tr h="455330">
                <a:tc>
                  <a:txBody>
                    <a:bodyPr/>
                    <a:lstStyle/>
                    <a:p>
                      <a:r>
                        <a:rPr lang="en-US">
                          <a:solidFill>
                            <a:srgbClr val="FF0000"/>
                          </a:solidFill>
                        </a:rPr>
                        <a:t>Foreign born</a:t>
                      </a:r>
                    </a:p>
                  </a:txBody>
                  <a:tcPr/>
                </a:tc>
                <a:tc>
                  <a:txBody>
                    <a:bodyPr/>
                    <a:lstStyle/>
                    <a:p>
                      <a:pPr algn="ctr"/>
                      <a:r>
                        <a:rPr lang="en-US">
                          <a:solidFill>
                            <a:srgbClr val="FF0000"/>
                          </a:solidFill>
                        </a:rPr>
                        <a:t>87%</a:t>
                      </a:r>
                    </a:p>
                  </a:txBody>
                  <a:tcPr/>
                </a:tc>
                <a:tc>
                  <a:txBody>
                    <a:bodyPr/>
                    <a:lstStyle/>
                    <a:p>
                      <a:pPr algn="ctr"/>
                      <a:r>
                        <a:rPr lang="en-US">
                          <a:solidFill>
                            <a:srgbClr val="FF0000"/>
                          </a:solidFill>
                        </a:rPr>
                        <a:t>9%</a:t>
                      </a:r>
                    </a:p>
                  </a:txBody>
                  <a:tcPr/>
                </a:tc>
                <a:extLst>
                  <a:ext uri="{0D108BD9-81ED-4DB2-BD59-A6C34878D82A}">
                    <a16:rowId xmlns:a16="http://schemas.microsoft.com/office/drawing/2014/main" val="10005"/>
                  </a:ext>
                </a:extLst>
              </a:tr>
              <a:tr h="455330">
                <a:tc>
                  <a:txBody>
                    <a:bodyPr/>
                    <a:lstStyle/>
                    <a:p>
                      <a:r>
                        <a:rPr lang="en-US">
                          <a:solidFill>
                            <a:srgbClr val="FF0000"/>
                          </a:solidFill>
                        </a:rPr>
                        <a:t>Spanish media</a:t>
                      </a:r>
                    </a:p>
                  </a:txBody>
                  <a:tcPr/>
                </a:tc>
                <a:tc>
                  <a:txBody>
                    <a:bodyPr/>
                    <a:lstStyle/>
                    <a:p>
                      <a:pPr algn="ctr"/>
                      <a:r>
                        <a:rPr lang="en-US">
                          <a:solidFill>
                            <a:srgbClr val="FF0000"/>
                          </a:solidFill>
                        </a:rPr>
                        <a:t>91%</a:t>
                      </a:r>
                    </a:p>
                  </a:txBody>
                  <a:tcPr/>
                </a:tc>
                <a:tc>
                  <a:txBody>
                    <a:bodyPr/>
                    <a:lstStyle/>
                    <a:p>
                      <a:pPr algn="ctr"/>
                      <a:r>
                        <a:rPr lang="en-US">
                          <a:solidFill>
                            <a:srgbClr val="FF0000"/>
                          </a:solidFill>
                        </a:rPr>
                        <a:t>9%</a:t>
                      </a:r>
                    </a:p>
                  </a:txBody>
                  <a:tcPr/>
                </a:tc>
                <a:extLst>
                  <a:ext uri="{0D108BD9-81ED-4DB2-BD59-A6C34878D82A}">
                    <a16:rowId xmlns:a16="http://schemas.microsoft.com/office/drawing/2014/main" val="10006"/>
                  </a:ext>
                </a:extLst>
              </a:tr>
              <a:tr h="455330">
                <a:tc>
                  <a:txBody>
                    <a:bodyPr/>
                    <a:lstStyle/>
                    <a:p>
                      <a:r>
                        <a:rPr lang="en-US"/>
                        <a:t>English media</a:t>
                      </a:r>
                    </a:p>
                  </a:txBody>
                  <a:tcPr/>
                </a:tc>
                <a:tc>
                  <a:txBody>
                    <a:bodyPr/>
                    <a:lstStyle/>
                    <a:p>
                      <a:pPr algn="ctr"/>
                      <a:r>
                        <a:rPr lang="en-US"/>
                        <a:t>77%</a:t>
                      </a:r>
                    </a:p>
                  </a:txBody>
                  <a:tcPr/>
                </a:tc>
                <a:tc>
                  <a:txBody>
                    <a:bodyPr/>
                    <a:lstStyle/>
                    <a:p>
                      <a:pPr algn="ctr"/>
                      <a:r>
                        <a:rPr lang="en-US"/>
                        <a:t>17%</a:t>
                      </a:r>
                    </a:p>
                  </a:txBody>
                  <a:tcPr/>
                </a:tc>
                <a:extLst>
                  <a:ext uri="{0D108BD9-81ED-4DB2-BD59-A6C34878D82A}">
                    <a16:rowId xmlns:a16="http://schemas.microsoft.com/office/drawing/2014/main" val="10007"/>
                  </a:ext>
                </a:extLst>
              </a:tr>
              <a:tr h="455330">
                <a:tc>
                  <a:txBody>
                    <a:bodyPr/>
                    <a:lstStyle/>
                    <a:p>
                      <a:r>
                        <a:rPr lang="en-US">
                          <a:solidFill>
                            <a:srgbClr val="FF0000"/>
                          </a:solidFill>
                        </a:rPr>
                        <a:t>Democrat</a:t>
                      </a:r>
                    </a:p>
                  </a:txBody>
                  <a:tcPr/>
                </a:tc>
                <a:tc>
                  <a:txBody>
                    <a:bodyPr/>
                    <a:lstStyle/>
                    <a:p>
                      <a:pPr algn="ctr"/>
                      <a:r>
                        <a:rPr lang="en-US">
                          <a:solidFill>
                            <a:srgbClr val="FF0000"/>
                          </a:solidFill>
                        </a:rPr>
                        <a:t>89%</a:t>
                      </a:r>
                    </a:p>
                  </a:txBody>
                  <a:tcPr/>
                </a:tc>
                <a:tc>
                  <a:txBody>
                    <a:bodyPr/>
                    <a:lstStyle/>
                    <a:p>
                      <a:pPr algn="ctr"/>
                      <a:r>
                        <a:rPr lang="en-US">
                          <a:solidFill>
                            <a:srgbClr val="FF0000"/>
                          </a:solidFill>
                        </a:rPr>
                        <a:t>8%</a:t>
                      </a:r>
                    </a:p>
                  </a:txBody>
                  <a:tcPr/>
                </a:tc>
                <a:extLst>
                  <a:ext uri="{0D108BD9-81ED-4DB2-BD59-A6C34878D82A}">
                    <a16:rowId xmlns:a16="http://schemas.microsoft.com/office/drawing/2014/main" val="10008"/>
                  </a:ext>
                </a:extLst>
              </a:tr>
              <a:tr h="455330">
                <a:tc>
                  <a:txBody>
                    <a:bodyPr/>
                    <a:lstStyle/>
                    <a:p>
                      <a:r>
                        <a:rPr lang="en-US"/>
                        <a:t>Republican</a:t>
                      </a:r>
                    </a:p>
                  </a:txBody>
                  <a:tcPr/>
                </a:tc>
                <a:tc>
                  <a:txBody>
                    <a:bodyPr/>
                    <a:lstStyle/>
                    <a:p>
                      <a:pPr algn="ctr"/>
                      <a:r>
                        <a:rPr lang="en-US"/>
                        <a:t>59%</a:t>
                      </a:r>
                    </a:p>
                  </a:txBody>
                  <a:tcPr/>
                </a:tc>
                <a:tc>
                  <a:txBody>
                    <a:bodyPr/>
                    <a:lstStyle/>
                    <a:p>
                      <a:pPr algn="ctr"/>
                      <a:r>
                        <a:rPr lang="en-US" dirty="0"/>
                        <a:t>37%</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329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84"/>
            <a:ext cx="8229600" cy="715753"/>
          </a:xfrm>
        </p:spPr>
        <p:txBody>
          <a:bodyPr>
            <a:normAutofit/>
          </a:bodyPr>
          <a:lstStyle/>
          <a:p>
            <a:r>
              <a:rPr lang="en-US" sz="3200" b="1"/>
              <a:t>Prop 64: </a:t>
            </a:r>
            <a:r>
              <a:rPr lang="en-US" sz="3000" b="1"/>
              <a:t>Marijuana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137475"/>
              </p:ext>
            </p:extLst>
          </p:nvPr>
        </p:nvGraphicFramePr>
        <p:xfrm>
          <a:off x="457200" y="1600200"/>
          <a:ext cx="8229600" cy="498415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5346">
                <a:tc>
                  <a:txBody>
                    <a:bodyPr/>
                    <a:lstStyle/>
                    <a:p>
                      <a:endParaRPr lang="en-US" dirty="0"/>
                    </a:p>
                  </a:txBody>
                  <a:tcPr/>
                </a:tc>
                <a:tc>
                  <a:txBody>
                    <a:bodyPr/>
                    <a:lstStyle/>
                    <a:p>
                      <a:r>
                        <a:rPr lang="en-US"/>
                        <a:t>Total Favor</a:t>
                      </a:r>
                    </a:p>
                  </a:txBody>
                  <a:tcPr/>
                </a:tc>
                <a:tc>
                  <a:txBody>
                    <a:bodyPr/>
                    <a:lstStyle/>
                    <a:p>
                      <a:r>
                        <a:rPr lang="en-US"/>
                        <a:t>Total Oppose</a:t>
                      </a:r>
                    </a:p>
                  </a:txBody>
                  <a:tcPr/>
                </a:tc>
                <a:extLst>
                  <a:ext uri="{0D108BD9-81ED-4DB2-BD59-A6C34878D82A}">
                    <a16:rowId xmlns:a16="http://schemas.microsoft.com/office/drawing/2014/main" val="10000"/>
                  </a:ext>
                </a:extLst>
              </a:tr>
              <a:tr h="415346">
                <a:tc>
                  <a:txBody>
                    <a:bodyPr/>
                    <a:lstStyle/>
                    <a:p>
                      <a:r>
                        <a:rPr lang="en-US" b="1"/>
                        <a:t>Total</a:t>
                      </a:r>
                    </a:p>
                  </a:txBody>
                  <a:tcPr/>
                </a:tc>
                <a:tc>
                  <a:txBody>
                    <a:bodyPr/>
                    <a:lstStyle/>
                    <a:p>
                      <a:pPr algn="ctr"/>
                      <a:r>
                        <a:rPr lang="en-US" b="1"/>
                        <a:t>53%</a:t>
                      </a:r>
                    </a:p>
                  </a:txBody>
                  <a:tcPr/>
                </a:tc>
                <a:tc>
                  <a:txBody>
                    <a:bodyPr/>
                    <a:lstStyle/>
                    <a:p>
                      <a:pPr algn="ctr"/>
                      <a:r>
                        <a:rPr lang="en-US" b="1"/>
                        <a:t>42%</a:t>
                      </a:r>
                    </a:p>
                  </a:txBody>
                  <a:tcPr/>
                </a:tc>
                <a:extLst>
                  <a:ext uri="{0D108BD9-81ED-4DB2-BD59-A6C34878D82A}">
                    <a16:rowId xmlns:a16="http://schemas.microsoft.com/office/drawing/2014/main" val="10001"/>
                  </a:ext>
                </a:extLst>
              </a:tr>
              <a:tr h="415346">
                <a:tc>
                  <a:txBody>
                    <a:bodyPr/>
                    <a:lstStyle/>
                    <a:p>
                      <a:r>
                        <a:rPr lang="en-US">
                          <a:solidFill>
                            <a:srgbClr val="FF0000"/>
                          </a:solidFill>
                        </a:rPr>
                        <a:t>English interview</a:t>
                      </a:r>
                    </a:p>
                  </a:txBody>
                  <a:tcPr/>
                </a:tc>
                <a:tc>
                  <a:txBody>
                    <a:bodyPr/>
                    <a:lstStyle/>
                    <a:p>
                      <a:pPr algn="ctr"/>
                      <a:r>
                        <a:rPr lang="en-US">
                          <a:solidFill>
                            <a:srgbClr val="FF0000"/>
                          </a:solidFill>
                        </a:rPr>
                        <a:t>64%</a:t>
                      </a:r>
                    </a:p>
                  </a:txBody>
                  <a:tcPr/>
                </a:tc>
                <a:tc>
                  <a:txBody>
                    <a:bodyPr/>
                    <a:lstStyle/>
                    <a:p>
                      <a:pPr algn="ctr"/>
                      <a:r>
                        <a:rPr lang="en-US">
                          <a:solidFill>
                            <a:srgbClr val="FF0000"/>
                          </a:solidFill>
                        </a:rPr>
                        <a:t>31%</a:t>
                      </a:r>
                    </a:p>
                  </a:txBody>
                  <a:tcPr/>
                </a:tc>
                <a:extLst>
                  <a:ext uri="{0D108BD9-81ED-4DB2-BD59-A6C34878D82A}">
                    <a16:rowId xmlns:a16="http://schemas.microsoft.com/office/drawing/2014/main" val="10002"/>
                  </a:ext>
                </a:extLst>
              </a:tr>
              <a:tr h="415346">
                <a:tc>
                  <a:txBody>
                    <a:bodyPr/>
                    <a:lstStyle/>
                    <a:p>
                      <a:r>
                        <a:rPr lang="en-US"/>
                        <a:t>Spanish interview</a:t>
                      </a:r>
                    </a:p>
                  </a:txBody>
                  <a:tcPr/>
                </a:tc>
                <a:tc>
                  <a:txBody>
                    <a:bodyPr/>
                    <a:lstStyle/>
                    <a:p>
                      <a:pPr algn="ctr"/>
                      <a:r>
                        <a:rPr lang="en-US"/>
                        <a:t>26%</a:t>
                      </a:r>
                    </a:p>
                  </a:txBody>
                  <a:tcPr/>
                </a:tc>
                <a:tc>
                  <a:txBody>
                    <a:bodyPr/>
                    <a:lstStyle/>
                    <a:p>
                      <a:pPr algn="ctr"/>
                      <a:r>
                        <a:rPr lang="en-US"/>
                        <a:t>67%</a:t>
                      </a:r>
                    </a:p>
                  </a:txBody>
                  <a:tcPr/>
                </a:tc>
                <a:extLst>
                  <a:ext uri="{0D108BD9-81ED-4DB2-BD59-A6C34878D82A}">
                    <a16:rowId xmlns:a16="http://schemas.microsoft.com/office/drawing/2014/main" val="10003"/>
                  </a:ext>
                </a:extLst>
              </a:tr>
              <a:tr h="415346">
                <a:tc>
                  <a:txBody>
                    <a:bodyPr/>
                    <a:lstStyle/>
                    <a:p>
                      <a:r>
                        <a:rPr lang="en-US">
                          <a:solidFill>
                            <a:srgbClr val="FF0000"/>
                          </a:solidFill>
                        </a:rPr>
                        <a:t>English media</a:t>
                      </a:r>
                    </a:p>
                  </a:txBody>
                  <a:tcPr/>
                </a:tc>
                <a:tc>
                  <a:txBody>
                    <a:bodyPr/>
                    <a:lstStyle/>
                    <a:p>
                      <a:pPr algn="ctr"/>
                      <a:r>
                        <a:rPr lang="en-US">
                          <a:solidFill>
                            <a:srgbClr val="FF0000"/>
                          </a:solidFill>
                        </a:rPr>
                        <a:t>63%</a:t>
                      </a:r>
                    </a:p>
                  </a:txBody>
                  <a:tcPr/>
                </a:tc>
                <a:tc>
                  <a:txBody>
                    <a:bodyPr/>
                    <a:lstStyle/>
                    <a:p>
                      <a:pPr algn="ctr"/>
                      <a:r>
                        <a:rPr lang="en-US">
                          <a:solidFill>
                            <a:srgbClr val="FF0000"/>
                          </a:solidFill>
                        </a:rPr>
                        <a:t>33%</a:t>
                      </a:r>
                    </a:p>
                  </a:txBody>
                  <a:tcPr/>
                </a:tc>
                <a:extLst>
                  <a:ext uri="{0D108BD9-81ED-4DB2-BD59-A6C34878D82A}">
                    <a16:rowId xmlns:a16="http://schemas.microsoft.com/office/drawing/2014/main" val="10004"/>
                  </a:ext>
                </a:extLst>
              </a:tr>
              <a:tr h="415346">
                <a:tc>
                  <a:txBody>
                    <a:bodyPr/>
                    <a:lstStyle/>
                    <a:p>
                      <a:r>
                        <a:rPr lang="en-US"/>
                        <a:t>Spanish media</a:t>
                      </a:r>
                    </a:p>
                  </a:txBody>
                  <a:tcPr/>
                </a:tc>
                <a:tc>
                  <a:txBody>
                    <a:bodyPr/>
                    <a:lstStyle/>
                    <a:p>
                      <a:pPr algn="ctr"/>
                      <a:r>
                        <a:rPr lang="en-US"/>
                        <a:t>30%</a:t>
                      </a:r>
                    </a:p>
                  </a:txBody>
                  <a:tcPr/>
                </a:tc>
                <a:tc>
                  <a:txBody>
                    <a:bodyPr/>
                    <a:lstStyle/>
                    <a:p>
                      <a:pPr algn="ctr"/>
                      <a:r>
                        <a:rPr lang="en-US"/>
                        <a:t>63%</a:t>
                      </a:r>
                    </a:p>
                  </a:txBody>
                  <a:tcPr/>
                </a:tc>
                <a:extLst>
                  <a:ext uri="{0D108BD9-81ED-4DB2-BD59-A6C34878D82A}">
                    <a16:rowId xmlns:a16="http://schemas.microsoft.com/office/drawing/2014/main" val="10005"/>
                  </a:ext>
                </a:extLst>
              </a:tr>
              <a:tr h="415346">
                <a:tc>
                  <a:txBody>
                    <a:bodyPr/>
                    <a:lstStyle/>
                    <a:p>
                      <a:r>
                        <a:rPr lang="en-US">
                          <a:solidFill>
                            <a:srgbClr val="FF0000"/>
                          </a:solidFill>
                        </a:rPr>
                        <a:t>Male</a:t>
                      </a:r>
                    </a:p>
                  </a:txBody>
                  <a:tcPr/>
                </a:tc>
                <a:tc>
                  <a:txBody>
                    <a:bodyPr/>
                    <a:lstStyle/>
                    <a:p>
                      <a:pPr algn="ctr"/>
                      <a:r>
                        <a:rPr lang="en-US">
                          <a:solidFill>
                            <a:srgbClr val="FF0000"/>
                          </a:solidFill>
                        </a:rPr>
                        <a:t>60%</a:t>
                      </a:r>
                    </a:p>
                  </a:txBody>
                  <a:tcPr/>
                </a:tc>
                <a:tc>
                  <a:txBody>
                    <a:bodyPr/>
                    <a:lstStyle/>
                    <a:p>
                      <a:pPr algn="ctr"/>
                      <a:r>
                        <a:rPr lang="en-US">
                          <a:solidFill>
                            <a:srgbClr val="FF0000"/>
                          </a:solidFill>
                        </a:rPr>
                        <a:t>36%</a:t>
                      </a:r>
                    </a:p>
                  </a:txBody>
                  <a:tcPr/>
                </a:tc>
                <a:extLst>
                  <a:ext uri="{0D108BD9-81ED-4DB2-BD59-A6C34878D82A}">
                    <a16:rowId xmlns:a16="http://schemas.microsoft.com/office/drawing/2014/main" val="10006"/>
                  </a:ext>
                </a:extLst>
              </a:tr>
              <a:tr h="415346">
                <a:tc>
                  <a:txBody>
                    <a:bodyPr/>
                    <a:lstStyle/>
                    <a:p>
                      <a:r>
                        <a:rPr lang="en-US"/>
                        <a:t>Female</a:t>
                      </a:r>
                    </a:p>
                  </a:txBody>
                  <a:tcPr/>
                </a:tc>
                <a:tc>
                  <a:txBody>
                    <a:bodyPr/>
                    <a:lstStyle/>
                    <a:p>
                      <a:pPr algn="ctr"/>
                      <a:r>
                        <a:rPr lang="en-US"/>
                        <a:t>47%</a:t>
                      </a:r>
                    </a:p>
                  </a:txBody>
                  <a:tcPr/>
                </a:tc>
                <a:tc>
                  <a:txBody>
                    <a:bodyPr/>
                    <a:lstStyle/>
                    <a:p>
                      <a:pPr algn="ctr"/>
                      <a:r>
                        <a:rPr lang="en-US"/>
                        <a:t>48%</a:t>
                      </a:r>
                    </a:p>
                  </a:txBody>
                  <a:tcPr/>
                </a:tc>
                <a:extLst>
                  <a:ext uri="{0D108BD9-81ED-4DB2-BD59-A6C34878D82A}">
                    <a16:rowId xmlns:a16="http://schemas.microsoft.com/office/drawing/2014/main" val="10007"/>
                  </a:ext>
                </a:extLst>
              </a:tr>
              <a:tr h="415346">
                <a:tc>
                  <a:txBody>
                    <a:bodyPr/>
                    <a:lstStyle/>
                    <a:p>
                      <a:r>
                        <a:rPr lang="en-US"/>
                        <a:t>Catholic</a:t>
                      </a:r>
                    </a:p>
                  </a:txBody>
                  <a:tcPr/>
                </a:tc>
                <a:tc>
                  <a:txBody>
                    <a:bodyPr/>
                    <a:lstStyle/>
                    <a:p>
                      <a:pPr algn="ctr"/>
                      <a:r>
                        <a:rPr lang="en-US"/>
                        <a:t>48%</a:t>
                      </a:r>
                    </a:p>
                  </a:txBody>
                  <a:tcPr/>
                </a:tc>
                <a:tc>
                  <a:txBody>
                    <a:bodyPr/>
                    <a:lstStyle/>
                    <a:p>
                      <a:pPr algn="ctr"/>
                      <a:r>
                        <a:rPr lang="en-US"/>
                        <a:t>46%</a:t>
                      </a:r>
                    </a:p>
                  </a:txBody>
                  <a:tcPr/>
                </a:tc>
                <a:extLst>
                  <a:ext uri="{0D108BD9-81ED-4DB2-BD59-A6C34878D82A}">
                    <a16:rowId xmlns:a16="http://schemas.microsoft.com/office/drawing/2014/main" val="10008"/>
                  </a:ext>
                </a:extLst>
              </a:tr>
              <a:tr h="415346">
                <a:tc>
                  <a:txBody>
                    <a:bodyPr/>
                    <a:lstStyle/>
                    <a:p>
                      <a:r>
                        <a:rPr lang="en-US">
                          <a:solidFill>
                            <a:srgbClr val="FF0000"/>
                          </a:solidFill>
                        </a:rPr>
                        <a:t>Non-Catholic</a:t>
                      </a:r>
                    </a:p>
                  </a:txBody>
                  <a:tcPr/>
                </a:tc>
                <a:tc>
                  <a:txBody>
                    <a:bodyPr/>
                    <a:lstStyle/>
                    <a:p>
                      <a:pPr algn="ctr"/>
                      <a:r>
                        <a:rPr lang="en-US">
                          <a:solidFill>
                            <a:srgbClr val="FF0000"/>
                          </a:solidFill>
                        </a:rPr>
                        <a:t>61%</a:t>
                      </a:r>
                    </a:p>
                  </a:txBody>
                  <a:tcPr/>
                </a:tc>
                <a:tc>
                  <a:txBody>
                    <a:bodyPr/>
                    <a:lstStyle/>
                    <a:p>
                      <a:pPr algn="ctr"/>
                      <a:r>
                        <a:rPr lang="en-US">
                          <a:solidFill>
                            <a:srgbClr val="FF0000"/>
                          </a:solidFill>
                        </a:rPr>
                        <a:t>36%</a:t>
                      </a:r>
                    </a:p>
                  </a:txBody>
                  <a:tcPr/>
                </a:tc>
                <a:extLst>
                  <a:ext uri="{0D108BD9-81ED-4DB2-BD59-A6C34878D82A}">
                    <a16:rowId xmlns:a16="http://schemas.microsoft.com/office/drawing/2014/main" val="10009"/>
                  </a:ext>
                </a:extLst>
              </a:tr>
              <a:tr h="415346">
                <a:tc>
                  <a:txBody>
                    <a:bodyPr/>
                    <a:lstStyle/>
                    <a:p>
                      <a:r>
                        <a:rPr lang="en-US"/>
                        <a:t>18-34yrs</a:t>
                      </a:r>
                    </a:p>
                  </a:txBody>
                  <a:tcPr/>
                </a:tc>
                <a:tc>
                  <a:txBody>
                    <a:bodyPr/>
                    <a:lstStyle/>
                    <a:p>
                      <a:pPr algn="ctr"/>
                      <a:r>
                        <a:rPr lang="en-US"/>
                        <a:t>69%</a:t>
                      </a:r>
                    </a:p>
                  </a:txBody>
                  <a:tcPr/>
                </a:tc>
                <a:tc>
                  <a:txBody>
                    <a:bodyPr/>
                    <a:lstStyle/>
                    <a:p>
                      <a:pPr algn="ctr"/>
                      <a:r>
                        <a:rPr lang="en-US"/>
                        <a:t>27%</a:t>
                      </a:r>
                    </a:p>
                  </a:txBody>
                  <a:tcPr/>
                </a:tc>
                <a:extLst>
                  <a:ext uri="{0D108BD9-81ED-4DB2-BD59-A6C34878D82A}">
                    <a16:rowId xmlns:a16="http://schemas.microsoft.com/office/drawing/2014/main" val="10010"/>
                  </a:ext>
                </a:extLst>
              </a:tr>
              <a:tr h="415346">
                <a:tc>
                  <a:txBody>
                    <a:bodyPr/>
                    <a:lstStyle/>
                    <a:p>
                      <a:r>
                        <a:rPr lang="en-US">
                          <a:solidFill>
                            <a:srgbClr val="FF0000"/>
                          </a:solidFill>
                        </a:rPr>
                        <a:t>65yrs+</a:t>
                      </a:r>
                    </a:p>
                  </a:txBody>
                  <a:tcPr/>
                </a:tc>
                <a:tc>
                  <a:txBody>
                    <a:bodyPr/>
                    <a:lstStyle/>
                    <a:p>
                      <a:pPr algn="ctr"/>
                      <a:r>
                        <a:rPr lang="en-US">
                          <a:solidFill>
                            <a:srgbClr val="FF0000"/>
                          </a:solidFill>
                        </a:rPr>
                        <a:t>25%</a:t>
                      </a:r>
                    </a:p>
                  </a:txBody>
                  <a:tcPr/>
                </a:tc>
                <a:tc>
                  <a:txBody>
                    <a:bodyPr/>
                    <a:lstStyle/>
                    <a:p>
                      <a:pPr algn="ctr"/>
                      <a:r>
                        <a:rPr lang="en-US" dirty="0">
                          <a:solidFill>
                            <a:srgbClr val="FF0000"/>
                          </a:solidFill>
                        </a:rPr>
                        <a:t>67%</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78281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137"/>
            <a:ext cx="8229600" cy="949715"/>
          </a:xfrm>
        </p:spPr>
        <p:txBody>
          <a:bodyPr>
            <a:normAutofit/>
          </a:bodyPr>
          <a:lstStyle/>
          <a:p>
            <a:r>
              <a:rPr lang="en-US" sz="3000" b="1"/>
              <a:t>Prop 58: Bilingual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444173"/>
              </p:ext>
            </p:extLst>
          </p:nvPr>
        </p:nvGraphicFramePr>
        <p:xfrm>
          <a:off x="457200" y="1600200"/>
          <a:ext cx="8229600" cy="491730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91290">
                <a:tc>
                  <a:txBody>
                    <a:bodyPr/>
                    <a:lstStyle/>
                    <a:p>
                      <a:endParaRPr lang="en-US" dirty="0"/>
                    </a:p>
                  </a:txBody>
                  <a:tcPr/>
                </a:tc>
                <a:tc>
                  <a:txBody>
                    <a:bodyPr/>
                    <a:lstStyle/>
                    <a:p>
                      <a:pPr algn="ctr"/>
                      <a:r>
                        <a:rPr lang="en-US"/>
                        <a:t>Total Favor</a:t>
                      </a:r>
                    </a:p>
                  </a:txBody>
                  <a:tcPr/>
                </a:tc>
                <a:tc>
                  <a:txBody>
                    <a:bodyPr/>
                    <a:lstStyle/>
                    <a:p>
                      <a:pPr algn="ctr"/>
                      <a:r>
                        <a:rPr lang="en-US"/>
                        <a:t>Total Oppose</a:t>
                      </a:r>
                    </a:p>
                  </a:txBody>
                  <a:tcPr/>
                </a:tc>
                <a:extLst>
                  <a:ext uri="{0D108BD9-81ED-4DB2-BD59-A6C34878D82A}">
                    <a16:rowId xmlns:a16="http://schemas.microsoft.com/office/drawing/2014/main" val="10000"/>
                  </a:ext>
                </a:extLst>
              </a:tr>
              <a:tr h="458446">
                <a:tc>
                  <a:txBody>
                    <a:bodyPr/>
                    <a:lstStyle/>
                    <a:p>
                      <a:r>
                        <a:rPr lang="en-US" b="1"/>
                        <a:t>Total</a:t>
                      </a:r>
                    </a:p>
                  </a:txBody>
                  <a:tcPr/>
                </a:tc>
                <a:tc>
                  <a:txBody>
                    <a:bodyPr/>
                    <a:lstStyle/>
                    <a:p>
                      <a:pPr algn="ctr"/>
                      <a:r>
                        <a:rPr lang="en-US" b="1"/>
                        <a:t>62%</a:t>
                      </a:r>
                    </a:p>
                  </a:txBody>
                  <a:tcPr/>
                </a:tc>
                <a:tc>
                  <a:txBody>
                    <a:bodyPr/>
                    <a:lstStyle/>
                    <a:p>
                      <a:pPr algn="ctr"/>
                      <a:r>
                        <a:rPr lang="en-US" b="1"/>
                        <a:t>31%</a:t>
                      </a:r>
                    </a:p>
                  </a:txBody>
                  <a:tcPr/>
                </a:tc>
                <a:extLst>
                  <a:ext uri="{0D108BD9-81ED-4DB2-BD59-A6C34878D82A}">
                    <a16:rowId xmlns:a16="http://schemas.microsoft.com/office/drawing/2014/main" val="10001"/>
                  </a:ext>
                </a:extLst>
              </a:tr>
              <a:tr h="458446">
                <a:tc>
                  <a:txBody>
                    <a:bodyPr/>
                    <a:lstStyle/>
                    <a:p>
                      <a:r>
                        <a:rPr lang="en-US"/>
                        <a:t>English interview</a:t>
                      </a:r>
                    </a:p>
                  </a:txBody>
                  <a:tcPr/>
                </a:tc>
                <a:tc>
                  <a:txBody>
                    <a:bodyPr/>
                    <a:lstStyle/>
                    <a:p>
                      <a:pPr algn="ctr"/>
                      <a:r>
                        <a:rPr lang="en-US"/>
                        <a:t>59%</a:t>
                      </a:r>
                    </a:p>
                  </a:txBody>
                  <a:tcPr/>
                </a:tc>
                <a:tc>
                  <a:txBody>
                    <a:bodyPr/>
                    <a:lstStyle/>
                    <a:p>
                      <a:pPr algn="ctr"/>
                      <a:r>
                        <a:rPr lang="en-US"/>
                        <a:t>33%</a:t>
                      </a:r>
                    </a:p>
                  </a:txBody>
                  <a:tcPr/>
                </a:tc>
                <a:extLst>
                  <a:ext uri="{0D108BD9-81ED-4DB2-BD59-A6C34878D82A}">
                    <a16:rowId xmlns:a16="http://schemas.microsoft.com/office/drawing/2014/main" val="10002"/>
                  </a:ext>
                </a:extLst>
              </a:tr>
              <a:tr h="458446">
                <a:tc>
                  <a:txBody>
                    <a:bodyPr/>
                    <a:lstStyle/>
                    <a:p>
                      <a:r>
                        <a:rPr lang="en-US">
                          <a:solidFill>
                            <a:srgbClr val="FF0000"/>
                          </a:solidFill>
                        </a:rPr>
                        <a:t>Spanish interview</a:t>
                      </a:r>
                    </a:p>
                  </a:txBody>
                  <a:tcPr/>
                </a:tc>
                <a:tc>
                  <a:txBody>
                    <a:bodyPr/>
                    <a:lstStyle/>
                    <a:p>
                      <a:pPr algn="ctr"/>
                      <a:r>
                        <a:rPr lang="en-US">
                          <a:solidFill>
                            <a:srgbClr val="FF0000"/>
                          </a:solidFill>
                        </a:rPr>
                        <a:t>69%</a:t>
                      </a:r>
                    </a:p>
                  </a:txBody>
                  <a:tcPr/>
                </a:tc>
                <a:tc>
                  <a:txBody>
                    <a:bodyPr/>
                    <a:lstStyle/>
                    <a:p>
                      <a:pPr algn="ctr"/>
                      <a:r>
                        <a:rPr lang="en-US">
                          <a:solidFill>
                            <a:srgbClr val="FF0000"/>
                          </a:solidFill>
                        </a:rPr>
                        <a:t>26%</a:t>
                      </a:r>
                    </a:p>
                  </a:txBody>
                  <a:tcPr/>
                </a:tc>
                <a:extLst>
                  <a:ext uri="{0D108BD9-81ED-4DB2-BD59-A6C34878D82A}">
                    <a16:rowId xmlns:a16="http://schemas.microsoft.com/office/drawing/2014/main" val="10003"/>
                  </a:ext>
                </a:extLst>
              </a:tr>
              <a:tr h="458446">
                <a:tc>
                  <a:txBody>
                    <a:bodyPr/>
                    <a:lstStyle/>
                    <a:p>
                      <a:r>
                        <a:rPr lang="en-US"/>
                        <a:t>English media</a:t>
                      </a:r>
                    </a:p>
                  </a:txBody>
                  <a:tcPr/>
                </a:tc>
                <a:tc>
                  <a:txBody>
                    <a:bodyPr/>
                    <a:lstStyle/>
                    <a:p>
                      <a:pPr algn="ctr"/>
                      <a:r>
                        <a:rPr lang="en-US"/>
                        <a:t>57%</a:t>
                      </a:r>
                    </a:p>
                  </a:txBody>
                  <a:tcPr/>
                </a:tc>
                <a:tc>
                  <a:txBody>
                    <a:bodyPr/>
                    <a:lstStyle/>
                    <a:p>
                      <a:pPr algn="ctr"/>
                      <a:r>
                        <a:rPr lang="en-US"/>
                        <a:t>36%</a:t>
                      </a:r>
                    </a:p>
                  </a:txBody>
                  <a:tcPr/>
                </a:tc>
                <a:extLst>
                  <a:ext uri="{0D108BD9-81ED-4DB2-BD59-A6C34878D82A}">
                    <a16:rowId xmlns:a16="http://schemas.microsoft.com/office/drawing/2014/main" val="10004"/>
                  </a:ext>
                </a:extLst>
              </a:tr>
              <a:tr h="458446">
                <a:tc>
                  <a:txBody>
                    <a:bodyPr/>
                    <a:lstStyle/>
                    <a:p>
                      <a:r>
                        <a:rPr lang="en-US">
                          <a:solidFill>
                            <a:srgbClr val="FF0000"/>
                          </a:solidFill>
                        </a:rPr>
                        <a:t>Spanish</a:t>
                      </a:r>
                      <a:r>
                        <a:rPr lang="en-US" baseline="0">
                          <a:solidFill>
                            <a:srgbClr val="FF0000"/>
                          </a:solidFill>
                        </a:rPr>
                        <a:t> media</a:t>
                      </a:r>
                      <a:endParaRPr lang="en-US">
                        <a:solidFill>
                          <a:srgbClr val="FF0000"/>
                        </a:solidFill>
                      </a:endParaRPr>
                    </a:p>
                  </a:txBody>
                  <a:tcPr/>
                </a:tc>
                <a:tc>
                  <a:txBody>
                    <a:bodyPr/>
                    <a:lstStyle/>
                    <a:p>
                      <a:pPr algn="ctr"/>
                      <a:r>
                        <a:rPr lang="en-US">
                          <a:solidFill>
                            <a:srgbClr val="FF0000"/>
                          </a:solidFill>
                        </a:rPr>
                        <a:t>69%</a:t>
                      </a:r>
                    </a:p>
                  </a:txBody>
                  <a:tcPr/>
                </a:tc>
                <a:tc>
                  <a:txBody>
                    <a:bodyPr/>
                    <a:lstStyle/>
                    <a:p>
                      <a:pPr algn="ctr"/>
                      <a:r>
                        <a:rPr lang="en-US">
                          <a:solidFill>
                            <a:srgbClr val="FF0000"/>
                          </a:solidFill>
                        </a:rPr>
                        <a:t>26%</a:t>
                      </a:r>
                    </a:p>
                  </a:txBody>
                  <a:tcPr/>
                </a:tc>
                <a:extLst>
                  <a:ext uri="{0D108BD9-81ED-4DB2-BD59-A6C34878D82A}">
                    <a16:rowId xmlns:a16="http://schemas.microsoft.com/office/drawing/2014/main" val="10005"/>
                  </a:ext>
                </a:extLst>
              </a:tr>
              <a:tr h="458446">
                <a:tc>
                  <a:txBody>
                    <a:bodyPr/>
                    <a:lstStyle/>
                    <a:p>
                      <a:r>
                        <a:rPr lang="en-US">
                          <a:solidFill>
                            <a:srgbClr val="FF0000"/>
                          </a:solidFill>
                        </a:rPr>
                        <a:t>Democrat</a:t>
                      </a:r>
                    </a:p>
                  </a:txBody>
                  <a:tcPr/>
                </a:tc>
                <a:tc>
                  <a:txBody>
                    <a:bodyPr/>
                    <a:lstStyle/>
                    <a:p>
                      <a:pPr algn="ctr"/>
                      <a:r>
                        <a:rPr lang="en-US">
                          <a:solidFill>
                            <a:srgbClr val="FF0000"/>
                          </a:solidFill>
                        </a:rPr>
                        <a:t>67%</a:t>
                      </a:r>
                    </a:p>
                  </a:txBody>
                  <a:tcPr/>
                </a:tc>
                <a:tc>
                  <a:txBody>
                    <a:bodyPr/>
                    <a:lstStyle/>
                    <a:p>
                      <a:pPr algn="ctr"/>
                      <a:r>
                        <a:rPr lang="en-US">
                          <a:solidFill>
                            <a:srgbClr val="FF0000"/>
                          </a:solidFill>
                        </a:rPr>
                        <a:t>26%</a:t>
                      </a:r>
                    </a:p>
                  </a:txBody>
                  <a:tcPr/>
                </a:tc>
                <a:extLst>
                  <a:ext uri="{0D108BD9-81ED-4DB2-BD59-A6C34878D82A}">
                    <a16:rowId xmlns:a16="http://schemas.microsoft.com/office/drawing/2014/main" val="10006"/>
                  </a:ext>
                </a:extLst>
              </a:tr>
              <a:tr h="458446">
                <a:tc>
                  <a:txBody>
                    <a:bodyPr/>
                    <a:lstStyle/>
                    <a:p>
                      <a:r>
                        <a:rPr lang="en-US"/>
                        <a:t>Republican</a:t>
                      </a:r>
                    </a:p>
                  </a:txBody>
                  <a:tcPr/>
                </a:tc>
                <a:tc>
                  <a:txBody>
                    <a:bodyPr/>
                    <a:lstStyle/>
                    <a:p>
                      <a:pPr algn="ctr"/>
                      <a:r>
                        <a:rPr lang="en-US"/>
                        <a:t>50%</a:t>
                      </a:r>
                    </a:p>
                  </a:txBody>
                  <a:tcPr/>
                </a:tc>
                <a:tc>
                  <a:txBody>
                    <a:bodyPr/>
                    <a:lstStyle/>
                    <a:p>
                      <a:pPr algn="ctr"/>
                      <a:r>
                        <a:rPr lang="en-US"/>
                        <a:t>46%</a:t>
                      </a:r>
                    </a:p>
                  </a:txBody>
                  <a:tcPr/>
                </a:tc>
                <a:extLst>
                  <a:ext uri="{0D108BD9-81ED-4DB2-BD59-A6C34878D82A}">
                    <a16:rowId xmlns:a16="http://schemas.microsoft.com/office/drawing/2014/main" val="10007"/>
                  </a:ext>
                </a:extLst>
              </a:tr>
              <a:tr h="458446">
                <a:tc>
                  <a:txBody>
                    <a:bodyPr/>
                    <a:lstStyle/>
                    <a:p>
                      <a:r>
                        <a:rPr lang="en-US">
                          <a:solidFill>
                            <a:srgbClr val="FF0000"/>
                          </a:solidFill>
                        </a:rPr>
                        <a:t>18-34yrs</a:t>
                      </a:r>
                    </a:p>
                  </a:txBody>
                  <a:tcPr/>
                </a:tc>
                <a:tc>
                  <a:txBody>
                    <a:bodyPr/>
                    <a:lstStyle/>
                    <a:p>
                      <a:pPr algn="ctr"/>
                      <a:r>
                        <a:rPr lang="en-US">
                          <a:solidFill>
                            <a:srgbClr val="FF0000"/>
                          </a:solidFill>
                        </a:rPr>
                        <a:t>68%</a:t>
                      </a:r>
                    </a:p>
                  </a:txBody>
                  <a:tcPr/>
                </a:tc>
                <a:tc>
                  <a:txBody>
                    <a:bodyPr/>
                    <a:lstStyle/>
                    <a:p>
                      <a:pPr algn="ctr"/>
                      <a:r>
                        <a:rPr lang="en-US">
                          <a:solidFill>
                            <a:srgbClr val="FF0000"/>
                          </a:solidFill>
                        </a:rPr>
                        <a:t>27%</a:t>
                      </a:r>
                    </a:p>
                  </a:txBody>
                  <a:tcPr/>
                </a:tc>
                <a:extLst>
                  <a:ext uri="{0D108BD9-81ED-4DB2-BD59-A6C34878D82A}">
                    <a16:rowId xmlns:a16="http://schemas.microsoft.com/office/drawing/2014/main" val="10008"/>
                  </a:ext>
                </a:extLst>
              </a:tr>
              <a:tr h="458446">
                <a:tc>
                  <a:txBody>
                    <a:bodyPr/>
                    <a:lstStyle/>
                    <a:p>
                      <a:r>
                        <a:rPr lang="en-US"/>
                        <a:t>65yrs+</a:t>
                      </a:r>
                    </a:p>
                  </a:txBody>
                  <a:tcPr/>
                </a:tc>
                <a:tc>
                  <a:txBody>
                    <a:bodyPr/>
                    <a:lstStyle/>
                    <a:p>
                      <a:pPr algn="ctr"/>
                      <a:r>
                        <a:rPr lang="en-US"/>
                        <a:t>57%</a:t>
                      </a:r>
                    </a:p>
                  </a:txBody>
                  <a:tcPr/>
                </a:tc>
                <a:tc>
                  <a:txBody>
                    <a:bodyPr/>
                    <a:lstStyle/>
                    <a:p>
                      <a:pPr algn="ctr"/>
                      <a:r>
                        <a:rPr lang="en-US" dirty="0"/>
                        <a:t>34%</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85295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482"/>
            <a:ext cx="8229600" cy="935845"/>
          </a:xfrm>
        </p:spPr>
        <p:txBody>
          <a:bodyPr>
            <a:normAutofit/>
          </a:bodyPr>
          <a:lstStyle/>
          <a:p>
            <a:r>
              <a:rPr lang="en-US" sz="3000" b="1"/>
              <a:t>Measure A: Tax to fund open spaces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26230"/>
              </p:ext>
            </p:extLst>
          </p:nvPr>
        </p:nvGraphicFramePr>
        <p:xfrm>
          <a:off x="457200" y="1788137"/>
          <a:ext cx="8229600" cy="47962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31443">
                <a:tc>
                  <a:txBody>
                    <a:bodyPr/>
                    <a:lstStyle/>
                    <a:p>
                      <a:endParaRPr lang="en-US" dirty="0"/>
                    </a:p>
                  </a:txBody>
                  <a:tcPr/>
                </a:tc>
                <a:tc>
                  <a:txBody>
                    <a:bodyPr/>
                    <a:lstStyle/>
                    <a:p>
                      <a:pPr algn="ctr"/>
                      <a:r>
                        <a:rPr lang="en-US"/>
                        <a:t>Total Favor</a:t>
                      </a:r>
                    </a:p>
                  </a:txBody>
                  <a:tcPr/>
                </a:tc>
                <a:tc>
                  <a:txBody>
                    <a:bodyPr/>
                    <a:lstStyle/>
                    <a:p>
                      <a:pPr algn="ctr"/>
                      <a:r>
                        <a:rPr lang="en-US"/>
                        <a:t>Total Oppose</a:t>
                      </a:r>
                    </a:p>
                  </a:txBody>
                  <a:tcPr/>
                </a:tc>
                <a:extLst>
                  <a:ext uri="{0D108BD9-81ED-4DB2-BD59-A6C34878D82A}">
                    <a16:rowId xmlns:a16="http://schemas.microsoft.com/office/drawing/2014/main" val="10000"/>
                  </a:ext>
                </a:extLst>
              </a:tr>
              <a:tr h="418308">
                <a:tc>
                  <a:txBody>
                    <a:bodyPr/>
                    <a:lstStyle/>
                    <a:p>
                      <a:r>
                        <a:rPr lang="en-US" b="1"/>
                        <a:t>Total</a:t>
                      </a:r>
                    </a:p>
                  </a:txBody>
                  <a:tcPr/>
                </a:tc>
                <a:tc>
                  <a:txBody>
                    <a:bodyPr/>
                    <a:lstStyle/>
                    <a:p>
                      <a:pPr algn="ctr"/>
                      <a:r>
                        <a:rPr lang="en-US" b="1"/>
                        <a:t>63%</a:t>
                      </a:r>
                    </a:p>
                  </a:txBody>
                  <a:tcPr/>
                </a:tc>
                <a:tc>
                  <a:txBody>
                    <a:bodyPr/>
                    <a:lstStyle/>
                    <a:p>
                      <a:pPr algn="ctr"/>
                      <a:r>
                        <a:rPr lang="en-US" b="1"/>
                        <a:t>26%</a:t>
                      </a:r>
                    </a:p>
                  </a:txBody>
                  <a:tcPr/>
                </a:tc>
                <a:extLst>
                  <a:ext uri="{0D108BD9-81ED-4DB2-BD59-A6C34878D82A}">
                    <a16:rowId xmlns:a16="http://schemas.microsoft.com/office/drawing/2014/main" val="10001"/>
                  </a:ext>
                </a:extLst>
              </a:tr>
              <a:tr h="418308">
                <a:tc>
                  <a:txBody>
                    <a:bodyPr/>
                    <a:lstStyle/>
                    <a:p>
                      <a:r>
                        <a:rPr lang="en-US">
                          <a:solidFill>
                            <a:srgbClr val="FF0000"/>
                          </a:solidFill>
                        </a:rPr>
                        <a:t>Male</a:t>
                      </a:r>
                    </a:p>
                  </a:txBody>
                  <a:tcPr/>
                </a:tc>
                <a:tc>
                  <a:txBody>
                    <a:bodyPr/>
                    <a:lstStyle/>
                    <a:p>
                      <a:pPr algn="ctr"/>
                      <a:r>
                        <a:rPr lang="en-US">
                          <a:solidFill>
                            <a:srgbClr val="FF0000"/>
                          </a:solidFill>
                        </a:rPr>
                        <a:t>68%</a:t>
                      </a:r>
                    </a:p>
                  </a:txBody>
                  <a:tcPr/>
                </a:tc>
                <a:tc>
                  <a:txBody>
                    <a:bodyPr/>
                    <a:lstStyle/>
                    <a:p>
                      <a:pPr algn="ctr"/>
                      <a:r>
                        <a:rPr lang="en-US">
                          <a:solidFill>
                            <a:srgbClr val="FF0000"/>
                          </a:solidFill>
                        </a:rPr>
                        <a:t>25%</a:t>
                      </a:r>
                    </a:p>
                  </a:txBody>
                  <a:tcPr/>
                </a:tc>
                <a:extLst>
                  <a:ext uri="{0D108BD9-81ED-4DB2-BD59-A6C34878D82A}">
                    <a16:rowId xmlns:a16="http://schemas.microsoft.com/office/drawing/2014/main" val="10002"/>
                  </a:ext>
                </a:extLst>
              </a:tr>
              <a:tr h="418308">
                <a:tc>
                  <a:txBody>
                    <a:bodyPr/>
                    <a:lstStyle/>
                    <a:p>
                      <a:r>
                        <a:rPr lang="en-US"/>
                        <a:t>Female</a:t>
                      </a:r>
                    </a:p>
                  </a:txBody>
                  <a:tcPr/>
                </a:tc>
                <a:tc>
                  <a:txBody>
                    <a:bodyPr/>
                    <a:lstStyle/>
                    <a:p>
                      <a:pPr algn="ctr"/>
                      <a:r>
                        <a:rPr lang="en-US"/>
                        <a:t>59%</a:t>
                      </a:r>
                    </a:p>
                  </a:txBody>
                  <a:tcPr/>
                </a:tc>
                <a:tc>
                  <a:txBody>
                    <a:bodyPr/>
                    <a:lstStyle/>
                    <a:p>
                      <a:pPr algn="ctr"/>
                      <a:r>
                        <a:rPr lang="en-US"/>
                        <a:t>26%</a:t>
                      </a:r>
                    </a:p>
                  </a:txBody>
                  <a:tcPr/>
                </a:tc>
                <a:extLst>
                  <a:ext uri="{0D108BD9-81ED-4DB2-BD59-A6C34878D82A}">
                    <a16:rowId xmlns:a16="http://schemas.microsoft.com/office/drawing/2014/main" val="10003"/>
                  </a:ext>
                </a:extLst>
              </a:tr>
              <a:tr h="418308">
                <a:tc>
                  <a:txBody>
                    <a:bodyPr/>
                    <a:lstStyle/>
                    <a:p>
                      <a:r>
                        <a:rPr lang="en-US"/>
                        <a:t>HS or less</a:t>
                      </a:r>
                    </a:p>
                  </a:txBody>
                  <a:tcPr/>
                </a:tc>
                <a:tc>
                  <a:txBody>
                    <a:bodyPr/>
                    <a:lstStyle/>
                    <a:p>
                      <a:pPr algn="ctr"/>
                      <a:r>
                        <a:rPr lang="en-US"/>
                        <a:t>60%</a:t>
                      </a:r>
                    </a:p>
                  </a:txBody>
                  <a:tcPr/>
                </a:tc>
                <a:tc>
                  <a:txBody>
                    <a:bodyPr/>
                    <a:lstStyle/>
                    <a:p>
                      <a:pPr algn="ctr"/>
                      <a:r>
                        <a:rPr lang="en-US"/>
                        <a:t>27%</a:t>
                      </a:r>
                    </a:p>
                  </a:txBody>
                  <a:tcPr/>
                </a:tc>
                <a:extLst>
                  <a:ext uri="{0D108BD9-81ED-4DB2-BD59-A6C34878D82A}">
                    <a16:rowId xmlns:a16="http://schemas.microsoft.com/office/drawing/2014/main" val="10004"/>
                  </a:ext>
                </a:extLst>
              </a:tr>
              <a:tr h="418308">
                <a:tc>
                  <a:txBody>
                    <a:bodyPr/>
                    <a:lstStyle/>
                    <a:p>
                      <a:r>
                        <a:rPr lang="en-US">
                          <a:solidFill>
                            <a:srgbClr val="FF0000"/>
                          </a:solidFill>
                        </a:rPr>
                        <a:t>College +</a:t>
                      </a:r>
                    </a:p>
                  </a:txBody>
                  <a:tcPr/>
                </a:tc>
                <a:tc>
                  <a:txBody>
                    <a:bodyPr/>
                    <a:lstStyle/>
                    <a:p>
                      <a:pPr algn="ctr"/>
                      <a:r>
                        <a:rPr lang="en-US">
                          <a:solidFill>
                            <a:srgbClr val="FF0000"/>
                          </a:solidFill>
                        </a:rPr>
                        <a:t>68%</a:t>
                      </a:r>
                    </a:p>
                  </a:txBody>
                  <a:tcPr/>
                </a:tc>
                <a:tc>
                  <a:txBody>
                    <a:bodyPr/>
                    <a:lstStyle/>
                    <a:p>
                      <a:pPr algn="ctr"/>
                      <a:r>
                        <a:rPr lang="en-US">
                          <a:solidFill>
                            <a:srgbClr val="FF0000"/>
                          </a:solidFill>
                        </a:rPr>
                        <a:t>25%</a:t>
                      </a:r>
                    </a:p>
                  </a:txBody>
                  <a:tcPr/>
                </a:tc>
                <a:extLst>
                  <a:ext uri="{0D108BD9-81ED-4DB2-BD59-A6C34878D82A}">
                    <a16:rowId xmlns:a16="http://schemas.microsoft.com/office/drawing/2014/main" val="10005"/>
                  </a:ext>
                </a:extLst>
              </a:tr>
              <a:tr h="418308">
                <a:tc>
                  <a:txBody>
                    <a:bodyPr/>
                    <a:lstStyle/>
                    <a:p>
                      <a:r>
                        <a:rPr lang="en-US">
                          <a:solidFill>
                            <a:srgbClr val="FF0000"/>
                          </a:solidFill>
                        </a:rPr>
                        <a:t>18-34yrs</a:t>
                      </a:r>
                    </a:p>
                  </a:txBody>
                  <a:tcPr/>
                </a:tc>
                <a:tc>
                  <a:txBody>
                    <a:bodyPr/>
                    <a:lstStyle/>
                    <a:p>
                      <a:pPr algn="ctr"/>
                      <a:r>
                        <a:rPr lang="en-US">
                          <a:solidFill>
                            <a:srgbClr val="FF0000"/>
                          </a:solidFill>
                        </a:rPr>
                        <a:t>69%</a:t>
                      </a:r>
                    </a:p>
                  </a:txBody>
                  <a:tcPr/>
                </a:tc>
                <a:tc>
                  <a:txBody>
                    <a:bodyPr/>
                    <a:lstStyle/>
                    <a:p>
                      <a:pPr algn="ctr"/>
                      <a:r>
                        <a:rPr lang="en-US">
                          <a:solidFill>
                            <a:srgbClr val="FF0000"/>
                          </a:solidFill>
                        </a:rPr>
                        <a:t>20%</a:t>
                      </a:r>
                    </a:p>
                  </a:txBody>
                  <a:tcPr/>
                </a:tc>
                <a:extLst>
                  <a:ext uri="{0D108BD9-81ED-4DB2-BD59-A6C34878D82A}">
                    <a16:rowId xmlns:a16="http://schemas.microsoft.com/office/drawing/2014/main" val="10006"/>
                  </a:ext>
                </a:extLst>
              </a:tr>
              <a:tr h="418308">
                <a:tc>
                  <a:txBody>
                    <a:bodyPr/>
                    <a:lstStyle/>
                    <a:p>
                      <a:r>
                        <a:rPr lang="en-US"/>
                        <a:t>65yrs+</a:t>
                      </a:r>
                    </a:p>
                  </a:txBody>
                  <a:tcPr/>
                </a:tc>
                <a:tc>
                  <a:txBody>
                    <a:bodyPr/>
                    <a:lstStyle/>
                    <a:p>
                      <a:pPr algn="ctr"/>
                      <a:r>
                        <a:rPr lang="en-US"/>
                        <a:t>57%</a:t>
                      </a:r>
                    </a:p>
                  </a:txBody>
                  <a:tcPr/>
                </a:tc>
                <a:tc>
                  <a:txBody>
                    <a:bodyPr/>
                    <a:lstStyle/>
                    <a:p>
                      <a:pPr algn="ctr"/>
                      <a:r>
                        <a:rPr lang="en-US"/>
                        <a:t>30%</a:t>
                      </a:r>
                    </a:p>
                  </a:txBody>
                  <a:tcPr/>
                </a:tc>
                <a:extLst>
                  <a:ext uri="{0D108BD9-81ED-4DB2-BD59-A6C34878D82A}">
                    <a16:rowId xmlns:a16="http://schemas.microsoft.com/office/drawing/2014/main" val="10007"/>
                  </a:ext>
                </a:extLst>
              </a:tr>
              <a:tr h="418308">
                <a:tc>
                  <a:txBody>
                    <a:bodyPr/>
                    <a:lstStyle/>
                    <a:p>
                      <a:r>
                        <a:rPr lang="en-US"/>
                        <a:t>$40K or less</a:t>
                      </a:r>
                    </a:p>
                  </a:txBody>
                  <a:tcPr/>
                </a:tc>
                <a:tc>
                  <a:txBody>
                    <a:bodyPr/>
                    <a:lstStyle/>
                    <a:p>
                      <a:pPr algn="ctr"/>
                      <a:r>
                        <a:rPr lang="en-US"/>
                        <a:t>61%</a:t>
                      </a:r>
                    </a:p>
                  </a:txBody>
                  <a:tcPr/>
                </a:tc>
                <a:tc>
                  <a:txBody>
                    <a:bodyPr/>
                    <a:lstStyle/>
                    <a:p>
                      <a:pPr algn="ctr"/>
                      <a:r>
                        <a:rPr lang="en-US"/>
                        <a:t>23%</a:t>
                      </a:r>
                    </a:p>
                  </a:txBody>
                  <a:tcPr/>
                </a:tc>
                <a:extLst>
                  <a:ext uri="{0D108BD9-81ED-4DB2-BD59-A6C34878D82A}">
                    <a16:rowId xmlns:a16="http://schemas.microsoft.com/office/drawing/2014/main" val="10008"/>
                  </a:ext>
                </a:extLst>
              </a:tr>
              <a:tr h="418308">
                <a:tc>
                  <a:txBody>
                    <a:bodyPr/>
                    <a:lstStyle/>
                    <a:p>
                      <a:r>
                        <a:rPr lang="en-US">
                          <a:solidFill>
                            <a:srgbClr val="FF0000"/>
                          </a:solidFill>
                        </a:rPr>
                        <a:t>$80K+</a:t>
                      </a:r>
                    </a:p>
                  </a:txBody>
                  <a:tcPr/>
                </a:tc>
                <a:tc>
                  <a:txBody>
                    <a:bodyPr/>
                    <a:lstStyle/>
                    <a:p>
                      <a:pPr algn="ctr"/>
                      <a:r>
                        <a:rPr lang="en-US">
                          <a:solidFill>
                            <a:srgbClr val="FF0000"/>
                          </a:solidFill>
                        </a:rPr>
                        <a:t>68%</a:t>
                      </a:r>
                    </a:p>
                  </a:txBody>
                  <a:tcPr/>
                </a:tc>
                <a:tc>
                  <a:txBody>
                    <a:bodyPr/>
                    <a:lstStyle/>
                    <a:p>
                      <a:pPr algn="ctr"/>
                      <a:r>
                        <a:rPr lang="en-US" dirty="0">
                          <a:solidFill>
                            <a:srgbClr val="FF0000"/>
                          </a:solidFill>
                        </a:rPr>
                        <a:t>28%</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83272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308"/>
            <a:ext cx="8229600" cy="868999"/>
          </a:xfrm>
        </p:spPr>
        <p:txBody>
          <a:bodyPr>
            <a:noAutofit/>
          </a:bodyPr>
          <a:lstStyle/>
          <a:p>
            <a:r>
              <a:rPr lang="en-US" sz="3000" b="1" dirty="0"/>
              <a:t>Measure M: Public Transportation </a:t>
            </a:r>
            <a:br>
              <a:rPr lang="en-US" sz="3000" b="1" dirty="0"/>
            </a:br>
            <a:r>
              <a:rPr lang="en-US" sz="3000" b="1" dirty="0"/>
              <a:t>(2/3 Approval Required)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9944926"/>
              </p:ext>
            </p:extLst>
          </p:nvPr>
        </p:nvGraphicFramePr>
        <p:xfrm>
          <a:off x="457200" y="1754712"/>
          <a:ext cx="8229600" cy="4695948"/>
        </p:xfrm>
        <a:graphic>
          <a:graphicData uri="http://schemas.openxmlformats.org/drawingml/2006/table">
            <a:tbl>
              <a:tblPr firstRow="1" bandRow="1">
                <a:tableStyleId>{5C22544A-7EE6-4342-B048-85BDC9FD1C3A}</a:tableStyleId>
              </a:tblPr>
              <a:tblGrid>
                <a:gridCol w="3720050">
                  <a:extLst>
                    <a:ext uri="{9D8B030D-6E8A-4147-A177-3AD203B41FA5}">
                      <a16:colId xmlns:a16="http://schemas.microsoft.com/office/drawing/2014/main" val="20000"/>
                    </a:ext>
                  </a:extLst>
                </a:gridCol>
                <a:gridCol w="2222297">
                  <a:extLst>
                    <a:ext uri="{9D8B030D-6E8A-4147-A177-3AD203B41FA5}">
                      <a16:colId xmlns:a16="http://schemas.microsoft.com/office/drawing/2014/main" val="20001"/>
                    </a:ext>
                  </a:extLst>
                </a:gridCol>
                <a:gridCol w="2287253">
                  <a:extLst>
                    <a:ext uri="{9D8B030D-6E8A-4147-A177-3AD203B41FA5}">
                      <a16:colId xmlns:a16="http://schemas.microsoft.com/office/drawing/2014/main" val="20002"/>
                    </a:ext>
                  </a:extLst>
                </a:gridCol>
              </a:tblGrid>
              <a:tr h="931032">
                <a:tc>
                  <a:txBody>
                    <a:bodyPr/>
                    <a:lstStyle/>
                    <a:p>
                      <a:endParaRPr lang="en-US" dirty="0"/>
                    </a:p>
                  </a:txBody>
                  <a:tcPr/>
                </a:tc>
                <a:tc>
                  <a:txBody>
                    <a:bodyPr/>
                    <a:lstStyle/>
                    <a:p>
                      <a:pPr algn="ctr"/>
                      <a:r>
                        <a:rPr lang="en-US"/>
                        <a:t>Total favor</a:t>
                      </a:r>
                    </a:p>
                  </a:txBody>
                  <a:tcPr/>
                </a:tc>
                <a:tc>
                  <a:txBody>
                    <a:bodyPr/>
                    <a:lstStyle/>
                    <a:p>
                      <a:pPr algn="ctr"/>
                      <a:r>
                        <a:rPr lang="en-US"/>
                        <a:t>Total oppose</a:t>
                      </a:r>
                    </a:p>
                  </a:txBody>
                  <a:tcPr/>
                </a:tc>
                <a:extLst>
                  <a:ext uri="{0D108BD9-81ED-4DB2-BD59-A6C34878D82A}">
                    <a16:rowId xmlns:a16="http://schemas.microsoft.com/office/drawing/2014/main" val="10000"/>
                  </a:ext>
                </a:extLst>
              </a:tr>
              <a:tr h="418324">
                <a:tc>
                  <a:txBody>
                    <a:bodyPr/>
                    <a:lstStyle/>
                    <a:p>
                      <a:r>
                        <a:rPr lang="en-US" b="1"/>
                        <a:t>Total</a:t>
                      </a:r>
                    </a:p>
                  </a:txBody>
                  <a:tcPr/>
                </a:tc>
                <a:tc>
                  <a:txBody>
                    <a:bodyPr/>
                    <a:lstStyle/>
                    <a:p>
                      <a:pPr algn="ctr"/>
                      <a:r>
                        <a:rPr lang="en-US" b="1"/>
                        <a:t>71%</a:t>
                      </a:r>
                    </a:p>
                  </a:txBody>
                  <a:tcPr/>
                </a:tc>
                <a:tc>
                  <a:txBody>
                    <a:bodyPr/>
                    <a:lstStyle/>
                    <a:p>
                      <a:pPr algn="ctr"/>
                      <a:r>
                        <a:rPr lang="en-US" b="1"/>
                        <a:t>20%</a:t>
                      </a:r>
                    </a:p>
                  </a:txBody>
                  <a:tcPr/>
                </a:tc>
                <a:extLst>
                  <a:ext uri="{0D108BD9-81ED-4DB2-BD59-A6C34878D82A}">
                    <a16:rowId xmlns:a16="http://schemas.microsoft.com/office/drawing/2014/main" val="10001"/>
                  </a:ext>
                </a:extLst>
              </a:tr>
              <a:tr h="418324">
                <a:tc>
                  <a:txBody>
                    <a:bodyPr/>
                    <a:lstStyle/>
                    <a:p>
                      <a:r>
                        <a:rPr lang="en-US"/>
                        <a:t>English interview</a:t>
                      </a:r>
                    </a:p>
                  </a:txBody>
                  <a:tcPr/>
                </a:tc>
                <a:tc>
                  <a:txBody>
                    <a:bodyPr/>
                    <a:lstStyle/>
                    <a:p>
                      <a:pPr algn="ctr"/>
                      <a:r>
                        <a:rPr lang="en-US"/>
                        <a:t>67%</a:t>
                      </a:r>
                    </a:p>
                  </a:txBody>
                  <a:tcPr/>
                </a:tc>
                <a:tc>
                  <a:txBody>
                    <a:bodyPr/>
                    <a:lstStyle/>
                    <a:p>
                      <a:pPr algn="ctr"/>
                      <a:r>
                        <a:rPr lang="en-US"/>
                        <a:t>23%</a:t>
                      </a:r>
                    </a:p>
                  </a:txBody>
                  <a:tcPr/>
                </a:tc>
                <a:extLst>
                  <a:ext uri="{0D108BD9-81ED-4DB2-BD59-A6C34878D82A}">
                    <a16:rowId xmlns:a16="http://schemas.microsoft.com/office/drawing/2014/main" val="10002"/>
                  </a:ext>
                </a:extLst>
              </a:tr>
              <a:tr h="418324">
                <a:tc>
                  <a:txBody>
                    <a:bodyPr/>
                    <a:lstStyle/>
                    <a:p>
                      <a:r>
                        <a:rPr lang="en-US">
                          <a:solidFill>
                            <a:srgbClr val="FF0000"/>
                          </a:solidFill>
                        </a:rPr>
                        <a:t>Spanish interview</a:t>
                      </a:r>
                    </a:p>
                  </a:txBody>
                  <a:tcPr/>
                </a:tc>
                <a:tc>
                  <a:txBody>
                    <a:bodyPr/>
                    <a:lstStyle/>
                    <a:p>
                      <a:pPr algn="ctr"/>
                      <a:r>
                        <a:rPr lang="en-US">
                          <a:solidFill>
                            <a:srgbClr val="FF0000"/>
                          </a:solidFill>
                        </a:rPr>
                        <a:t>80%</a:t>
                      </a:r>
                    </a:p>
                  </a:txBody>
                  <a:tcPr/>
                </a:tc>
                <a:tc>
                  <a:txBody>
                    <a:bodyPr/>
                    <a:lstStyle/>
                    <a:p>
                      <a:pPr algn="ctr"/>
                      <a:r>
                        <a:rPr lang="en-US">
                          <a:solidFill>
                            <a:srgbClr val="FF0000"/>
                          </a:solidFill>
                        </a:rPr>
                        <a:t>14%</a:t>
                      </a:r>
                    </a:p>
                  </a:txBody>
                  <a:tcPr/>
                </a:tc>
                <a:extLst>
                  <a:ext uri="{0D108BD9-81ED-4DB2-BD59-A6C34878D82A}">
                    <a16:rowId xmlns:a16="http://schemas.microsoft.com/office/drawing/2014/main" val="10003"/>
                  </a:ext>
                </a:extLst>
              </a:tr>
              <a:tr h="418324">
                <a:tc>
                  <a:txBody>
                    <a:bodyPr/>
                    <a:lstStyle/>
                    <a:p>
                      <a:r>
                        <a:rPr lang="en-US"/>
                        <a:t>English media</a:t>
                      </a:r>
                    </a:p>
                  </a:txBody>
                  <a:tcPr/>
                </a:tc>
                <a:tc>
                  <a:txBody>
                    <a:bodyPr/>
                    <a:lstStyle/>
                    <a:p>
                      <a:pPr algn="ctr"/>
                      <a:r>
                        <a:rPr lang="en-US"/>
                        <a:t>67%</a:t>
                      </a:r>
                    </a:p>
                  </a:txBody>
                  <a:tcPr/>
                </a:tc>
                <a:tc>
                  <a:txBody>
                    <a:bodyPr/>
                    <a:lstStyle/>
                    <a:p>
                      <a:pPr algn="ctr"/>
                      <a:r>
                        <a:rPr lang="en-US"/>
                        <a:t>23%</a:t>
                      </a:r>
                    </a:p>
                  </a:txBody>
                  <a:tcPr/>
                </a:tc>
                <a:extLst>
                  <a:ext uri="{0D108BD9-81ED-4DB2-BD59-A6C34878D82A}">
                    <a16:rowId xmlns:a16="http://schemas.microsoft.com/office/drawing/2014/main" val="10004"/>
                  </a:ext>
                </a:extLst>
              </a:tr>
              <a:tr h="418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Spanish media</a:t>
                      </a:r>
                    </a:p>
                  </a:txBody>
                  <a:tcPr/>
                </a:tc>
                <a:tc>
                  <a:txBody>
                    <a:bodyPr/>
                    <a:lstStyle/>
                    <a:p>
                      <a:pPr algn="ctr"/>
                      <a:r>
                        <a:rPr lang="en-US">
                          <a:solidFill>
                            <a:srgbClr val="FF0000"/>
                          </a:solidFill>
                        </a:rPr>
                        <a:t>81%</a:t>
                      </a:r>
                    </a:p>
                  </a:txBody>
                  <a:tcPr/>
                </a:tc>
                <a:tc>
                  <a:txBody>
                    <a:bodyPr/>
                    <a:lstStyle/>
                    <a:p>
                      <a:pPr algn="ctr"/>
                      <a:r>
                        <a:rPr lang="en-US">
                          <a:solidFill>
                            <a:srgbClr val="FF0000"/>
                          </a:solidFill>
                        </a:rPr>
                        <a:t>12%</a:t>
                      </a:r>
                    </a:p>
                  </a:txBody>
                  <a:tcPr/>
                </a:tc>
                <a:extLst>
                  <a:ext uri="{0D108BD9-81ED-4DB2-BD59-A6C34878D82A}">
                    <a16:rowId xmlns:a16="http://schemas.microsoft.com/office/drawing/2014/main" val="10005"/>
                  </a:ext>
                </a:extLst>
              </a:tr>
              <a:tr h="418324">
                <a:tc>
                  <a:txBody>
                    <a:bodyPr/>
                    <a:lstStyle/>
                    <a:p>
                      <a:r>
                        <a:rPr lang="en-US"/>
                        <a:t>US born</a:t>
                      </a:r>
                    </a:p>
                  </a:txBody>
                  <a:tcPr/>
                </a:tc>
                <a:tc>
                  <a:txBody>
                    <a:bodyPr/>
                    <a:lstStyle/>
                    <a:p>
                      <a:pPr algn="ctr"/>
                      <a:r>
                        <a:rPr lang="en-US"/>
                        <a:t>68%</a:t>
                      </a:r>
                    </a:p>
                  </a:txBody>
                  <a:tcPr/>
                </a:tc>
                <a:tc>
                  <a:txBody>
                    <a:bodyPr/>
                    <a:lstStyle/>
                    <a:p>
                      <a:pPr algn="ctr"/>
                      <a:r>
                        <a:rPr lang="en-US"/>
                        <a:t>22%</a:t>
                      </a:r>
                    </a:p>
                  </a:txBody>
                  <a:tcPr/>
                </a:tc>
                <a:extLst>
                  <a:ext uri="{0D108BD9-81ED-4DB2-BD59-A6C34878D82A}">
                    <a16:rowId xmlns:a16="http://schemas.microsoft.com/office/drawing/2014/main" val="10006"/>
                  </a:ext>
                </a:extLst>
              </a:tr>
              <a:tr h="418324">
                <a:tc>
                  <a:txBody>
                    <a:bodyPr/>
                    <a:lstStyle/>
                    <a:p>
                      <a:r>
                        <a:rPr lang="en-US">
                          <a:solidFill>
                            <a:srgbClr val="FF0000"/>
                          </a:solidFill>
                        </a:rPr>
                        <a:t>Foreign born</a:t>
                      </a:r>
                    </a:p>
                  </a:txBody>
                  <a:tcPr/>
                </a:tc>
                <a:tc>
                  <a:txBody>
                    <a:bodyPr/>
                    <a:lstStyle/>
                    <a:p>
                      <a:pPr algn="ctr"/>
                      <a:r>
                        <a:rPr lang="en-US">
                          <a:solidFill>
                            <a:srgbClr val="FF0000"/>
                          </a:solidFill>
                        </a:rPr>
                        <a:t>76%</a:t>
                      </a:r>
                    </a:p>
                  </a:txBody>
                  <a:tcPr/>
                </a:tc>
                <a:tc>
                  <a:txBody>
                    <a:bodyPr/>
                    <a:lstStyle/>
                    <a:p>
                      <a:pPr algn="ctr"/>
                      <a:r>
                        <a:rPr lang="en-US">
                          <a:solidFill>
                            <a:srgbClr val="FF0000"/>
                          </a:solidFill>
                        </a:rPr>
                        <a:t>17%</a:t>
                      </a:r>
                    </a:p>
                  </a:txBody>
                  <a:tcPr/>
                </a:tc>
                <a:extLst>
                  <a:ext uri="{0D108BD9-81ED-4DB2-BD59-A6C34878D82A}">
                    <a16:rowId xmlns:a16="http://schemas.microsoft.com/office/drawing/2014/main" val="10007"/>
                  </a:ext>
                </a:extLst>
              </a:tr>
              <a:tr h="418324">
                <a:tc>
                  <a:txBody>
                    <a:bodyPr/>
                    <a:lstStyle/>
                    <a:p>
                      <a:r>
                        <a:rPr lang="en-US">
                          <a:solidFill>
                            <a:srgbClr val="FF0000"/>
                          </a:solidFill>
                        </a:rPr>
                        <a:t>Democrat</a:t>
                      </a:r>
                    </a:p>
                  </a:txBody>
                  <a:tcPr/>
                </a:tc>
                <a:tc>
                  <a:txBody>
                    <a:bodyPr/>
                    <a:lstStyle/>
                    <a:p>
                      <a:pPr algn="ctr"/>
                      <a:r>
                        <a:rPr lang="en-US">
                          <a:solidFill>
                            <a:srgbClr val="FF0000"/>
                          </a:solidFill>
                        </a:rPr>
                        <a:t>74%</a:t>
                      </a:r>
                    </a:p>
                  </a:txBody>
                  <a:tcPr/>
                </a:tc>
                <a:tc>
                  <a:txBody>
                    <a:bodyPr/>
                    <a:lstStyle/>
                    <a:p>
                      <a:pPr algn="ctr"/>
                      <a:r>
                        <a:rPr lang="en-US">
                          <a:solidFill>
                            <a:srgbClr val="FF0000"/>
                          </a:solidFill>
                        </a:rPr>
                        <a:t>16%</a:t>
                      </a:r>
                    </a:p>
                  </a:txBody>
                  <a:tcPr/>
                </a:tc>
                <a:extLst>
                  <a:ext uri="{0D108BD9-81ED-4DB2-BD59-A6C34878D82A}">
                    <a16:rowId xmlns:a16="http://schemas.microsoft.com/office/drawing/2014/main" val="10008"/>
                  </a:ext>
                </a:extLst>
              </a:tr>
              <a:tr h="418324">
                <a:tc>
                  <a:txBody>
                    <a:bodyPr/>
                    <a:lstStyle/>
                    <a:p>
                      <a:r>
                        <a:rPr lang="en-US"/>
                        <a:t>Republican</a:t>
                      </a:r>
                    </a:p>
                  </a:txBody>
                  <a:tcPr/>
                </a:tc>
                <a:tc>
                  <a:txBody>
                    <a:bodyPr/>
                    <a:lstStyle/>
                    <a:p>
                      <a:pPr algn="ctr"/>
                      <a:r>
                        <a:rPr lang="en-US"/>
                        <a:t>64%</a:t>
                      </a:r>
                    </a:p>
                  </a:txBody>
                  <a:tcPr/>
                </a:tc>
                <a:tc>
                  <a:txBody>
                    <a:bodyPr/>
                    <a:lstStyle/>
                    <a:p>
                      <a:pPr algn="ctr"/>
                      <a:r>
                        <a:rPr lang="en-US" dirty="0"/>
                        <a:t>30%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5832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346"/>
            <a:ext cx="8229600" cy="1203232"/>
          </a:xfrm>
        </p:spPr>
        <p:txBody>
          <a:bodyPr>
            <a:normAutofit/>
          </a:bodyPr>
          <a:lstStyle/>
          <a:p>
            <a:r>
              <a:rPr lang="en-US" sz="3000" b="1"/>
              <a:t>Gender and Measure 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28348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9677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35038"/>
            <a:ext cx="8229600" cy="782599"/>
          </a:xfrm>
        </p:spPr>
        <p:txBody>
          <a:bodyPr>
            <a:normAutofit/>
          </a:bodyPr>
          <a:lstStyle/>
          <a:p>
            <a:r>
              <a:rPr lang="en-US" sz="3000" b="1"/>
              <a:t>Support for High Speed Rail</a:t>
            </a:r>
          </a:p>
        </p:txBody>
      </p:sp>
      <p:sp>
        <p:nvSpPr>
          <p:cNvPr id="6" name="Text Placeholder 5"/>
          <p:cNvSpPr>
            <a:spLocks noGrp="1"/>
          </p:cNvSpPr>
          <p:nvPr>
            <p:ph type="body" idx="1"/>
          </p:nvPr>
        </p:nvSpPr>
        <p:spPr/>
        <p:txBody>
          <a:bodyPr>
            <a:normAutofit fontScale="92500"/>
          </a:bodyPr>
          <a:lstStyle/>
          <a:p>
            <a:r>
              <a:rPr lang="en-US"/>
              <a:t>Differences by level of education</a:t>
            </a:r>
          </a:p>
        </p:txBody>
      </p:sp>
      <p:sp>
        <p:nvSpPr>
          <p:cNvPr id="8" name="Text Placeholder 7"/>
          <p:cNvSpPr>
            <a:spLocks noGrp="1"/>
          </p:cNvSpPr>
          <p:nvPr>
            <p:ph type="body" sz="quarter" idx="3"/>
          </p:nvPr>
        </p:nvSpPr>
        <p:spPr/>
        <p:txBody>
          <a:bodyPr/>
          <a:lstStyle/>
          <a:p>
            <a:r>
              <a:rPr lang="en-US"/>
              <a:t>Differences by income</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67494522"/>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1902381957"/>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4147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80" y="531510"/>
            <a:ext cx="8120574" cy="1002692"/>
          </a:xfrm>
        </p:spPr>
        <p:txBody>
          <a:bodyPr>
            <a:normAutofit/>
          </a:bodyPr>
          <a:lstStyle/>
          <a:p>
            <a:r>
              <a:rPr lang="en-US" sz="3000" b="1" dirty="0"/>
              <a:t>A Community in Motion: The Generations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856016"/>
              </p:ext>
            </p:extLst>
          </p:nvPr>
        </p:nvGraphicFramePr>
        <p:xfrm>
          <a:off x="413906" y="1993121"/>
          <a:ext cx="8229599" cy="2764603"/>
        </p:xfrm>
        <a:graphic>
          <a:graphicData uri="http://schemas.openxmlformats.org/drawingml/2006/table">
            <a:tbl>
              <a:tblPr firstRow="1" bandRow="1">
                <a:tableStyleId>{5C22544A-7EE6-4342-B048-85BDC9FD1C3A}</a:tableStyleId>
              </a:tblPr>
              <a:tblGrid>
                <a:gridCol w="2135036">
                  <a:extLst>
                    <a:ext uri="{9D8B030D-6E8A-4147-A177-3AD203B41FA5}">
                      <a16:colId xmlns:a16="http://schemas.microsoft.com/office/drawing/2014/main" val="20000"/>
                    </a:ext>
                  </a:extLst>
                </a:gridCol>
                <a:gridCol w="1543478">
                  <a:extLst>
                    <a:ext uri="{9D8B030D-6E8A-4147-A177-3AD203B41FA5}">
                      <a16:colId xmlns:a16="http://schemas.microsoft.com/office/drawing/2014/main" val="20001"/>
                    </a:ext>
                  </a:extLst>
                </a:gridCol>
                <a:gridCol w="1658135">
                  <a:extLst>
                    <a:ext uri="{9D8B030D-6E8A-4147-A177-3AD203B41FA5}">
                      <a16:colId xmlns:a16="http://schemas.microsoft.com/office/drawing/2014/main" val="20002"/>
                    </a:ext>
                  </a:extLst>
                </a:gridCol>
                <a:gridCol w="1534657">
                  <a:extLst>
                    <a:ext uri="{9D8B030D-6E8A-4147-A177-3AD203B41FA5}">
                      <a16:colId xmlns:a16="http://schemas.microsoft.com/office/drawing/2014/main" val="20003"/>
                    </a:ext>
                  </a:extLst>
                </a:gridCol>
                <a:gridCol w="1358293">
                  <a:extLst>
                    <a:ext uri="{9D8B030D-6E8A-4147-A177-3AD203B41FA5}">
                      <a16:colId xmlns:a16="http://schemas.microsoft.com/office/drawing/2014/main" val="20004"/>
                    </a:ext>
                  </a:extLst>
                </a:gridCol>
              </a:tblGrid>
              <a:tr h="543155">
                <a:tc>
                  <a:txBody>
                    <a:bodyPr/>
                    <a:lstStyle/>
                    <a:p>
                      <a:pPr algn="ctr"/>
                      <a:r>
                        <a:rPr lang="en-US" sz="1400" dirty="0"/>
                        <a:t>Age</a:t>
                      </a:r>
                    </a:p>
                  </a:txBody>
                  <a:tcPr/>
                </a:tc>
                <a:tc>
                  <a:txBody>
                    <a:bodyPr/>
                    <a:lstStyle/>
                    <a:p>
                      <a:pPr algn="ctr"/>
                      <a:r>
                        <a:rPr lang="en-US" sz="1400" dirty="0"/>
                        <a:t> 18 -34</a:t>
                      </a:r>
                    </a:p>
                  </a:txBody>
                  <a:tcPr/>
                </a:tc>
                <a:tc>
                  <a:txBody>
                    <a:bodyPr/>
                    <a:lstStyle/>
                    <a:p>
                      <a:pPr algn="ctr"/>
                      <a:r>
                        <a:rPr lang="en-US" sz="1400" dirty="0"/>
                        <a:t>35-49</a:t>
                      </a:r>
                    </a:p>
                  </a:txBody>
                  <a:tcPr/>
                </a:tc>
                <a:tc>
                  <a:txBody>
                    <a:bodyPr/>
                    <a:lstStyle/>
                    <a:p>
                      <a:pPr algn="ctr"/>
                      <a:r>
                        <a:rPr lang="en-US" sz="1400" dirty="0"/>
                        <a:t>50-64</a:t>
                      </a:r>
                    </a:p>
                  </a:txBody>
                  <a:tcPr/>
                </a:tc>
                <a:tc>
                  <a:txBody>
                    <a:bodyPr/>
                    <a:lstStyle/>
                    <a:p>
                      <a:pPr algn="ctr"/>
                      <a:r>
                        <a:rPr lang="en-US" sz="1400" dirty="0"/>
                        <a:t>65+</a:t>
                      </a:r>
                    </a:p>
                  </a:txBody>
                  <a:tcPr/>
                </a:tc>
                <a:extLst>
                  <a:ext uri="{0D108BD9-81ED-4DB2-BD59-A6C34878D82A}">
                    <a16:rowId xmlns:a16="http://schemas.microsoft.com/office/drawing/2014/main" val="10000"/>
                  </a:ext>
                </a:extLst>
              </a:tr>
              <a:tr h="410582">
                <a:tc>
                  <a:txBody>
                    <a:bodyPr/>
                    <a:lstStyle/>
                    <a:p>
                      <a:r>
                        <a:rPr lang="en-US" sz="1600" dirty="0">
                          <a:solidFill>
                            <a:srgbClr val="FF0000"/>
                          </a:solidFill>
                        </a:rPr>
                        <a:t>Very</a:t>
                      </a:r>
                      <a:r>
                        <a:rPr lang="en-US" sz="1600" baseline="0" dirty="0">
                          <a:solidFill>
                            <a:srgbClr val="FF0000"/>
                          </a:solidFill>
                        </a:rPr>
                        <a:t> Liberal</a:t>
                      </a:r>
                      <a:endParaRPr lang="en-US" sz="1600" dirty="0">
                        <a:solidFill>
                          <a:srgbClr val="FF0000"/>
                        </a:solidFill>
                      </a:endParaRPr>
                    </a:p>
                  </a:txBody>
                  <a:tcPr/>
                </a:tc>
                <a:tc>
                  <a:txBody>
                    <a:bodyPr/>
                    <a:lstStyle/>
                    <a:p>
                      <a:pPr algn="ctr"/>
                      <a:r>
                        <a:rPr lang="en-US" dirty="0">
                          <a:solidFill>
                            <a:srgbClr val="FF0000"/>
                          </a:solidFill>
                        </a:rPr>
                        <a:t>22%</a:t>
                      </a:r>
                    </a:p>
                  </a:txBody>
                  <a:tcPr/>
                </a:tc>
                <a:tc>
                  <a:txBody>
                    <a:bodyPr/>
                    <a:lstStyle/>
                    <a:p>
                      <a:pPr algn="ctr"/>
                      <a:r>
                        <a:rPr lang="en-US" dirty="0">
                          <a:solidFill>
                            <a:srgbClr val="FF0000"/>
                          </a:solidFill>
                        </a:rPr>
                        <a:t>14%</a:t>
                      </a:r>
                    </a:p>
                  </a:txBody>
                  <a:tcPr/>
                </a:tc>
                <a:tc>
                  <a:txBody>
                    <a:bodyPr/>
                    <a:lstStyle/>
                    <a:p>
                      <a:pPr algn="ctr"/>
                      <a:r>
                        <a:rPr lang="en-US" dirty="0">
                          <a:solidFill>
                            <a:srgbClr val="FF0000"/>
                          </a:solidFill>
                        </a:rPr>
                        <a:t>8%</a:t>
                      </a:r>
                    </a:p>
                  </a:txBody>
                  <a:tcPr/>
                </a:tc>
                <a:tc>
                  <a:txBody>
                    <a:bodyPr/>
                    <a:lstStyle/>
                    <a:p>
                      <a:pPr algn="ctr"/>
                      <a:r>
                        <a:rPr lang="en-US" dirty="0">
                          <a:solidFill>
                            <a:srgbClr val="FF0000"/>
                          </a:solidFill>
                        </a:rPr>
                        <a:t>8%</a:t>
                      </a:r>
                    </a:p>
                  </a:txBody>
                  <a:tcPr/>
                </a:tc>
                <a:extLst>
                  <a:ext uri="{0D108BD9-81ED-4DB2-BD59-A6C34878D82A}">
                    <a16:rowId xmlns:a16="http://schemas.microsoft.com/office/drawing/2014/main" val="10002"/>
                  </a:ext>
                </a:extLst>
              </a:tr>
              <a:tr h="410582">
                <a:tc>
                  <a:txBody>
                    <a:bodyPr/>
                    <a:lstStyle/>
                    <a:p>
                      <a:r>
                        <a:rPr lang="en-US" sz="1600" dirty="0"/>
                        <a:t>English Media</a:t>
                      </a:r>
                    </a:p>
                  </a:txBody>
                  <a:tcPr/>
                </a:tc>
                <a:tc>
                  <a:txBody>
                    <a:bodyPr/>
                    <a:lstStyle/>
                    <a:p>
                      <a:pPr algn="ctr"/>
                      <a:r>
                        <a:rPr lang="en-US" dirty="0"/>
                        <a:t>64%</a:t>
                      </a:r>
                    </a:p>
                  </a:txBody>
                  <a:tcPr/>
                </a:tc>
                <a:tc>
                  <a:txBody>
                    <a:bodyPr/>
                    <a:lstStyle/>
                    <a:p>
                      <a:pPr algn="ctr"/>
                      <a:r>
                        <a:rPr lang="en-US" dirty="0"/>
                        <a:t>57%</a:t>
                      </a:r>
                    </a:p>
                  </a:txBody>
                  <a:tcPr/>
                </a:tc>
                <a:tc>
                  <a:txBody>
                    <a:bodyPr/>
                    <a:lstStyle/>
                    <a:p>
                      <a:pPr algn="ctr"/>
                      <a:r>
                        <a:rPr lang="en-US" dirty="0"/>
                        <a:t>47%</a:t>
                      </a:r>
                    </a:p>
                  </a:txBody>
                  <a:tcPr/>
                </a:tc>
                <a:tc>
                  <a:txBody>
                    <a:bodyPr/>
                    <a:lstStyle/>
                    <a:p>
                      <a:pPr algn="ctr"/>
                      <a:r>
                        <a:rPr lang="en-US" dirty="0"/>
                        <a:t>34%</a:t>
                      </a:r>
                    </a:p>
                  </a:txBody>
                  <a:tcPr/>
                </a:tc>
                <a:extLst>
                  <a:ext uri="{0D108BD9-81ED-4DB2-BD59-A6C34878D82A}">
                    <a16:rowId xmlns:a16="http://schemas.microsoft.com/office/drawing/2014/main" val="10003"/>
                  </a:ext>
                </a:extLst>
              </a:tr>
              <a:tr h="410582">
                <a:tc>
                  <a:txBody>
                    <a:bodyPr/>
                    <a:lstStyle/>
                    <a:p>
                      <a:r>
                        <a:rPr lang="en-US" sz="1600" dirty="0">
                          <a:solidFill>
                            <a:srgbClr val="FF0000"/>
                          </a:solidFill>
                        </a:rPr>
                        <a:t>Bilingual</a:t>
                      </a:r>
                      <a:r>
                        <a:rPr lang="en-US" sz="1600" baseline="0" dirty="0">
                          <a:solidFill>
                            <a:srgbClr val="FF0000"/>
                          </a:solidFill>
                        </a:rPr>
                        <a:t> Media</a:t>
                      </a:r>
                      <a:endParaRPr lang="en-US" sz="1600" dirty="0">
                        <a:solidFill>
                          <a:srgbClr val="FF0000"/>
                        </a:solidFill>
                      </a:endParaRPr>
                    </a:p>
                  </a:txBody>
                  <a:tcPr/>
                </a:tc>
                <a:tc>
                  <a:txBody>
                    <a:bodyPr/>
                    <a:lstStyle/>
                    <a:p>
                      <a:pPr algn="ctr"/>
                      <a:r>
                        <a:rPr lang="en-US" dirty="0">
                          <a:solidFill>
                            <a:srgbClr val="FF0000"/>
                          </a:solidFill>
                        </a:rPr>
                        <a:t>27%</a:t>
                      </a:r>
                    </a:p>
                  </a:txBody>
                  <a:tcPr/>
                </a:tc>
                <a:tc>
                  <a:txBody>
                    <a:bodyPr/>
                    <a:lstStyle/>
                    <a:p>
                      <a:pPr algn="ctr"/>
                      <a:r>
                        <a:rPr lang="en-US" dirty="0">
                          <a:solidFill>
                            <a:srgbClr val="FF0000"/>
                          </a:solidFill>
                        </a:rPr>
                        <a:t>29%</a:t>
                      </a:r>
                    </a:p>
                  </a:txBody>
                  <a:tcPr/>
                </a:tc>
                <a:tc>
                  <a:txBody>
                    <a:bodyPr/>
                    <a:lstStyle/>
                    <a:p>
                      <a:pPr algn="ctr"/>
                      <a:r>
                        <a:rPr lang="en-US" dirty="0">
                          <a:solidFill>
                            <a:srgbClr val="FF0000"/>
                          </a:solidFill>
                        </a:rPr>
                        <a:t>24%</a:t>
                      </a:r>
                    </a:p>
                  </a:txBody>
                  <a:tcPr/>
                </a:tc>
                <a:tc>
                  <a:txBody>
                    <a:bodyPr/>
                    <a:lstStyle/>
                    <a:p>
                      <a:pPr algn="ctr"/>
                      <a:r>
                        <a:rPr lang="en-US" dirty="0">
                          <a:solidFill>
                            <a:srgbClr val="FF0000"/>
                          </a:solidFill>
                        </a:rPr>
                        <a:t>16%</a:t>
                      </a:r>
                    </a:p>
                  </a:txBody>
                  <a:tcPr/>
                </a:tc>
                <a:extLst>
                  <a:ext uri="{0D108BD9-81ED-4DB2-BD59-A6C34878D82A}">
                    <a16:rowId xmlns:a16="http://schemas.microsoft.com/office/drawing/2014/main" val="10004"/>
                  </a:ext>
                </a:extLst>
              </a:tr>
              <a:tr h="410582">
                <a:tc>
                  <a:txBody>
                    <a:bodyPr/>
                    <a:lstStyle/>
                    <a:p>
                      <a:r>
                        <a:rPr lang="en-US" sz="1600" dirty="0"/>
                        <a:t>Internet</a:t>
                      </a:r>
                    </a:p>
                  </a:txBody>
                  <a:tcPr/>
                </a:tc>
                <a:tc>
                  <a:txBody>
                    <a:bodyPr/>
                    <a:lstStyle/>
                    <a:p>
                      <a:pPr algn="ctr"/>
                      <a:r>
                        <a:rPr lang="en-US" dirty="0"/>
                        <a:t>39%</a:t>
                      </a:r>
                    </a:p>
                  </a:txBody>
                  <a:tcPr/>
                </a:tc>
                <a:tc>
                  <a:txBody>
                    <a:bodyPr/>
                    <a:lstStyle/>
                    <a:p>
                      <a:pPr algn="ctr"/>
                      <a:r>
                        <a:rPr lang="en-US" dirty="0"/>
                        <a:t>29%</a:t>
                      </a:r>
                    </a:p>
                  </a:txBody>
                  <a:tcPr/>
                </a:tc>
                <a:tc>
                  <a:txBody>
                    <a:bodyPr/>
                    <a:lstStyle/>
                    <a:p>
                      <a:pPr algn="ctr"/>
                      <a:r>
                        <a:rPr lang="en-US" dirty="0"/>
                        <a:t>15%</a:t>
                      </a:r>
                    </a:p>
                  </a:txBody>
                  <a:tcPr/>
                </a:tc>
                <a:tc>
                  <a:txBody>
                    <a:bodyPr/>
                    <a:lstStyle/>
                    <a:p>
                      <a:pPr algn="ctr"/>
                      <a:r>
                        <a:rPr lang="en-US" dirty="0"/>
                        <a:t>5%</a:t>
                      </a:r>
                    </a:p>
                  </a:txBody>
                  <a:tcPr/>
                </a:tc>
                <a:extLst>
                  <a:ext uri="{0D108BD9-81ED-4DB2-BD59-A6C34878D82A}">
                    <a16:rowId xmlns:a16="http://schemas.microsoft.com/office/drawing/2014/main" val="10005"/>
                  </a:ext>
                </a:extLst>
              </a:tr>
              <a:tr h="410582">
                <a:tc>
                  <a:txBody>
                    <a:bodyPr/>
                    <a:lstStyle/>
                    <a:p>
                      <a:r>
                        <a:rPr lang="en-US" sz="1600" dirty="0">
                          <a:solidFill>
                            <a:srgbClr val="FF0000"/>
                          </a:solidFill>
                        </a:rPr>
                        <a:t>Religious Services</a:t>
                      </a:r>
                      <a:r>
                        <a:rPr lang="en-US" sz="1600" baseline="0" dirty="0">
                          <a:solidFill>
                            <a:srgbClr val="FF0000"/>
                          </a:solidFill>
                        </a:rPr>
                        <a:t> (never/almost never)</a:t>
                      </a:r>
                      <a:endParaRPr lang="en-US" sz="1600" dirty="0">
                        <a:solidFill>
                          <a:srgbClr val="FF0000"/>
                        </a:solidFill>
                      </a:endParaRPr>
                    </a:p>
                  </a:txBody>
                  <a:tcPr/>
                </a:tc>
                <a:tc>
                  <a:txBody>
                    <a:bodyPr/>
                    <a:lstStyle/>
                    <a:p>
                      <a:pPr algn="ctr"/>
                      <a:r>
                        <a:rPr lang="en-US" dirty="0">
                          <a:solidFill>
                            <a:srgbClr val="FF0000"/>
                          </a:solidFill>
                        </a:rPr>
                        <a:t>36%</a:t>
                      </a:r>
                    </a:p>
                  </a:txBody>
                  <a:tcPr/>
                </a:tc>
                <a:tc>
                  <a:txBody>
                    <a:bodyPr/>
                    <a:lstStyle/>
                    <a:p>
                      <a:pPr algn="ctr"/>
                      <a:r>
                        <a:rPr lang="en-US" dirty="0">
                          <a:solidFill>
                            <a:srgbClr val="FF0000"/>
                          </a:solidFill>
                        </a:rPr>
                        <a:t>27%</a:t>
                      </a:r>
                    </a:p>
                  </a:txBody>
                  <a:tcPr/>
                </a:tc>
                <a:tc>
                  <a:txBody>
                    <a:bodyPr/>
                    <a:lstStyle/>
                    <a:p>
                      <a:pPr algn="ctr"/>
                      <a:r>
                        <a:rPr lang="en-US" dirty="0">
                          <a:solidFill>
                            <a:srgbClr val="FF0000"/>
                          </a:solidFill>
                        </a:rPr>
                        <a:t>27%</a:t>
                      </a:r>
                    </a:p>
                  </a:txBody>
                  <a:tcPr/>
                </a:tc>
                <a:tc>
                  <a:txBody>
                    <a:bodyPr/>
                    <a:lstStyle/>
                    <a:p>
                      <a:pPr algn="ctr"/>
                      <a:r>
                        <a:rPr lang="en-US" dirty="0">
                          <a:solidFill>
                            <a:srgbClr val="FF0000"/>
                          </a:solidFill>
                        </a:rPr>
                        <a:t>20%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118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80" y="531510"/>
            <a:ext cx="8120574" cy="1002692"/>
          </a:xfrm>
        </p:spPr>
        <p:txBody>
          <a:bodyPr>
            <a:normAutofit/>
          </a:bodyPr>
          <a:lstStyle/>
          <a:p>
            <a:r>
              <a:rPr lang="en-US" sz="3000" b="1" dirty="0"/>
              <a:t>The Generations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1267016"/>
              </p:ext>
            </p:extLst>
          </p:nvPr>
        </p:nvGraphicFramePr>
        <p:xfrm>
          <a:off x="413906" y="1993121"/>
          <a:ext cx="8229599" cy="3996349"/>
        </p:xfrm>
        <a:graphic>
          <a:graphicData uri="http://schemas.openxmlformats.org/drawingml/2006/table">
            <a:tbl>
              <a:tblPr firstRow="1" bandRow="1">
                <a:tableStyleId>{5C22544A-7EE6-4342-B048-85BDC9FD1C3A}</a:tableStyleId>
              </a:tblPr>
              <a:tblGrid>
                <a:gridCol w="2135036">
                  <a:extLst>
                    <a:ext uri="{9D8B030D-6E8A-4147-A177-3AD203B41FA5}">
                      <a16:colId xmlns:a16="http://schemas.microsoft.com/office/drawing/2014/main" val="20000"/>
                    </a:ext>
                  </a:extLst>
                </a:gridCol>
                <a:gridCol w="1543478">
                  <a:extLst>
                    <a:ext uri="{9D8B030D-6E8A-4147-A177-3AD203B41FA5}">
                      <a16:colId xmlns:a16="http://schemas.microsoft.com/office/drawing/2014/main" val="20001"/>
                    </a:ext>
                  </a:extLst>
                </a:gridCol>
                <a:gridCol w="1658135">
                  <a:extLst>
                    <a:ext uri="{9D8B030D-6E8A-4147-A177-3AD203B41FA5}">
                      <a16:colId xmlns:a16="http://schemas.microsoft.com/office/drawing/2014/main" val="20002"/>
                    </a:ext>
                  </a:extLst>
                </a:gridCol>
                <a:gridCol w="1534657">
                  <a:extLst>
                    <a:ext uri="{9D8B030D-6E8A-4147-A177-3AD203B41FA5}">
                      <a16:colId xmlns:a16="http://schemas.microsoft.com/office/drawing/2014/main" val="20003"/>
                    </a:ext>
                  </a:extLst>
                </a:gridCol>
                <a:gridCol w="1358293">
                  <a:extLst>
                    <a:ext uri="{9D8B030D-6E8A-4147-A177-3AD203B41FA5}">
                      <a16:colId xmlns:a16="http://schemas.microsoft.com/office/drawing/2014/main" val="20004"/>
                    </a:ext>
                  </a:extLst>
                </a:gridCol>
              </a:tblGrid>
              <a:tr h="543155">
                <a:tc>
                  <a:txBody>
                    <a:bodyPr/>
                    <a:lstStyle/>
                    <a:p>
                      <a:pPr algn="ctr"/>
                      <a:r>
                        <a:rPr lang="en-US" sz="1400" dirty="0"/>
                        <a:t>Age</a:t>
                      </a:r>
                    </a:p>
                  </a:txBody>
                  <a:tcPr/>
                </a:tc>
                <a:tc>
                  <a:txBody>
                    <a:bodyPr/>
                    <a:lstStyle/>
                    <a:p>
                      <a:pPr algn="ctr"/>
                      <a:r>
                        <a:rPr lang="en-US" sz="1400" dirty="0"/>
                        <a:t> 18 -34</a:t>
                      </a:r>
                    </a:p>
                  </a:txBody>
                  <a:tcPr/>
                </a:tc>
                <a:tc>
                  <a:txBody>
                    <a:bodyPr/>
                    <a:lstStyle/>
                    <a:p>
                      <a:pPr algn="ctr"/>
                      <a:r>
                        <a:rPr lang="en-US" sz="1400" dirty="0"/>
                        <a:t>35-49</a:t>
                      </a:r>
                    </a:p>
                  </a:txBody>
                  <a:tcPr/>
                </a:tc>
                <a:tc>
                  <a:txBody>
                    <a:bodyPr/>
                    <a:lstStyle/>
                    <a:p>
                      <a:pPr algn="ctr"/>
                      <a:r>
                        <a:rPr lang="en-US" sz="1400" dirty="0"/>
                        <a:t>50-64</a:t>
                      </a:r>
                    </a:p>
                  </a:txBody>
                  <a:tcPr/>
                </a:tc>
                <a:tc>
                  <a:txBody>
                    <a:bodyPr/>
                    <a:lstStyle/>
                    <a:p>
                      <a:pPr algn="ctr"/>
                      <a:r>
                        <a:rPr lang="en-US" sz="1400" dirty="0"/>
                        <a:t>65+</a:t>
                      </a:r>
                    </a:p>
                  </a:txBody>
                  <a:tcPr/>
                </a:tc>
                <a:extLst>
                  <a:ext uri="{0D108BD9-81ED-4DB2-BD59-A6C34878D82A}">
                    <a16:rowId xmlns:a16="http://schemas.microsoft.com/office/drawing/2014/main" val="10000"/>
                  </a:ext>
                </a:extLst>
              </a:tr>
              <a:tr h="410582">
                <a:tc>
                  <a:txBody>
                    <a:bodyPr/>
                    <a:lstStyle/>
                    <a:p>
                      <a:r>
                        <a:rPr lang="en-US" sz="1600" b="0" dirty="0"/>
                        <a:t>Absolutely Certain</a:t>
                      </a:r>
                      <a:r>
                        <a:rPr lang="en-US" sz="1600" b="0" baseline="0" dirty="0"/>
                        <a:t> to Vote</a:t>
                      </a:r>
                      <a:endParaRPr lang="en-US" sz="1600" b="0" dirty="0"/>
                    </a:p>
                  </a:txBody>
                  <a:tcPr/>
                </a:tc>
                <a:tc>
                  <a:txBody>
                    <a:bodyPr/>
                    <a:lstStyle/>
                    <a:p>
                      <a:pPr algn="ctr"/>
                      <a:r>
                        <a:rPr lang="en-US" sz="1800" b="0" dirty="0"/>
                        <a:t>64%</a:t>
                      </a:r>
                    </a:p>
                  </a:txBody>
                  <a:tcPr/>
                </a:tc>
                <a:tc>
                  <a:txBody>
                    <a:bodyPr/>
                    <a:lstStyle/>
                    <a:p>
                      <a:pPr algn="ctr"/>
                      <a:r>
                        <a:rPr lang="en-US" sz="1800" b="0" dirty="0"/>
                        <a:t>64%</a:t>
                      </a:r>
                    </a:p>
                  </a:txBody>
                  <a:tcPr/>
                </a:tc>
                <a:tc>
                  <a:txBody>
                    <a:bodyPr/>
                    <a:lstStyle/>
                    <a:p>
                      <a:pPr algn="ctr"/>
                      <a:r>
                        <a:rPr lang="en-US" sz="1800" b="0" dirty="0"/>
                        <a:t>82%</a:t>
                      </a:r>
                    </a:p>
                  </a:txBody>
                  <a:tcPr/>
                </a:tc>
                <a:tc>
                  <a:txBody>
                    <a:bodyPr/>
                    <a:lstStyle/>
                    <a:p>
                      <a:pPr algn="ctr"/>
                      <a:r>
                        <a:rPr lang="en-US" sz="1800" b="0" dirty="0"/>
                        <a:t>84%</a:t>
                      </a:r>
                    </a:p>
                  </a:txBody>
                  <a:tcPr/>
                </a:tc>
                <a:extLst>
                  <a:ext uri="{0D108BD9-81ED-4DB2-BD59-A6C34878D82A}">
                    <a16:rowId xmlns:a16="http://schemas.microsoft.com/office/drawing/2014/main" val="10001"/>
                  </a:ext>
                </a:extLst>
              </a:tr>
              <a:tr h="410582">
                <a:tc>
                  <a:txBody>
                    <a:bodyPr/>
                    <a:lstStyle/>
                    <a:p>
                      <a:r>
                        <a:rPr lang="en-US" sz="1600" dirty="0">
                          <a:solidFill>
                            <a:srgbClr val="FF0000"/>
                          </a:solidFill>
                        </a:rPr>
                        <a:t>Clinton Approval Rating</a:t>
                      </a:r>
                    </a:p>
                  </a:txBody>
                  <a:tcPr/>
                </a:tc>
                <a:tc>
                  <a:txBody>
                    <a:bodyPr/>
                    <a:lstStyle/>
                    <a:p>
                      <a:pPr algn="ctr"/>
                      <a:r>
                        <a:rPr lang="en-US" dirty="0">
                          <a:solidFill>
                            <a:srgbClr val="FF0000"/>
                          </a:solidFill>
                        </a:rPr>
                        <a:t>62%</a:t>
                      </a:r>
                    </a:p>
                  </a:txBody>
                  <a:tcPr/>
                </a:tc>
                <a:tc>
                  <a:txBody>
                    <a:bodyPr/>
                    <a:lstStyle/>
                    <a:p>
                      <a:pPr algn="ctr"/>
                      <a:r>
                        <a:rPr lang="en-US" dirty="0">
                          <a:solidFill>
                            <a:srgbClr val="FF0000"/>
                          </a:solidFill>
                        </a:rPr>
                        <a:t>67%</a:t>
                      </a:r>
                    </a:p>
                  </a:txBody>
                  <a:tcPr/>
                </a:tc>
                <a:tc>
                  <a:txBody>
                    <a:bodyPr/>
                    <a:lstStyle/>
                    <a:p>
                      <a:pPr algn="ctr"/>
                      <a:r>
                        <a:rPr lang="en-US" dirty="0">
                          <a:solidFill>
                            <a:srgbClr val="FF0000"/>
                          </a:solidFill>
                        </a:rPr>
                        <a:t>69%</a:t>
                      </a:r>
                    </a:p>
                  </a:txBody>
                  <a:tcPr/>
                </a:tc>
                <a:tc>
                  <a:txBody>
                    <a:bodyPr/>
                    <a:lstStyle/>
                    <a:p>
                      <a:pPr algn="ctr"/>
                      <a:r>
                        <a:rPr lang="en-US" dirty="0">
                          <a:solidFill>
                            <a:srgbClr val="FF0000"/>
                          </a:solidFill>
                        </a:rPr>
                        <a:t>77%</a:t>
                      </a:r>
                    </a:p>
                  </a:txBody>
                  <a:tcPr/>
                </a:tc>
                <a:extLst>
                  <a:ext uri="{0D108BD9-81ED-4DB2-BD59-A6C34878D82A}">
                    <a16:rowId xmlns:a16="http://schemas.microsoft.com/office/drawing/2014/main" val="10002"/>
                  </a:ext>
                </a:extLst>
              </a:tr>
              <a:tr h="410582">
                <a:tc>
                  <a:txBody>
                    <a:bodyPr/>
                    <a:lstStyle/>
                    <a:p>
                      <a:r>
                        <a:rPr lang="en-US" sz="1600" dirty="0"/>
                        <a:t>Vote</a:t>
                      </a:r>
                      <a:r>
                        <a:rPr lang="en-US" sz="1600" baseline="0" dirty="0"/>
                        <a:t> for Clinton</a:t>
                      </a:r>
                      <a:endParaRPr lang="en-US" sz="1600" dirty="0"/>
                    </a:p>
                  </a:txBody>
                  <a:tcPr/>
                </a:tc>
                <a:tc>
                  <a:txBody>
                    <a:bodyPr/>
                    <a:lstStyle/>
                    <a:p>
                      <a:pPr algn="ctr"/>
                      <a:r>
                        <a:rPr lang="en-US" dirty="0" smtClean="0"/>
                        <a:t>73%</a:t>
                      </a:r>
                      <a:endParaRPr lang="en-US" dirty="0"/>
                    </a:p>
                  </a:txBody>
                  <a:tcPr/>
                </a:tc>
                <a:tc>
                  <a:txBody>
                    <a:bodyPr/>
                    <a:lstStyle/>
                    <a:p>
                      <a:pPr algn="ctr"/>
                      <a:r>
                        <a:rPr lang="en-US" dirty="0" smtClean="0"/>
                        <a:t>64%</a:t>
                      </a:r>
                      <a:endParaRPr lang="en-US" dirty="0"/>
                    </a:p>
                  </a:txBody>
                  <a:tcPr/>
                </a:tc>
                <a:tc>
                  <a:txBody>
                    <a:bodyPr/>
                    <a:lstStyle/>
                    <a:p>
                      <a:pPr algn="ctr"/>
                      <a:r>
                        <a:rPr lang="en-US" dirty="0" smtClean="0"/>
                        <a:t>78%</a:t>
                      </a:r>
                      <a:endParaRPr lang="en-US" dirty="0"/>
                    </a:p>
                  </a:txBody>
                  <a:tcPr/>
                </a:tc>
                <a:tc>
                  <a:txBody>
                    <a:bodyPr/>
                    <a:lstStyle/>
                    <a:p>
                      <a:pPr algn="ctr"/>
                      <a:r>
                        <a:rPr lang="en-US" dirty="0" smtClean="0"/>
                        <a:t>82%</a:t>
                      </a:r>
                      <a:endParaRPr lang="en-US" dirty="0"/>
                    </a:p>
                  </a:txBody>
                  <a:tcPr/>
                </a:tc>
                <a:extLst>
                  <a:ext uri="{0D108BD9-81ED-4DB2-BD59-A6C34878D82A}">
                    <a16:rowId xmlns:a16="http://schemas.microsoft.com/office/drawing/2014/main" val="10003"/>
                  </a:ext>
                </a:extLst>
              </a:tr>
              <a:tr h="410582">
                <a:tc>
                  <a:txBody>
                    <a:bodyPr/>
                    <a:lstStyle/>
                    <a:p>
                      <a:r>
                        <a:rPr lang="en-US" sz="1600" dirty="0">
                          <a:solidFill>
                            <a:srgbClr val="FF0000"/>
                          </a:solidFill>
                        </a:rPr>
                        <a:t>Sanchez</a:t>
                      </a:r>
                    </a:p>
                  </a:txBody>
                  <a:tcPr/>
                </a:tc>
                <a:tc>
                  <a:txBody>
                    <a:bodyPr/>
                    <a:lstStyle/>
                    <a:p>
                      <a:pPr algn="ctr"/>
                      <a:r>
                        <a:rPr lang="en-US" dirty="0" smtClean="0">
                          <a:solidFill>
                            <a:srgbClr val="FF0000"/>
                          </a:solidFill>
                        </a:rPr>
                        <a:t>41%</a:t>
                      </a:r>
                      <a:endParaRPr lang="en-US" dirty="0">
                        <a:solidFill>
                          <a:srgbClr val="FF0000"/>
                        </a:solidFill>
                      </a:endParaRPr>
                    </a:p>
                  </a:txBody>
                  <a:tcPr/>
                </a:tc>
                <a:tc>
                  <a:txBody>
                    <a:bodyPr/>
                    <a:lstStyle/>
                    <a:p>
                      <a:pPr algn="ctr"/>
                      <a:r>
                        <a:rPr lang="en-US" dirty="0" smtClean="0">
                          <a:solidFill>
                            <a:srgbClr val="FF0000"/>
                          </a:solidFill>
                        </a:rPr>
                        <a:t>47%</a:t>
                      </a:r>
                      <a:endParaRPr lang="en-US" dirty="0">
                        <a:solidFill>
                          <a:srgbClr val="FF0000"/>
                        </a:solidFill>
                      </a:endParaRPr>
                    </a:p>
                  </a:txBody>
                  <a:tcPr/>
                </a:tc>
                <a:tc>
                  <a:txBody>
                    <a:bodyPr/>
                    <a:lstStyle/>
                    <a:p>
                      <a:pPr algn="ctr"/>
                      <a:r>
                        <a:rPr lang="en-US" dirty="0" smtClean="0">
                          <a:solidFill>
                            <a:srgbClr val="FF0000"/>
                          </a:solidFill>
                        </a:rPr>
                        <a:t>56%</a:t>
                      </a:r>
                      <a:endParaRPr lang="en-US" dirty="0">
                        <a:solidFill>
                          <a:srgbClr val="FF0000"/>
                        </a:solidFill>
                      </a:endParaRPr>
                    </a:p>
                  </a:txBody>
                  <a:tcPr/>
                </a:tc>
                <a:tc>
                  <a:txBody>
                    <a:bodyPr/>
                    <a:lstStyle/>
                    <a:p>
                      <a:pPr algn="ctr"/>
                      <a:r>
                        <a:rPr lang="en-US" dirty="0" smtClean="0">
                          <a:solidFill>
                            <a:srgbClr val="FF0000"/>
                          </a:solidFill>
                        </a:rPr>
                        <a:t>64%</a:t>
                      </a:r>
                      <a:endParaRPr lang="en-US" dirty="0">
                        <a:solidFill>
                          <a:srgbClr val="FF0000"/>
                        </a:solidFill>
                      </a:endParaRPr>
                    </a:p>
                  </a:txBody>
                  <a:tcPr/>
                </a:tc>
                <a:extLst>
                  <a:ext uri="{0D108BD9-81ED-4DB2-BD59-A6C34878D82A}">
                    <a16:rowId xmlns:a16="http://schemas.microsoft.com/office/drawing/2014/main" val="10004"/>
                  </a:ext>
                </a:extLst>
              </a:tr>
              <a:tr h="410582">
                <a:tc>
                  <a:txBody>
                    <a:bodyPr/>
                    <a:lstStyle/>
                    <a:p>
                      <a:r>
                        <a:rPr lang="en-US" sz="1600" dirty="0"/>
                        <a:t>Same Sex Marriage</a:t>
                      </a:r>
                    </a:p>
                  </a:txBody>
                  <a:tcPr/>
                </a:tc>
                <a:tc>
                  <a:txBody>
                    <a:bodyPr/>
                    <a:lstStyle/>
                    <a:p>
                      <a:pPr algn="ctr"/>
                      <a:r>
                        <a:rPr lang="en-US" dirty="0" smtClean="0"/>
                        <a:t>79%</a:t>
                      </a:r>
                      <a:endParaRPr lang="en-US" dirty="0"/>
                    </a:p>
                  </a:txBody>
                  <a:tcPr/>
                </a:tc>
                <a:tc>
                  <a:txBody>
                    <a:bodyPr/>
                    <a:lstStyle/>
                    <a:p>
                      <a:pPr algn="ctr"/>
                      <a:r>
                        <a:rPr lang="en-US" dirty="0" smtClean="0"/>
                        <a:t>77%</a:t>
                      </a:r>
                      <a:endParaRPr lang="en-US" dirty="0"/>
                    </a:p>
                  </a:txBody>
                  <a:tcPr/>
                </a:tc>
                <a:tc>
                  <a:txBody>
                    <a:bodyPr/>
                    <a:lstStyle/>
                    <a:p>
                      <a:pPr algn="ctr"/>
                      <a:r>
                        <a:rPr lang="en-US" dirty="0" smtClean="0"/>
                        <a:t>52%</a:t>
                      </a:r>
                      <a:endParaRPr lang="en-US" dirty="0"/>
                    </a:p>
                  </a:txBody>
                  <a:tcPr/>
                </a:tc>
                <a:tc>
                  <a:txBody>
                    <a:bodyPr/>
                    <a:lstStyle/>
                    <a:p>
                      <a:pPr algn="ctr"/>
                      <a:r>
                        <a:rPr lang="en-US" dirty="0" smtClean="0"/>
                        <a:t>42%</a:t>
                      </a:r>
                      <a:endParaRPr lang="en-US" dirty="0"/>
                    </a:p>
                  </a:txBody>
                  <a:tcPr/>
                </a:tc>
                <a:extLst>
                  <a:ext uri="{0D108BD9-81ED-4DB2-BD59-A6C34878D82A}">
                    <a16:rowId xmlns:a16="http://schemas.microsoft.com/office/drawing/2014/main" val="10005"/>
                  </a:ext>
                </a:extLst>
              </a:tr>
              <a:tr h="410582">
                <a:tc>
                  <a:txBody>
                    <a:bodyPr/>
                    <a:lstStyle/>
                    <a:p>
                      <a:r>
                        <a:rPr lang="en-US" sz="1600" dirty="0">
                          <a:solidFill>
                            <a:srgbClr val="FF0000"/>
                          </a:solidFill>
                        </a:rPr>
                        <a:t>Abortion</a:t>
                      </a:r>
                      <a:r>
                        <a:rPr lang="en-US" sz="1600" baseline="0" dirty="0">
                          <a:solidFill>
                            <a:srgbClr val="FF0000"/>
                          </a:solidFill>
                        </a:rPr>
                        <a:t> always legal</a:t>
                      </a:r>
                      <a:endParaRPr lang="en-US" sz="1600" dirty="0">
                        <a:solidFill>
                          <a:srgbClr val="FF0000"/>
                        </a:solidFill>
                      </a:endParaRPr>
                    </a:p>
                  </a:txBody>
                  <a:tcPr/>
                </a:tc>
                <a:tc>
                  <a:txBody>
                    <a:bodyPr/>
                    <a:lstStyle/>
                    <a:p>
                      <a:pPr algn="ctr"/>
                      <a:r>
                        <a:rPr lang="en-US" dirty="0">
                          <a:solidFill>
                            <a:srgbClr val="FF0000"/>
                          </a:solidFill>
                        </a:rPr>
                        <a:t>36%</a:t>
                      </a:r>
                    </a:p>
                  </a:txBody>
                  <a:tcPr/>
                </a:tc>
                <a:tc>
                  <a:txBody>
                    <a:bodyPr/>
                    <a:lstStyle/>
                    <a:p>
                      <a:pPr algn="ctr"/>
                      <a:r>
                        <a:rPr lang="en-US" dirty="0">
                          <a:solidFill>
                            <a:srgbClr val="FF0000"/>
                          </a:solidFill>
                        </a:rPr>
                        <a:t>31%</a:t>
                      </a:r>
                    </a:p>
                  </a:txBody>
                  <a:tcPr/>
                </a:tc>
                <a:tc>
                  <a:txBody>
                    <a:bodyPr/>
                    <a:lstStyle/>
                    <a:p>
                      <a:pPr algn="ctr"/>
                      <a:r>
                        <a:rPr lang="en-US" dirty="0">
                          <a:solidFill>
                            <a:srgbClr val="FF0000"/>
                          </a:solidFill>
                        </a:rPr>
                        <a:t>25%</a:t>
                      </a:r>
                    </a:p>
                  </a:txBody>
                  <a:tcPr/>
                </a:tc>
                <a:tc>
                  <a:txBody>
                    <a:bodyPr/>
                    <a:lstStyle/>
                    <a:p>
                      <a:pPr algn="ctr"/>
                      <a:r>
                        <a:rPr lang="en-US" dirty="0">
                          <a:solidFill>
                            <a:srgbClr val="FF0000"/>
                          </a:solidFill>
                        </a:rPr>
                        <a:t>17%</a:t>
                      </a:r>
                    </a:p>
                  </a:txBody>
                  <a:tcPr/>
                </a:tc>
                <a:extLst>
                  <a:ext uri="{0D108BD9-81ED-4DB2-BD59-A6C34878D82A}">
                    <a16:rowId xmlns:a16="http://schemas.microsoft.com/office/drawing/2014/main" val="10006"/>
                  </a:ext>
                </a:extLst>
              </a:tr>
              <a:tr h="410582">
                <a:tc>
                  <a:txBody>
                    <a:bodyPr/>
                    <a:lstStyle/>
                    <a:p>
                      <a:r>
                        <a:rPr lang="en-US" sz="1600" dirty="0">
                          <a:solidFill>
                            <a:schemeClr val="bg1"/>
                          </a:solidFill>
                        </a:rPr>
                        <a:t>Marijuana</a:t>
                      </a:r>
                      <a:r>
                        <a:rPr lang="en-US" sz="1600" baseline="0" dirty="0">
                          <a:solidFill>
                            <a:schemeClr val="bg1"/>
                          </a:solidFill>
                        </a:rPr>
                        <a:t> legal</a:t>
                      </a:r>
                      <a:endParaRPr lang="en-US" sz="1600" dirty="0">
                        <a:solidFill>
                          <a:schemeClr val="bg1"/>
                        </a:solidFill>
                      </a:endParaRPr>
                    </a:p>
                  </a:txBody>
                  <a:tcPr/>
                </a:tc>
                <a:tc>
                  <a:txBody>
                    <a:bodyPr/>
                    <a:lstStyle/>
                    <a:p>
                      <a:pPr algn="ctr"/>
                      <a:r>
                        <a:rPr lang="en-US" dirty="0" smtClean="0">
                          <a:solidFill>
                            <a:schemeClr val="bg1"/>
                          </a:solidFill>
                        </a:rPr>
                        <a:t>69%</a:t>
                      </a:r>
                      <a:endParaRPr lang="en-US" dirty="0">
                        <a:solidFill>
                          <a:schemeClr val="bg1"/>
                        </a:solidFill>
                      </a:endParaRPr>
                    </a:p>
                  </a:txBody>
                  <a:tcPr/>
                </a:tc>
                <a:tc>
                  <a:txBody>
                    <a:bodyPr/>
                    <a:lstStyle/>
                    <a:p>
                      <a:pPr algn="ctr"/>
                      <a:r>
                        <a:rPr lang="en-US" dirty="0" smtClean="0">
                          <a:solidFill>
                            <a:schemeClr val="bg1"/>
                          </a:solidFill>
                        </a:rPr>
                        <a:t>62%</a:t>
                      </a:r>
                      <a:endParaRPr lang="en-US" dirty="0">
                        <a:solidFill>
                          <a:schemeClr val="bg1"/>
                        </a:solidFill>
                      </a:endParaRPr>
                    </a:p>
                  </a:txBody>
                  <a:tcPr/>
                </a:tc>
                <a:tc>
                  <a:txBody>
                    <a:bodyPr/>
                    <a:lstStyle/>
                    <a:p>
                      <a:pPr algn="ctr"/>
                      <a:r>
                        <a:rPr lang="en-US" dirty="0" smtClean="0">
                          <a:solidFill>
                            <a:schemeClr val="bg1"/>
                          </a:solidFill>
                        </a:rPr>
                        <a:t>41%</a:t>
                      </a:r>
                      <a:endParaRPr lang="en-US" dirty="0">
                        <a:solidFill>
                          <a:schemeClr val="bg1"/>
                        </a:solidFill>
                      </a:endParaRPr>
                    </a:p>
                  </a:txBody>
                  <a:tcPr/>
                </a:tc>
                <a:tc>
                  <a:txBody>
                    <a:bodyPr/>
                    <a:lstStyle/>
                    <a:p>
                      <a:pPr algn="ctr"/>
                      <a:r>
                        <a:rPr lang="en-US" dirty="0" smtClean="0">
                          <a:solidFill>
                            <a:schemeClr val="bg1"/>
                          </a:solidFill>
                        </a:rPr>
                        <a:t>25%</a:t>
                      </a:r>
                      <a:endParaRPr lang="en-US" dirty="0">
                        <a:solidFill>
                          <a:schemeClr val="bg1"/>
                        </a:solidFill>
                      </a:endParaRPr>
                    </a:p>
                  </a:txBody>
                  <a:tcPr/>
                </a:tc>
                <a:extLst>
                  <a:ext uri="{0D108BD9-81ED-4DB2-BD59-A6C34878D82A}">
                    <a16:rowId xmlns:a16="http://schemas.microsoft.com/office/drawing/2014/main" val="10007"/>
                  </a:ext>
                </a:extLst>
              </a:tr>
              <a:tr h="410582">
                <a:tc>
                  <a:txBody>
                    <a:bodyPr/>
                    <a:lstStyle/>
                    <a:p>
                      <a:r>
                        <a:rPr lang="en-US" sz="1600" dirty="0">
                          <a:solidFill>
                            <a:srgbClr val="FF0000"/>
                          </a:solidFill>
                        </a:rPr>
                        <a:t>Measure M</a:t>
                      </a:r>
                    </a:p>
                  </a:txBody>
                  <a:tcPr/>
                </a:tc>
                <a:tc>
                  <a:txBody>
                    <a:bodyPr/>
                    <a:lstStyle/>
                    <a:p>
                      <a:pPr algn="ctr"/>
                      <a:r>
                        <a:rPr lang="en-US" dirty="0" smtClean="0">
                          <a:solidFill>
                            <a:srgbClr val="FF0000"/>
                          </a:solidFill>
                        </a:rPr>
                        <a:t>70%</a:t>
                      </a:r>
                      <a:endParaRPr lang="en-US" dirty="0">
                        <a:solidFill>
                          <a:srgbClr val="FF0000"/>
                        </a:solidFill>
                      </a:endParaRPr>
                    </a:p>
                  </a:txBody>
                  <a:tcPr/>
                </a:tc>
                <a:tc>
                  <a:txBody>
                    <a:bodyPr/>
                    <a:lstStyle/>
                    <a:p>
                      <a:pPr algn="ctr"/>
                      <a:r>
                        <a:rPr lang="en-US" dirty="0" smtClean="0">
                          <a:solidFill>
                            <a:srgbClr val="FF0000"/>
                          </a:solidFill>
                        </a:rPr>
                        <a:t>71%</a:t>
                      </a:r>
                      <a:endParaRPr lang="en-US" dirty="0">
                        <a:solidFill>
                          <a:srgbClr val="FF0000"/>
                        </a:solidFill>
                      </a:endParaRPr>
                    </a:p>
                  </a:txBody>
                  <a:tcPr/>
                </a:tc>
                <a:tc>
                  <a:txBody>
                    <a:bodyPr/>
                    <a:lstStyle/>
                    <a:p>
                      <a:pPr algn="ctr"/>
                      <a:r>
                        <a:rPr lang="en-US" dirty="0" smtClean="0">
                          <a:solidFill>
                            <a:srgbClr val="FF0000"/>
                          </a:solidFill>
                        </a:rPr>
                        <a:t>73%</a:t>
                      </a:r>
                      <a:endParaRPr lang="en-US" dirty="0">
                        <a:solidFill>
                          <a:srgbClr val="FF0000"/>
                        </a:solidFill>
                      </a:endParaRPr>
                    </a:p>
                  </a:txBody>
                  <a:tcPr/>
                </a:tc>
                <a:tc>
                  <a:txBody>
                    <a:bodyPr/>
                    <a:lstStyle/>
                    <a:p>
                      <a:pPr algn="ctr"/>
                      <a:r>
                        <a:rPr lang="en-US" dirty="0" smtClean="0">
                          <a:solidFill>
                            <a:srgbClr val="FF0000"/>
                          </a:solidFill>
                        </a:rPr>
                        <a:t>71%</a:t>
                      </a:r>
                      <a:endParaRPr lang="en-US" dirty="0">
                        <a:solidFill>
                          <a:srgbClr val="FF000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76660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18" y="372861"/>
            <a:ext cx="8229600" cy="1004975"/>
          </a:xfrm>
        </p:spPr>
        <p:txBody>
          <a:bodyPr>
            <a:normAutofit/>
          </a:bodyPr>
          <a:lstStyle/>
          <a:p>
            <a:r>
              <a:rPr lang="en-US" sz="3000" b="1" dirty="0">
                <a:cs typeface="Calibri"/>
              </a:rPr>
              <a:t>Methodology: Latino Decisions</a:t>
            </a:r>
          </a:p>
        </p:txBody>
      </p:sp>
      <p:sp>
        <p:nvSpPr>
          <p:cNvPr id="3" name="Content Placeholder 2"/>
          <p:cNvSpPr>
            <a:spLocks noGrp="1"/>
          </p:cNvSpPr>
          <p:nvPr>
            <p:ph idx="1"/>
          </p:nvPr>
        </p:nvSpPr>
        <p:spPr>
          <a:xfrm>
            <a:off x="457200" y="1600200"/>
            <a:ext cx="8229600" cy="5000860"/>
          </a:xfrm>
        </p:spPr>
        <p:txBody>
          <a:bodyPr>
            <a:normAutofit/>
          </a:bodyPr>
          <a:lstStyle/>
          <a:p>
            <a:pPr>
              <a:buFontTx/>
              <a:buChar char="•"/>
            </a:pPr>
            <a:r>
              <a:rPr lang="en-US" sz="2400" dirty="0"/>
              <a:t>Sample of 1,500 Latino registered voters in Los Angeles County. 600 in City of Los Angeles, 900 outside City of LA .</a:t>
            </a:r>
          </a:p>
          <a:p>
            <a:pPr>
              <a:buFontTx/>
              <a:buChar char="•"/>
            </a:pPr>
            <a:r>
              <a:rPr lang="en-US" sz="2400" dirty="0"/>
              <a:t>Field Dates: October 4 to October 20, 2016.</a:t>
            </a:r>
          </a:p>
          <a:p>
            <a:pPr>
              <a:buFontTx/>
              <a:buChar char="•"/>
            </a:pPr>
            <a:r>
              <a:rPr lang="en-US" sz="2400" dirty="0"/>
              <a:t>Administered in English or Spanish, at the discretion of the respondent. </a:t>
            </a:r>
          </a:p>
          <a:p>
            <a:pPr>
              <a:buFontTx/>
              <a:buChar char="•"/>
            </a:pPr>
            <a:r>
              <a:rPr lang="en-US" sz="2400" dirty="0"/>
              <a:t>Bilingual interviews ensure a seamless transition in either language.</a:t>
            </a:r>
          </a:p>
          <a:p>
            <a:pPr>
              <a:buFontTx/>
              <a:buChar char="•"/>
            </a:pPr>
            <a:r>
              <a:rPr lang="en-US" sz="2400" dirty="0"/>
              <a:t>Mixed-mode approach: cell phone, landline, or email.  </a:t>
            </a:r>
          </a:p>
          <a:p>
            <a:pPr>
              <a:buFontTx/>
              <a:buChar char="•"/>
            </a:pPr>
            <a:r>
              <a:rPr lang="en-US" sz="2400" dirty="0"/>
              <a:t>The data are weighted to match the demographic profile of Latino voters in L.A. County according the most recent Census American Community Survey (ACS).  </a:t>
            </a:r>
          </a:p>
        </p:txBody>
      </p:sp>
    </p:spTree>
    <p:extLst>
      <p:ext uri="{BB962C8B-B14F-4D97-AF65-F5344CB8AC3E}">
        <p14:creationId xmlns:p14="http://schemas.microsoft.com/office/powerpoint/2010/main" val="2151986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8142" y="1068125"/>
            <a:ext cx="8229600" cy="913765"/>
          </a:xfrm>
        </p:spPr>
        <p:txBody>
          <a:bodyPr>
            <a:noAutofit/>
          </a:bodyPr>
          <a:lstStyle/>
          <a:p>
            <a:pPr>
              <a:defRPr/>
            </a:pPr>
            <a:r>
              <a:rPr lang="en-US" sz="3000" b="1">
                <a:solidFill>
                  <a:srgbClr val="F2F2F2"/>
                </a:solidFill>
                <a:latin typeface="Calibri"/>
                <a:cs typeface="Calibri"/>
              </a:rPr>
              <a:t>Join the Conversation!</a:t>
            </a:r>
          </a:p>
        </p:txBody>
      </p:sp>
      <p:sp>
        <p:nvSpPr>
          <p:cNvPr id="4" name="Title 7"/>
          <p:cNvSpPr txBox="1">
            <a:spLocks/>
          </p:cNvSpPr>
          <p:nvPr/>
        </p:nvSpPr>
        <p:spPr>
          <a:xfrm>
            <a:off x="525176" y="2087592"/>
            <a:ext cx="8229600" cy="37490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Pat Brown Institute for Public Affairs</a:t>
            </a:r>
          </a:p>
          <a:p>
            <a:r>
              <a:rPr lang="en-US" sz="1800" dirty="0">
                <a:latin typeface="Arial" panose="020B0604020202020204" pitchFamily="34" charset="0"/>
                <a:cs typeface="Arial" panose="020B0604020202020204" pitchFamily="34" charset="0"/>
              </a:rPr>
              <a:t>Cal State LA</a:t>
            </a:r>
          </a:p>
          <a:p>
            <a:r>
              <a:rPr lang="en-US" sz="1800" dirty="0">
                <a:latin typeface="Arial" panose="020B0604020202020204" pitchFamily="34" charset="0"/>
                <a:cs typeface="Arial" panose="020B0604020202020204" pitchFamily="34" charset="0"/>
              </a:rPr>
              <a:t>5151 State University Drive</a:t>
            </a:r>
          </a:p>
          <a:p>
            <a:r>
              <a:rPr lang="en-US" sz="1800" dirty="0">
                <a:latin typeface="Arial" panose="020B0604020202020204" pitchFamily="34" charset="0"/>
                <a:cs typeface="Arial" panose="020B0604020202020204" pitchFamily="34" charset="0"/>
              </a:rPr>
              <a:t>Los Angeles, California 90032</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PBILatinoPoll</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err="1">
                <a:latin typeface="Arial" panose="020B0604020202020204" pitchFamily="34" charset="0"/>
                <a:cs typeface="Arial" panose="020B0604020202020204" pitchFamily="34" charset="0"/>
              </a:rPr>
              <a:t>www.PatBrownInstitute.org</a:t>
            </a:r>
            <a:endParaRPr lang="en-US" sz="1800" dirty="0">
              <a:latin typeface="Arial" panose="020B0604020202020204" pitchFamily="34" charset="0"/>
              <a:cs typeface="Arial" panose="020B0604020202020204" pitchFamily="34" charset="0"/>
            </a:endParaRPr>
          </a:p>
          <a:p>
            <a:r>
              <a:rPr lang="en-US" sz="1800" dirty="0" err="1">
                <a:latin typeface="Arial" panose="020B0604020202020204" pitchFamily="34" charset="0"/>
                <a:cs typeface="Arial" panose="020B0604020202020204" pitchFamily="34" charset="0"/>
              </a:rPr>
              <a:t>PatBrownInstitute</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PBI </a:t>
            </a:r>
          </a:p>
          <a:p>
            <a:r>
              <a:rPr lang="en-US" sz="1800" dirty="0" err="1">
                <a:latin typeface="Arial" panose="020B0604020202020204" pitchFamily="34" charset="0"/>
                <a:cs typeface="Arial" panose="020B0604020202020204" pitchFamily="34" charset="0"/>
              </a:rPr>
              <a:t>tiny.cc</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patbrowninstitute</a:t>
            </a:r>
            <a:endParaRPr 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074" y="4917114"/>
            <a:ext cx="345868" cy="281188"/>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007" y="4647394"/>
            <a:ext cx="319990" cy="279991"/>
          </a:xfrm>
          <a:prstGeom prst="rect">
            <a:avLst/>
          </a:prstGeom>
        </p:spPr>
      </p:pic>
      <p:sp>
        <p:nvSpPr>
          <p:cNvPr id="13" name="Rounded Rectangle 12"/>
          <p:cNvSpPr/>
          <p:nvPr/>
        </p:nvSpPr>
        <p:spPr>
          <a:xfrm>
            <a:off x="2805785" y="5211761"/>
            <a:ext cx="384048" cy="260646"/>
          </a:xfrm>
          <a:prstGeom prst="roundRect">
            <a:avLst/>
          </a:prstGeom>
          <a:solidFill>
            <a:srgbClr val="A58629"/>
          </a:solidFill>
          <a:ln>
            <a:solidFill>
              <a:srgbClr val="A58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2955797" y="5252890"/>
            <a:ext cx="155448" cy="182880"/>
          </a:xfrm>
          <a:prstGeom prst="triangle">
            <a:avLst/>
          </a:prstGeom>
          <a:solidFill>
            <a:srgbClr val="4A4F55"/>
          </a:solidFill>
          <a:ln>
            <a:solidFill>
              <a:srgbClr val="A58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128000" y="1558636"/>
            <a:ext cx="184666" cy="646331"/>
          </a:xfrm>
          <a:prstGeom prst="rect">
            <a:avLst/>
          </a:prstGeom>
          <a:noFill/>
        </p:spPr>
        <p:txBody>
          <a:bodyPr wrap="none" rtlCol="0">
            <a:spAutoFit/>
          </a:bodyPr>
          <a:lstStyle/>
          <a:p>
            <a:endParaRPr lang="en-US"/>
          </a:p>
          <a:p>
            <a:endParaRPr lang="en-US"/>
          </a:p>
          <a:p>
            <a:endParaRPr lang="en-US"/>
          </a:p>
        </p:txBody>
      </p:sp>
    </p:spTree>
    <p:extLst>
      <p:ext uri="{BB962C8B-B14F-4D97-AF65-F5344CB8AC3E}">
        <p14:creationId xmlns:p14="http://schemas.microsoft.com/office/powerpoint/2010/main" val="310511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72" y="368423"/>
            <a:ext cx="7337394" cy="667802"/>
          </a:xfrm>
        </p:spPr>
        <p:txBody>
          <a:bodyPr>
            <a:normAutofit/>
          </a:bodyPr>
          <a:lstStyle/>
          <a:p>
            <a:r>
              <a:rPr lang="en-US" sz="3000" b="1" dirty="0"/>
              <a:t>Latinos are Diverse</a:t>
            </a:r>
          </a:p>
        </p:txBody>
      </p:sp>
      <p:sp>
        <p:nvSpPr>
          <p:cNvPr id="3" name="Content Placeholder 2"/>
          <p:cNvSpPr>
            <a:spLocks noGrp="1"/>
          </p:cNvSpPr>
          <p:nvPr>
            <p:ph idx="1"/>
          </p:nvPr>
        </p:nvSpPr>
        <p:spPr>
          <a:xfrm>
            <a:off x="1979721" y="1493425"/>
            <a:ext cx="5362112" cy="1953088"/>
          </a:xfrm>
        </p:spPr>
        <p:txBody>
          <a:bodyPr numCol="2">
            <a:normAutofit lnSpcReduction="10000"/>
          </a:bodyPr>
          <a:lstStyle/>
          <a:p>
            <a:pPr>
              <a:buFontTx/>
              <a:buChar char="•"/>
            </a:pPr>
            <a:r>
              <a:rPr lang="en-US" sz="2800" dirty="0"/>
              <a:t>Age</a:t>
            </a:r>
          </a:p>
          <a:p>
            <a:pPr>
              <a:buFontTx/>
              <a:buChar char="•"/>
            </a:pPr>
            <a:r>
              <a:rPr lang="en-US" sz="2800" dirty="0"/>
              <a:t>Income</a:t>
            </a:r>
          </a:p>
          <a:p>
            <a:pPr>
              <a:buFontTx/>
              <a:buChar char="•"/>
            </a:pPr>
            <a:r>
              <a:rPr lang="en-US" sz="2800" dirty="0"/>
              <a:t>Education</a:t>
            </a:r>
          </a:p>
          <a:p>
            <a:pPr algn="r">
              <a:buFontTx/>
              <a:buChar char="•"/>
            </a:pPr>
            <a:r>
              <a:rPr lang="en-US" sz="2800" dirty="0"/>
              <a:t>Nativity</a:t>
            </a:r>
          </a:p>
          <a:p>
            <a:pPr>
              <a:buFontTx/>
              <a:buChar char="•"/>
            </a:pPr>
            <a:r>
              <a:rPr lang="en-US" sz="2800" dirty="0"/>
              <a:t>Language</a:t>
            </a:r>
          </a:p>
          <a:p>
            <a:pPr>
              <a:buFontTx/>
              <a:buChar char="•"/>
            </a:pPr>
            <a:r>
              <a:rPr lang="en-US" sz="2800" dirty="0"/>
              <a:t>Gender</a:t>
            </a:r>
          </a:p>
          <a:p>
            <a:pPr>
              <a:buFontTx/>
              <a:buChar char="•"/>
            </a:pPr>
            <a:r>
              <a:rPr lang="en-US" sz="2800" dirty="0"/>
              <a:t>Religiosity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194" y="3568823"/>
            <a:ext cx="4154750" cy="2764797"/>
          </a:xfrm>
          <a:prstGeom prst="rect">
            <a:avLst/>
          </a:prstGeom>
        </p:spPr>
      </p:pic>
    </p:spTree>
    <p:extLst>
      <p:ext uri="{BB962C8B-B14F-4D97-AF65-F5344CB8AC3E}">
        <p14:creationId xmlns:p14="http://schemas.microsoft.com/office/powerpoint/2010/main" val="118847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2596" y="390617"/>
            <a:ext cx="6218808" cy="742935"/>
          </a:xfrm>
        </p:spPr>
        <p:txBody>
          <a:bodyPr>
            <a:normAutofit/>
          </a:bodyPr>
          <a:lstStyle/>
          <a:p>
            <a:r>
              <a:rPr lang="en-US" sz="3000" b="1" dirty="0"/>
              <a:t>Civic Engagement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9981046"/>
              </p:ext>
            </p:extLst>
          </p:nvPr>
        </p:nvGraphicFramePr>
        <p:xfrm>
          <a:off x="457200" y="1298359"/>
          <a:ext cx="8229600" cy="4933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223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96" y="392113"/>
            <a:ext cx="8229600" cy="1143000"/>
          </a:xfrm>
        </p:spPr>
        <p:txBody>
          <a:bodyPr>
            <a:normAutofit/>
          </a:bodyPr>
          <a:lstStyle/>
          <a:p>
            <a:r>
              <a:rPr lang="en-US" sz="3000" b="1" dirty="0"/>
              <a:t>Media Sources for Political Content</a:t>
            </a:r>
          </a:p>
        </p:txBody>
      </p:sp>
      <p:sp>
        <p:nvSpPr>
          <p:cNvPr id="3" name="Text Placeholder 2"/>
          <p:cNvSpPr>
            <a:spLocks noGrp="1"/>
          </p:cNvSpPr>
          <p:nvPr>
            <p:ph type="body" idx="1"/>
          </p:nvPr>
        </p:nvSpPr>
        <p:spPr>
          <a:xfrm>
            <a:off x="457200" y="1387378"/>
            <a:ext cx="3324687" cy="639762"/>
          </a:xfrm>
        </p:spPr>
        <p:txBody>
          <a:bodyPr>
            <a:normAutofit fontScale="85000" lnSpcReduction="20000"/>
          </a:bodyPr>
          <a:lstStyle/>
          <a:p>
            <a:r>
              <a:rPr lang="en-US" dirty="0"/>
              <a:t>Television is overall the most popular source </a:t>
            </a:r>
          </a:p>
        </p:txBody>
      </p:sp>
      <p:sp>
        <p:nvSpPr>
          <p:cNvPr id="5" name="Text Placeholder 4"/>
          <p:cNvSpPr>
            <a:spLocks noGrp="1"/>
          </p:cNvSpPr>
          <p:nvPr>
            <p:ph type="body" sz="quarter" idx="3"/>
          </p:nvPr>
        </p:nvSpPr>
        <p:spPr>
          <a:xfrm>
            <a:off x="4645025" y="1304995"/>
            <a:ext cx="4041775" cy="804528"/>
          </a:xfrm>
        </p:spPr>
        <p:txBody>
          <a:bodyPr>
            <a:normAutofit lnSpcReduction="10000"/>
          </a:bodyPr>
          <a:lstStyle/>
          <a:p>
            <a:r>
              <a:rPr lang="en-US" dirty="0"/>
              <a:t>Foreign Born rely on television for political content</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63606643"/>
              </p:ext>
            </p:extLst>
          </p:nvPr>
        </p:nvGraphicFramePr>
        <p:xfrm>
          <a:off x="195309" y="2174875"/>
          <a:ext cx="4302079" cy="40838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2124245285"/>
              </p:ext>
            </p:extLst>
          </p:nvPr>
        </p:nvGraphicFramePr>
        <p:xfrm>
          <a:off x="4645025" y="2174875"/>
          <a:ext cx="4197134"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952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51" y="439274"/>
            <a:ext cx="8229600" cy="935847"/>
          </a:xfrm>
        </p:spPr>
        <p:txBody>
          <a:bodyPr>
            <a:noAutofit/>
          </a:bodyPr>
          <a:lstStyle/>
          <a:p>
            <a:r>
              <a:rPr lang="en-US" sz="3000" b="1" dirty="0"/>
              <a:t>Media Sources for Political Content by 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5545005"/>
              </p:ext>
            </p:extLst>
          </p:nvPr>
        </p:nvGraphicFramePr>
        <p:xfrm>
          <a:off x="457200" y="1588185"/>
          <a:ext cx="8109751" cy="4759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620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39" y="458527"/>
            <a:ext cx="8229600" cy="1069539"/>
          </a:xfrm>
        </p:spPr>
        <p:txBody>
          <a:bodyPr>
            <a:normAutofit/>
          </a:bodyPr>
          <a:lstStyle/>
          <a:p>
            <a:r>
              <a:rPr lang="en-US" sz="3000" b="1" dirty="0"/>
              <a:t>Top issues </a:t>
            </a:r>
            <a:r>
              <a:rPr lang="en-US" sz="3000" b="1"/>
              <a:t>facing Latinos </a:t>
            </a:r>
            <a:r>
              <a:rPr lang="en-US" sz="3000" b="1" dirty="0"/>
              <a:t>in Los Angeles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5097400"/>
              </p:ext>
            </p:extLst>
          </p:nvPr>
        </p:nvGraphicFramePr>
        <p:xfrm>
          <a:off x="483833" y="1409350"/>
          <a:ext cx="8229600" cy="4778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2737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326"/>
            <a:ext cx="8229600" cy="919136"/>
          </a:xfrm>
        </p:spPr>
        <p:txBody>
          <a:bodyPr>
            <a:normAutofit/>
          </a:bodyPr>
          <a:lstStyle/>
          <a:p>
            <a:r>
              <a:rPr lang="en-US" sz="3000" b="1"/>
              <a:t>Top issues vary across subgroups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5170574"/>
              </p:ext>
            </p:extLst>
          </p:nvPr>
        </p:nvGraphicFramePr>
        <p:xfrm>
          <a:off x="457200" y="1672208"/>
          <a:ext cx="8229600" cy="4278153"/>
        </p:xfrm>
        <a:graphic>
          <a:graphicData uri="http://schemas.openxmlformats.org/drawingml/2006/table">
            <a:tbl>
              <a:tblPr firstRow="1" bandRow="1">
                <a:tableStyleId>{5C22544A-7EE6-4342-B048-85BDC9FD1C3A}</a:tableStyleId>
              </a:tblPr>
              <a:tblGrid>
                <a:gridCol w="1781806">
                  <a:extLst>
                    <a:ext uri="{9D8B030D-6E8A-4147-A177-3AD203B41FA5}">
                      <a16:colId xmlns:a16="http://schemas.microsoft.com/office/drawing/2014/main" val="20000"/>
                    </a:ext>
                  </a:extLst>
                </a:gridCol>
                <a:gridCol w="1370138">
                  <a:extLst>
                    <a:ext uri="{9D8B030D-6E8A-4147-A177-3AD203B41FA5}">
                      <a16:colId xmlns:a16="http://schemas.microsoft.com/office/drawing/2014/main" val="20001"/>
                    </a:ext>
                  </a:extLst>
                </a:gridCol>
                <a:gridCol w="1253175">
                  <a:extLst>
                    <a:ext uri="{9D8B030D-6E8A-4147-A177-3AD203B41FA5}">
                      <a16:colId xmlns:a16="http://schemas.microsoft.com/office/drawing/2014/main" val="20002"/>
                    </a:ext>
                  </a:extLst>
                </a:gridCol>
                <a:gridCol w="1654191">
                  <a:extLst>
                    <a:ext uri="{9D8B030D-6E8A-4147-A177-3AD203B41FA5}">
                      <a16:colId xmlns:a16="http://schemas.microsoft.com/office/drawing/2014/main" val="20003"/>
                    </a:ext>
                  </a:extLst>
                </a:gridCol>
                <a:gridCol w="1253175">
                  <a:extLst>
                    <a:ext uri="{9D8B030D-6E8A-4147-A177-3AD203B41FA5}">
                      <a16:colId xmlns:a16="http://schemas.microsoft.com/office/drawing/2014/main" val="20004"/>
                    </a:ext>
                  </a:extLst>
                </a:gridCol>
                <a:gridCol w="917115">
                  <a:extLst>
                    <a:ext uri="{9D8B030D-6E8A-4147-A177-3AD203B41FA5}">
                      <a16:colId xmlns:a16="http://schemas.microsoft.com/office/drawing/2014/main" val="20005"/>
                    </a:ext>
                  </a:extLst>
                </a:gridCol>
              </a:tblGrid>
              <a:tr h="388923">
                <a:tc>
                  <a:txBody>
                    <a:bodyPr/>
                    <a:lstStyle/>
                    <a:p>
                      <a:endParaRPr lang="en-US"/>
                    </a:p>
                  </a:txBody>
                  <a:tcPr/>
                </a:tc>
                <a:tc>
                  <a:txBody>
                    <a:bodyPr/>
                    <a:lstStyle/>
                    <a:p>
                      <a:r>
                        <a:rPr lang="en-US"/>
                        <a:t>Immigration</a:t>
                      </a:r>
                    </a:p>
                  </a:txBody>
                  <a:tcPr/>
                </a:tc>
                <a:tc>
                  <a:txBody>
                    <a:bodyPr/>
                    <a:lstStyle/>
                    <a:p>
                      <a:r>
                        <a:rPr lang="en-US"/>
                        <a:t>Economic</a:t>
                      </a:r>
                    </a:p>
                  </a:txBody>
                  <a:tcPr/>
                </a:tc>
                <a:tc>
                  <a:txBody>
                    <a:bodyPr/>
                    <a:lstStyle/>
                    <a:p>
                      <a:r>
                        <a:rPr lang="en-US"/>
                        <a:t>Discrimination</a:t>
                      </a:r>
                    </a:p>
                  </a:txBody>
                  <a:tcPr/>
                </a:tc>
                <a:tc>
                  <a:txBody>
                    <a:bodyPr/>
                    <a:lstStyle/>
                    <a:p>
                      <a:r>
                        <a:rPr lang="en-US"/>
                        <a:t>Education</a:t>
                      </a:r>
                    </a:p>
                  </a:txBody>
                  <a:tcPr/>
                </a:tc>
                <a:tc>
                  <a:txBody>
                    <a:bodyPr/>
                    <a:lstStyle/>
                    <a:p>
                      <a:r>
                        <a:rPr lang="en-US"/>
                        <a:t>Crime</a:t>
                      </a:r>
                    </a:p>
                  </a:txBody>
                  <a:tcPr/>
                </a:tc>
                <a:extLst>
                  <a:ext uri="{0D108BD9-81ED-4DB2-BD59-A6C34878D82A}">
                    <a16:rowId xmlns:a16="http://schemas.microsoft.com/office/drawing/2014/main" val="10000"/>
                  </a:ext>
                </a:extLst>
              </a:tr>
              <a:tr h="388923">
                <a:tc>
                  <a:txBody>
                    <a:bodyPr/>
                    <a:lstStyle/>
                    <a:p>
                      <a:r>
                        <a:rPr lang="en-US"/>
                        <a:t>18-34yrs</a:t>
                      </a:r>
                    </a:p>
                  </a:txBody>
                  <a:tcPr/>
                </a:tc>
                <a:tc>
                  <a:txBody>
                    <a:bodyPr/>
                    <a:lstStyle/>
                    <a:p>
                      <a:pPr algn="ctr"/>
                      <a:r>
                        <a:rPr lang="en-US">
                          <a:solidFill>
                            <a:srgbClr val="FF0000"/>
                          </a:solidFill>
                        </a:rPr>
                        <a:t>30%</a:t>
                      </a:r>
                    </a:p>
                  </a:txBody>
                  <a:tcPr/>
                </a:tc>
                <a:tc>
                  <a:txBody>
                    <a:bodyPr/>
                    <a:lstStyle/>
                    <a:p>
                      <a:pPr algn="ctr"/>
                      <a:r>
                        <a:rPr lang="en-US"/>
                        <a:t>19%</a:t>
                      </a:r>
                    </a:p>
                  </a:txBody>
                  <a:tcPr/>
                </a:tc>
                <a:tc>
                  <a:txBody>
                    <a:bodyPr/>
                    <a:lstStyle/>
                    <a:p>
                      <a:pPr algn="ctr"/>
                      <a:r>
                        <a:rPr lang="en-US"/>
                        <a:t>19%</a:t>
                      </a:r>
                    </a:p>
                  </a:txBody>
                  <a:tcPr/>
                </a:tc>
                <a:tc>
                  <a:txBody>
                    <a:bodyPr/>
                    <a:lstStyle/>
                    <a:p>
                      <a:pPr algn="ctr"/>
                      <a:r>
                        <a:rPr lang="en-US"/>
                        <a:t>13%</a:t>
                      </a:r>
                    </a:p>
                  </a:txBody>
                  <a:tcPr/>
                </a:tc>
                <a:tc>
                  <a:txBody>
                    <a:bodyPr/>
                    <a:lstStyle/>
                    <a:p>
                      <a:pPr algn="ctr"/>
                      <a:r>
                        <a:rPr lang="en-US"/>
                        <a:t>11%</a:t>
                      </a:r>
                    </a:p>
                  </a:txBody>
                  <a:tcPr/>
                </a:tc>
                <a:extLst>
                  <a:ext uri="{0D108BD9-81ED-4DB2-BD59-A6C34878D82A}">
                    <a16:rowId xmlns:a16="http://schemas.microsoft.com/office/drawing/2014/main" val="10001"/>
                  </a:ext>
                </a:extLst>
              </a:tr>
              <a:tr h="388923">
                <a:tc>
                  <a:txBody>
                    <a:bodyPr/>
                    <a:lstStyle/>
                    <a:p>
                      <a:r>
                        <a:rPr lang="en-US"/>
                        <a:t>50-64yrs</a:t>
                      </a:r>
                    </a:p>
                  </a:txBody>
                  <a:tcPr/>
                </a:tc>
                <a:tc>
                  <a:txBody>
                    <a:bodyPr/>
                    <a:lstStyle/>
                    <a:p>
                      <a:pPr algn="ctr"/>
                      <a:r>
                        <a:rPr lang="en-US"/>
                        <a:t>21%</a:t>
                      </a:r>
                    </a:p>
                  </a:txBody>
                  <a:tcPr/>
                </a:tc>
                <a:tc>
                  <a:txBody>
                    <a:bodyPr/>
                    <a:lstStyle/>
                    <a:p>
                      <a:pPr algn="ctr"/>
                      <a:r>
                        <a:rPr lang="en-US">
                          <a:solidFill>
                            <a:srgbClr val="FF0000"/>
                          </a:solidFill>
                        </a:rPr>
                        <a:t>35%</a:t>
                      </a:r>
                    </a:p>
                  </a:txBody>
                  <a:tcPr/>
                </a:tc>
                <a:tc>
                  <a:txBody>
                    <a:bodyPr/>
                    <a:lstStyle/>
                    <a:p>
                      <a:pPr algn="ctr"/>
                      <a:r>
                        <a:rPr lang="en-US"/>
                        <a:t>26%</a:t>
                      </a:r>
                    </a:p>
                  </a:txBody>
                  <a:tcPr/>
                </a:tc>
                <a:tc>
                  <a:txBody>
                    <a:bodyPr/>
                    <a:lstStyle/>
                    <a:p>
                      <a:pPr algn="ctr"/>
                      <a:r>
                        <a:rPr lang="en-US"/>
                        <a:t>17%</a:t>
                      </a:r>
                    </a:p>
                  </a:txBody>
                  <a:tcPr/>
                </a:tc>
                <a:tc>
                  <a:txBody>
                    <a:bodyPr/>
                    <a:lstStyle/>
                    <a:p>
                      <a:pPr algn="ctr"/>
                      <a:r>
                        <a:rPr lang="en-US"/>
                        <a:t>11%</a:t>
                      </a:r>
                    </a:p>
                  </a:txBody>
                  <a:tcPr/>
                </a:tc>
                <a:extLst>
                  <a:ext uri="{0D108BD9-81ED-4DB2-BD59-A6C34878D82A}">
                    <a16:rowId xmlns:a16="http://schemas.microsoft.com/office/drawing/2014/main" val="10002"/>
                  </a:ext>
                </a:extLst>
              </a:tr>
              <a:tr h="388923">
                <a:tc>
                  <a:txBody>
                    <a:bodyPr/>
                    <a:lstStyle/>
                    <a:p>
                      <a:r>
                        <a:rPr lang="en-US"/>
                        <a:t>English </a:t>
                      </a:r>
                      <a:r>
                        <a:rPr lang="en-US" err="1"/>
                        <a:t>Int</a:t>
                      </a:r>
                      <a:endParaRPr lang="en-US"/>
                    </a:p>
                  </a:txBody>
                  <a:tcPr/>
                </a:tc>
                <a:tc>
                  <a:txBody>
                    <a:bodyPr/>
                    <a:lstStyle/>
                    <a:p>
                      <a:pPr algn="ctr"/>
                      <a:r>
                        <a:rPr lang="en-US">
                          <a:solidFill>
                            <a:srgbClr val="FF0000"/>
                          </a:solidFill>
                        </a:rPr>
                        <a:t>27%</a:t>
                      </a:r>
                    </a:p>
                  </a:txBody>
                  <a:tcPr/>
                </a:tc>
                <a:tc>
                  <a:txBody>
                    <a:bodyPr/>
                    <a:lstStyle/>
                    <a:p>
                      <a:pPr algn="ctr"/>
                      <a:r>
                        <a:rPr lang="en-US"/>
                        <a:t>24%</a:t>
                      </a:r>
                    </a:p>
                  </a:txBody>
                  <a:tcPr/>
                </a:tc>
                <a:tc>
                  <a:txBody>
                    <a:bodyPr/>
                    <a:lstStyle/>
                    <a:p>
                      <a:pPr algn="ctr"/>
                      <a:r>
                        <a:rPr lang="en-US"/>
                        <a:t>17%</a:t>
                      </a:r>
                    </a:p>
                  </a:txBody>
                  <a:tcPr/>
                </a:tc>
                <a:tc>
                  <a:txBody>
                    <a:bodyPr/>
                    <a:lstStyle/>
                    <a:p>
                      <a:pPr algn="ctr"/>
                      <a:r>
                        <a:rPr lang="en-US"/>
                        <a:t>13%</a:t>
                      </a:r>
                    </a:p>
                  </a:txBody>
                  <a:tcPr/>
                </a:tc>
                <a:tc>
                  <a:txBody>
                    <a:bodyPr/>
                    <a:lstStyle/>
                    <a:p>
                      <a:pPr algn="ctr"/>
                      <a:r>
                        <a:rPr lang="en-US"/>
                        <a:t>11%</a:t>
                      </a:r>
                    </a:p>
                  </a:txBody>
                  <a:tcPr/>
                </a:tc>
                <a:extLst>
                  <a:ext uri="{0D108BD9-81ED-4DB2-BD59-A6C34878D82A}">
                    <a16:rowId xmlns:a16="http://schemas.microsoft.com/office/drawing/2014/main" val="10003"/>
                  </a:ext>
                </a:extLst>
              </a:tr>
              <a:tr h="388923">
                <a:tc>
                  <a:txBody>
                    <a:bodyPr/>
                    <a:lstStyle/>
                    <a:p>
                      <a:r>
                        <a:rPr lang="en-US"/>
                        <a:t>Spanish</a:t>
                      </a:r>
                      <a:r>
                        <a:rPr lang="en-US" baseline="0"/>
                        <a:t> </a:t>
                      </a:r>
                      <a:r>
                        <a:rPr lang="en-US" baseline="0" err="1"/>
                        <a:t>Int</a:t>
                      </a:r>
                      <a:endParaRPr lang="en-US"/>
                    </a:p>
                  </a:txBody>
                  <a:tcPr/>
                </a:tc>
                <a:tc>
                  <a:txBody>
                    <a:bodyPr/>
                    <a:lstStyle/>
                    <a:p>
                      <a:pPr algn="ctr"/>
                      <a:r>
                        <a:rPr lang="en-US"/>
                        <a:t>21%</a:t>
                      </a:r>
                    </a:p>
                  </a:txBody>
                  <a:tcPr/>
                </a:tc>
                <a:tc>
                  <a:txBody>
                    <a:bodyPr/>
                    <a:lstStyle/>
                    <a:p>
                      <a:pPr algn="ctr"/>
                      <a:r>
                        <a:rPr lang="en-US"/>
                        <a:t>28%</a:t>
                      </a:r>
                    </a:p>
                  </a:txBody>
                  <a:tcPr/>
                </a:tc>
                <a:tc>
                  <a:txBody>
                    <a:bodyPr/>
                    <a:lstStyle/>
                    <a:p>
                      <a:pPr algn="ctr"/>
                      <a:r>
                        <a:rPr lang="en-US">
                          <a:solidFill>
                            <a:srgbClr val="FF0000"/>
                          </a:solidFill>
                        </a:rPr>
                        <a:t>32%</a:t>
                      </a:r>
                    </a:p>
                  </a:txBody>
                  <a:tcPr/>
                </a:tc>
                <a:tc>
                  <a:txBody>
                    <a:bodyPr/>
                    <a:lstStyle/>
                    <a:p>
                      <a:pPr algn="ctr"/>
                      <a:r>
                        <a:rPr lang="en-US"/>
                        <a:t>14%</a:t>
                      </a:r>
                    </a:p>
                  </a:txBody>
                  <a:tcPr/>
                </a:tc>
                <a:tc>
                  <a:txBody>
                    <a:bodyPr/>
                    <a:lstStyle/>
                    <a:p>
                      <a:pPr algn="ctr"/>
                      <a:r>
                        <a:rPr lang="en-US"/>
                        <a:t>8%</a:t>
                      </a:r>
                    </a:p>
                  </a:txBody>
                  <a:tcPr/>
                </a:tc>
                <a:extLst>
                  <a:ext uri="{0D108BD9-81ED-4DB2-BD59-A6C34878D82A}">
                    <a16:rowId xmlns:a16="http://schemas.microsoft.com/office/drawing/2014/main" val="10004"/>
                  </a:ext>
                </a:extLst>
              </a:tr>
              <a:tr h="388923">
                <a:tc>
                  <a:txBody>
                    <a:bodyPr/>
                    <a:lstStyle/>
                    <a:p>
                      <a:r>
                        <a:rPr lang="en-US"/>
                        <a:t>US Born</a:t>
                      </a:r>
                    </a:p>
                  </a:txBody>
                  <a:tcPr/>
                </a:tc>
                <a:tc>
                  <a:txBody>
                    <a:bodyPr/>
                    <a:lstStyle/>
                    <a:p>
                      <a:pPr algn="ctr"/>
                      <a:r>
                        <a:rPr lang="en-US">
                          <a:solidFill>
                            <a:srgbClr val="FF0000"/>
                          </a:solidFill>
                        </a:rPr>
                        <a:t>27%</a:t>
                      </a:r>
                    </a:p>
                  </a:txBody>
                  <a:tcPr/>
                </a:tc>
                <a:tc>
                  <a:txBody>
                    <a:bodyPr/>
                    <a:lstStyle/>
                    <a:p>
                      <a:pPr algn="ctr"/>
                      <a:r>
                        <a:rPr lang="en-US"/>
                        <a:t>24%</a:t>
                      </a:r>
                    </a:p>
                  </a:txBody>
                  <a:tcPr/>
                </a:tc>
                <a:tc>
                  <a:txBody>
                    <a:bodyPr/>
                    <a:lstStyle/>
                    <a:p>
                      <a:pPr algn="ctr"/>
                      <a:r>
                        <a:rPr lang="en-US"/>
                        <a:t>17%</a:t>
                      </a:r>
                    </a:p>
                  </a:txBody>
                  <a:tcPr/>
                </a:tc>
                <a:tc>
                  <a:txBody>
                    <a:bodyPr/>
                    <a:lstStyle/>
                    <a:p>
                      <a:pPr algn="ctr"/>
                      <a:r>
                        <a:rPr lang="en-US"/>
                        <a:t>13%</a:t>
                      </a:r>
                    </a:p>
                  </a:txBody>
                  <a:tcPr/>
                </a:tc>
                <a:tc>
                  <a:txBody>
                    <a:bodyPr/>
                    <a:lstStyle/>
                    <a:p>
                      <a:pPr algn="ctr"/>
                      <a:r>
                        <a:rPr lang="en-US"/>
                        <a:t>12%</a:t>
                      </a:r>
                    </a:p>
                  </a:txBody>
                  <a:tcPr/>
                </a:tc>
                <a:extLst>
                  <a:ext uri="{0D108BD9-81ED-4DB2-BD59-A6C34878D82A}">
                    <a16:rowId xmlns:a16="http://schemas.microsoft.com/office/drawing/2014/main" val="10005"/>
                  </a:ext>
                </a:extLst>
              </a:tr>
              <a:tr h="388923">
                <a:tc>
                  <a:txBody>
                    <a:bodyPr/>
                    <a:lstStyle/>
                    <a:p>
                      <a:r>
                        <a:rPr lang="en-US"/>
                        <a:t>Foreign Born</a:t>
                      </a:r>
                    </a:p>
                  </a:txBody>
                  <a:tcPr/>
                </a:tc>
                <a:tc>
                  <a:txBody>
                    <a:bodyPr/>
                    <a:lstStyle/>
                    <a:p>
                      <a:pPr algn="ctr"/>
                      <a:r>
                        <a:rPr lang="en-US"/>
                        <a:t>22%</a:t>
                      </a:r>
                    </a:p>
                  </a:txBody>
                  <a:tcPr/>
                </a:tc>
                <a:tc>
                  <a:txBody>
                    <a:bodyPr/>
                    <a:lstStyle/>
                    <a:p>
                      <a:pPr algn="ctr"/>
                      <a:r>
                        <a:rPr lang="en-US"/>
                        <a:t>27%</a:t>
                      </a:r>
                    </a:p>
                  </a:txBody>
                  <a:tcPr/>
                </a:tc>
                <a:tc>
                  <a:txBody>
                    <a:bodyPr/>
                    <a:lstStyle/>
                    <a:p>
                      <a:pPr algn="ctr"/>
                      <a:r>
                        <a:rPr lang="en-US">
                          <a:solidFill>
                            <a:srgbClr val="FF0000"/>
                          </a:solidFill>
                        </a:rPr>
                        <a:t>28%</a:t>
                      </a:r>
                    </a:p>
                  </a:txBody>
                  <a:tcPr/>
                </a:tc>
                <a:tc>
                  <a:txBody>
                    <a:bodyPr/>
                    <a:lstStyle/>
                    <a:p>
                      <a:pPr algn="ctr"/>
                      <a:r>
                        <a:rPr lang="en-US"/>
                        <a:t>15%</a:t>
                      </a:r>
                    </a:p>
                  </a:txBody>
                  <a:tcPr/>
                </a:tc>
                <a:tc>
                  <a:txBody>
                    <a:bodyPr/>
                    <a:lstStyle/>
                    <a:p>
                      <a:pPr algn="ctr"/>
                      <a:r>
                        <a:rPr lang="en-US"/>
                        <a:t>9%</a:t>
                      </a:r>
                    </a:p>
                  </a:txBody>
                  <a:tcPr/>
                </a:tc>
                <a:extLst>
                  <a:ext uri="{0D108BD9-81ED-4DB2-BD59-A6C34878D82A}">
                    <a16:rowId xmlns:a16="http://schemas.microsoft.com/office/drawing/2014/main" val="10006"/>
                  </a:ext>
                </a:extLst>
              </a:tr>
              <a:tr h="388923">
                <a:tc>
                  <a:txBody>
                    <a:bodyPr/>
                    <a:lstStyle/>
                    <a:p>
                      <a:r>
                        <a:rPr lang="en-US"/>
                        <a:t>HS or less</a:t>
                      </a:r>
                    </a:p>
                  </a:txBody>
                  <a:tcPr/>
                </a:tc>
                <a:tc>
                  <a:txBody>
                    <a:bodyPr/>
                    <a:lstStyle/>
                    <a:p>
                      <a:pPr algn="ctr"/>
                      <a:r>
                        <a:rPr lang="en-US"/>
                        <a:t>21%</a:t>
                      </a:r>
                    </a:p>
                  </a:txBody>
                  <a:tcPr/>
                </a:tc>
                <a:tc>
                  <a:txBody>
                    <a:bodyPr/>
                    <a:lstStyle/>
                    <a:p>
                      <a:pPr algn="ctr"/>
                      <a:r>
                        <a:rPr lang="en-US"/>
                        <a:t>26%</a:t>
                      </a:r>
                    </a:p>
                  </a:txBody>
                  <a:tcPr/>
                </a:tc>
                <a:tc>
                  <a:txBody>
                    <a:bodyPr/>
                    <a:lstStyle/>
                    <a:p>
                      <a:pPr algn="ctr"/>
                      <a:r>
                        <a:rPr lang="en-US">
                          <a:solidFill>
                            <a:srgbClr val="FF0000"/>
                          </a:solidFill>
                        </a:rPr>
                        <a:t>27%</a:t>
                      </a:r>
                    </a:p>
                  </a:txBody>
                  <a:tcPr/>
                </a:tc>
                <a:tc>
                  <a:txBody>
                    <a:bodyPr/>
                    <a:lstStyle/>
                    <a:p>
                      <a:pPr algn="ctr"/>
                      <a:r>
                        <a:rPr lang="en-US"/>
                        <a:t>11%</a:t>
                      </a:r>
                    </a:p>
                  </a:txBody>
                  <a:tcPr/>
                </a:tc>
                <a:tc>
                  <a:txBody>
                    <a:bodyPr/>
                    <a:lstStyle/>
                    <a:p>
                      <a:pPr algn="ctr"/>
                      <a:r>
                        <a:rPr lang="en-US"/>
                        <a:t>10%</a:t>
                      </a:r>
                    </a:p>
                  </a:txBody>
                  <a:tcPr/>
                </a:tc>
                <a:extLst>
                  <a:ext uri="{0D108BD9-81ED-4DB2-BD59-A6C34878D82A}">
                    <a16:rowId xmlns:a16="http://schemas.microsoft.com/office/drawing/2014/main" val="10007"/>
                  </a:ext>
                </a:extLst>
              </a:tr>
              <a:tr h="388923">
                <a:tc>
                  <a:txBody>
                    <a:bodyPr/>
                    <a:lstStyle/>
                    <a:p>
                      <a:r>
                        <a:rPr lang="en-US"/>
                        <a:t>College +</a:t>
                      </a:r>
                    </a:p>
                  </a:txBody>
                  <a:tcPr/>
                </a:tc>
                <a:tc>
                  <a:txBody>
                    <a:bodyPr/>
                    <a:lstStyle/>
                    <a:p>
                      <a:pPr algn="ctr"/>
                      <a:r>
                        <a:rPr lang="en-US">
                          <a:solidFill>
                            <a:srgbClr val="FF0000"/>
                          </a:solidFill>
                        </a:rPr>
                        <a:t>25%</a:t>
                      </a:r>
                    </a:p>
                  </a:txBody>
                  <a:tcPr/>
                </a:tc>
                <a:tc>
                  <a:txBody>
                    <a:bodyPr/>
                    <a:lstStyle/>
                    <a:p>
                      <a:pPr algn="ctr"/>
                      <a:r>
                        <a:rPr lang="en-US"/>
                        <a:t>24%</a:t>
                      </a:r>
                    </a:p>
                  </a:txBody>
                  <a:tcPr/>
                </a:tc>
                <a:tc>
                  <a:txBody>
                    <a:bodyPr/>
                    <a:lstStyle/>
                    <a:p>
                      <a:pPr algn="ctr"/>
                      <a:r>
                        <a:rPr lang="en-US"/>
                        <a:t>17%</a:t>
                      </a:r>
                    </a:p>
                  </a:txBody>
                  <a:tcPr/>
                </a:tc>
                <a:tc>
                  <a:txBody>
                    <a:bodyPr/>
                    <a:lstStyle/>
                    <a:p>
                      <a:pPr algn="ctr"/>
                      <a:r>
                        <a:rPr lang="en-US"/>
                        <a:t>14%</a:t>
                      </a:r>
                    </a:p>
                  </a:txBody>
                  <a:tcPr/>
                </a:tc>
                <a:tc>
                  <a:txBody>
                    <a:bodyPr/>
                    <a:lstStyle/>
                    <a:p>
                      <a:pPr algn="ctr"/>
                      <a:r>
                        <a:rPr lang="en-US"/>
                        <a:t>9%</a:t>
                      </a:r>
                    </a:p>
                  </a:txBody>
                  <a:tcPr/>
                </a:tc>
                <a:extLst>
                  <a:ext uri="{0D108BD9-81ED-4DB2-BD59-A6C34878D82A}">
                    <a16:rowId xmlns:a16="http://schemas.microsoft.com/office/drawing/2014/main" val="10008"/>
                  </a:ext>
                </a:extLst>
              </a:tr>
              <a:tr h="388923">
                <a:tc>
                  <a:txBody>
                    <a:bodyPr/>
                    <a:lstStyle/>
                    <a:p>
                      <a:r>
                        <a:rPr lang="en-US"/>
                        <a:t>Male</a:t>
                      </a:r>
                    </a:p>
                  </a:txBody>
                  <a:tcPr/>
                </a:tc>
                <a:tc>
                  <a:txBody>
                    <a:bodyPr/>
                    <a:lstStyle/>
                    <a:p>
                      <a:pPr algn="ctr"/>
                      <a:r>
                        <a:rPr lang="en-US"/>
                        <a:t>21%</a:t>
                      </a:r>
                    </a:p>
                  </a:txBody>
                  <a:tcPr/>
                </a:tc>
                <a:tc>
                  <a:txBody>
                    <a:bodyPr/>
                    <a:lstStyle/>
                    <a:p>
                      <a:pPr algn="ctr"/>
                      <a:r>
                        <a:rPr lang="en-US">
                          <a:solidFill>
                            <a:srgbClr val="FF0000"/>
                          </a:solidFill>
                        </a:rPr>
                        <a:t>29%</a:t>
                      </a:r>
                    </a:p>
                  </a:txBody>
                  <a:tcPr/>
                </a:tc>
                <a:tc>
                  <a:txBody>
                    <a:bodyPr/>
                    <a:lstStyle/>
                    <a:p>
                      <a:pPr algn="ctr"/>
                      <a:r>
                        <a:rPr lang="en-US"/>
                        <a:t>22%</a:t>
                      </a:r>
                    </a:p>
                  </a:txBody>
                  <a:tcPr/>
                </a:tc>
                <a:tc>
                  <a:txBody>
                    <a:bodyPr/>
                    <a:lstStyle/>
                    <a:p>
                      <a:pPr algn="ctr"/>
                      <a:r>
                        <a:rPr lang="en-US"/>
                        <a:t>12%</a:t>
                      </a:r>
                    </a:p>
                  </a:txBody>
                  <a:tcPr/>
                </a:tc>
                <a:tc>
                  <a:txBody>
                    <a:bodyPr/>
                    <a:lstStyle/>
                    <a:p>
                      <a:pPr algn="ctr"/>
                      <a:r>
                        <a:rPr lang="en-US"/>
                        <a:t>11%</a:t>
                      </a:r>
                    </a:p>
                  </a:txBody>
                  <a:tcPr/>
                </a:tc>
                <a:extLst>
                  <a:ext uri="{0D108BD9-81ED-4DB2-BD59-A6C34878D82A}">
                    <a16:rowId xmlns:a16="http://schemas.microsoft.com/office/drawing/2014/main" val="10009"/>
                  </a:ext>
                </a:extLst>
              </a:tr>
              <a:tr h="388923">
                <a:tc>
                  <a:txBody>
                    <a:bodyPr/>
                    <a:lstStyle/>
                    <a:p>
                      <a:r>
                        <a:rPr lang="en-US"/>
                        <a:t>Female</a:t>
                      </a:r>
                    </a:p>
                  </a:txBody>
                  <a:tcPr/>
                </a:tc>
                <a:tc>
                  <a:txBody>
                    <a:bodyPr/>
                    <a:lstStyle/>
                    <a:p>
                      <a:pPr algn="ctr"/>
                      <a:r>
                        <a:rPr lang="en-US">
                          <a:solidFill>
                            <a:srgbClr val="FF0000"/>
                          </a:solidFill>
                        </a:rPr>
                        <a:t>29%</a:t>
                      </a:r>
                    </a:p>
                  </a:txBody>
                  <a:tcPr/>
                </a:tc>
                <a:tc>
                  <a:txBody>
                    <a:bodyPr/>
                    <a:lstStyle/>
                    <a:p>
                      <a:pPr algn="ctr"/>
                      <a:r>
                        <a:rPr lang="en-US"/>
                        <a:t>22%</a:t>
                      </a:r>
                    </a:p>
                  </a:txBody>
                  <a:tcPr/>
                </a:tc>
                <a:tc>
                  <a:txBody>
                    <a:bodyPr/>
                    <a:lstStyle/>
                    <a:p>
                      <a:pPr algn="ctr"/>
                      <a:r>
                        <a:rPr lang="en-US"/>
                        <a:t>21%</a:t>
                      </a:r>
                    </a:p>
                  </a:txBody>
                  <a:tcPr/>
                </a:tc>
                <a:tc>
                  <a:txBody>
                    <a:bodyPr/>
                    <a:lstStyle/>
                    <a:p>
                      <a:pPr algn="ctr"/>
                      <a:r>
                        <a:rPr lang="en-US"/>
                        <a:t>14%</a:t>
                      </a:r>
                    </a:p>
                  </a:txBody>
                  <a:tcPr/>
                </a:tc>
                <a:tc>
                  <a:txBody>
                    <a:bodyPr/>
                    <a:lstStyle/>
                    <a:p>
                      <a:pPr algn="ctr"/>
                      <a:r>
                        <a:rPr lang="en-US" dirty="0"/>
                        <a:t>10%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60833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11402</TotalTime>
  <Words>1321</Words>
  <Application>Microsoft Office PowerPoint</Application>
  <PresentationFormat>On-screen Show (4:3)</PresentationFormat>
  <Paragraphs>549</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Open Sans Light</vt:lpstr>
      <vt:lpstr>Times New Roman</vt:lpstr>
      <vt:lpstr>Black</vt:lpstr>
      <vt:lpstr>PowerPoint Presentation</vt:lpstr>
      <vt:lpstr>Latinos by the Numbers 15 million Latinos in CA, 39% of the state pop </vt:lpstr>
      <vt:lpstr>Methodology: Latino Decisions</vt:lpstr>
      <vt:lpstr>Latinos are Diverse</vt:lpstr>
      <vt:lpstr>Civic Engagement</vt:lpstr>
      <vt:lpstr>Media Sources for Political Content</vt:lpstr>
      <vt:lpstr>Media Sources for Political Content by Age</vt:lpstr>
      <vt:lpstr>Top issues facing Latinos in Los Angeles</vt:lpstr>
      <vt:lpstr>Top issues vary across subgroups</vt:lpstr>
      <vt:lpstr>Perceptions of Discrimination</vt:lpstr>
      <vt:lpstr> Half of Latino voters intend to vote for Loretta Sanchez for U.S. Senate </vt:lpstr>
      <vt:lpstr>Ratings of Elected Officials </vt:lpstr>
      <vt:lpstr>Differences by Nativity</vt:lpstr>
      <vt:lpstr>Likelihood of Voting in the 2016 election</vt:lpstr>
      <vt:lpstr>Variations in the likelihood of voting</vt:lpstr>
      <vt:lpstr>Presidential Vote Choice</vt:lpstr>
      <vt:lpstr>Vote Choice for Hillary Clinton</vt:lpstr>
      <vt:lpstr>Taxes</vt:lpstr>
      <vt:lpstr>Same Sex Marriage</vt:lpstr>
      <vt:lpstr>Abortion</vt:lpstr>
      <vt:lpstr>Immigration Reform</vt:lpstr>
      <vt:lpstr>Prop 64: Marijuana</vt:lpstr>
      <vt:lpstr>Prop 58: Bilingual Education</vt:lpstr>
      <vt:lpstr>Measure A: Tax to fund open spaces</vt:lpstr>
      <vt:lpstr>Measure M: Public Transportation  (2/3 Approval Required)</vt:lpstr>
      <vt:lpstr>Gender and Measure M</vt:lpstr>
      <vt:lpstr>Support for High Speed Rail</vt:lpstr>
      <vt:lpstr>A Community in Motion: The Generations</vt:lpstr>
      <vt:lpstr>The Generations (Cont.)</vt:lpstr>
      <vt:lpstr>Join the Conversation!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Civic U - NC</dc:subject>
  <dc:creator>Raphe Sonenshein</dc:creator>
  <cp:keywords>neighborhood councils, civic university</cp:keywords>
  <cp:lastModifiedBy>Administrator</cp:lastModifiedBy>
  <cp:revision>691</cp:revision>
  <cp:lastPrinted>2016-11-01T22:44:31Z</cp:lastPrinted>
  <dcterms:created xsi:type="dcterms:W3CDTF">1998-08-25T20:56:06Z</dcterms:created>
  <dcterms:modified xsi:type="dcterms:W3CDTF">2016-11-03T17:15:53Z</dcterms:modified>
</cp:coreProperties>
</file>