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256" r:id="rId2"/>
    <p:sldId id="257" r:id="rId3"/>
    <p:sldId id="258" r:id="rId4"/>
    <p:sldId id="259" r:id="rId5"/>
    <p:sldId id="260" r:id="rId6"/>
    <p:sldId id="261" r:id="rId7"/>
    <p:sldId id="262" r:id="rId8"/>
    <p:sldId id="263" r:id="rId9"/>
    <p:sldId id="264" r:id="rId10"/>
    <p:sldId id="276" r:id="rId11"/>
    <p:sldId id="265" r:id="rId12"/>
    <p:sldId id="266" r:id="rId13"/>
    <p:sldId id="267" r:id="rId14"/>
    <p:sldId id="268" r:id="rId15"/>
    <p:sldId id="269" r:id="rId16"/>
    <p:sldId id="270" r:id="rId17"/>
    <p:sldId id="271" r:id="rId18"/>
    <p:sldId id="272" r:id="rId19"/>
    <p:sldId id="273"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3F00"/>
    <a:srgbClr val="FFC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99" d="100"/>
          <a:sy n="99" d="100"/>
        </p:scale>
        <p:origin x="108" y="2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2A5185-73B7-450B-AF3D-31D4E6144467}"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B9A7E8CF-7AEF-40D6-8B12-43CBA175026D}">
      <dgm:prSet phldrT="[Text]"/>
      <dgm:spPr/>
      <dgm:t>
        <a:bodyPr/>
        <a:lstStyle/>
        <a:p>
          <a:r>
            <a:rPr lang="en-US" b="1" dirty="0">
              <a:solidFill>
                <a:schemeClr val="tx1"/>
              </a:solidFill>
              <a:latin typeface="Montserrat" panose="00000500000000000000" pitchFamily="2" charset="0"/>
            </a:rPr>
            <a:t>Connect with the Office of Graduate Studies and GRC</a:t>
          </a:r>
        </a:p>
      </dgm:t>
    </dgm:pt>
    <dgm:pt modelId="{2093F921-3A41-4005-B3A1-D8C69E96F844}" type="parTrans" cxnId="{69287DC3-B0EF-47BF-B872-784D92A604A9}">
      <dgm:prSet/>
      <dgm:spPr/>
      <dgm:t>
        <a:bodyPr/>
        <a:lstStyle/>
        <a:p>
          <a:endParaRPr lang="en-US">
            <a:latin typeface="Montserrat" panose="00000500000000000000" pitchFamily="2" charset="0"/>
          </a:endParaRPr>
        </a:p>
      </dgm:t>
    </dgm:pt>
    <dgm:pt modelId="{8ABB7CB8-DC30-40CB-B9BA-C2C027190332}" type="sibTrans" cxnId="{69287DC3-B0EF-47BF-B872-784D92A604A9}">
      <dgm:prSet phldrT="01"/>
      <dgm:spPr/>
      <dgm:t>
        <a:bodyPr/>
        <a:lstStyle/>
        <a:p>
          <a:r>
            <a:rPr lang="en-US" dirty="0">
              <a:solidFill>
                <a:schemeClr val="tx1"/>
              </a:solidFill>
              <a:latin typeface="Montserrat" panose="00000500000000000000" pitchFamily="2" charset="0"/>
            </a:rPr>
            <a:t>01</a:t>
          </a:r>
        </a:p>
      </dgm:t>
    </dgm:pt>
    <dgm:pt modelId="{7F6A916C-70F0-4FD8-BCFF-FE5629C98AE4}">
      <dgm:prSet/>
      <dgm:spPr/>
      <dgm:t>
        <a:bodyPr/>
        <a:lstStyle/>
        <a:p>
          <a:r>
            <a:rPr lang="en-US" b="1" dirty="0">
              <a:solidFill>
                <a:schemeClr val="bg1"/>
              </a:solidFill>
              <a:latin typeface="Montserrat" panose="00000500000000000000" pitchFamily="2" charset="0"/>
            </a:rPr>
            <a:t>Maintain regular contact with your graduate advisor</a:t>
          </a:r>
        </a:p>
      </dgm:t>
    </dgm:pt>
    <dgm:pt modelId="{55F97F22-758D-4B69-933A-8488A681FB8A}" type="parTrans" cxnId="{C782D01D-82C8-4C94-8B2F-8171E8CCB971}">
      <dgm:prSet/>
      <dgm:spPr/>
      <dgm:t>
        <a:bodyPr/>
        <a:lstStyle/>
        <a:p>
          <a:endParaRPr lang="en-US">
            <a:latin typeface="Montserrat" panose="00000500000000000000" pitchFamily="2" charset="0"/>
          </a:endParaRPr>
        </a:p>
      </dgm:t>
    </dgm:pt>
    <dgm:pt modelId="{9A4E40B8-9A14-4AFA-A2A6-24C8202CD5E8}" type="sibTrans" cxnId="{C782D01D-82C8-4C94-8B2F-8171E8CCB971}">
      <dgm:prSet phldrT="02"/>
      <dgm:spPr/>
      <dgm:t>
        <a:bodyPr/>
        <a:lstStyle/>
        <a:p>
          <a:r>
            <a:rPr lang="en-US" dirty="0">
              <a:latin typeface="Montserrat" panose="00000500000000000000" pitchFamily="2" charset="0"/>
            </a:rPr>
            <a:t>02</a:t>
          </a:r>
        </a:p>
      </dgm:t>
    </dgm:pt>
    <dgm:pt modelId="{5BCB002D-F0B5-4D2D-803B-6ACC773356A4}">
      <dgm:prSet/>
      <dgm:spPr/>
      <dgm:t>
        <a:bodyPr/>
        <a:lstStyle/>
        <a:p>
          <a:r>
            <a:rPr lang="en-US" b="1" dirty="0">
              <a:latin typeface="Montserrat" panose="00000500000000000000" pitchFamily="2" charset="0"/>
            </a:rPr>
            <a:t>Monitor your own degree progress</a:t>
          </a:r>
        </a:p>
      </dgm:t>
    </dgm:pt>
    <dgm:pt modelId="{9403AE45-4234-4016-A20A-F6E4A675057F}" type="parTrans" cxnId="{AF561C9B-987D-46C5-A0AC-119B305F6EEC}">
      <dgm:prSet/>
      <dgm:spPr/>
      <dgm:t>
        <a:bodyPr/>
        <a:lstStyle/>
        <a:p>
          <a:endParaRPr lang="en-US">
            <a:latin typeface="Montserrat" panose="00000500000000000000" pitchFamily="2" charset="0"/>
          </a:endParaRPr>
        </a:p>
      </dgm:t>
    </dgm:pt>
    <dgm:pt modelId="{4E2A46BD-2645-4A2F-87FE-6F7FC64195CA}" type="sibTrans" cxnId="{AF561C9B-987D-46C5-A0AC-119B305F6EEC}">
      <dgm:prSet phldrT="03"/>
      <dgm:spPr/>
      <dgm:t>
        <a:bodyPr/>
        <a:lstStyle/>
        <a:p>
          <a:r>
            <a:rPr lang="en-US">
              <a:latin typeface="Montserrat" panose="00000500000000000000" pitchFamily="2" charset="0"/>
            </a:rPr>
            <a:t>03</a:t>
          </a:r>
        </a:p>
      </dgm:t>
    </dgm:pt>
    <dgm:pt modelId="{BF2FC344-15D8-4841-93B4-4596FAEBD61D}">
      <dgm:prSet/>
      <dgm:spPr>
        <a:solidFill>
          <a:srgbClr val="7F3F00"/>
        </a:solidFill>
        <a:ln>
          <a:solidFill>
            <a:srgbClr val="7F3F00"/>
          </a:solidFill>
        </a:ln>
      </dgm:spPr>
      <dgm:t>
        <a:bodyPr/>
        <a:lstStyle/>
        <a:p>
          <a:r>
            <a:rPr lang="en-US" b="1" dirty="0">
              <a:solidFill>
                <a:schemeClr val="bg1"/>
              </a:solidFill>
              <a:latin typeface="Montserrat" panose="00000500000000000000" pitchFamily="2" charset="0"/>
            </a:rPr>
            <a:t>Prepare early for your culminating experience</a:t>
          </a:r>
        </a:p>
      </dgm:t>
    </dgm:pt>
    <dgm:pt modelId="{F3858C42-8D73-4EBF-9654-3576B0C55C66}" type="parTrans" cxnId="{3829C394-51C1-40FE-8A35-44FF2BCE556A}">
      <dgm:prSet/>
      <dgm:spPr/>
      <dgm:t>
        <a:bodyPr/>
        <a:lstStyle/>
        <a:p>
          <a:endParaRPr lang="en-US">
            <a:latin typeface="Montserrat" panose="00000500000000000000" pitchFamily="2" charset="0"/>
          </a:endParaRPr>
        </a:p>
      </dgm:t>
    </dgm:pt>
    <dgm:pt modelId="{575697C7-9076-4E13-90FB-BDE047734777}" type="sibTrans" cxnId="{3829C394-51C1-40FE-8A35-44FF2BCE556A}">
      <dgm:prSet phldrT="04"/>
      <dgm:spPr/>
      <dgm:t>
        <a:bodyPr/>
        <a:lstStyle/>
        <a:p>
          <a:r>
            <a:rPr lang="en-US" dirty="0">
              <a:solidFill>
                <a:schemeClr val="bg1"/>
              </a:solidFill>
              <a:latin typeface="Montserrat" panose="00000500000000000000" pitchFamily="2" charset="0"/>
            </a:rPr>
            <a:t>04</a:t>
          </a:r>
        </a:p>
      </dgm:t>
    </dgm:pt>
    <dgm:pt modelId="{6BCFD869-E336-4312-892D-2210AD801D12}" type="pres">
      <dgm:prSet presAssocID="{F82A5185-73B7-450B-AF3D-31D4E6144467}" presName="Name0" presStyleCnt="0">
        <dgm:presLayoutVars>
          <dgm:animLvl val="lvl"/>
          <dgm:resizeHandles val="exact"/>
        </dgm:presLayoutVars>
      </dgm:prSet>
      <dgm:spPr/>
    </dgm:pt>
    <dgm:pt modelId="{E2D232C6-5841-45EB-B138-C0BF61302B34}" type="pres">
      <dgm:prSet presAssocID="{B9A7E8CF-7AEF-40D6-8B12-43CBA175026D}" presName="compositeNode" presStyleCnt="0">
        <dgm:presLayoutVars>
          <dgm:bulletEnabled val="1"/>
        </dgm:presLayoutVars>
      </dgm:prSet>
      <dgm:spPr/>
    </dgm:pt>
    <dgm:pt modelId="{6CCDE967-F7B5-4111-B8F3-5DDC51E35A1A}" type="pres">
      <dgm:prSet presAssocID="{B9A7E8CF-7AEF-40D6-8B12-43CBA175026D}" presName="bgRect" presStyleLbl="alignNode1" presStyleIdx="0" presStyleCnt="4"/>
      <dgm:spPr/>
    </dgm:pt>
    <dgm:pt modelId="{E847F912-B021-45B0-9138-17C2526FF434}" type="pres">
      <dgm:prSet presAssocID="{8ABB7CB8-DC30-40CB-B9BA-C2C027190332}" presName="sibTransNodeRect" presStyleLbl="alignNode1" presStyleIdx="0" presStyleCnt="4">
        <dgm:presLayoutVars>
          <dgm:chMax val="0"/>
          <dgm:bulletEnabled val="1"/>
        </dgm:presLayoutVars>
      </dgm:prSet>
      <dgm:spPr/>
    </dgm:pt>
    <dgm:pt modelId="{85B8EE51-DB91-4E11-A0ED-84E16FD7E864}" type="pres">
      <dgm:prSet presAssocID="{B9A7E8CF-7AEF-40D6-8B12-43CBA175026D}" presName="nodeRect" presStyleLbl="alignNode1" presStyleIdx="0" presStyleCnt="4">
        <dgm:presLayoutVars>
          <dgm:bulletEnabled val="1"/>
        </dgm:presLayoutVars>
      </dgm:prSet>
      <dgm:spPr/>
    </dgm:pt>
    <dgm:pt modelId="{D1227D09-1A63-4A8B-A76D-51E41CCE29DD}" type="pres">
      <dgm:prSet presAssocID="{8ABB7CB8-DC30-40CB-B9BA-C2C027190332}" presName="sibTrans" presStyleCnt="0"/>
      <dgm:spPr/>
    </dgm:pt>
    <dgm:pt modelId="{396EF6F8-2C1B-4E59-A0F4-61E480704168}" type="pres">
      <dgm:prSet presAssocID="{7F6A916C-70F0-4FD8-BCFF-FE5629C98AE4}" presName="compositeNode" presStyleCnt="0">
        <dgm:presLayoutVars>
          <dgm:bulletEnabled val="1"/>
        </dgm:presLayoutVars>
      </dgm:prSet>
      <dgm:spPr/>
    </dgm:pt>
    <dgm:pt modelId="{162252E8-B537-43A2-A3F7-61265E014822}" type="pres">
      <dgm:prSet presAssocID="{7F6A916C-70F0-4FD8-BCFF-FE5629C98AE4}" presName="bgRect" presStyleLbl="alignNode1" presStyleIdx="1" presStyleCnt="4"/>
      <dgm:spPr/>
    </dgm:pt>
    <dgm:pt modelId="{C861CE08-FD70-4824-86E7-FFA05658F8F9}" type="pres">
      <dgm:prSet presAssocID="{9A4E40B8-9A14-4AFA-A2A6-24C8202CD5E8}" presName="sibTransNodeRect" presStyleLbl="alignNode1" presStyleIdx="1" presStyleCnt="4">
        <dgm:presLayoutVars>
          <dgm:chMax val="0"/>
          <dgm:bulletEnabled val="1"/>
        </dgm:presLayoutVars>
      </dgm:prSet>
      <dgm:spPr/>
    </dgm:pt>
    <dgm:pt modelId="{B256421B-06B5-4FE2-9CE4-4BFB5030FDCC}" type="pres">
      <dgm:prSet presAssocID="{7F6A916C-70F0-4FD8-BCFF-FE5629C98AE4}" presName="nodeRect" presStyleLbl="alignNode1" presStyleIdx="1" presStyleCnt="4">
        <dgm:presLayoutVars>
          <dgm:bulletEnabled val="1"/>
        </dgm:presLayoutVars>
      </dgm:prSet>
      <dgm:spPr/>
    </dgm:pt>
    <dgm:pt modelId="{437C769B-31EC-4997-BAE7-16C89505A8EA}" type="pres">
      <dgm:prSet presAssocID="{9A4E40B8-9A14-4AFA-A2A6-24C8202CD5E8}" presName="sibTrans" presStyleCnt="0"/>
      <dgm:spPr/>
    </dgm:pt>
    <dgm:pt modelId="{C36B6004-335A-4CAC-80AC-4395ABFBFB22}" type="pres">
      <dgm:prSet presAssocID="{5BCB002D-F0B5-4D2D-803B-6ACC773356A4}" presName="compositeNode" presStyleCnt="0">
        <dgm:presLayoutVars>
          <dgm:bulletEnabled val="1"/>
        </dgm:presLayoutVars>
      </dgm:prSet>
      <dgm:spPr/>
    </dgm:pt>
    <dgm:pt modelId="{95A2DFA5-E644-419E-BF0B-B5BBCAE72C11}" type="pres">
      <dgm:prSet presAssocID="{5BCB002D-F0B5-4D2D-803B-6ACC773356A4}" presName="bgRect" presStyleLbl="alignNode1" presStyleIdx="2" presStyleCnt="4"/>
      <dgm:spPr/>
    </dgm:pt>
    <dgm:pt modelId="{AB687D5C-26F0-47A3-91D1-348847C302F7}" type="pres">
      <dgm:prSet presAssocID="{4E2A46BD-2645-4A2F-87FE-6F7FC64195CA}" presName="sibTransNodeRect" presStyleLbl="alignNode1" presStyleIdx="2" presStyleCnt="4">
        <dgm:presLayoutVars>
          <dgm:chMax val="0"/>
          <dgm:bulletEnabled val="1"/>
        </dgm:presLayoutVars>
      </dgm:prSet>
      <dgm:spPr/>
    </dgm:pt>
    <dgm:pt modelId="{C852126A-DF3E-40D9-9D3F-EFB00EF2E027}" type="pres">
      <dgm:prSet presAssocID="{5BCB002D-F0B5-4D2D-803B-6ACC773356A4}" presName="nodeRect" presStyleLbl="alignNode1" presStyleIdx="2" presStyleCnt="4">
        <dgm:presLayoutVars>
          <dgm:bulletEnabled val="1"/>
        </dgm:presLayoutVars>
      </dgm:prSet>
      <dgm:spPr/>
    </dgm:pt>
    <dgm:pt modelId="{18E96761-76EA-4125-9695-AA7308E0E96E}" type="pres">
      <dgm:prSet presAssocID="{4E2A46BD-2645-4A2F-87FE-6F7FC64195CA}" presName="sibTrans" presStyleCnt="0"/>
      <dgm:spPr/>
    </dgm:pt>
    <dgm:pt modelId="{E3C708D1-953D-40AD-A944-F3A2385FD78B}" type="pres">
      <dgm:prSet presAssocID="{BF2FC344-15D8-4841-93B4-4596FAEBD61D}" presName="compositeNode" presStyleCnt="0">
        <dgm:presLayoutVars>
          <dgm:bulletEnabled val="1"/>
        </dgm:presLayoutVars>
      </dgm:prSet>
      <dgm:spPr/>
    </dgm:pt>
    <dgm:pt modelId="{DD9CC225-692D-4030-8B5F-2213F13706CB}" type="pres">
      <dgm:prSet presAssocID="{BF2FC344-15D8-4841-93B4-4596FAEBD61D}" presName="bgRect" presStyleLbl="alignNode1" presStyleIdx="3" presStyleCnt="4"/>
      <dgm:spPr/>
    </dgm:pt>
    <dgm:pt modelId="{63093C2A-C385-4025-8627-975D94434995}" type="pres">
      <dgm:prSet presAssocID="{575697C7-9076-4E13-90FB-BDE047734777}" presName="sibTransNodeRect" presStyleLbl="alignNode1" presStyleIdx="3" presStyleCnt="4">
        <dgm:presLayoutVars>
          <dgm:chMax val="0"/>
          <dgm:bulletEnabled val="1"/>
        </dgm:presLayoutVars>
      </dgm:prSet>
      <dgm:spPr/>
    </dgm:pt>
    <dgm:pt modelId="{CA0FB6EE-FFF6-4D71-9433-19EE4D23EC97}" type="pres">
      <dgm:prSet presAssocID="{BF2FC344-15D8-4841-93B4-4596FAEBD61D}" presName="nodeRect" presStyleLbl="alignNode1" presStyleIdx="3" presStyleCnt="4">
        <dgm:presLayoutVars>
          <dgm:bulletEnabled val="1"/>
        </dgm:presLayoutVars>
      </dgm:prSet>
      <dgm:spPr/>
    </dgm:pt>
  </dgm:ptLst>
  <dgm:cxnLst>
    <dgm:cxn modelId="{C782D01D-82C8-4C94-8B2F-8171E8CCB971}" srcId="{F82A5185-73B7-450B-AF3D-31D4E6144467}" destId="{7F6A916C-70F0-4FD8-BCFF-FE5629C98AE4}" srcOrd="1" destOrd="0" parTransId="{55F97F22-758D-4B69-933A-8488A681FB8A}" sibTransId="{9A4E40B8-9A14-4AFA-A2A6-24C8202CD5E8}"/>
    <dgm:cxn modelId="{D0565A24-A17A-415C-A638-14844F08138C}" type="presOf" srcId="{B9A7E8CF-7AEF-40D6-8B12-43CBA175026D}" destId="{6CCDE967-F7B5-4111-B8F3-5DDC51E35A1A}" srcOrd="0" destOrd="0" presId="urn:microsoft.com/office/officeart/2016/7/layout/LinearBlockProcessNumbered"/>
    <dgm:cxn modelId="{0042CF2F-9307-4EE9-B06F-D480D691F3BF}" type="presOf" srcId="{B9A7E8CF-7AEF-40D6-8B12-43CBA175026D}" destId="{85B8EE51-DB91-4E11-A0ED-84E16FD7E864}" srcOrd="1" destOrd="0" presId="urn:microsoft.com/office/officeart/2016/7/layout/LinearBlockProcessNumbered"/>
    <dgm:cxn modelId="{902E6A4B-1C2D-4FCA-A431-C7B1B733FB56}" type="presOf" srcId="{9A4E40B8-9A14-4AFA-A2A6-24C8202CD5E8}" destId="{C861CE08-FD70-4824-86E7-FFA05658F8F9}" srcOrd="0" destOrd="0" presId="urn:microsoft.com/office/officeart/2016/7/layout/LinearBlockProcessNumbered"/>
    <dgm:cxn modelId="{C9E5194E-9349-42CD-A215-EC15345016AF}" type="presOf" srcId="{F82A5185-73B7-450B-AF3D-31D4E6144467}" destId="{6BCFD869-E336-4312-892D-2210AD801D12}" srcOrd="0" destOrd="0" presId="urn:microsoft.com/office/officeart/2016/7/layout/LinearBlockProcessNumbered"/>
    <dgm:cxn modelId="{9A08AD76-2B64-4E1B-8CFC-416A773E85D5}" type="presOf" srcId="{BF2FC344-15D8-4841-93B4-4596FAEBD61D}" destId="{CA0FB6EE-FFF6-4D71-9433-19EE4D23EC97}" srcOrd="1" destOrd="0" presId="urn:microsoft.com/office/officeart/2016/7/layout/LinearBlockProcessNumbered"/>
    <dgm:cxn modelId="{0FA42982-0948-49FC-893A-3709F63D719C}" type="presOf" srcId="{8ABB7CB8-DC30-40CB-B9BA-C2C027190332}" destId="{E847F912-B021-45B0-9138-17C2526FF434}" srcOrd="0" destOrd="0" presId="urn:microsoft.com/office/officeart/2016/7/layout/LinearBlockProcessNumbered"/>
    <dgm:cxn modelId="{3829C394-51C1-40FE-8A35-44FF2BCE556A}" srcId="{F82A5185-73B7-450B-AF3D-31D4E6144467}" destId="{BF2FC344-15D8-4841-93B4-4596FAEBD61D}" srcOrd="3" destOrd="0" parTransId="{F3858C42-8D73-4EBF-9654-3576B0C55C66}" sibTransId="{575697C7-9076-4E13-90FB-BDE047734777}"/>
    <dgm:cxn modelId="{7FE5AE98-2791-4056-86F4-AB6D982FDA5F}" type="presOf" srcId="{BF2FC344-15D8-4841-93B4-4596FAEBD61D}" destId="{DD9CC225-692D-4030-8B5F-2213F13706CB}" srcOrd="0" destOrd="0" presId="urn:microsoft.com/office/officeart/2016/7/layout/LinearBlockProcessNumbered"/>
    <dgm:cxn modelId="{AF561C9B-987D-46C5-A0AC-119B305F6EEC}" srcId="{F82A5185-73B7-450B-AF3D-31D4E6144467}" destId="{5BCB002D-F0B5-4D2D-803B-6ACC773356A4}" srcOrd="2" destOrd="0" parTransId="{9403AE45-4234-4016-A20A-F6E4A675057F}" sibTransId="{4E2A46BD-2645-4A2F-87FE-6F7FC64195CA}"/>
    <dgm:cxn modelId="{C084B29B-1389-4C40-9DE6-7295EDA0D5CC}" type="presOf" srcId="{5BCB002D-F0B5-4D2D-803B-6ACC773356A4}" destId="{95A2DFA5-E644-419E-BF0B-B5BBCAE72C11}" srcOrd="0" destOrd="0" presId="urn:microsoft.com/office/officeart/2016/7/layout/LinearBlockProcessNumbered"/>
    <dgm:cxn modelId="{EB1A28B3-6419-4EFA-B730-5018361D1EB6}" type="presOf" srcId="{7F6A916C-70F0-4FD8-BCFF-FE5629C98AE4}" destId="{162252E8-B537-43A2-A3F7-61265E014822}" srcOrd="0" destOrd="0" presId="urn:microsoft.com/office/officeart/2016/7/layout/LinearBlockProcessNumbered"/>
    <dgm:cxn modelId="{200F5ABD-6ABB-4E40-BFE3-94066F900ED3}" type="presOf" srcId="{7F6A916C-70F0-4FD8-BCFF-FE5629C98AE4}" destId="{B256421B-06B5-4FE2-9CE4-4BFB5030FDCC}" srcOrd="1" destOrd="0" presId="urn:microsoft.com/office/officeart/2016/7/layout/LinearBlockProcessNumbered"/>
    <dgm:cxn modelId="{69287DC3-B0EF-47BF-B872-784D92A604A9}" srcId="{F82A5185-73B7-450B-AF3D-31D4E6144467}" destId="{B9A7E8CF-7AEF-40D6-8B12-43CBA175026D}" srcOrd="0" destOrd="0" parTransId="{2093F921-3A41-4005-B3A1-D8C69E96F844}" sibTransId="{8ABB7CB8-DC30-40CB-B9BA-C2C027190332}"/>
    <dgm:cxn modelId="{207018EF-5DC7-4CDC-A747-F30860479926}" type="presOf" srcId="{4E2A46BD-2645-4A2F-87FE-6F7FC64195CA}" destId="{AB687D5C-26F0-47A3-91D1-348847C302F7}" srcOrd="0" destOrd="0" presId="urn:microsoft.com/office/officeart/2016/7/layout/LinearBlockProcessNumbered"/>
    <dgm:cxn modelId="{B2444FF0-0845-4593-BFFA-5F6A6CACEC5B}" type="presOf" srcId="{5BCB002D-F0B5-4D2D-803B-6ACC773356A4}" destId="{C852126A-DF3E-40D9-9D3F-EFB00EF2E027}" srcOrd="1" destOrd="0" presId="urn:microsoft.com/office/officeart/2016/7/layout/LinearBlockProcessNumbered"/>
    <dgm:cxn modelId="{16010EF5-15C8-47D7-8BC7-8F5D81E2373E}" type="presOf" srcId="{575697C7-9076-4E13-90FB-BDE047734777}" destId="{63093C2A-C385-4025-8627-975D94434995}" srcOrd="0" destOrd="0" presId="urn:microsoft.com/office/officeart/2016/7/layout/LinearBlockProcessNumbered"/>
    <dgm:cxn modelId="{464A18DA-69B5-4EFF-8FE1-EBCE5B616C76}" type="presParOf" srcId="{6BCFD869-E336-4312-892D-2210AD801D12}" destId="{E2D232C6-5841-45EB-B138-C0BF61302B34}" srcOrd="0" destOrd="0" presId="urn:microsoft.com/office/officeart/2016/7/layout/LinearBlockProcessNumbered"/>
    <dgm:cxn modelId="{99230F0C-3273-401E-B5CD-E613E8C9EB7B}" type="presParOf" srcId="{E2D232C6-5841-45EB-B138-C0BF61302B34}" destId="{6CCDE967-F7B5-4111-B8F3-5DDC51E35A1A}" srcOrd="0" destOrd="0" presId="urn:microsoft.com/office/officeart/2016/7/layout/LinearBlockProcessNumbered"/>
    <dgm:cxn modelId="{046E33CE-7108-403F-8539-87A531A803D0}" type="presParOf" srcId="{E2D232C6-5841-45EB-B138-C0BF61302B34}" destId="{E847F912-B021-45B0-9138-17C2526FF434}" srcOrd="1" destOrd="0" presId="urn:microsoft.com/office/officeart/2016/7/layout/LinearBlockProcessNumbered"/>
    <dgm:cxn modelId="{B518A672-1BBC-4CC3-B1E5-6D50707FCDA8}" type="presParOf" srcId="{E2D232C6-5841-45EB-B138-C0BF61302B34}" destId="{85B8EE51-DB91-4E11-A0ED-84E16FD7E864}" srcOrd="2" destOrd="0" presId="urn:microsoft.com/office/officeart/2016/7/layout/LinearBlockProcessNumbered"/>
    <dgm:cxn modelId="{106ADBB1-8576-4240-8CC6-B7B647FEE97F}" type="presParOf" srcId="{6BCFD869-E336-4312-892D-2210AD801D12}" destId="{D1227D09-1A63-4A8B-A76D-51E41CCE29DD}" srcOrd="1" destOrd="0" presId="urn:microsoft.com/office/officeart/2016/7/layout/LinearBlockProcessNumbered"/>
    <dgm:cxn modelId="{4C5BD454-6FED-45CB-A2B3-0DC0EBA650BD}" type="presParOf" srcId="{6BCFD869-E336-4312-892D-2210AD801D12}" destId="{396EF6F8-2C1B-4E59-A0F4-61E480704168}" srcOrd="2" destOrd="0" presId="urn:microsoft.com/office/officeart/2016/7/layout/LinearBlockProcessNumbered"/>
    <dgm:cxn modelId="{42C80D98-5153-4340-905C-B0B687770864}" type="presParOf" srcId="{396EF6F8-2C1B-4E59-A0F4-61E480704168}" destId="{162252E8-B537-43A2-A3F7-61265E014822}" srcOrd="0" destOrd="0" presId="urn:microsoft.com/office/officeart/2016/7/layout/LinearBlockProcessNumbered"/>
    <dgm:cxn modelId="{2F76CAEE-2C9F-4430-ACEF-5976943982F3}" type="presParOf" srcId="{396EF6F8-2C1B-4E59-A0F4-61E480704168}" destId="{C861CE08-FD70-4824-86E7-FFA05658F8F9}" srcOrd="1" destOrd="0" presId="urn:microsoft.com/office/officeart/2016/7/layout/LinearBlockProcessNumbered"/>
    <dgm:cxn modelId="{2D71EA2E-912A-4917-B9F6-98F991839447}" type="presParOf" srcId="{396EF6F8-2C1B-4E59-A0F4-61E480704168}" destId="{B256421B-06B5-4FE2-9CE4-4BFB5030FDCC}" srcOrd="2" destOrd="0" presId="urn:microsoft.com/office/officeart/2016/7/layout/LinearBlockProcessNumbered"/>
    <dgm:cxn modelId="{4348664B-B775-4C91-BD10-1DE0ED7B5E42}" type="presParOf" srcId="{6BCFD869-E336-4312-892D-2210AD801D12}" destId="{437C769B-31EC-4997-BAE7-16C89505A8EA}" srcOrd="3" destOrd="0" presId="urn:microsoft.com/office/officeart/2016/7/layout/LinearBlockProcessNumbered"/>
    <dgm:cxn modelId="{74AC3DA1-457F-4E52-82E0-4714DE968A7D}" type="presParOf" srcId="{6BCFD869-E336-4312-892D-2210AD801D12}" destId="{C36B6004-335A-4CAC-80AC-4395ABFBFB22}" srcOrd="4" destOrd="0" presId="urn:microsoft.com/office/officeart/2016/7/layout/LinearBlockProcessNumbered"/>
    <dgm:cxn modelId="{2F0DE324-9703-4744-A5E6-EC43AC076013}" type="presParOf" srcId="{C36B6004-335A-4CAC-80AC-4395ABFBFB22}" destId="{95A2DFA5-E644-419E-BF0B-B5BBCAE72C11}" srcOrd="0" destOrd="0" presId="urn:microsoft.com/office/officeart/2016/7/layout/LinearBlockProcessNumbered"/>
    <dgm:cxn modelId="{FD3EFA1A-5AA5-45F9-B849-B87B75341013}" type="presParOf" srcId="{C36B6004-335A-4CAC-80AC-4395ABFBFB22}" destId="{AB687D5C-26F0-47A3-91D1-348847C302F7}" srcOrd="1" destOrd="0" presId="urn:microsoft.com/office/officeart/2016/7/layout/LinearBlockProcessNumbered"/>
    <dgm:cxn modelId="{D8C8DF6F-208D-4D6B-8746-23D65201DD81}" type="presParOf" srcId="{C36B6004-335A-4CAC-80AC-4395ABFBFB22}" destId="{C852126A-DF3E-40D9-9D3F-EFB00EF2E027}" srcOrd="2" destOrd="0" presId="urn:microsoft.com/office/officeart/2016/7/layout/LinearBlockProcessNumbered"/>
    <dgm:cxn modelId="{AF1F8C93-F319-4F9B-BB20-A867055BDAC0}" type="presParOf" srcId="{6BCFD869-E336-4312-892D-2210AD801D12}" destId="{18E96761-76EA-4125-9695-AA7308E0E96E}" srcOrd="5" destOrd="0" presId="urn:microsoft.com/office/officeart/2016/7/layout/LinearBlockProcessNumbered"/>
    <dgm:cxn modelId="{660D5304-854D-4B6B-8BE6-371CEB801C02}" type="presParOf" srcId="{6BCFD869-E336-4312-892D-2210AD801D12}" destId="{E3C708D1-953D-40AD-A944-F3A2385FD78B}" srcOrd="6" destOrd="0" presId="urn:microsoft.com/office/officeart/2016/7/layout/LinearBlockProcessNumbered"/>
    <dgm:cxn modelId="{4B7B1EF8-FDF4-4C66-93CD-21C94ADF070B}" type="presParOf" srcId="{E3C708D1-953D-40AD-A944-F3A2385FD78B}" destId="{DD9CC225-692D-4030-8B5F-2213F13706CB}" srcOrd="0" destOrd="0" presId="urn:microsoft.com/office/officeart/2016/7/layout/LinearBlockProcessNumbered"/>
    <dgm:cxn modelId="{1F3E832E-406C-4FE1-9678-E7646ACDFA9D}" type="presParOf" srcId="{E3C708D1-953D-40AD-A944-F3A2385FD78B}" destId="{63093C2A-C385-4025-8627-975D94434995}" srcOrd="1" destOrd="0" presId="urn:microsoft.com/office/officeart/2016/7/layout/LinearBlockProcessNumbered"/>
    <dgm:cxn modelId="{B5F07FD4-D958-4CC6-BF95-865673F1C59B}" type="presParOf" srcId="{E3C708D1-953D-40AD-A944-F3A2385FD78B}" destId="{CA0FB6EE-FFF6-4D71-9433-19EE4D23EC97}"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DE967-F7B5-4111-B8F3-5DDC51E35A1A}">
      <dsp:nvSpPr>
        <dsp:cNvPr id="0" name=""/>
        <dsp:cNvSpPr/>
      </dsp:nvSpPr>
      <dsp:spPr>
        <a:xfrm>
          <a:off x="197" y="450748"/>
          <a:ext cx="2386548" cy="2863858"/>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738" tIns="0" rIns="235738" bIns="330200"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tx1"/>
              </a:solidFill>
              <a:latin typeface="Montserrat" panose="00000500000000000000" pitchFamily="2" charset="0"/>
            </a:rPr>
            <a:t>Connect with the Office of Graduate Studies and GRC</a:t>
          </a:r>
        </a:p>
      </dsp:txBody>
      <dsp:txXfrm>
        <a:off x="197" y="1596291"/>
        <a:ext cx="2386548" cy="1718315"/>
      </dsp:txXfrm>
    </dsp:sp>
    <dsp:sp modelId="{E847F912-B021-45B0-9138-17C2526FF434}">
      <dsp:nvSpPr>
        <dsp:cNvPr id="0" name=""/>
        <dsp:cNvSpPr/>
      </dsp:nvSpPr>
      <dsp:spPr>
        <a:xfrm>
          <a:off x="197" y="450748"/>
          <a:ext cx="2386548" cy="114554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5738" tIns="165100" rIns="235738" bIns="165100" numCol="1" spcCol="1270" anchor="ctr" anchorCtr="0">
          <a:noAutofit/>
        </a:bodyPr>
        <a:lstStyle/>
        <a:p>
          <a:pPr marL="0" lvl="0" indent="0" algn="l" defTabSz="2578100">
            <a:lnSpc>
              <a:spcPct val="90000"/>
            </a:lnSpc>
            <a:spcBef>
              <a:spcPct val="0"/>
            </a:spcBef>
            <a:spcAft>
              <a:spcPct val="35000"/>
            </a:spcAft>
            <a:buNone/>
          </a:pPr>
          <a:r>
            <a:rPr lang="en-US" sz="5800" kern="1200" dirty="0">
              <a:solidFill>
                <a:schemeClr val="tx1"/>
              </a:solidFill>
              <a:latin typeface="Montserrat" panose="00000500000000000000" pitchFamily="2" charset="0"/>
            </a:rPr>
            <a:t>01</a:t>
          </a:r>
        </a:p>
      </dsp:txBody>
      <dsp:txXfrm>
        <a:off x="197" y="450748"/>
        <a:ext cx="2386548" cy="1145543"/>
      </dsp:txXfrm>
    </dsp:sp>
    <dsp:sp modelId="{162252E8-B537-43A2-A3F7-61265E014822}">
      <dsp:nvSpPr>
        <dsp:cNvPr id="0" name=""/>
        <dsp:cNvSpPr/>
      </dsp:nvSpPr>
      <dsp:spPr>
        <a:xfrm>
          <a:off x="2577670" y="450748"/>
          <a:ext cx="2386548" cy="2863858"/>
        </a:xfrm>
        <a:prstGeom prst="rect">
          <a:avLst/>
        </a:prstGeom>
        <a:solidFill>
          <a:schemeClr val="accent2">
            <a:hueOff val="-969414"/>
            <a:satOff val="-33333"/>
            <a:lumOff val="2941"/>
            <a:alphaOff val="0"/>
          </a:schemeClr>
        </a:solidFill>
        <a:ln w="15875" cap="flat" cmpd="sng" algn="ctr">
          <a:solidFill>
            <a:schemeClr val="accent2">
              <a:hueOff val="-969414"/>
              <a:satOff val="-33333"/>
              <a:lumOff val="2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738" tIns="0" rIns="235738" bIns="330200"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bg1"/>
              </a:solidFill>
              <a:latin typeface="Montserrat" panose="00000500000000000000" pitchFamily="2" charset="0"/>
            </a:rPr>
            <a:t>Maintain regular contact with your graduate advisor</a:t>
          </a:r>
        </a:p>
      </dsp:txBody>
      <dsp:txXfrm>
        <a:off x="2577670" y="1596291"/>
        <a:ext cx="2386548" cy="1718315"/>
      </dsp:txXfrm>
    </dsp:sp>
    <dsp:sp modelId="{C861CE08-FD70-4824-86E7-FFA05658F8F9}">
      <dsp:nvSpPr>
        <dsp:cNvPr id="0" name=""/>
        <dsp:cNvSpPr/>
      </dsp:nvSpPr>
      <dsp:spPr>
        <a:xfrm>
          <a:off x="2577670" y="450748"/>
          <a:ext cx="2386548" cy="114554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5738" tIns="165100" rIns="235738" bIns="165100" numCol="1" spcCol="1270" anchor="ctr" anchorCtr="0">
          <a:noAutofit/>
        </a:bodyPr>
        <a:lstStyle/>
        <a:p>
          <a:pPr marL="0" lvl="0" indent="0" algn="l" defTabSz="2578100">
            <a:lnSpc>
              <a:spcPct val="90000"/>
            </a:lnSpc>
            <a:spcBef>
              <a:spcPct val="0"/>
            </a:spcBef>
            <a:spcAft>
              <a:spcPct val="35000"/>
            </a:spcAft>
            <a:buNone/>
          </a:pPr>
          <a:r>
            <a:rPr lang="en-US" sz="5800" kern="1200" dirty="0">
              <a:latin typeface="Montserrat" panose="00000500000000000000" pitchFamily="2" charset="0"/>
            </a:rPr>
            <a:t>02</a:t>
          </a:r>
        </a:p>
      </dsp:txBody>
      <dsp:txXfrm>
        <a:off x="2577670" y="450748"/>
        <a:ext cx="2386548" cy="1145543"/>
      </dsp:txXfrm>
    </dsp:sp>
    <dsp:sp modelId="{95A2DFA5-E644-419E-BF0B-B5BBCAE72C11}">
      <dsp:nvSpPr>
        <dsp:cNvPr id="0" name=""/>
        <dsp:cNvSpPr/>
      </dsp:nvSpPr>
      <dsp:spPr>
        <a:xfrm>
          <a:off x="5155142" y="450748"/>
          <a:ext cx="2386548" cy="2863858"/>
        </a:xfrm>
        <a:prstGeom prst="rect">
          <a:avLst/>
        </a:prstGeom>
        <a:solidFill>
          <a:schemeClr val="accent2">
            <a:hueOff val="-1938828"/>
            <a:satOff val="-66667"/>
            <a:lumOff val="5883"/>
            <a:alphaOff val="0"/>
          </a:schemeClr>
        </a:solidFill>
        <a:ln w="15875" cap="flat" cmpd="sng" algn="ctr">
          <a:solidFill>
            <a:schemeClr val="accent2">
              <a:hueOff val="-1938828"/>
              <a:satOff val="-66667"/>
              <a:lumOff val="588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738" tIns="0" rIns="235738" bIns="330200" numCol="1" spcCol="1270" anchor="t" anchorCtr="0">
          <a:noAutofit/>
        </a:bodyPr>
        <a:lstStyle/>
        <a:p>
          <a:pPr marL="0" lvl="0" indent="0" algn="l" defTabSz="844550">
            <a:lnSpc>
              <a:spcPct val="90000"/>
            </a:lnSpc>
            <a:spcBef>
              <a:spcPct val="0"/>
            </a:spcBef>
            <a:spcAft>
              <a:spcPct val="35000"/>
            </a:spcAft>
            <a:buNone/>
          </a:pPr>
          <a:r>
            <a:rPr lang="en-US" sz="1900" b="1" kern="1200" dirty="0">
              <a:latin typeface="Montserrat" panose="00000500000000000000" pitchFamily="2" charset="0"/>
            </a:rPr>
            <a:t>Monitor your own degree progress</a:t>
          </a:r>
        </a:p>
      </dsp:txBody>
      <dsp:txXfrm>
        <a:off x="5155142" y="1596291"/>
        <a:ext cx="2386548" cy="1718315"/>
      </dsp:txXfrm>
    </dsp:sp>
    <dsp:sp modelId="{AB687D5C-26F0-47A3-91D1-348847C302F7}">
      <dsp:nvSpPr>
        <dsp:cNvPr id="0" name=""/>
        <dsp:cNvSpPr/>
      </dsp:nvSpPr>
      <dsp:spPr>
        <a:xfrm>
          <a:off x="5155142" y="450748"/>
          <a:ext cx="2386548" cy="114554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5738" tIns="165100" rIns="235738" bIns="165100" numCol="1" spcCol="1270" anchor="ctr" anchorCtr="0">
          <a:noAutofit/>
        </a:bodyPr>
        <a:lstStyle/>
        <a:p>
          <a:pPr marL="0" lvl="0" indent="0" algn="l" defTabSz="2578100">
            <a:lnSpc>
              <a:spcPct val="90000"/>
            </a:lnSpc>
            <a:spcBef>
              <a:spcPct val="0"/>
            </a:spcBef>
            <a:spcAft>
              <a:spcPct val="35000"/>
            </a:spcAft>
            <a:buNone/>
          </a:pPr>
          <a:r>
            <a:rPr lang="en-US" sz="5800" kern="1200">
              <a:latin typeface="Montserrat" panose="00000500000000000000" pitchFamily="2" charset="0"/>
            </a:rPr>
            <a:t>03</a:t>
          </a:r>
        </a:p>
      </dsp:txBody>
      <dsp:txXfrm>
        <a:off x="5155142" y="450748"/>
        <a:ext cx="2386548" cy="1145543"/>
      </dsp:txXfrm>
    </dsp:sp>
    <dsp:sp modelId="{DD9CC225-692D-4030-8B5F-2213F13706CB}">
      <dsp:nvSpPr>
        <dsp:cNvPr id="0" name=""/>
        <dsp:cNvSpPr/>
      </dsp:nvSpPr>
      <dsp:spPr>
        <a:xfrm>
          <a:off x="7732615" y="450748"/>
          <a:ext cx="2386548" cy="2863858"/>
        </a:xfrm>
        <a:prstGeom prst="rect">
          <a:avLst/>
        </a:prstGeom>
        <a:solidFill>
          <a:srgbClr val="7F3F00"/>
        </a:solidFill>
        <a:ln w="15875" cap="flat" cmpd="sng" algn="ctr">
          <a:solidFill>
            <a:srgbClr val="7F3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738" tIns="0" rIns="235738" bIns="330200"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bg1"/>
              </a:solidFill>
              <a:latin typeface="Montserrat" panose="00000500000000000000" pitchFamily="2" charset="0"/>
            </a:rPr>
            <a:t>Prepare early for your culminating experience</a:t>
          </a:r>
        </a:p>
      </dsp:txBody>
      <dsp:txXfrm>
        <a:off x="7732615" y="1596291"/>
        <a:ext cx="2386548" cy="1718315"/>
      </dsp:txXfrm>
    </dsp:sp>
    <dsp:sp modelId="{63093C2A-C385-4025-8627-975D94434995}">
      <dsp:nvSpPr>
        <dsp:cNvPr id="0" name=""/>
        <dsp:cNvSpPr/>
      </dsp:nvSpPr>
      <dsp:spPr>
        <a:xfrm>
          <a:off x="7732615" y="450748"/>
          <a:ext cx="2386548" cy="114554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5738" tIns="165100" rIns="235738" bIns="165100" numCol="1" spcCol="1270" anchor="ctr" anchorCtr="0">
          <a:noAutofit/>
        </a:bodyPr>
        <a:lstStyle/>
        <a:p>
          <a:pPr marL="0" lvl="0" indent="0" algn="l" defTabSz="2578100">
            <a:lnSpc>
              <a:spcPct val="90000"/>
            </a:lnSpc>
            <a:spcBef>
              <a:spcPct val="0"/>
            </a:spcBef>
            <a:spcAft>
              <a:spcPct val="35000"/>
            </a:spcAft>
            <a:buNone/>
          </a:pPr>
          <a:r>
            <a:rPr lang="en-US" sz="5800" kern="1200" dirty="0">
              <a:solidFill>
                <a:schemeClr val="bg1"/>
              </a:solidFill>
              <a:latin typeface="Montserrat" panose="00000500000000000000" pitchFamily="2" charset="0"/>
            </a:rPr>
            <a:t>04</a:t>
          </a:r>
        </a:p>
      </dsp:txBody>
      <dsp:txXfrm>
        <a:off x="7732615" y="450748"/>
        <a:ext cx="2386548" cy="1145543"/>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97280" y="758952"/>
            <a:ext cx="10058400" cy="3566160"/>
          </a:xfrm>
        </p:spPr>
        <p:txBody>
          <a:bodyPr anchor="b">
            <a:normAutofit/>
          </a:bodyPr>
          <a:lstStyle>
            <a:lvl1pPr algn="l">
              <a:lnSpc>
                <a:spcPct val="85000"/>
              </a:lnSpc>
              <a:defRPr sz="8000" b="1" spc="-50" baseline="0">
                <a:solidFill>
                  <a:schemeClr val="tx1">
                    <a:lumMod val="85000"/>
                    <a:lumOff val="15000"/>
                  </a:schemeClr>
                </a:solidFill>
                <a:latin typeface="Montserrat" panose="00000500000000000000" pitchFamily="2" charset="0"/>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ontserrat" panose="00000500000000000000" pitchFamily="2"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669CFFFD-3942-4A51-A78B-2DDAA92BF673}"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B8584-8AF3-41EC-89D5-229BEA751B3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140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9CFFFD-3942-4A51-A78B-2DDAA92BF673}"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B8584-8AF3-41EC-89D5-229BEA751B39}" type="slidenum">
              <a:rPr lang="en-US" smtClean="0"/>
              <a:t>‹#›</a:t>
            </a:fld>
            <a:endParaRPr lang="en-US"/>
          </a:p>
        </p:txBody>
      </p:sp>
    </p:spTree>
    <p:extLst>
      <p:ext uri="{BB962C8B-B14F-4D97-AF65-F5344CB8AC3E}">
        <p14:creationId xmlns:p14="http://schemas.microsoft.com/office/powerpoint/2010/main" val="37655416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9CFFFD-3942-4A51-A78B-2DDAA92BF673}"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B8584-8AF3-41EC-89D5-229BEA751B39}" type="slidenum">
              <a:rPr lang="en-US" smtClean="0"/>
              <a:t>‹#›</a:t>
            </a:fld>
            <a:endParaRPr lang="en-US"/>
          </a:p>
        </p:txBody>
      </p:sp>
    </p:spTree>
    <p:extLst>
      <p:ext uri="{BB962C8B-B14F-4D97-AF65-F5344CB8AC3E}">
        <p14:creationId xmlns:p14="http://schemas.microsoft.com/office/powerpoint/2010/main" val="19479846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b="1">
                <a:solidFill>
                  <a:schemeClr val="tx1"/>
                </a:solidFill>
                <a:latin typeface="Montserrat" panose="00000500000000000000"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latin typeface="Montserrat" panose="00000500000000000000" pitchFamily="2" charset="0"/>
              </a:defRPr>
            </a:lvl1pPr>
            <a:lvl2pPr>
              <a:defRPr>
                <a:solidFill>
                  <a:schemeClr val="tx1"/>
                </a:solidFill>
                <a:latin typeface="Montserrat" panose="00000500000000000000" pitchFamily="2" charset="0"/>
              </a:defRPr>
            </a:lvl2pPr>
            <a:lvl3pPr>
              <a:defRPr>
                <a:solidFill>
                  <a:schemeClr val="tx1"/>
                </a:solidFill>
                <a:latin typeface="Montserrat" panose="00000500000000000000" pitchFamily="2" charset="0"/>
              </a:defRPr>
            </a:lvl3pPr>
            <a:lvl4pPr>
              <a:defRPr>
                <a:solidFill>
                  <a:schemeClr val="tx1"/>
                </a:solidFill>
                <a:latin typeface="Montserrat" panose="00000500000000000000" pitchFamily="2" charset="0"/>
              </a:defRPr>
            </a:lvl4pPr>
            <a:lvl5pPr>
              <a:defRPr>
                <a:solidFill>
                  <a:schemeClr val="tx1"/>
                </a:solidFill>
                <a:latin typeface="Montserrat"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9CFFFD-3942-4A51-A78B-2DDAA92BF673}"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B8584-8AF3-41EC-89D5-229BEA751B39}" type="slidenum">
              <a:rPr lang="en-US" smtClean="0"/>
              <a:t>‹#›</a:t>
            </a:fld>
            <a:endParaRPr lang="en-US"/>
          </a:p>
        </p:txBody>
      </p:sp>
    </p:spTree>
    <p:extLst>
      <p:ext uri="{BB962C8B-B14F-4D97-AF65-F5344CB8AC3E}">
        <p14:creationId xmlns:p14="http://schemas.microsoft.com/office/powerpoint/2010/main" val="35179718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1">
                <a:solidFill>
                  <a:schemeClr val="tx1">
                    <a:lumMod val="85000"/>
                    <a:lumOff val="15000"/>
                  </a:schemeClr>
                </a:solidFill>
                <a:latin typeface="Montserrat" panose="00000500000000000000" pitchFamily="2" charset="0"/>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1"/>
                </a:solidFill>
                <a:latin typeface="Montserrat" panose="000005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69CFFFD-3942-4A51-A78B-2DDAA92BF673}"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B8584-8AF3-41EC-89D5-229BEA751B3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0997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9CFFFD-3942-4A51-A78B-2DDAA92BF673}"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B8584-8AF3-41EC-89D5-229BEA751B39}" type="slidenum">
              <a:rPr lang="en-US" smtClean="0"/>
              <a:t>‹#›</a:t>
            </a:fld>
            <a:endParaRPr lang="en-US"/>
          </a:p>
        </p:txBody>
      </p:sp>
    </p:spTree>
    <p:extLst>
      <p:ext uri="{BB962C8B-B14F-4D97-AF65-F5344CB8AC3E}">
        <p14:creationId xmlns:p14="http://schemas.microsoft.com/office/powerpoint/2010/main" val="6262283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9CFFFD-3942-4A51-A78B-2DDAA92BF673}" type="datetimeFigureOut">
              <a:rPr lang="en-US" smtClean="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3B8584-8AF3-41EC-89D5-229BEA751B39}" type="slidenum">
              <a:rPr lang="en-US" smtClean="0"/>
              <a:t>‹#›</a:t>
            </a:fld>
            <a:endParaRPr lang="en-US"/>
          </a:p>
        </p:txBody>
      </p:sp>
    </p:spTree>
    <p:extLst>
      <p:ext uri="{BB962C8B-B14F-4D97-AF65-F5344CB8AC3E}">
        <p14:creationId xmlns:p14="http://schemas.microsoft.com/office/powerpoint/2010/main" val="4431508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9CFFFD-3942-4A51-A78B-2DDAA92BF673}" type="datetimeFigureOut">
              <a:rPr lang="en-US" smtClean="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3B8584-8AF3-41EC-89D5-229BEA751B39}" type="slidenum">
              <a:rPr lang="en-US" smtClean="0"/>
              <a:t>‹#›</a:t>
            </a:fld>
            <a:endParaRPr lang="en-US"/>
          </a:p>
        </p:txBody>
      </p:sp>
    </p:spTree>
    <p:extLst>
      <p:ext uri="{BB962C8B-B14F-4D97-AF65-F5344CB8AC3E}">
        <p14:creationId xmlns:p14="http://schemas.microsoft.com/office/powerpoint/2010/main" val="40511586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69CFFFD-3942-4A51-A78B-2DDAA92BF673}" type="datetimeFigureOut">
              <a:rPr lang="en-US" smtClean="0"/>
              <a:t>8/12/2025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13B8584-8AF3-41EC-89D5-229BEA751B39}" type="slidenum">
              <a:rPr lang="en-US" smtClean="0"/>
              <a:t>‹#›</a:t>
            </a:fld>
            <a:endParaRPr lang="en-US"/>
          </a:p>
        </p:txBody>
      </p:sp>
    </p:spTree>
    <p:extLst>
      <p:ext uri="{BB962C8B-B14F-4D97-AF65-F5344CB8AC3E}">
        <p14:creationId xmlns:p14="http://schemas.microsoft.com/office/powerpoint/2010/main" val="4866757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69CFFFD-3942-4A51-A78B-2DDAA92BF673}" type="datetimeFigureOut">
              <a:rPr lang="en-US" smtClean="0"/>
              <a:t>8/12/2025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13B8584-8AF3-41EC-89D5-229BEA751B39}" type="slidenum">
              <a:rPr lang="en-US" smtClean="0"/>
              <a:t>‹#›</a:t>
            </a:fld>
            <a:endParaRPr lang="en-US"/>
          </a:p>
        </p:txBody>
      </p:sp>
    </p:spTree>
    <p:extLst>
      <p:ext uri="{BB962C8B-B14F-4D97-AF65-F5344CB8AC3E}">
        <p14:creationId xmlns:p14="http://schemas.microsoft.com/office/powerpoint/2010/main" val="5248271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9CFFFD-3942-4A51-A78B-2DDAA92BF673}"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B8584-8AF3-41EC-89D5-229BEA751B39}" type="slidenum">
              <a:rPr lang="en-US" smtClean="0"/>
              <a:t>‹#›</a:t>
            </a:fld>
            <a:endParaRPr lang="en-US"/>
          </a:p>
        </p:txBody>
      </p:sp>
    </p:spTree>
    <p:extLst>
      <p:ext uri="{BB962C8B-B14F-4D97-AF65-F5344CB8AC3E}">
        <p14:creationId xmlns:p14="http://schemas.microsoft.com/office/powerpoint/2010/main" val="2430316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69CFFFD-3942-4A51-A78B-2DDAA92BF673}" type="datetimeFigureOut">
              <a:rPr lang="en-US" smtClean="0"/>
              <a:t>8/12/2025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13B8584-8AF3-41EC-89D5-229BEA751B3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91298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calstatela.libguides.com/az.php" TargetMode="External"/><Relationship Id="rId2" Type="http://schemas.openxmlformats.org/officeDocument/2006/relationships/hyperlink" Target="http://www.calstatela.edu/library/research"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calstatela.libguides.com/c.php?g=892212%C2%A0" TargetMode="External"/><Relationship Id="rId4" Type="http://schemas.openxmlformats.org/officeDocument/2006/relationships/hyperlink" Target="http://www.calstatela.edu/library/librarian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calstatela.edu/graduatestudies/predoc-and-cdip"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5MYVr1Rg_08"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calstatela.edu/orsca" TargetMode="External"/><Relationship Id="rId3" Type="http://schemas.openxmlformats.org/officeDocument/2006/relationships/hyperlink" Target="https://www.calstatela.edu/careercenter" TargetMode="External"/><Relationship Id="rId7" Type="http://schemas.openxmlformats.org/officeDocument/2006/relationships/hyperlink" Target="https://www.calstatela.edu/deanofstudents" TargetMode="External"/><Relationship Id="rId2" Type="http://schemas.openxmlformats.org/officeDocument/2006/relationships/hyperlink" Target="https://www.calstatela.edu/gfdrc" TargetMode="External"/><Relationship Id="rId1" Type="http://schemas.openxmlformats.org/officeDocument/2006/relationships/slideLayout" Target="../slideLayouts/slideLayout2.xml"/><Relationship Id="rId6" Type="http://schemas.openxmlformats.org/officeDocument/2006/relationships/hyperlink" Target="https://www.calstatela.edu/osd" TargetMode="External"/><Relationship Id="rId5" Type="http://schemas.openxmlformats.org/officeDocument/2006/relationships/hyperlink" Target="https://www.calstatela.edu/vets" TargetMode="External"/><Relationship Id="rId4" Type="http://schemas.openxmlformats.org/officeDocument/2006/relationships/hyperlink" Target="https://www.calstatela.edu/studenthealthcenter" TargetMode="External"/><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mailto:gradstudies@calstatela.edu"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calstatela.edu/graduatestudies" TargetMode="Externa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https://www.calstatela.edu/graduatestudies/grc-workshops" TargetMode="External"/><Relationship Id="rId7" Type="http://schemas.openxmlformats.org/officeDocument/2006/relationships/image" Target="../media/image10.png"/><Relationship Id="rId2" Type="http://schemas.openxmlformats.org/officeDocument/2006/relationships/hyperlink" Target="https://calstatela.instructure.com/enroll/LANJHW" TargetMode="Externa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hyperlink" Target="https://www.calstatela.edu/graduatestudies/funding-opportunities-0" TargetMode="Externa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catalog.calstatela.edu/content.php?catoid=75&amp;navoid=10632" TargetMode="External"/><Relationship Id="rId2" Type="http://schemas.openxmlformats.org/officeDocument/2006/relationships/hyperlink" Target="https://ecatalog.calstatela.edu/content.php?catoid=75&amp;navoid=10907" TargetMode="External"/><Relationship Id="rId1" Type="http://schemas.openxmlformats.org/officeDocument/2006/relationships/slideLayout" Target="../slideLayouts/slideLayout2.xml"/><Relationship Id="rId5" Type="http://schemas.openxmlformats.org/officeDocument/2006/relationships/hyperlink" Target="https://www.calstatela.edu/academicsenate/handbook" TargetMode="External"/><Relationship Id="rId4" Type="http://schemas.openxmlformats.org/officeDocument/2006/relationships/hyperlink" Target="https://ecatalog.calstatela.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2AB93-91BF-CB92-9126-883914AAF4B8}"/>
              </a:ext>
            </a:extLst>
          </p:cNvPr>
          <p:cNvSpPr>
            <a:spLocks noGrp="1"/>
          </p:cNvSpPr>
          <p:nvPr>
            <p:ph type="ctrTitle"/>
          </p:nvPr>
        </p:nvSpPr>
        <p:spPr/>
        <p:txBody>
          <a:bodyPr>
            <a:normAutofit/>
          </a:bodyPr>
          <a:lstStyle/>
          <a:p>
            <a:r>
              <a:rPr lang="en-US" dirty="0">
                <a:solidFill>
                  <a:schemeClr val="tx1"/>
                </a:solidFill>
              </a:rPr>
              <a:t>NEW GRADUATE STUDENT ORIENTATION</a:t>
            </a:r>
          </a:p>
        </p:txBody>
      </p:sp>
      <p:sp>
        <p:nvSpPr>
          <p:cNvPr id="3" name="Subtitle 2">
            <a:extLst>
              <a:ext uri="{FF2B5EF4-FFF2-40B4-BE49-F238E27FC236}">
                <a16:creationId xmlns:a16="http://schemas.microsoft.com/office/drawing/2014/main" id="{E46B26E7-A68E-C0E1-810F-008DB35B8C50}"/>
              </a:ext>
            </a:extLst>
          </p:cNvPr>
          <p:cNvSpPr>
            <a:spLocks noGrp="1"/>
          </p:cNvSpPr>
          <p:nvPr>
            <p:ph type="subTitle" idx="1"/>
          </p:nvPr>
        </p:nvSpPr>
        <p:spPr/>
        <p:txBody>
          <a:bodyPr/>
          <a:lstStyle/>
          <a:p>
            <a:r>
              <a:rPr lang="en-US" dirty="0"/>
              <a:t>Presented by the Graduate Resource Center</a:t>
            </a:r>
          </a:p>
        </p:txBody>
      </p:sp>
      <p:sp>
        <p:nvSpPr>
          <p:cNvPr id="6" name="Title 1">
            <a:extLst>
              <a:ext uri="{FF2B5EF4-FFF2-40B4-BE49-F238E27FC236}">
                <a16:creationId xmlns:a16="http://schemas.microsoft.com/office/drawing/2014/main" id="{79215D71-85D4-3432-F087-9496F8AC2C1B}"/>
              </a:ext>
            </a:extLst>
          </p:cNvPr>
          <p:cNvSpPr txBox="1">
            <a:spLocks/>
          </p:cNvSpPr>
          <p:nvPr/>
        </p:nvSpPr>
        <p:spPr>
          <a:xfrm>
            <a:off x="1033549" y="3815540"/>
            <a:ext cx="10058400" cy="243125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b="1" kern="1200" spc="-50" baseline="0">
                <a:solidFill>
                  <a:schemeClr val="tx1">
                    <a:lumMod val="85000"/>
                    <a:lumOff val="15000"/>
                  </a:schemeClr>
                </a:solidFill>
                <a:latin typeface="Montserrat" panose="00000500000000000000" pitchFamily="2" charset="0"/>
                <a:ea typeface="+mj-ea"/>
                <a:cs typeface="+mj-cs"/>
              </a:defRPr>
            </a:lvl1pPr>
          </a:lstStyle>
          <a:p>
            <a:pPr algn="ctr"/>
            <a:r>
              <a:rPr lang="en-US" sz="3200" dirty="0">
                <a:solidFill>
                  <a:schemeClr val="tx1"/>
                </a:solidFill>
              </a:rPr>
              <a:t>In the chat: What thoughts and feelings are you having about starting grad school?</a:t>
            </a:r>
          </a:p>
        </p:txBody>
      </p:sp>
    </p:spTree>
    <p:extLst>
      <p:ext uri="{BB962C8B-B14F-4D97-AF65-F5344CB8AC3E}">
        <p14:creationId xmlns:p14="http://schemas.microsoft.com/office/powerpoint/2010/main" val="1668290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4D94-2BEB-F1CF-A6C7-476F3568488B}"/>
              </a:ext>
            </a:extLst>
          </p:cNvPr>
          <p:cNvSpPr>
            <a:spLocks noGrp="1"/>
          </p:cNvSpPr>
          <p:nvPr>
            <p:ph type="title"/>
          </p:nvPr>
        </p:nvSpPr>
        <p:spPr/>
        <p:txBody>
          <a:bodyPr/>
          <a:lstStyle/>
          <a:p>
            <a:r>
              <a:rPr lang="en-US" dirty="0"/>
              <a:t>Graduate Policy Quick Facts</a:t>
            </a:r>
          </a:p>
        </p:txBody>
      </p:sp>
      <p:sp>
        <p:nvSpPr>
          <p:cNvPr id="3" name="Content Placeholder 2">
            <a:extLst>
              <a:ext uri="{FF2B5EF4-FFF2-40B4-BE49-F238E27FC236}">
                <a16:creationId xmlns:a16="http://schemas.microsoft.com/office/drawing/2014/main" id="{DC2F5FBD-4259-DAD2-282D-87FCD20591F0}"/>
              </a:ext>
            </a:extLst>
          </p:cNvPr>
          <p:cNvSpPr>
            <a:spLocks noGrp="1"/>
          </p:cNvSpPr>
          <p:nvPr>
            <p:ph idx="1"/>
          </p:nvPr>
        </p:nvSpPr>
        <p:spPr/>
        <p:txBody>
          <a:bodyPr>
            <a:normAutofit fontScale="85000" lnSpcReduction="10000"/>
          </a:bodyPr>
          <a:lstStyle/>
          <a:p>
            <a:pPr>
              <a:lnSpc>
                <a:spcPct val="110000"/>
              </a:lnSpc>
              <a:buFont typeface="Arial" panose="020B0604020202020204" pitchFamily="34" charset="0"/>
              <a:buChar char="•"/>
            </a:pPr>
            <a:r>
              <a:rPr lang="en-US" dirty="0">
                <a:solidFill>
                  <a:schemeClr val="tx1"/>
                </a:solidFill>
              </a:rPr>
              <a:t>Master’s degree programs require at least 30 semester units of which at least half (15) must be graduate (5000-level) courses</a:t>
            </a:r>
          </a:p>
          <a:p>
            <a:pPr>
              <a:lnSpc>
                <a:spcPct val="110000"/>
              </a:lnSpc>
              <a:buFont typeface="Arial" panose="020B0604020202020204" pitchFamily="34" charset="0"/>
              <a:buChar char="•"/>
            </a:pPr>
            <a:r>
              <a:rPr lang="en-US" dirty="0">
                <a:solidFill>
                  <a:schemeClr val="tx1"/>
                </a:solidFill>
              </a:rPr>
              <a:t>Minimum GPA: 3.0; grades below C must be repeated</a:t>
            </a:r>
          </a:p>
          <a:p>
            <a:pPr>
              <a:lnSpc>
                <a:spcPct val="110000"/>
              </a:lnSpc>
              <a:buFont typeface="Arial" panose="020B0604020202020204" pitchFamily="34" charset="0"/>
              <a:buChar char="•"/>
            </a:pPr>
            <a:r>
              <a:rPr lang="en-US" dirty="0">
                <a:solidFill>
                  <a:schemeClr val="tx1"/>
                </a:solidFill>
              </a:rPr>
              <a:t>21 units must be completed in residence</a:t>
            </a:r>
          </a:p>
          <a:p>
            <a:pPr>
              <a:lnSpc>
                <a:spcPct val="110000"/>
              </a:lnSpc>
              <a:buFont typeface="Arial" panose="020B0604020202020204" pitchFamily="34" charset="0"/>
              <a:buChar char="•"/>
            </a:pPr>
            <a:r>
              <a:rPr lang="en-US" dirty="0">
                <a:solidFill>
                  <a:schemeClr val="tx1"/>
                </a:solidFill>
              </a:rPr>
              <a:t>All graduate students must meet the culminating experience requirement</a:t>
            </a:r>
          </a:p>
          <a:p>
            <a:pPr>
              <a:lnSpc>
                <a:spcPct val="110000"/>
              </a:lnSpc>
              <a:buFont typeface="Arial" panose="020B0604020202020204" pitchFamily="34" charset="0"/>
              <a:buChar char="•"/>
            </a:pPr>
            <a:r>
              <a:rPr lang="en-US" dirty="0">
                <a:solidFill>
                  <a:schemeClr val="tx1"/>
                </a:solidFill>
              </a:rPr>
              <a:t>9 units may be transferred in for credit, only 6 can be 5000-level</a:t>
            </a:r>
          </a:p>
          <a:p>
            <a:pPr>
              <a:lnSpc>
                <a:spcPct val="110000"/>
              </a:lnSpc>
              <a:buFont typeface="Arial" panose="020B0604020202020204" pitchFamily="34" charset="0"/>
              <a:buChar char="•"/>
            </a:pPr>
            <a:r>
              <a:rPr lang="en-US" dirty="0">
                <a:solidFill>
                  <a:schemeClr val="tx1"/>
                </a:solidFill>
              </a:rPr>
              <a:t>8 units = full time (less if a student is enrolled in 5960, 5970, 5990, 5995, 6990)</a:t>
            </a:r>
          </a:p>
          <a:p>
            <a:pPr>
              <a:lnSpc>
                <a:spcPct val="110000"/>
              </a:lnSpc>
              <a:buFont typeface="Arial" panose="020B0604020202020204" pitchFamily="34" charset="0"/>
              <a:buChar char="•"/>
            </a:pPr>
            <a:r>
              <a:rPr lang="en-US" dirty="0">
                <a:solidFill>
                  <a:schemeClr val="tx1"/>
                </a:solidFill>
              </a:rPr>
              <a:t>Students lose matriculation status if they don’t enroll for two consecutive semesters; students must be continuously enrolled once they advance to candidacy</a:t>
            </a:r>
          </a:p>
          <a:p>
            <a:pPr>
              <a:lnSpc>
                <a:spcPct val="110000"/>
              </a:lnSpc>
              <a:buFont typeface="Arial" panose="020B0604020202020204" pitchFamily="34" charset="0"/>
              <a:buChar char="•"/>
            </a:pPr>
            <a:r>
              <a:rPr lang="en-US" dirty="0">
                <a:solidFill>
                  <a:schemeClr val="tx1"/>
                </a:solidFill>
              </a:rPr>
              <a:t>Courses begin expiring if program is not completed in 7 years</a:t>
            </a:r>
          </a:p>
        </p:txBody>
      </p:sp>
    </p:spTree>
    <p:extLst>
      <p:ext uri="{BB962C8B-B14F-4D97-AF65-F5344CB8AC3E}">
        <p14:creationId xmlns:p14="http://schemas.microsoft.com/office/powerpoint/2010/main" val="104556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AE79-A582-A6B5-BE72-FCDD77CA7AC0}"/>
              </a:ext>
            </a:extLst>
          </p:cNvPr>
          <p:cNvSpPr>
            <a:spLocks noGrp="1"/>
          </p:cNvSpPr>
          <p:nvPr>
            <p:ph type="title"/>
          </p:nvPr>
        </p:nvSpPr>
        <p:spPr>
          <a:xfrm>
            <a:off x="1097280" y="299984"/>
            <a:ext cx="10058400" cy="1450757"/>
          </a:xfrm>
        </p:spPr>
        <p:txBody>
          <a:bodyPr/>
          <a:lstStyle/>
          <a:p>
            <a:r>
              <a:rPr lang="en-US" dirty="0"/>
              <a:t>Prepare Early for Your Culminating Experience</a:t>
            </a:r>
          </a:p>
        </p:txBody>
      </p:sp>
      <p:sp>
        <p:nvSpPr>
          <p:cNvPr id="3" name="Content Placeholder 2">
            <a:extLst>
              <a:ext uri="{FF2B5EF4-FFF2-40B4-BE49-F238E27FC236}">
                <a16:creationId xmlns:a16="http://schemas.microsoft.com/office/drawing/2014/main" id="{F810656C-698C-0A42-3065-B7659DE543A8}"/>
              </a:ext>
            </a:extLst>
          </p:cNvPr>
          <p:cNvSpPr>
            <a:spLocks noGrp="1"/>
          </p:cNvSpPr>
          <p:nvPr>
            <p:ph idx="1"/>
          </p:nvPr>
        </p:nvSpPr>
        <p:spPr>
          <a:xfrm>
            <a:off x="1097280" y="1845734"/>
            <a:ext cx="7987284" cy="4023360"/>
          </a:xfrm>
        </p:spPr>
        <p:txBody>
          <a:bodyPr>
            <a:normAutofit/>
          </a:bodyPr>
          <a:lstStyle/>
          <a:p>
            <a:pPr>
              <a:lnSpc>
                <a:spcPct val="110000"/>
              </a:lnSpc>
            </a:pPr>
            <a:r>
              <a:rPr lang="en-US" dirty="0"/>
              <a:t>Advancement to candidacy is the prerequisite for enrolling in the culminating experience.</a:t>
            </a:r>
          </a:p>
          <a:p>
            <a:pPr>
              <a:lnSpc>
                <a:spcPct val="110000"/>
              </a:lnSpc>
            </a:pPr>
            <a:r>
              <a:rPr lang="en-US" dirty="0"/>
              <a:t>Culminating experiences for graduate programs at Cal State LA can include:</a:t>
            </a:r>
          </a:p>
          <a:p>
            <a:pPr marL="742973" lvl="1" indent="-285750">
              <a:lnSpc>
                <a:spcPct val="110000"/>
              </a:lnSpc>
            </a:pPr>
            <a:r>
              <a:rPr lang="en-US" dirty="0"/>
              <a:t> Thesis</a:t>
            </a:r>
          </a:p>
          <a:p>
            <a:pPr marL="742973" lvl="1" indent="-285750">
              <a:lnSpc>
                <a:spcPct val="110000"/>
              </a:lnSpc>
            </a:pPr>
            <a:r>
              <a:rPr lang="en-US" dirty="0"/>
              <a:t>Dissertation (doctoral students only)</a:t>
            </a:r>
          </a:p>
          <a:p>
            <a:pPr marL="742973" lvl="1" indent="-285750">
              <a:lnSpc>
                <a:spcPct val="110000"/>
              </a:lnSpc>
            </a:pPr>
            <a:r>
              <a:rPr lang="en-US" dirty="0"/>
              <a:t>Project</a:t>
            </a:r>
          </a:p>
          <a:p>
            <a:pPr marL="742973" lvl="1" indent="-285750">
              <a:lnSpc>
                <a:spcPct val="110000"/>
              </a:lnSpc>
            </a:pPr>
            <a:r>
              <a:rPr lang="en-US" dirty="0"/>
              <a:t>Comprehensive Exam</a:t>
            </a:r>
          </a:p>
          <a:p>
            <a:pPr>
              <a:lnSpc>
                <a:spcPct val="110000"/>
              </a:lnSpc>
            </a:pPr>
            <a:r>
              <a:rPr lang="en-US" dirty="0"/>
              <a:t>Some departments give students a choice, others don’t.</a:t>
            </a:r>
          </a:p>
          <a:p>
            <a:pPr marL="0" indent="0">
              <a:buNone/>
            </a:pPr>
            <a:endParaRPr lang="en-US" dirty="0"/>
          </a:p>
        </p:txBody>
      </p:sp>
      <p:sp>
        <p:nvSpPr>
          <p:cNvPr id="4" name="Star: 8 Points 3">
            <a:extLst>
              <a:ext uri="{FF2B5EF4-FFF2-40B4-BE49-F238E27FC236}">
                <a16:creationId xmlns:a16="http://schemas.microsoft.com/office/drawing/2014/main" id="{601D9F4F-D049-EDFF-DD1F-4252445CBE6C}"/>
              </a:ext>
            </a:extLst>
          </p:cNvPr>
          <p:cNvSpPr/>
          <p:nvPr/>
        </p:nvSpPr>
        <p:spPr>
          <a:xfrm>
            <a:off x="9203500" y="3429000"/>
            <a:ext cx="2913925" cy="2356922"/>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Montserrat" panose="00000500000000000000" pitchFamily="2" charset="0"/>
              </a:rPr>
              <a:t>You will advance to candidacy by completing a </a:t>
            </a:r>
          </a:p>
          <a:p>
            <a:pPr algn="ctr"/>
            <a:r>
              <a:rPr lang="en-US" b="1" dirty="0">
                <a:solidFill>
                  <a:schemeClr val="accent2"/>
                </a:solidFill>
                <a:latin typeface="Montserrat" panose="00000500000000000000" pitchFamily="2" charset="0"/>
              </a:rPr>
              <a:t>GS-10 form</a:t>
            </a:r>
            <a:r>
              <a:rPr lang="en-US" dirty="0">
                <a:solidFill>
                  <a:schemeClr val="accent2"/>
                </a:solidFill>
                <a:latin typeface="Montserrat" panose="00000500000000000000" pitchFamily="2" charset="0"/>
              </a:rPr>
              <a:t>.</a:t>
            </a:r>
          </a:p>
        </p:txBody>
      </p:sp>
    </p:spTree>
    <p:extLst>
      <p:ext uri="{BB962C8B-B14F-4D97-AF65-F5344CB8AC3E}">
        <p14:creationId xmlns:p14="http://schemas.microsoft.com/office/powerpoint/2010/main" val="362674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E00694-E403-4987-8634-15F6D8E4C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a:t>
            </a:r>
          </a:p>
        </p:txBody>
      </p:sp>
      <p:sp>
        <p:nvSpPr>
          <p:cNvPr id="2" name="Title 1">
            <a:extLst>
              <a:ext uri="{FF2B5EF4-FFF2-40B4-BE49-F238E27FC236}">
                <a16:creationId xmlns:a16="http://schemas.microsoft.com/office/drawing/2014/main" id="{BBDCC35F-6964-F30F-163E-3BA750CA19D4}"/>
              </a:ext>
            </a:extLst>
          </p:cNvPr>
          <p:cNvSpPr>
            <a:spLocks noGrp="1"/>
          </p:cNvSpPr>
          <p:nvPr>
            <p:ph type="title"/>
          </p:nvPr>
        </p:nvSpPr>
        <p:spPr>
          <a:xfrm>
            <a:off x="1097280" y="4844374"/>
            <a:ext cx="10058400" cy="1188995"/>
          </a:xfrm>
        </p:spPr>
        <p:txBody>
          <a:bodyPr anchor="ctr">
            <a:normAutofit/>
          </a:bodyPr>
          <a:lstStyle/>
          <a:p>
            <a:pPr algn="ctr"/>
            <a:r>
              <a:rPr lang="en-US" sz="4400"/>
              <a:t>Graduate Student Responsibilities </a:t>
            </a:r>
          </a:p>
        </p:txBody>
      </p:sp>
      <p:graphicFrame>
        <p:nvGraphicFramePr>
          <p:cNvPr id="4" name="Diagram 3">
            <a:extLst>
              <a:ext uri="{FF2B5EF4-FFF2-40B4-BE49-F238E27FC236}">
                <a16:creationId xmlns:a16="http://schemas.microsoft.com/office/drawing/2014/main" id="{75E7105D-968E-4743-55D5-46A9005FE6B0}"/>
              </a:ext>
            </a:extLst>
          </p:cNvPr>
          <p:cNvGraphicFramePr/>
          <p:nvPr>
            <p:extLst>
              <p:ext uri="{D42A27DB-BD31-4B8C-83A1-F6EECF244321}">
                <p14:modId xmlns:p14="http://schemas.microsoft.com/office/powerpoint/2010/main" val="2819377915"/>
              </p:ext>
            </p:extLst>
          </p:nvPr>
        </p:nvGraphicFramePr>
        <p:xfrm>
          <a:off x="1036319" y="680936"/>
          <a:ext cx="10119362" cy="3765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6421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B77D3-77E7-DE69-6A84-0738BF81FD23}"/>
              </a:ext>
            </a:extLst>
          </p:cNvPr>
          <p:cNvSpPr>
            <a:spLocks noGrp="1"/>
          </p:cNvSpPr>
          <p:nvPr>
            <p:ph type="title"/>
          </p:nvPr>
        </p:nvSpPr>
        <p:spPr/>
        <p:txBody>
          <a:bodyPr>
            <a:normAutofit fontScale="90000"/>
          </a:bodyPr>
          <a:lstStyle/>
          <a:p>
            <a:r>
              <a:rPr lang="en-US" dirty="0"/>
              <a:t>Academic and Professional Development as a Graduate Student</a:t>
            </a:r>
          </a:p>
        </p:txBody>
      </p:sp>
      <p:sp>
        <p:nvSpPr>
          <p:cNvPr id="3" name="Text Placeholder 2">
            <a:extLst>
              <a:ext uri="{FF2B5EF4-FFF2-40B4-BE49-F238E27FC236}">
                <a16:creationId xmlns:a16="http://schemas.microsoft.com/office/drawing/2014/main" id="{FF1F2AC8-F67C-EFDC-7E1A-21082F3DBC1A}"/>
              </a:ext>
            </a:extLst>
          </p:cNvPr>
          <p:cNvSpPr>
            <a:spLocks noGrp="1"/>
          </p:cNvSpPr>
          <p:nvPr>
            <p:ph type="body" idx="1"/>
          </p:nvPr>
        </p:nvSpPr>
        <p:spPr/>
        <p:txBody>
          <a:bodyPr/>
          <a:lstStyle/>
          <a:p>
            <a:r>
              <a:rPr lang="en-US" dirty="0"/>
              <a:t>Make the most of your time </a:t>
            </a:r>
          </a:p>
        </p:txBody>
      </p:sp>
    </p:spTree>
    <p:extLst>
      <p:ext uri="{BB962C8B-B14F-4D97-AF65-F5344CB8AC3E}">
        <p14:creationId xmlns:p14="http://schemas.microsoft.com/office/powerpoint/2010/main" val="3782582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4E508-D29E-FDEF-813F-602060404B28}"/>
              </a:ext>
            </a:extLst>
          </p:cNvPr>
          <p:cNvSpPr>
            <a:spLocks noGrp="1"/>
          </p:cNvSpPr>
          <p:nvPr>
            <p:ph type="title"/>
          </p:nvPr>
        </p:nvSpPr>
        <p:spPr/>
        <p:txBody>
          <a:bodyPr/>
          <a:lstStyle/>
          <a:p>
            <a:r>
              <a:rPr lang="en-US" dirty="0"/>
              <a:t>Actively Develop Research and Writing Skills</a:t>
            </a:r>
          </a:p>
        </p:txBody>
      </p:sp>
      <p:sp>
        <p:nvSpPr>
          <p:cNvPr id="3" name="Content Placeholder 2">
            <a:extLst>
              <a:ext uri="{FF2B5EF4-FFF2-40B4-BE49-F238E27FC236}">
                <a16:creationId xmlns:a16="http://schemas.microsoft.com/office/drawing/2014/main" id="{49BE899B-6CAA-9060-50EC-0F773604091F}"/>
              </a:ext>
            </a:extLst>
          </p:cNvPr>
          <p:cNvSpPr>
            <a:spLocks noGrp="1"/>
          </p:cNvSpPr>
          <p:nvPr>
            <p:ph idx="1"/>
          </p:nvPr>
        </p:nvSpPr>
        <p:spPr>
          <a:xfrm>
            <a:off x="1097280" y="1845734"/>
            <a:ext cx="7154065" cy="4023360"/>
          </a:xfrm>
        </p:spPr>
        <p:txBody>
          <a:bodyPr>
            <a:normAutofit fontScale="92500" lnSpcReduction="10000"/>
          </a:bodyPr>
          <a:lstStyle/>
          <a:p>
            <a:pPr>
              <a:lnSpc>
                <a:spcPct val="110000"/>
              </a:lnSpc>
              <a:buFont typeface="Arial" panose="020B0604020202020204" pitchFamily="34" charset="0"/>
              <a:buChar char="•"/>
            </a:pPr>
            <a:r>
              <a:rPr lang="en-US" dirty="0"/>
              <a:t>Read scholarship and creative writing related to your discipline</a:t>
            </a:r>
          </a:p>
          <a:p>
            <a:pPr>
              <a:lnSpc>
                <a:spcPct val="110000"/>
              </a:lnSpc>
              <a:buFont typeface="Arial" panose="020B0604020202020204" pitchFamily="34" charset="0"/>
              <a:buChar char="•"/>
            </a:pPr>
            <a:r>
              <a:rPr lang="en-US" dirty="0"/>
              <a:t>Pay attention to and learn the writing conventions of your discipline</a:t>
            </a:r>
          </a:p>
          <a:p>
            <a:pPr>
              <a:lnSpc>
                <a:spcPct val="110000"/>
              </a:lnSpc>
              <a:buFont typeface="Arial" panose="020B0604020202020204" pitchFamily="34" charset="0"/>
              <a:buChar char="•"/>
            </a:pPr>
            <a:r>
              <a:rPr lang="en-US" dirty="0"/>
              <a:t>Meet with GRC Writing Consultants</a:t>
            </a:r>
          </a:p>
          <a:p>
            <a:pPr>
              <a:lnSpc>
                <a:spcPct val="110000"/>
              </a:lnSpc>
              <a:buFont typeface="Arial" panose="020B0604020202020204" pitchFamily="34" charset="0"/>
              <a:buChar char="•"/>
            </a:pPr>
            <a:r>
              <a:rPr lang="en-US" dirty="0"/>
              <a:t>The </a:t>
            </a:r>
            <a:r>
              <a:rPr lang="en-US" dirty="0">
                <a:hlinkClick r:id="rId2"/>
              </a:rPr>
              <a:t>University Library </a:t>
            </a:r>
            <a:r>
              <a:rPr lang="en-US" dirty="0"/>
              <a:t>provides research and writing support to graduate students through the following avenues:</a:t>
            </a:r>
          </a:p>
          <a:p>
            <a:pPr marL="800123" lvl="1" indent="-342900">
              <a:lnSpc>
                <a:spcPct val="110000"/>
              </a:lnSpc>
            </a:pPr>
            <a:r>
              <a:rPr lang="en-US" dirty="0"/>
              <a:t>Access to </a:t>
            </a:r>
            <a:r>
              <a:rPr lang="en-US" dirty="0">
                <a:hlinkClick r:id="rId3"/>
              </a:rPr>
              <a:t>databases</a:t>
            </a:r>
            <a:r>
              <a:rPr lang="en-US" dirty="0"/>
              <a:t> with scholarly sources</a:t>
            </a:r>
          </a:p>
          <a:p>
            <a:pPr marL="800123" lvl="1" indent="-342900">
              <a:lnSpc>
                <a:spcPct val="110000"/>
              </a:lnSpc>
            </a:pPr>
            <a:r>
              <a:rPr lang="en-US" dirty="0">
                <a:hlinkClick r:id="rId4"/>
              </a:rPr>
              <a:t>Research Librarians </a:t>
            </a:r>
            <a:r>
              <a:rPr lang="en-US" dirty="0"/>
              <a:t>for each department</a:t>
            </a:r>
          </a:p>
          <a:p>
            <a:pPr marL="800123" lvl="1" indent="-342900">
              <a:lnSpc>
                <a:spcPct val="110000"/>
              </a:lnSpc>
            </a:pPr>
            <a:r>
              <a:rPr lang="en-US" dirty="0">
                <a:hlinkClick r:id="rId5"/>
              </a:rPr>
              <a:t>Resources</a:t>
            </a:r>
            <a:r>
              <a:rPr lang="en-US" dirty="0"/>
              <a:t> to develop citation skills</a:t>
            </a:r>
          </a:p>
          <a:p>
            <a:pPr marL="0" indent="0">
              <a:buNone/>
            </a:pPr>
            <a:endParaRPr lang="en-US" dirty="0"/>
          </a:p>
        </p:txBody>
      </p:sp>
      <p:pic>
        <p:nvPicPr>
          <p:cNvPr id="5" name="Picture 4" descr="A person with glasses and a quote&#10;&#10;AI-generated content may be incorrect.">
            <a:extLst>
              <a:ext uri="{FF2B5EF4-FFF2-40B4-BE49-F238E27FC236}">
                <a16:creationId xmlns:a16="http://schemas.microsoft.com/office/drawing/2014/main" id="{BCC50495-1CAD-B86F-CFCB-794EA0AD8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4857" y="1882853"/>
            <a:ext cx="3475436" cy="4327001"/>
          </a:xfrm>
          <a:prstGeom prst="rect">
            <a:avLst/>
          </a:prstGeom>
        </p:spPr>
      </p:pic>
    </p:spTree>
    <p:extLst>
      <p:ext uri="{BB962C8B-B14F-4D97-AF65-F5344CB8AC3E}">
        <p14:creationId xmlns:p14="http://schemas.microsoft.com/office/powerpoint/2010/main" val="233734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86F9B-D760-851D-C0E5-0C727A1C8B53}"/>
              </a:ext>
            </a:extLst>
          </p:cNvPr>
          <p:cNvSpPr>
            <a:spLocks noGrp="1"/>
          </p:cNvSpPr>
          <p:nvPr>
            <p:ph type="title"/>
          </p:nvPr>
        </p:nvSpPr>
        <p:spPr/>
        <p:txBody>
          <a:bodyPr/>
          <a:lstStyle/>
          <a:p>
            <a:r>
              <a:rPr lang="en-US" dirty="0"/>
              <a:t>Leadership and Engagement</a:t>
            </a:r>
          </a:p>
        </p:txBody>
      </p:sp>
      <p:sp>
        <p:nvSpPr>
          <p:cNvPr id="3" name="Content Placeholder 2">
            <a:extLst>
              <a:ext uri="{FF2B5EF4-FFF2-40B4-BE49-F238E27FC236}">
                <a16:creationId xmlns:a16="http://schemas.microsoft.com/office/drawing/2014/main" id="{EB2B0853-00BE-E483-F902-B7A46306BB47}"/>
              </a:ext>
            </a:extLst>
          </p:cNvPr>
          <p:cNvSpPr>
            <a:spLocks noGrp="1"/>
          </p:cNvSpPr>
          <p:nvPr>
            <p:ph idx="1"/>
          </p:nvPr>
        </p:nvSpPr>
        <p:spPr>
          <a:xfrm>
            <a:off x="1097280" y="1845734"/>
            <a:ext cx="5129030" cy="4518490"/>
          </a:xfrm>
        </p:spPr>
        <p:txBody>
          <a:bodyPr>
            <a:normAutofit/>
          </a:bodyPr>
          <a:lstStyle/>
          <a:p>
            <a:pPr>
              <a:lnSpc>
                <a:spcPct val="110000"/>
              </a:lnSpc>
              <a:buFont typeface="Arial" panose="020B0604020202020204" pitchFamily="34" charset="0"/>
              <a:buChar char="•"/>
            </a:pPr>
            <a:r>
              <a:rPr lang="en-US" dirty="0"/>
              <a:t>Participate in community-building activities </a:t>
            </a:r>
          </a:p>
          <a:p>
            <a:pPr>
              <a:lnSpc>
                <a:spcPct val="110000"/>
              </a:lnSpc>
              <a:buFont typeface="Arial" panose="020B0604020202020204" pitchFamily="34" charset="0"/>
              <a:buChar char="•"/>
            </a:pPr>
            <a:r>
              <a:rPr lang="en-US" dirty="0"/>
              <a:t>Seek professional development opportunities</a:t>
            </a:r>
          </a:p>
          <a:p>
            <a:pPr>
              <a:lnSpc>
                <a:spcPct val="110000"/>
              </a:lnSpc>
              <a:buFont typeface="Arial" panose="020B0604020202020204" pitchFamily="34" charset="0"/>
              <a:buChar char="•"/>
            </a:pPr>
            <a:r>
              <a:rPr lang="en-US" dirty="0"/>
              <a:t>Attend and present at professional conferences in your discipline</a:t>
            </a:r>
          </a:p>
          <a:p>
            <a:pPr>
              <a:lnSpc>
                <a:spcPct val="110000"/>
              </a:lnSpc>
              <a:buFont typeface="Arial" panose="020B0604020202020204" pitchFamily="34" charset="0"/>
              <a:buChar char="•"/>
            </a:pPr>
            <a:r>
              <a:rPr lang="en-US" dirty="0"/>
              <a:t>Seek leadership positions on campus</a:t>
            </a:r>
          </a:p>
          <a:p>
            <a:pPr marL="800123" lvl="1" indent="-342900">
              <a:lnSpc>
                <a:spcPct val="110000"/>
              </a:lnSpc>
            </a:pPr>
            <a:r>
              <a:rPr lang="en-US" dirty="0"/>
              <a:t>Associated Students Incorporated (ASI)</a:t>
            </a:r>
          </a:p>
          <a:p>
            <a:pPr marL="800123" lvl="1" indent="-342900">
              <a:lnSpc>
                <a:spcPct val="110000"/>
              </a:lnSpc>
            </a:pPr>
            <a:r>
              <a:rPr lang="en-US" dirty="0"/>
              <a:t>GA/TA in your department</a:t>
            </a:r>
          </a:p>
          <a:p>
            <a:pPr marL="800123" lvl="1" indent="-342900">
              <a:lnSpc>
                <a:spcPct val="110000"/>
              </a:lnSpc>
            </a:pPr>
            <a:r>
              <a:rPr lang="en-US" dirty="0"/>
              <a:t>On-campus employment</a:t>
            </a:r>
          </a:p>
        </p:txBody>
      </p:sp>
      <p:pic>
        <p:nvPicPr>
          <p:cNvPr id="5" name="Picture 4" descr="A group of people posing for a photo&#10;&#10;AI-generated content may be incorrect.">
            <a:extLst>
              <a:ext uri="{FF2B5EF4-FFF2-40B4-BE49-F238E27FC236}">
                <a16:creationId xmlns:a16="http://schemas.microsoft.com/office/drawing/2014/main" id="{3C408219-5C01-2750-2F97-0957A0AE9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2929" y="1791546"/>
            <a:ext cx="2854685" cy="1903123"/>
          </a:xfrm>
          <a:prstGeom prst="rect">
            <a:avLst/>
          </a:prstGeom>
        </p:spPr>
      </p:pic>
      <p:pic>
        <p:nvPicPr>
          <p:cNvPr id="7" name="Picture 6" descr="A group of people walking in a parade&#10;&#10;AI-generated content may be incorrect.">
            <a:extLst>
              <a:ext uri="{FF2B5EF4-FFF2-40B4-BE49-F238E27FC236}">
                <a16:creationId xmlns:a16="http://schemas.microsoft.com/office/drawing/2014/main" id="{7EA561F8-56C7-A81B-E1D0-CD0A965DE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260" y="1791545"/>
            <a:ext cx="2854685" cy="1903123"/>
          </a:xfrm>
          <a:prstGeom prst="rect">
            <a:avLst/>
          </a:prstGeom>
        </p:spPr>
      </p:pic>
      <p:pic>
        <p:nvPicPr>
          <p:cNvPr id="9" name="Picture 8" descr="A group of people in yellow shirts&#10;&#10;AI-generated content may be incorrect.">
            <a:extLst>
              <a:ext uri="{FF2B5EF4-FFF2-40B4-BE49-F238E27FC236}">
                <a16:creationId xmlns:a16="http://schemas.microsoft.com/office/drawing/2014/main" id="{F399DC42-D049-95F5-5D3F-09DB6C1B055B}"/>
              </a:ext>
            </a:extLst>
          </p:cNvPr>
          <p:cNvPicPr>
            <a:picLocks noChangeAspect="1"/>
          </p:cNvPicPr>
          <p:nvPr/>
        </p:nvPicPr>
        <p:blipFill>
          <a:blip r:embed="rId4">
            <a:extLst>
              <a:ext uri="{28A0092B-C50C-407E-A947-70E740481C1C}">
                <a14:useLocalDpi xmlns:a14="http://schemas.microsoft.com/office/drawing/2010/main" val="0"/>
              </a:ext>
            </a:extLst>
          </a:blip>
          <a:srcRect t="24866" b="10134"/>
          <a:stretch/>
        </p:blipFill>
        <p:spPr>
          <a:xfrm>
            <a:off x="6340260" y="3748853"/>
            <a:ext cx="5785337" cy="2508203"/>
          </a:xfrm>
          <a:prstGeom prst="rect">
            <a:avLst/>
          </a:prstGeom>
        </p:spPr>
      </p:pic>
    </p:spTree>
    <p:extLst>
      <p:ext uri="{BB962C8B-B14F-4D97-AF65-F5344CB8AC3E}">
        <p14:creationId xmlns:p14="http://schemas.microsoft.com/office/powerpoint/2010/main" val="228798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A2DA-F5D0-0106-0BF0-1833CF4071BB}"/>
              </a:ext>
            </a:extLst>
          </p:cNvPr>
          <p:cNvSpPr>
            <a:spLocks noGrp="1"/>
          </p:cNvSpPr>
          <p:nvPr>
            <p:ph type="title"/>
          </p:nvPr>
        </p:nvSpPr>
        <p:spPr/>
        <p:txBody>
          <a:bodyPr/>
          <a:lstStyle/>
          <a:p>
            <a:r>
              <a:rPr lang="en-US" dirty="0"/>
              <a:t>Interested in a PhD? Consider the </a:t>
            </a:r>
            <a:r>
              <a:rPr lang="en-US" dirty="0" err="1"/>
              <a:t>PreDoc</a:t>
            </a:r>
            <a:r>
              <a:rPr lang="en-US" dirty="0"/>
              <a:t> and CDIP!</a:t>
            </a:r>
          </a:p>
        </p:txBody>
      </p:sp>
      <p:sp>
        <p:nvSpPr>
          <p:cNvPr id="3" name="Content Placeholder 2">
            <a:extLst>
              <a:ext uri="{FF2B5EF4-FFF2-40B4-BE49-F238E27FC236}">
                <a16:creationId xmlns:a16="http://schemas.microsoft.com/office/drawing/2014/main" id="{319ADDAB-0D69-D396-78E9-FA5E8F69A6F9}"/>
              </a:ext>
            </a:extLst>
          </p:cNvPr>
          <p:cNvSpPr>
            <a:spLocks noGrp="1"/>
          </p:cNvSpPr>
          <p:nvPr>
            <p:ph idx="1"/>
          </p:nvPr>
        </p:nvSpPr>
        <p:spPr>
          <a:xfrm>
            <a:off x="1097280" y="1845734"/>
            <a:ext cx="7312497" cy="4023360"/>
          </a:xfrm>
        </p:spPr>
        <p:txBody>
          <a:bodyPr>
            <a:normAutofit/>
          </a:bodyPr>
          <a:lstStyle/>
          <a:p>
            <a:pPr marL="0" indent="0">
              <a:buNone/>
            </a:pPr>
            <a:r>
              <a:rPr lang="en-US" dirty="0"/>
              <a:t>The California Pre-Doctoral Program (</a:t>
            </a:r>
            <a:r>
              <a:rPr lang="en-US" dirty="0" err="1"/>
              <a:t>PreDoc</a:t>
            </a:r>
            <a:r>
              <a:rPr lang="en-US" dirty="0"/>
              <a:t>) and the Chancellor’s Doctoral Incentive Program (CDIP) are </a:t>
            </a:r>
            <a:r>
              <a:rPr lang="en-US" dirty="0">
                <a:hlinkClick r:id="rId2"/>
              </a:rPr>
              <a:t>two future-faculty programs </a:t>
            </a:r>
            <a:r>
              <a:rPr lang="en-US" dirty="0"/>
              <a:t>funded by the CSU. </a:t>
            </a:r>
          </a:p>
          <a:p>
            <a:pPr marL="0" indent="0">
              <a:buNone/>
            </a:pPr>
            <a:r>
              <a:rPr lang="en-US" dirty="0"/>
              <a:t>The </a:t>
            </a:r>
            <a:r>
              <a:rPr lang="en-US" dirty="0" err="1"/>
              <a:t>PreDoc</a:t>
            </a:r>
            <a:r>
              <a:rPr lang="en-US" dirty="0"/>
              <a:t> program provides funding and support to help CSU students gain admission into PhD programs while the CDIP provides funding and support to currently enrolled PhD students who wish to become faculty members at a CSU campus. Both programs provide:</a:t>
            </a:r>
          </a:p>
          <a:p>
            <a:pPr>
              <a:buFont typeface="Arial" panose="020B0604020202020204" pitchFamily="34" charset="0"/>
              <a:buChar char="•"/>
            </a:pPr>
            <a:r>
              <a:rPr lang="en-US" dirty="0"/>
              <a:t>Professional development funds</a:t>
            </a:r>
          </a:p>
          <a:p>
            <a:pPr>
              <a:buFont typeface="Arial" panose="020B0604020202020204" pitchFamily="34" charset="0"/>
              <a:buChar char="•"/>
            </a:pPr>
            <a:r>
              <a:rPr lang="en-US" dirty="0"/>
              <a:t>Travel support</a:t>
            </a:r>
          </a:p>
          <a:p>
            <a:pPr>
              <a:buFont typeface="Arial" panose="020B0604020202020204" pitchFamily="34" charset="0"/>
              <a:buChar char="•"/>
            </a:pPr>
            <a:r>
              <a:rPr lang="en-US" dirty="0"/>
              <a:t>Mentorship from CSU faculty</a:t>
            </a:r>
          </a:p>
          <a:p>
            <a:pPr marL="0" indent="0">
              <a:buNone/>
            </a:pPr>
            <a:endParaRPr lang="en-US" dirty="0"/>
          </a:p>
        </p:txBody>
      </p:sp>
      <p:pic>
        <p:nvPicPr>
          <p:cNvPr id="5" name="Picture 4" descr="A group of people posing for a photo&#10;&#10;AI-generated content may be incorrect.">
            <a:extLst>
              <a:ext uri="{FF2B5EF4-FFF2-40B4-BE49-F238E27FC236}">
                <a16:creationId xmlns:a16="http://schemas.microsoft.com/office/drawing/2014/main" id="{A0CC59E4-8D6D-5061-98C5-694B61967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548" y="2828401"/>
            <a:ext cx="3087038" cy="2058025"/>
          </a:xfrm>
          <a:prstGeom prst="rect">
            <a:avLst/>
          </a:prstGeom>
        </p:spPr>
      </p:pic>
      <p:sp>
        <p:nvSpPr>
          <p:cNvPr id="6" name="TextBox 5">
            <a:extLst>
              <a:ext uri="{FF2B5EF4-FFF2-40B4-BE49-F238E27FC236}">
                <a16:creationId xmlns:a16="http://schemas.microsoft.com/office/drawing/2014/main" id="{66A52055-C3E7-ADAE-6158-F1C046F131F5}"/>
              </a:ext>
            </a:extLst>
          </p:cNvPr>
          <p:cNvSpPr txBox="1"/>
          <p:nvPr/>
        </p:nvSpPr>
        <p:spPr>
          <a:xfrm>
            <a:off x="8684548" y="4886426"/>
            <a:ext cx="3087038" cy="646331"/>
          </a:xfrm>
          <a:prstGeom prst="rect">
            <a:avLst/>
          </a:prstGeom>
          <a:noFill/>
        </p:spPr>
        <p:txBody>
          <a:bodyPr wrap="square" rtlCol="0">
            <a:spAutoFit/>
          </a:bodyPr>
          <a:lstStyle/>
          <a:p>
            <a:r>
              <a:rPr lang="en-US" sz="1200" dirty="0">
                <a:latin typeface="Montserrat" panose="00000500000000000000" pitchFamily="2" charset="0"/>
              </a:rPr>
              <a:t>In the 2023-2024 academic year, we had the highest number of </a:t>
            </a:r>
            <a:r>
              <a:rPr lang="en-US" sz="1200" dirty="0" err="1">
                <a:latin typeface="Montserrat" panose="00000500000000000000" pitchFamily="2" charset="0"/>
              </a:rPr>
              <a:t>PreDoc</a:t>
            </a:r>
            <a:r>
              <a:rPr lang="en-US" sz="1200" dirty="0">
                <a:latin typeface="Montserrat" panose="00000500000000000000" pitchFamily="2" charset="0"/>
              </a:rPr>
              <a:t> Scholars (13) across all CSU campuses!</a:t>
            </a:r>
          </a:p>
        </p:txBody>
      </p:sp>
    </p:spTree>
    <p:extLst>
      <p:ext uri="{BB962C8B-B14F-4D97-AF65-F5344CB8AC3E}">
        <p14:creationId xmlns:p14="http://schemas.microsoft.com/office/powerpoint/2010/main" val="241178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D3D49-BCE7-B370-3753-26455B49D3FB}"/>
              </a:ext>
            </a:extLst>
          </p:cNvPr>
          <p:cNvSpPr>
            <a:spLocks noGrp="1"/>
          </p:cNvSpPr>
          <p:nvPr>
            <p:ph type="title"/>
          </p:nvPr>
        </p:nvSpPr>
        <p:spPr/>
        <p:txBody>
          <a:bodyPr/>
          <a:lstStyle/>
          <a:p>
            <a:r>
              <a:rPr lang="en-US" dirty="0"/>
              <a:t>Compete in the Grad Slam</a:t>
            </a:r>
          </a:p>
        </p:txBody>
      </p:sp>
      <p:sp>
        <p:nvSpPr>
          <p:cNvPr id="3" name="Content Placeholder 2">
            <a:extLst>
              <a:ext uri="{FF2B5EF4-FFF2-40B4-BE49-F238E27FC236}">
                <a16:creationId xmlns:a16="http://schemas.microsoft.com/office/drawing/2014/main" id="{02281EA0-A5D0-3661-2C90-577046394E5A}"/>
              </a:ext>
            </a:extLst>
          </p:cNvPr>
          <p:cNvSpPr>
            <a:spLocks noGrp="1"/>
          </p:cNvSpPr>
          <p:nvPr>
            <p:ph idx="1"/>
          </p:nvPr>
        </p:nvSpPr>
        <p:spPr>
          <a:xfrm>
            <a:off x="1097281" y="1845734"/>
            <a:ext cx="5037758" cy="4023360"/>
          </a:xfrm>
        </p:spPr>
        <p:txBody>
          <a:bodyPr/>
          <a:lstStyle/>
          <a:p>
            <a:pPr marL="0" indent="0">
              <a:buNone/>
            </a:pPr>
            <a:r>
              <a:rPr lang="en-US" dirty="0"/>
              <a:t>The California State University </a:t>
            </a:r>
            <a:r>
              <a:rPr lang="en-US" b="1" dirty="0"/>
              <a:t>Grad Slam </a:t>
            </a:r>
            <a:r>
              <a:rPr lang="en-US" dirty="0"/>
              <a:t>is a fast-paced communication competition that showcases and celebrates a wide array of excellent research and creative activity that takes place at the graduate level across the CSU. During the event, participants are allowed only </a:t>
            </a:r>
            <a:r>
              <a:rPr lang="en-US" b="1" dirty="0"/>
              <a:t>3 minutes and one static PowerPoint slide </a:t>
            </a:r>
            <a:r>
              <a:rPr lang="en-US" dirty="0"/>
              <a:t>to present their work to a non-expert audience and they compete for cash prizes.</a:t>
            </a:r>
          </a:p>
          <a:p>
            <a:pPr marL="0" indent="0">
              <a:buNone/>
            </a:pPr>
            <a:r>
              <a:rPr lang="en-US" dirty="0"/>
              <a:t>See example from Cal State LA at </a:t>
            </a:r>
            <a:r>
              <a:rPr lang="en-US" dirty="0">
                <a:hlinkClick r:id="rId2"/>
              </a:rPr>
              <a:t>53:15 in the video</a:t>
            </a:r>
            <a:r>
              <a:rPr lang="en-US" dirty="0"/>
              <a:t>.</a:t>
            </a:r>
          </a:p>
          <a:p>
            <a:pPr marL="0" indent="0">
              <a:buNone/>
            </a:pPr>
            <a:endParaRPr lang="en-US" dirty="0">
              <a:latin typeface="Tisa Offc" panose="02010504030101020102" pitchFamily="2" charset="0"/>
              <a:cs typeface="Tisa Offc" panose="02010504030101020102" pitchFamily="2" charset="0"/>
            </a:endParaRPr>
          </a:p>
          <a:p>
            <a:pPr marL="0" indent="0">
              <a:buNone/>
            </a:pPr>
            <a:endParaRPr lang="en-US" dirty="0"/>
          </a:p>
        </p:txBody>
      </p:sp>
      <p:pic>
        <p:nvPicPr>
          <p:cNvPr id="5" name="Picture 4" descr="A collage of different types of metal&#10;&#10;Description automatically generated">
            <a:extLst>
              <a:ext uri="{FF2B5EF4-FFF2-40B4-BE49-F238E27FC236}">
                <a16:creationId xmlns:a16="http://schemas.microsoft.com/office/drawing/2014/main" id="{11C711A5-2CF2-AD23-DCD2-4E3416A7369D}"/>
              </a:ext>
            </a:extLst>
          </p:cNvPr>
          <p:cNvPicPr>
            <a:picLocks noChangeAspect="1"/>
          </p:cNvPicPr>
          <p:nvPr/>
        </p:nvPicPr>
        <p:blipFill>
          <a:blip r:embed="rId3"/>
          <a:stretch>
            <a:fillRect/>
          </a:stretch>
        </p:blipFill>
        <p:spPr>
          <a:xfrm>
            <a:off x="6409809" y="2147933"/>
            <a:ext cx="5558470" cy="3126639"/>
          </a:xfrm>
          <a:prstGeom prst="rect">
            <a:avLst/>
          </a:prstGeom>
        </p:spPr>
      </p:pic>
    </p:spTree>
    <p:extLst>
      <p:ext uri="{BB962C8B-B14F-4D97-AF65-F5344CB8AC3E}">
        <p14:creationId xmlns:p14="http://schemas.microsoft.com/office/powerpoint/2010/main" val="20923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0A43B-F154-7F4D-A015-46F0E5FDFD84}"/>
              </a:ext>
            </a:extLst>
          </p:cNvPr>
          <p:cNvSpPr>
            <a:spLocks noGrp="1"/>
          </p:cNvSpPr>
          <p:nvPr>
            <p:ph type="title"/>
          </p:nvPr>
        </p:nvSpPr>
        <p:spPr/>
        <p:txBody>
          <a:bodyPr>
            <a:normAutofit fontScale="90000"/>
          </a:bodyPr>
          <a:lstStyle/>
          <a:p>
            <a:r>
              <a:rPr lang="en-US" dirty="0"/>
              <a:t>Make Use of Services and Support in other Offices and Centers</a:t>
            </a:r>
          </a:p>
        </p:txBody>
      </p:sp>
      <p:sp>
        <p:nvSpPr>
          <p:cNvPr id="3" name="Content Placeholder 2">
            <a:extLst>
              <a:ext uri="{FF2B5EF4-FFF2-40B4-BE49-F238E27FC236}">
                <a16:creationId xmlns:a16="http://schemas.microsoft.com/office/drawing/2014/main" id="{9B9900AB-1574-97FB-93EF-6D51710B6826}"/>
              </a:ext>
            </a:extLst>
          </p:cNvPr>
          <p:cNvSpPr>
            <a:spLocks noGrp="1"/>
          </p:cNvSpPr>
          <p:nvPr>
            <p:ph idx="1"/>
          </p:nvPr>
        </p:nvSpPr>
        <p:spPr>
          <a:xfrm>
            <a:off x="1097280" y="1845734"/>
            <a:ext cx="4907130" cy="4023360"/>
          </a:xfrm>
        </p:spPr>
        <p:txBody>
          <a:bodyPr/>
          <a:lstStyle/>
          <a:p>
            <a:pPr>
              <a:buFont typeface="Arial" panose="020B0604020202020204" pitchFamily="34" charset="0"/>
              <a:buChar char="•"/>
            </a:pPr>
            <a:r>
              <a:rPr lang="en-US" dirty="0">
                <a:hlinkClick r:id="rId2"/>
              </a:rPr>
              <a:t>Dreamers Resource Center</a:t>
            </a:r>
            <a:endParaRPr lang="en-US" dirty="0"/>
          </a:p>
          <a:p>
            <a:pPr>
              <a:buFont typeface="Arial" panose="020B0604020202020204" pitchFamily="34" charset="0"/>
              <a:buChar char="•"/>
            </a:pPr>
            <a:r>
              <a:rPr lang="en-US" dirty="0">
                <a:hlinkClick r:id="rId3"/>
              </a:rPr>
              <a:t>Career Center</a:t>
            </a:r>
            <a:endParaRPr lang="en-US" dirty="0"/>
          </a:p>
          <a:p>
            <a:pPr>
              <a:buFont typeface="Arial" panose="020B0604020202020204" pitchFamily="34" charset="0"/>
              <a:buChar char="•"/>
            </a:pPr>
            <a:r>
              <a:rPr lang="en-US" dirty="0">
                <a:hlinkClick r:id="rId4"/>
              </a:rPr>
              <a:t>Student Health Center</a:t>
            </a:r>
            <a:endParaRPr lang="en-US" dirty="0"/>
          </a:p>
          <a:p>
            <a:pPr>
              <a:buFont typeface="Arial" panose="020B0604020202020204" pitchFamily="34" charset="0"/>
              <a:buChar char="•"/>
            </a:pPr>
            <a:r>
              <a:rPr lang="en-US" dirty="0">
                <a:hlinkClick r:id="rId5"/>
              </a:rPr>
              <a:t>Veterans Resource Center</a:t>
            </a:r>
            <a:endParaRPr lang="en-US" dirty="0"/>
          </a:p>
          <a:p>
            <a:pPr>
              <a:buFont typeface="Arial" panose="020B0604020202020204" pitchFamily="34" charset="0"/>
              <a:buChar char="•"/>
            </a:pPr>
            <a:r>
              <a:rPr lang="en-US" dirty="0">
                <a:hlinkClick r:id="rId6"/>
              </a:rPr>
              <a:t>Office for Students with Disabilities</a:t>
            </a:r>
            <a:endParaRPr lang="en-US" dirty="0"/>
          </a:p>
          <a:p>
            <a:pPr>
              <a:buFont typeface="Arial" panose="020B0604020202020204" pitchFamily="34" charset="0"/>
              <a:buChar char="•"/>
            </a:pPr>
            <a:r>
              <a:rPr lang="en-US" dirty="0">
                <a:hlinkClick r:id="rId7"/>
              </a:rPr>
              <a:t>Dean of Students</a:t>
            </a:r>
            <a:endParaRPr lang="en-US" dirty="0"/>
          </a:p>
          <a:p>
            <a:pPr>
              <a:buFont typeface="Arial" panose="020B0604020202020204" pitchFamily="34" charset="0"/>
              <a:buChar char="•"/>
            </a:pPr>
            <a:r>
              <a:rPr lang="en-US" dirty="0">
                <a:hlinkClick r:id="rId8"/>
              </a:rPr>
              <a:t>Office of Research, Scholarship, and Creative Activities</a:t>
            </a:r>
            <a:endParaRPr lang="en-US" dirty="0"/>
          </a:p>
        </p:txBody>
      </p:sp>
      <p:pic>
        <p:nvPicPr>
          <p:cNvPr id="5" name="Picture 4" descr="A group of people holding a yellow banner&#10;&#10;AI-generated content may be incorrect.">
            <a:extLst>
              <a:ext uri="{FF2B5EF4-FFF2-40B4-BE49-F238E27FC236}">
                <a16:creationId xmlns:a16="http://schemas.microsoft.com/office/drawing/2014/main" id="{828EDA63-2387-40A6-D5F2-AAD684A6D8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6480" y="1845734"/>
            <a:ext cx="6039396" cy="4023359"/>
          </a:xfrm>
          <a:prstGeom prst="rect">
            <a:avLst/>
          </a:prstGeom>
        </p:spPr>
      </p:pic>
    </p:spTree>
    <p:extLst>
      <p:ext uri="{BB962C8B-B14F-4D97-AF65-F5344CB8AC3E}">
        <p14:creationId xmlns:p14="http://schemas.microsoft.com/office/powerpoint/2010/main" val="3644356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1E1FE-D169-843C-DA8C-E1E8D946227A}"/>
              </a:ext>
            </a:extLst>
          </p:cNvPr>
          <p:cNvSpPr>
            <a:spLocks noGrp="1"/>
          </p:cNvSpPr>
          <p:nvPr>
            <p:ph type="title"/>
          </p:nvPr>
        </p:nvSpPr>
        <p:spPr/>
        <p:txBody>
          <a:bodyPr/>
          <a:lstStyle/>
          <a:p>
            <a:r>
              <a:rPr lang="en-US" dirty="0"/>
              <a:t>Graduate school is an opportunity…</a:t>
            </a:r>
          </a:p>
        </p:txBody>
      </p:sp>
      <p:sp>
        <p:nvSpPr>
          <p:cNvPr id="8" name="Freeform: Shape 7">
            <a:extLst>
              <a:ext uri="{FF2B5EF4-FFF2-40B4-BE49-F238E27FC236}">
                <a16:creationId xmlns:a16="http://schemas.microsoft.com/office/drawing/2014/main" id="{F748E786-FFC4-F04F-1E9E-2C0846105F66}"/>
              </a:ext>
            </a:extLst>
          </p:cNvPr>
          <p:cNvSpPr/>
          <p:nvPr/>
        </p:nvSpPr>
        <p:spPr>
          <a:xfrm>
            <a:off x="1610142" y="1931189"/>
            <a:ext cx="2379718" cy="1938791"/>
          </a:xfrm>
          <a:custGeom>
            <a:avLst/>
            <a:gdLst>
              <a:gd name="connsiteX0" fmla="*/ 0 w 1715910"/>
              <a:gd name="connsiteY0" fmla="*/ 102955 h 1029546"/>
              <a:gd name="connsiteX1" fmla="*/ 102955 w 1715910"/>
              <a:gd name="connsiteY1" fmla="*/ 0 h 1029546"/>
              <a:gd name="connsiteX2" fmla="*/ 1612955 w 1715910"/>
              <a:gd name="connsiteY2" fmla="*/ 0 h 1029546"/>
              <a:gd name="connsiteX3" fmla="*/ 1715910 w 1715910"/>
              <a:gd name="connsiteY3" fmla="*/ 102955 h 1029546"/>
              <a:gd name="connsiteX4" fmla="*/ 1715910 w 1715910"/>
              <a:gd name="connsiteY4" fmla="*/ 926591 h 1029546"/>
              <a:gd name="connsiteX5" fmla="*/ 1612955 w 1715910"/>
              <a:gd name="connsiteY5" fmla="*/ 1029546 h 1029546"/>
              <a:gd name="connsiteX6" fmla="*/ 102955 w 1715910"/>
              <a:gd name="connsiteY6" fmla="*/ 1029546 h 1029546"/>
              <a:gd name="connsiteX7" fmla="*/ 0 w 1715910"/>
              <a:gd name="connsiteY7" fmla="*/ 926591 h 1029546"/>
              <a:gd name="connsiteX8" fmla="*/ 0 w 1715910"/>
              <a:gd name="connsiteY8" fmla="*/ 102955 h 102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910" h="1029546">
                <a:moveTo>
                  <a:pt x="0" y="102955"/>
                </a:moveTo>
                <a:cubicBezTo>
                  <a:pt x="0" y="46095"/>
                  <a:pt x="46095" y="0"/>
                  <a:pt x="102955" y="0"/>
                </a:cubicBezTo>
                <a:lnTo>
                  <a:pt x="1612955" y="0"/>
                </a:lnTo>
                <a:cubicBezTo>
                  <a:pt x="1669815" y="0"/>
                  <a:pt x="1715910" y="46095"/>
                  <a:pt x="1715910" y="102955"/>
                </a:cubicBezTo>
                <a:lnTo>
                  <a:pt x="1715910" y="926591"/>
                </a:lnTo>
                <a:cubicBezTo>
                  <a:pt x="1715910" y="983451"/>
                  <a:pt x="1669815" y="1029546"/>
                  <a:pt x="1612955" y="1029546"/>
                </a:cubicBezTo>
                <a:lnTo>
                  <a:pt x="102955" y="1029546"/>
                </a:lnTo>
                <a:cubicBezTo>
                  <a:pt x="46095" y="1029546"/>
                  <a:pt x="0" y="983451"/>
                  <a:pt x="0" y="926591"/>
                </a:cubicBezTo>
                <a:lnTo>
                  <a:pt x="0" y="1029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64" tIns="72064" rIns="72064" bIns="72064" numCol="1" spcCol="1270" anchor="ctr" anchorCtr="0">
            <a:noAutofit/>
          </a:bodyPr>
          <a:lstStyle/>
          <a:p>
            <a:pPr marL="0" lvl="0" indent="0" algn="ctr" defTabSz="488950">
              <a:lnSpc>
                <a:spcPct val="90000"/>
              </a:lnSpc>
              <a:spcBef>
                <a:spcPct val="0"/>
              </a:spcBef>
              <a:spcAft>
                <a:spcPct val="35000"/>
              </a:spcAft>
              <a:buNone/>
            </a:pPr>
            <a:r>
              <a:rPr lang="en-US" sz="2000" b="1" kern="1200" dirty="0">
                <a:latin typeface="Montserrat" panose="00000500000000000000" pitchFamily="2" charset="0"/>
              </a:rPr>
              <a:t>To dive deeper into the topics that excite you</a:t>
            </a:r>
          </a:p>
        </p:txBody>
      </p:sp>
      <p:sp>
        <p:nvSpPr>
          <p:cNvPr id="10" name="Freeform: Shape 9">
            <a:extLst>
              <a:ext uri="{FF2B5EF4-FFF2-40B4-BE49-F238E27FC236}">
                <a16:creationId xmlns:a16="http://schemas.microsoft.com/office/drawing/2014/main" id="{22ABF24A-EB06-BC18-246B-349458346BE4}"/>
              </a:ext>
            </a:extLst>
          </p:cNvPr>
          <p:cNvSpPr/>
          <p:nvPr/>
        </p:nvSpPr>
        <p:spPr>
          <a:xfrm>
            <a:off x="1610142" y="4151245"/>
            <a:ext cx="2379718" cy="1938791"/>
          </a:xfrm>
          <a:custGeom>
            <a:avLst/>
            <a:gdLst>
              <a:gd name="connsiteX0" fmla="*/ 0 w 1715910"/>
              <a:gd name="connsiteY0" fmla="*/ 102955 h 1029546"/>
              <a:gd name="connsiteX1" fmla="*/ 102955 w 1715910"/>
              <a:gd name="connsiteY1" fmla="*/ 0 h 1029546"/>
              <a:gd name="connsiteX2" fmla="*/ 1612955 w 1715910"/>
              <a:gd name="connsiteY2" fmla="*/ 0 h 1029546"/>
              <a:gd name="connsiteX3" fmla="*/ 1715910 w 1715910"/>
              <a:gd name="connsiteY3" fmla="*/ 102955 h 1029546"/>
              <a:gd name="connsiteX4" fmla="*/ 1715910 w 1715910"/>
              <a:gd name="connsiteY4" fmla="*/ 926591 h 1029546"/>
              <a:gd name="connsiteX5" fmla="*/ 1612955 w 1715910"/>
              <a:gd name="connsiteY5" fmla="*/ 1029546 h 1029546"/>
              <a:gd name="connsiteX6" fmla="*/ 102955 w 1715910"/>
              <a:gd name="connsiteY6" fmla="*/ 1029546 h 1029546"/>
              <a:gd name="connsiteX7" fmla="*/ 0 w 1715910"/>
              <a:gd name="connsiteY7" fmla="*/ 926591 h 1029546"/>
              <a:gd name="connsiteX8" fmla="*/ 0 w 1715910"/>
              <a:gd name="connsiteY8" fmla="*/ 102955 h 102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910" h="1029546">
                <a:moveTo>
                  <a:pt x="0" y="102955"/>
                </a:moveTo>
                <a:cubicBezTo>
                  <a:pt x="0" y="46095"/>
                  <a:pt x="46095" y="0"/>
                  <a:pt x="102955" y="0"/>
                </a:cubicBezTo>
                <a:lnTo>
                  <a:pt x="1612955" y="0"/>
                </a:lnTo>
                <a:cubicBezTo>
                  <a:pt x="1669815" y="0"/>
                  <a:pt x="1715910" y="46095"/>
                  <a:pt x="1715910" y="102955"/>
                </a:cubicBezTo>
                <a:lnTo>
                  <a:pt x="1715910" y="926591"/>
                </a:lnTo>
                <a:cubicBezTo>
                  <a:pt x="1715910" y="983451"/>
                  <a:pt x="1669815" y="1029546"/>
                  <a:pt x="1612955" y="1029546"/>
                </a:cubicBezTo>
                <a:lnTo>
                  <a:pt x="102955" y="1029546"/>
                </a:lnTo>
                <a:cubicBezTo>
                  <a:pt x="46095" y="1029546"/>
                  <a:pt x="0" y="983451"/>
                  <a:pt x="0" y="926591"/>
                </a:cubicBezTo>
                <a:lnTo>
                  <a:pt x="0" y="1029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64" tIns="72064" rIns="72064" bIns="72064" numCol="1" spcCol="1270" anchor="ctr" anchorCtr="0">
            <a:noAutofit/>
          </a:bodyPr>
          <a:lstStyle/>
          <a:p>
            <a:pPr marL="0" lvl="0" indent="0" algn="ctr" defTabSz="488950">
              <a:lnSpc>
                <a:spcPct val="90000"/>
              </a:lnSpc>
              <a:spcBef>
                <a:spcPct val="0"/>
              </a:spcBef>
              <a:spcAft>
                <a:spcPct val="35000"/>
              </a:spcAft>
              <a:buNone/>
            </a:pPr>
            <a:r>
              <a:rPr lang="en-US" sz="2000" b="1" kern="1200" dirty="0">
                <a:latin typeface="Montserrat" panose="00000500000000000000" pitchFamily="2" charset="0"/>
              </a:rPr>
              <a:t>To nurture relationships with faculty mentors</a:t>
            </a:r>
          </a:p>
        </p:txBody>
      </p:sp>
      <p:sp>
        <p:nvSpPr>
          <p:cNvPr id="11" name="Freeform: Shape 10">
            <a:extLst>
              <a:ext uri="{FF2B5EF4-FFF2-40B4-BE49-F238E27FC236}">
                <a16:creationId xmlns:a16="http://schemas.microsoft.com/office/drawing/2014/main" id="{7769E2DA-3AEC-19B2-0DDD-4B842C2BEF47}"/>
              </a:ext>
            </a:extLst>
          </p:cNvPr>
          <p:cNvSpPr/>
          <p:nvPr/>
        </p:nvSpPr>
        <p:spPr>
          <a:xfrm>
            <a:off x="7212188" y="3451969"/>
            <a:ext cx="1337817" cy="935257"/>
          </a:xfrm>
          <a:custGeom>
            <a:avLst/>
            <a:gdLst>
              <a:gd name="connsiteX0" fmla="*/ 0 w 363772"/>
              <a:gd name="connsiteY0" fmla="*/ 85109 h 425545"/>
              <a:gd name="connsiteX1" fmla="*/ 181886 w 363772"/>
              <a:gd name="connsiteY1" fmla="*/ 85109 h 425545"/>
              <a:gd name="connsiteX2" fmla="*/ 181886 w 363772"/>
              <a:gd name="connsiteY2" fmla="*/ 0 h 425545"/>
              <a:gd name="connsiteX3" fmla="*/ 363772 w 363772"/>
              <a:gd name="connsiteY3" fmla="*/ 212773 h 425545"/>
              <a:gd name="connsiteX4" fmla="*/ 181886 w 363772"/>
              <a:gd name="connsiteY4" fmla="*/ 425545 h 425545"/>
              <a:gd name="connsiteX5" fmla="*/ 181886 w 363772"/>
              <a:gd name="connsiteY5" fmla="*/ 340436 h 425545"/>
              <a:gd name="connsiteX6" fmla="*/ 0 w 363772"/>
              <a:gd name="connsiteY6" fmla="*/ 340436 h 425545"/>
              <a:gd name="connsiteX7" fmla="*/ 0 w 363772"/>
              <a:gd name="connsiteY7" fmla="*/ 85109 h 42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772" h="425545">
                <a:moveTo>
                  <a:pt x="0" y="85109"/>
                </a:moveTo>
                <a:lnTo>
                  <a:pt x="181886" y="85109"/>
                </a:lnTo>
                <a:lnTo>
                  <a:pt x="181886" y="0"/>
                </a:lnTo>
                <a:lnTo>
                  <a:pt x="363772" y="212773"/>
                </a:lnTo>
                <a:lnTo>
                  <a:pt x="181886" y="425545"/>
                </a:lnTo>
                <a:lnTo>
                  <a:pt x="181886" y="340436"/>
                </a:lnTo>
                <a:lnTo>
                  <a:pt x="0" y="340436"/>
                </a:lnTo>
                <a:lnTo>
                  <a:pt x="0" y="85109"/>
                </a:lnTo>
                <a:close/>
              </a:path>
            </a:pathLst>
          </a:custGeom>
          <a:solidFill>
            <a:schemeClr val="tx1">
              <a:lumMod val="65000"/>
              <a:lumOff val="3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5109" rIns="109132" bIns="85109" numCol="1" spcCol="1270" anchor="ctr" anchorCtr="0">
            <a:noAutofit/>
          </a:bodyPr>
          <a:lstStyle/>
          <a:p>
            <a:pPr marL="0" lvl="0" indent="0" algn="ctr" defTabSz="400050">
              <a:lnSpc>
                <a:spcPct val="90000"/>
              </a:lnSpc>
              <a:spcBef>
                <a:spcPct val="0"/>
              </a:spcBef>
              <a:spcAft>
                <a:spcPct val="35000"/>
              </a:spcAft>
              <a:buNone/>
            </a:pPr>
            <a:endParaRPr lang="en-US" sz="900" kern="1200" dirty="0">
              <a:latin typeface="Montserrat" panose="00000500000000000000" pitchFamily="2" charset="0"/>
            </a:endParaRPr>
          </a:p>
        </p:txBody>
      </p:sp>
      <p:sp>
        <p:nvSpPr>
          <p:cNvPr id="12" name="Freeform: Shape 11">
            <a:extLst>
              <a:ext uri="{FF2B5EF4-FFF2-40B4-BE49-F238E27FC236}">
                <a16:creationId xmlns:a16="http://schemas.microsoft.com/office/drawing/2014/main" id="{7872DBC0-3374-B343-106D-02E571FD8E2F}"/>
              </a:ext>
            </a:extLst>
          </p:cNvPr>
          <p:cNvSpPr/>
          <p:nvPr/>
        </p:nvSpPr>
        <p:spPr>
          <a:xfrm>
            <a:off x="4310793" y="4151245"/>
            <a:ext cx="2621404" cy="1938791"/>
          </a:xfrm>
          <a:custGeom>
            <a:avLst/>
            <a:gdLst>
              <a:gd name="connsiteX0" fmla="*/ 0 w 1715910"/>
              <a:gd name="connsiteY0" fmla="*/ 102955 h 1029546"/>
              <a:gd name="connsiteX1" fmla="*/ 102955 w 1715910"/>
              <a:gd name="connsiteY1" fmla="*/ 0 h 1029546"/>
              <a:gd name="connsiteX2" fmla="*/ 1612955 w 1715910"/>
              <a:gd name="connsiteY2" fmla="*/ 0 h 1029546"/>
              <a:gd name="connsiteX3" fmla="*/ 1715910 w 1715910"/>
              <a:gd name="connsiteY3" fmla="*/ 102955 h 1029546"/>
              <a:gd name="connsiteX4" fmla="*/ 1715910 w 1715910"/>
              <a:gd name="connsiteY4" fmla="*/ 926591 h 1029546"/>
              <a:gd name="connsiteX5" fmla="*/ 1612955 w 1715910"/>
              <a:gd name="connsiteY5" fmla="*/ 1029546 h 1029546"/>
              <a:gd name="connsiteX6" fmla="*/ 102955 w 1715910"/>
              <a:gd name="connsiteY6" fmla="*/ 1029546 h 1029546"/>
              <a:gd name="connsiteX7" fmla="*/ 0 w 1715910"/>
              <a:gd name="connsiteY7" fmla="*/ 926591 h 1029546"/>
              <a:gd name="connsiteX8" fmla="*/ 0 w 1715910"/>
              <a:gd name="connsiteY8" fmla="*/ 102955 h 102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910" h="1029546">
                <a:moveTo>
                  <a:pt x="0" y="102955"/>
                </a:moveTo>
                <a:cubicBezTo>
                  <a:pt x="0" y="46095"/>
                  <a:pt x="46095" y="0"/>
                  <a:pt x="102955" y="0"/>
                </a:cubicBezTo>
                <a:lnTo>
                  <a:pt x="1612955" y="0"/>
                </a:lnTo>
                <a:cubicBezTo>
                  <a:pt x="1669815" y="0"/>
                  <a:pt x="1715910" y="46095"/>
                  <a:pt x="1715910" y="102955"/>
                </a:cubicBezTo>
                <a:lnTo>
                  <a:pt x="1715910" y="926591"/>
                </a:lnTo>
                <a:cubicBezTo>
                  <a:pt x="1715910" y="983451"/>
                  <a:pt x="1669815" y="1029546"/>
                  <a:pt x="1612955" y="1029546"/>
                </a:cubicBezTo>
                <a:lnTo>
                  <a:pt x="102955" y="1029546"/>
                </a:lnTo>
                <a:cubicBezTo>
                  <a:pt x="46095" y="1029546"/>
                  <a:pt x="0" y="983451"/>
                  <a:pt x="0" y="926591"/>
                </a:cubicBezTo>
                <a:lnTo>
                  <a:pt x="0" y="1029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64" tIns="72064" rIns="72064" bIns="72064" numCol="1" spcCol="1270" anchor="ctr" anchorCtr="0">
            <a:noAutofit/>
          </a:bodyPr>
          <a:lstStyle/>
          <a:p>
            <a:pPr marL="0" lvl="0" indent="0" algn="ctr" defTabSz="488950">
              <a:lnSpc>
                <a:spcPct val="90000"/>
              </a:lnSpc>
              <a:spcBef>
                <a:spcPct val="0"/>
              </a:spcBef>
              <a:spcAft>
                <a:spcPct val="35000"/>
              </a:spcAft>
              <a:buNone/>
            </a:pPr>
            <a:r>
              <a:rPr lang="en-US" sz="1900" b="1" kern="1200" dirty="0">
                <a:latin typeface="Montserrat" panose="00000500000000000000" pitchFamily="2" charset="0"/>
              </a:rPr>
              <a:t>To develop skills through research, professional practice, and community involvement</a:t>
            </a:r>
          </a:p>
        </p:txBody>
      </p:sp>
      <p:sp>
        <p:nvSpPr>
          <p:cNvPr id="14" name="Freeform: Shape 13">
            <a:extLst>
              <a:ext uri="{FF2B5EF4-FFF2-40B4-BE49-F238E27FC236}">
                <a16:creationId xmlns:a16="http://schemas.microsoft.com/office/drawing/2014/main" id="{161A1768-0695-2112-6311-6A61FB3F19A1}"/>
              </a:ext>
            </a:extLst>
          </p:cNvPr>
          <p:cNvSpPr/>
          <p:nvPr/>
        </p:nvSpPr>
        <p:spPr>
          <a:xfrm>
            <a:off x="4310793" y="1931189"/>
            <a:ext cx="2621404" cy="1938791"/>
          </a:xfrm>
          <a:custGeom>
            <a:avLst/>
            <a:gdLst>
              <a:gd name="connsiteX0" fmla="*/ 0 w 1715910"/>
              <a:gd name="connsiteY0" fmla="*/ 102955 h 1029546"/>
              <a:gd name="connsiteX1" fmla="*/ 102955 w 1715910"/>
              <a:gd name="connsiteY1" fmla="*/ 0 h 1029546"/>
              <a:gd name="connsiteX2" fmla="*/ 1612955 w 1715910"/>
              <a:gd name="connsiteY2" fmla="*/ 0 h 1029546"/>
              <a:gd name="connsiteX3" fmla="*/ 1715910 w 1715910"/>
              <a:gd name="connsiteY3" fmla="*/ 102955 h 1029546"/>
              <a:gd name="connsiteX4" fmla="*/ 1715910 w 1715910"/>
              <a:gd name="connsiteY4" fmla="*/ 926591 h 1029546"/>
              <a:gd name="connsiteX5" fmla="*/ 1612955 w 1715910"/>
              <a:gd name="connsiteY5" fmla="*/ 1029546 h 1029546"/>
              <a:gd name="connsiteX6" fmla="*/ 102955 w 1715910"/>
              <a:gd name="connsiteY6" fmla="*/ 1029546 h 1029546"/>
              <a:gd name="connsiteX7" fmla="*/ 0 w 1715910"/>
              <a:gd name="connsiteY7" fmla="*/ 926591 h 1029546"/>
              <a:gd name="connsiteX8" fmla="*/ 0 w 1715910"/>
              <a:gd name="connsiteY8" fmla="*/ 102955 h 102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910" h="1029546">
                <a:moveTo>
                  <a:pt x="0" y="102955"/>
                </a:moveTo>
                <a:cubicBezTo>
                  <a:pt x="0" y="46095"/>
                  <a:pt x="46095" y="0"/>
                  <a:pt x="102955" y="0"/>
                </a:cubicBezTo>
                <a:lnTo>
                  <a:pt x="1612955" y="0"/>
                </a:lnTo>
                <a:cubicBezTo>
                  <a:pt x="1669815" y="0"/>
                  <a:pt x="1715910" y="46095"/>
                  <a:pt x="1715910" y="102955"/>
                </a:cubicBezTo>
                <a:lnTo>
                  <a:pt x="1715910" y="926591"/>
                </a:lnTo>
                <a:cubicBezTo>
                  <a:pt x="1715910" y="983451"/>
                  <a:pt x="1669815" y="1029546"/>
                  <a:pt x="1612955" y="1029546"/>
                </a:cubicBezTo>
                <a:lnTo>
                  <a:pt x="102955" y="1029546"/>
                </a:lnTo>
                <a:cubicBezTo>
                  <a:pt x="46095" y="1029546"/>
                  <a:pt x="0" y="983451"/>
                  <a:pt x="0" y="926591"/>
                </a:cubicBezTo>
                <a:lnTo>
                  <a:pt x="0" y="1029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64" tIns="72064" rIns="72064" bIns="72064" numCol="1" spcCol="1270" anchor="ctr" anchorCtr="0">
            <a:noAutofit/>
          </a:bodyPr>
          <a:lstStyle/>
          <a:p>
            <a:pPr marL="0" lvl="0" indent="0" algn="ctr" defTabSz="488950">
              <a:lnSpc>
                <a:spcPct val="90000"/>
              </a:lnSpc>
              <a:spcBef>
                <a:spcPct val="0"/>
              </a:spcBef>
              <a:spcAft>
                <a:spcPct val="35000"/>
              </a:spcAft>
              <a:buNone/>
            </a:pPr>
            <a:r>
              <a:rPr lang="en-US" sz="2000" b="1" kern="1200" dirty="0">
                <a:latin typeface="Montserrat" panose="00000500000000000000" pitchFamily="2" charset="0"/>
              </a:rPr>
              <a:t>To bring your academic, cultural, and professional strengths to your discipline</a:t>
            </a:r>
          </a:p>
        </p:txBody>
      </p:sp>
      <p:sp>
        <p:nvSpPr>
          <p:cNvPr id="16" name="Freeform: Shape 15">
            <a:extLst>
              <a:ext uri="{FF2B5EF4-FFF2-40B4-BE49-F238E27FC236}">
                <a16:creationId xmlns:a16="http://schemas.microsoft.com/office/drawing/2014/main" id="{8E11D1A5-CBFA-E4B8-727C-5D40C3D45E54}"/>
              </a:ext>
            </a:extLst>
          </p:cNvPr>
          <p:cNvSpPr/>
          <p:nvPr/>
        </p:nvSpPr>
        <p:spPr>
          <a:xfrm>
            <a:off x="8829996" y="2886874"/>
            <a:ext cx="2840600" cy="2065449"/>
          </a:xfrm>
          <a:custGeom>
            <a:avLst/>
            <a:gdLst>
              <a:gd name="connsiteX0" fmla="*/ 0 w 1715910"/>
              <a:gd name="connsiteY0" fmla="*/ 102955 h 1029546"/>
              <a:gd name="connsiteX1" fmla="*/ 102955 w 1715910"/>
              <a:gd name="connsiteY1" fmla="*/ 0 h 1029546"/>
              <a:gd name="connsiteX2" fmla="*/ 1612955 w 1715910"/>
              <a:gd name="connsiteY2" fmla="*/ 0 h 1029546"/>
              <a:gd name="connsiteX3" fmla="*/ 1715910 w 1715910"/>
              <a:gd name="connsiteY3" fmla="*/ 102955 h 1029546"/>
              <a:gd name="connsiteX4" fmla="*/ 1715910 w 1715910"/>
              <a:gd name="connsiteY4" fmla="*/ 926591 h 1029546"/>
              <a:gd name="connsiteX5" fmla="*/ 1612955 w 1715910"/>
              <a:gd name="connsiteY5" fmla="*/ 1029546 h 1029546"/>
              <a:gd name="connsiteX6" fmla="*/ 102955 w 1715910"/>
              <a:gd name="connsiteY6" fmla="*/ 1029546 h 1029546"/>
              <a:gd name="connsiteX7" fmla="*/ 0 w 1715910"/>
              <a:gd name="connsiteY7" fmla="*/ 926591 h 1029546"/>
              <a:gd name="connsiteX8" fmla="*/ 0 w 1715910"/>
              <a:gd name="connsiteY8" fmla="*/ 102955 h 102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910" h="1029546">
                <a:moveTo>
                  <a:pt x="0" y="102955"/>
                </a:moveTo>
                <a:cubicBezTo>
                  <a:pt x="0" y="46095"/>
                  <a:pt x="46095" y="0"/>
                  <a:pt x="102955" y="0"/>
                </a:cubicBezTo>
                <a:lnTo>
                  <a:pt x="1612955" y="0"/>
                </a:lnTo>
                <a:cubicBezTo>
                  <a:pt x="1669815" y="0"/>
                  <a:pt x="1715910" y="46095"/>
                  <a:pt x="1715910" y="102955"/>
                </a:cubicBezTo>
                <a:lnTo>
                  <a:pt x="1715910" y="926591"/>
                </a:lnTo>
                <a:cubicBezTo>
                  <a:pt x="1715910" y="983451"/>
                  <a:pt x="1669815" y="1029546"/>
                  <a:pt x="1612955" y="1029546"/>
                </a:cubicBezTo>
                <a:lnTo>
                  <a:pt x="102955" y="1029546"/>
                </a:lnTo>
                <a:cubicBezTo>
                  <a:pt x="46095" y="1029546"/>
                  <a:pt x="0" y="983451"/>
                  <a:pt x="0" y="926591"/>
                </a:cubicBezTo>
                <a:lnTo>
                  <a:pt x="0" y="102955"/>
                </a:lnTo>
                <a:close/>
              </a:path>
            </a:pathLst>
          </a:custGeom>
          <a:solidFill>
            <a:srgbClr val="FFCE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64" tIns="72064" rIns="72064" bIns="72064" numCol="1" spcCol="1270" anchor="ctr" anchorCtr="0">
            <a:noAutofit/>
          </a:bodyPr>
          <a:lstStyle/>
          <a:p>
            <a:pPr marL="0" lvl="0" indent="0" algn="ctr" defTabSz="488950">
              <a:lnSpc>
                <a:spcPct val="90000"/>
              </a:lnSpc>
              <a:spcBef>
                <a:spcPct val="0"/>
              </a:spcBef>
              <a:spcAft>
                <a:spcPct val="35000"/>
              </a:spcAft>
              <a:buNone/>
            </a:pPr>
            <a:r>
              <a:rPr lang="en-US" sz="3200" b="1" kern="1200" dirty="0">
                <a:solidFill>
                  <a:schemeClr val="tx1"/>
                </a:solidFill>
                <a:latin typeface="Montserrat" panose="00000500000000000000" pitchFamily="2" charset="0"/>
              </a:rPr>
              <a:t>To become a leader</a:t>
            </a:r>
            <a:endParaRPr lang="en-US" sz="3200" kern="12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73929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172E-77FF-0D71-3C9E-117AD962C330}"/>
              </a:ext>
            </a:extLst>
          </p:cNvPr>
          <p:cNvSpPr>
            <a:spLocks noGrp="1"/>
          </p:cNvSpPr>
          <p:nvPr>
            <p:ph type="title"/>
          </p:nvPr>
        </p:nvSpPr>
        <p:spPr/>
        <p:txBody>
          <a:bodyPr/>
          <a:lstStyle/>
          <a:p>
            <a:r>
              <a:rPr lang="en-US" dirty="0"/>
              <a:t>Agenda for Today</a:t>
            </a:r>
          </a:p>
        </p:txBody>
      </p:sp>
      <p:sp>
        <p:nvSpPr>
          <p:cNvPr id="3" name="Content Placeholder 2">
            <a:extLst>
              <a:ext uri="{FF2B5EF4-FFF2-40B4-BE49-F238E27FC236}">
                <a16:creationId xmlns:a16="http://schemas.microsoft.com/office/drawing/2014/main" id="{66F8C2AC-B61A-02F1-8F67-63CBFF24DBA5}"/>
              </a:ext>
            </a:extLst>
          </p:cNvPr>
          <p:cNvSpPr>
            <a:spLocks noGrp="1"/>
          </p:cNvSpPr>
          <p:nvPr>
            <p:ph idx="1"/>
          </p:nvPr>
        </p:nvSpPr>
        <p:spPr/>
        <p:txBody>
          <a:bodyPr/>
          <a:lstStyle/>
          <a:p>
            <a:pPr marL="457200" indent="-457200">
              <a:buFont typeface="+mj-lt"/>
              <a:buAutoNum type="arabicPeriod"/>
            </a:pPr>
            <a:r>
              <a:rPr lang="en-US" dirty="0"/>
              <a:t>Introduction to the Graduate Studies Team</a:t>
            </a:r>
          </a:p>
          <a:p>
            <a:pPr marL="457200" indent="-457200">
              <a:buFont typeface="+mj-lt"/>
              <a:buAutoNum type="arabicPeriod"/>
            </a:pPr>
            <a:r>
              <a:rPr lang="en-US" dirty="0"/>
              <a:t>Graduate Student Responsibilities</a:t>
            </a:r>
          </a:p>
          <a:p>
            <a:pPr marL="457200" indent="-457200">
              <a:buFont typeface="+mj-lt"/>
              <a:buAutoNum type="arabicPeriod"/>
            </a:pPr>
            <a:r>
              <a:rPr lang="en-US" dirty="0"/>
              <a:t>Academic and Professional Development as a Graduate Student</a:t>
            </a:r>
          </a:p>
          <a:p>
            <a:pPr marL="457200" indent="-457200">
              <a:buFont typeface="+mj-lt"/>
              <a:buAutoNum type="arabicPeriod"/>
            </a:pPr>
            <a:r>
              <a:rPr lang="en-US" dirty="0"/>
              <a:t>Questions and Answers</a:t>
            </a:r>
          </a:p>
        </p:txBody>
      </p:sp>
    </p:spTree>
    <p:extLst>
      <p:ext uri="{BB962C8B-B14F-4D97-AF65-F5344CB8AC3E}">
        <p14:creationId xmlns:p14="http://schemas.microsoft.com/office/powerpoint/2010/main" val="450015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2468-7514-4DA8-E9EF-CD09217B9E1B}"/>
              </a:ext>
            </a:extLst>
          </p:cNvPr>
          <p:cNvSpPr>
            <a:spLocks noGrp="1"/>
          </p:cNvSpPr>
          <p:nvPr>
            <p:ph type="title"/>
          </p:nvPr>
        </p:nvSpPr>
        <p:spPr>
          <a:xfrm>
            <a:off x="1097280" y="758952"/>
            <a:ext cx="6669078" cy="3566160"/>
          </a:xfrm>
        </p:spPr>
        <p:txBody>
          <a:bodyPr/>
          <a:lstStyle/>
          <a:p>
            <a:r>
              <a:rPr lang="en-US" dirty="0"/>
              <a:t>THANK YOU AND WELCOME</a:t>
            </a:r>
          </a:p>
        </p:txBody>
      </p:sp>
      <p:sp>
        <p:nvSpPr>
          <p:cNvPr id="3" name="Text Placeholder 2">
            <a:extLst>
              <a:ext uri="{FF2B5EF4-FFF2-40B4-BE49-F238E27FC236}">
                <a16:creationId xmlns:a16="http://schemas.microsoft.com/office/drawing/2014/main" id="{F0AF862F-A127-58DF-274D-69DB3EC7E9F8}"/>
              </a:ext>
            </a:extLst>
          </p:cNvPr>
          <p:cNvSpPr>
            <a:spLocks noGrp="1"/>
          </p:cNvSpPr>
          <p:nvPr>
            <p:ph type="body" idx="1"/>
          </p:nvPr>
        </p:nvSpPr>
        <p:spPr/>
        <p:txBody>
          <a:bodyPr>
            <a:normAutofit/>
          </a:bodyPr>
          <a:lstStyle/>
          <a:p>
            <a:r>
              <a:rPr lang="en-US" b="1" dirty="0"/>
              <a:t>Contact us: 323-343-3820</a:t>
            </a:r>
          </a:p>
          <a:p>
            <a:r>
              <a:rPr lang="en-US" b="1" dirty="0">
                <a:hlinkClick r:id="rId2"/>
              </a:rPr>
              <a:t>gradstudies@calstatela.edu</a:t>
            </a:r>
            <a:r>
              <a:rPr lang="en-US" b="1" dirty="0"/>
              <a:t> </a:t>
            </a:r>
          </a:p>
        </p:txBody>
      </p:sp>
    </p:spTree>
    <p:extLst>
      <p:ext uri="{BB962C8B-B14F-4D97-AF65-F5344CB8AC3E}">
        <p14:creationId xmlns:p14="http://schemas.microsoft.com/office/powerpoint/2010/main" val="1387535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5CE71-8135-750E-E714-F098F1C6DECD}"/>
              </a:ext>
            </a:extLst>
          </p:cNvPr>
          <p:cNvSpPr>
            <a:spLocks noGrp="1"/>
          </p:cNvSpPr>
          <p:nvPr>
            <p:ph type="title"/>
          </p:nvPr>
        </p:nvSpPr>
        <p:spPr/>
        <p:txBody>
          <a:bodyPr/>
          <a:lstStyle/>
          <a:p>
            <a:r>
              <a:rPr lang="en-US" dirty="0"/>
              <a:t>Our Team</a:t>
            </a:r>
          </a:p>
        </p:txBody>
      </p:sp>
      <p:sp>
        <p:nvSpPr>
          <p:cNvPr id="3" name="Content Placeholder 2">
            <a:extLst>
              <a:ext uri="{FF2B5EF4-FFF2-40B4-BE49-F238E27FC236}">
                <a16:creationId xmlns:a16="http://schemas.microsoft.com/office/drawing/2014/main" id="{74919412-E8A0-9C98-7D97-34C6893B2944}"/>
              </a:ext>
            </a:extLst>
          </p:cNvPr>
          <p:cNvSpPr>
            <a:spLocks noGrp="1"/>
          </p:cNvSpPr>
          <p:nvPr>
            <p:ph idx="1"/>
          </p:nvPr>
        </p:nvSpPr>
        <p:spPr>
          <a:xfrm>
            <a:off x="1097280" y="1845734"/>
            <a:ext cx="4868475" cy="4023360"/>
          </a:xfrm>
        </p:spPr>
        <p:txBody>
          <a:bodyPr/>
          <a:lstStyle/>
          <a:p>
            <a:r>
              <a:rPr lang="en-US" b="1" dirty="0"/>
              <a:t>Full Time Staff</a:t>
            </a:r>
          </a:p>
          <a:p>
            <a:pPr lvl="1"/>
            <a:r>
              <a:rPr lang="en-US" dirty="0"/>
              <a:t>Karin Elliott Brown, AVP of Faculty Success and Dean of Graduate Studies</a:t>
            </a:r>
          </a:p>
          <a:p>
            <a:pPr lvl="1"/>
            <a:r>
              <a:rPr lang="en-US" dirty="0"/>
              <a:t>Veronica Ramirez, Office Manager</a:t>
            </a:r>
          </a:p>
          <a:p>
            <a:pPr lvl="1"/>
            <a:r>
              <a:rPr lang="en-US" dirty="0"/>
              <a:t>Andrew Chavez, Graduate Resource Center Coordinator</a:t>
            </a:r>
          </a:p>
          <a:p>
            <a:r>
              <a:rPr lang="en-US" b="1" dirty="0"/>
              <a:t>Student Staff</a:t>
            </a:r>
          </a:p>
          <a:p>
            <a:pPr lvl="1"/>
            <a:r>
              <a:rPr lang="en-US" dirty="0"/>
              <a:t>Student assistants</a:t>
            </a:r>
          </a:p>
          <a:p>
            <a:pPr lvl="1"/>
            <a:r>
              <a:rPr lang="en-US" dirty="0"/>
              <a:t>Writing consultants</a:t>
            </a:r>
          </a:p>
          <a:p>
            <a:pPr lvl="1"/>
            <a:r>
              <a:rPr lang="en-US" dirty="0"/>
              <a:t>Thesis reviewers</a:t>
            </a:r>
          </a:p>
        </p:txBody>
      </p:sp>
      <p:pic>
        <p:nvPicPr>
          <p:cNvPr id="5" name="Picture 4" descr="A group of people standing in front of a projector screen&#10;&#10;AI-generated content may be incorrect.">
            <a:extLst>
              <a:ext uri="{FF2B5EF4-FFF2-40B4-BE49-F238E27FC236}">
                <a16:creationId xmlns:a16="http://schemas.microsoft.com/office/drawing/2014/main" id="{A3BDE7B3-4F3F-8701-4A2A-679D3855A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7205" y="2125998"/>
            <a:ext cx="4929433" cy="3287893"/>
          </a:xfrm>
          <a:prstGeom prst="rect">
            <a:avLst/>
          </a:prstGeom>
        </p:spPr>
      </p:pic>
    </p:spTree>
    <p:extLst>
      <p:ext uri="{BB962C8B-B14F-4D97-AF65-F5344CB8AC3E}">
        <p14:creationId xmlns:p14="http://schemas.microsoft.com/office/powerpoint/2010/main" val="343707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847E-FD9C-9E98-53AB-F03898A98BFF}"/>
              </a:ext>
            </a:extLst>
          </p:cNvPr>
          <p:cNvSpPr>
            <a:spLocks noGrp="1"/>
          </p:cNvSpPr>
          <p:nvPr>
            <p:ph type="title"/>
          </p:nvPr>
        </p:nvSpPr>
        <p:spPr/>
        <p:txBody>
          <a:bodyPr/>
          <a:lstStyle/>
          <a:p>
            <a:r>
              <a:rPr lang="en-US" dirty="0"/>
              <a:t>What We Do</a:t>
            </a:r>
          </a:p>
        </p:txBody>
      </p:sp>
      <p:sp>
        <p:nvSpPr>
          <p:cNvPr id="3" name="Content Placeholder 2">
            <a:extLst>
              <a:ext uri="{FF2B5EF4-FFF2-40B4-BE49-F238E27FC236}">
                <a16:creationId xmlns:a16="http://schemas.microsoft.com/office/drawing/2014/main" id="{FFD4A2B1-8D95-14A8-DBE7-D386F548AD37}"/>
              </a:ext>
            </a:extLst>
          </p:cNvPr>
          <p:cNvSpPr>
            <a:spLocks noGrp="1"/>
          </p:cNvSpPr>
          <p:nvPr>
            <p:ph idx="1"/>
          </p:nvPr>
        </p:nvSpPr>
        <p:spPr>
          <a:xfrm>
            <a:off x="1097280" y="1845734"/>
            <a:ext cx="7199227" cy="4023360"/>
          </a:xfrm>
        </p:spPr>
        <p:txBody>
          <a:bodyPr>
            <a:normAutofit/>
          </a:bodyPr>
          <a:lstStyle/>
          <a:p>
            <a:pPr marL="0" indent="0">
              <a:lnSpc>
                <a:spcPct val="110000"/>
              </a:lnSpc>
              <a:buNone/>
            </a:pPr>
            <a:r>
              <a:rPr lang="en-US" dirty="0"/>
              <a:t>The Office of Graduate Studies provides leadership and service to promote graduate education and support graduate student success. We offer funding opportunities, host professional development events, and oversee the thesis, project and dissertation submission process.  </a:t>
            </a:r>
          </a:p>
          <a:p>
            <a:pPr marL="0" indent="0">
              <a:lnSpc>
                <a:spcPct val="110000"/>
              </a:lnSpc>
              <a:buNone/>
            </a:pPr>
            <a:r>
              <a:rPr lang="en-US" dirty="0"/>
              <a:t>We are home to the Graduate Resource Center. The GRC provides educational and community-building opportunities in a space dedicated exclusively to graduate students. </a:t>
            </a:r>
          </a:p>
          <a:p>
            <a:endParaRPr lang="en-US" dirty="0"/>
          </a:p>
        </p:txBody>
      </p:sp>
      <p:pic>
        <p:nvPicPr>
          <p:cNvPr id="5" name="Picture 4" descr="A yellow bird with black background&#10;&#10;AI-generated content may be incorrect.">
            <a:extLst>
              <a:ext uri="{FF2B5EF4-FFF2-40B4-BE49-F238E27FC236}">
                <a16:creationId xmlns:a16="http://schemas.microsoft.com/office/drawing/2014/main" id="{4A081AD7-AF21-EE3C-98EF-688D5CCF4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4726" y="1845734"/>
            <a:ext cx="3141720" cy="3415938"/>
          </a:xfrm>
          <a:prstGeom prst="rect">
            <a:avLst/>
          </a:prstGeom>
        </p:spPr>
      </p:pic>
    </p:spTree>
    <p:extLst>
      <p:ext uri="{BB962C8B-B14F-4D97-AF65-F5344CB8AC3E}">
        <p14:creationId xmlns:p14="http://schemas.microsoft.com/office/powerpoint/2010/main" val="2720602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EE9C1-D5ED-B253-520A-046B255D0749}"/>
              </a:ext>
            </a:extLst>
          </p:cNvPr>
          <p:cNvSpPr>
            <a:spLocks noGrp="1"/>
          </p:cNvSpPr>
          <p:nvPr>
            <p:ph type="title"/>
          </p:nvPr>
        </p:nvSpPr>
        <p:spPr/>
        <p:txBody>
          <a:bodyPr/>
          <a:lstStyle/>
          <a:p>
            <a:r>
              <a:rPr lang="en-US" dirty="0"/>
              <a:t>Visit Us in Library North A124</a:t>
            </a:r>
          </a:p>
        </p:txBody>
      </p:sp>
      <p:sp>
        <p:nvSpPr>
          <p:cNvPr id="3" name="Content Placeholder 2">
            <a:extLst>
              <a:ext uri="{FF2B5EF4-FFF2-40B4-BE49-F238E27FC236}">
                <a16:creationId xmlns:a16="http://schemas.microsoft.com/office/drawing/2014/main" id="{8E89332F-6AA3-58F3-9E33-00A09E2855DF}"/>
              </a:ext>
            </a:extLst>
          </p:cNvPr>
          <p:cNvSpPr>
            <a:spLocks noGrp="1"/>
          </p:cNvSpPr>
          <p:nvPr>
            <p:ph idx="1"/>
          </p:nvPr>
        </p:nvSpPr>
        <p:spPr/>
        <p:txBody>
          <a:bodyPr/>
          <a:lstStyle/>
          <a:p>
            <a:pPr marL="0" indent="0">
              <a:buNone/>
            </a:pPr>
            <a:r>
              <a:rPr lang="en-US" dirty="0"/>
              <a:t>Our space includes:</a:t>
            </a:r>
          </a:p>
          <a:p>
            <a:pPr lvl="1" algn="just">
              <a:lnSpc>
                <a:spcPct val="110000"/>
              </a:lnSpc>
            </a:pPr>
            <a:r>
              <a:rPr lang="en-US" dirty="0"/>
              <a:t>Open study area</a:t>
            </a:r>
          </a:p>
          <a:p>
            <a:pPr lvl="1" algn="just">
              <a:lnSpc>
                <a:spcPct val="110000"/>
              </a:lnSpc>
            </a:pPr>
            <a:r>
              <a:rPr lang="en-US" dirty="0"/>
              <a:t>Reservable study rooms</a:t>
            </a:r>
          </a:p>
          <a:p>
            <a:pPr lvl="1" algn="just">
              <a:lnSpc>
                <a:spcPct val="110000"/>
              </a:lnSpc>
            </a:pPr>
            <a:r>
              <a:rPr lang="en-US" dirty="0"/>
              <a:t>Reservable conference room</a:t>
            </a:r>
          </a:p>
          <a:p>
            <a:pPr lvl="1" algn="just">
              <a:lnSpc>
                <a:spcPct val="110000"/>
              </a:lnSpc>
            </a:pPr>
            <a:r>
              <a:rPr lang="en-US" dirty="0"/>
              <a:t>Lockers</a:t>
            </a:r>
          </a:p>
          <a:p>
            <a:pPr lvl="1" algn="just">
              <a:lnSpc>
                <a:spcPct val="110000"/>
              </a:lnSpc>
            </a:pPr>
            <a:r>
              <a:rPr lang="en-US" dirty="0"/>
              <a:t>Microwave </a:t>
            </a:r>
          </a:p>
          <a:p>
            <a:pPr marL="0" indent="0" algn="just">
              <a:lnSpc>
                <a:spcPct val="110000"/>
              </a:lnSpc>
              <a:buNone/>
            </a:pPr>
            <a:endParaRPr lang="en-US" dirty="0"/>
          </a:p>
          <a:p>
            <a:pPr marL="0" indent="0" algn="just">
              <a:lnSpc>
                <a:spcPct val="110000"/>
              </a:lnSpc>
              <a:buNone/>
            </a:pPr>
            <a:r>
              <a:rPr lang="en-US" dirty="0">
                <a:hlinkClick r:id="rId2"/>
              </a:rPr>
              <a:t>Our website</a:t>
            </a:r>
            <a:endParaRPr lang="en-US" dirty="0"/>
          </a:p>
          <a:p>
            <a:pPr marL="0" indent="0">
              <a:buNone/>
            </a:pPr>
            <a:endParaRPr lang="en-US" dirty="0"/>
          </a:p>
          <a:p>
            <a:pPr marL="0" indent="0">
              <a:buNone/>
            </a:pPr>
            <a:endParaRPr lang="en-US" dirty="0"/>
          </a:p>
        </p:txBody>
      </p:sp>
      <p:pic>
        <p:nvPicPr>
          <p:cNvPr id="6" name="Picture 5" descr="A room with many tables and chairs&#10;&#10;AI-generated content may be incorrect.">
            <a:extLst>
              <a:ext uri="{FF2B5EF4-FFF2-40B4-BE49-F238E27FC236}">
                <a16:creationId xmlns:a16="http://schemas.microsoft.com/office/drawing/2014/main" id="{DA178401-277A-CF36-AE8E-27975C277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612" y="2108883"/>
            <a:ext cx="2535674" cy="1690449"/>
          </a:xfrm>
          <a:prstGeom prst="rect">
            <a:avLst/>
          </a:prstGeom>
        </p:spPr>
      </p:pic>
      <p:pic>
        <p:nvPicPr>
          <p:cNvPr id="8" name="Picture 7" descr="A table with chairs in front of a wall of lockers&#10;&#10;AI-generated content may be incorrect.">
            <a:extLst>
              <a:ext uri="{FF2B5EF4-FFF2-40B4-BE49-F238E27FC236}">
                <a16:creationId xmlns:a16="http://schemas.microsoft.com/office/drawing/2014/main" id="{E706F684-74F8-34EC-B73A-E82B4CA6F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613" y="3826764"/>
            <a:ext cx="2535674" cy="1690449"/>
          </a:xfrm>
          <a:prstGeom prst="rect">
            <a:avLst/>
          </a:prstGeom>
        </p:spPr>
      </p:pic>
      <p:pic>
        <p:nvPicPr>
          <p:cNvPr id="10" name="Picture 9" descr="A room with tables and chairs&#10;&#10;AI-generated content may be incorrect.">
            <a:extLst>
              <a:ext uri="{FF2B5EF4-FFF2-40B4-BE49-F238E27FC236}">
                <a16:creationId xmlns:a16="http://schemas.microsoft.com/office/drawing/2014/main" id="{5C8D1AE1-FAB5-7F4A-A02A-63A2E3058C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3718" y="2107692"/>
            <a:ext cx="2536566" cy="1691044"/>
          </a:xfrm>
          <a:prstGeom prst="rect">
            <a:avLst/>
          </a:prstGeom>
        </p:spPr>
      </p:pic>
      <p:pic>
        <p:nvPicPr>
          <p:cNvPr id="12" name="Picture 11" descr="A room with a table and chairs&#10;&#10;AI-generated content may be incorrect.">
            <a:extLst>
              <a:ext uri="{FF2B5EF4-FFF2-40B4-BE49-F238E27FC236}">
                <a16:creationId xmlns:a16="http://schemas.microsoft.com/office/drawing/2014/main" id="{37969A93-5C04-B7BF-8E0D-07AE9935A6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3718" y="3826763"/>
            <a:ext cx="2535674" cy="1690449"/>
          </a:xfrm>
          <a:prstGeom prst="rect">
            <a:avLst/>
          </a:prstGeom>
        </p:spPr>
      </p:pic>
    </p:spTree>
    <p:extLst>
      <p:ext uri="{BB962C8B-B14F-4D97-AF65-F5344CB8AC3E}">
        <p14:creationId xmlns:p14="http://schemas.microsoft.com/office/powerpoint/2010/main" val="287354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3BF8-F4BF-9001-D5B7-63EA15DA0F18}"/>
              </a:ext>
            </a:extLst>
          </p:cNvPr>
          <p:cNvSpPr>
            <a:spLocks noGrp="1"/>
          </p:cNvSpPr>
          <p:nvPr>
            <p:ph type="title"/>
          </p:nvPr>
        </p:nvSpPr>
        <p:spPr/>
        <p:txBody>
          <a:bodyPr/>
          <a:lstStyle/>
          <a:p>
            <a:r>
              <a:rPr lang="en-US" dirty="0"/>
              <a:t>Graduate Student Responsibilities</a:t>
            </a:r>
          </a:p>
        </p:txBody>
      </p:sp>
      <p:sp>
        <p:nvSpPr>
          <p:cNvPr id="3" name="Text Placeholder 2">
            <a:extLst>
              <a:ext uri="{FF2B5EF4-FFF2-40B4-BE49-F238E27FC236}">
                <a16:creationId xmlns:a16="http://schemas.microsoft.com/office/drawing/2014/main" id="{6DFE6B1B-6903-498A-8C1D-2A9752FC87E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90999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9E2C-F54F-FE6A-766F-8494F98CCD67}"/>
              </a:ext>
            </a:extLst>
          </p:cNvPr>
          <p:cNvSpPr>
            <a:spLocks noGrp="1"/>
          </p:cNvSpPr>
          <p:nvPr>
            <p:ph type="title"/>
          </p:nvPr>
        </p:nvSpPr>
        <p:spPr/>
        <p:txBody>
          <a:bodyPr/>
          <a:lstStyle/>
          <a:p>
            <a:r>
              <a:rPr lang="en-US" dirty="0"/>
              <a:t>Connect with the GRC</a:t>
            </a:r>
          </a:p>
        </p:txBody>
      </p:sp>
      <p:sp>
        <p:nvSpPr>
          <p:cNvPr id="3" name="Content Placeholder 2">
            <a:extLst>
              <a:ext uri="{FF2B5EF4-FFF2-40B4-BE49-F238E27FC236}">
                <a16:creationId xmlns:a16="http://schemas.microsoft.com/office/drawing/2014/main" id="{494BB162-8F33-D9AF-320C-B19C45C8BE91}"/>
              </a:ext>
            </a:extLst>
          </p:cNvPr>
          <p:cNvSpPr>
            <a:spLocks noGrp="1"/>
          </p:cNvSpPr>
          <p:nvPr>
            <p:ph idx="1"/>
          </p:nvPr>
        </p:nvSpPr>
        <p:spPr>
          <a:xfrm>
            <a:off x="2810702" y="2303045"/>
            <a:ext cx="7616246" cy="3625835"/>
          </a:xfrm>
        </p:spPr>
        <p:txBody>
          <a:bodyPr>
            <a:normAutofit/>
          </a:bodyPr>
          <a:lstStyle/>
          <a:p>
            <a:pPr marL="0" indent="0">
              <a:lnSpc>
                <a:spcPct val="110000"/>
              </a:lnSpc>
              <a:buNone/>
            </a:pPr>
            <a:r>
              <a:rPr lang="en-US" dirty="0"/>
              <a:t>Enroll in our </a:t>
            </a:r>
            <a:r>
              <a:rPr lang="en-US" dirty="0">
                <a:hlinkClick r:id="rId2"/>
              </a:rPr>
              <a:t>Canvas course</a:t>
            </a:r>
            <a:r>
              <a:rPr lang="en-US" dirty="0"/>
              <a:t> to receive email announcements</a:t>
            </a:r>
          </a:p>
          <a:p>
            <a:pPr>
              <a:lnSpc>
                <a:spcPct val="110000"/>
              </a:lnSpc>
              <a:buFont typeface="Arial" panose="020B0604020202020204" pitchFamily="34" charset="0"/>
              <a:buChar char="•"/>
            </a:pPr>
            <a:endParaRPr lang="en-US" dirty="0"/>
          </a:p>
          <a:p>
            <a:pPr marL="0" indent="0">
              <a:lnSpc>
                <a:spcPct val="110000"/>
              </a:lnSpc>
              <a:buNone/>
            </a:pPr>
            <a:r>
              <a:rPr lang="en-US" dirty="0"/>
              <a:t>Participate in webinars and workshops (and </a:t>
            </a:r>
            <a:r>
              <a:rPr lang="en-US" dirty="0">
                <a:hlinkClick r:id="rId3"/>
              </a:rPr>
              <a:t>give us suggestions</a:t>
            </a:r>
            <a:r>
              <a:rPr lang="en-US" dirty="0"/>
              <a:t> for workshop topics)</a:t>
            </a:r>
          </a:p>
          <a:p>
            <a:pPr>
              <a:lnSpc>
                <a:spcPct val="110000"/>
              </a:lnSpc>
              <a:buFont typeface="Arial" panose="020B0604020202020204" pitchFamily="34" charset="0"/>
              <a:buChar char="•"/>
            </a:pPr>
            <a:endParaRPr lang="en-US" dirty="0"/>
          </a:p>
          <a:p>
            <a:pPr marL="0" indent="0">
              <a:lnSpc>
                <a:spcPct val="110000"/>
              </a:lnSpc>
              <a:buNone/>
            </a:pPr>
            <a:r>
              <a:rPr lang="en-US" dirty="0"/>
              <a:t>Take advantage of our </a:t>
            </a:r>
            <a:r>
              <a:rPr lang="en-US" dirty="0">
                <a:hlinkClick r:id="rId4"/>
              </a:rPr>
              <a:t>funding opportunities</a:t>
            </a:r>
            <a:r>
              <a:rPr lang="en-US" dirty="0"/>
              <a:t> </a:t>
            </a:r>
          </a:p>
        </p:txBody>
      </p:sp>
      <p:pic>
        <p:nvPicPr>
          <p:cNvPr id="6" name="Graphic 5" descr="Open envelope with solid fill">
            <a:extLst>
              <a:ext uri="{FF2B5EF4-FFF2-40B4-BE49-F238E27FC236}">
                <a16:creationId xmlns:a16="http://schemas.microsoft.com/office/drawing/2014/main" id="{E1604A92-1F59-C800-1459-3707CD99A3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7280" y="1946318"/>
            <a:ext cx="1371600" cy="1371600"/>
          </a:xfrm>
          <a:prstGeom prst="rect">
            <a:avLst/>
          </a:prstGeom>
        </p:spPr>
      </p:pic>
      <p:pic>
        <p:nvPicPr>
          <p:cNvPr id="10" name="Graphic 9" descr="Group brainstorm with solid fill">
            <a:extLst>
              <a:ext uri="{FF2B5EF4-FFF2-40B4-BE49-F238E27FC236}">
                <a16:creationId xmlns:a16="http://schemas.microsoft.com/office/drawing/2014/main" id="{04F49915-E48B-7C1C-3A16-D51DCAB66F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7280" y="3317918"/>
            <a:ext cx="1371600" cy="1371600"/>
          </a:xfrm>
          <a:prstGeom prst="rect">
            <a:avLst/>
          </a:prstGeom>
        </p:spPr>
      </p:pic>
      <p:pic>
        <p:nvPicPr>
          <p:cNvPr id="14" name="Graphic 13" descr="Money with solid fill">
            <a:extLst>
              <a:ext uri="{FF2B5EF4-FFF2-40B4-BE49-F238E27FC236}">
                <a16:creationId xmlns:a16="http://schemas.microsoft.com/office/drawing/2014/main" id="{1B701861-6E65-2B51-4653-7A3A5F65CD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7280" y="4689518"/>
            <a:ext cx="1371600" cy="1371600"/>
          </a:xfrm>
          <a:prstGeom prst="rect">
            <a:avLst/>
          </a:prstGeom>
        </p:spPr>
      </p:pic>
    </p:spTree>
    <p:extLst>
      <p:ext uri="{BB962C8B-B14F-4D97-AF65-F5344CB8AC3E}">
        <p14:creationId xmlns:p14="http://schemas.microsoft.com/office/powerpoint/2010/main" val="200349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6D68-C2C6-59D9-EFCC-A777F706FE79}"/>
              </a:ext>
            </a:extLst>
          </p:cNvPr>
          <p:cNvSpPr>
            <a:spLocks noGrp="1"/>
          </p:cNvSpPr>
          <p:nvPr>
            <p:ph type="title"/>
          </p:nvPr>
        </p:nvSpPr>
        <p:spPr/>
        <p:txBody>
          <a:bodyPr/>
          <a:lstStyle/>
          <a:p>
            <a:r>
              <a:rPr lang="en-US" dirty="0"/>
              <a:t>Maintain Regular Contact With Your Graduate Advisor</a:t>
            </a:r>
          </a:p>
        </p:txBody>
      </p:sp>
      <p:sp>
        <p:nvSpPr>
          <p:cNvPr id="3" name="Content Placeholder 2">
            <a:extLst>
              <a:ext uri="{FF2B5EF4-FFF2-40B4-BE49-F238E27FC236}">
                <a16:creationId xmlns:a16="http://schemas.microsoft.com/office/drawing/2014/main" id="{2243933F-713D-7313-C85C-68FF33D0CE88}"/>
              </a:ext>
            </a:extLst>
          </p:cNvPr>
          <p:cNvSpPr>
            <a:spLocks noGrp="1"/>
          </p:cNvSpPr>
          <p:nvPr>
            <p:ph idx="1"/>
          </p:nvPr>
        </p:nvSpPr>
        <p:spPr>
          <a:xfrm>
            <a:off x="1097280" y="2010326"/>
            <a:ext cx="8307324" cy="4023360"/>
          </a:xfrm>
        </p:spPr>
        <p:txBody>
          <a:bodyPr/>
          <a:lstStyle/>
          <a:p>
            <a:pPr marL="0" indent="0">
              <a:lnSpc>
                <a:spcPct val="110000"/>
              </a:lnSpc>
              <a:buNone/>
            </a:pPr>
            <a:r>
              <a:rPr lang="en-US" dirty="0"/>
              <a:t>Regularly check in with your graduate advisor during your time in the program. At a minimum, plan to meet with your grad advisor:</a:t>
            </a:r>
          </a:p>
          <a:p>
            <a:pPr marL="342900" indent="-342900">
              <a:lnSpc>
                <a:spcPct val="110000"/>
              </a:lnSpc>
              <a:buFont typeface="+mj-lt"/>
              <a:buAutoNum type="arabicPeriod"/>
            </a:pPr>
            <a:r>
              <a:rPr lang="en-US" dirty="0"/>
              <a:t>Early in your first semester to </a:t>
            </a:r>
            <a:r>
              <a:rPr lang="en-US" b="1" dirty="0"/>
              <a:t>establish your program plan</a:t>
            </a:r>
          </a:p>
          <a:p>
            <a:pPr marL="342900" indent="-342900">
              <a:lnSpc>
                <a:spcPct val="110000"/>
              </a:lnSpc>
              <a:buFont typeface="+mj-lt"/>
              <a:buAutoNum type="arabicPeriod"/>
            </a:pPr>
            <a:r>
              <a:rPr lang="en-US" dirty="0"/>
              <a:t>To </a:t>
            </a:r>
            <a:r>
              <a:rPr lang="en-US" b="1" dirty="0"/>
              <a:t>advance to candidacy </a:t>
            </a:r>
            <a:r>
              <a:rPr lang="en-US" dirty="0"/>
              <a:t>before you enroll in thesis, project, or comprehensive exam units </a:t>
            </a:r>
          </a:p>
          <a:p>
            <a:pPr marL="342900" indent="-342900">
              <a:lnSpc>
                <a:spcPct val="110000"/>
              </a:lnSpc>
              <a:buFont typeface="+mj-lt"/>
              <a:buAutoNum type="arabicPeriod"/>
            </a:pPr>
            <a:r>
              <a:rPr lang="en-US" dirty="0"/>
              <a:t>During the term prior to your expected graduation term to </a:t>
            </a:r>
            <a:r>
              <a:rPr lang="en-US" b="1" dirty="0"/>
              <a:t>prepare your graduation application</a:t>
            </a:r>
          </a:p>
          <a:p>
            <a:pPr marL="0" indent="0">
              <a:buNone/>
            </a:pPr>
            <a:endParaRPr lang="en-US" dirty="0"/>
          </a:p>
        </p:txBody>
      </p:sp>
    </p:spTree>
    <p:extLst>
      <p:ext uri="{BB962C8B-B14F-4D97-AF65-F5344CB8AC3E}">
        <p14:creationId xmlns:p14="http://schemas.microsoft.com/office/powerpoint/2010/main" val="10330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FE5A5-C374-7947-BD4C-BB5DDEEF0EEE}"/>
              </a:ext>
            </a:extLst>
          </p:cNvPr>
          <p:cNvSpPr>
            <a:spLocks noGrp="1"/>
          </p:cNvSpPr>
          <p:nvPr>
            <p:ph type="title"/>
          </p:nvPr>
        </p:nvSpPr>
        <p:spPr/>
        <p:txBody>
          <a:bodyPr/>
          <a:lstStyle/>
          <a:p>
            <a:r>
              <a:rPr lang="en-US" dirty="0"/>
              <a:t>Monitor Your Degree Progress</a:t>
            </a:r>
          </a:p>
        </p:txBody>
      </p:sp>
      <p:sp>
        <p:nvSpPr>
          <p:cNvPr id="3" name="Content Placeholder 2">
            <a:extLst>
              <a:ext uri="{FF2B5EF4-FFF2-40B4-BE49-F238E27FC236}">
                <a16:creationId xmlns:a16="http://schemas.microsoft.com/office/drawing/2014/main" id="{EE30492A-9DB0-9366-2848-0A14FF2160ED}"/>
              </a:ext>
            </a:extLst>
          </p:cNvPr>
          <p:cNvSpPr>
            <a:spLocks noGrp="1"/>
          </p:cNvSpPr>
          <p:nvPr>
            <p:ph idx="1"/>
          </p:nvPr>
        </p:nvSpPr>
        <p:spPr/>
        <p:txBody>
          <a:bodyPr/>
          <a:lstStyle/>
          <a:p>
            <a:pPr>
              <a:lnSpc>
                <a:spcPct val="110000"/>
              </a:lnSpc>
            </a:pPr>
            <a:r>
              <a:rPr lang="en-US" dirty="0"/>
              <a:t>Learn the </a:t>
            </a:r>
            <a:r>
              <a:rPr lang="en-US" dirty="0">
                <a:hlinkClick r:id="rId2"/>
              </a:rPr>
              <a:t>University policies </a:t>
            </a:r>
            <a:r>
              <a:rPr lang="en-US" dirty="0"/>
              <a:t>regarding graduate study</a:t>
            </a:r>
          </a:p>
          <a:p>
            <a:pPr marL="800123" lvl="1" indent="-342900">
              <a:lnSpc>
                <a:spcPct val="110000"/>
              </a:lnSpc>
            </a:pPr>
            <a:r>
              <a:rPr lang="en-US" dirty="0"/>
              <a:t>Many graduate programs have additional requirements that must be met along with University requirements</a:t>
            </a:r>
          </a:p>
          <a:p>
            <a:pPr>
              <a:lnSpc>
                <a:spcPct val="110000"/>
              </a:lnSpc>
            </a:pPr>
            <a:r>
              <a:rPr lang="en-US" dirty="0"/>
              <a:t>Read your </a:t>
            </a:r>
            <a:r>
              <a:rPr lang="en-US" dirty="0">
                <a:hlinkClick r:id="rId3"/>
              </a:rPr>
              <a:t>program’s catalog page</a:t>
            </a:r>
            <a:endParaRPr lang="en-US" dirty="0"/>
          </a:p>
          <a:p>
            <a:endParaRPr lang="en-US" dirty="0"/>
          </a:p>
        </p:txBody>
      </p:sp>
      <p:grpSp>
        <p:nvGrpSpPr>
          <p:cNvPr id="5" name="Group 4">
            <a:extLst>
              <a:ext uri="{FF2B5EF4-FFF2-40B4-BE49-F238E27FC236}">
                <a16:creationId xmlns:a16="http://schemas.microsoft.com/office/drawing/2014/main" id="{63FA4333-AEFE-8215-F9CF-8B0677997F89}"/>
              </a:ext>
            </a:extLst>
          </p:cNvPr>
          <p:cNvGrpSpPr/>
          <p:nvPr/>
        </p:nvGrpSpPr>
        <p:grpSpPr>
          <a:xfrm>
            <a:off x="2509899" y="3843258"/>
            <a:ext cx="7172200" cy="2049199"/>
            <a:chOff x="2509899" y="3843258"/>
            <a:chExt cx="7172200" cy="2049199"/>
          </a:xfrm>
        </p:grpSpPr>
        <p:sp>
          <p:nvSpPr>
            <p:cNvPr id="6" name="Freeform: Shape 5">
              <a:hlinkClick r:id="rId4"/>
              <a:extLst>
                <a:ext uri="{FF2B5EF4-FFF2-40B4-BE49-F238E27FC236}">
                  <a16:creationId xmlns:a16="http://schemas.microsoft.com/office/drawing/2014/main" id="{469DF6EB-C289-7866-AFFC-53BA286C4C16}"/>
                </a:ext>
              </a:extLst>
            </p:cNvPr>
            <p:cNvSpPr/>
            <p:nvPr/>
          </p:nvSpPr>
          <p:spPr>
            <a:xfrm>
              <a:off x="2509899" y="3843258"/>
              <a:ext cx="3415333" cy="2049199"/>
            </a:xfrm>
            <a:custGeom>
              <a:avLst/>
              <a:gdLst>
                <a:gd name="connsiteX0" fmla="*/ 0 w 3415333"/>
                <a:gd name="connsiteY0" fmla="*/ 0 h 2049199"/>
                <a:gd name="connsiteX1" fmla="*/ 3415333 w 3415333"/>
                <a:gd name="connsiteY1" fmla="*/ 0 h 2049199"/>
                <a:gd name="connsiteX2" fmla="*/ 3415333 w 3415333"/>
                <a:gd name="connsiteY2" fmla="*/ 2049199 h 2049199"/>
                <a:gd name="connsiteX3" fmla="*/ 0 w 3415333"/>
                <a:gd name="connsiteY3" fmla="*/ 2049199 h 2049199"/>
                <a:gd name="connsiteX4" fmla="*/ 0 w 3415333"/>
                <a:gd name="connsiteY4" fmla="*/ 0 h 20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333" h="2049199">
                  <a:moveTo>
                    <a:pt x="0" y="0"/>
                  </a:moveTo>
                  <a:lnTo>
                    <a:pt x="3415333" y="0"/>
                  </a:lnTo>
                  <a:lnTo>
                    <a:pt x="3415333" y="2049199"/>
                  </a:lnTo>
                  <a:lnTo>
                    <a:pt x="0" y="204919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Montserrat" panose="00000500000000000000" pitchFamily="2" charset="0"/>
                </a:rPr>
                <a:t>Catalog</a:t>
              </a:r>
            </a:p>
          </p:txBody>
        </p:sp>
        <p:sp>
          <p:nvSpPr>
            <p:cNvPr id="7" name="Freeform: Shape 6">
              <a:hlinkClick r:id="rId5"/>
              <a:extLst>
                <a:ext uri="{FF2B5EF4-FFF2-40B4-BE49-F238E27FC236}">
                  <a16:creationId xmlns:a16="http://schemas.microsoft.com/office/drawing/2014/main" id="{D6BF543E-6F07-0033-7F91-CF4D1E475216}"/>
                </a:ext>
              </a:extLst>
            </p:cNvPr>
            <p:cNvSpPr/>
            <p:nvPr/>
          </p:nvSpPr>
          <p:spPr>
            <a:xfrm>
              <a:off x="6266766" y="3843258"/>
              <a:ext cx="3415333" cy="2049199"/>
            </a:xfrm>
            <a:custGeom>
              <a:avLst/>
              <a:gdLst>
                <a:gd name="connsiteX0" fmla="*/ 0 w 3415333"/>
                <a:gd name="connsiteY0" fmla="*/ 0 h 2049199"/>
                <a:gd name="connsiteX1" fmla="*/ 3415333 w 3415333"/>
                <a:gd name="connsiteY1" fmla="*/ 0 h 2049199"/>
                <a:gd name="connsiteX2" fmla="*/ 3415333 w 3415333"/>
                <a:gd name="connsiteY2" fmla="*/ 2049199 h 2049199"/>
                <a:gd name="connsiteX3" fmla="*/ 0 w 3415333"/>
                <a:gd name="connsiteY3" fmla="*/ 2049199 h 2049199"/>
                <a:gd name="connsiteX4" fmla="*/ 0 w 3415333"/>
                <a:gd name="connsiteY4" fmla="*/ 0 h 20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333" h="2049199">
                  <a:moveTo>
                    <a:pt x="0" y="0"/>
                  </a:moveTo>
                  <a:lnTo>
                    <a:pt x="3415333" y="0"/>
                  </a:lnTo>
                  <a:lnTo>
                    <a:pt x="3415333" y="2049199"/>
                  </a:lnTo>
                  <a:lnTo>
                    <a:pt x="0" y="204919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Montserrat" panose="00000500000000000000" pitchFamily="2" charset="0"/>
                </a:rPr>
                <a:t>Faculty Handbook</a:t>
              </a:r>
            </a:p>
          </p:txBody>
        </p:sp>
      </p:grpSp>
    </p:spTree>
    <p:extLst>
      <p:ext uri="{BB962C8B-B14F-4D97-AF65-F5344CB8AC3E}">
        <p14:creationId xmlns:p14="http://schemas.microsoft.com/office/powerpoint/2010/main" val="4152674105"/>
      </p:ext>
    </p:extLst>
  </p:cSld>
  <p:clrMapOvr>
    <a:masterClrMapping/>
  </p:clrMapOvr>
</p:sld>
</file>

<file path=ppt/theme/theme1.xml><?xml version="1.0" encoding="utf-8"?>
<a:theme xmlns:a="http://schemas.openxmlformats.org/drawingml/2006/main" name="Retrospect">
  <a:themeElements>
    <a:clrScheme name="Custom 4">
      <a:dk1>
        <a:sysClr val="windowText" lastClr="000000"/>
      </a:dk1>
      <a:lt1>
        <a:sysClr val="window" lastClr="FFFFFF"/>
      </a:lt1>
      <a:dk2>
        <a:srgbClr val="000000"/>
      </a:dk2>
      <a:lt2>
        <a:srgbClr val="F8F8F8"/>
      </a:lt2>
      <a:accent1>
        <a:srgbClr val="4A4F55"/>
      </a:accent1>
      <a:accent2>
        <a:srgbClr val="FFCE00"/>
      </a:accent2>
      <a:accent3>
        <a:srgbClr val="969696"/>
      </a:accent3>
      <a:accent4>
        <a:srgbClr val="808080"/>
      </a:accent4>
      <a:accent5>
        <a:srgbClr val="5F5F5F"/>
      </a:accent5>
      <a:accent6>
        <a:srgbClr val="4D4D4D"/>
      </a:accent6>
      <a:hlink>
        <a:srgbClr val="0070C0"/>
      </a:hlink>
      <a:folHlink>
        <a:srgbClr val="91919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289</TotalTime>
  <Words>954</Words>
  <Application>Microsoft Office PowerPoint</Application>
  <PresentationFormat>Widescreen</PresentationFormat>
  <Paragraphs>121</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Montserrat</vt:lpstr>
      <vt:lpstr>Tisa Offc</vt:lpstr>
      <vt:lpstr>Retrospect</vt:lpstr>
      <vt:lpstr>NEW GRADUATE STUDENT ORIENTATION</vt:lpstr>
      <vt:lpstr>Agenda for Today</vt:lpstr>
      <vt:lpstr>Our Team</vt:lpstr>
      <vt:lpstr>What We Do</vt:lpstr>
      <vt:lpstr>Visit Us in Library North A124</vt:lpstr>
      <vt:lpstr>Graduate Student Responsibilities</vt:lpstr>
      <vt:lpstr>Connect with the GRC</vt:lpstr>
      <vt:lpstr>Maintain Regular Contact With Your Graduate Advisor</vt:lpstr>
      <vt:lpstr>Monitor Your Degree Progress</vt:lpstr>
      <vt:lpstr>Graduate Policy Quick Facts</vt:lpstr>
      <vt:lpstr>Prepare Early for Your Culminating Experience</vt:lpstr>
      <vt:lpstr>Graduate Student Responsibilities </vt:lpstr>
      <vt:lpstr>Academic and Professional Development as a Graduate Student</vt:lpstr>
      <vt:lpstr>Actively Develop Research and Writing Skills</vt:lpstr>
      <vt:lpstr>Leadership and Engagement</vt:lpstr>
      <vt:lpstr>Interested in a PhD? Consider the PreDoc and CDIP!</vt:lpstr>
      <vt:lpstr>Compete in the Grad Slam</vt:lpstr>
      <vt:lpstr>Make Use of Services and Support in other Offices and Centers</vt:lpstr>
      <vt:lpstr>Graduate school is an opportunity…</vt:lpstr>
      <vt:lpstr>THANK YOU AND WELCOME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Chavez, Andrew R</dc:creator>
  <cp:lastModifiedBy>Chavez, Andrew R</cp:lastModifiedBy>
  <cp:revision>4</cp:revision>
  <dcterms:created xsi:type="dcterms:W3CDTF">2025-08-12T16:50:48Z</dcterms:created>
  <dcterms:modified xsi:type="dcterms:W3CDTF">2025-08-12T21:40:43Z</dcterms:modified>
</cp:coreProperties>
</file>