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Lst>
  <p:notesMasterIdLst>
    <p:notesMasterId r:id="rId19"/>
  </p:notesMasterIdLst>
  <p:handoutMasterIdLst>
    <p:handoutMasterId r:id="rId20"/>
  </p:handoutMasterIdLst>
  <p:sldIdLst>
    <p:sldId id="256" r:id="rId2"/>
    <p:sldId id="280" r:id="rId3"/>
    <p:sldId id="284" r:id="rId4"/>
    <p:sldId id="263" r:id="rId5"/>
    <p:sldId id="282" r:id="rId6"/>
    <p:sldId id="281" r:id="rId7"/>
    <p:sldId id="278" r:id="rId8"/>
    <p:sldId id="285" r:id="rId9"/>
    <p:sldId id="286" r:id="rId10"/>
    <p:sldId id="271" r:id="rId11"/>
    <p:sldId id="287" r:id="rId12"/>
    <p:sldId id="273" r:id="rId13"/>
    <p:sldId id="290" r:id="rId14"/>
    <p:sldId id="289" r:id="rId15"/>
    <p:sldId id="267" r:id="rId16"/>
    <p:sldId id="294" r:id="rId17"/>
    <p:sldId id="295"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9">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26"/>
  </p:normalViewPr>
  <p:slideViewPr>
    <p:cSldViewPr snapToGrid="0" snapToObjects="1" showGuides="1">
      <p:cViewPr varScale="1">
        <p:scale>
          <a:sx n="70" d="100"/>
          <a:sy n="70" d="100"/>
        </p:scale>
        <p:origin x="1180" y="52"/>
      </p:cViewPr>
      <p:guideLst>
        <p:guide orient="horz" pos="2139"/>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nnors, David N" userId="47813c51-9c67-4d3c-9c87-6e905e66f5bf" providerId="ADAL" clId="{47715444-26B1-4EF7-9BF2-CD01846F19F0}"/>
    <pc:docChg chg="modSld">
      <pc:chgData name="Connors, David N" userId="47813c51-9c67-4d3c-9c87-6e905e66f5bf" providerId="ADAL" clId="{47715444-26B1-4EF7-9BF2-CD01846F19F0}" dt="2026-04-06T23:01:07.436" v="32" actId="6549"/>
      <pc:docMkLst>
        <pc:docMk/>
      </pc:docMkLst>
      <pc:sldChg chg="modSp mod">
        <pc:chgData name="Connors, David N" userId="47813c51-9c67-4d3c-9c87-6e905e66f5bf" providerId="ADAL" clId="{47715444-26B1-4EF7-9BF2-CD01846F19F0}" dt="2026-04-06T23:01:07.436" v="32" actId="6549"/>
        <pc:sldMkLst>
          <pc:docMk/>
          <pc:sldMk cId="0" sldId="256"/>
        </pc:sldMkLst>
        <pc:spChg chg="mod">
          <ac:chgData name="Connors, David N" userId="47813c51-9c67-4d3c-9c87-6e905e66f5bf" providerId="ADAL" clId="{47715444-26B1-4EF7-9BF2-CD01846F19F0}" dt="2026-04-06T23:01:07.436" v="32" actId="6549"/>
          <ac:spMkLst>
            <pc:docMk/>
            <pc:sldMk cId="0" sldId="256"/>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D19C901-51D2-5F41-90B4-56C8494A807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F35559A-89FF-F94C-9787-A11270A6B8D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C4234BC-D1AE-614A-93C9-941E9F588D2C}" type="datetimeFigureOut">
              <a:rPr lang="en-US" smtClean="0"/>
              <a:t>4/6/2026</a:t>
            </a:fld>
            <a:endParaRPr lang="en-US"/>
          </a:p>
        </p:txBody>
      </p:sp>
      <p:sp>
        <p:nvSpPr>
          <p:cNvPr id="4" name="Footer Placeholder 3">
            <a:extLst>
              <a:ext uri="{FF2B5EF4-FFF2-40B4-BE49-F238E27FC236}">
                <a16:creationId xmlns:a16="http://schemas.microsoft.com/office/drawing/2014/main" id="{9343ECEA-4A74-A846-AC05-D9BE3FD7C3A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B2D9044-2179-F341-8818-954586B4D4E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88740EE-0E34-0B46-B031-A27F31EAD735}" type="slidenum">
              <a:rPr lang="en-US" smtClean="0"/>
              <a:t>‹#›</a:t>
            </a:fld>
            <a:endParaRPr lang="en-US"/>
          </a:p>
        </p:txBody>
      </p:sp>
    </p:spTree>
    <p:extLst>
      <p:ext uri="{BB962C8B-B14F-4D97-AF65-F5344CB8AC3E}">
        <p14:creationId xmlns:p14="http://schemas.microsoft.com/office/powerpoint/2010/main" val="1123421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FE3CCD-DA39-9B43-93E6-50A1496A7B26}" type="datetimeFigureOut">
              <a:rPr lang="en-US" smtClean="0"/>
              <a:pPr/>
              <a:t>4/6/2026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FC9C77-47B7-3249-B88B-1A78B158413C}" type="slidenum">
              <a:rPr lang="en-US" smtClean="0"/>
              <a:pPr/>
              <a:t>‹#›</a:t>
            </a:fld>
            <a:endParaRPr lang="en-US"/>
          </a:p>
        </p:txBody>
      </p:sp>
    </p:spTree>
    <p:extLst>
      <p:ext uri="{BB962C8B-B14F-4D97-AF65-F5344CB8AC3E}">
        <p14:creationId xmlns:p14="http://schemas.microsoft.com/office/powerpoint/2010/main" val="301840465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PR surveys, focus groups with groups that have recently undergone PR, conversation</a:t>
            </a:r>
            <a:r>
              <a:rPr lang="en-US" baseline="0" dirty="0"/>
              <a:t> with Deans and faculty, a new PR handbook is in the works. </a:t>
            </a:r>
            <a:endParaRPr lang="en-US" dirty="0"/>
          </a:p>
        </p:txBody>
      </p:sp>
      <p:sp>
        <p:nvSpPr>
          <p:cNvPr id="4" name="Slide Number Placeholder 3"/>
          <p:cNvSpPr>
            <a:spLocks noGrp="1"/>
          </p:cNvSpPr>
          <p:nvPr>
            <p:ph type="sldNum" sz="quarter" idx="10"/>
          </p:nvPr>
        </p:nvSpPr>
        <p:spPr/>
        <p:txBody>
          <a:bodyPr/>
          <a:lstStyle/>
          <a:p>
            <a:fld id="{09FC9C77-47B7-3249-B88B-1A78B158413C}"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9FC9C77-47B7-3249-B88B-1A78B158413C}" type="slidenum">
              <a:rPr lang="en-US" smtClean="0"/>
              <a:pPr/>
              <a:t>12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9FC9C77-47B7-3249-B88B-1A78B158413C}" type="slidenum">
              <a:rPr lang="en-US" smtClean="0"/>
              <a:pPr/>
              <a:t>16</a:t>
            </a:fld>
            <a:endParaRPr lang="en-US"/>
          </a:p>
        </p:txBody>
      </p:sp>
    </p:spTree>
    <p:extLst>
      <p:ext uri="{BB962C8B-B14F-4D97-AF65-F5344CB8AC3E}">
        <p14:creationId xmlns:p14="http://schemas.microsoft.com/office/powerpoint/2010/main" val="10052283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lstStyle>
          <a:p>
            <a:fld id="{1E00334F-9348-5042-8E7A-DDCF3A83B265}" type="datetimeFigureOut">
              <a:rPr lang="en-US" smtClean="0"/>
              <a:pPr/>
              <a:t>4/6/2026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lstStyle>
          <a:p>
            <a:fld id="{98CDC339-631E-E04E-AEE4-36812A2383B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E00334F-9348-5042-8E7A-DDCF3A83B265}" type="datetimeFigureOut">
              <a:rPr lang="en-US" smtClean="0"/>
              <a:pPr/>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DC339-631E-E04E-AEE4-36812A2383B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E00334F-9348-5042-8E7A-DDCF3A83B265}" type="datetimeFigureOut">
              <a:rPr lang="en-US" smtClean="0"/>
              <a:pPr/>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DC339-631E-E04E-AEE4-36812A2383B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E00334F-9348-5042-8E7A-DDCF3A83B265}" type="datetimeFigureOut">
              <a:rPr lang="en-US" smtClean="0"/>
              <a:pPr/>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DC339-631E-E04E-AEE4-36812A2383B2}"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E00334F-9348-5042-8E7A-DDCF3A83B265}" type="datetimeFigureOut">
              <a:rPr lang="en-US" smtClean="0"/>
              <a:pPr/>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DC339-631E-E04E-AEE4-36812A2383B2}"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E00334F-9348-5042-8E7A-DDCF3A83B265}" type="datetimeFigureOut">
              <a:rPr lang="en-US" smtClean="0"/>
              <a:pPr/>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CDC339-631E-E04E-AEE4-36812A2383B2}"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E00334F-9348-5042-8E7A-DDCF3A83B265}" type="datetimeFigureOut">
              <a:rPr lang="en-US" smtClean="0"/>
              <a:pPr/>
              <a:t>4/6/2026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CDC339-631E-E04E-AEE4-36812A2383B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E00334F-9348-5042-8E7A-DDCF3A83B265}" type="datetimeFigureOut">
              <a:rPr lang="en-US" smtClean="0"/>
              <a:pPr/>
              <a:t>4/6/2026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CDC339-631E-E04E-AEE4-36812A2383B2}"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00334F-9348-5042-8E7A-DDCF3A83B265}" type="datetimeFigureOut">
              <a:rPr lang="en-US" smtClean="0"/>
              <a:pPr/>
              <a:t>4/6/2026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CDC339-631E-E04E-AEE4-36812A2383B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1E00334F-9348-5042-8E7A-DDCF3A83B265}" type="datetimeFigureOut">
              <a:rPr lang="en-US" smtClean="0"/>
              <a:pPr/>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CDC339-631E-E04E-AEE4-36812A2383B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lstStyle>
          <a:p>
            <a:fld id="{1E00334F-9348-5042-8E7A-DDCF3A83B265}" type="datetimeFigureOut">
              <a:rPr lang="en-US" smtClean="0"/>
              <a:pPr/>
              <a:t>4/6/2026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98CDC339-631E-E04E-AEE4-36812A2383B2}"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en-US"/>
              <a:t>Click to edit Master title style</a:t>
            </a:r>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fld id="{1E00334F-9348-5042-8E7A-DDCF3A83B265}" type="datetimeFigureOut">
              <a:rPr lang="en-US" smtClean="0"/>
              <a:pPr/>
              <a:t>4/6/2026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98CDC339-631E-E04E-AEE4-36812A2383B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0">
                                            <p:txEl>
                                              <p:pRg st="0" end="0"/>
                                            </p:txEl>
                                          </p:spTgt>
                                        </p:tgtEl>
                                        <p:attrNameLst>
                                          <p:attrName>style.visibility</p:attrName>
                                        </p:attrNameLst>
                                      </p:cBhvr>
                                      <p:to>
                                        <p:strVal val="visible"/>
                                      </p:to>
                                    </p:set>
                                    <p:animEffect transition="in" filter="dissolve">
                                      <p:cBhvr>
                                        <p:cTn id="7" dur="500"/>
                                        <p:tgtEl>
                                          <p:spTgt spid="3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0">
                                            <p:txEl>
                                              <p:pRg st="1" end="1"/>
                                            </p:txEl>
                                          </p:spTgt>
                                        </p:tgtEl>
                                        <p:attrNameLst>
                                          <p:attrName>style.visibility</p:attrName>
                                        </p:attrNameLst>
                                      </p:cBhvr>
                                      <p:to>
                                        <p:strVal val="visible"/>
                                      </p:to>
                                    </p:set>
                                    <p:animEffect transition="in" filter="dissolve">
                                      <p:cBhvr>
                                        <p:cTn id="12" dur="500"/>
                                        <p:tgtEl>
                                          <p:spTgt spid="3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0">
                                            <p:txEl>
                                              <p:pRg st="2" end="2"/>
                                            </p:txEl>
                                          </p:spTgt>
                                        </p:tgtEl>
                                        <p:attrNameLst>
                                          <p:attrName>style.visibility</p:attrName>
                                        </p:attrNameLst>
                                      </p:cBhvr>
                                      <p:to>
                                        <p:strVal val="visible"/>
                                      </p:to>
                                    </p:set>
                                    <p:animEffect transition="in" filter="dissolve">
                                      <p:cBhvr>
                                        <p:cTn id="17" dur="500"/>
                                        <p:tgtEl>
                                          <p:spTgt spid="3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0">
                                            <p:txEl>
                                              <p:pRg st="3" end="3"/>
                                            </p:txEl>
                                          </p:spTgt>
                                        </p:tgtEl>
                                        <p:attrNameLst>
                                          <p:attrName>style.visibility</p:attrName>
                                        </p:attrNameLst>
                                      </p:cBhvr>
                                      <p:to>
                                        <p:strVal val="visible"/>
                                      </p:to>
                                    </p:set>
                                    <p:animEffect transition="in" filter="dissolve">
                                      <p:cBhvr>
                                        <p:cTn id="22" dur="500"/>
                                        <p:tgtEl>
                                          <p:spTgt spid="30">
                                            <p:txEl>
                                              <p:pRg st="3" end="3"/>
                                            </p:txEl>
                                          </p:spTgt>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30">
                                            <p:txEl>
                                              <p:pRg st="4" end="4"/>
                                            </p:txEl>
                                          </p:spTgt>
                                        </p:tgtEl>
                                        <p:attrNameLst>
                                          <p:attrName>style.visibility</p:attrName>
                                        </p:attrNameLst>
                                      </p:cBhvr>
                                      <p:to>
                                        <p:strVal val="visible"/>
                                      </p:to>
                                    </p:set>
                                    <p:animEffect transition="in" filter="dissolve">
                                      <p:cBhvr>
                                        <p:cTn id="25" dur="500"/>
                                        <p:tgtEl>
                                          <p:spTgt spid="3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build="p" bldLvl="4">
        <p:tmplLst>
          <p:tmpl lvl="1">
            <p:tnLst>
              <p:par>
                <p:cTn presetID="9" presetClass="entr" presetSubtype="0" fill="hold" nodeType="click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dissolve">
                      <p:cBhvr>
                        <p:cTn dur="500"/>
                        <p:tgtEl>
                          <p:spTgt spid="30"/>
                        </p:tgtEl>
                      </p:cBhvr>
                    </p:animEffect>
                  </p:childTnLst>
                </p:cTn>
              </p:par>
            </p:tnLst>
          </p:tmpl>
          <p:tmpl lvl="2">
            <p:tnLst>
              <p:par>
                <p:cTn presetID="9" presetClass="entr" presetSubtype="0" fill="hold" nodeType="click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dissolve">
                      <p:cBhvr>
                        <p:cTn dur="500"/>
                        <p:tgtEl>
                          <p:spTgt spid="30"/>
                        </p:tgtEl>
                      </p:cBhvr>
                    </p:animEffect>
                  </p:childTnLst>
                </p:cTn>
              </p:par>
            </p:tnLst>
          </p:tmpl>
          <p:tmpl lvl="3">
            <p:tnLst>
              <p:par>
                <p:cTn presetID="9" presetClass="entr" presetSubtype="0" fill="hold" nodeType="click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dissolve">
                      <p:cBhvr>
                        <p:cTn dur="500"/>
                        <p:tgtEl>
                          <p:spTgt spid="30"/>
                        </p:tgtEl>
                      </p:cBhvr>
                    </p:animEffect>
                  </p:childTnLst>
                </p:cTn>
              </p:par>
            </p:tnLst>
          </p:tmpl>
          <p:tmpl lvl="4">
            <p:tnLst>
              <p:par>
                <p:cTn presetID="9" presetClass="entr" presetSubtype="0" fill="hold" nodeType="click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dissolve">
                      <p:cBhvr>
                        <p:cTn dur="500"/>
                        <p:tgtEl>
                          <p:spTgt spid="30"/>
                        </p:tgtEl>
                      </p:cBhvr>
                    </p:animEffect>
                  </p:childTnLst>
                </p:cTn>
              </p:par>
            </p:tnLst>
          </p:tmpl>
          <p:tmpl lvl="5">
            <p:tnLst>
              <p:par>
                <p:cTn presetID="9" presetClass="entr" presetSubtype="0" fill="hold" nodeType="with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dissolve">
                      <p:cBhvr>
                        <p:cTn dur="500"/>
                        <p:tgtEl>
                          <p:spTgt spid="30"/>
                        </p:tgtEl>
                      </p:cBhvr>
                    </p:animEffect>
                  </p:childTnLst>
                </p:cTn>
              </p:par>
            </p:tnLst>
          </p:tmpl>
        </p:tmplLst>
      </p:bldP>
    </p:bld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spcc.calstatela.edu/mission_statement.ph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9017" y="587513"/>
            <a:ext cx="7772400" cy="1829761"/>
          </a:xfrm>
        </p:spPr>
        <p:txBody>
          <a:bodyPr/>
          <a:lstStyle/>
          <a:p>
            <a:pPr algn="ctr"/>
            <a:r>
              <a:rPr lang="en-US" dirty="0"/>
              <a:t>Modified Program Review Workshop </a:t>
            </a:r>
          </a:p>
        </p:txBody>
      </p:sp>
      <p:sp>
        <p:nvSpPr>
          <p:cNvPr id="3" name="Subtitle 2"/>
          <p:cNvSpPr>
            <a:spLocks noGrp="1"/>
          </p:cNvSpPr>
          <p:nvPr>
            <p:ph type="subTitle" idx="1"/>
          </p:nvPr>
        </p:nvSpPr>
        <p:spPr>
          <a:xfrm>
            <a:off x="-128173" y="2615173"/>
            <a:ext cx="9053696" cy="2348102"/>
          </a:xfrm>
        </p:spPr>
        <p:txBody>
          <a:bodyPr>
            <a:normAutofit/>
          </a:bodyPr>
          <a:lstStyle/>
          <a:p>
            <a:r>
              <a:rPr lang="en-US" sz="2400" b="1" dirty="0"/>
              <a:t>Self Study Process for Continuous Program Improvement</a:t>
            </a:r>
          </a:p>
          <a:p>
            <a:endParaRPr lang="en-US" sz="1600" dirty="0"/>
          </a:p>
          <a:p>
            <a:endParaRPr lang="en-US" sz="1600" dirty="0"/>
          </a:p>
          <a:p>
            <a:r>
              <a:rPr lang="en-US" sz="1800"/>
              <a:t>Amy Bippus</a:t>
            </a:r>
            <a:endParaRPr lang="en-US" sz="1800" dirty="0"/>
          </a:p>
          <a:p>
            <a:r>
              <a:rPr lang="en-US" sz="1800" dirty="0"/>
              <a:t>David Connors</a:t>
            </a:r>
          </a:p>
          <a:p>
            <a:r>
              <a:rPr lang="en-US" sz="1800" dirty="0"/>
              <a:t>September 12, 2025</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9097766" cy="4525963"/>
          </a:xfrm>
        </p:spPr>
        <p:txBody>
          <a:bodyPr>
            <a:normAutofit fontScale="92500" lnSpcReduction="10000"/>
          </a:bodyPr>
          <a:lstStyle/>
          <a:p>
            <a:pPr>
              <a:lnSpc>
                <a:spcPct val="150000"/>
              </a:lnSpc>
            </a:pPr>
            <a:r>
              <a:rPr lang="en-US" sz="2400" b="1" dirty="0"/>
              <a:t>1.0 History, Mission, Goals, and Objectives</a:t>
            </a:r>
          </a:p>
          <a:p>
            <a:pPr>
              <a:lnSpc>
                <a:spcPct val="150000"/>
              </a:lnSpc>
            </a:pPr>
            <a:r>
              <a:rPr lang="en-US" sz="2400" b="1" dirty="0"/>
              <a:t>2.0 Program Data</a:t>
            </a:r>
            <a:endParaRPr lang="en-US" sz="2400" dirty="0"/>
          </a:p>
          <a:p>
            <a:pPr>
              <a:lnSpc>
                <a:spcPct val="150000"/>
              </a:lnSpc>
            </a:pPr>
            <a:r>
              <a:rPr lang="en-US" sz="2400" b="1" dirty="0"/>
              <a:t>3.0 Curriculum and Instruction</a:t>
            </a:r>
          </a:p>
          <a:p>
            <a:pPr>
              <a:lnSpc>
                <a:spcPct val="150000"/>
              </a:lnSpc>
            </a:pPr>
            <a:r>
              <a:rPr lang="en-US" sz="2400" b="1" dirty="0"/>
              <a:t>4.0 Assessment of Program Level Outcomes</a:t>
            </a:r>
          </a:p>
          <a:p>
            <a:pPr>
              <a:lnSpc>
                <a:spcPct val="150000"/>
              </a:lnSpc>
            </a:pPr>
            <a:r>
              <a:rPr lang="en-US" sz="2400" b="1" dirty="0"/>
              <a:t>5.0 Department Faculty</a:t>
            </a:r>
          </a:p>
          <a:p>
            <a:pPr>
              <a:lnSpc>
                <a:spcPct val="150000"/>
              </a:lnSpc>
            </a:pPr>
            <a:r>
              <a:rPr lang="en-US" sz="2400" b="1" dirty="0"/>
              <a:t>6.0 Student Engagement, Outreach and Recruitment</a:t>
            </a:r>
          </a:p>
          <a:p>
            <a:pPr>
              <a:lnSpc>
                <a:spcPct val="150000"/>
              </a:lnSpc>
            </a:pPr>
            <a:r>
              <a:rPr lang="en-US" sz="2400" b="1" dirty="0"/>
              <a:t>7.0 Program Self Recommendations</a:t>
            </a:r>
          </a:p>
          <a:p>
            <a:pPr marL="365760" lvl="1" indent="0">
              <a:lnSpc>
                <a:spcPct val="150000"/>
              </a:lnSpc>
              <a:buNone/>
            </a:pPr>
            <a:r>
              <a:rPr lang="en-US" sz="2000" b="1" dirty="0"/>
              <a:t>The Five Year Plan (or long-term plan aligning with years of accreditation cycle)</a:t>
            </a:r>
          </a:p>
        </p:txBody>
      </p:sp>
      <p:sp>
        <p:nvSpPr>
          <p:cNvPr id="3" name="Title 2"/>
          <p:cNvSpPr>
            <a:spLocks noGrp="1"/>
          </p:cNvSpPr>
          <p:nvPr>
            <p:ph type="title"/>
          </p:nvPr>
        </p:nvSpPr>
        <p:spPr/>
        <p:txBody>
          <a:bodyPr/>
          <a:lstStyle/>
          <a:p>
            <a:r>
              <a:rPr lang="en-US" dirty="0"/>
              <a:t>Self Study: Contents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219002027"/>
              </p:ext>
            </p:extLst>
          </p:nvPr>
        </p:nvGraphicFramePr>
        <p:xfrm>
          <a:off x="457200" y="1481138"/>
          <a:ext cx="8229600" cy="5061635"/>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841639">
                <a:tc>
                  <a:txBody>
                    <a:bodyPr/>
                    <a:lstStyle/>
                    <a:p>
                      <a:pPr marL="0" marR="0" algn="ctr">
                        <a:spcBef>
                          <a:spcPts val="0"/>
                        </a:spcBef>
                        <a:spcAft>
                          <a:spcPts val="1000"/>
                        </a:spcAft>
                      </a:pPr>
                      <a:r>
                        <a:rPr lang="en-US" sz="2000" b="1" dirty="0">
                          <a:latin typeface="+mn-lt"/>
                          <a:ea typeface="Cambria"/>
                          <a:cs typeface="Times New Roman"/>
                        </a:rPr>
                        <a:t>Progress | Stage Element</a:t>
                      </a:r>
                      <a:endParaRPr lang="en-US" sz="2400" dirty="0">
                        <a:latin typeface="+mn-lt"/>
                        <a:ea typeface="Cambria"/>
                        <a:cs typeface="Times New Roman"/>
                      </a:endParaRPr>
                    </a:p>
                  </a:txBody>
                  <a:tcPr marL="68580" marR="68580" marT="0" marB="0" anchor="ctr"/>
                </a:tc>
                <a:tc>
                  <a:txBody>
                    <a:bodyPr/>
                    <a:lstStyle/>
                    <a:p>
                      <a:pPr marL="0" marR="0" algn="ctr">
                        <a:spcBef>
                          <a:spcPts val="0"/>
                        </a:spcBef>
                        <a:spcAft>
                          <a:spcPts val="1000"/>
                        </a:spcAft>
                      </a:pPr>
                      <a:r>
                        <a:rPr lang="en-US" sz="2000" b="1" dirty="0">
                          <a:latin typeface="+mn-lt"/>
                          <a:ea typeface="Cambria"/>
                          <a:cs typeface="Times New Roman"/>
                        </a:rPr>
                        <a:t>DEVELOPED (3)</a:t>
                      </a:r>
                      <a:endParaRPr lang="en-US" sz="2400" dirty="0">
                        <a:latin typeface="+mn-lt"/>
                        <a:ea typeface="Cambria"/>
                        <a:cs typeface="Times New Roman"/>
                      </a:endParaRPr>
                    </a:p>
                  </a:txBody>
                  <a:tcPr marL="68580" marR="68580" marT="0" marB="0" anchor="ctr"/>
                </a:tc>
                <a:extLst>
                  <a:ext uri="{0D108BD9-81ED-4DB2-BD59-A6C34878D82A}">
                    <a16:rowId xmlns:a16="http://schemas.microsoft.com/office/drawing/2014/main" val="10000"/>
                  </a:ext>
                </a:extLst>
              </a:tr>
              <a:tr h="841639">
                <a:tc>
                  <a:txBody>
                    <a:bodyPr/>
                    <a:lstStyle/>
                    <a:p>
                      <a:pPr marL="0" marR="0" algn="ctr">
                        <a:spcBef>
                          <a:spcPts val="0"/>
                        </a:spcBef>
                        <a:spcAft>
                          <a:spcPts val="1000"/>
                        </a:spcAft>
                      </a:pPr>
                      <a:r>
                        <a:rPr lang="en-US" sz="2000" b="1" dirty="0">
                          <a:latin typeface="+mn-lt"/>
                          <a:ea typeface="Cambria"/>
                          <a:cs typeface="Times New Roman"/>
                        </a:rPr>
                        <a:t>Accreditation Recommendations</a:t>
                      </a:r>
                      <a:endParaRPr lang="en-US" sz="2400" dirty="0">
                        <a:latin typeface="+mn-lt"/>
                        <a:ea typeface="Cambria"/>
                        <a:cs typeface="Times New Roman"/>
                      </a:endParaRPr>
                    </a:p>
                  </a:txBody>
                  <a:tcPr marL="68580" marR="68580" marT="0" marB="0" anchor="ctr"/>
                </a:tc>
                <a:tc>
                  <a:txBody>
                    <a:bodyPr/>
                    <a:lstStyle/>
                    <a:p>
                      <a:pPr marL="0" marR="0" algn="l">
                        <a:spcBef>
                          <a:spcPts val="0"/>
                        </a:spcBef>
                        <a:spcAft>
                          <a:spcPts val="1000"/>
                        </a:spcAft>
                      </a:pPr>
                      <a:r>
                        <a:rPr lang="en-US" sz="1400" dirty="0">
                          <a:latin typeface="+mn-lt"/>
                          <a:ea typeface="Cambria"/>
                          <a:cs typeface="Times New Roman"/>
                        </a:rPr>
                        <a:t>Recommendations and concerns identified during the accreditation process are addressed and documents provided. </a:t>
                      </a:r>
                      <a:endParaRPr lang="en-US" sz="2400" dirty="0">
                        <a:latin typeface="+mn-lt"/>
                        <a:ea typeface="Cambria"/>
                        <a:cs typeface="Times New Roman"/>
                      </a:endParaRPr>
                    </a:p>
                  </a:txBody>
                  <a:tcPr marL="68580" marR="68580" marT="0" marB="0" anchor="ctr"/>
                </a:tc>
                <a:extLst>
                  <a:ext uri="{0D108BD9-81ED-4DB2-BD59-A6C34878D82A}">
                    <a16:rowId xmlns:a16="http://schemas.microsoft.com/office/drawing/2014/main" val="10001"/>
                  </a:ext>
                </a:extLst>
              </a:tr>
              <a:tr h="841639">
                <a:tc>
                  <a:txBody>
                    <a:bodyPr/>
                    <a:lstStyle/>
                    <a:p>
                      <a:pPr marL="0" marR="0" algn="ctr">
                        <a:spcBef>
                          <a:spcPts val="0"/>
                        </a:spcBef>
                        <a:spcAft>
                          <a:spcPts val="1000"/>
                        </a:spcAft>
                      </a:pPr>
                      <a:r>
                        <a:rPr lang="en-US" sz="2000" b="1">
                          <a:latin typeface="+mn-lt"/>
                          <a:ea typeface="Cambria"/>
                          <a:cs typeface="Times New Roman"/>
                        </a:rPr>
                        <a:t>Curricular Changes</a:t>
                      </a:r>
                      <a:endParaRPr lang="en-US" sz="2400">
                        <a:latin typeface="+mn-lt"/>
                        <a:ea typeface="Cambria"/>
                        <a:cs typeface="Times New Roman"/>
                      </a:endParaRPr>
                    </a:p>
                  </a:txBody>
                  <a:tcPr marL="68580" marR="68580" marT="0" marB="0" anchor="ctr"/>
                </a:tc>
                <a:tc>
                  <a:txBody>
                    <a:bodyPr/>
                    <a:lstStyle/>
                    <a:p>
                      <a:pPr marL="0" marR="0" algn="l">
                        <a:spcBef>
                          <a:spcPts val="0"/>
                        </a:spcBef>
                        <a:spcAft>
                          <a:spcPts val="1000"/>
                        </a:spcAft>
                      </a:pPr>
                      <a:r>
                        <a:rPr lang="en-US" sz="1400">
                          <a:latin typeface="+mn-lt"/>
                          <a:ea typeface="Cambria"/>
                          <a:cs typeface="Times New Roman"/>
                        </a:rPr>
                        <a:t>Specific curricular changes are discussed as they are affected by emerging developments using recent supporting data.</a:t>
                      </a:r>
                      <a:endParaRPr lang="en-US" sz="2400">
                        <a:latin typeface="+mn-lt"/>
                        <a:ea typeface="Cambria"/>
                        <a:cs typeface="Times New Roman"/>
                      </a:endParaRPr>
                    </a:p>
                  </a:txBody>
                  <a:tcPr marL="68580" marR="68580" marT="0" marB="0" anchor="ctr"/>
                </a:tc>
                <a:extLst>
                  <a:ext uri="{0D108BD9-81ED-4DB2-BD59-A6C34878D82A}">
                    <a16:rowId xmlns:a16="http://schemas.microsoft.com/office/drawing/2014/main" val="10002"/>
                  </a:ext>
                </a:extLst>
              </a:tr>
              <a:tr h="841639">
                <a:tc>
                  <a:txBody>
                    <a:bodyPr/>
                    <a:lstStyle/>
                    <a:p>
                      <a:pPr marL="0" marR="0" algn="ctr">
                        <a:spcBef>
                          <a:spcPts val="0"/>
                        </a:spcBef>
                        <a:spcAft>
                          <a:spcPts val="1000"/>
                        </a:spcAft>
                      </a:pPr>
                      <a:r>
                        <a:rPr lang="en-US" sz="2000" b="1">
                          <a:latin typeface="+mn-lt"/>
                          <a:ea typeface="Cambria"/>
                          <a:cs typeface="Times New Roman"/>
                        </a:rPr>
                        <a:t>Student Factors (including SLOs)</a:t>
                      </a:r>
                      <a:endParaRPr lang="en-US" sz="2400">
                        <a:latin typeface="+mn-lt"/>
                        <a:ea typeface="Cambria"/>
                        <a:cs typeface="Times New Roman"/>
                      </a:endParaRPr>
                    </a:p>
                  </a:txBody>
                  <a:tcPr marL="68580" marR="68580" marT="0" marB="0" anchor="ctr"/>
                </a:tc>
                <a:tc>
                  <a:txBody>
                    <a:bodyPr/>
                    <a:lstStyle/>
                    <a:p>
                      <a:pPr marL="0" marR="0" algn="l">
                        <a:spcBef>
                          <a:spcPts val="0"/>
                        </a:spcBef>
                        <a:spcAft>
                          <a:spcPts val="1000"/>
                        </a:spcAft>
                      </a:pPr>
                      <a:r>
                        <a:rPr lang="en-US" sz="1400" dirty="0">
                          <a:latin typeface="+mn-lt"/>
                          <a:ea typeface="Cambria"/>
                          <a:cs typeface="Times New Roman"/>
                        </a:rPr>
                        <a:t>Some student factors based on trends are described. Preliminary planning in the areas of curriculum, outreach, scheduling and student retention are documented.</a:t>
                      </a:r>
                      <a:endParaRPr lang="en-US" sz="2400" dirty="0">
                        <a:latin typeface="+mn-lt"/>
                        <a:ea typeface="Cambria"/>
                        <a:cs typeface="Times New Roman"/>
                      </a:endParaRPr>
                    </a:p>
                  </a:txBody>
                  <a:tcPr marL="68580" marR="68580" marT="0" marB="0" anchor="ctr"/>
                </a:tc>
                <a:extLst>
                  <a:ext uri="{0D108BD9-81ED-4DB2-BD59-A6C34878D82A}">
                    <a16:rowId xmlns:a16="http://schemas.microsoft.com/office/drawing/2014/main" val="10003"/>
                  </a:ext>
                </a:extLst>
              </a:tr>
              <a:tr h="841639">
                <a:tc>
                  <a:txBody>
                    <a:bodyPr/>
                    <a:lstStyle/>
                    <a:p>
                      <a:pPr marL="0" marR="0" algn="ctr">
                        <a:spcBef>
                          <a:spcPts val="0"/>
                        </a:spcBef>
                        <a:spcAft>
                          <a:spcPts val="1000"/>
                        </a:spcAft>
                      </a:pPr>
                      <a:r>
                        <a:rPr lang="en-US" sz="2000" b="1">
                          <a:latin typeface="+mn-lt"/>
                          <a:ea typeface="Cambria"/>
                          <a:cs typeface="Times New Roman"/>
                        </a:rPr>
                        <a:t>Resources</a:t>
                      </a:r>
                      <a:endParaRPr lang="en-US" sz="2400">
                        <a:latin typeface="+mn-lt"/>
                        <a:ea typeface="Cambria"/>
                        <a:cs typeface="Times New Roman"/>
                      </a:endParaRPr>
                    </a:p>
                  </a:txBody>
                  <a:tcPr marL="68580" marR="68580" marT="0" marB="0" anchor="ctr"/>
                </a:tc>
                <a:tc>
                  <a:txBody>
                    <a:bodyPr/>
                    <a:lstStyle/>
                    <a:p>
                      <a:pPr marL="0" marR="0" algn="l">
                        <a:spcBef>
                          <a:spcPts val="0"/>
                        </a:spcBef>
                        <a:spcAft>
                          <a:spcPts val="1000"/>
                        </a:spcAft>
                      </a:pPr>
                      <a:r>
                        <a:rPr lang="en-US" sz="1400" dirty="0">
                          <a:latin typeface="+mn-lt"/>
                          <a:ea typeface="Cambria"/>
                          <a:cs typeface="Times New Roman"/>
                        </a:rPr>
                        <a:t>Preliminary analysis of adequacy of resources for 5-yr period. Needs are identified but not based on program priorities or data.</a:t>
                      </a:r>
                      <a:endParaRPr lang="en-US" sz="2400" dirty="0">
                        <a:latin typeface="+mn-lt"/>
                        <a:ea typeface="Cambria"/>
                        <a:cs typeface="Times New Roman"/>
                      </a:endParaRPr>
                    </a:p>
                  </a:txBody>
                  <a:tcPr marL="68580" marR="68580" marT="0" marB="0" anchor="ctr"/>
                </a:tc>
                <a:extLst>
                  <a:ext uri="{0D108BD9-81ED-4DB2-BD59-A6C34878D82A}">
                    <a16:rowId xmlns:a16="http://schemas.microsoft.com/office/drawing/2014/main" val="10004"/>
                  </a:ext>
                </a:extLst>
              </a:tr>
              <a:tr h="841639">
                <a:tc>
                  <a:txBody>
                    <a:bodyPr/>
                    <a:lstStyle/>
                    <a:p>
                      <a:pPr marL="0" marR="0" algn="ctr">
                        <a:spcBef>
                          <a:spcPts val="0"/>
                        </a:spcBef>
                        <a:spcAft>
                          <a:spcPts val="1000"/>
                        </a:spcAft>
                      </a:pPr>
                      <a:r>
                        <a:rPr lang="en-US" sz="2000" b="1" dirty="0">
                          <a:latin typeface="+mn-lt"/>
                          <a:ea typeface="Cambria"/>
                          <a:cs typeface="Times New Roman"/>
                        </a:rPr>
                        <a:t>Action Plan and Timeline</a:t>
                      </a:r>
                      <a:endParaRPr lang="en-US" sz="2400" dirty="0">
                        <a:latin typeface="+mn-lt"/>
                        <a:ea typeface="Cambria"/>
                        <a:cs typeface="Times New Roman"/>
                      </a:endParaRPr>
                    </a:p>
                  </a:txBody>
                  <a:tcPr marL="68580" marR="68580" marT="0" marB="0" anchor="ctr"/>
                </a:tc>
                <a:tc>
                  <a:txBody>
                    <a:bodyPr/>
                    <a:lstStyle/>
                    <a:p>
                      <a:pPr marL="0" marR="0" algn="l">
                        <a:spcBef>
                          <a:spcPts val="0"/>
                        </a:spcBef>
                        <a:spcAft>
                          <a:spcPts val="1000"/>
                        </a:spcAft>
                      </a:pPr>
                      <a:r>
                        <a:rPr lang="en-US" sz="1400" dirty="0">
                          <a:latin typeface="+mn-lt"/>
                          <a:ea typeface="Cambria"/>
                          <a:cs typeface="Times New Roman"/>
                        </a:rPr>
                        <a:t>Preliminary action plan included. May include revised curriculum, timeline for task, person/committee. responsible, and cost).</a:t>
                      </a:r>
                      <a:endParaRPr lang="en-US" sz="2400" dirty="0">
                        <a:latin typeface="+mn-lt"/>
                        <a:ea typeface="Cambria"/>
                        <a:cs typeface="Times New Roman"/>
                      </a:endParaRPr>
                    </a:p>
                  </a:txBody>
                  <a:tcPr marL="68580" marR="68580" marT="0" marB="0" anchor="ctr"/>
                </a:tc>
                <a:extLst>
                  <a:ext uri="{0D108BD9-81ED-4DB2-BD59-A6C34878D82A}">
                    <a16:rowId xmlns:a16="http://schemas.microsoft.com/office/drawing/2014/main" val="10005"/>
                  </a:ext>
                </a:extLst>
              </a:tr>
            </a:tbl>
          </a:graphicData>
        </a:graphic>
      </p:graphicFrame>
      <p:sp>
        <p:nvSpPr>
          <p:cNvPr id="3" name="Title 2"/>
          <p:cNvSpPr>
            <a:spLocks noGrp="1"/>
          </p:cNvSpPr>
          <p:nvPr>
            <p:ph type="title"/>
          </p:nvPr>
        </p:nvSpPr>
        <p:spPr/>
        <p:txBody>
          <a:bodyPr>
            <a:normAutofit/>
          </a:bodyPr>
          <a:lstStyle/>
          <a:p>
            <a:r>
              <a:rPr lang="en-US" dirty="0"/>
              <a:t>The 5-Year Plan</a:t>
            </a:r>
            <a:br>
              <a:rPr lang="en-US" dirty="0"/>
            </a:br>
            <a:r>
              <a:rPr lang="en-US" sz="2400" dirty="0"/>
              <a:t>(or years aligning with accreditation cycle)</a:t>
            </a:r>
          </a:p>
        </p:txBody>
      </p:sp>
    </p:spTree>
    <p:extLst>
      <p:ext uri="{BB962C8B-B14F-4D97-AF65-F5344CB8AC3E}">
        <p14:creationId xmlns:p14="http://schemas.microsoft.com/office/powerpoint/2010/main" val="2607827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241267"/>
          <a:ext cx="8229600" cy="5406447"/>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651998">
                <a:tc>
                  <a:txBody>
                    <a:bodyPr/>
                    <a:lstStyle/>
                    <a:p>
                      <a:pPr marL="0" marR="0" algn="ctr">
                        <a:spcBef>
                          <a:spcPts val="0"/>
                        </a:spcBef>
                        <a:spcAft>
                          <a:spcPts val="1600"/>
                        </a:spcAft>
                      </a:pPr>
                      <a:r>
                        <a:rPr lang="en-US" sz="1800" b="1" dirty="0">
                          <a:latin typeface="Lucida Sans Unicode"/>
                          <a:ea typeface="Cambria"/>
                          <a:cs typeface="Lucida Sans Unicode"/>
                        </a:rPr>
                        <a:t>Progress | Stage Element</a:t>
                      </a:r>
                      <a:endParaRPr lang="en-US" sz="2000" dirty="0">
                        <a:latin typeface="Lucida Sans Unicode"/>
                        <a:ea typeface="Cambria"/>
                        <a:cs typeface="Lucida Sans Unicode"/>
                      </a:endParaRPr>
                    </a:p>
                  </a:txBody>
                  <a:tcPr marL="68580" marR="68580" marT="0" marB="0" anchor="ctr"/>
                </a:tc>
                <a:tc>
                  <a:txBody>
                    <a:bodyPr/>
                    <a:lstStyle/>
                    <a:p>
                      <a:pPr marL="0" marR="0" algn="ctr">
                        <a:spcBef>
                          <a:spcPts val="0"/>
                        </a:spcBef>
                        <a:spcAft>
                          <a:spcPts val="1600"/>
                        </a:spcAft>
                      </a:pPr>
                      <a:r>
                        <a:rPr lang="en-US" sz="1800" b="1" dirty="0">
                          <a:latin typeface="Lucida Sans Unicode"/>
                          <a:ea typeface="Cambria"/>
                          <a:cs typeface="Lucida Sans Unicode"/>
                        </a:rPr>
                        <a:t>DEVELOPED (3)</a:t>
                      </a:r>
                      <a:endParaRPr lang="en-US" sz="2000" dirty="0">
                        <a:latin typeface="Lucida Sans Unicode"/>
                        <a:ea typeface="Cambria"/>
                        <a:cs typeface="Lucida Sans Unicode"/>
                      </a:endParaRPr>
                    </a:p>
                  </a:txBody>
                  <a:tcPr marL="68580" marR="68580" marT="0" marB="0" anchor="ctr"/>
                </a:tc>
                <a:extLst>
                  <a:ext uri="{0D108BD9-81ED-4DB2-BD59-A6C34878D82A}">
                    <a16:rowId xmlns:a16="http://schemas.microsoft.com/office/drawing/2014/main" val="10000"/>
                  </a:ext>
                </a:extLst>
              </a:tr>
              <a:tr h="651998">
                <a:tc>
                  <a:txBody>
                    <a:bodyPr/>
                    <a:lstStyle/>
                    <a:p>
                      <a:pPr marL="0" marR="0" algn="ctr">
                        <a:spcBef>
                          <a:spcPts val="0"/>
                        </a:spcBef>
                        <a:spcAft>
                          <a:spcPts val="1600"/>
                        </a:spcAft>
                      </a:pPr>
                      <a:r>
                        <a:rPr lang="en-US" sz="1400" b="1" dirty="0">
                          <a:latin typeface="Lucida Sans Unicode"/>
                          <a:ea typeface="Cambria"/>
                          <a:cs typeface="Lucida Sans Unicode"/>
                        </a:rPr>
                        <a:t>Student Learning Outcomes (</a:t>
                      </a:r>
                      <a:r>
                        <a:rPr lang="en-US" sz="1400" b="1" dirty="0" err="1">
                          <a:latin typeface="Lucida Sans Unicode"/>
                          <a:ea typeface="Cambria"/>
                          <a:cs typeface="Lucida Sans Unicode"/>
                        </a:rPr>
                        <a:t>SLOs</a:t>
                      </a:r>
                      <a:r>
                        <a:rPr lang="en-US" sz="1400" b="1" dirty="0">
                          <a:latin typeface="Lucida Sans Unicode"/>
                          <a:ea typeface="Cambria"/>
                          <a:cs typeface="Lucida Sans Unicode"/>
                        </a:rPr>
                        <a:t>)</a:t>
                      </a:r>
                      <a:endParaRPr lang="en-US" sz="2000" dirty="0">
                        <a:latin typeface="Lucida Sans Unicode"/>
                        <a:ea typeface="Cambria"/>
                        <a:cs typeface="Lucida Sans Unicode"/>
                      </a:endParaRPr>
                    </a:p>
                  </a:txBody>
                  <a:tcPr marL="68580" marR="68580" marT="0" marB="0" anchor="ctr"/>
                </a:tc>
                <a:tc>
                  <a:txBody>
                    <a:bodyPr/>
                    <a:lstStyle/>
                    <a:p>
                      <a:pPr marL="0" marR="0" algn="l">
                        <a:spcBef>
                          <a:spcPts val="0"/>
                        </a:spcBef>
                        <a:spcAft>
                          <a:spcPts val="1600"/>
                        </a:spcAft>
                      </a:pPr>
                      <a:r>
                        <a:rPr lang="en-US" sz="1200" dirty="0">
                          <a:latin typeface="Lucida Sans Unicode"/>
                          <a:ea typeface="Cambria"/>
                          <a:cs typeface="Lucida Sans Unicode"/>
                        </a:rPr>
                        <a:t>Student learning outcomes specific to program and measurable.</a:t>
                      </a:r>
                      <a:endParaRPr lang="en-US" sz="2000" dirty="0">
                        <a:latin typeface="Lucida Sans Unicode"/>
                        <a:ea typeface="Cambria"/>
                        <a:cs typeface="Lucida Sans Unicode"/>
                      </a:endParaRPr>
                    </a:p>
                  </a:txBody>
                  <a:tcPr marL="68580" marR="68580" marT="0" marB="0" anchor="ctr"/>
                </a:tc>
                <a:extLst>
                  <a:ext uri="{0D108BD9-81ED-4DB2-BD59-A6C34878D82A}">
                    <a16:rowId xmlns:a16="http://schemas.microsoft.com/office/drawing/2014/main" val="10001"/>
                  </a:ext>
                </a:extLst>
              </a:tr>
              <a:tr h="947017">
                <a:tc>
                  <a:txBody>
                    <a:bodyPr/>
                    <a:lstStyle/>
                    <a:p>
                      <a:pPr marL="0" marR="0" algn="ctr">
                        <a:spcBef>
                          <a:spcPts val="0"/>
                        </a:spcBef>
                        <a:spcAft>
                          <a:spcPts val="1600"/>
                        </a:spcAft>
                      </a:pPr>
                      <a:r>
                        <a:rPr lang="en-US" sz="1400" b="1" dirty="0">
                          <a:latin typeface="Lucida Sans Unicode"/>
                          <a:ea typeface="Cambria"/>
                          <a:cs typeface="Lucida Sans Unicode"/>
                        </a:rPr>
                        <a:t>Curriculum/Program Mapping</a:t>
                      </a:r>
                      <a:endParaRPr lang="en-US" sz="2000" dirty="0">
                        <a:latin typeface="Lucida Sans Unicode"/>
                        <a:ea typeface="Cambria"/>
                        <a:cs typeface="Lucida Sans Unicode"/>
                      </a:endParaRPr>
                    </a:p>
                  </a:txBody>
                  <a:tcPr marL="68580" marR="68580" marT="0" marB="0" anchor="ctr"/>
                </a:tc>
                <a:tc>
                  <a:txBody>
                    <a:bodyPr/>
                    <a:lstStyle/>
                    <a:p>
                      <a:pPr marL="0" marR="0" algn="l">
                        <a:spcBef>
                          <a:spcPts val="0"/>
                        </a:spcBef>
                        <a:spcAft>
                          <a:spcPts val="1600"/>
                        </a:spcAft>
                      </a:pPr>
                      <a:r>
                        <a:rPr lang="en-US" sz="1200" dirty="0">
                          <a:latin typeface="Lucida Sans Unicode"/>
                          <a:ea typeface="Cambria"/>
                          <a:cs typeface="Lucida Sans Unicode"/>
                        </a:rPr>
                        <a:t>Courses are listed and are linked to </a:t>
                      </a:r>
                      <a:r>
                        <a:rPr lang="en-US" sz="1200" dirty="0" err="1">
                          <a:latin typeface="Lucida Sans Unicode"/>
                          <a:ea typeface="Cambria"/>
                          <a:cs typeface="Lucida Sans Unicode"/>
                        </a:rPr>
                        <a:t>SLOs</a:t>
                      </a:r>
                      <a:r>
                        <a:rPr lang="en-US" sz="1200" dirty="0">
                          <a:latin typeface="Lucida Sans Unicode"/>
                          <a:ea typeface="Cambria"/>
                          <a:cs typeface="Lucida Sans Unicode"/>
                        </a:rPr>
                        <a:t>. Clear levels of learning are defined for </a:t>
                      </a:r>
                      <a:r>
                        <a:rPr lang="en-US" sz="1200" dirty="0" err="1">
                          <a:latin typeface="Lucida Sans Unicode"/>
                          <a:ea typeface="Cambria"/>
                          <a:cs typeface="Lucida Sans Unicode"/>
                        </a:rPr>
                        <a:t>SLOs</a:t>
                      </a:r>
                      <a:r>
                        <a:rPr lang="en-US" sz="1200" dirty="0">
                          <a:latin typeface="Lucida Sans Unicode"/>
                          <a:ea typeface="Cambria"/>
                          <a:cs typeface="Lucida Sans Unicode"/>
                        </a:rPr>
                        <a:t> at all levels (I, D, M)*. Some mapping evident. Program level outcomes map to college and institutional outcomes.</a:t>
                      </a:r>
                      <a:endParaRPr lang="en-US" sz="2000" dirty="0">
                        <a:latin typeface="Lucida Sans Unicode"/>
                        <a:ea typeface="Cambria"/>
                        <a:cs typeface="Lucida Sans Unicode"/>
                      </a:endParaRPr>
                    </a:p>
                  </a:txBody>
                  <a:tcPr marL="68580" marR="68580" marT="0" marB="0" anchor="ctr"/>
                </a:tc>
                <a:extLst>
                  <a:ext uri="{0D108BD9-81ED-4DB2-BD59-A6C34878D82A}">
                    <a16:rowId xmlns:a16="http://schemas.microsoft.com/office/drawing/2014/main" val="10002"/>
                  </a:ext>
                </a:extLst>
              </a:tr>
              <a:tr h="710263">
                <a:tc>
                  <a:txBody>
                    <a:bodyPr/>
                    <a:lstStyle/>
                    <a:p>
                      <a:pPr marL="0" marR="0" algn="ctr">
                        <a:spcBef>
                          <a:spcPts val="0"/>
                        </a:spcBef>
                        <a:spcAft>
                          <a:spcPts val="1600"/>
                        </a:spcAft>
                      </a:pPr>
                      <a:r>
                        <a:rPr lang="en-US" sz="1400" b="1" dirty="0">
                          <a:latin typeface="Lucida Sans Unicode"/>
                          <a:ea typeface="Cambria"/>
                          <a:cs typeface="Lucida Sans Unicode"/>
                        </a:rPr>
                        <a:t>Methods/Measures</a:t>
                      </a:r>
                      <a:endParaRPr lang="en-US" sz="2000" dirty="0">
                        <a:latin typeface="Lucida Sans Unicode"/>
                        <a:ea typeface="Cambria"/>
                        <a:cs typeface="Lucida Sans Unicode"/>
                      </a:endParaRPr>
                    </a:p>
                  </a:txBody>
                  <a:tcPr marL="68580" marR="68580" marT="0" marB="0" anchor="ctr"/>
                </a:tc>
                <a:tc>
                  <a:txBody>
                    <a:bodyPr/>
                    <a:lstStyle/>
                    <a:p>
                      <a:pPr marL="0" marR="0" algn="l">
                        <a:spcBef>
                          <a:spcPts val="0"/>
                        </a:spcBef>
                        <a:spcAft>
                          <a:spcPts val="1600"/>
                        </a:spcAft>
                      </a:pPr>
                      <a:r>
                        <a:rPr lang="en-US" sz="1200" dirty="0">
                          <a:latin typeface="Lucida Sans Unicode"/>
                          <a:ea typeface="Cambria"/>
                          <a:cs typeface="Lucida Sans Unicode"/>
                        </a:rPr>
                        <a:t>Multiple methods and measures used and linked to </a:t>
                      </a:r>
                      <a:r>
                        <a:rPr lang="en-US" sz="1200" dirty="0" err="1">
                          <a:latin typeface="Lucida Sans Unicode"/>
                          <a:ea typeface="Cambria"/>
                          <a:cs typeface="Lucida Sans Unicode"/>
                        </a:rPr>
                        <a:t>SLOs</a:t>
                      </a:r>
                      <a:r>
                        <a:rPr lang="en-US" sz="1200" dirty="0">
                          <a:latin typeface="Lucida Sans Unicode"/>
                          <a:ea typeface="Cambria"/>
                          <a:cs typeface="Lucida Sans Unicode"/>
                        </a:rPr>
                        <a:t>. Assessment at only 1 level of learning. Indirect and direct methods used.</a:t>
                      </a:r>
                      <a:endParaRPr lang="en-US" sz="2000" dirty="0">
                        <a:latin typeface="Lucida Sans Unicode"/>
                        <a:ea typeface="Cambria"/>
                        <a:cs typeface="Lucida Sans Unicode"/>
                      </a:endParaRPr>
                    </a:p>
                  </a:txBody>
                  <a:tcPr marL="68580" marR="68580" marT="0" marB="0" anchor="ctr"/>
                </a:tc>
                <a:extLst>
                  <a:ext uri="{0D108BD9-81ED-4DB2-BD59-A6C34878D82A}">
                    <a16:rowId xmlns:a16="http://schemas.microsoft.com/office/drawing/2014/main" val="10003"/>
                  </a:ext>
                </a:extLst>
              </a:tr>
              <a:tr h="710263">
                <a:tc>
                  <a:txBody>
                    <a:bodyPr/>
                    <a:lstStyle/>
                    <a:p>
                      <a:pPr marL="0" marR="0" algn="ctr">
                        <a:spcBef>
                          <a:spcPts val="0"/>
                        </a:spcBef>
                        <a:spcAft>
                          <a:spcPts val="1600"/>
                        </a:spcAft>
                      </a:pPr>
                      <a:r>
                        <a:rPr lang="en-US" sz="1400" b="1" dirty="0">
                          <a:latin typeface="Lucida Sans Unicode"/>
                          <a:ea typeface="Cambria"/>
                          <a:cs typeface="Lucida Sans Unicode"/>
                        </a:rPr>
                        <a:t>Assessment Infrastructure</a:t>
                      </a:r>
                      <a:endParaRPr lang="en-US" sz="2000" dirty="0">
                        <a:latin typeface="Lucida Sans Unicode"/>
                        <a:ea typeface="Cambria"/>
                        <a:cs typeface="Lucida Sans Unicode"/>
                      </a:endParaRPr>
                    </a:p>
                  </a:txBody>
                  <a:tcPr marL="68580" marR="68580" marT="0" marB="0" anchor="ctr"/>
                </a:tc>
                <a:tc>
                  <a:txBody>
                    <a:bodyPr/>
                    <a:lstStyle/>
                    <a:p>
                      <a:pPr marL="0" marR="0" algn="l">
                        <a:spcBef>
                          <a:spcPts val="0"/>
                        </a:spcBef>
                        <a:spcAft>
                          <a:spcPts val="1600"/>
                        </a:spcAft>
                      </a:pPr>
                      <a:r>
                        <a:rPr lang="en-US" sz="1200" dirty="0">
                          <a:latin typeface="Lucida Sans Unicode"/>
                          <a:ea typeface="Cambria"/>
                          <a:cs typeface="Lucida Sans Unicode"/>
                        </a:rPr>
                        <a:t>Faculty committee and program faculty communicate regularly. Admin support evident and evidence seen of regular data collection. Regular use of technology seen.</a:t>
                      </a:r>
                      <a:endParaRPr lang="en-US" sz="2000" dirty="0">
                        <a:latin typeface="Lucida Sans Unicode"/>
                        <a:ea typeface="Cambria"/>
                        <a:cs typeface="Lucida Sans Unicode"/>
                      </a:endParaRPr>
                    </a:p>
                  </a:txBody>
                  <a:tcPr marL="68580" marR="68580" marT="0" marB="0" anchor="ctr"/>
                </a:tc>
                <a:extLst>
                  <a:ext uri="{0D108BD9-81ED-4DB2-BD59-A6C34878D82A}">
                    <a16:rowId xmlns:a16="http://schemas.microsoft.com/office/drawing/2014/main" val="10004"/>
                  </a:ext>
                </a:extLst>
              </a:tr>
              <a:tr h="710263">
                <a:tc>
                  <a:txBody>
                    <a:bodyPr/>
                    <a:lstStyle/>
                    <a:p>
                      <a:pPr marL="0" marR="0" algn="ctr">
                        <a:spcBef>
                          <a:spcPts val="0"/>
                        </a:spcBef>
                        <a:spcAft>
                          <a:spcPts val="1600"/>
                        </a:spcAft>
                      </a:pPr>
                      <a:r>
                        <a:rPr lang="en-US" sz="1400" b="1" dirty="0">
                          <a:latin typeface="Lucida Sans Unicode"/>
                          <a:ea typeface="Cambria"/>
                          <a:cs typeface="Lucida Sans Unicode"/>
                        </a:rPr>
                        <a:t>Presentation and Publication of Findings</a:t>
                      </a:r>
                      <a:endParaRPr lang="en-US" sz="2000" dirty="0">
                        <a:latin typeface="Lucida Sans Unicode"/>
                        <a:ea typeface="Cambria"/>
                        <a:cs typeface="Lucida Sans Unicode"/>
                      </a:endParaRPr>
                    </a:p>
                  </a:txBody>
                  <a:tcPr marL="68580" marR="68580" marT="0" marB="0" anchor="ctr"/>
                </a:tc>
                <a:tc>
                  <a:txBody>
                    <a:bodyPr/>
                    <a:lstStyle/>
                    <a:p>
                      <a:pPr marL="0" marR="0" algn="l">
                        <a:spcBef>
                          <a:spcPts val="0"/>
                        </a:spcBef>
                        <a:spcAft>
                          <a:spcPts val="1600"/>
                        </a:spcAft>
                      </a:pPr>
                      <a:r>
                        <a:rPr lang="en-US" sz="1200" dirty="0">
                          <a:latin typeface="Lucida Sans Unicode"/>
                          <a:ea typeface="Cambria"/>
                          <a:cs typeface="Lucida Sans Unicode"/>
                        </a:rPr>
                        <a:t>Findings explained and available online, current and accessible and some are linked to </a:t>
                      </a:r>
                      <a:r>
                        <a:rPr lang="en-US" sz="1200" dirty="0" err="1">
                          <a:latin typeface="Lucida Sans Unicode"/>
                          <a:ea typeface="Cambria"/>
                          <a:cs typeface="Lucida Sans Unicode"/>
                        </a:rPr>
                        <a:t>SLOs</a:t>
                      </a:r>
                      <a:r>
                        <a:rPr lang="en-US" sz="1200" dirty="0">
                          <a:latin typeface="Lucida Sans Unicode"/>
                          <a:ea typeface="Cambria"/>
                          <a:cs typeface="Lucida Sans Unicode"/>
                        </a:rPr>
                        <a:t> or standards. Some students are aware of findings </a:t>
                      </a:r>
                    </a:p>
                  </a:txBody>
                  <a:tcPr marL="68580" marR="68580" marT="0" marB="0" anchor="ctr"/>
                </a:tc>
                <a:extLst>
                  <a:ext uri="{0D108BD9-81ED-4DB2-BD59-A6C34878D82A}">
                    <a16:rowId xmlns:a16="http://schemas.microsoft.com/office/drawing/2014/main" val="10005"/>
                  </a:ext>
                </a:extLst>
              </a:tr>
              <a:tr h="1003388">
                <a:tc>
                  <a:txBody>
                    <a:bodyPr/>
                    <a:lstStyle/>
                    <a:p>
                      <a:pPr marL="0" marR="0" algn="ctr">
                        <a:spcBef>
                          <a:spcPts val="0"/>
                        </a:spcBef>
                        <a:spcAft>
                          <a:spcPts val="1600"/>
                        </a:spcAft>
                      </a:pPr>
                      <a:r>
                        <a:rPr lang="en-US" sz="1400" b="1" dirty="0">
                          <a:latin typeface="Lucida Sans Unicode"/>
                          <a:ea typeface="Cambria"/>
                          <a:cs typeface="Lucida Sans Unicode"/>
                        </a:rPr>
                        <a:t>Use of Findings</a:t>
                      </a:r>
                      <a:endParaRPr lang="en-US" sz="2000" dirty="0">
                        <a:latin typeface="Lucida Sans Unicode"/>
                        <a:ea typeface="Cambria"/>
                        <a:cs typeface="Lucida Sans Unicode"/>
                      </a:endParaRPr>
                    </a:p>
                  </a:txBody>
                  <a:tcPr marL="68580" marR="68580" marT="0" marB="0" anchor="ctr"/>
                </a:tc>
                <a:tc>
                  <a:txBody>
                    <a:bodyPr/>
                    <a:lstStyle/>
                    <a:p>
                      <a:pPr marL="0" marR="0" algn="l">
                        <a:spcBef>
                          <a:spcPts val="0"/>
                        </a:spcBef>
                        <a:spcAft>
                          <a:spcPts val="400"/>
                        </a:spcAft>
                      </a:pPr>
                      <a:r>
                        <a:rPr lang="en-US" sz="1200" dirty="0">
                          <a:latin typeface="Lucida Sans Unicode"/>
                          <a:ea typeface="Cambria"/>
                          <a:cs typeface="Lucida Sans Unicode"/>
                        </a:rPr>
                        <a:t>Findings discussed among faculty, issues are identified and changes are made to program (e.g. pedagogy, courses changed or added)</a:t>
                      </a:r>
                      <a:endParaRPr lang="en-US" sz="2000" dirty="0">
                        <a:latin typeface="Lucida Sans Unicode"/>
                        <a:ea typeface="Cambria"/>
                        <a:cs typeface="Lucida Sans Unicode"/>
                      </a:endParaRPr>
                    </a:p>
                    <a:p>
                      <a:pPr marL="0" marR="0" algn="l">
                        <a:spcBef>
                          <a:spcPts val="0"/>
                        </a:spcBef>
                        <a:spcAft>
                          <a:spcPts val="400"/>
                        </a:spcAft>
                      </a:pPr>
                      <a:r>
                        <a:rPr lang="en-US" sz="1200" dirty="0">
                          <a:latin typeface="Lucida Sans Unicode"/>
                          <a:ea typeface="Cambria"/>
                          <a:cs typeface="Lucida Sans Unicode"/>
                        </a:rPr>
                        <a:t>Annual reports seen.</a:t>
                      </a:r>
                      <a:endParaRPr lang="en-US" sz="2000" dirty="0">
                        <a:latin typeface="Lucida Sans Unicode"/>
                        <a:ea typeface="Cambria"/>
                        <a:cs typeface="Lucida Sans Unicode"/>
                      </a:endParaRPr>
                    </a:p>
                  </a:txBody>
                  <a:tcPr marL="68580" marR="68580" marT="0" marB="0" anchor="ctr"/>
                </a:tc>
                <a:extLst>
                  <a:ext uri="{0D108BD9-81ED-4DB2-BD59-A6C34878D82A}">
                    <a16:rowId xmlns:a16="http://schemas.microsoft.com/office/drawing/2014/main" val="10006"/>
                  </a:ext>
                </a:extLst>
              </a:tr>
            </a:tbl>
          </a:graphicData>
        </a:graphic>
      </p:graphicFrame>
      <p:sp>
        <p:nvSpPr>
          <p:cNvPr id="3" name="Title 2"/>
          <p:cNvSpPr>
            <a:spLocks noGrp="1"/>
          </p:cNvSpPr>
          <p:nvPr>
            <p:ph type="title"/>
          </p:nvPr>
        </p:nvSpPr>
        <p:spPr/>
        <p:txBody>
          <a:bodyPr/>
          <a:lstStyle/>
          <a:p>
            <a:r>
              <a:rPr lang="en-US" dirty="0"/>
              <a:t>Assessment Rubric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705716"/>
          </a:xfrm>
        </p:spPr>
        <p:txBody>
          <a:bodyPr>
            <a:normAutofit fontScale="92500" lnSpcReduction="10000"/>
          </a:bodyPr>
          <a:lstStyle/>
          <a:p>
            <a:pPr>
              <a:buFont typeface="Wingdings" charset="2"/>
              <a:buChar char="§"/>
            </a:pPr>
            <a:r>
              <a:rPr lang="en-US" dirty="0"/>
              <a:t>The five year (multi-yr.) plan- How you plan to improve your program(s) </a:t>
            </a:r>
          </a:p>
          <a:p>
            <a:pPr lvl="1"/>
            <a:r>
              <a:rPr lang="en-US" dirty="0"/>
              <a:t>An assessment plan to cover the next five years</a:t>
            </a:r>
          </a:p>
          <a:p>
            <a:pPr lvl="2"/>
            <a:r>
              <a:rPr lang="en-US" dirty="0"/>
              <a:t>What should be in that plan? </a:t>
            </a:r>
          </a:p>
          <a:p>
            <a:pPr lvl="1"/>
            <a:r>
              <a:rPr lang="en-US" dirty="0"/>
              <a:t>Hiring plan- what areas, numbers, timing (and why!)</a:t>
            </a:r>
          </a:p>
          <a:p>
            <a:pPr lvl="1"/>
            <a:r>
              <a:rPr lang="en-US" dirty="0"/>
              <a:t>Curriculum updating/modification (and why!)</a:t>
            </a:r>
          </a:p>
          <a:p>
            <a:pPr lvl="1"/>
            <a:r>
              <a:rPr lang="en-US" dirty="0"/>
              <a:t>Student factors/engagement- advising might be discussed here; decline in enrollments and strategic plan to address it.</a:t>
            </a:r>
          </a:p>
          <a:p>
            <a:pPr lvl="1"/>
            <a:r>
              <a:rPr lang="en-US" dirty="0"/>
              <a:t>Addressing program and accreditation recommendations</a:t>
            </a:r>
          </a:p>
          <a:p>
            <a:pPr>
              <a:buFont typeface="Wingdings" charset="2"/>
              <a:buChar char="§"/>
            </a:pPr>
            <a:r>
              <a:rPr lang="en-US" dirty="0"/>
              <a:t>Evidence for the needs</a:t>
            </a:r>
          </a:p>
          <a:p>
            <a:pPr>
              <a:buFont typeface="Wingdings" charset="2"/>
              <a:buChar char="§"/>
            </a:pPr>
            <a:r>
              <a:rPr lang="en-US" dirty="0"/>
              <a:t>Perhaps a look at retention and graduation rate-</a:t>
            </a:r>
          </a:p>
          <a:p>
            <a:pPr lvl="1"/>
            <a:r>
              <a:rPr lang="en-US" dirty="0"/>
              <a:t>This can be a real positive for some programs   </a:t>
            </a:r>
          </a:p>
          <a:p>
            <a:pPr marL="109728" lvl="1" indent="0">
              <a:spcBef>
                <a:spcPts val="400"/>
              </a:spcBef>
              <a:buSzPct val="68000"/>
              <a:buNone/>
            </a:pPr>
            <a:endParaRPr lang="en-US" dirty="0"/>
          </a:p>
        </p:txBody>
      </p:sp>
      <p:sp>
        <p:nvSpPr>
          <p:cNvPr id="3" name="Title 2"/>
          <p:cNvSpPr>
            <a:spLocks noGrp="1"/>
          </p:cNvSpPr>
          <p:nvPr>
            <p:ph type="title"/>
          </p:nvPr>
        </p:nvSpPr>
        <p:spPr/>
        <p:txBody>
          <a:bodyPr>
            <a:normAutofit/>
          </a:bodyPr>
          <a:lstStyle/>
          <a:p>
            <a:r>
              <a:rPr lang="en-US" sz="2800" dirty="0"/>
              <a:t>What are items that PRS usually finds lacking?</a:t>
            </a:r>
          </a:p>
        </p:txBody>
      </p:sp>
    </p:spTree>
    <p:extLst>
      <p:ext uri="{BB962C8B-B14F-4D97-AF65-F5344CB8AC3E}">
        <p14:creationId xmlns:p14="http://schemas.microsoft.com/office/powerpoint/2010/main" val="32665039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65760" lvl="1" indent="-256032">
              <a:spcBef>
                <a:spcPts val="400"/>
              </a:spcBef>
              <a:buSzPct val="68000"/>
              <a:buFont typeface="Wingdings 3"/>
              <a:buChar char=""/>
            </a:pPr>
            <a:r>
              <a:rPr lang="en-US" sz="2000" dirty="0"/>
              <a:t>In Fall, the Program Review Subcommittee (PRS) reviews the MSSR submitted in May of the previous academic year and develops a set of questions.</a:t>
            </a:r>
          </a:p>
          <a:p>
            <a:pPr marL="109728" lvl="1" indent="0">
              <a:spcBef>
                <a:spcPts val="400"/>
              </a:spcBef>
              <a:buSzPct val="68000"/>
              <a:buNone/>
            </a:pPr>
            <a:endParaRPr lang="en-US" sz="2000" dirty="0"/>
          </a:p>
          <a:p>
            <a:r>
              <a:rPr lang="en-US" sz="2000" dirty="0"/>
              <a:t>The questions are forwarded to the program and College Dean for a written response and a time-certain is set up with PRS to discuss the program’s response to the questions.</a:t>
            </a:r>
          </a:p>
          <a:p>
            <a:pPr marL="109728" indent="0">
              <a:buNone/>
            </a:pPr>
            <a:endParaRPr lang="en-US" sz="2000" dirty="0"/>
          </a:p>
          <a:p>
            <a:r>
              <a:rPr lang="en-US" sz="2000" dirty="0"/>
              <a:t>A draft of the final PRS report is shared with the program for feedback; then finalized</a:t>
            </a:r>
          </a:p>
          <a:p>
            <a:pPr marL="109728" indent="0">
              <a:buNone/>
            </a:pPr>
            <a:endParaRPr lang="en-US" sz="2000" dirty="0"/>
          </a:p>
          <a:p>
            <a:r>
              <a:rPr lang="en-US" sz="2000" dirty="0"/>
              <a:t>A MOU developed between Dean, Chair and Provost’s designee (no later than the following Fall)</a:t>
            </a:r>
          </a:p>
        </p:txBody>
      </p:sp>
      <p:sp>
        <p:nvSpPr>
          <p:cNvPr id="3" name="Title 2"/>
          <p:cNvSpPr>
            <a:spLocks noGrp="1"/>
          </p:cNvSpPr>
          <p:nvPr>
            <p:ph type="title"/>
          </p:nvPr>
        </p:nvSpPr>
        <p:spPr/>
        <p:txBody>
          <a:bodyPr>
            <a:normAutofit/>
          </a:bodyPr>
          <a:lstStyle/>
          <a:p>
            <a:r>
              <a:rPr lang="en-US" dirty="0"/>
              <a:t>The review year</a:t>
            </a:r>
          </a:p>
        </p:txBody>
      </p:sp>
    </p:spTree>
    <p:extLst>
      <p:ext uri="{BB962C8B-B14F-4D97-AF65-F5344CB8AC3E}">
        <p14:creationId xmlns:p14="http://schemas.microsoft.com/office/powerpoint/2010/main" val="15004038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1284"/>
            <a:ext cx="8229600" cy="5201392"/>
          </a:xfrm>
        </p:spPr>
        <p:txBody>
          <a:bodyPr>
            <a:normAutofit lnSpcReduction="10000"/>
          </a:bodyPr>
          <a:lstStyle/>
          <a:p>
            <a:r>
              <a:rPr lang="en-US" sz="2400" dirty="0"/>
              <a:t>The Program Chair will meet with the College Dean to discuss the report and collaboratively develop an Action Plan to implement the recommendations in the report. </a:t>
            </a:r>
          </a:p>
          <a:p>
            <a:pPr marL="109728" indent="0">
              <a:buNone/>
            </a:pPr>
            <a:endParaRPr lang="en-US" sz="2400" dirty="0"/>
          </a:p>
          <a:p>
            <a:r>
              <a:rPr lang="en-US" sz="2400" dirty="0"/>
              <a:t>The action plan has roots in the Five-Year Plan (multi-year plan) and reflects the recommendations of PRS and accreditation bodies (if any).</a:t>
            </a:r>
          </a:p>
          <a:p>
            <a:pPr marL="109728" indent="0">
              <a:buNone/>
            </a:pPr>
            <a:endParaRPr lang="en-US" sz="2400" dirty="0"/>
          </a:p>
          <a:p>
            <a:r>
              <a:rPr lang="en-US" sz="2400" dirty="0"/>
              <a:t>The Action Plan will specify the goals and objectives for implementation before the next review and the steps to be taken by all participants to accomplish them. Reflected in a MOU with the Provost.</a:t>
            </a:r>
          </a:p>
          <a:p>
            <a:endParaRPr lang="en-US" sz="2400" dirty="0"/>
          </a:p>
          <a:p>
            <a:endParaRPr lang="en-US" sz="2400" dirty="0"/>
          </a:p>
          <a:p>
            <a:endParaRPr lang="en-US" dirty="0"/>
          </a:p>
        </p:txBody>
      </p:sp>
      <p:sp>
        <p:nvSpPr>
          <p:cNvPr id="3" name="Title 2"/>
          <p:cNvSpPr>
            <a:spLocks noGrp="1"/>
          </p:cNvSpPr>
          <p:nvPr>
            <p:ph type="title"/>
          </p:nvPr>
        </p:nvSpPr>
        <p:spPr/>
        <p:txBody>
          <a:bodyPr>
            <a:normAutofit fontScale="90000"/>
          </a:bodyPr>
          <a:lstStyle/>
          <a:p>
            <a:r>
              <a:rPr lang="en-US" sz="4000" dirty="0"/>
              <a:t>Post Review : Action Plan and MOU</a:t>
            </a:r>
            <a:br>
              <a:rPr lang="en-US" dirty="0"/>
            </a:b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a:t>Set up a due date for annual reports to be submitted to the College Dean documenting progress made on action plan items.</a:t>
            </a:r>
          </a:p>
          <a:p>
            <a:pPr marL="109728" indent="0">
              <a:buNone/>
            </a:pPr>
            <a:endParaRPr lang="en-US" dirty="0"/>
          </a:p>
          <a:p>
            <a:r>
              <a:rPr lang="en-US" dirty="0"/>
              <a:t>The annual report is important for several reasons.</a:t>
            </a:r>
          </a:p>
          <a:p>
            <a:pPr lvl="1"/>
            <a:r>
              <a:rPr lang="en-US" dirty="0"/>
              <a:t>It will be a piece of your next Self Study, both as an appendix and summarized in your assessment section.</a:t>
            </a:r>
          </a:p>
          <a:p>
            <a:pPr lvl="1"/>
            <a:r>
              <a:rPr lang="en-US" dirty="0"/>
              <a:t>It is an odometer reading on your progress in accomplishing the goals the program set in its action plan (are we there yet?).</a:t>
            </a:r>
          </a:p>
          <a:p>
            <a:pPr lvl="1"/>
            <a:endParaRPr lang="en-US" dirty="0"/>
          </a:p>
          <a:p>
            <a:endParaRPr lang="en-US" dirty="0"/>
          </a:p>
        </p:txBody>
      </p:sp>
      <p:sp>
        <p:nvSpPr>
          <p:cNvPr id="2" name="Title 1"/>
          <p:cNvSpPr>
            <a:spLocks noGrp="1"/>
          </p:cNvSpPr>
          <p:nvPr>
            <p:ph type="title"/>
          </p:nvPr>
        </p:nvSpPr>
        <p:spPr/>
        <p:txBody>
          <a:bodyPr/>
          <a:lstStyle/>
          <a:p>
            <a:r>
              <a:rPr lang="en-US" dirty="0"/>
              <a:t>Annual reports</a:t>
            </a:r>
          </a:p>
        </p:txBody>
      </p:sp>
    </p:spTree>
    <p:extLst>
      <p:ext uri="{BB962C8B-B14F-4D97-AF65-F5344CB8AC3E}">
        <p14:creationId xmlns:p14="http://schemas.microsoft.com/office/powerpoint/2010/main" val="18460797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5318640"/>
          </a:xfrm>
        </p:spPr>
        <p:txBody>
          <a:bodyPr>
            <a:normAutofit/>
          </a:bodyPr>
          <a:lstStyle/>
          <a:p>
            <a:pPr algn="ctr"/>
            <a:br>
              <a:rPr lang="en-US" dirty="0"/>
            </a:br>
            <a:br>
              <a:rPr lang="en-US" dirty="0"/>
            </a:br>
            <a:r>
              <a:rPr lang="en-US" sz="4400" dirty="0"/>
              <a:t>Questions? </a:t>
            </a:r>
          </a:p>
        </p:txBody>
      </p:sp>
    </p:spTree>
    <p:extLst>
      <p:ext uri="{BB962C8B-B14F-4D97-AF65-F5344CB8AC3E}">
        <p14:creationId xmlns:p14="http://schemas.microsoft.com/office/powerpoint/2010/main" val="3440979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2800" dirty="0">
                <a:solidFill>
                  <a:srgbClr val="000000"/>
                </a:solidFill>
                <a:ea typeface="Consolas"/>
                <a:cs typeface="Consolas"/>
              </a:rPr>
              <a:t>What is a Modified Self Study</a:t>
            </a:r>
          </a:p>
          <a:p>
            <a:endParaRPr lang="en-US" sz="2800" dirty="0">
              <a:solidFill>
                <a:srgbClr val="000000"/>
              </a:solidFill>
              <a:ea typeface="Consolas"/>
              <a:cs typeface="Consolas"/>
            </a:endParaRPr>
          </a:p>
          <a:p>
            <a:r>
              <a:rPr lang="en-US" sz="2800" dirty="0">
                <a:solidFill>
                  <a:srgbClr val="000000"/>
                </a:solidFill>
                <a:ea typeface="Consolas"/>
                <a:cs typeface="Consolas"/>
              </a:rPr>
              <a:t>Review the MSSR Template</a:t>
            </a:r>
          </a:p>
          <a:p>
            <a:pPr marL="109728" indent="0">
              <a:buNone/>
            </a:pPr>
            <a:endParaRPr lang="en-US" sz="2800" dirty="0">
              <a:solidFill>
                <a:srgbClr val="000000"/>
              </a:solidFill>
              <a:ea typeface="Consolas"/>
              <a:cs typeface="Consolas"/>
            </a:endParaRPr>
          </a:p>
          <a:p>
            <a:r>
              <a:rPr lang="en-US" sz="2800" dirty="0">
                <a:solidFill>
                  <a:srgbClr val="000000"/>
                </a:solidFill>
                <a:ea typeface="Consolas"/>
                <a:cs typeface="Consolas"/>
              </a:rPr>
              <a:t>Developing Self Recommendations</a:t>
            </a:r>
          </a:p>
          <a:p>
            <a:endParaRPr lang="en-US" sz="2800" dirty="0">
              <a:solidFill>
                <a:srgbClr val="000000"/>
              </a:solidFill>
              <a:ea typeface="Consolas"/>
              <a:cs typeface="Consolas"/>
            </a:endParaRPr>
          </a:p>
          <a:p>
            <a:r>
              <a:rPr lang="en-US" sz="2800" dirty="0">
                <a:solidFill>
                  <a:srgbClr val="000000"/>
                </a:solidFill>
                <a:ea typeface="Consolas"/>
                <a:cs typeface="Consolas"/>
              </a:rPr>
              <a:t>Preparing the Five-year Plan</a:t>
            </a:r>
          </a:p>
          <a:p>
            <a:endParaRPr lang="en-US" sz="2800" dirty="0">
              <a:solidFill>
                <a:srgbClr val="000000"/>
              </a:solidFill>
              <a:ea typeface="Consolas"/>
              <a:cs typeface="Consolas"/>
            </a:endParaRPr>
          </a:p>
          <a:p>
            <a:r>
              <a:rPr lang="en-US" sz="2800" dirty="0">
                <a:solidFill>
                  <a:srgbClr val="000000"/>
                </a:solidFill>
                <a:ea typeface="Consolas"/>
                <a:cs typeface="Consolas"/>
              </a:rPr>
              <a:t>Review Process-Meeting with PRS Committee</a:t>
            </a:r>
            <a:endParaRPr lang="en-US" sz="2800" dirty="0"/>
          </a:p>
        </p:txBody>
      </p:sp>
      <p:sp>
        <p:nvSpPr>
          <p:cNvPr id="3" name="Title 2"/>
          <p:cNvSpPr>
            <a:spLocks noGrp="1"/>
          </p:cNvSpPr>
          <p:nvPr>
            <p:ph type="title"/>
          </p:nvPr>
        </p:nvSpPr>
        <p:spPr/>
        <p:txBody>
          <a:bodyPr>
            <a:normAutofit/>
          </a:bodyPr>
          <a:lstStyle/>
          <a:p>
            <a:pPr algn="ctr"/>
            <a:r>
              <a:rPr lang="en-US" sz="3200" dirty="0">
                <a:solidFill>
                  <a:schemeClr val="tx1"/>
                </a:solidFill>
              </a:rPr>
              <a:t>Agenda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883846"/>
          </a:xfrm>
        </p:spPr>
        <p:txBody>
          <a:bodyPr>
            <a:normAutofit lnSpcReduction="10000"/>
          </a:bodyPr>
          <a:lstStyle/>
          <a:p>
            <a:r>
              <a:rPr lang="en-US" dirty="0"/>
              <a:t>A report that is derived from the most recent accreditation self study which contains the materials required for the Cal State LA program review self study. </a:t>
            </a:r>
          </a:p>
          <a:p>
            <a:pPr lvl="1"/>
            <a:r>
              <a:rPr lang="en-US" dirty="0"/>
              <a:t>It doesn’t require as much effort</a:t>
            </a:r>
          </a:p>
          <a:p>
            <a:pPr lvl="1"/>
            <a:r>
              <a:rPr lang="en-US" dirty="0"/>
              <a:t>It may require material beyond what is in the accreditation self study. </a:t>
            </a:r>
          </a:p>
          <a:p>
            <a:pPr lvl="2"/>
            <a:r>
              <a:rPr lang="en-US" dirty="0"/>
              <a:t>Because accreditation may not address all Cal State LA PR requirements</a:t>
            </a:r>
          </a:p>
          <a:p>
            <a:pPr lvl="2"/>
            <a:r>
              <a:rPr lang="en-US" dirty="0"/>
              <a:t>For example, the five-year plan, meeting ILOs, GE assessment</a:t>
            </a:r>
          </a:p>
          <a:p>
            <a:pPr lvl="1"/>
            <a:r>
              <a:rPr lang="en-US" dirty="0"/>
              <a:t>It contains all the items and discussion in the self study for a non-accredited program</a:t>
            </a:r>
          </a:p>
          <a:p>
            <a:pPr marL="109728" indent="0">
              <a:buNone/>
            </a:pPr>
            <a:endParaRPr lang="en-US" dirty="0"/>
          </a:p>
        </p:txBody>
      </p:sp>
      <p:sp>
        <p:nvSpPr>
          <p:cNvPr id="3" name="Title 2"/>
          <p:cNvSpPr>
            <a:spLocks noGrp="1"/>
          </p:cNvSpPr>
          <p:nvPr>
            <p:ph type="title"/>
          </p:nvPr>
        </p:nvSpPr>
        <p:spPr/>
        <p:txBody>
          <a:bodyPr>
            <a:normAutofit/>
          </a:bodyPr>
          <a:lstStyle/>
          <a:p>
            <a:r>
              <a:rPr lang="en-US" dirty="0"/>
              <a:t>What is a “modified self study”?</a:t>
            </a:r>
          </a:p>
        </p:txBody>
      </p:sp>
    </p:spTree>
    <p:extLst>
      <p:ext uri="{BB962C8B-B14F-4D97-AF65-F5344CB8AC3E}">
        <p14:creationId xmlns:p14="http://schemas.microsoft.com/office/powerpoint/2010/main" val="2333115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a:t>A program review is a cyclical process for evaluating and continuously enhancing the quality and currency of programs.</a:t>
            </a:r>
          </a:p>
          <a:p>
            <a:pPr marL="109728" indent="0">
              <a:buNone/>
            </a:pPr>
            <a:endParaRPr lang="en-US" dirty="0"/>
          </a:p>
          <a:p>
            <a:r>
              <a:rPr lang="en-US" dirty="0"/>
              <a:t>The evaluation is conducted through a combination of self-evaluation, followed by peer-evaluation by external reviewers to the department and the University (external review by outside disciplinary experts).</a:t>
            </a:r>
          </a:p>
          <a:p>
            <a:pPr marL="109728" indent="0">
              <a:buNone/>
            </a:pPr>
            <a:endParaRPr lang="en-US" dirty="0"/>
          </a:p>
          <a:p>
            <a:r>
              <a:rPr lang="en-US" dirty="0"/>
              <a:t>The results of the evaluation process are then used to inform follow-up planning and budgeting processes at various levels of the institution-program, department, college, university.</a:t>
            </a:r>
          </a:p>
          <a:p>
            <a:endParaRPr lang="en-US" dirty="0"/>
          </a:p>
          <a:p>
            <a:endParaRPr lang="en-US" dirty="0"/>
          </a:p>
        </p:txBody>
      </p:sp>
      <p:sp>
        <p:nvSpPr>
          <p:cNvPr id="3" name="Title 2"/>
          <p:cNvSpPr>
            <a:spLocks noGrp="1"/>
          </p:cNvSpPr>
          <p:nvPr>
            <p:ph type="title"/>
          </p:nvPr>
        </p:nvSpPr>
        <p:spPr/>
        <p:txBody>
          <a:bodyPr>
            <a:normAutofit fontScale="90000"/>
          </a:bodyPr>
          <a:lstStyle/>
          <a:p>
            <a:r>
              <a:rPr lang="en-US" dirty="0"/>
              <a:t>Definition and Purpose of Program Review</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17638"/>
            <a:ext cx="8229600" cy="4940020"/>
          </a:xfrm>
        </p:spPr>
        <p:txBody>
          <a:bodyPr>
            <a:normAutofit fontScale="92500"/>
          </a:bodyPr>
          <a:lstStyle/>
          <a:p>
            <a:r>
              <a:rPr lang="en-US" dirty="0"/>
              <a:t>Accreditation</a:t>
            </a:r>
          </a:p>
          <a:p>
            <a:pPr lvl="1"/>
            <a:r>
              <a:rPr lang="en-US" dirty="0"/>
              <a:t>Evaluates programs based on disciplinary standards</a:t>
            </a:r>
          </a:p>
          <a:p>
            <a:pPr lvl="2"/>
            <a:r>
              <a:rPr lang="en-US" dirty="0"/>
              <a:t>Is the program achieving standards/benchmarks set by the discipline? Is the program current in the field?</a:t>
            </a:r>
          </a:p>
          <a:p>
            <a:pPr marL="630936" lvl="2" indent="0">
              <a:buNone/>
            </a:pPr>
            <a:endParaRPr lang="en-US" dirty="0"/>
          </a:p>
          <a:p>
            <a:pPr marL="365760" lvl="1" indent="-256032">
              <a:spcBef>
                <a:spcPts val="400"/>
              </a:spcBef>
              <a:buSzPct val="68000"/>
              <a:buFont typeface="Wingdings 3"/>
              <a:buChar char=""/>
            </a:pPr>
            <a:r>
              <a:rPr lang="en-US" sz="2700" dirty="0"/>
              <a:t>Program review</a:t>
            </a:r>
          </a:p>
          <a:p>
            <a:pPr lvl="2"/>
            <a:r>
              <a:rPr lang="en-US" dirty="0"/>
              <a:t>Is the program consistent with University mission and goals?</a:t>
            </a:r>
          </a:p>
          <a:p>
            <a:pPr lvl="2"/>
            <a:r>
              <a:rPr lang="en-US" dirty="0"/>
              <a:t>What will students know and be able to do upon graduation? </a:t>
            </a:r>
          </a:p>
          <a:p>
            <a:pPr lvl="2"/>
            <a:r>
              <a:rPr lang="en-US" dirty="0"/>
              <a:t>Need evidence to demonstrate educational effectiveness</a:t>
            </a:r>
          </a:p>
          <a:p>
            <a:pPr lvl="2"/>
            <a:r>
              <a:rPr lang="en-US" dirty="0"/>
              <a:t>Need evidence to support resource requests (faculty, space, staff, educational technology equipment…)</a:t>
            </a:r>
          </a:p>
          <a:p>
            <a:pPr lvl="2"/>
            <a:r>
              <a:rPr lang="en-US" dirty="0"/>
              <a:t>Discussion of notable achievements and areas for improvement</a:t>
            </a:r>
          </a:p>
          <a:p>
            <a:endParaRPr lang="en-US" dirty="0"/>
          </a:p>
        </p:txBody>
      </p:sp>
      <p:sp>
        <p:nvSpPr>
          <p:cNvPr id="3" name="Title 2"/>
          <p:cNvSpPr>
            <a:spLocks noGrp="1"/>
          </p:cNvSpPr>
          <p:nvPr>
            <p:ph type="title"/>
          </p:nvPr>
        </p:nvSpPr>
        <p:spPr/>
        <p:txBody>
          <a:bodyPr>
            <a:normAutofit fontScale="90000"/>
          </a:bodyPr>
          <a:lstStyle/>
          <a:p>
            <a:r>
              <a:rPr lang="en-US" dirty="0"/>
              <a:t>The difference between Accreditation and Program Review </a:t>
            </a:r>
          </a:p>
        </p:txBody>
      </p:sp>
    </p:spTree>
    <p:extLst>
      <p:ext uri="{BB962C8B-B14F-4D97-AF65-F5344CB8AC3E}">
        <p14:creationId xmlns:p14="http://schemas.microsoft.com/office/powerpoint/2010/main" val="1475077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109728" indent="0">
              <a:buNone/>
            </a:pPr>
            <a:r>
              <a:rPr lang="en-US" dirty="0"/>
              <a:t>The Program Review Process includes, but is not limited to:</a:t>
            </a:r>
          </a:p>
          <a:p>
            <a:pPr marL="109728" indent="0">
              <a:buNone/>
            </a:pPr>
            <a:endParaRPr lang="en-US" dirty="0"/>
          </a:p>
          <a:p>
            <a:pPr>
              <a:buFont typeface="Wingdings" charset="2"/>
              <a:buChar char="Ø"/>
            </a:pPr>
            <a:r>
              <a:rPr lang="en-US" dirty="0"/>
              <a:t>Analysis of student achievement of the program’s learning outcomes (PLOs)</a:t>
            </a:r>
          </a:p>
          <a:p>
            <a:pPr marL="109728" indent="0">
              <a:buNone/>
            </a:pPr>
            <a:endParaRPr lang="en-US" dirty="0"/>
          </a:p>
          <a:p>
            <a:pPr>
              <a:buFont typeface="Wingdings" charset="2"/>
              <a:buChar char="Ø"/>
            </a:pPr>
            <a:r>
              <a:rPr lang="en-US" dirty="0"/>
              <a:t>Retention and graduation rates</a:t>
            </a:r>
          </a:p>
          <a:p>
            <a:pPr marL="109728" indent="0">
              <a:buNone/>
            </a:pPr>
            <a:endParaRPr lang="en-US" dirty="0"/>
          </a:p>
          <a:p>
            <a:pPr>
              <a:buFont typeface="Wingdings" charset="2"/>
              <a:buChar char="Ø"/>
            </a:pPr>
            <a:r>
              <a:rPr lang="en-US" dirty="0"/>
              <a:t>Results of licensing exams and placement</a:t>
            </a:r>
          </a:p>
          <a:p>
            <a:pPr marL="109728" indent="0">
              <a:buNone/>
            </a:pPr>
            <a:endParaRPr lang="en-US" dirty="0"/>
          </a:p>
          <a:p>
            <a:pPr>
              <a:buFont typeface="Wingdings" charset="2"/>
              <a:buChar char="Ø"/>
            </a:pPr>
            <a:r>
              <a:rPr lang="en-US" dirty="0"/>
              <a:t>Evidence from external constituencies such as employers and professional organizations.</a:t>
            </a:r>
          </a:p>
        </p:txBody>
      </p:sp>
      <p:sp>
        <p:nvSpPr>
          <p:cNvPr id="3" name="Title 2"/>
          <p:cNvSpPr>
            <a:spLocks noGrp="1"/>
          </p:cNvSpPr>
          <p:nvPr>
            <p:ph type="title"/>
          </p:nvPr>
        </p:nvSpPr>
        <p:spPr/>
        <p:txBody>
          <a:bodyPr>
            <a:normAutofit fontScale="90000"/>
          </a:bodyPr>
          <a:lstStyle/>
          <a:p>
            <a:r>
              <a:rPr lang="en-US" dirty="0"/>
              <a:t>WSCUC’s Requirements for Program Review</a:t>
            </a:r>
          </a:p>
        </p:txBody>
      </p:sp>
    </p:spTree>
    <p:extLst>
      <p:ext uri="{BB962C8B-B14F-4D97-AF65-F5344CB8AC3E}">
        <p14:creationId xmlns:p14="http://schemas.microsoft.com/office/powerpoint/2010/main" val="311389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These program may opt to use a modified Self Study report (MSSR).</a:t>
            </a:r>
          </a:p>
          <a:p>
            <a:r>
              <a:rPr lang="en-US" dirty="0"/>
              <a:t>Most accreditation agencies require elements in their Self Study that are similar to those in the Cal State LA Self Study (and usually many that are beyond the scope of the Cal State LA requirements).</a:t>
            </a:r>
          </a:p>
          <a:p>
            <a:r>
              <a:rPr lang="en-US" dirty="0"/>
              <a:t>In most cases, these programs can use the MSSR matrix (a selected portion is shown on the next slide).</a:t>
            </a:r>
          </a:p>
          <a:p>
            <a:endParaRPr lang="en-US" dirty="0"/>
          </a:p>
        </p:txBody>
      </p:sp>
      <p:sp>
        <p:nvSpPr>
          <p:cNvPr id="3" name="Title 2"/>
          <p:cNvSpPr>
            <a:spLocks noGrp="1"/>
          </p:cNvSpPr>
          <p:nvPr>
            <p:ph type="title"/>
          </p:nvPr>
        </p:nvSpPr>
        <p:spPr/>
        <p:txBody>
          <a:bodyPr>
            <a:normAutofit fontScale="90000"/>
          </a:bodyPr>
          <a:lstStyle/>
          <a:p>
            <a:r>
              <a:rPr lang="en-US" dirty="0"/>
              <a:t>Accredited programs (with external reviewers)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38985"/>
            <a:ext cx="8229600" cy="5346823"/>
          </a:xfrm>
        </p:spPr>
        <p:txBody>
          <a:bodyPr>
            <a:normAutofit fontScale="77500" lnSpcReduction="20000"/>
          </a:bodyPr>
          <a:lstStyle/>
          <a:p>
            <a:pPr marL="109728" indent="0">
              <a:buNone/>
            </a:pPr>
            <a:r>
              <a:rPr lang="en-US" sz="2800" dirty="0"/>
              <a:t>There is overlap. To avoid redundancy in effort, accredited programs can submit a modified self study.</a:t>
            </a:r>
          </a:p>
          <a:p>
            <a:pPr marL="109728" indent="0">
              <a:buNone/>
            </a:pPr>
            <a:endParaRPr lang="en-US" sz="2800" dirty="0"/>
          </a:p>
          <a:p>
            <a:pPr marL="514350" indent="-514350">
              <a:buFont typeface="+mj-lt"/>
              <a:buAutoNum type="arabicPeriod"/>
            </a:pPr>
            <a:r>
              <a:rPr lang="en-US" sz="2800" dirty="0"/>
              <a:t>The MSSR matrix is your table of contents. The rubric provides the committee’s expectations.</a:t>
            </a:r>
          </a:p>
          <a:p>
            <a:pPr marL="514350" indent="-514350">
              <a:buFont typeface="+mj-lt"/>
              <a:buAutoNum type="arabicPeriod"/>
            </a:pPr>
            <a:r>
              <a:rPr lang="en-US" sz="2800" dirty="0"/>
              <a:t>How is your accreditation self study put together? Locate the sections that correspond to the MSSR headings. </a:t>
            </a:r>
          </a:p>
          <a:p>
            <a:pPr marL="514350" indent="-514350">
              <a:buFont typeface="+mj-lt"/>
              <a:buAutoNum type="arabicPeriod"/>
            </a:pPr>
            <a:r>
              <a:rPr lang="en-US" sz="2800" dirty="0"/>
              <a:t>What’s missing? If sections are not addressed, the program must develop those sections to submit with the report.</a:t>
            </a:r>
          </a:p>
          <a:p>
            <a:pPr marL="514350" indent="-514350">
              <a:buFont typeface="+mj-lt"/>
              <a:buAutoNum type="arabicPeriod"/>
            </a:pPr>
            <a:r>
              <a:rPr lang="en-US" sz="2800" dirty="0"/>
              <a:t>It is very useful to review the full self study template for dashboards and table templates to gather data not available in accreditation documents.</a:t>
            </a:r>
          </a:p>
          <a:p>
            <a:pPr marL="514350" indent="-514350">
              <a:buFont typeface="+mj-lt"/>
              <a:buAutoNum type="arabicPeriod"/>
            </a:pPr>
            <a:r>
              <a:rPr lang="en-US" sz="2800" dirty="0"/>
              <a:t>You must include a five-year Plan</a:t>
            </a:r>
          </a:p>
          <a:p>
            <a:pPr marL="514350" indent="-514350">
              <a:buFont typeface="+mj-lt"/>
              <a:buAutoNum type="arabicPeriod"/>
            </a:pPr>
            <a:r>
              <a:rPr lang="en-US" sz="2800" dirty="0"/>
              <a:t>Your Dean must review and sign off on your MSSR document before it get sent to Academic Affairs/ALO. </a:t>
            </a:r>
          </a:p>
          <a:p>
            <a:pPr marL="0" indent="0">
              <a:buNone/>
            </a:pPr>
            <a:endParaRPr lang="en-US" sz="2800" dirty="0"/>
          </a:p>
          <a:p>
            <a:endParaRPr lang="en-US" sz="2800" dirty="0"/>
          </a:p>
          <a:p>
            <a:pPr marL="109728" indent="0">
              <a:buNone/>
            </a:pPr>
            <a:endParaRPr lang="en-US" dirty="0"/>
          </a:p>
        </p:txBody>
      </p:sp>
      <p:sp>
        <p:nvSpPr>
          <p:cNvPr id="3" name="Title 2"/>
          <p:cNvSpPr>
            <a:spLocks noGrp="1"/>
          </p:cNvSpPr>
          <p:nvPr>
            <p:ph type="title"/>
          </p:nvPr>
        </p:nvSpPr>
        <p:spPr/>
        <p:txBody>
          <a:bodyPr>
            <a:normAutofit/>
          </a:bodyPr>
          <a:lstStyle/>
          <a:p>
            <a:r>
              <a:rPr lang="en-US" dirty="0"/>
              <a:t>Building a modified self study</a:t>
            </a:r>
          </a:p>
        </p:txBody>
      </p:sp>
    </p:spTree>
    <p:extLst>
      <p:ext uri="{BB962C8B-B14F-4D97-AF65-F5344CB8AC3E}">
        <p14:creationId xmlns:p14="http://schemas.microsoft.com/office/powerpoint/2010/main" val="761902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81138"/>
          <a:ext cx="8229600" cy="4264674"/>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604099">
                <a:tc>
                  <a:txBody>
                    <a:bodyPr/>
                    <a:lstStyle/>
                    <a:p>
                      <a:pPr marL="0" marR="0">
                        <a:spcBef>
                          <a:spcPts val="0"/>
                        </a:spcBef>
                        <a:spcAft>
                          <a:spcPts val="1000"/>
                        </a:spcAft>
                      </a:pPr>
                      <a:r>
                        <a:rPr lang="en-US" sz="1400" b="1" dirty="0">
                          <a:latin typeface="+mn-lt"/>
                          <a:ea typeface="Cambria"/>
                          <a:cs typeface="Arial"/>
                        </a:rPr>
                        <a:t>PROGRAM REVIEW SELF-STUDY SECTIONS</a:t>
                      </a:r>
                      <a:endParaRPr lang="en-US" sz="1400" dirty="0">
                        <a:latin typeface="+mn-lt"/>
                        <a:ea typeface="Cambria"/>
                        <a:cs typeface="Times New Roman"/>
                      </a:endParaRPr>
                    </a:p>
                  </a:txBody>
                  <a:tcPr marL="68580" marR="68580" marT="0" marB="0"/>
                </a:tc>
                <a:tc>
                  <a:txBody>
                    <a:bodyPr/>
                    <a:lstStyle/>
                    <a:p>
                      <a:pPr marL="0" marR="0">
                        <a:spcBef>
                          <a:spcPts val="0"/>
                        </a:spcBef>
                        <a:spcAft>
                          <a:spcPts val="1000"/>
                        </a:spcAft>
                      </a:pPr>
                      <a:r>
                        <a:rPr lang="en-US" sz="1400" b="1" dirty="0">
                          <a:latin typeface="+mn-lt"/>
                          <a:ea typeface="Cambria"/>
                          <a:cs typeface="Arial"/>
                        </a:rPr>
                        <a:t>ACCREDITATION SELF-STUDY SECTIONS</a:t>
                      </a:r>
                      <a:endParaRPr lang="en-US" sz="1400" dirty="0">
                        <a:latin typeface="+mn-lt"/>
                        <a:ea typeface="Cambria"/>
                        <a:cs typeface="Times New Roman"/>
                      </a:endParaRPr>
                    </a:p>
                  </a:txBody>
                  <a:tcPr marL="68580" marR="68580" marT="0" marB="0"/>
                </a:tc>
                <a:extLst>
                  <a:ext uri="{0D108BD9-81ED-4DB2-BD59-A6C34878D82A}">
                    <a16:rowId xmlns:a16="http://schemas.microsoft.com/office/drawing/2014/main" val="10000"/>
                  </a:ext>
                </a:extLst>
              </a:tr>
              <a:tr h="604099">
                <a:tc>
                  <a:txBody>
                    <a:bodyPr/>
                    <a:lstStyle/>
                    <a:p>
                      <a:pPr marL="0" marR="0">
                        <a:spcBef>
                          <a:spcPts val="0"/>
                        </a:spcBef>
                        <a:spcAft>
                          <a:spcPts val="1000"/>
                        </a:spcAft>
                        <a:buFont typeface="Arial"/>
                        <a:buNone/>
                      </a:pPr>
                      <a:r>
                        <a:rPr lang="en-US" sz="1400" b="1" dirty="0">
                          <a:latin typeface="+mn-lt"/>
                          <a:ea typeface="Cambria"/>
                          <a:cs typeface="Arial"/>
                        </a:rPr>
                        <a:t>1.</a:t>
                      </a:r>
                      <a:r>
                        <a:rPr lang="en-US" sz="1400" b="1" baseline="0" dirty="0">
                          <a:latin typeface="+mn-lt"/>
                          <a:ea typeface="Cambria"/>
                          <a:cs typeface="Arial"/>
                        </a:rPr>
                        <a:t> </a:t>
                      </a:r>
                      <a:r>
                        <a:rPr lang="en-US" sz="1400" b="1" dirty="0">
                          <a:latin typeface="+mn-lt"/>
                          <a:ea typeface="Cambria"/>
                          <a:cs typeface="Arial"/>
                        </a:rPr>
                        <a:t> History, Mission, Goals, and Objectives</a:t>
                      </a:r>
                      <a:endParaRPr lang="en-US" sz="1400" dirty="0">
                        <a:latin typeface="+mn-lt"/>
                        <a:ea typeface="Cambria"/>
                        <a:cs typeface="Times New Roman"/>
                      </a:endParaRPr>
                    </a:p>
                  </a:txBody>
                  <a:tcPr marL="68580" marR="68580" marT="0" marB="0" anchor="ctr"/>
                </a:tc>
                <a:tc>
                  <a:txBody>
                    <a:bodyPr/>
                    <a:lstStyle/>
                    <a:p>
                      <a:pPr marL="0" marR="0">
                        <a:spcBef>
                          <a:spcPts val="0"/>
                        </a:spcBef>
                        <a:spcAft>
                          <a:spcPts val="1000"/>
                        </a:spcAft>
                      </a:pPr>
                      <a:r>
                        <a:rPr lang="en-US" sz="1400" dirty="0">
                          <a:latin typeface="+mn-lt"/>
                          <a:ea typeface="Cambria"/>
                          <a:cs typeface="Arial"/>
                        </a:rPr>
                        <a:t>Refer to page numbers </a:t>
                      </a:r>
                      <a:r>
                        <a:rPr lang="en-US" sz="1400" i="1" dirty="0">
                          <a:latin typeface="+mn-lt"/>
                          <a:ea typeface="Cambria"/>
                          <a:cs typeface="Arial"/>
                        </a:rPr>
                        <a:t>or</a:t>
                      </a:r>
                      <a:r>
                        <a:rPr lang="en-US" sz="1400" i="0" baseline="0" dirty="0">
                          <a:latin typeface="+mn-lt"/>
                          <a:ea typeface="Cambria"/>
                          <a:cs typeface="Arial"/>
                        </a:rPr>
                        <a:t> use hyperlinks to the relevant portion of an electronic document submitted with the MSSR</a:t>
                      </a:r>
                      <a:endParaRPr lang="en-US" sz="1400" dirty="0">
                        <a:latin typeface="+mn-lt"/>
                        <a:ea typeface="Cambria"/>
                        <a:cs typeface="Arial"/>
                      </a:endParaRPr>
                    </a:p>
                  </a:txBody>
                  <a:tcPr marL="68580" marR="68580" marT="0" marB="0" anchor="ctr"/>
                </a:tc>
                <a:extLst>
                  <a:ext uri="{0D108BD9-81ED-4DB2-BD59-A6C34878D82A}">
                    <a16:rowId xmlns:a16="http://schemas.microsoft.com/office/drawing/2014/main" val="10001"/>
                  </a:ext>
                </a:extLst>
              </a:tr>
              <a:tr h="604099">
                <a:tc>
                  <a:txBody>
                    <a:bodyPr/>
                    <a:lstStyle/>
                    <a:p>
                      <a:pPr marL="342900" marR="0" lvl="0" indent="-342900">
                        <a:spcBef>
                          <a:spcPts val="0"/>
                        </a:spcBef>
                        <a:spcAft>
                          <a:spcPts val="1000"/>
                        </a:spcAft>
                        <a:buFont typeface="Symbol"/>
                        <a:buNone/>
                      </a:pPr>
                      <a:r>
                        <a:rPr lang="en-US" sz="1400" dirty="0">
                          <a:latin typeface="+mn-lt"/>
                          <a:ea typeface="Cambria"/>
                          <a:cs typeface="Arial"/>
                        </a:rPr>
                        <a:t>Overview and history</a:t>
                      </a:r>
                      <a:endParaRPr lang="en-US" sz="1400" dirty="0">
                        <a:latin typeface="+mn-lt"/>
                        <a:ea typeface="Cambria"/>
                        <a:cs typeface="Times New Roman"/>
                      </a:endParaRPr>
                    </a:p>
                  </a:txBody>
                  <a:tcPr marL="68580" marR="68580" marT="0" marB="0" anchor="ctr"/>
                </a:tc>
                <a:tc>
                  <a:txBody>
                    <a:bodyPr/>
                    <a:lstStyle/>
                    <a:p>
                      <a:pPr marL="0" marR="0">
                        <a:spcBef>
                          <a:spcPts val="0"/>
                        </a:spcBef>
                        <a:spcAft>
                          <a:spcPts val="1000"/>
                        </a:spcAft>
                      </a:pPr>
                      <a:endParaRPr lang="en-US" sz="1400" dirty="0">
                        <a:latin typeface="+mn-lt"/>
                        <a:ea typeface="Cambria"/>
                        <a:cs typeface="Arial"/>
                      </a:endParaRPr>
                    </a:p>
                  </a:txBody>
                  <a:tcPr marL="68580" marR="68580" marT="0" marB="0" anchor="ctr"/>
                </a:tc>
                <a:extLst>
                  <a:ext uri="{0D108BD9-81ED-4DB2-BD59-A6C34878D82A}">
                    <a16:rowId xmlns:a16="http://schemas.microsoft.com/office/drawing/2014/main" val="10002"/>
                  </a:ext>
                </a:extLst>
              </a:tr>
              <a:tr h="604099">
                <a:tc>
                  <a:txBody>
                    <a:bodyPr/>
                    <a:lstStyle/>
                    <a:p>
                      <a:pPr marL="342900" marR="0" lvl="0" indent="-342900">
                        <a:spcBef>
                          <a:spcPts val="0"/>
                        </a:spcBef>
                        <a:spcAft>
                          <a:spcPts val="1000"/>
                        </a:spcAft>
                        <a:buFont typeface="Symbol"/>
                        <a:buNone/>
                      </a:pPr>
                      <a:r>
                        <a:rPr lang="en-US" sz="1400" dirty="0">
                          <a:latin typeface="+mn-lt"/>
                          <a:ea typeface="Cambria"/>
                          <a:cs typeface="Arial"/>
                        </a:rPr>
                        <a:t>Mission, Goals and objectives</a:t>
                      </a:r>
                      <a:endParaRPr lang="en-US" sz="1400" dirty="0">
                        <a:latin typeface="+mn-lt"/>
                        <a:ea typeface="Cambria"/>
                        <a:cs typeface="Times New Roman"/>
                      </a:endParaRPr>
                    </a:p>
                  </a:txBody>
                  <a:tcPr marL="68580" marR="68580" marT="0" marB="0" anchor="ctr"/>
                </a:tc>
                <a:tc>
                  <a:txBody>
                    <a:bodyPr/>
                    <a:lstStyle/>
                    <a:p>
                      <a:pPr marL="0" marR="0">
                        <a:spcBef>
                          <a:spcPts val="0"/>
                        </a:spcBef>
                        <a:spcAft>
                          <a:spcPts val="1000"/>
                        </a:spcAft>
                      </a:pPr>
                      <a:r>
                        <a:rPr lang="en-US" sz="1400" dirty="0">
                          <a:latin typeface="+mn-lt"/>
                          <a:ea typeface="Cambria"/>
                          <a:cs typeface="Arial"/>
                          <a:hlinkClick r:id="rId2"/>
                        </a:rPr>
                        <a:t>https://spcc.calstatela.edu/mission_statement.php</a:t>
                      </a:r>
                      <a:r>
                        <a:rPr lang="en-US" sz="1400" dirty="0">
                          <a:latin typeface="+mn-lt"/>
                          <a:ea typeface="Cambria"/>
                          <a:cs typeface="Arial"/>
                        </a:rPr>
                        <a:t> </a:t>
                      </a:r>
                    </a:p>
                  </a:txBody>
                  <a:tcPr marL="68580" marR="68580" marT="0" marB="0" anchor="ctr"/>
                </a:tc>
                <a:extLst>
                  <a:ext uri="{0D108BD9-81ED-4DB2-BD59-A6C34878D82A}">
                    <a16:rowId xmlns:a16="http://schemas.microsoft.com/office/drawing/2014/main" val="10003"/>
                  </a:ext>
                </a:extLst>
              </a:tr>
              <a:tr h="604099">
                <a:tc>
                  <a:txBody>
                    <a:bodyPr/>
                    <a:lstStyle/>
                    <a:p>
                      <a:pPr marL="342900" marR="0" lvl="0" indent="-342900">
                        <a:spcBef>
                          <a:spcPts val="0"/>
                        </a:spcBef>
                        <a:spcAft>
                          <a:spcPts val="1000"/>
                        </a:spcAft>
                        <a:buFont typeface="Symbol"/>
                        <a:buNone/>
                      </a:pPr>
                      <a:r>
                        <a:rPr lang="en-US" sz="1400" dirty="0">
                          <a:latin typeface="+mn-lt"/>
                          <a:ea typeface="Cambria"/>
                          <a:cs typeface="Arial"/>
                        </a:rPr>
                        <a:t>Changes in goals and objectives</a:t>
                      </a:r>
                      <a:endParaRPr lang="en-US" sz="1400" dirty="0">
                        <a:latin typeface="+mn-lt"/>
                        <a:ea typeface="Cambria"/>
                        <a:cs typeface="Times New Roman"/>
                      </a:endParaRPr>
                    </a:p>
                  </a:txBody>
                  <a:tcPr marL="68580" marR="68580" marT="0" marB="0" anchor="ctr"/>
                </a:tc>
                <a:tc>
                  <a:txBody>
                    <a:bodyPr/>
                    <a:lstStyle/>
                    <a:p>
                      <a:pPr marL="0" marR="0">
                        <a:spcBef>
                          <a:spcPts val="0"/>
                        </a:spcBef>
                        <a:spcAft>
                          <a:spcPts val="1000"/>
                        </a:spcAft>
                      </a:pPr>
                      <a:endParaRPr lang="en-US" sz="1400" dirty="0">
                        <a:latin typeface="+mn-lt"/>
                        <a:ea typeface="Cambria"/>
                        <a:cs typeface="Arial"/>
                      </a:endParaRPr>
                    </a:p>
                  </a:txBody>
                  <a:tcPr marL="68580" marR="68580" marT="0" marB="0" anchor="ctr"/>
                </a:tc>
                <a:extLst>
                  <a:ext uri="{0D108BD9-81ED-4DB2-BD59-A6C34878D82A}">
                    <a16:rowId xmlns:a16="http://schemas.microsoft.com/office/drawing/2014/main" val="10004"/>
                  </a:ext>
                </a:extLst>
              </a:tr>
              <a:tr h="604099">
                <a:tc>
                  <a:txBody>
                    <a:bodyPr/>
                    <a:lstStyle/>
                    <a:p>
                      <a:pPr marL="342900" marR="0" lvl="0" indent="-342900">
                        <a:spcBef>
                          <a:spcPts val="0"/>
                        </a:spcBef>
                        <a:spcAft>
                          <a:spcPts val="1000"/>
                        </a:spcAft>
                        <a:buFont typeface="Symbol"/>
                        <a:buNone/>
                      </a:pPr>
                      <a:r>
                        <a:rPr lang="en-US" sz="1400" dirty="0">
                          <a:latin typeface="+mn-lt"/>
                          <a:ea typeface="Cambria"/>
                          <a:cs typeface="Arial"/>
                        </a:rPr>
                        <a:t>Recommendations from last program review and responses</a:t>
                      </a:r>
                      <a:endParaRPr lang="en-US" sz="1400" dirty="0">
                        <a:latin typeface="+mn-lt"/>
                        <a:ea typeface="Cambria"/>
                        <a:cs typeface="Times New Roman"/>
                      </a:endParaRPr>
                    </a:p>
                  </a:txBody>
                  <a:tcPr marL="68580" marR="68580" marT="0" marB="0" anchor="ctr"/>
                </a:tc>
                <a:tc>
                  <a:txBody>
                    <a:bodyPr/>
                    <a:lstStyle/>
                    <a:p>
                      <a:pPr marL="0" marR="0">
                        <a:spcBef>
                          <a:spcPts val="0"/>
                        </a:spcBef>
                        <a:spcAft>
                          <a:spcPts val="1000"/>
                        </a:spcAft>
                      </a:pPr>
                      <a:endParaRPr lang="en-US" sz="1400" dirty="0">
                        <a:latin typeface="+mn-lt"/>
                        <a:ea typeface="Cambria"/>
                        <a:cs typeface="Arial"/>
                      </a:endParaRPr>
                    </a:p>
                  </a:txBody>
                  <a:tcPr marL="68580" marR="68580" marT="0" marB="0" anchor="ctr"/>
                </a:tc>
                <a:extLst>
                  <a:ext uri="{0D108BD9-81ED-4DB2-BD59-A6C34878D82A}">
                    <a16:rowId xmlns:a16="http://schemas.microsoft.com/office/drawing/2014/main" val="10005"/>
                  </a:ext>
                </a:extLst>
              </a:tr>
              <a:tr h="604099">
                <a:tc>
                  <a:txBody>
                    <a:bodyPr/>
                    <a:lstStyle/>
                    <a:p>
                      <a:pPr marL="342900" marR="0" lvl="0" indent="-342900">
                        <a:spcBef>
                          <a:spcPts val="0"/>
                        </a:spcBef>
                        <a:spcAft>
                          <a:spcPts val="1000"/>
                        </a:spcAft>
                        <a:buFont typeface="Symbol"/>
                        <a:buNone/>
                      </a:pPr>
                      <a:r>
                        <a:rPr lang="en-US" sz="1400" dirty="0">
                          <a:latin typeface="+mn-lt"/>
                          <a:ea typeface="Cambria"/>
                          <a:cs typeface="Arial"/>
                        </a:rPr>
                        <a:t>Accrediting body recommendations and responses</a:t>
                      </a:r>
                      <a:endParaRPr lang="en-US" sz="1400" dirty="0">
                        <a:latin typeface="+mn-lt"/>
                        <a:ea typeface="Cambria"/>
                        <a:cs typeface="Times New Roman"/>
                      </a:endParaRPr>
                    </a:p>
                  </a:txBody>
                  <a:tcPr marL="68580" marR="68580" marT="0" marB="0" anchor="ctr"/>
                </a:tc>
                <a:tc>
                  <a:txBody>
                    <a:bodyPr/>
                    <a:lstStyle/>
                    <a:p>
                      <a:pPr marL="0" marR="0">
                        <a:spcBef>
                          <a:spcPts val="0"/>
                        </a:spcBef>
                        <a:spcAft>
                          <a:spcPts val="1000"/>
                        </a:spcAft>
                      </a:pPr>
                      <a:endParaRPr lang="en-US" sz="1400" dirty="0">
                        <a:latin typeface="+mn-lt"/>
                        <a:ea typeface="Cambria"/>
                        <a:cs typeface="Arial"/>
                      </a:endParaRPr>
                    </a:p>
                  </a:txBody>
                  <a:tcPr marL="68580" marR="68580" marT="0" marB="0" anchor="ctr"/>
                </a:tc>
                <a:extLst>
                  <a:ext uri="{0D108BD9-81ED-4DB2-BD59-A6C34878D82A}">
                    <a16:rowId xmlns:a16="http://schemas.microsoft.com/office/drawing/2014/main" val="10006"/>
                  </a:ext>
                </a:extLst>
              </a:tr>
            </a:tbl>
          </a:graphicData>
        </a:graphic>
      </p:graphicFrame>
      <p:sp>
        <p:nvSpPr>
          <p:cNvPr id="3" name="Title 2"/>
          <p:cNvSpPr>
            <a:spLocks noGrp="1"/>
          </p:cNvSpPr>
          <p:nvPr>
            <p:ph type="title"/>
          </p:nvPr>
        </p:nvSpPr>
        <p:spPr/>
        <p:txBody>
          <a:bodyPr/>
          <a:lstStyle/>
          <a:p>
            <a:r>
              <a:rPr lang="en-US" dirty="0"/>
              <a:t>The MSSR matrix (a fragment)</a:t>
            </a:r>
          </a:p>
        </p:txBody>
      </p:sp>
    </p:spTree>
    <p:extLst>
      <p:ext uri="{BB962C8B-B14F-4D97-AF65-F5344CB8AC3E}">
        <p14:creationId xmlns:p14="http://schemas.microsoft.com/office/powerpoint/2010/main" val="26538253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A31784B34ADD943801BCF74DDA41F4B" ma:contentTypeVersion="4" ma:contentTypeDescription="Create a new document." ma:contentTypeScope="" ma:versionID="054f06101091291df5c4cb2bdef3cc91">
  <xsd:schema xmlns:xsd="http://www.w3.org/2001/XMLSchema" xmlns:xs="http://www.w3.org/2001/XMLSchema" xmlns:p="http://schemas.microsoft.com/office/2006/metadata/properties" xmlns:ns2="c2115d7b-69d6-40b8-9dbe-6b43040ba5b8" targetNamespace="http://schemas.microsoft.com/office/2006/metadata/properties" ma:root="true" ma:fieldsID="d111a5954a27fde8da74fb089dc4ab9f" ns2:_="">
    <xsd:import namespace="c2115d7b-69d6-40b8-9dbe-6b43040ba5b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115d7b-69d6-40b8-9dbe-6b43040ba5b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065C20E-E056-4B59-9AD8-0EF7062CD4CF}"/>
</file>

<file path=customXml/itemProps2.xml><?xml version="1.0" encoding="utf-8"?>
<ds:datastoreItem xmlns:ds="http://schemas.openxmlformats.org/officeDocument/2006/customXml" ds:itemID="{3B97B5A4-2BF7-4C9E-A6BC-1CAAAFBB8876}"/>
</file>

<file path=customXml/itemProps3.xml><?xml version="1.0" encoding="utf-8"?>
<ds:datastoreItem xmlns:ds="http://schemas.openxmlformats.org/officeDocument/2006/customXml" ds:itemID="{8ACDE1EF-1A12-42FF-B592-4F5D3C81554E}"/>
</file>

<file path=docProps/app.xml><?xml version="1.0" encoding="utf-8"?>
<Properties xmlns="http://schemas.openxmlformats.org/officeDocument/2006/extended-properties" xmlns:vt="http://schemas.openxmlformats.org/officeDocument/2006/docPropsVTypes">
  <Template>Concourse.thmx</Template>
  <TotalTime>7432</TotalTime>
  <Words>1446</Words>
  <Application>Microsoft Office PowerPoint</Application>
  <PresentationFormat>On-screen Show (4:3)</PresentationFormat>
  <Paragraphs>151</Paragraphs>
  <Slides>17</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17</vt:i4>
      </vt:variant>
    </vt:vector>
  </HeadingPairs>
  <TitlesOfParts>
    <vt:vector size="27" baseType="lpstr">
      <vt:lpstr>Arial</vt:lpstr>
      <vt:lpstr>Calibri</vt:lpstr>
      <vt:lpstr>Consolas</vt:lpstr>
      <vt:lpstr>Lucida Sans Unicode</vt:lpstr>
      <vt:lpstr>Symbol</vt:lpstr>
      <vt:lpstr>Verdana</vt:lpstr>
      <vt:lpstr>Wingdings</vt:lpstr>
      <vt:lpstr>Wingdings 2</vt:lpstr>
      <vt:lpstr>Wingdings 3</vt:lpstr>
      <vt:lpstr>Concourse</vt:lpstr>
      <vt:lpstr>Modified Program Review Workshop </vt:lpstr>
      <vt:lpstr>Agenda</vt:lpstr>
      <vt:lpstr>What is a “modified self study”?</vt:lpstr>
      <vt:lpstr>Definition and Purpose of Program Review</vt:lpstr>
      <vt:lpstr>The difference between Accreditation and Program Review </vt:lpstr>
      <vt:lpstr>WSCUC’s Requirements for Program Review</vt:lpstr>
      <vt:lpstr>Accredited programs (with external reviewers)</vt:lpstr>
      <vt:lpstr>Building a modified self study</vt:lpstr>
      <vt:lpstr>The MSSR matrix (a fragment)</vt:lpstr>
      <vt:lpstr>Self Study: Contents</vt:lpstr>
      <vt:lpstr>The 5-Year Plan (or years aligning with accreditation cycle)</vt:lpstr>
      <vt:lpstr>Assessment Rubric  </vt:lpstr>
      <vt:lpstr>What are items that PRS usually finds lacking?</vt:lpstr>
      <vt:lpstr>The review year</vt:lpstr>
      <vt:lpstr>Post Review : Action Plan and MOU </vt:lpstr>
      <vt:lpstr>Annual reports</vt:lpstr>
      <vt:lpstr>  Questions? </vt:lpstr>
    </vt:vector>
  </TitlesOfParts>
  <Company>CSULA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Updating Program Review-</dc:title>
  <dc:creator>wayne_tikkanen</dc:creator>
  <cp:lastModifiedBy>Connors, David N</cp:lastModifiedBy>
  <cp:revision>115</cp:revision>
  <cp:lastPrinted>2019-09-05T23:36:15Z</cp:lastPrinted>
  <dcterms:created xsi:type="dcterms:W3CDTF">2010-10-15T15:21:00Z</dcterms:created>
  <dcterms:modified xsi:type="dcterms:W3CDTF">2026-04-06T23:01:08Z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0x010100AA31784B34ADD943801BCF74DDA41F4B</vt:lpwstr>
  </property>
</Properties>
</file>