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3" r:id="rId5"/>
  </p:sldMasterIdLst>
  <p:notesMasterIdLst>
    <p:notesMasterId r:id="rId31"/>
  </p:notesMasterIdLst>
  <p:handoutMasterIdLst>
    <p:handoutMasterId r:id="rId32"/>
  </p:handoutMasterIdLst>
  <p:sldIdLst>
    <p:sldId id="267" r:id="rId6"/>
    <p:sldId id="284" r:id="rId7"/>
    <p:sldId id="380" r:id="rId8"/>
    <p:sldId id="279" r:id="rId9"/>
    <p:sldId id="316" r:id="rId10"/>
    <p:sldId id="283" r:id="rId11"/>
    <p:sldId id="373" r:id="rId12"/>
    <p:sldId id="375" r:id="rId13"/>
    <p:sldId id="325" r:id="rId14"/>
    <p:sldId id="359" r:id="rId15"/>
    <p:sldId id="382" r:id="rId16"/>
    <p:sldId id="327" r:id="rId17"/>
    <p:sldId id="365" r:id="rId18"/>
    <p:sldId id="366" r:id="rId19"/>
    <p:sldId id="317" r:id="rId20"/>
    <p:sldId id="367" r:id="rId21"/>
    <p:sldId id="379" r:id="rId22"/>
    <p:sldId id="333" r:id="rId23"/>
    <p:sldId id="340" r:id="rId24"/>
    <p:sldId id="381" r:id="rId25"/>
    <p:sldId id="383" r:id="rId26"/>
    <p:sldId id="384" r:id="rId27"/>
    <p:sldId id="385" r:id="rId28"/>
    <p:sldId id="386" r:id="rId29"/>
    <p:sldId id="307" r:id="rId30"/>
  </p:sldIdLst>
  <p:sldSz cx="14630400" cy="8229600"/>
  <p:notesSz cx="6858000" cy="9144000"/>
  <p:defaultTextStyle>
    <a:defPPr>
      <a:defRPr lang="en-US"/>
    </a:defPPr>
    <a:lvl1pPr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+mn-ea"/>
        <a:cs typeface="+mn-cs"/>
      </a:defRPr>
    </a:lvl1pPr>
    <a:lvl2pPr marL="547688" indent="-90488"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+mn-ea"/>
        <a:cs typeface="+mn-cs"/>
      </a:defRPr>
    </a:lvl2pPr>
    <a:lvl3pPr marL="1096963" indent="-182563"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+mn-ea"/>
        <a:cs typeface="+mn-cs"/>
      </a:defRPr>
    </a:lvl3pPr>
    <a:lvl4pPr marL="1644650" indent="-273050"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+mn-ea"/>
        <a:cs typeface="+mn-cs"/>
      </a:defRPr>
    </a:lvl4pPr>
    <a:lvl5pPr marL="2193925" indent="-365125" algn="l" defTabSz="109696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EC0D80-C66E-664C-7918-C93E77E1CF9E}" name="Norton, Annemarie" initials="NA" userId="S::anorton3@calstatela.edu::0b1a3c98-e65c-4746-bd11-ddb0b235a6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C63B11-E8C5-4E91-B775-DDD8D040F1B1}" v="150" dt="2023-12-13T19:38:31.247"/>
    <p1510:client id="{BB77305B-35D6-47FC-90D7-D3C0F6D7AD3C}" v="4252" dt="2023-12-14T17:20:45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92" autoAdjust="0"/>
  </p:normalViewPr>
  <p:slideViewPr>
    <p:cSldViewPr snapToGrid="0">
      <p:cViewPr varScale="1">
        <p:scale>
          <a:sx n="72" d="100"/>
          <a:sy n="72" d="100"/>
        </p:scale>
        <p:origin x="957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48032C-60A0-47CD-BC74-B0F162309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B1830-3607-45DD-9376-2F3A56C0BC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46F16-7C76-4DD0-BF1B-1EB1A37886B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AA3F9-38C8-433F-9BD6-10A5B208E4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B5A07-B00C-495F-9298-7CEED135D0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A3659-C9E8-4096-B5D1-4A955C024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0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9728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9728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EBEF915-9D47-9340-AEE8-BB6439B0C0F6}" type="datetimeFigureOut">
              <a:rPr lang="en-US"/>
              <a:pPr>
                <a:defRPr/>
              </a:pPr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9728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9728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D71E48D-9728-2F45-B02D-C2713662B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35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7688"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6963"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4650"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3925" algn="l" defTabSz="1096963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C6E59-70B5-4A06-8D1D-D2436C4EFA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696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95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14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1E48D-9728-2F45-B02D-C2713662B4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30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89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11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6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01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30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7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4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03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3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46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00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09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15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7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4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547688" lvl="1" indent="0">
              <a:buFont typeface="+mj-lt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4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696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5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8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88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86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1E48D-9728-2F45-B02D-C2713662B4D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0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AE30-4F99-E9CF-39AB-746BCDC2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40560-112B-9AC0-7315-6AC0A508B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7897-339B-B449-8C38-B0423CAEB7C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BFBC-D6A1-6646-D8AF-745A38C373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E32B3-CC5F-9C20-D4CD-CE9123C501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444A7-4E0A-59E2-61DA-2328E6D61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20993" y="122196"/>
            <a:ext cx="1739273" cy="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8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9E06-65BF-D744-B59B-1F6DC497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11B4D-CCA5-2E44-9C04-204E49051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D919B-54B9-DE48-A554-3AF64C5FB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A3448-9720-B945-83B0-A54B6DEE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33E24-4BAF-9E4C-A937-4EE718E5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E48D7-2DCC-B841-8EDE-8EBAC079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59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C2C2-5049-E947-892F-8A829C00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6BAB8-8526-9E4D-9392-8E1CB0F2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E64D4-EB91-4D4D-B4B0-307639AA6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CF878-1625-0C46-8670-2FA78B7C4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E07660-4F00-5941-AAC7-745D9146F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296455-83F3-404A-84E7-2145FA8A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723968-3702-2B44-A92D-D057DEDF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94306-AA6D-064F-8A00-D4294C6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54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E297-56EB-4040-AA39-13330DEBC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9759E-5F55-F04A-867F-A08A5880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44F60-41BE-DD42-9D62-5F758AFA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2F006-BB09-CE4F-9808-C09C2514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0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9BB14C-5D09-F046-AC01-65F608AE2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6F2191-46FD-7E40-8B10-3DA8E8702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9A5AB-4236-2D4F-A558-B906F560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4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16C2-A1A3-F34E-B0A6-DC64236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0EE28-C333-5C49-BA61-EC911DD2B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562E9-35B0-4B44-B966-50ECCEA11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F7A24-40D2-7D4D-A7A1-52E39467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8D2F9-0DF7-3349-BE6D-C22C9380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45199-2D91-194C-A040-9A31B97E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59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64689-1D1B-3149-B8B6-5409134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B2E75E-215F-384B-8E44-C7CEC7730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8C35D-9A75-7A4E-BC6C-F0BCC67EF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3DEB2C-01FC-8243-B934-8487CD9C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58FB7-DD28-5E45-8EFA-47D437A1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23FB-556F-8A4A-A587-1C6180D4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07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5F06-E1B4-9C4E-8766-996A78332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5C769-428C-CD42-91E1-4098862E3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182F2-1B4D-4342-BB46-B13AEC6F3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96F8A-3258-D44F-BEFB-9A49C77F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DCF08-E2A8-FE44-AB09-8AC0B7EE5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05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DC6BDB-DBE5-4048-821F-7A8C9A0E7D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FB9FB-E270-0441-ABBB-0E495030D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5598D-35F4-6B46-B82F-AE351914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84988-D6DF-9B4F-882A-FE9AE38A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EEEC7-42FC-8A4C-B1F0-576546B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2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5329" y="1133856"/>
            <a:ext cx="12650981" cy="1307592"/>
          </a:xfrm>
        </p:spPr>
        <p:txBody>
          <a:bodyPr>
            <a:noAutofit/>
          </a:bodyPr>
          <a:lstStyle>
            <a:lvl1pPr algn="r">
              <a:defRPr sz="7200" baseline="0"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5330" y="2441448"/>
            <a:ext cx="12650982" cy="530352"/>
          </a:xfrm>
        </p:spPr>
        <p:txBody>
          <a:bodyPr rIns="137160" anchor="b">
            <a:noAutofit/>
          </a:bodyPr>
          <a:lstStyle>
            <a:lvl1pPr marL="0" indent="0" algn="r">
              <a:buNone/>
              <a:defRPr sz="2800" b="1">
                <a:solidFill>
                  <a:schemeClr val="accent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75330" y="2971800"/>
            <a:ext cx="13355069" cy="525780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1920240" tIns="1280160" rIns="822960" rtlCol="0">
            <a:noAutofit/>
          </a:bodyPr>
          <a:lstStyle>
            <a:lvl1pPr marL="0" indent="0" algn="r">
              <a:lnSpc>
                <a:spcPct val="110000"/>
              </a:lnSpc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ECAB49-3A43-D14F-8E6C-D1B0014EFB0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491D2-9700-0D0B-8964-DD90130274C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169378" y="7567523"/>
            <a:ext cx="3290888" cy="43815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November 7, 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5071E3-584F-6784-8D4D-938A1FC5B0C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663758" y="7570788"/>
            <a:ext cx="4937125" cy="438150"/>
          </a:xfrm>
        </p:spPr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F3F565-BC16-8347-E3CD-9E2061C31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20993" y="122196"/>
            <a:ext cx="1739273" cy="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069848" y="3959352"/>
            <a:ext cx="6000108" cy="2221992"/>
          </a:xfrm>
        </p:spPr>
        <p:txBody>
          <a:bodyPr>
            <a:noAutofit/>
          </a:bodyPr>
          <a:lstStyle>
            <a:lvl1pPr algn="r">
              <a:defRPr sz="7200" baseline="0"/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69848" y="6181344"/>
            <a:ext cx="6000109" cy="530352"/>
          </a:xfrm>
        </p:spPr>
        <p:txBody>
          <a:bodyPr rIns="118872" anchor="b">
            <a:noAutofit/>
          </a:bodyPr>
          <a:lstStyle>
            <a:lvl1pPr marL="0" indent="0" algn="r">
              <a:buNone/>
              <a:defRPr sz="2800" b="1">
                <a:solidFill>
                  <a:schemeClr val="accent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315200" y="0"/>
            <a:ext cx="7315200" cy="822960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3474720" tIns="1645920" rtlCol="0">
            <a:noAutofit/>
          </a:bodyPr>
          <a:lstStyle>
            <a:lvl1pPr marL="0" indent="0" algn="l">
              <a:lnSpc>
                <a:spcPct val="120000"/>
              </a:lnSpc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25A13B-BB71-8D4A-9E64-B94CF4F5D39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865488-7920-D51C-1827-58EE17C55F9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169378" y="7567523"/>
            <a:ext cx="3290888" cy="438150"/>
          </a:xfrm>
        </p:spPr>
        <p:txBody>
          <a:bodyPr/>
          <a:lstStyle/>
          <a:p>
            <a:pPr algn="r"/>
            <a:r>
              <a:rPr lang="en-US"/>
              <a:t>November 7,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302540-ED62-5226-1BBF-E8C3269295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663758" y="7570788"/>
            <a:ext cx="4937125" cy="438150"/>
          </a:xfrm>
        </p:spPr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FC6AB-AEB9-CD1F-ADE4-23C4AA196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20993" y="223927"/>
            <a:ext cx="1739273" cy="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7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/ Subtitle / Conten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1097280" y="1400165"/>
            <a:ext cx="8427720" cy="9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lIns="0" tIns="91440" rIns="274320" bIns="0" anchor="b">
            <a:spAutoFit/>
          </a:bodyPr>
          <a:lstStyle>
            <a:lvl1pPr marL="0" marR="0" indent="0" algn="l" defTabSz="112544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 sz="5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097280" y="2323495"/>
            <a:ext cx="8427720" cy="107899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lIns="0" tIns="182880" rIns="274320" bIns="0">
            <a:noAutofit/>
          </a:bodyPr>
          <a:lstStyle>
            <a:lvl1pPr marL="0" marR="0" indent="0" algn="l" defTabSz="112544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2"/>
              <a:buNone/>
              <a:tabLst/>
              <a:defRPr sz="3400" b="1" baseline="0">
                <a:solidFill>
                  <a:schemeClr val="accent2"/>
                </a:solidFill>
              </a:defRPr>
            </a:lvl1pPr>
            <a:lvl2pPr>
              <a:defRPr sz="3692">
                <a:solidFill>
                  <a:schemeClr val="accent2"/>
                </a:solidFill>
              </a:defRPr>
            </a:lvl2pPr>
            <a:lvl3pPr>
              <a:defRPr sz="3692">
                <a:solidFill>
                  <a:schemeClr val="accent2"/>
                </a:solidFill>
              </a:defRPr>
            </a:lvl3pPr>
            <a:lvl4pPr>
              <a:defRPr sz="3692">
                <a:solidFill>
                  <a:schemeClr val="accent2"/>
                </a:solidFill>
              </a:defRPr>
            </a:lvl4pPr>
            <a:lvl5pPr>
              <a:defRPr sz="369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96963" y="3402487"/>
            <a:ext cx="8428011" cy="4168301"/>
          </a:xfrm>
          <a:solidFill>
            <a:schemeClr val="bg1">
              <a:alpha val="75000"/>
            </a:schemeClr>
          </a:solidFill>
        </p:spPr>
        <p:txBody>
          <a:bodyPr lIns="0" rIns="274320" bIns="91440">
            <a:noAutofit/>
          </a:bodyPr>
          <a:lstStyle>
            <a:lvl1pPr>
              <a:spcBef>
                <a:spcPts val="900"/>
              </a:spcBef>
              <a:defRPr sz="3200"/>
            </a:lvl1pPr>
            <a:lvl2pPr marL="731520">
              <a:spcBef>
                <a:spcPts val="100"/>
              </a:spcBef>
              <a:defRPr sz="2800"/>
            </a:lvl2pPr>
            <a:lvl3pPr marL="1280160">
              <a:spcBef>
                <a:spcPts val="500"/>
              </a:spcBef>
              <a:defRPr sz="2600"/>
            </a:lvl3pPr>
            <a:lvl4pPr>
              <a:defRPr sz="24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9E131138-2B84-A04F-86C2-ABA3FF6E727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AE709-00EB-C995-C054-CE5F2561FF2F}"/>
              </a:ext>
            </a:extLst>
          </p:cNvPr>
          <p:cNvSpPr txBox="1"/>
          <p:nvPr userDrawn="1"/>
        </p:nvSpPr>
        <p:spPr>
          <a:xfrm>
            <a:off x="12187646" y="7570788"/>
            <a:ext cx="1985554" cy="438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161DD02-9990-BDCE-33D0-EE4CF3BE838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1169378" y="7567523"/>
            <a:ext cx="3290888" cy="438150"/>
          </a:xfrm>
        </p:spPr>
        <p:txBody>
          <a:bodyPr/>
          <a:lstStyle/>
          <a:p>
            <a:pPr algn="r"/>
            <a:r>
              <a:rPr lang="en-US"/>
              <a:t>November 7, 2023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AE762C6-7C0C-5417-E7B0-E8F8B12A4F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663758" y="7570788"/>
            <a:ext cx="4937125" cy="438150"/>
          </a:xfrm>
        </p:spPr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B2D798-23BC-D0B0-B0FE-8C143A0B1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20993" y="122196"/>
            <a:ext cx="1739273" cy="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6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/ Conten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315200" y="0"/>
            <a:ext cx="7315200" cy="8229600"/>
          </a:xfrm>
          <a:solidFill>
            <a:schemeClr val="accent2">
              <a:lumMod val="20000"/>
              <a:lumOff val="80000"/>
            </a:schemeClr>
          </a:solidFill>
        </p:spPr>
        <p:txBody>
          <a:bodyPr lIns="3474720" tIns="1645920" rtlCol="0">
            <a:no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9E131138-2B84-A04F-86C2-ABA3FF6E727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1097280" y="2926080"/>
            <a:ext cx="8428011" cy="4644709"/>
          </a:xfrm>
          <a:solidFill>
            <a:schemeClr val="bg1">
              <a:alpha val="75000"/>
            </a:schemeClr>
          </a:solidFill>
        </p:spPr>
        <p:txBody>
          <a:bodyPr lIns="0" tIns="182880" rIns="274320" bIns="91440">
            <a:noAutofit/>
          </a:bodyPr>
          <a:lstStyle>
            <a:lvl1pPr>
              <a:spcBef>
                <a:spcPts val="900"/>
              </a:spcBef>
              <a:defRPr sz="3200"/>
            </a:lvl1pPr>
            <a:lvl2pPr marL="731520">
              <a:spcBef>
                <a:spcPts val="100"/>
              </a:spcBef>
              <a:defRPr sz="2800"/>
            </a:lvl2pPr>
            <a:lvl3pPr marL="1280160">
              <a:spcBef>
                <a:spcPts val="500"/>
              </a:spcBef>
              <a:defRPr sz="2600"/>
            </a:lvl3pPr>
            <a:lvl4pPr>
              <a:defRPr sz="240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1097280" y="1400165"/>
            <a:ext cx="8427720" cy="152591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lIns="0" tIns="91440" rIns="274320" bIns="0" anchor="t" anchorCtr="0">
            <a:noAutofit/>
          </a:bodyPr>
          <a:lstStyle>
            <a:lvl1pPr marL="0" marR="0" indent="0" algn="l" defTabSz="112544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 sz="5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 title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AB3E8C-4D42-4500-486D-819C2263277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1169378" y="7567523"/>
            <a:ext cx="3290888" cy="438150"/>
          </a:xfrm>
        </p:spPr>
        <p:txBody>
          <a:bodyPr/>
          <a:lstStyle/>
          <a:p>
            <a:pPr algn="r"/>
            <a:r>
              <a:rPr lang="en-US"/>
              <a:t>November 7,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9ACD36F-5D40-8542-57F1-E9C773F96A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663758" y="7570788"/>
            <a:ext cx="4937125" cy="438150"/>
          </a:xfrm>
        </p:spPr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31A27-1AF0-0CE8-6050-67A6DAE9E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80659" y="185298"/>
            <a:ext cx="1739273" cy="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/>
          <p:cNvSpPr>
            <a:spLocks noGrp="1"/>
          </p:cNvSpPr>
          <p:nvPr>
            <p:ph type="body" sz="quarter" idx="26" hasCustomPrompt="1"/>
          </p:nvPr>
        </p:nvSpPr>
        <p:spPr>
          <a:xfrm>
            <a:off x="1097279" y="1400165"/>
            <a:ext cx="12537979" cy="92333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lIns="0" tIns="91440" rIns="274320" bIns="0" anchor="t" anchorCtr="0">
            <a:spAutoFit/>
          </a:bodyPr>
          <a:lstStyle>
            <a:lvl1pPr marL="0" marR="0" indent="0" algn="l" defTabSz="112544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 sz="5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a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1922929" y="2926080"/>
            <a:ext cx="11712339" cy="4644707"/>
          </a:xfrm>
          <a:solidFill>
            <a:schemeClr val="bg1">
              <a:alpha val="40000"/>
            </a:schemeClr>
          </a:solidFill>
        </p:spPr>
        <p:txBody>
          <a:bodyPr lIns="0" tIns="182880" rIns="274320" bIns="91440">
            <a:noAutofit/>
          </a:bodyPr>
          <a:lstStyle>
            <a:lvl1pPr>
              <a:spcBef>
                <a:spcPts val="900"/>
              </a:spcBef>
              <a:defRPr sz="3200"/>
            </a:lvl1pPr>
            <a:lvl2pPr marL="731520">
              <a:spcBef>
                <a:spcPts val="100"/>
              </a:spcBef>
              <a:defRPr sz="2800"/>
            </a:lvl2pPr>
            <a:lvl3pPr marL="1280160">
              <a:spcBef>
                <a:spcPts val="500"/>
              </a:spcBef>
              <a:defRPr sz="26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fld id="{6C9686C1-DB47-8441-80A6-071E2EAEA2B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6D51E8-E82B-A669-81FF-2F2DDC5287C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1169378" y="7567523"/>
            <a:ext cx="3290888" cy="43815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November 7,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0764EA-5AAC-09FC-D500-75669228D0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663758" y="7570788"/>
            <a:ext cx="4937125" cy="438150"/>
          </a:xfrm>
        </p:spPr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1A618-0604-EF12-356B-3BF2353A95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20993" y="122196"/>
            <a:ext cx="1739273" cy="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6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B5554-0A4B-B34B-9643-A3FF00DEA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CB3FC8-2E35-074D-B6CB-F86883CB2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3BEA4-A5BC-BD40-8F06-FA520346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E5D71-CD5E-7347-8D1F-3C91D86A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52C66-5721-E249-AB53-BF2FD1DE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1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133A-6AB2-9640-A5A3-FA5C5D05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20A8-D2FC-4D4E-AECC-F1C026C0B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7A02F-E841-784F-A864-34F76CA4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5157-407F-9E42-BE9A-DB87843A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21223-B9ED-7346-87C3-EF2B75A4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1E92-075B-1444-8E67-ED3096D2A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56C7E-9B83-F546-9F95-E9D9BF18E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971B2-CA92-1E4E-9AE7-930C4603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2FFA0-2086-EB4B-9B5A-B504C21A5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EAFA-B009-BE40-BE25-C2C97718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4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6475" y="1293813"/>
            <a:ext cx="1289208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6475" y="2190750"/>
            <a:ext cx="12617450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57200" y="7570788"/>
            <a:ext cx="1465263" cy="438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F937897-339B-B449-8C38-B0423CAEB7C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03F3459-6752-B1CB-9FFE-B7A2B9757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69378" y="7567523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November 7, 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D04E0F-977B-E497-C520-79FFF809C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3758" y="757078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Travel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C162D-0409-4266-6FE2-E6C949DFD8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720993" y="122196"/>
            <a:ext cx="1739273" cy="3204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5" r:id="rId2"/>
    <p:sldLayoutId id="2147483676" r:id="rId3"/>
    <p:sldLayoutId id="2147483677" r:id="rId4"/>
    <p:sldLayoutId id="2147483680" r:id="rId5"/>
    <p:sldLayoutId id="2147483681" r:id="rId6"/>
  </p:sldLayoutIdLst>
  <p:hf hdr="0"/>
  <p:txStyles>
    <p:titleStyle>
      <a:lvl1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l" defTabSz="10969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400" b="1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273050" indent="-273050" algn="l" defTabSz="1096963" rtl="0" eaLnBrk="1" fontAlgn="base" hangingPunct="1">
        <a:lnSpc>
          <a:spcPct val="120000"/>
        </a:lnSpc>
        <a:spcBef>
          <a:spcPts val="1200"/>
        </a:spcBef>
        <a:spcAft>
          <a:spcPct val="0"/>
        </a:spcAft>
        <a:buClr>
          <a:schemeClr val="tx2"/>
        </a:buClr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822325" indent="-273050" algn="l" defTabSz="1096963" rtl="0" eaLnBrk="1" fontAlgn="base" hangingPunct="1">
        <a:lnSpc>
          <a:spcPct val="12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371600" indent="-273050" algn="l" defTabSz="1096963" rtl="0" eaLnBrk="1" fontAlgn="base" hangingPunct="1">
        <a:lnSpc>
          <a:spcPct val="12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919288" indent="-273050" algn="l" defTabSz="1096963" rtl="0" eaLnBrk="1" fontAlgn="base" hangingPunct="1">
        <a:lnSpc>
          <a:spcPct val="12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468563" indent="-273050" algn="l" defTabSz="1096963" rtl="0" eaLnBrk="1" fontAlgn="base" hangingPunct="1">
        <a:lnSpc>
          <a:spcPct val="12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927D5B-A5AF-4A4C-B8A3-25138D58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0EA83-3135-4F44-895C-7DA9FD185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1D5CF-E1EE-DC41-BB63-35BA5D575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0C6D2-1B31-1F45-A78F-EF1E7647E902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5C163-E4EB-0141-8D8A-BA9C5AAE2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93EB4-6D4C-EB42-92C4-2ECF68236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CF3B1-9298-6E43-8F1D-AEB5A01CA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0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lstate.policystat.com/policy/12002664/lates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.go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oprals.state.gov/web920/per_diem.asp" TargetMode="External"/><Relationship Id="rId4" Type="http://schemas.openxmlformats.org/officeDocument/2006/relationships/hyperlink" Target="https://www.travel.dod.mil/Travel-Transportation-Rates/Per-Diem/Per-Diem-Rate-Lookup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a.gov/travel/plan-book/per-diem-rates?topnav=trave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sa.gov/travel/plan-book/per-diem-rates/mie-breakdow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533D8-FED8-784E-B98A-B51FCBC9D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52" y="1263061"/>
            <a:ext cx="4366297" cy="52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6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B3F2A-0FAB-82EC-BD56-D377C2DA7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73163" y="326518"/>
            <a:ext cx="8427720" cy="830997"/>
          </a:xfrm>
        </p:spPr>
        <p:txBody>
          <a:bodyPr/>
          <a:lstStyle/>
          <a:p>
            <a:r>
              <a:rPr lang="en-US" sz="4800"/>
              <a:t>Travel Worksheet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2E133-DDF4-41F3-3B7F-1E54D5C81F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84633" y="1441240"/>
            <a:ext cx="12295373" cy="5482485"/>
          </a:xfrm>
        </p:spPr>
        <p:txBody>
          <a:bodyPr/>
          <a:lstStyle/>
          <a:p>
            <a:r>
              <a:rPr lang="en-US" dirty="0"/>
              <a:t>Supplemental worksheet that incorporates per diem calculations &amp; deductions for meals.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Facilitate travel request and expense submissions for:</a:t>
            </a:r>
          </a:p>
          <a:p>
            <a:pPr lvl="1"/>
            <a:r>
              <a:rPr lang="en-US" b="1" dirty="0"/>
              <a:t>Travel requests &amp; expenses outside of Concur</a:t>
            </a:r>
          </a:p>
          <a:p>
            <a:pPr lvl="1"/>
            <a:r>
              <a:rPr lang="en-US" b="1" dirty="0"/>
              <a:t>Non-employees</a:t>
            </a:r>
          </a:p>
          <a:p>
            <a:pPr marL="458470" lvl="1" indent="0">
              <a:buNone/>
            </a:pPr>
            <a:endParaRPr lang="en-US" dirty="0"/>
          </a:p>
          <a:p>
            <a:r>
              <a:rPr lang="en-US" dirty="0"/>
              <a:t>Baseline version will be regularly updated by the CO:</a:t>
            </a:r>
          </a:p>
          <a:p>
            <a:pPr lvl="1"/>
            <a:r>
              <a:rPr lang="en-US" dirty="0"/>
              <a:t>GSA rate change (typically October).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095E5-D939-DFDE-F547-38126506B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E131138-2B84-A04F-86C2-ABA3FF6E7279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72A957-4057-9728-EEB2-0DA330E059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D0A89D-4074-CD28-E614-8A6F70E459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10" name="Picture 9" descr="A green square with a white x&#10;&#10;Description automatically generated">
            <a:extLst>
              <a:ext uri="{FF2B5EF4-FFF2-40B4-BE49-F238E27FC236}">
                <a16:creationId xmlns:a16="http://schemas.microsoft.com/office/drawing/2014/main" id="{D1A43919-AA03-02E0-179F-B6D232A7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1316" y="3630372"/>
            <a:ext cx="1947012" cy="178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84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82F88A-51EB-AF22-4DC3-362AE7FB5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0749" y="1027897"/>
            <a:ext cx="13123863" cy="646331"/>
          </a:xfrm>
        </p:spPr>
        <p:txBody>
          <a:bodyPr/>
          <a:lstStyle/>
          <a:p>
            <a:pPr algn="ctr"/>
            <a:r>
              <a:rPr lang="en-US" sz="3600"/>
              <a:t>Per Diem Travel Claim Worksheet 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100C-D25E-9E89-1C34-2893C7A3CB5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09F84-0B76-2D07-842D-D7FE7F812D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C48A3-20B8-C858-9C20-5E24914E84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6EBC7-3C6E-635C-6C51-AD2ECC76D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3414"/>
            <a:ext cx="4779170" cy="881218"/>
          </a:xfrm>
          <a:prstGeom prst="rect">
            <a:avLst/>
          </a:prstGeom>
        </p:spPr>
      </p:pic>
      <p:pic>
        <p:nvPicPr>
          <p:cNvPr id="8" name="Per Diem Travel Claim Worksheet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DE4EB6C8-7CF6-F8B4-56DD-957DC7E99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9987" y="1876936"/>
            <a:ext cx="9750425" cy="54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6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9686C1-DB47-8441-80A6-071E2EAEA2B5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767679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76767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1097279" y="1400165"/>
            <a:ext cx="12537979" cy="707886"/>
          </a:xfrm>
        </p:spPr>
        <p:txBody>
          <a:bodyPr/>
          <a:lstStyle/>
          <a:p>
            <a:r>
              <a:rPr lang="en-US" sz="4000"/>
              <a:t>Grants/Sponsored Programs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E9F844E-3176-469D-86EA-4FB30E83797B}"/>
              </a:ext>
            </a:extLst>
          </p:cNvPr>
          <p:cNvSpPr txBox="1">
            <a:spLocks/>
          </p:cNvSpPr>
          <p:nvPr/>
        </p:nvSpPr>
        <p:spPr bwMode="auto">
          <a:xfrm>
            <a:off x="1922919" y="2323495"/>
            <a:ext cx="11712339" cy="524729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82880" rIns="274320" bIns="91440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defTabSz="1096963" rtl="0" eaLnBrk="1" fontAlgn="base" hangingPunct="1">
              <a:lnSpc>
                <a:spcPct val="120000"/>
              </a:lnSpc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31520" indent="-273050" algn="l" defTabSz="1096963" rtl="0" eaLnBrk="1" fontAlgn="base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80160" indent="-273050" algn="l" defTabSz="109696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919288" indent="-273050" algn="l" defTabSz="1096963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468563" indent="-273050" algn="l" defTabSz="1096963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1096963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B2A"/>
              </a:buClr>
              <a:buSzTx/>
              <a:buFont typeface="Arial" charset="0"/>
              <a:buChar char="•"/>
              <a:tabLst/>
              <a:defRPr/>
            </a:pPr>
            <a:r>
              <a:rPr lang="en-US">
                <a:solidFill>
                  <a:srgbClr val="000000"/>
                </a:solidFill>
              </a:rPr>
              <a:t>Per diem rates are widely accepted and sponsors generally accept University processes for travel. </a:t>
            </a:r>
          </a:p>
          <a:p>
            <a:pPr marL="273050" marR="0" lvl="0" indent="-273050" algn="l" defTabSz="1096963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B2A"/>
              </a:buClr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73050" marR="0" lvl="0" indent="-273050" algn="l" defTabSz="1096963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B2A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For more restrictive grants/contracts, please work with the Principal Investigator (PI) to ensure you are following policy for any additional documentation requirements.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731520" marR="0" lvl="1" indent="-273050" algn="l" defTabSz="1096963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B2A"/>
              </a:buClr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1AFE8E-D940-5B3A-7DAF-9268FF1D20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1096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November 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A6BB4-F3E3-79BA-7690-9D0EEA6909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1096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27520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1C4BE7-22CA-8789-3288-7E2C422A9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55698" y="1059092"/>
            <a:ext cx="13026494" cy="830997"/>
          </a:xfrm>
        </p:spPr>
        <p:txBody>
          <a:bodyPr/>
          <a:lstStyle/>
          <a:p>
            <a:r>
              <a:rPr lang="en-US" sz="4800"/>
              <a:t>M&amp;IE Reimbursement: Less than 24 Hours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3081D-7D29-1888-7373-8B0F6A52823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12775" y="2393288"/>
            <a:ext cx="11712339" cy="4260917"/>
          </a:xfrm>
        </p:spPr>
        <p:txBody>
          <a:bodyPr/>
          <a:lstStyle/>
          <a:p>
            <a:r>
              <a:rPr lang="en-US"/>
              <a:t>If your entire travel is less than 24 hours, there is no M&amp;IE reimbursement.</a:t>
            </a:r>
          </a:p>
          <a:p>
            <a:pPr marL="458470" lvl="1" indent="0">
              <a:buNone/>
            </a:pPr>
            <a:endParaRPr lang="en-US"/>
          </a:p>
          <a:p>
            <a:r>
              <a:rPr lang="en-US"/>
              <a:t>If your entire travel is less than 24 hours, but includes an overnight stay, then you will receive 75% of location-based per diem 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C3DB-EEF7-5109-250F-B38D9956BD6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55F7E-AEB5-FF63-7039-CA3331B5637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0303B-64C6-2B9B-82BE-0C2B0A211F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55800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7D0965-1183-9E35-355E-3A4A746D44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97289" y="1110389"/>
            <a:ext cx="12537979" cy="923330"/>
          </a:xfrm>
        </p:spPr>
        <p:txBody>
          <a:bodyPr/>
          <a:lstStyle/>
          <a:p>
            <a:r>
              <a:rPr lang="en-US"/>
              <a:t>Meals provided as Part of 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54981-B08D-3E75-875D-5E29FA828B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922929" y="2343036"/>
            <a:ext cx="11712339" cy="4416297"/>
          </a:xfrm>
        </p:spPr>
        <p:txBody>
          <a:bodyPr/>
          <a:lstStyle/>
          <a:p>
            <a:r>
              <a:rPr lang="en-US"/>
              <a:t>Deduct any meals provided at event</a:t>
            </a:r>
          </a:p>
          <a:p>
            <a:r>
              <a:rPr lang="en-US" b="1">
                <a:solidFill>
                  <a:srgbClr val="FF0000"/>
                </a:solidFill>
              </a:rPr>
              <a:t>Example:</a:t>
            </a:r>
          </a:p>
          <a:p>
            <a:pPr lvl="2"/>
            <a:r>
              <a:rPr lang="en-US"/>
              <a:t>Lunch is provided at the event, deduct $15 from the per diem for the day. $59 - $15 = $44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EF3D4-C696-CD71-AC43-5861ADE0F34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A5020-9122-61F9-0929-8633F5D9726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F538E-F968-CF43-DBF6-CEA66F0E9B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603104-151D-A1FB-F017-DCE66FF9B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14142"/>
              </p:ext>
            </p:extLst>
          </p:nvPr>
        </p:nvGraphicFramePr>
        <p:xfrm>
          <a:off x="1674558" y="5212902"/>
          <a:ext cx="11712336" cy="1606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056">
                  <a:extLst>
                    <a:ext uri="{9D8B030D-6E8A-4147-A177-3AD203B41FA5}">
                      <a16:colId xmlns:a16="http://schemas.microsoft.com/office/drawing/2014/main" val="2763246875"/>
                    </a:ext>
                  </a:extLst>
                </a:gridCol>
                <a:gridCol w="1952056">
                  <a:extLst>
                    <a:ext uri="{9D8B030D-6E8A-4147-A177-3AD203B41FA5}">
                      <a16:colId xmlns:a16="http://schemas.microsoft.com/office/drawing/2014/main" val="2763415516"/>
                    </a:ext>
                  </a:extLst>
                </a:gridCol>
                <a:gridCol w="1952056">
                  <a:extLst>
                    <a:ext uri="{9D8B030D-6E8A-4147-A177-3AD203B41FA5}">
                      <a16:colId xmlns:a16="http://schemas.microsoft.com/office/drawing/2014/main" val="313431994"/>
                    </a:ext>
                  </a:extLst>
                </a:gridCol>
                <a:gridCol w="1952056">
                  <a:extLst>
                    <a:ext uri="{9D8B030D-6E8A-4147-A177-3AD203B41FA5}">
                      <a16:colId xmlns:a16="http://schemas.microsoft.com/office/drawing/2014/main" val="2764005739"/>
                    </a:ext>
                  </a:extLst>
                </a:gridCol>
                <a:gridCol w="1952056">
                  <a:extLst>
                    <a:ext uri="{9D8B030D-6E8A-4147-A177-3AD203B41FA5}">
                      <a16:colId xmlns:a16="http://schemas.microsoft.com/office/drawing/2014/main" val="42258923"/>
                    </a:ext>
                  </a:extLst>
                </a:gridCol>
                <a:gridCol w="1952056">
                  <a:extLst>
                    <a:ext uri="{9D8B030D-6E8A-4147-A177-3AD203B41FA5}">
                      <a16:colId xmlns:a16="http://schemas.microsoft.com/office/drawing/2014/main" val="3657157459"/>
                    </a:ext>
                  </a:extLst>
                </a:gridCol>
              </a:tblGrid>
              <a:tr h="9607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Meals &amp; Incidentals Total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Breakfast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Lunch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Dinner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Incidental Expenses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First &amp; Last Day of Travel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77353837"/>
                  </a:ext>
                </a:extLst>
              </a:tr>
              <a:tr h="646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$59.00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$13.00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$15.00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$26.00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$5.00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$44.25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49486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04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7D215-396E-8E53-B8C6-6D93960E2C6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39799" y="523865"/>
            <a:ext cx="13398501" cy="1323439"/>
          </a:xfrm>
        </p:spPr>
        <p:txBody>
          <a:bodyPr/>
          <a:lstStyle/>
          <a:p>
            <a:r>
              <a:rPr lang="en-US" sz="4000"/>
              <a:t>M&amp;IE Per Diem for Travel Involving Multiple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50398-2D87-D8D9-DC79-6ED9AC9D4FF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F718173-CFCD-9F20-C9C9-DE77970A8CBD}"/>
              </a:ext>
            </a:extLst>
          </p:cNvPr>
          <p:cNvSpPr>
            <a:spLocks noGrp="1" noChangeArrowheads="1"/>
          </p:cNvSpPr>
          <p:nvPr>
            <p:ph type="body" sz="quarter" idx="28"/>
          </p:nvPr>
        </p:nvSpPr>
        <p:spPr bwMode="auto">
          <a:xfrm>
            <a:off x="1189831" y="1426910"/>
            <a:ext cx="12649281" cy="230232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2880" rIns="27432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Example:</a:t>
            </a:r>
            <a:r>
              <a:rPr lang="en-US" altLang="zh-CN" sz="2800" dirty="0"/>
              <a:t> A traveler will be attending a conference in New York City, New York for 3 days and afterwards to Las Vegas, Nevada for another 2-day conference. Dinner is provided on the arrival night at the New York conference.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2800" b="1" dirty="0"/>
              <a:t>Calculate the traveler’s total per diem.</a:t>
            </a:r>
          </a:p>
          <a:p>
            <a:pPr marL="0" indent="0">
              <a:spcBef>
                <a:spcPts val="600"/>
              </a:spcBef>
              <a:buNone/>
            </a:pPr>
            <a:br>
              <a:rPr lang="en-US" altLang="zh-CN" sz="2800" dirty="0"/>
            </a:br>
            <a:endParaRPr lang="en-US" altLang="zh-CN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82D92-5574-E1EE-0343-F325B0D4E6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3C3E-6C1B-E230-0491-51AD72DA9B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C9775-ECDA-2FC0-F468-1D22A99F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60" y="4190836"/>
            <a:ext cx="14343206" cy="1462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239CA-7A06-CB33-B128-07F00A241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60" y="5853257"/>
            <a:ext cx="14343206" cy="15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4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7D215-396E-8E53-B8C6-6D93960E2C6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98092" y="746411"/>
            <a:ext cx="12537979" cy="2062103"/>
          </a:xfrm>
        </p:spPr>
        <p:txBody>
          <a:bodyPr/>
          <a:lstStyle/>
          <a:p>
            <a:r>
              <a:rPr lang="en-US" sz="4000"/>
              <a:t>M&amp;IE Per Diem for Travel Involving Multiple Locations Results</a:t>
            </a:r>
          </a:p>
          <a:p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50398-2D87-D8D9-DC79-6ED9AC9D4FF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F718173-CFCD-9F20-C9C9-DE77970A8CBD}"/>
              </a:ext>
            </a:extLst>
          </p:cNvPr>
          <p:cNvSpPr>
            <a:spLocks noGrp="1" noChangeArrowheads="1"/>
          </p:cNvSpPr>
          <p:nvPr>
            <p:ph type="body" sz="quarter" idx="28"/>
          </p:nvPr>
        </p:nvSpPr>
        <p:spPr bwMode="auto">
          <a:xfrm>
            <a:off x="1598734" y="2808514"/>
            <a:ext cx="12649281" cy="230232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2880" rIns="274320" bIns="9144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br>
              <a:rPr lang="en-US" altLang="zh-CN" sz="2800"/>
            </a:br>
            <a:endParaRPr lang="en-US" altLang="zh-CN" sz="2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82D92-5574-E1EE-0343-F325B0D4E6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3C3E-6C1B-E230-0491-51AD72DA9B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543929-04DB-6331-FB83-7EC29E6AD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15067"/>
              </p:ext>
            </p:extLst>
          </p:nvPr>
        </p:nvGraphicFramePr>
        <p:xfrm>
          <a:off x="1363973" y="2481510"/>
          <a:ext cx="12243026" cy="4547907"/>
        </p:xfrm>
        <a:graphic>
          <a:graphicData uri="http://schemas.openxmlformats.org/drawingml/2006/table">
            <a:tbl>
              <a:tblPr/>
              <a:tblGrid>
                <a:gridCol w="1823551">
                  <a:extLst>
                    <a:ext uri="{9D8B030D-6E8A-4147-A177-3AD203B41FA5}">
                      <a16:colId xmlns:a16="http://schemas.microsoft.com/office/drawing/2014/main" val="3114544527"/>
                    </a:ext>
                  </a:extLst>
                </a:gridCol>
                <a:gridCol w="2411501">
                  <a:extLst>
                    <a:ext uri="{9D8B030D-6E8A-4147-A177-3AD203B41FA5}">
                      <a16:colId xmlns:a16="http://schemas.microsoft.com/office/drawing/2014/main" val="3857732713"/>
                    </a:ext>
                  </a:extLst>
                </a:gridCol>
                <a:gridCol w="2254784">
                  <a:extLst>
                    <a:ext uri="{9D8B030D-6E8A-4147-A177-3AD203B41FA5}">
                      <a16:colId xmlns:a16="http://schemas.microsoft.com/office/drawing/2014/main" val="3500786129"/>
                    </a:ext>
                  </a:extLst>
                </a:gridCol>
                <a:gridCol w="5753190">
                  <a:extLst>
                    <a:ext uri="{9D8B030D-6E8A-4147-A177-3AD203B41FA5}">
                      <a16:colId xmlns:a16="http://schemas.microsoft.com/office/drawing/2014/main" val="1556750283"/>
                    </a:ext>
                  </a:extLst>
                </a:gridCol>
              </a:tblGrid>
              <a:tr h="952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Per Diem Location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Per Diem Amount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021848"/>
                  </a:ext>
                </a:extLst>
              </a:tr>
              <a:tr h="5959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First Day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New York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                 $23.25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$79.00 x 75% = $59.25 less $36.00 (M&amp;IE dinner portion)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814776"/>
                  </a:ext>
                </a:extLst>
              </a:tr>
              <a:tr h="5959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Second Day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New York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                 $79.00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M&amp;IE for the day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677492"/>
                  </a:ext>
                </a:extLst>
              </a:tr>
              <a:tr h="5959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Third Day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New York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                 $79.00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M&amp;IE for the day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827642"/>
                  </a:ext>
                </a:extLst>
              </a:tr>
              <a:tr h="5959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Fourth Day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Las Vegas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                 $69.00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M&amp;IE for the day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470450"/>
                  </a:ext>
                </a:extLst>
              </a:tr>
              <a:tr h="5959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Fifth Day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Las Vegas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                 $51.75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$69.00 x 75% = $51.75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885916"/>
                  </a:ext>
                </a:extLst>
              </a:tr>
              <a:tr h="5959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              $302.00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</a:rPr>
                        <a:t>Total Meals &amp; Incidentals (M&amp;IE)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189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385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7D0965-1183-9E35-355E-3A4A746D44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97279" y="1117375"/>
            <a:ext cx="12537979" cy="769441"/>
          </a:xfrm>
        </p:spPr>
        <p:txBody>
          <a:bodyPr/>
          <a:lstStyle/>
          <a:p>
            <a:r>
              <a:rPr lang="en-US" sz="4400"/>
              <a:t>Check Your Knowledge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54981-B08D-3E75-875D-5E29FA828B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59030" y="2147860"/>
            <a:ext cx="11712339" cy="3044290"/>
          </a:xfrm>
        </p:spPr>
        <p:txBody>
          <a:bodyPr/>
          <a:lstStyle/>
          <a:p>
            <a:pPr marL="458470" lvl="1" indent="0">
              <a:buNone/>
            </a:pPr>
            <a:r>
              <a:rPr lang="en-US" b="1">
                <a:solidFill>
                  <a:srgbClr val="FF0000"/>
                </a:solidFill>
              </a:rPr>
              <a:t>Calculate the value:</a:t>
            </a:r>
          </a:p>
          <a:p>
            <a:pPr marL="458470" lvl="1" indent="0">
              <a:buNone/>
            </a:pPr>
            <a:r>
              <a:rPr lang="en-US"/>
              <a:t>The traveler drove from work and arrived at the event mid-morning.  Lunch and Dinner were provided at the event.  The traveler spent that night at the hotel for more meetings the next day.  </a:t>
            </a:r>
          </a:p>
          <a:p>
            <a:pPr marL="458470" lvl="1" indent="0">
              <a:buNone/>
            </a:pPr>
            <a:r>
              <a:rPr lang="en-US" b="1"/>
              <a:t>What would be the per diem amount for the first day of travel?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EF3D4-C696-CD71-AC43-5861ADE0F34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A5020-9122-61F9-0929-8633F5D9726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F538E-F968-CF43-DBF6-CEA66F0E9B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603104-151D-A1FB-F017-DCE66FF9B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52684"/>
              </p:ext>
            </p:extLst>
          </p:nvPr>
        </p:nvGraphicFramePr>
        <p:xfrm>
          <a:off x="500699" y="5453195"/>
          <a:ext cx="13731138" cy="1207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8523">
                  <a:extLst>
                    <a:ext uri="{9D8B030D-6E8A-4147-A177-3AD203B41FA5}">
                      <a16:colId xmlns:a16="http://schemas.microsoft.com/office/drawing/2014/main" val="2763246875"/>
                    </a:ext>
                  </a:extLst>
                </a:gridCol>
                <a:gridCol w="2288523">
                  <a:extLst>
                    <a:ext uri="{9D8B030D-6E8A-4147-A177-3AD203B41FA5}">
                      <a16:colId xmlns:a16="http://schemas.microsoft.com/office/drawing/2014/main" val="2763415516"/>
                    </a:ext>
                  </a:extLst>
                </a:gridCol>
                <a:gridCol w="2288523">
                  <a:extLst>
                    <a:ext uri="{9D8B030D-6E8A-4147-A177-3AD203B41FA5}">
                      <a16:colId xmlns:a16="http://schemas.microsoft.com/office/drawing/2014/main" val="313431994"/>
                    </a:ext>
                  </a:extLst>
                </a:gridCol>
                <a:gridCol w="2288523">
                  <a:extLst>
                    <a:ext uri="{9D8B030D-6E8A-4147-A177-3AD203B41FA5}">
                      <a16:colId xmlns:a16="http://schemas.microsoft.com/office/drawing/2014/main" val="2764005739"/>
                    </a:ext>
                  </a:extLst>
                </a:gridCol>
                <a:gridCol w="2288523">
                  <a:extLst>
                    <a:ext uri="{9D8B030D-6E8A-4147-A177-3AD203B41FA5}">
                      <a16:colId xmlns:a16="http://schemas.microsoft.com/office/drawing/2014/main" val="42258923"/>
                    </a:ext>
                  </a:extLst>
                </a:gridCol>
                <a:gridCol w="2288523">
                  <a:extLst>
                    <a:ext uri="{9D8B030D-6E8A-4147-A177-3AD203B41FA5}">
                      <a16:colId xmlns:a16="http://schemas.microsoft.com/office/drawing/2014/main" val="3657157459"/>
                    </a:ext>
                  </a:extLst>
                </a:gridCol>
              </a:tblGrid>
              <a:tr h="8029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Meals &amp; Incidentals Total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Breakfast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Lunch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Dinner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Incidental Expenses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First &amp; Last Day of Travel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extLst>
                  <a:ext uri="{0D108BD9-81ED-4DB2-BD59-A6C34878D82A}">
                    <a16:rowId xmlns:a16="http://schemas.microsoft.com/office/drawing/2014/main" val="477353837"/>
                  </a:ext>
                </a:extLst>
              </a:tr>
              <a:tr h="4045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$59.00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$13.00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$15.00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$26.00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$5.00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$44.25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10037" marR="10037" marT="10037" marB="0" anchor="ctr"/>
                </a:tc>
                <a:extLst>
                  <a:ext uri="{0D108BD9-81ED-4DB2-BD59-A6C34878D82A}">
                    <a16:rowId xmlns:a16="http://schemas.microsoft.com/office/drawing/2014/main" val="949486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99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B5B891-FED9-47C2-4E43-881734BA3DD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97279" y="1400165"/>
            <a:ext cx="12537979" cy="707886"/>
          </a:xfrm>
          <a:solidFill>
            <a:schemeClr val="bg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91440" rIns="27432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Concur Travel System (Location-Based Per Diem)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F7078-7AF2-EC2E-B62F-94D053C64C5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97279" y="2869734"/>
            <a:ext cx="12882141" cy="3458400"/>
          </a:xfrm>
        </p:spPr>
        <p:txBody>
          <a:bodyPr/>
          <a:lstStyle/>
          <a:p>
            <a:r>
              <a:rPr lang="en-US"/>
              <a:t>Location-based per diem will be supported by Concur systemwide.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Concur automatically calculates and updates per diem rates.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457E7-9C10-E690-AE70-B564425C2AF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C8DA8-0198-CA9C-B136-DEBAF3C60E5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3223F-D764-EB36-FE73-C49FC6E209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1250202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B5B891-FED9-47C2-4E43-881734BA3DD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97279" y="1400165"/>
            <a:ext cx="12537979" cy="707886"/>
          </a:xfrm>
          <a:solidFill>
            <a:schemeClr val="bg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91440" rIns="27432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Concur Expense Report: Reductions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F7078-7AF2-EC2E-B62F-94D053C64C5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32074" y="2383820"/>
            <a:ext cx="12587963" cy="4644707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/>
              <a:t>Reductions offer flexibility for the traveler, such as: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/>
              <a:t>If a Golden Eagle Travel (GET) Card is used to pay for meal or incidental transactions instead of paying out-of-pocket.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/>
              <a:t>When a campus department is only willing to pay a specified amount and the traveler has agreed to be responsible for the remaining balance.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457E7-9C10-E690-AE70-B564425C2AF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A76C2-47CF-6A4E-29A4-26DFC8C3826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12F53-5C9C-E2E7-9D27-C7E665E7F9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120470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1502"/>
            <a:ext cx="6744492" cy="2480154"/>
          </a:xfrm>
        </p:spPr>
        <p:txBody>
          <a:bodyPr/>
          <a:lstStyle/>
          <a:p>
            <a:pPr algn="l"/>
            <a:r>
              <a:rPr lang="en-US" sz="5400" dirty="0"/>
              <a:t>CSU Travel Policy</a:t>
            </a:r>
            <a:br>
              <a:rPr lang="en-US" sz="5400" dirty="0"/>
            </a:br>
            <a:br>
              <a:rPr lang="en-US" sz="4000" dirty="0"/>
            </a:br>
            <a:r>
              <a:rPr lang="en-US" sz="4000" dirty="0"/>
              <a:t>Location Based Per Diem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758" y="4931728"/>
            <a:ext cx="6000109" cy="2639060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endParaRPr lang="en-US" b="0" dirty="0"/>
          </a:p>
          <a:p>
            <a:pPr algn="l">
              <a:lnSpc>
                <a:spcPct val="100000"/>
              </a:lnSpc>
            </a:pPr>
            <a:endParaRPr lang="en-US" b="0" dirty="0"/>
          </a:p>
          <a:p>
            <a:pPr algn="ctr">
              <a:lnSpc>
                <a:spcPct val="100000"/>
              </a:lnSpc>
            </a:pPr>
            <a:endParaRPr lang="en-US" b="0" dirty="0"/>
          </a:p>
          <a:p>
            <a:pPr algn="ctr">
              <a:lnSpc>
                <a:spcPct val="100000"/>
              </a:lnSpc>
            </a:pPr>
            <a:r>
              <a:rPr lang="en-US" sz="2000" b="0" i="1" dirty="0"/>
              <a:t>Adapted from materials provided by the 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25A13B-BB71-8D4A-9E64-B94CF4F5D396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1" name="Picture Placeholder 10" descr="A tree on the side of a road&#10;&#10;Description automatically generated">
            <a:extLst>
              <a:ext uri="{FF2B5EF4-FFF2-40B4-BE49-F238E27FC236}">
                <a16:creationId xmlns:a16="http://schemas.microsoft.com/office/drawing/2014/main" id="{75AF6A72-7EB3-4AB5-89B8-5A48E328F5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222" r="22222"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19532-A7A1-222E-D9C5-79671AACF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74" y="622718"/>
            <a:ext cx="6274479" cy="1156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753EC-398C-81EB-6B91-34BB4CAAF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547" y="4660982"/>
            <a:ext cx="1326863" cy="15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9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82F88A-51EB-AF22-4DC3-362AE7FB5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0749" y="1027897"/>
            <a:ext cx="13123863" cy="646331"/>
          </a:xfrm>
        </p:spPr>
        <p:txBody>
          <a:bodyPr/>
          <a:lstStyle/>
          <a:p>
            <a:pPr algn="ctr"/>
            <a:r>
              <a:rPr lang="en-US" sz="3600"/>
              <a:t>Concur Demo: Employee Location-Based Per Diem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100C-D25E-9E89-1C34-2893C7A3CB5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09F84-0B76-2D07-842D-D7FE7F812D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C48A3-20B8-C858-9C20-5E24914E84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6" name="Concur Per Diem Dem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26B34439-F934-5FA6-D276-FB2F36E2D6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663" y="2112378"/>
            <a:ext cx="9698036" cy="5455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6EBC7-3C6E-635C-6C51-AD2ECC76D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43414"/>
            <a:ext cx="4779170" cy="88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82F88A-51EB-AF22-4DC3-362AE7FB5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0749" y="1027897"/>
            <a:ext cx="13123863" cy="646331"/>
          </a:xfrm>
        </p:spPr>
        <p:txBody>
          <a:bodyPr/>
          <a:lstStyle/>
          <a:p>
            <a:r>
              <a:rPr lang="en-US" sz="3600" dirty="0"/>
              <a:t>Concur Expense Report: Create Travel Allowance Itinerary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100C-D25E-9E89-1C34-2893C7A3CB5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09F84-0B76-2D07-842D-D7FE7F812D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C48A3-20B8-C858-9C20-5E24914E84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Travel Policy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6EBC7-3C6E-635C-6C51-AD2ECC76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414"/>
            <a:ext cx="4779170" cy="881218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3FF93E2-E629-E635-3112-18475A2CC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17" y="1950670"/>
            <a:ext cx="6452481" cy="2349507"/>
          </a:xfrm>
          <a:prstGeom prst="rect">
            <a:avLst/>
          </a:prstGeom>
          <a:ln>
            <a:solidFill>
              <a:srgbClr val="C9970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829C75-37CC-93BD-72C8-B07832C2C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17" y="4403204"/>
            <a:ext cx="6452480" cy="2994822"/>
          </a:xfrm>
          <a:prstGeom prst="rect">
            <a:avLst/>
          </a:prstGeom>
          <a:ln>
            <a:solidFill>
              <a:srgbClr val="C9970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1C7B80-33CA-AF01-073F-95887342E7C0}"/>
              </a:ext>
            </a:extLst>
          </p:cNvPr>
          <p:cNvSpPr txBox="1"/>
          <p:nvPr/>
        </p:nvSpPr>
        <p:spPr>
          <a:xfrm>
            <a:off x="7941365" y="2699739"/>
            <a:ext cx="6033052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Travel Allowance &gt; Manage Travel Allowance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 Create New Itinerary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Import Itinerary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if booked travel in Concur.</a:t>
            </a:r>
          </a:p>
        </p:txBody>
      </p:sp>
    </p:spTree>
    <p:extLst>
      <p:ext uri="{BB962C8B-B14F-4D97-AF65-F5344CB8AC3E}">
        <p14:creationId xmlns:p14="http://schemas.microsoft.com/office/powerpoint/2010/main" val="4048054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82F88A-51EB-AF22-4DC3-362AE7FB5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0749" y="1027897"/>
            <a:ext cx="13123863" cy="646331"/>
          </a:xfrm>
        </p:spPr>
        <p:txBody>
          <a:bodyPr/>
          <a:lstStyle/>
          <a:p>
            <a:r>
              <a:rPr lang="en-US" sz="3600" dirty="0"/>
              <a:t>Concur Expense Report: Create Travel Allowance Itinerary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100C-D25E-9E89-1C34-2893C7A3CB5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09F84-0B76-2D07-842D-D7FE7F812D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C48A3-20B8-C858-9C20-5E24914E84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Travel Policy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6EBC7-3C6E-635C-6C51-AD2ECC76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414"/>
            <a:ext cx="4779170" cy="881218"/>
          </a:xfrm>
          <a:prstGeom prst="rect">
            <a:avLst/>
          </a:prstGeom>
        </p:spPr>
      </p:pic>
      <p:pic>
        <p:nvPicPr>
          <p:cNvPr id="6" name="Content Placeholder 22">
            <a:extLst>
              <a:ext uri="{FF2B5EF4-FFF2-40B4-BE49-F238E27FC236}">
                <a16:creationId xmlns:a16="http://schemas.microsoft.com/office/drawing/2014/main" id="{E94C4D26-E8C8-1EE5-D2A5-757EA754A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46" y="2389423"/>
            <a:ext cx="6325791" cy="4458638"/>
          </a:xfrm>
          <a:prstGeom prst="rect">
            <a:avLst/>
          </a:prstGeom>
          <a:ln>
            <a:solidFill>
              <a:srgbClr val="C9970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D8A8F-37C5-5173-B35C-E36B8F503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864" y="2389423"/>
            <a:ext cx="6405714" cy="4458638"/>
          </a:xfrm>
          <a:prstGeom prst="rect">
            <a:avLst/>
          </a:prstGeom>
          <a:ln>
            <a:solidFill>
              <a:srgbClr val="C99701"/>
            </a:solidFill>
          </a:ln>
        </p:spPr>
      </p:pic>
    </p:spTree>
    <p:extLst>
      <p:ext uri="{BB962C8B-B14F-4D97-AF65-F5344CB8AC3E}">
        <p14:creationId xmlns:p14="http://schemas.microsoft.com/office/powerpoint/2010/main" val="198969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82F88A-51EB-AF22-4DC3-362AE7FB5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0749" y="1027897"/>
            <a:ext cx="13123863" cy="646331"/>
          </a:xfrm>
        </p:spPr>
        <p:txBody>
          <a:bodyPr/>
          <a:lstStyle/>
          <a:p>
            <a:r>
              <a:rPr lang="en-US" sz="3600" dirty="0"/>
              <a:t>Concur Expense Report: Create Travel Allowance Itinerary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100C-D25E-9E89-1C34-2893C7A3CB5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09F84-0B76-2D07-842D-D7FE7F812D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C48A3-20B8-C858-9C20-5E24914E84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Travel Policy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6EBC7-3C6E-635C-6C51-AD2ECC76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414"/>
            <a:ext cx="4779170" cy="881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BA1BCA-49C3-C084-907D-596DF1D27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90284"/>
            <a:ext cx="13748490" cy="4657919"/>
          </a:xfrm>
          <a:prstGeom prst="rect">
            <a:avLst/>
          </a:prstGeom>
          <a:ln>
            <a:solidFill>
              <a:srgbClr val="C99701"/>
            </a:solidFill>
          </a:ln>
        </p:spPr>
      </p:pic>
    </p:spTree>
    <p:extLst>
      <p:ext uri="{BB962C8B-B14F-4D97-AF65-F5344CB8AC3E}">
        <p14:creationId xmlns:p14="http://schemas.microsoft.com/office/powerpoint/2010/main" val="2232095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82F88A-51EB-AF22-4DC3-362AE7FB5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0749" y="1027897"/>
            <a:ext cx="13123863" cy="646331"/>
          </a:xfrm>
        </p:spPr>
        <p:txBody>
          <a:bodyPr/>
          <a:lstStyle/>
          <a:p>
            <a:r>
              <a:rPr lang="en-US" sz="3600" dirty="0"/>
              <a:t>Concur Expense Report: Create Travel Allowance Itinerary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100C-D25E-9E89-1C34-2893C7A3CB5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09F84-0B76-2D07-842D-D7FE7F812D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C48A3-20B8-C858-9C20-5E24914E84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Travel Policy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6EBC7-3C6E-635C-6C51-AD2ECC76D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414"/>
            <a:ext cx="4779170" cy="881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4AE11-321E-C0D1-E2D3-8161B6710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09" y="2125858"/>
            <a:ext cx="12028141" cy="4337175"/>
          </a:xfrm>
          <a:prstGeom prst="rect">
            <a:avLst/>
          </a:prstGeom>
          <a:ln>
            <a:solidFill>
              <a:srgbClr val="C9970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8F995B-DB77-CEB0-5293-0537F1665209}"/>
              </a:ext>
            </a:extLst>
          </p:cNvPr>
          <p:cNvSpPr txBox="1"/>
          <p:nvPr/>
        </p:nvSpPr>
        <p:spPr>
          <a:xfrm>
            <a:off x="2979356" y="6616928"/>
            <a:ext cx="9427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Meal Expenses will automatically be added to report.</a:t>
            </a:r>
          </a:p>
        </p:txBody>
      </p:sp>
    </p:spTree>
    <p:extLst>
      <p:ext uri="{BB962C8B-B14F-4D97-AF65-F5344CB8AC3E}">
        <p14:creationId xmlns:p14="http://schemas.microsoft.com/office/powerpoint/2010/main" val="349680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82F88A-51EB-AF22-4DC3-362AE7FB5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60619" y="3357900"/>
            <a:ext cx="4160521" cy="923330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C100C-D25E-9E89-1C34-2893C7A3CB5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B09F84-0B76-2D07-842D-D7FE7F812D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C48A3-20B8-C858-9C20-5E24914E84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857204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1097279" y="1400165"/>
            <a:ext cx="12537979" cy="707886"/>
          </a:xfrm>
        </p:spPr>
        <p:txBody>
          <a:bodyPr/>
          <a:lstStyle/>
          <a:p>
            <a:r>
              <a:rPr lang="en-US" sz="4000"/>
              <a:t>Training Topics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189831" y="2485936"/>
            <a:ext cx="12537979" cy="508158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What are the new travel policy updates?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When does the policy change take effect?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What are the new rates for meals &amp; incidentals?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How will per diem be implemented on our campus (including Concur)?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56C238-B6C3-6C27-7008-A7F9E332E13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6EB4C-5FB2-5AF2-86FA-B9EA004D62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58591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1046210" y="584619"/>
            <a:ext cx="12537979" cy="707886"/>
          </a:xfrm>
        </p:spPr>
        <p:txBody>
          <a:bodyPr/>
          <a:lstStyle/>
          <a:p>
            <a:r>
              <a:rPr lang="en-US" sz="4000"/>
              <a:t>Travel Policy Updates Effective 1/1/24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</p:nvPr>
        </p:nvSpPr>
        <p:spPr>
          <a:xfrm>
            <a:off x="1539402" y="1537658"/>
            <a:ext cx="11912565" cy="578144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Available via CSU Policy Library (</a:t>
            </a:r>
            <a:r>
              <a:rPr lang="en-US" dirty="0" err="1">
                <a:hlinkClick r:id="rId3"/>
              </a:rPr>
              <a:t>policystat</a:t>
            </a:r>
            <a:r>
              <a:rPr lang="en-US" dirty="0"/>
              <a:t>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Prearranged conference lodging rate that exceeds the $275 per night limit is no longer considered an exception.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 meals &amp; incidentals have changed to location-based per diem: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diem is calculated based on the destination of lodging.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Complies with federal guidelines and avoids tax implications.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prior to 1/1/24 will use the legacy travel policy.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850574-A9E6-B3D1-9A2D-C1B1D56A5A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5C653-33DB-D7AC-7E90-232B88D7C6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259061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D221F3-564C-A2A2-2F43-0E3C02E02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89831" y="942965"/>
            <a:ext cx="12537979" cy="707886"/>
          </a:xfrm>
        </p:spPr>
        <p:txBody>
          <a:bodyPr/>
          <a:lstStyle/>
          <a:p>
            <a:r>
              <a:rPr lang="en-US" sz="4000"/>
              <a:t>When will the policy take effect?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6C5CF-471E-AD55-ABF2-3BB67646E74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53069" y="1890584"/>
            <a:ext cx="12388960" cy="562824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Policy must be implemented on </a:t>
            </a:r>
            <a:r>
              <a:rPr lang="en-US" b="1" dirty="0"/>
              <a:t>1/1/2024.</a:t>
            </a:r>
          </a:p>
          <a:p>
            <a:pPr>
              <a:spcAft>
                <a:spcPts val="1200"/>
              </a:spcAft>
            </a:pPr>
            <a:r>
              <a:rPr lang="en-US" dirty="0"/>
              <a:t>Transition process: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If the first day of travel </a:t>
            </a:r>
            <a:r>
              <a:rPr lang="en-US" b="1" u="sng" dirty="0"/>
              <a:t>starts on or after</a:t>
            </a:r>
            <a:r>
              <a:rPr lang="en-US" dirty="0"/>
              <a:t> 1/1/24, use the location-based per diem method/new travel policy.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If the first day of travel </a:t>
            </a:r>
            <a:r>
              <a:rPr lang="en-US" b="1" u="sng" dirty="0"/>
              <a:t>started</a:t>
            </a:r>
            <a:r>
              <a:rPr lang="en-US" u="sng" dirty="0"/>
              <a:t> </a:t>
            </a:r>
            <a:r>
              <a:rPr lang="en-US" b="1" u="sng" dirty="0"/>
              <a:t>before</a:t>
            </a:r>
            <a:r>
              <a:rPr lang="en-US" dirty="0"/>
              <a:t> 1/1/24, process using the legacy policy (non per diem method).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There is no need to resubmit travel requests that have already been approved for travel in 2024.</a:t>
            </a:r>
            <a:endParaRPr lang="en-US" b="1" dirty="0"/>
          </a:p>
          <a:p>
            <a:pPr>
              <a:spcAft>
                <a:spcPts val="1200"/>
              </a:spcAft>
            </a:pP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3B16-B1CF-D1FD-43B9-A3B500EF657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B7566-BD39-2F7B-0BF9-26D70994EA3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C507F-0647-0D8D-F0BE-4BFED9EBB4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3735983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C9686C1-DB47-8441-80A6-071E2EAEA2B5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1189831" y="327811"/>
            <a:ext cx="12537979" cy="707886"/>
          </a:xfrm>
        </p:spPr>
        <p:txBody>
          <a:bodyPr/>
          <a:lstStyle/>
          <a:p>
            <a:r>
              <a:rPr lang="en-US" sz="4000" dirty="0"/>
              <a:t>What are the per diem rates?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E9F844E-3176-469D-86EA-4FB30E83797B}"/>
              </a:ext>
            </a:extLst>
          </p:cNvPr>
          <p:cNvSpPr txBox="1">
            <a:spLocks/>
          </p:cNvSpPr>
          <p:nvPr/>
        </p:nvSpPr>
        <p:spPr bwMode="auto">
          <a:xfrm>
            <a:off x="1065367" y="1035696"/>
            <a:ext cx="13147589" cy="643852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82880" rIns="274320" bIns="91440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defTabSz="1096963" rtl="0" eaLnBrk="1" fontAlgn="base" hangingPunct="1">
              <a:lnSpc>
                <a:spcPct val="120000"/>
              </a:lnSpc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31520" indent="-273050" algn="l" defTabSz="1096963" rtl="0" eaLnBrk="1" fontAlgn="base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80160" indent="-273050" algn="l" defTabSz="109696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919288" indent="-273050" algn="l" defTabSz="1096963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468563" indent="-273050" algn="l" defTabSz="1096963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Continental United States (CONUS)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domestic or continental United States (CONUS), the meals and incidental (M&amp;IE) expense rates are set by the </a:t>
            </a:r>
            <a:r>
              <a:rPr lang="en-US" sz="2400" b="0" i="0" u="none" strike="noStrike" dirty="0">
                <a:solidFill>
                  <a:srgbClr val="1B1B1B"/>
                </a:solidFill>
                <a:effectLst/>
                <a:latin typeface="Source Sans Pro Web"/>
                <a:hlinkClick r:id="rId3" tooltip="GSA Home"/>
              </a:rPr>
              <a:t>U.S. General Services Administration</a:t>
            </a:r>
            <a:r>
              <a:rPr lang="en-US" sz="2400" b="0" i="0" u="none" strike="noStrike" dirty="0">
                <a:solidFill>
                  <a:srgbClr val="1B1B1B"/>
                </a:solidFill>
                <a:effectLst/>
                <a:latin typeface="Source Sans Pro Web"/>
              </a:rPr>
              <a:t> </a:t>
            </a:r>
            <a:r>
              <a:rPr lang="en-US" sz="2400" dirty="0">
                <a:solidFill>
                  <a:srgbClr val="1B1B1B"/>
                </a:solidFill>
                <a:latin typeface="Source Sans Pro Web"/>
              </a:rPr>
              <a:t>(</a:t>
            </a:r>
            <a:r>
              <a:rPr lang="en-US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GSA).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the Continental United States (OCONUS)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Alaska, Hawaii, and US territories, the rates are set by the </a:t>
            </a:r>
            <a:r>
              <a:rPr lang="en-US" sz="2400" dirty="0">
                <a:hlinkClick r:id="rId4"/>
              </a:rPr>
              <a:t>US Department of Defense</a:t>
            </a:r>
            <a:r>
              <a:rPr lang="en-US" sz="2400" dirty="0"/>
              <a:t>.</a:t>
            </a:r>
            <a:endParaRPr lang="en-US" sz="2400" dirty="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international travel meals and incidental expenses, the rates are set by</a:t>
            </a:r>
            <a:br>
              <a:rPr lang="en-US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U.S. Department of State</a:t>
            </a:r>
            <a:r>
              <a:rPr lang="en-US" sz="24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(for M&amp;IE and lodging).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and last day of travel is calculated at 75% of the per diem, regardless of location.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GSA rates refresh annually (in October); US Dept. of Defense &amp; US Dept. of State rates refresh monthly.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2800" i="1" dirty="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C53C8-7A04-21F7-2E64-CE446C736C2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85268-4F91-0FF9-E03E-970A4BBC8D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Travel Policy</a:t>
            </a:r>
          </a:p>
        </p:txBody>
      </p:sp>
    </p:spTree>
    <p:extLst>
      <p:ext uri="{BB962C8B-B14F-4D97-AF65-F5344CB8AC3E}">
        <p14:creationId xmlns:p14="http://schemas.microsoft.com/office/powerpoint/2010/main" val="1225524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D609-4059-6A9E-08FE-A6C69166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340095"/>
            <a:ext cx="12892088" cy="896937"/>
          </a:xfrm>
        </p:spPr>
        <p:txBody>
          <a:bodyPr/>
          <a:lstStyle/>
          <a:p>
            <a:r>
              <a:rPr lang="en-US" sz="4800"/>
              <a:t>Domestic/CONUS Per Diem Look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6D502-3823-BBFD-4FA0-C7D62A31B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7897-339B-B449-8C38-B0423CAEB7C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E8A02-14BA-C815-5A11-FB27313E8E7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8A170-6D27-0DEF-5C97-BA9BD21FE8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8752B7A-C15C-7A34-4842-80E3B11D8766}"/>
              </a:ext>
            </a:extLst>
          </p:cNvPr>
          <p:cNvSpPr txBox="1">
            <a:spLocks/>
          </p:cNvSpPr>
          <p:nvPr/>
        </p:nvSpPr>
        <p:spPr bwMode="auto">
          <a:xfrm>
            <a:off x="9278983" y="2564899"/>
            <a:ext cx="5181283" cy="309980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82880" rIns="274320" bIns="91440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defTabSz="1096963" rtl="0" eaLnBrk="1" fontAlgn="base" hangingPunct="1">
              <a:lnSpc>
                <a:spcPct val="120000"/>
              </a:lnSpc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31520" indent="-273050" algn="l" defTabSz="1096963" rtl="0" eaLnBrk="1" fontAlgn="base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80160" indent="-273050" algn="l" defTabSz="109696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919288" indent="-273050" algn="l" defTabSz="1096963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468563" indent="-273050" algn="l" defTabSz="1096963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GSA Per Diem Rates</a:t>
            </a:r>
            <a:endParaRPr lang="en-US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State &amp; City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4E5E64-8A8D-99AD-8311-21734E210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75" y="1718805"/>
            <a:ext cx="7709041" cy="560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D609-4059-6A9E-08FE-A6C69166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956344"/>
            <a:ext cx="12892088" cy="896937"/>
          </a:xfrm>
        </p:spPr>
        <p:txBody>
          <a:bodyPr/>
          <a:lstStyle/>
          <a:p>
            <a:r>
              <a:rPr lang="en-US" sz="4800"/>
              <a:t>Domestic/CONUS Per Diem Look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6D502-3823-BBFD-4FA0-C7D62A31B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7897-339B-B449-8C38-B0423CAEB7C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E8A02-14BA-C815-5A11-FB27313E8E7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8A170-6D27-0DEF-5C97-BA9BD21FE8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E9B772-E6E6-BC04-67CE-D8BE61DF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262" y="2365696"/>
            <a:ext cx="10209478" cy="4907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8547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B861-D742-E28F-78B1-84F8ABE33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9" y="274482"/>
            <a:ext cx="6000108" cy="1131737"/>
          </a:xfrm>
        </p:spPr>
        <p:txBody>
          <a:bodyPr/>
          <a:lstStyle/>
          <a:p>
            <a:pPr algn="l"/>
            <a:r>
              <a:rPr lang="en-US" sz="4000"/>
              <a:t>GSA M&amp;IE Breakdown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40D4A-ED69-016D-A19A-C0B24A575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25A13B-BB71-8D4A-9E64-B94CF4F5D396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289874-8674-4DC9-5459-E9DE73BF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87" y="2841705"/>
            <a:ext cx="9159128" cy="4243675"/>
          </a:xfrm>
          <a:prstGeom prst="rect">
            <a:avLst/>
          </a:prstGeom>
        </p:spPr>
      </p:pic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F2C25EEB-AC32-3510-86F5-CD8C8D09AC23}"/>
              </a:ext>
            </a:extLst>
          </p:cNvPr>
          <p:cNvSpPr txBox="1">
            <a:spLocks/>
          </p:cNvSpPr>
          <p:nvPr/>
        </p:nvSpPr>
        <p:spPr bwMode="auto">
          <a:xfrm>
            <a:off x="1189831" y="1547575"/>
            <a:ext cx="13126703" cy="134303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82880" rIns="274320" bIns="91440" numCol="1" anchor="t" anchorCtr="0" compatLnSpc="1">
            <a:prstTxWarp prst="textNoShape">
              <a:avLst/>
            </a:prstTxWarp>
            <a:noAutofit/>
          </a:bodyPr>
          <a:lstStyle>
            <a:lvl1pPr marL="273050" indent="-273050" algn="l" defTabSz="1096963" rtl="0" eaLnBrk="1" fontAlgn="base" hangingPunct="1">
              <a:lnSpc>
                <a:spcPct val="120000"/>
              </a:lnSpc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31520" indent="-273050" algn="l" defTabSz="1096963" rtl="0" eaLnBrk="1" fontAlgn="base" hangingPunct="1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80160" indent="-273050" algn="l" defTabSz="109696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919288" indent="-273050" algn="l" defTabSz="1096963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468563" indent="-273050" algn="l" defTabSz="1096963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price points for daily M&amp;IE, depending on location of travel in continental US.</a:t>
            </a:r>
          </a:p>
          <a:p>
            <a:pPr>
              <a:spcBef>
                <a:spcPts val="600"/>
              </a:spcBef>
            </a:pPr>
            <a:r>
              <a:rPr lang="en-US" sz="240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this chart as a guide to deduct provided meals.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8A71E-0332-F106-3B2B-8404FFE93A5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November 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FD65E-6167-03ED-3B01-6FEAE1E7207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Travel Policy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6FB981-D3EE-FC1A-0AAC-232C41C25F1D}"/>
              </a:ext>
            </a:extLst>
          </p:cNvPr>
          <p:cNvSpPr txBox="1"/>
          <p:nvPr/>
        </p:nvSpPr>
        <p:spPr>
          <a:xfrm>
            <a:off x="3472440" y="7120335"/>
            <a:ext cx="379082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00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GSA M&amp;IE breakdown</a:t>
            </a:r>
            <a:endParaRPr lang="en-US" sz="200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91DB9-11CB-4407-1833-C7585AFBE20B}"/>
              </a:ext>
            </a:extLst>
          </p:cNvPr>
          <p:cNvSpPr txBox="1"/>
          <p:nvPr/>
        </p:nvSpPr>
        <p:spPr>
          <a:xfrm>
            <a:off x="9934088" y="3280038"/>
            <a:ext cx="400882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90488">
              <a:spcBef>
                <a:spcPts val="600"/>
              </a:spcBef>
            </a:pPr>
            <a:r>
              <a:rPr lang="en-US" sz="20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Ranges shown from $59-$79 (inclusive of $5 incidental)</a:t>
            </a:r>
          </a:p>
          <a:p>
            <a:pPr indent="-90488">
              <a:spcBef>
                <a:spcPts val="600"/>
              </a:spcBef>
            </a:pPr>
            <a:endParaRPr lang="en-US" sz="2000" dirty="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90488">
              <a:spcBef>
                <a:spcPts val="600"/>
              </a:spcBef>
            </a:pPr>
            <a:r>
              <a:rPr lang="en-US" sz="2000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 daily M&amp;IE total and the break down of breakfast, lunch, dinner, and incidentals</a:t>
            </a:r>
          </a:p>
          <a:p>
            <a:pPr indent="-90488">
              <a:spcBef>
                <a:spcPts val="600"/>
              </a:spcBef>
            </a:pPr>
            <a:endParaRPr lang="en-US" sz="2000" dirty="0">
              <a:solidFill>
                <a:srgbClr val="323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90488">
              <a:spcBef>
                <a:spcPts val="600"/>
              </a:spcBef>
            </a:pPr>
            <a:r>
              <a:rPr lang="en-US" sz="2000" b="1" dirty="0">
                <a:solidFill>
                  <a:srgbClr val="323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 total for first and last day of travel (75% of entire day)</a:t>
            </a:r>
          </a:p>
        </p:txBody>
      </p:sp>
    </p:spTree>
    <p:extLst>
      <p:ext uri="{BB962C8B-B14F-4D97-AF65-F5344CB8AC3E}">
        <p14:creationId xmlns:p14="http://schemas.microsoft.com/office/powerpoint/2010/main" val="2788415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CC0B2A"/>
      </a:dk2>
      <a:lt2>
        <a:srgbClr val="57517B"/>
      </a:lt2>
      <a:accent1>
        <a:srgbClr val="677E38"/>
      </a:accent1>
      <a:accent2>
        <a:srgbClr val="767679"/>
      </a:accent2>
      <a:accent3>
        <a:srgbClr val="EBA900"/>
      </a:accent3>
      <a:accent4>
        <a:srgbClr val="881C40"/>
      </a:accent4>
      <a:accent5>
        <a:srgbClr val="00574A"/>
      </a:accent5>
      <a:accent6>
        <a:srgbClr val="245E90"/>
      </a:accent6>
      <a:hlink>
        <a:srgbClr val="3BAEE5"/>
      </a:hlink>
      <a:folHlink>
        <a:srgbClr val="76767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638B7A3-CCD7-1545-B960-11B36DA1BB76}" vid="{F30D45DA-277F-AE48-8E36-5FBFEB925DA6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B5058"/>
      </a:dk2>
      <a:lt2>
        <a:srgbClr val="E7E6E6"/>
      </a:lt2>
      <a:accent1>
        <a:srgbClr val="888B95"/>
      </a:accent1>
      <a:accent2>
        <a:srgbClr val="FFCF00"/>
      </a:accent2>
      <a:accent3>
        <a:srgbClr val="AA8B00"/>
      </a:accent3>
      <a:accent4>
        <a:srgbClr val="888B95"/>
      </a:accent4>
      <a:accent5>
        <a:srgbClr val="FFCF00"/>
      </a:accent5>
      <a:accent6>
        <a:srgbClr val="AA8B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2AF27E2BEFE4E8D4FDACD7044D3E4" ma:contentTypeVersion="6" ma:contentTypeDescription="Create a new document." ma:contentTypeScope="" ma:versionID="7def92f79dda5513bd5334a484a4d921">
  <xsd:schema xmlns:xsd="http://www.w3.org/2001/XMLSchema" xmlns:xs="http://www.w3.org/2001/XMLSchema" xmlns:p="http://schemas.microsoft.com/office/2006/metadata/properties" xmlns:ns2="6a306258-7f27-47af-bc5d-7199faa511b9" targetNamespace="http://schemas.microsoft.com/office/2006/metadata/properties" ma:root="true" ma:fieldsID="a08fde793a37f8e99cd330b1310d7c61" ns2:_="">
    <xsd:import namespace="6a306258-7f27-47af-bc5d-7199faa511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306258-7f27-47af-bc5d-7199faa511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D91548-F955-4E28-806E-400AD15AF45F}">
  <ds:schemaRefs>
    <ds:schemaRef ds:uri="6a306258-7f27-47af-bc5d-7199faa511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B4BCFC5-17B5-41DB-88E2-FF099404D7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20B6C5-DC87-4C07-A037-FFBC3A68CFA1}">
  <ds:schemaRefs>
    <ds:schemaRef ds:uri="http://schemas.microsoft.com/office/2006/documentManagement/types"/>
    <ds:schemaRef ds:uri="http://schemas.microsoft.com/office/2006/metadata/properties"/>
    <ds:schemaRef ds:uri="6a306258-7f27-47af-bc5d-7199faa511b9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CSU-PowerPoint-Template</Template>
  <TotalTime>12</TotalTime>
  <Words>1297</Words>
  <Application>Microsoft Office PowerPoint</Application>
  <PresentationFormat>Custom</PresentationFormat>
  <Paragraphs>246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Source Sans Pro Web</vt:lpstr>
      <vt:lpstr>Times</vt:lpstr>
      <vt:lpstr>Wingdings</vt:lpstr>
      <vt:lpstr>Office Theme</vt:lpstr>
      <vt:lpstr>1_Office Theme</vt:lpstr>
      <vt:lpstr>PowerPoint Presentation</vt:lpstr>
      <vt:lpstr>CSU Travel Policy  Location Based Per Diem</vt:lpstr>
      <vt:lpstr>PowerPoint Presentation</vt:lpstr>
      <vt:lpstr>PowerPoint Presentation</vt:lpstr>
      <vt:lpstr>PowerPoint Presentation</vt:lpstr>
      <vt:lpstr>PowerPoint Presentation</vt:lpstr>
      <vt:lpstr>Domestic/CONUS Per Diem Look Up</vt:lpstr>
      <vt:lpstr>Domestic/CONUS Per Diem Look Up</vt:lpstr>
      <vt:lpstr>GSA M&amp;IE Breakdown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 Office of the Chancellor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2 Campuses Roadmap</dc:title>
  <dc:creator>Helfrick, Kerri</dc:creator>
  <cp:lastModifiedBy>Norton, Annemarie</cp:lastModifiedBy>
  <cp:revision>4</cp:revision>
  <cp:lastPrinted>2017-01-17T22:08:42Z</cp:lastPrinted>
  <dcterms:created xsi:type="dcterms:W3CDTF">2018-12-07T17:29:24Z</dcterms:created>
  <dcterms:modified xsi:type="dcterms:W3CDTF">2023-12-18T23:56:10Z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0x010100DD72AF27E2BEFE4E8D4FDACD7044D3E4</vt:lpwstr>
  </property>
  <property fmtid="{D5CDD505-2E9C-101B-9397-08002B2CF9AE}" pid="3" name="_dlc_DocIdItemGuid">
    <vt:lpwstr>7157be18-36ee-4fba-b3f5-a52be84a5d38</vt:lpwstr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