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90" r:id="rId4"/>
    <p:sldId id="275" r:id="rId5"/>
    <p:sldId id="276" r:id="rId6"/>
    <p:sldId id="266" r:id="rId7"/>
    <p:sldId id="277" r:id="rId8"/>
    <p:sldId id="258" r:id="rId9"/>
    <p:sldId id="281" r:id="rId10"/>
    <p:sldId id="257" r:id="rId11"/>
    <p:sldId id="279" r:id="rId12"/>
    <p:sldId id="270" r:id="rId13"/>
    <p:sldId id="278" r:id="rId14"/>
    <p:sldId id="282" r:id="rId15"/>
    <p:sldId id="283" r:id="rId16"/>
    <p:sldId id="292" r:id="rId17"/>
    <p:sldId id="293" r:id="rId18"/>
    <p:sldId id="286" r:id="rId19"/>
    <p:sldId id="284" r:id="rId20"/>
    <p:sldId id="285" r:id="rId21"/>
    <p:sldId id="26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092EB-234E-4664-A77F-D4E96B33AEB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7197A6-392D-43AE-A920-7F919F0B95EA}">
      <dgm:prSet phldrT="[Text]" custT="1"/>
      <dgm:spPr>
        <a:solidFill>
          <a:srgbClr val="8A8A8D">
            <a:alpha val="44000"/>
          </a:srgb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j-lt"/>
            </a:rPr>
            <a:t>Office of Graduate Studies</a:t>
          </a:r>
        </a:p>
      </dgm:t>
    </dgm:pt>
    <dgm:pt modelId="{D8EBA06A-8DCF-4C46-A5A0-9BC31404AF54}" type="parTrans" cxnId="{3A453E64-F6BB-4BE1-89B4-BE1044266BA8}">
      <dgm:prSet/>
      <dgm:spPr/>
      <dgm:t>
        <a:bodyPr/>
        <a:lstStyle/>
        <a:p>
          <a:endParaRPr lang="en-US"/>
        </a:p>
      </dgm:t>
    </dgm:pt>
    <dgm:pt modelId="{9FB446B6-990E-4DE2-AA31-E0ACE34F00FE}" type="sibTrans" cxnId="{3A453E64-F6BB-4BE1-89B4-BE1044266BA8}">
      <dgm:prSet/>
      <dgm:spPr/>
      <dgm:t>
        <a:bodyPr/>
        <a:lstStyle/>
        <a:p>
          <a:endParaRPr lang="en-US"/>
        </a:p>
      </dgm:t>
    </dgm:pt>
    <dgm:pt modelId="{074C8363-33FC-4E82-BBFA-D6E19C072317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Department Chair</a:t>
          </a:r>
        </a:p>
      </dgm:t>
    </dgm:pt>
    <dgm:pt modelId="{E60F6720-1F97-4EFC-9B2B-232E86D908E9}" type="parTrans" cxnId="{E187A386-62E3-4DC8-AC53-DFB06395FDBB}">
      <dgm:prSet/>
      <dgm:spPr/>
      <dgm:t>
        <a:bodyPr/>
        <a:lstStyle/>
        <a:p>
          <a:endParaRPr lang="en-US"/>
        </a:p>
      </dgm:t>
    </dgm:pt>
    <dgm:pt modelId="{977C7E0D-6EC1-4B98-B7B3-E15B35A9059D}" type="sibTrans" cxnId="{E187A386-62E3-4DC8-AC53-DFB06395FDBB}">
      <dgm:prSet/>
      <dgm:spPr/>
      <dgm:t>
        <a:bodyPr/>
        <a:lstStyle/>
        <a:p>
          <a:endParaRPr lang="en-US"/>
        </a:p>
      </dgm:t>
    </dgm:pt>
    <dgm:pt modelId="{3B7B40FF-33D2-42B2-B232-10F27F3E3872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Graduate Advisor</a:t>
          </a:r>
        </a:p>
      </dgm:t>
    </dgm:pt>
    <dgm:pt modelId="{F44AA14D-8B49-4B0D-BB1C-FE3A7B77B731}" type="parTrans" cxnId="{B79807EA-53D5-4CFB-A614-5D731664B74D}">
      <dgm:prSet/>
      <dgm:spPr/>
      <dgm:t>
        <a:bodyPr/>
        <a:lstStyle/>
        <a:p>
          <a:endParaRPr lang="en-US"/>
        </a:p>
      </dgm:t>
    </dgm:pt>
    <dgm:pt modelId="{196A756C-3A71-48C3-BAA5-DC9593A52DC4}" type="sibTrans" cxnId="{B79807EA-53D5-4CFB-A614-5D731664B74D}">
      <dgm:prSet/>
      <dgm:spPr/>
      <dgm:t>
        <a:bodyPr/>
        <a:lstStyle/>
        <a:p>
          <a:endParaRPr lang="en-US"/>
        </a:p>
      </dgm:t>
    </dgm:pt>
    <dgm:pt modelId="{3872B287-6AAC-47A2-B372-5B6350FAF432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Graduate Student</a:t>
          </a:r>
        </a:p>
      </dgm:t>
    </dgm:pt>
    <dgm:pt modelId="{EA85E98E-4285-420B-9D09-2F5A0FDCBD34}" type="parTrans" cxnId="{F640F74C-2F62-41B9-9A8D-5AB8B42C8F62}">
      <dgm:prSet/>
      <dgm:spPr/>
      <dgm:t>
        <a:bodyPr/>
        <a:lstStyle/>
        <a:p>
          <a:endParaRPr lang="en-US"/>
        </a:p>
      </dgm:t>
    </dgm:pt>
    <dgm:pt modelId="{B976C681-C820-4C2A-B93D-A8044B0B7821}" type="sibTrans" cxnId="{F640F74C-2F62-41B9-9A8D-5AB8B42C8F62}">
      <dgm:prSet/>
      <dgm:spPr/>
      <dgm:t>
        <a:bodyPr/>
        <a:lstStyle/>
        <a:p>
          <a:endParaRPr lang="en-US"/>
        </a:p>
      </dgm:t>
    </dgm:pt>
    <dgm:pt modelId="{7FDED8C0-DDC3-4F4D-B311-E406A91392D5}">
      <dgm:prSet custT="1"/>
      <dgm:spPr/>
      <dgm:t>
        <a:bodyPr/>
        <a:lstStyle/>
        <a:p>
          <a:r>
            <a:rPr lang="en-US" sz="1400" dirty="0">
              <a:latin typeface="+mj-lt"/>
            </a:rPr>
            <a:t>College Associate Dean</a:t>
          </a:r>
        </a:p>
      </dgm:t>
    </dgm:pt>
    <dgm:pt modelId="{8782CF6D-E4B8-4BDA-A3F8-CA9CDDF4750F}" type="parTrans" cxnId="{87DD2500-8664-41F7-9C68-B3AD0EB09A85}">
      <dgm:prSet/>
      <dgm:spPr/>
      <dgm:t>
        <a:bodyPr/>
        <a:lstStyle/>
        <a:p>
          <a:endParaRPr lang="en-US"/>
        </a:p>
      </dgm:t>
    </dgm:pt>
    <dgm:pt modelId="{63150D6A-659D-4BA4-90B6-9917663E3D8B}" type="sibTrans" cxnId="{87DD2500-8664-41F7-9C68-B3AD0EB09A85}">
      <dgm:prSet/>
      <dgm:spPr/>
      <dgm:t>
        <a:bodyPr/>
        <a:lstStyle/>
        <a:p>
          <a:endParaRPr lang="en-US"/>
        </a:p>
      </dgm:t>
    </dgm:pt>
    <dgm:pt modelId="{0D821758-DB45-4E3A-ADCF-800B30AA317C}">
      <dgm:prSet custT="1"/>
      <dgm:spPr/>
      <dgm:t>
        <a:bodyPr/>
        <a:lstStyle/>
        <a:p>
          <a:r>
            <a:rPr lang="en-US" sz="1400" dirty="0">
              <a:latin typeface="+mj-lt"/>
            </a:rPr>
            <a:t>AVP &amp; Dean of Graduate Studies</a:t>
          </a:r>
        </a:p>
      </dgm:t>
    </dgm:pt>
    <dgm:pt modelId="{AFB398B9-B836-46B0-87D4-2D5D9A7F7BE7}" type="parTrans" cxnId="{FA9BCD58-3D4E-424E-833A-5F6F743A9795}">
      <dgm:prSet/>
      <dgm:spPr/>
      <dgm:t>
        <a:bodyPr/>
        <a:lstStyle/>
        <a:p>
          <a:endParaRPr lang="en-US"/>
        </a:p>
      </dgm:t>
    </dgm:pt>
    <dgm:pt modelId="{0D8E1D9E-DD5B-4EE2-8A6F-6AFA9CA19957}" type="sibTrans" cxnId="{FA9BCD58-3D4E-424E-833A-5F6F743A9795}">
      <dgm:prSet/>
      <dgm:spPr/>
      <dgm:t>
        <a:bodyPr/>
        <a:lstStyle/>
        <a:p>
          <a:endParaRPr lang="en-US"/>
        </a:p>
      </dgm:t>
    </dgm:pt>
    <dgm:pt modelId="{4884085D-447A-4EAF-85E1-49415E094ED7}" type="pres">
      <dgm:prSet presAssocID="{844092EB-234E-4664-A77F-D4E96B33AEB1}" presName="Name0" presStyleCnt="0">
        <dgm:presLayoutVars>
          <dgm:chMax val="7"/>
          <dgm:resizeHandles val="exact"/>
        </dgm:presLayoutVars>
      </dgm:prSet>
      <dgm:spPr/>
    </dgm:pt>
    <dgm:pt modelId="{AB0A758B-2B36-4430-90BC-9046F8AD338F}" type="pres">
      <dgm:prSet presAssocID="{844092EB-234E-4664-A77F-D4E96B33AEB1}" presName="comp1" presStyleCnt="0"/>
      <dgm:spPr/>
    </dgm:pt>
    <dgm:pt modelId="{B84DBB31-587A-4AE5-97DF-6432C009A593}" type="pres">
      <dgm:prSet presAssocID="{844092EB-234E-4664-A77F-D4E96B33AEB1}" presName="circle1" presStyleLbl="node1" presStyleIdx="0" presStyleCnt="6" custLinFactNeighborX="-214" custLinFactNeighborY="9640"/>
      <dgm:spPr>
        <a:prstGeom prst="ellipse">
          <a:avLst/>
        </a:prstGeom>
      </dgm:spPr>
    </dgm:pt>
    <dgm:pt modelId="{4C9839C0-5B85-4B78-BA19-D8DCBEDF1CBD}" type="pres">
      <dgm:prSet presAssocID="{844092EB-234E-4664-A77F-D4E96B33AEB1}" presName="c1text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EE0BC2CA-6E8C-4B50-A652-23A80209804F}" type="pres">
      <dgm:prSet presAssocID="{844092EB-234E-4664-A77F-D4E96B33AEB1}" presName="comp2" presStyleCnt="0"/>
      <dgm:spPr/>
    </dgm:pt>
    <dgm:pt modelId="{1E5AD4F6-E43C-4C70-B93C-952C80E5513B}" type="pres">
      <dgm:prSet presAssocID="{844092EB-234E-4664-A77F-D4E96B33AEB1}" presName="circle2" presStyleLbl="node1" presStyleIdx="1" presStyleCnt="6" custScaleX="98934" custScaleY="100050"/>
      <dgm:spPr/>
    </dgm:pt>
    <dgm:pt modelId="{98B0C2F1-ACA3-4507-8A2A-8D6CE47D97E3}" type="pres">
      <dgm:prSet presAssocID="{844092EB-234E-4664-A77F-D4E96B33AEB1}" presName="c2text" presStyleLbl="node1" presStyleIdx="1" presStyleCnt="6">
        <dgm:presLayoutVars>
          <dgm:bulletEnabled val="1"/>
        </dgm:presLayoutVars>
      </dgm:prSet>
      <dgm:spPr/>
    </dgm:pt>
    <dgm:pt modelId="{AC71341D-44B0-4A38-BEDD-43227E9115D2}" type="pres">
      <dgm:prSet presAssocID="{844092EB-234E-4664-A77F-D4E96B33AEB1}" presName="comp3" presStyleCnt="0"/>
      <dgm:spPr/>
    </dgm:pt>
    <dgm:pt modelId="{FE065449-5230-4E29-B340-633A2641D0F3}" type="pres">
      <dgm:prSet presAssocID="{844092EB-234E-4664-A77F-D4E96B33AEB1}" presName="circle3" presStyleLbl="node1" presStyleIdx="2" presStyleCnt="6"/>
      <dgm:spPr/>
    </dgm:pt>
    <dgm:pt modelId="{1204E2EA-1D81-47A4-9367-607AC46F84C3}" type="pres">
      <dgm:prSet presAssocID="{844092EB-234E-4664-A77F-D4E96B33AEB1}" presName="c3text" presStyleLbl="node1" presStyleIdx="2" presStyleCnt="6">
        <dgm:presLayoutVars>
          <dgm:bulletEnabled val="1"/>
        </dgm:presLayoutVars>
      </dgm:prSet>
      <dgm:spPr/>
    </dgm:pt>
    <dgm:pt modelId="{6549D2AD-D479-4745-BC6D-E8B5676997CD}" type="pres">
      <dgm:prSet presAssocID="{844092EB-234E-4664-A77F-D4E96B33AEB1}" presName="comp4" presStyleCnt="0"/>
      <dgm:spPr/>
    </dgm:pt>
    <dgm:pt modelId="{61E31F57-E641-4128-B99C-D3A6DCEEC394}" type="pres">
      <dgm:prSet presAssocID="{844092EB-234E-4664-A77F-D4E96B33AEB1}" presName="circle4" presStyleLbl="node1" presStyleIdx="3" presStyleCnt="6"/>
      <dgm:spPr/>
    </dgm:pt>
    <dgm:pt modelId="{0D901C50-E372-4CBB-9227-1406FEF17CF6}" type="pres">
      <dgm:prSet presAssocID="{844092EB-234E-4664-A77F-D4E96B33AEB1}" presName="c4text" presStyleLbl="node1" presStyleIdx="3" presStyleCnt="6">
        <dgm:presLayoutVars>
          <dgm:bulletEnabled val="1"/>
        </dgm:presLayoutVars>
      </dgm:prSet>
      <dgm:spPr/>
    </dgm:pt>
    <dgm:pt modelId="{8859C2E7-1AF8-4B0B-9638-77CB7F2D341B}" type="pres">
      <dgm:prSet presAssocID="{844092EB-234E-4664-A77F-D4E96B33AEB1}" presName="comp5" presStyleCnt="0"/>
      <dgm:spPr/>
    </dgm:pt>
    <dgm:pt modelId="{BEDAC525-4615-4C96-9546-1D633BEEABEA}" type="pres">
      <dgm:prSet presAssocID="{844092EB-234E-4664-A77F-D4E96B33AEB1}" presName="circle5" presStyleLbl="node1" presStyleIdx="4" presStyleCnt="6"/>
      <dgm:spPr/>
    </dgm:pt>
    <dgm:pt modelId="{7DEDBE7F-A0C4-4941-990C-1E852B17DD5B}" type="pres">
      <dgm:prSet presAssocID="{844092EB-234E-4664-A77F-D4E96B33AEB1}" presName="c5text" presStyleLbl="node1" presStyleIdx="4" presStyleCnt="6">
        <dgm:presLayoutVars>
          <dgm:bulletEnabled val="1"/>
        </dgm:presLayoutVars>
      </dgm:prSet>
      <dgm:spPr/>
    </dgm:pt>
    <dgm:pt modelId="{8DACBAB3-8B02-40F9-A77D-8D44BC5FD38B}" type="pres">
      <dgm:prSet presAssocID="{844092EB-234E-4664-A77F-D4E96B33AEB1}" presName="comp6" presStyleCnt="0"/>
      <dgm:spPr/>
    </dgm:pt>
    <dgm:pt modelId="{189EDBE3-3901-4EB9-91F3-2D8563B67485}" type="pres">
      <dgm:prSet presAssocID="{844092EB-234E-4664-A77F-D4E96B33AEB1}" presName="circle6" presStyleLbl="node1" presStyleIdx="5" presStyleCnt="6"/>
      <dgm:spPr/>
    </dgm:pt>
    <dgm:pt modelId="{7F3DCC28-3A04-4128-AC0C-39EF7D9842B1}" type="pres">
      <dgm:prSet presAssocID="{844092EB-234E-4664-A77F-D4E96B33AEB1}" presName="c6text" presStyleLbl="node1" presStyleIdx="5" presStyleCnt="6">
        <dgm:presLayoutVars>
          <dgm:bulletEnabled val="1"/>
        </dgm:presLayoutVars>
      </dgm:prSet>
      <dgm:spPr/>
    </dgm:pt>
  </dgm:ptLst>
  <dgm:cxnLst>
    <dgm:cxn modelId="{87DD2500-8664-41F7-9C68-B3AD0EB09A85}" srcId="{844092EB-234E-4664-A77F-D4E96B33AEB1}" destId="{7FDED8C0-DDC3-4F4D-B311-E406A91392D5}" srcOrd="2" destOrd="0" parTransId="{8782CF6D-E4B8-4BDA-A3F8-CA9CDDF4750F}" sibTransId="{63150D6A-659D-4BA4-90B6-9917663E3D8B}"/>
    <dgm:cxn modelId="{AA0E130C-1EF0-440A-87A9-8E5CF0A6E4E2}" type="presOf" srcId="{3B7B40FF-33D2-42B2-B232-10F27F3E3872}" destId="{BEDAC525-4615-4C96-9546-1D633BEEABEA}" srcOrd="0" destOrd="0" presId="urn:microsoft.com/office/officeart/2005/8/layout/venn2"/>
    <dgm:cxn modelId="{640F0A18-B953-49C6-B33A-1886F28E039D}" type="presOf" srcId="{527197A6-392D-43AE-A920-7F919F0B95EA}" destId="{4C9839C0-5B85-4B78-BA19-D8DCBEDF1CBD}" srcOrd="1" destOrd="0" presId="urn:microsoft.com/office/officeart/2005/8/layout/venn2"/>
    <dgm:cxn modelId="{117A611C-268F-4EB4-885E-586601ED303A}" type="presOf" srcId="{3872B287-6AAC-47A2-B372-5B6350FAF432}" destId="{7F3DCC28-3A04-4128-AC0C-39EF7D9842B1}" srcOrd="1" destOrd="0" presId="urn:microsoft.com/office/officeart/2005/8/layout/venn2"/>
    <dgm:cxn modelId="{2A879E25-4FC5-45DA-89E2-938270108E1A}" type="presOf" srcId="{074C8363-33FC-4E82-BBFA-D6E19C072317}" destId="{61E31F57-E641-4128-B99C-D3A6DCEEC394}" srcOrd="0" destOrd="0" presId="urn:microsoft.com/office/officeart/2005/8/layout/venn2"/>
    <dgm:cxn modelId="{D31AF830-D55D-4B46-B283-5C53CD4E25E8}" type="presOf" srcId="{0D821758-DB45-4E3A-ADCF-800B30AA317C}" destId="{98B0C2F1-ACA3-4507-8A2A-8D6CE47D97E3}" srcOrd="1" destOrd="0" presId="urn:microsoft.com/office/officeart/2005/8/layout/venn2"/>
    <dgm:cxn modelId="{3A453E64-F6BB-4BE1-89B4-BE1044266BA8}" srcId="{844092EB-234E-4664-A77F-D4E96B33AEB1}" destId="{527197A6-392D-43AE-A920-7F919F0B95EA}" srcOrd="0" destOrd="0" parTransId="{D8EBA06A-8DCF-4C46-A5A0-9BC31404AF54}" sibTransId="{9FB446B6-990E-4DE2-AA31-E0ACE34F00FE}"/>
    <dgm:cxn modelId="{F640F74C-2F62-41B9-9A8D-5AB8B42C8F62}" srcId="{844092EB-234E-4664-A77F-D4E96B33AEB1}" destId="{3872B287-6AAC-47A2-B372-5B6350FAF432}" srcOrd="5" destOrd="0" parTransId="{EA85E98E-4285-420B-9D09-2F5A0FDCBD34}" sibTransId="{B976C681-C820-4C2A-B93D-A8044B0B7821}"/>
    <dgm:cxn modelId="{46AC3D6E-A3AA-4F20-8D0E-128584E1F5C6}" type="presOf" srcId="{3B7B40FF-33D2-42B2-B232-10F27F3E3872}" destId="{7DEDBE7F-A0C4-4941-990C-1E852B17DD5B}" srcOrd="1" destOrd="0" presId="urn:microsoft.com/office/officeart/2005/8/layout/venn2"/>
    <dgm:cxn modelId="{FA9BCD58-3D4E-424E-833A-5F6F743A9795}" srcId="{844092EB-234E-4664-A77F-D4E96B33AEB1}" destId="{0D821758-DB45-4E3A-ADCF-800B30AA317C}" srcOrd="1" destOrd="0" parTransId="{AFB398B9-B836-46B0-87D4-2D5D9A7F7BE7}" sibTransId="{0D8E1D9E-DD5B-4EE2-8A6F-6AFA9CA19957}"/>
    <dgm:cxn modelId="{2BA1617A-434B-4977-9644-F7E45C7A3B1C}" type="presOf" srcId="{527197A6-392D-43AE-A920-7F919F0B95EA}" destId="{B84DBB31-587A-4AE5-97DF-6432C009A593}" srcOrd="0" destOrd="0" presId="urn:microsoft.com/office/officeart/2005/8/layout/venn2"/>
    <dgm:cxn modelId="{9F3BF17C-3DA3-431D-AF76-FD8161763528}" type="presOf" srcId="{3872B287-6AAC-47A2-B372-5B6350FAF432}" destId="{189EDBE3-3901-4EB9-91F3-2D8563B67485}" srcOrd="0" destOrd="0" presId="urn:microsoft.com/office/officeart/2005/8/layout/venn2"/>
    <dgm:cxn modelId="{B5B41782-BB5B-4396-A8DD-2CBF6371A6EE}" type="presOf" srcId="{844092EB-234E-4664-A77F-D4E96B33AEB1}" destId="{4884085D-447A-4EAF-85E1-49415E094ED7}" srcOrd="0" destOrd="0" presId="urn:microsoft.com/office/officeart/2005/8/layout/venn2"/>
    <dgm:cxn modelId="{E187A386-62E3-4DC8-AC53-DFB06395FDBB}" srcId="{844092EB-234E-4664-A77F-D4E96B33AEB1}" destId="{074C8363-33FC-4E82-BBFA-D6E19C072317}" srcOrd="3" destOrd="0" parTransId="{E60F6720-1F97-4EFC-9B2B-232E86D908E9}" sibTransId="{977C7E0D-6EC1-4B98-B7B3-E15B35A9059D}"/>
    <dgm:cxn modelId="{0480C3C4-140C-4F90-8772-239BEBC60B9D}" type="presOf" srcId="{7FDED8C0-DDC3-4F4D-B311-E406A91392D5}" destId="{1204E2EA-1D81-47A4-9367-607AC46F84C3}" srcOrd="1" destOrd="0" presId="urn:microsoft.com/office/officeart/2005/8/layout/venn2"/>
    <dgm:cxn modelId="{12C004C8-E664-4BBC-9FDD-B344ED604496}" type="presOf" srcId="{7FDED8C0-DDC3-4F4D-B311-E406A91392D5}" destId="{FE065449-5230-4E29-B340-633A2641D0F3}" srcOrd="0" destOrd="0" presId="urn:microsoft.com/office/officeart/2005/8/layout/venn2"/>
    <dgm:cxn modelId="{B79807EA-53D5-4CFB-A614-5D731664B74D}" srcId="{844092EB-234E-4664-A77F-D4E96B33AEB1}" destId="{3B7B40FF-33D2-42B2-B232-10F27F3E3872}" srcOrd="4" destOrd="0" parTransId="{F44AA14D-8B49-4B0D-BB1C-FE3A7B77B731}" sibTransId="{196A756C-3A71-48C3-BAA5-DC9593A52DC4}"/>
    <dgm:cxn modelId="{E187FFF7-BCFF-4ACF-A656-67723BCE6200}" type="presOf" srcId="{0D821758-DB45-4E3A-ADCF-800B30AA317C}" destId="{1E5AD4F6-E43C-4C70-B93C-952C80E5513B}" srcOrd="0" destOrd="0" presId="urn:microsoft.com/office/officeart/2005/8/layout/venn2"/>
    <dgm:cxn modelId="{B36162FB-FFCA-4E9C-BD62-ED043B0498B7}" type="presOf" srcId="{074C8363-33FC-4E82-BBFA-D6E19C072317}" destId="{0D901C50-E372-4CBB-9227-1406FEF17CF6}" srcOrd="1" destOrd="0" presId="urn:microsoft.com/office/officeart/2005/8/layout/venn2"/>
    <dgm:cxn modelId="{7D7B7079-9DAE-486F-8899-DCB931299E4A}" type="presParOf" srcId="{4884085D-447A-4EAF-85E1-49415E094ED7}" destId="{AB0A758B-2B36-4430-90BC-9046F8AD338F}" srcOrd="0" destOrd="0" presId="urn:microsoft.com/office/officeart/2005/8/layout/venn2"/>
    <dgm:cxn modelId="{58D43E56-9CFD-4CF6-8248-39029273A3C4}" type="presParOf" srcId="{AB0A758B-2B36-4430-90BC-9046F8AD338F}" destId="{B84DBB31-587A-4AE5-97DF-6432C009A593}" srcOrd="0" destOrd="0" presId="urn:microsoft.com/office/officeart/2005/8/layout/venn2"/>
    <dgm:cxn modelId="{7A117FCF-3361-4434-A09F-3391EE3F08BF}" type="presParOf" srcId="{AB0A758B-2B36-4430-90BC-9046F8AD338F}" destId="{4C9839C0-5B85-4B78-BA19-D8DCBEDF1CBD}" srcOrd="1" destOrd="0" presId="urn:microsoft.com/office/officeart/2005/8/layout/venn2"/>
    <dgm:cxn modelId="{771DE4E5-39F5-47F0-A572-37D0028101DA}" type="presParOf" srcId="{4884085D-447A-4EAF-85E1-49415E094ED7}" destId="{EE0BC2CA-6E8C-4B50-A652-23A80209804F}" srcOrd="1" destOrd="0" presId="urn:microsoft.com/office/officeart/2005/8/layout/venn2"/>
    <dgm:cxn modelId="{44B6972E-6867-4473-8D21-BC5A7198051A}" type="presParOf" srcId="{EE0BC2CA-6E8C-4B50-A652-23A80209804F}" destId="{1E5AD4F6-E43C-4C70-B93C-952C80E5513B}" srcOrd="0" destOrd="0" presId="urn:microsoft.com/office/officeart/2005/8/layout/venn2"/>
    <dgm:cxn modelId="{4EA315BA-F90F-461B-A517-63B19BBE48AA}" type="presParOf" srcId="{EE0BC2CA-6E8C-4B50-A652-23A80209804F}" destId="{98B0C2F1-ACA3-4507-8A2A-8D6CE47D97E3}" srcOrd="1" destOrd="0" presId="urn:microsoft.com/office/officeart/2005/8/layout/venn2"/>
    <dgm:cxn modelId="{FBB2220A-3D5D-4391-8329-E5FFBE8A18FF}" type="presParOf" srcId="{4884085D-447A-4EAF-85E1-49415E094ED7}" destId="{AC71341D-44B0-4A38-BEDD-43227E9115D2}" srcOrd="2" destOrd="0" presId="urn:microsoft.com/office/officeart/2005/8/layout/venn2"/>
    <dgm:cxn modelId="{614348EB-276F-4009-845C-0C6A92BE97C3}" type="presParOf" srcId="{AC71341D-44B0-4A38-BEDD-43227E9115D2}" destId="{FE065449-5230-4E29-B340-633A2641D0F3}" srcOrd="0" destOrd="0" presId="urn:microsoft.com/office/officeart/2005/8/layout/venn2"/>
    <dgm:cxn modelId="{98F72A12-3BFE-4FCB-BE05-8B0D3C809882}" type="presParOf" srcId="{AC71341D-44B0-4A38-BEDD-43227E9115D2}" destId="{1204E2EA-1D81-47A4-9367-607AC46F84C3}" srcOrd="1" destOrd="0" presId="urn:microsoft.com/office/officeart/2005/8/layout/venn2"/>
    <dgm:cxn modelId="{6F84FA7E-87CD-493B-A3D3-427BF8D1810D}" type="presParOf" srcId="{4884085D-447A-4EAF-85E1-49415E094ED7}" destId="{6549D2AD-D479-4745-BC6D-E8B5676997CD}" srcOrd="3" destOrd="0" presId="urn:microsoft.com/office/officeart/2005/8/layout/venn2"/>
    <dgm:cxn modelId="{F15D7ADB-0E9C-4832-B37B-4BB57C77DB3C}" type="presParOf" srcId="{6549D2AD-D479-4745-BC6D-E8B5676997CD}" destId="{61E31F57-E641-4128-B99C-D3A6DCEEC394}" srcOrd="0" destOrd="0" presId="urn:microsoft.com/office/officeart/2005/8/layout/venn2"/>
    <dgm:cxn modelId="{CD443C3E-CB65-4486-A67B-BB269CD5C48D}" type="presParOf" srcId="{6549D2AD-D479-4745-BC6D-E8B5676997CD}" destId="{0D901C50-E372-4CBB-9227-1406FEF17CF6}" srcOrd="1" destOrd="0" presId="urn:microsoft.com/office/officeart/2005/8/layout/venn2"/>
    <dgm:cxn modelId="{E716C57D-5B89-4CFA-A7A9-F1F1F1142A8A}" type="presParOf" srcId="{4884085D-447A-4EAF-85E1-49415E094ED7}" destId="{8859C2E7-1AF8-4B0B-9638-77CB7F2D341B}" srcOrd="4" destOrd="0" presId="urn:microsoft.com/office/officeart/2005/8/layout/venn2"/>
    <dgm:cxn modelId="{945E1092-E3FF-4BC3-BEE3-DECD95DD5646}" type="presParOf" srcId="{8859C2E7-1AF8-4B0B-9638-77CB7F2D341B}" destId="{BEDAC525-4615-4C96-9546-1D633BEEABEA}" srcOrd="0" destOrd="0" presId="urn:microsoft.com/office/officeart/2005/8/layout/venn2"/>
    <dgm:cxn modelId="{415E5DC9-B58A-4B15-BF9A-60313B13FB51}" type="presParOf" srcId="{8859C2E7-1AF8-4B0B-9638-77CB7F2D341B}" destId="{7DEDBE7F-A0C4-4941-990C-1E852B17DD5B}" srcOrd="1" destOrd="0" presId="urn:microsoft.com/office/officeart/2005/8/layout/venn2"/>
    <dgm:cxn modelId="{87F95624-363E-4858-BA38-16CA5F005D87}" type="presParOf" srcId="{4884085D-447A-4EAF-85E1-49415E094ED7}" destId="{8DACBAB3-8B02-40F9-A77D-8D44BC5FD38B}" srcOrd="5" destOrd="0" presId="urn:microsoft.com/office/officeart/2005/8/layout/venn2"/>
    <dgm:cxn modelId="{D007BD3D-D933-424A-B6B7-87B556498830}" type="presParOf" srcId="{8DACBAB3-8B02-40F9-A77D-8D44BC5FD38B}" destId="{189EDBE3-3901-4EB9-91F3-2D8563B67485}" srcOrd="0" destOrd="0" presId="urn:microsoft.com/office/officeart/2005/8/layout/venn2"/>
    <dgm:cxn modelId="{C7C42347-2DBD-4F75-8480-0411F82C9619}" type="presParOf" srcId="{8DACBAB3-8B02-40F9-A77D-8D44BC5FD38B}" destId="{7F3DCC28-3A04-4128-AC0C-39EF7D9842B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DBB31-587A-4AE5-97DF-6432C009A593}">
      <dsp:nvSpPr>
        <dsp:cNvPr id="0" name=""/>
        <dsp:cNvSpPr/>
      </dsp:nvSpPr>
      <dsp:spPr>
        <a:xfrm>
          <a:off x="1503828" y="0"/>
          <a:ext cx="6284259" cy="6284259"/>
        </a:xfrm>
        <a:prstGeom prst="ellipse">
          <a:avLst/>
        </a:prstGeom>
        <a:solidFill>
          <a:srgbClr val="8A8A8D">
            <a:alpha val="44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j-lt"/>
            </a:rPr>
            <a:t>Office of Graduate Studies</a:t>
          </a:r>
        </a:p>
      </dsp:txBody>
      <dsp:txXfrm>
        <a:off x="3812775" y="406243"/>
        <a:ext cx="1666365" cy="444363"/>
      </dsp:txXfrm>
    </dsp:sp>
    <dsp:sp modelId="{1E5AD4F6-E43C-4C70-B93C-952C80E5513B}">
      <dsp:nvSpPr>
        <dsp:cNvPr id="0" name=""/>
        <dsp:cNvSpPr/>
      </dsp:nvSpPr>
      <dsp:spPr>
        <a:xfrm>
          <a:off x="2017066" y="940635"/>
          <a:ext cx="5284678" cy="5344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AVP &amp; Dean of Graduate Studies</a:t>
          </a:r>
        </a:p>
      </dsp:txBody>
      <dsp:txXfrm>
        <a:off x="3519897" y="1247932"/>
        <a:ext cx="2279017" cy="614593"/>
      </dsp:txXfrm>
    </dsp:sp>
    <dsp:sp modelId="{FE065449-5230-4E29-B340-633A2641D0F3}">
      <dsp:nvSpPr>
        <dsp:cNvPr id="0" name=""/>
        <dsp:cNvSpPr/>
      </dsp:nvSpPr>
      <dsp:spPr>
        <a:xfrm>
          <a:off x="2459915" y="1884609"/>
          <a:ext cx="4398981" cy="4398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College Associate Dean</a:t>
          </a:r>
        </a:p>
      </dsp:txBody>
      <dsp:txXfrm>
        <a:off x="3521169" y="2188139"/>
        <a:ext cx="2276472" cy="607059"/>
      </dsp:txXfrm>
    </dsp:sp>
    <dsp:sp modelId="{61E31F57-E641-4128-B99C-D3A6DCEEC394}">
      <dsp:nvSpPr>
        <dsp:cNvPr id="0" name=""/>
        <dsp:cNvSpPr/>
      </dsp:nvSpPr>
      <dsp:spPr>
        <a:xfrm>
          <a:off x="2931234" y="2827248"/>
          <a:ext cx="3456342" cy="3456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Department Chair</a:t>
          </a:r>
        </a:p>
      </dsp:txBody>
      <dsp:txXfrm>
        <a:off x="3726193" y="3138319"/>
        <a:ext cx="1866424" cy="622141"/>
      </dsp:txXfrm>
    </dsp:sp>
    <dsp:sp modelId="{BEDAC525-4615-4C96-9546-1D633BEEABEA}">
      <dsp:nvSpPr>
        <dsp:cNvPr id="0" name=""/>
        <dsp:cNvSpPr/>
      </dsp:nvSpPr>
      <dsp:spPr>
        <a:xfrm>
          <a:off x="3402554" y="3769887"/>
          <a:ext cx="2513703" cy="2513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Graduate Advisor</a:t>
          </a:r>
        </a:p>
      </dsp:txBody>
      <dsp:txXfrm>
        <a:off x="3842452" y="4084100"/>
        <a:ext cx="1633907" cy="628425"/>
      </dsp:txXfrm>
    </dsp:sp>
    <dsp:sp modelId="{189EDBE3-3901-4EB9-91F3-2D8563B67485}">
      <dsp:nvSpPr>
        <dsp:cNvPr id="0" name=""/>
        <dsp:cNvSpPr/>
      </dsp:nvSpPr>
      <dsp:spPr>
        <a:xfrm>
          <a:off x="3873873" y="4712526"/>
          <a:ext cx="1571064" cy="157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Graduate Student</a:t>
          </a:r>
        </a:p>
      </dsp:txBody>
      <dsp:txXfrm>
        <a:off x="4103950" y="5105292"/>
        <a:ext cx="1110910" cy="78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5B38-9975-4ACB-8B2A-E3AADAF9A70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FE07D-3249-4558-AF00-C47AAF18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 Advisors: Course transfers, Course substitutions, Graduation applications; most funding apps in grad studies</a:t>
            </a:r>
          </a:p>
          <a:p>
            <a:r>
              <a:rPr lang="en-US" dirty="0"/>
              <a:t>Chairs: UNIV 9000, GS-13, Credit by Exam</a:t>
            </a:r>
          </a:p>
          <a:p>
            <a:r>
              <a:rPr lang="en-US" dirty="0"/>
              <a:t>ADs: Special action admission, leave of absence petitions for graduate students; GS-8, GS-10, petitions, advising questions not resolved at department level</a:t>
            </a:r>
          </a:p>
          <a:p>
            <a:r>
              <a:rPr lang="en-US" dirty="0"/>
              <a:t>AVP &amp; Dean of Grad Studies: All petitions for graduate requirements; advising issues not resolved with Associate Dean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FE07D-3249-4558-AF00-C47AAF18C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3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5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66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7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9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3B9121-2037-47B5-9245-3798D398F59F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F55670-B322-4676-9CC1-4817103F9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talog.calstatela.edu/content.php?catoid=73&amp;navoid=9788" TargetMode="External"/><Relationship Id="rId2" Type="http://schemas.openxmlformats.org/officeDocument/2006/relationships/hyperlink" Target="https://ecatalog.calstatela.edu/content.php?catoid=73&amp;navoid=9455#other-graduate-and-post-baccalaureate-regulat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graduatestudies/forms-and-petit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tatela.edu/graduatestudies/forms-and-petit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registrar/apply-your-degre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graduatestudies/forms-and-petitions-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alstatela.edu/page/university-9000-univ-9000" TargetMode="External"/><Relationship Id="rId2" Type="http://schemas.openxmlformats.org/officeDocument/2006/relationships/hyperlink" Target="https://www.calstatela.edu/registrar/apply-your-degr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lstatela.edu/registrar/form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library/librarians" TargetMode="External"/><Relationship Id="rId2" Type="http://schemas.openxmlformats.org/officeDocument/2006/relationships/hyperlink" Target="https://www.calstatela.edu/admissions/graduate-application-and-admiss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lstatela.edu/careercenter" TargetMode="External"/><Relationship Id="rId4" Type="http://schemas.openxmlformats.org/officeDocument/2006/relationships/hyperlink" Target="https://www.calstatela.edu/orsca/research-complia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inyurl.com/GRCEnro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radstudies@calstatela.edu" TargetMode="External"/><Relationship Id="rId2" Type="http://schemas.openxmlformats.org/officeDocument/2006/relationships/hyperlink" Target="https://www.calstatela.edu/graduatestud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www.calstatela.edu/graduatestudies/contact-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graduatestudies/funding-opportunities-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academicsenate/handbook" TargetMode="External"/><Relationship Id="rId2" Type="http://schemas.openxmlformats.org/officeDocument/2006/relationships/hyperlink" Target="https://ecatalog.calstatela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ovt.westlaw.com/calregs/Document/I43B84F201D8D11EDA8C9804BB1F1E645?viewType=FullText&amp;originationContext=documenttoc&amp;transitionType=CategoryPageItem&amp;contextData=(sc.Default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DE5F-440B-6C4A-ED05-12F59A23A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GRADUATE STUDENT ADVISING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A9478-902D-07F5-0D83-DB0363609B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office of graduate studies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969580-9A55-9E95-3B51-9521A611E79B}"/>
              </a:ext>
            </a:extLst>
          </p:cNvPr>
          <p:cNvSpPr txBox="1">
            <a:spLocks/>
          </p:cNvSpPr>
          <p:nvPr/>
        </p:nvSpPr>
        <p:spPr>
          <a:xfrm>
            <a:off x="2435798" y="5643521"/>
            <a:ext cx="738136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ADD YOUR PROGRAM TO THE CHAT!</a:t>
            </a:r>
          </a:p>
        </p:txBody>
      </p:sp>
    </p:spTree>
    <p:extLst>
      <p:ext uri="{BB962C8B-B14F-4D97-AF65-F5344CB8AC3E}">
        <p14:creationId xmlns:p14="http://schemas.microsoft.com/office/powerpoint/2010/main" val="57688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0892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CATALOG &amp; FACULTY HANDBOOK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28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Topics described: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Minimum University Requirements (GPA, units, etc.)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Completion of Program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Credit for Transfer Work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Classified Graduate Standing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Other Regulations (Program change limitation, qualifying courses, student use of human or animal subject for research)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Advancement to Candidacy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Graduation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Continuing Student Status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Graduate Theses and Projects (Committee membership)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Academic Notice and Disqualification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Visit the 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Graduate and Postbaccalaureate Studies: General Information</a:t>
            </a:r>
            <a:r>
              <a:rPr lang="en-US" sz="1600" dirty="0">
                <a:solidFill>
                  <a:schemeClr val="tx1"/>
                </a:solidFill>
              </a:rPr>
              <a:t> catalog page. Information on scholastic status and grading for graduate students is in the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Procedures and Regulations</a:t>
            </a:r>
            <a:r>
              <a:rPr lang="en-US" sz="1600" dirty="0">
                <a:solidFill>
                  <a:schemeClr val="tx1"/>
                </a:solidFill>
              </a:rPr>
              <a:t> section.</a:t>
            </a:r>
          </a:p>
        </p:txBody>
      </p:sp>
    </p:spTree>
    <p:extLst>
      <p:ext uri="{BB962C8B-B14F-4D97-AF65-F5344CB8AC3E}">
        <p14:creationId xmlns:p14="http://schemas.microsoft.com/office/powerpoint/2010/main" val="255258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82F6-D4CF-C8FF-40B9-F04474AA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Advising Milestones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CC0A1-47AB-67F2-D28B-6FA0D4247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Three Graduate Advising Milestones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At New Graduate Student Orientation, we instruct graduate students to meet with their graduate advisor a minimum of three times in their program: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Initial advising appointment/program orientation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Advancement to candidacy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Graduation application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2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Initial Advising Appointment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Encourage them to connect with the GRC (New Graduate Student Orientation; GRC Canvas Page)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Establish the </a:t>
            </a: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student’s program plan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Discuss enrollment options and for current term and course offerings for future terms</a:t>
            </a:r>
          </a:p>
          <a:p>
            <a:pPr marL="0" indent="0" algn="l">
              <a:lnSpc>
                <a:spcPct val="110000"/>
              </a:lnSpc>
              <a:buNone/>
            </a:pPr>
            <a:endParaRPr lang="en-US" sz="1050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For conditionally classified students*, also review qualifying course requirements:</a:t>
            </a:r>
          </a:p>
          <a:p>
            <a:pPr marL="800123" lvl="1" indent="-342900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The courses that must be completed</a:t>
            </a:r>
          </a:p>
          <a:p>
            <a:pPr marL="800123" lvl="1" indent="-342900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The grade that the student must earn in such courses</a:t>
            </a:r>
          </a:p>
          <a:p>
            <a:pPr marL="800123" lvl="1" indent="-342900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The timeframe by which the student must clear their conditions</a:t>
            </a:r>
          </a:p>
          <a:p>
            <a:pPr lvl="1" algn="l">
              <a:lnSpc>
                <a:spcPct val="110000"/>
              </a:lnSpc>
            </a:pPr>
            <a:endParaRPr lang="en-US" sz="600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  <a:p>
            <a:pPr algn="l">
              <a:lnSpc>
                <a:spcPct val="110000"/>
              </a:lnSpc>
            </a:pPr>
            <a:r>
              <a:rPr lang="en-US" sz="105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*Once conditions are met, change a conditionally classified student’s status to classified standing by completing a </a:t>
            </a:r>
            <a:r>
              <a:rPr lang="en-US" sz="105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  <a:hlinkClick r:id="rId2"/>
              </a:rPr>
              <a:t>GS-8 form</a:t>
            </a:r>
            <a:r>
              <a:rPr lang="en-US" sz="105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Advancement to Candidacy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Advancement to Candidacy is the University prerequisite for undertaking the culminating experience (thesis/dissertation, project report, or comprehensive exam). Students are advanced to candidacy through the completion of the </a:t>
            </a:r>
            <a:r>
              <a:rPr lang="en-US" sz="1800" dirty="0">
                <a:solidFill>
                  <a:srgbClr val="0070C0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GS-10 form</a:t>
            </a: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.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Discuss how the culminating experience relates to the student’s professional goals (especially if they are given a choice)</a:t>
            </a:r>
            <a:br>
              <a:rPr lang="en-US" sz="16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</a:b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Example: Students wanting to pursue a doctoral program may want to consider a thesis over a comp. exam to demonstrate to an admissions committee their ability to conduct original research. 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Discuss what the culminating experience is designed to assess and the metrics by which it will be evaluated</a:t>
            </a:r>
          </a:p>
          <a:p>
            <a:pPr marL="342900" indent="-342900" algn="l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Share best practices for preparing for and/or progressing through the culminating experience</a:t>
            </a:r>
          </a:p>
        </p:txBody>
      </p:sp>
    </p:spTree>
    <p:extLst>
      <p:ext uri="{BB962C8B-B14F-4D97-AF65-F5344CB8AC3E}">
        <p14:creationId xmlns:p14="http://schemas.microsoft.com/office/powerpoint/2010/main" val="711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Graduation Application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887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Students </a:t>
            </a:r>
            <a:r>
              <a:rPr lang="en-US" sz="1800" dirty="0">
                <a:solidFill>
                  <a:srgbClr val="0070C0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 for graduation </a:t>
            </a:r>
            <a:r>
              <a:rPr lang="en-US" sz="1800" dirty="0">
                <a:solidFill>
                  <a:schemeClr val="tx1"/>
                </a:solidFill>
                <a:latin typeface="Tisa Offc" panose="02010504030101020102" pitchFamily="2" charset="77"/>
                <a:ea typeface="Cambria" charset="0"/>
                <a:cs typeface="Tisa Offc" panose="02010504030101020102" pitchFamily="2" charset="77"/>
              </a:rPr>
              <a:t>the term prior to their anticipated graduation term. Before signing off on a graduation application, log into GET and review the student’s CAAR to check the following:</a:t>
            </a:r>
            <a:endParaRPr lang="en-US" sz="1800" b="1" dirty="0">
              <a:solidFill>
                <a:schemeClr val="tx1"/>
              </a:solidFill>
              <a:latin typeface="Tisa Offc" panose="02010504030101020102" pitchFamily="2" charset="77"/>
              <a:ea typeface="Cambria" charset="0"/>
              <a:cs typeface="Tisa Offc" panose="02010504030101020102" pitchFamily="2" charset="77"/>
            </a:endParaRPr>
          </a:p>
          <a:p>
            <a:pPr marL="171450" indent="-171450" algn="l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Is the student listed in the correct option (if applicable)?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Is the student’s catalog date correct?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Is the student advanced to candidacy?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Have all the course substitutions been entered on CAAR?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Has the student completed all or almost all of his/her coursework for their program?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Will the courses the student is planning to enroll in for his/her last semester here fulfill any missing requirements that are listed on CAAR?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Is the student’s program GPA a 3.0 or above?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Are the program units that the student has completed listed correctly on GET? It is always good to hand count the units the student has completed for his/her program and compare those units with CAAR.</a:t>
            </a:r>
          </a:p>
          <a:p>
            <a:pPr algn="l"/>
            <a:r>
              <a:rPr lang="en-US" sz="800" dirty="0">
                <a:solidFill>
                  <a:schemeClr val="tx1"/>
                </a:solidFill>
                <a:latin typeface="Tisa Offc" panose="02010504030101020102" pitchFamily="2" charset="77"/>
                <a:cs typeface="Tisa Offc" panose="02010504030101020102" pitchFamily="2" charset="77"/>
              </a:rPr>
              <a:t>Checklist developed by NSS Associate Dean’s Office</a:t>
            </a:r>
          </a:p>
        </p:txBody>
      </p:sp>
    </p:spTree>
    <p:extLst>
      <p:ext uri="{BB962C8B-B14F-4D97-AF65-F5344CB8AC3E}">
        <p14:creationId xmlns:p14="http://schemas.microsoft.com/office/powerpoint/2010/main" val="42678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Frequently Used Forms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GS-8 (Graduate/Post-</a:t>
            </a:r>
            <a:r>
              <a:rPr lang="en-US" b="1" dirty="0" err="1">
                <a:solidFill>
                  <a:schemeClr val="tx1"/>
                </a:solidFill>
              </a:rPr>
              <a:t>bacc</a:t>
            </a:r>
            <a:r>
              <a:rPr lang="en-US" b="1" dirty="0">
                <a:solidFill>
                  <a:schemeClr val="tx1"/>
                </a:solidFill>
              </a:rPr>
              <a:t>. Status Change): </a:t>
            </a:r>
            <a:r>
              <a:rPr lang="en-US" dirty="0">
                <a:solidFill>
                  <a:schemeClr val="tx1"/>
                </a:solidFill>
              </a:rPr>
              <a:t>Change from conditionally classified to classified; discontinue or disqualify a student; place them on academic notice or in good academic standing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GS-10 (Application for Advancement to Candidacy): </a:t>
            </a:r>
            <a:r>
              <a:rPr lang="en-US" dirty="0">
                <a:solidFill>
                  <a:schemeClr val="tx1"/>
                </a:solidFill>
              </a:rPr>
              <a:t>Prerequisite for enrolling in thesis, project, or comp. exam; establishes thesis/project committee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GS-13 (Approval page for theses, project reports, and dissertations): </a:t>
            </a:r>
            <a:r>
              <a:rPr lang="en-US" dirty="0">
                <a:solidFill>
                  <a:schemeClr val="tx1"/>
                </a:solidFill>
              </a:rPr>
              <a:t>Submitted by student to GRC upon completion of their thesis, project report, or dissertation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General Academic Petition:</a:t>
            </a:r>
            <a:r>
              <a:rPr lang="en-US" dirty="0">
                <a:solidFill>
                  <a:schemeClr val="tx1"/>
                </a:solidFill>
              </a:rPr>
              <a:t> Petition review of certain University academic regulations when extenuating circumstances exist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Studies Forms and Petitions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Frequently Used Forms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Graduation Application: </a:t>
            </a:r>
            <a:r>
              <a:rPr lang="en-US" dirty="0">
                <a:solidFill>
                  <a:schemeClr val="tx1"/>
                </a:solidFill>
              </a:rPr>
              <a:t>The student submits this form to the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Graduation Office </a:t>
            </a:r>
            <a:r>
              <a:rPr lang="en-US" dirty="0">
                <a:solidFill>
                  <a:schemeClr val="tx1"/>
                </a:solidFill>
              </a:rPr>
              <a:t>the term before they complete their program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Graduate Continuous Enrollment Form (UNIV 9000 Enrollment): </a:t>
            </a:r>
            <a:r>
              <a:rPr lang="en-US" dirty="0">
                <a:solidFill>
                  <a:schemeClr val="tx1"/>
                </a:solidFill>
              </a:rPr>
              <a:t>The student submits this form to the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Professional and Global Education </a:t>
            </a:r>
            <a:r>
              <a:rPr lang="en-US" dirty="0">
                <a:solidFill>
                  <a:schemeClr val="tx1"/>
                </a:solidFill>
              </a:rPr>
              <a:t>when they need additional time to finish their thesis, project report, or dissertation and have completed all program units; students also typically need to submit a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Request to Change Graduation Term</a:t>
            </a:r>
            <a:r>
              <a:rPr lang="en-US" dirty="0">
                <a:solidFill>
                  <a:schemeClr val="tx1"/>
                </a:solidFill>
              </a:rPr>
              <a:t> to Records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Return from Educational Leave/Leave of Absence (</a:t>
            </a:r>
            <a:r>
              <a:rPr lang="en-US" b="1" dirty="0">
                <a:solidFill>
                  <a:schemeClr val="tx1"/>
                </a:solidFill>
                <a:hlinkClick r:id="rId4"/>
              </a:rPr>
              <a:t>Records Office</a:t>
            </a:r>
            <a:r>
              <a:rPr lang="en-US" b="1" dirty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Graduate students who have not yet advanced to candidacy may submit the digital Return from Educational Leave form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Graduate students who have advanced to candidacy will submit the Graduate Candidacy Leave of Absence Petition</a:t>
            </a:r>
          </a:p>
        </p:txBody>
      </p:sp>
    </p:spTree>
    <p:extLst>
      <p:ext uri="{BB962C8B-B14F-4D97-AF65-F5344CB8AC3E}">
        <p14:creationId xmlns:p14="http://schemas.microsoft.com/office/powerpoint/2010/main" val="426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82F6-D4CF-C8FF-40B9-F04474AA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CC0A1-47AB-67F2-D28B-6FA0D4247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7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CAMPUS PARTNERS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hlinkClick r:id="rId2"/>
              </a:rPr>
              <a:t>Graduate Admissions</a:t>
            </a:r>
            <a:r>
              <a:rPr lang="en-US" dirty="0">
                <a:solidFill>
                  <a:schemeClr val="tx1"/>
                </a:solidFill>
              </a:rPr>
              <a:t>: Overview of application processes, admissions deadlines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University Library: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Research support </a:t>
            </a:r>
            <a:r>
              <a:rPr lang="en-US" dirty="0">
                <a:solidFill>
                  <a:schemeClr val="tx1"/>
                </a:solidFill>
              </a:rPr>
              <a:t>for graduate students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Office for Research, Scholarship, and Creative Activities: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Research compliance </a:t>
            </a:r>
            <a:r>
              <a:rPr lang="en-US" dirty="0">
                <a:solidFill>
                  <a:schemeClr val="tx1"/>
                </a:solidFill>
              </a:rPr>
              <a:t>(IRB approval for human subjects research; IACUC approval for animal subjects research)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hlinkClick r:id="rId5"/>
              </a:rPr>
              <a:t>Career Center</a:t>
            </a:r>
            <a:r>
              <a:rPr lang="en-US" dirty="0">
                <a:solidFill>
                  <a:schemeClr val="tx1"/>
                </a:solidFill>
              </a:rPr>
              <a:t>: Handshake for on-campus jobs; career support and advising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AGENDA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Brief Overview of Graduate Studies and Graduate Advising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Introduction to Graduate Policies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Graduate Advising Milestones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Resources and Additional Information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Cal State Apply opens for spring graduate admissions (</a:t>
            </a:r>
            <a:r>
              <a:rPr lang="en-US" b="1" dirty="0">
                <a:solidFill>
                  <a:schemeClr val="tx1"/>
                </a:solidFill>
              </a:rPr>
              <a:t>August 1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Cal State Apply opens for fall graduate admissions (</a:t>
            </a:r>
            <a:r>
              <a:rPr lang="en-US" b="1" dirty="0">
                <a:solidFill>
                  <a:schemeClr val="tx1"/>
                </a:solidFill>
              </a:rPr>
              <a:t>October 1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Graduation applications due for spring graduates (</a:t>
            </a:r>
            <a:r>
              <a:rPr lang="en-US" b="1" dirty="0">
                <a:solidFill>
                  <a:schemeClr val="tx1"/>
                </a:solidFill>
              </a:rPr>
              <a:t>November 15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Graduation applications due for summer graduates (</a:t>
            </a:r>
            <a:r>
              <a:rPr lang="en-US" b="1" dirty="0">
                <a:solidFill>
                  <a:schemeClr val="tx1"/>
                </a:solidFill>
              </a:rPr>
              <a:t>February 15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FAFSA application due (</a:t>
            </a:r>
            <a:r>
              <a:rPr lang="en-US" b="1" dirty="0">
                <a:solidFill>
                  <a:schemeClr val="tx1"/>
                </a:solidFill>
              </a:rPr>
              <a:t>March 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Graduation applications due for fall graduates (</a:t>
            </a:r>
            <a:r>
              <a:rPr lang="en-US" b="1" dirty="0">
                <a:solidFill>
                  <a:schemeClr val="tx1"/>
                </a:solidFill>
              </a:rPr>
              <a:t>June 15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F673-07A5-F786-F1F6-8A406061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9603" y="1769535"/>
            <a:ext cx="4937760" cy="43937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GRC New Graduate Student Orientation (</a:t>
            </a:r>
            <a:r>
              <a:rPr lang="en-US" b="1" dirty="0">
                <a:solidFill>
                  <a:schemeClr val="tx1"/>
                </a:solidFill>
              </a:rPr>
              <a:t>August and January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Graduate and Professional Schools Recruitment Fair (</a:t>
            </a:r>
            <a:r>
              <a:rPr lang="en-US" b="1" dirty="0">
                <a:solidFill>
                  <a:schemeClr val="tx1"/>
                </a:solidFill>
              </a:rPr>
              <a:t>September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California Pre-Doctoral Program/Chancellor’s Doctoral Incentive Program applications due (</a:t>
            </a:r>
            <a:r>
              <a:rPr lang="en-US" b="1" dirty="0">
                <a:solidFill>
                  <a:schemeClr val="tx1"/>
                </a:solidFill>
              </a:rPr>
              <a:t>early spring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RSCA symposium (</a:t>
            </a:r>
            <a:r>
              <a:rPr lang="en-US" b="1" dirty="0">
                <a:solidFill>
                  <a:schemeClr val="tx1"/>
                </a:solidFill>
              </a:rPr>
              <a:t>Late Feb./Early March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Graduate Equity Fellowship (</a:t>
            </a:r>
            <a:r>
              <a:rPr lang="en-US" b="1" dirty="0">
                <a:solidFill>
                  <a:schemeClr val="tx1"/>
                </a:solidFill>
              </a:rPr>
              <a:t>March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Cal State LA Scholarship (</a:t>
            </a:r>
            <a:r>
              <a:rPr lang="en-US" b="1" dirty="0">
                <a:solidFill>
                  <a:schemeClr val="tx1"/>
                </a:solidFill>
              </a:rPr>
              <a:t>March-April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Graduate Student Recognition Reception (</a:t>
            </a:r>
            <a:r>
              <a:rPr lang="en-US" b="1" dirty="0">
                <a:solidFill>
                  <a:schemeClr val="tx1"/>
                </a:solidFill>
              </a:rPr>
              <a:t>April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CSU Grad Slam Competition (</a:t>
            </a:r>
            <a:r>
              <a:rPr lang="en-US" b="1" dirty="0">
                <a:solidFill>
                  <a:schemeClr val="tx1"/>
                </a:solidFill>
              </a:rPr>
              <a:t>May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596" y="5443728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ENROLL IN THE GRC CANVAS PAGE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  <a:hlinkClick r:id="rId2"/>
              </a:rPr>
              <a:t>https://tinyurl.com/GRCEnroll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 descr="A qr code on a white backgroun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F5771B5-DB8E-7BF8-1D5B-44D0AFD3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73" y="640080"/>
            <a:ext cx="3602736" cy="36027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FA949621-97CB-C129-1982-0F8812927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424891" y="640080"/>
            <a:ext cx="3602736" cy="360273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1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OR VISIT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06" y="190669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Library North A124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323-343-3820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hlinkClick r:id="rId2"/>
              </a:rPr>
              <a:t>https://www.calstatela.edu/graduatestudies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hlinkClick r:id="rId3"/>
              </a:rPr>
              <a:t>gradstudies@calstatela.edu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Graduate Studies Staff Directory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Students talking and studying together in the Graduate Resource Center">
            <a:extLst>
              <a:ext uri="{FF2B5EF4-FFF2-40B4-BE49-F238E27FC236}">
                <a16:creationId xmlns:a16="http://schemas.microsoft.com/office/drawing/2014/main" id="{BF41D94E-9C52-E70F-54CD-1BDB35404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355672" y="3641897"/>
            <a:ext cx="2991516" cy="1994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0166F-2202-C134-2D2A-7362138CC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747" y="214332"/>
            <a:ext cx="3590855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94856"/>
            <a:ext cx="10058400" cy="2974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FOR HOW LONG HAVE YOU BEEN A GRADUATE ADVISOR?</a:t>
            </a:r>
          </a:p>
        </p:txBody>
      </p:sp>
    </p:spTree>
    <p:extLst>
      <p:ext uri="{BB962C8B-B14F-4D97-AF65-F5344CB8AC3E}">
        <p14:creationId xmlns:p14="http://schemas.microsoft.com/office/powerpoint/2010/main" val="112227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OFFICE OF GRADUATE STUDIES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48344" cy="402336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  <a:latin typeface="Tisa Offc" panose="02010504030101020102" pitchFamily="2" charset="0"/>
                <a:ea typeface="Cambria" charset="0"/>
                <a:cs typeface="Tisa Offc" panose="02010504030101020102" pitchFamily="2" charset="0"/>
              </a:rPr>
              <a:t>Karin Elliott Brown</a:t>
            </a:r>
            <a:br>
              <a:rPr lang="en-US" sz="2800" b="1" dirty="0">
                <a:solidFill>
                  <a:schemeClr val="tx1"/>
                </a:solidFill>
                <a:latin typeface="Tisa Offc" panose="02010504030101020102" pitchFamily="2" charset="0"/>
                <a:ea typeface="Cambria" charset="0"/>
                <a:cs typeface="Tisa Offc" panose="02010504030101020102" pitchFamily="2" charset="0"/>
              </a:rPr>
            </a:b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Interim Vice Provost</a:t>
            </a:r>
            <a:br>
              <a:rPr lang="en-US" sz="2000" dirty="0">
                <a:solidFill>
                  <a:schemeClr val="tx1"/>
                </a:solidFill>
                <a:latin typeface="Tisa Offc" panose="02010504030101020102" pitchFamily="2" charset="0"/>
                <a:cs typeface="Tisa Offc" panose="02010504030101020102" pitchFamily="2" charset="0"/>
              </a:rPr>
            </a:b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Associate Vice President &amp; Dean of Graduate Studies</a:t>
            </a:r>
            <a:br>
              <a:rPr lang="en-US" sz="2000" dirty="0">
                <a:solidFill>
                  <a:schemeClr val="tx1"/>
                </a:solidFill>
                <a:latin typeface="Tisa Offc" panose="02010504030101020102" pitchFamily="2" charset="0"/>
                <a:cs typeface="Tisa Offc" panose="02010504030101020102" pitchFamily="2" charset="0"/>
              </a:rPr>
            </a:b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Accreditation Liaison Officer</a:t>
            </a:r>
            <a:endParaRPr lang="en-US" sz="2800" b="1" dirty="0">
              <a:solidFill>
                <a:schemeClr val="tx1"/>
              </a:solidFill>
              <a:latin typeface="Tisa Offc" panose="02010504030101020102" pitchFamily="2" charset="0"/>
              <a:ea typeface="Cambria" charset="0"/>
              <a:cs typeface="Tisa Offc" panose="02010504030101020102" pitchFamily="2" charset="0"/>
            </a:endParaRPr>
          </a:p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  <a:latin typeface="Tisa Offc" panose="02010504030101020102" pitchFamily="2" charset="0"/>
                <a:ea typeface="Cambria" charset="0"/>
                <a:cs typeface="Tisa Offc" panose="02010504030101020102" pitchFamily="2" charset="0"/>
              </a:rPr>
              <a:t>Andrew Chavez</a:t>
            </a:r>
            <a:br>
              <a:rPr lang="en-US" sz="2800" b="1" dirty="0">
                <a:solidFill>
                  <a:schemeClr val="tx1"/>
                </a:solidFill>
                <a:latin typeface="Tisa Offc" panose="02010504030101020102" pitchFamily="2" charset="0"/>
                <a:ea typeface="Cambria" charset="0"/>
                <a:cs typeface="Tisa Offc" panose="02010504030101020102" pitchFamily="2" charset="0"/>
              </a:rPr>
            </a:b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Coordinator, Graduate Resource Center</a:t>
            </a:r>
          </a:p>
          <a:p>
            <a:pPr algn="l">
              <a:lnSpc>
                <a:spcPct val="110000"/>
              </a:lnSpc>
            </a:pPr>
            <a:r>
              <a:rPr lang="en-US" sz="2800" b="1" dirty="0">
                <a:solidFill>
                  <a:schemeClr val="tx1"/>
                </a:solidFill>
                <a:latin typeface="Tisa Offc" panose="02010504030101020102" pitchFamily="2" charset="0"/>
                <a:ea typeface="Cambria" charset="0"/>
                <a:cs typeface="Tisa Offc" panose="02010504030101020102" pitchFamily="2" charset="0"/>
              </a:rPr>
              <a:t>Veronica Ramirez</a:t>
            </a:r>
            <a:br>
              <a:rPr lang="en-US" sz="2800" b="1" dirty="0">
                <a:solidFill>
                  <a:schemeClr val="tx1"/>
                </a:solidFill>
                <a:latin typeface="Tisa Offc" panose="02010504030101020102" pitchFamily="2" charset="0"/>
                <a:ea typeface="Cambria" charset="0"/>
                <a:cs typeface="Tisa Offc" panose="02010504030101020102" pitchFamily="2" charset="0"/>
              </a:rPr>
            </a:br>
            <a:r>
              <a:rPr lang="en-US" sz="2000" dirty="0">
                <a:solidFill>
                  <a:schemeClr val="tx1"/>
                </a:solidFill>
                <a:latin typeface="Tisa Offc" panose="02010504030101020102" pitchFamily="2" charset="0"/>
                <a:cs typeface="Tisa Offc" panose="02010504030101020102" pitchFamily="2" charset="0"/>
              </a:rPr>
              <a:t>Office Manager, Office of Graduate Studies</a:t>
            </a:r>
            <a:endParaRPr lang="en-US" sz="1600" dirty="0">
              <a:solidFill>
                <a:schemeClr val="tx1"/>
              </a:solidFill>
              <a:latin typeface="Tisa Offc" panose="02010504030101020102" pitchFamily="2" charset="0"/>
              <a:ea typeface="Cambria" charset="0"/>
              <a:cs typeface="Tisa Offc" panose="02010504030101020102" pitchFamily="2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E25C5-B789-D634-6294-F4B14E9A5B88}"/>
              </a:ext>
            </a:extLst>
          </p:cNvPr>
          <p:cNvSpPr txBox="1">
            <a:spLocks/>
          </p:cNvSpPr>
          <p:nvPr/>
        </p:nvSpPr>
        <p:spPr>
          <a:xfrm>
            <a:off x="6498515" y="1845734"/>
            <a:ext cx="5518673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700" b="1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Student Assistants</a:t>
            </a:r>
            <a:br>
              <a:rPr lang="en-US" sz="1700" b="1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Vivian Heredia (MBA)</a:t>
            </a:r>
            <a:b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Alvin Fernandez (Television, Film, and Media Studies)</a:t>
            </a:r>
            <a:b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Jonah Tejada (Political Science)</a:t>
            </a:r>
            <a:b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Teegan Boyd (Anthropology) </a:t>
            </a:r>
          </a:p>
          <a:p>
            <a:pPr>
              <a:lnSpc>
                <a:spcPct val="110000"/>
              </a:lnSpc>
            </a:pPr>
            <a:r>
              <a:rPr lang="en-US" sz="1700" b="1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Writing Consultants</a:t>
            </a:r>
            <a:br>
              <a:rPr lang="en-US" sz="1700" b="1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Jo Estrella (Philosophy)</a:t>
            </a:r>
            <a:b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Joanna Rodriguez (English)</a:t>
            </a:r>
            <a:b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Ashwath Karthik “AK” Manivannan (Computer Science) </a:t>
            </a:r>
          </a:p>
          <a:p>
            <a:pPr>
              <a:lnSpc>
                <a:spcPct val="110000"/>
              </a:lnSpc>
            </a:pPr>
            <a:r>
              <a:rPr lang="en-US" sz="1700" b="1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Thesis Reviewers</a:t>
            </a:r>
            <a:br>
              <a:rPr lang="en-US" sz="1700" b="1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Dipali Makadia (Computer Science)</a:t>
            </a:r>
            <a:b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Edward Jaros (Educational Technology Leadership)</a:t>
            </a:r>
            <a:b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</a:br>
            <a:r>
              <a:rPr lang="en-US" sz="1700" dirty="0">
                <a:solidFill>
                  <a:schemeClr val="tx1"/>
                </a:solidFill>
                <a:ea typeface="Cambria" charset="0"/>
                <a:cs typeface="Tisa Offc" panose="02010504030101020102" pitchFamily="2" charset="0"/>
              </a:rPr>
              <a:t>Anthony Sales-Hernandez (History)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OFFICE OF GRADUATE STUDIES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Provides advising support to Graduate Advisors and Associate Deans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Offers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 opportunities </a:t>
            </a:r>
            <a:r>
              <a:rPr lang="en-US" dirty="0">
                <a:solidFill>
                  <a:schemeClr val="tx1"/>
                </a:solidFill>
              </a:rPr>
              <a:t>for graduate students, including: travel support for conferences, Culminating Project Fund, Graduate Equity Fellowship, Non-Resident/International Student Tuition Waiver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Oversees thesis, project report, dissertation submission for the University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Coordinates the California Pre-Doctoral Program and Chancellor’s Doctoral Incentive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GRC: New Graduate Student Orientation, graduate writing support, workshops and webinars, events, reservable space, open study area, graduate student lockers</a:t>
            </a:r>
          </a:p>
        </p:txBody>
      </p:sp>
    </p:spTree>
    <p:extLst>
      <p:ext uri="{BB962C8B-B14F-4D97-AF65-F5344CB8AC3E}">
        <p14:creationId xmlns:p14="http://schemas.microsoft.com/office/powerpoint/2010/main" val="41458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F57F160-B889-C31D-0A36-C4852230F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393351"/>
              </p:ext>
            </p:extLst>
          </p:nvPr>
        </p:nvGraphicFramePr>
        <p:xfrm>
          <a:off x="3836894" y="215153"/>
          <a:ext cx="9318812" cy="628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CA1062-F9D2-EBAC-81B5-76BDDF35ED65}"/>
              </a:ext>
            </a:extLst>
          </p:cNvPr>
          <p:cNvSpPr/>
          <p:nvPr/>
        </p:nvSpPr>
        <p:spPr>
          <a:xfrm rot="16200000">
            <a:off x="7772401" y="3821205"/>
            <a:ext cx="4710953" cy="851647"/>
          </a:xfrm>
          <a:prstGeom prst="rightArrow">
            <a:avLst>
              <a:gd name="adj1" fmla="val 38421"/>
              <a:gd name="adj2" fmla="val 73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70FD6-2A73-B3F5-A354-A83385ED4380}"/>
              </a:ext>
            </a:extLst>
          </p:cNvPr>
          <p:cNvSpPr txBox="1"/>
          <p:nvPr/>
        </p:nvSpPr>
        <p:spPr>
          <a:xfrm>
            <a:off x="685591" y="1859339"/>
            <a:ext cx="3612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sa Offc" panose="02010504030101020102" pitchFamily="2" charset="0"/>
                <a:cs typeface="Tisa Offc" panose="02010504030101020102" pitchFamily="2" charset="0"/>
              </a:rPr>
              <a:t>Academic departments are the primary source of advising for graduate students.</a:t>
            </a:r>
          </a:p>
          <a:p>
            <a:endParaRPr lang="en-US" dirty="0">
              <a:latin typeface="Tisa Offc" panose="02010504030101020102" pitchFamily="2" charset="0"/>
              <a:cs typeface="Tisa Offc" panose="02010504030101020102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sa Offc" panose="02010504030101020102" pitchFamily="2" charset="0"/>
                <a:cs typeface="Tisa Offc" panose="02010504030101020102" pitchFamily="2" charset="0"/>
              </a:rPr>
              <a:t>The Associate Deans (aka graduate deans of each College) and the Office of Graduate Studies provide support to departments on the implementation of University-wide policies and procedures for graduate students.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FDE60-8A75-EE13-649F-1DF60CCA21A8}"/>
              </a:ext>
            </a:extLst>
          </p:cNvPr>
          <p:cNvSpPr txBox="1"/>
          <p:nvPr/>
        </p:nvSpPr>
        <p:spPr>
          <a:xfrm>
            <a:off x="831663" y="560193"/>
            <a:ext cx="41328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GRADUATE ADVISING STRUCTURE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85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C82F6-D4CF-C8FF-40B9-F04474AA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Policies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CC0A1-47AB-67F2-D28B-6FA0D4247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97" y="779929"/>
            <a:ext cx="10058400" cy="140261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FIND GRADUATE STUDENT POLICIES IN THE CATALOG AND FACULTY HANDBOOK</a:t>
            </a:r>
            <a:endParaRPr lang="en-US" sz="4400" dirty="0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D700A88E-5FD1-D69B-6A36-6D612A44E18B}"/>
              </a:ext>
            </a:extLst>
          </p:cNvPr>
          <p:cNvSpPr/>
          <p:nvPr/>
        </p:nvSpPr>
        <p:spPr>
          <a:xfrm>
            <a:off x="1168997" y="2777771"/>
            <a:ext cx="4428876" cy="1045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UNIVERSITY CATALOG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D514D009-562B-88DC-81DD-143BFD973F4C}"/>
              </a:ext>
            </a:extLst>
          </p:cNvPr>
          <p:cNvSpPr/>
          <p:nvPr/>
        </p:nvSpPr>
        <p:spPr>
          <a:xfrm>
            <a:off x="6594127" y="2777770"/>
            <a:ext cx="4428876" cy="1045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FACULTY HANDBOOK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81F82-3A2B-34E0-314D-9EEBE9A3C397}"/>
              </a:ext>
            </a:extLst>
          </p:cNvPr>
          <p:cNvSpPr txBox="1"/>
          <p:nvPr/>
        </p:nvSpPr>
        <p:spPr>
          <a:xfrm>
            <a:off x="207843" y="5813612"/>
            <a:ext cx="1078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Title 5</a:t>
            </a:r>
            <a:r>
              <a:rPr lang="en-US" dirty="0"/>
              <a:t> of the California Code of Regulations outlines requirements for graduate degrees in the CSU.</a:t>
            </a:r>
          </a:p>
        </p:txBody>
      </p:sp>
    </p:spTree>
    <p:extLst>
      <p:ext uri="{BB962C8B-B14F-4D97-AF65-F5344CB8AC3E}">
        <p14:creationId xmlns:p14="http://schemas.microsoft.com/office/powerpoint/2010/main" val="60693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217E-5CE0-77EC-E99F-C4BD1CC5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GRADUATE POLICY QUICK FACTS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1C87-9FDD-6437-05D7-30531F81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2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b="0" i="0" dirty="0">
                <a:solidFill>
                  <a:srgbClr val="000000"/>
                </a:solidFill>
                <a:effectLst/>
              </a:rPr>
              <a:t>Master’s degree programs require at least 30 semester units of which at least half (15) must be graduate (5000-level) courses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Minimum GPA: 3.0; grades below C must be repeated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21 units must be completed in residence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All graduate students must meet the culminating experience requirement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9 units may be transferred in for credit, only 6 can be 5000-level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8 units = full time (less if a student is enrolled in 5960, 5970, 5990, 5995, 6990)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Students lose matriculation status if they don’t enroll for two consecutive semesters; students must be continuously enrolled once they advance to candidacy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Courses begin expiring if program is not completed in 7 years</a:t>
            </a:r>
          </a:p>
        </p:txBody>
      </p:sp>
      <p:sp>
        <p:nvSpPr>
          <p:cNvPr id="4" name="Octagon 3">
            <a:extLst>
              <a:ext uri="{FF2B5EF4-FFF2-40B4-BE49-F238E27FC236}">
                <a16:creationId xmlns:a16="http://schemas.microsoft.com/office/drawing/2014/main" id="{9F454B32-79DD-550C-0C87-5551095A2B80}"/>
              </a:ext>
            </a:extLst>
          </p:cNvPr>
          <p:cNvSpPr/>
          <p:nvPr/>
        </p:nvSpPr>
        <p:spPr>
          <a:xfrm>
            <a:off x="9430869" y="2460810"/>
            <a:ext cx="2096845" cy="1936376"/>
          </a:xfrm>
          <a:prstGeom prst="octagon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GWAR no longer required for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18698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A4F55"/>
      </a:accent1>
      <a:accent2>
        <a:srgbClr val="FFCE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919191"/>
      </a:folHlink>
    </a:clrScheme>
    <a:fontScheme name="Custom 2">
      <a:majorFont>
        <a:latin typeface="FuturaBT Book"/>
        <a:ea typeface=""/>
        <a:cs typeface=""/>
      </a:majorFont>
      <a:minorFont>
        <a:latin typeface="Tisa Off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10412</TotalTime>
  <Words>1574</Words>
  <Application>Microsoft Office PowerPoint</Application>
  <PresentationFormat>Widescreen</PresentationFormat>
  <Paragraphs>146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FuturaBT Book</vt:lpstr>
      <vt:lpstr>Tisa Offc</vt:lpstr>
      <vt:lpstr>Wingdings</vt:lpstr>
      <vt:lpstr>Retrospect</vt:lpstr>
      <vt:lpstr>GRADUATE STUDENT ADVISING</vt:lpstr>
      <vt:lpstr>AGENDA </vt:lpstr>
      <vt:lpstr>POLL</vt:lpstr>
      <vt:lpstr>OFFICE OF GRADUATE STUDIES</vt:lpstr>
      <vt:lpstr>OFFICE OF GRADUATE STUDIES</vt:lpstr>
      <vt:lpstr>PowerPoint Presentation</vt:lpstr>
      <vt:lpstr>Graduate Policies</vt:lpstr>
      <vt:lpstr>FIND GRADUATE STUDENT POLICIES IN THE CATALOG AND FACULTY HANDBOOK</vt:lpstr>
      <vt:lpstr>GRADUATE POLICY QUICK FACTS</vt:lpstr>
      <vt:lpstr>CATALOG &amp; FACULTY HANDBOOK</vt:lpstr>
      <vt:lpstr>Graduate Advising Milestones</vt:lpstr>
      <vt:lpstr>Three Graduate Advising Milestones</vt:lpstr>
      <vt:lpstr>Initial Advising Appointment</vt:lpstr>
      <vt:lpstr>Advancement to Candidacy</vt:lpstr>
      <vt:lpstr>Graduation Application </vt:lpstr>
      <vt:lpstr>Frequently Used Forms</vt:lpstr>
      <vt:lpstr>Frequently Used Forms</vt:lpstr>
      <vt:lpstr>Other Helpful Information</vt:lpstr>
      <vt:lpstr>CAMPUS PARTNERS </vt:lpstr>
      <vt:lpstr>IMPORTANT DATES</vt:lpstr>
      <vt:lpstr>ENROLL IN THE GRC CANVAS PAGE https://tinyurl.com/GRCEnroll </vt:lpstr>
      <vt:lpstr>CONTACT OR VISIT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STUDENT ADVISING</dc:title>
  <dc:creator>Chavez, Andrew R</dc:creator>
  <cp:lastModifiedBy>Chavez, Andrew R</cp:lastModifiedBy>
  <cp:revision>4</cp:revision>
  <dcterms:created xsi:type="dcterms:W3CDTF">2023-09-28T18:10:39Z</dcterms:created>
  <dcterms:modified xsi:type="dcterms:W3CDTF">2023-10-05T23:42:55Z</dcterms:modified>
</cp:coreProperties>
</file>