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Arial" panose="020B0604020202020204" pitchFamily="34" charset="0"/>
      <p:regular r:id="rId28"/>
    </p:embeddedFont>
    <p:embeddedFont>
      <p:font typeface="Arial Bold" panose="020B0704020202020204" pitchFamily="34" charset="0"/>
      <p:regular r:id="rId29"/>
      <p:bold r:id="rId30"/>
    </p:embeddedFont>
    <p:embeddedFont>
      <p:font typeface="Arial Bold Italics" panose="020B0604020202020204" charset="0"/>
      <p:regular r:id="rId31"/>
    </p:embeddedFont>
    <p:embeddedFont>
      <p:font typeface="Arial Italics" panose="020B0604020202020204" charset="0"/>
      <p:regular r:id="rId32"/>
    </p:embeddedFont>
    <p:embeddedFont>
      <p:font typeface="Assistant" pitchFamily="2" charset="-79"/>
      <p:regular r:id="rId33"/>
    </p:embeddedFont>
    <p:embeddedFont>
      <p:font typeface="Calibri" panose="020F0502020204030204" pitchFamily="34" charset="0"/>
      <p:regular r:id="rId34"/>
      <p:bold r:id="rId35"/>
      <p:italic r:id="rId36"/>
      <p:boldItalic r:id="rId37"/>
    </p:embeddedFont>
    <p:embeddedFont>
      <p:font typeface="Poppins" panose="00000500000000000000" pitchFamily="2" charset="0"/>
      <p:regular r:id="rId38"/>
      <p:bold r:id="rId39"/>
      <p:italic r:id="rId40"/>
      <p:boldItalic r:id="rId41"/>
    </p:embeddedFont>
    <p:embeddedFont>
      <p:font typeface="Poppins Bold" panose="00000800000000000000" charset="0"/>
      <p:regular r:id="rId42"/>
    </p:embeddedFont>
    <p:embeddedFont>
      <p:font typeface="TT Rounds Condensed" panose="020B0604020202020204" charset="0"/>
      <p:regular r:id="rId43"/>
    </p:embeddedFont>
    <p:embeddedFont>
      <p:font typeface="TT Rounds Condensed Bold" panose="020B0604020202020204" charset="0"/>
      <p:regular r:id="rId44"/>
    </p:embeddedFont>
    <p:embeddedFont>
      <p:font typeface="TT Rounds Condensed Bold Italics"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1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ales, Cathy A" userId="4dc58d84-141b-43d5-9ce2-47dfc1d712eb" providerId="ADAL" clId="{BD93E944-BB7B-4FCD-B9ED-80A67E2E7A31}"/>
    <pc:docChg chg="modSld">
      <pc:chgData name="Morales, Cathy A" userId="4dc58d84-141b-43d5-9ce2-47dfc1d712eb" providerId="ADAL" clId="{BD93E944-BB7B-4FCD-B9ED-80A67E2E7A31}" dt="2023-12-12T01:00:30.153" v="4" actId="207"/>
      <pc:docMkLst>
        <pc:docMk/>
      </pc:docMkLst>
      <pc:sldChg chg="modSp mod">
        <pc:chgData name="Morales, Cathy A" userId="4dc58d84-141b-43d5-9ce2-47dfc1d712eb" providerId="ADAL" clId="{BD93E944-BB7B-4FCD-B9ED-80A67E2E7A31}" dt="2023-12-12T01:00:30.153" v="4" actId="207"/>
        <pc:sldMkLst>
          <pc:docMk/>
          <pc:sldMk cId="0" sldId="280"/>
        </pc:sldMkLst>
        <pc:spChg chg="mod">
          <ac:chgData name="Morales, Cathy A" userId="4dc58d84-141b-43d5-9ce2-47dfc1d712eb" providerId="ADAL" clId="{BD93E944-BB7B-4FCD-B9ED-80A67E2E7A31}" dt="2023-12-12T01:00:30.153" v="4" actId="207"/>
          <ac:spMkLst>
            <pc:docMk/>
            <pc:sldMk cId="0" sldId="28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11.12.2023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Beginning in 2020, the Cal State LA Educational Leadership EdD program underwent significant changes to center equity and social justice and revisit the pre-existing framework in place. We are excited to share our the updated EdD mission, vision and program learning outcomes </a:t>
            </a:r>
          </a:p>
          <a:p>
            <a:endParaRPr lang="en-US"/>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a:t>
            </a:r>
          </a:p>
          <a:p>
            <a:endParaRPr lang="en-US"/>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p>
          <a:p>
            <a:endParaRPr lang="en-US"/>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Cultivation of scholarly leaders. Participate in the intellectual and academic life of the program, including professional conferences and symposia. </a:t>
            </a:r>
          </a:p>
          <a:p>
            <a:r>
              <a:rPr lang="en-US"/>
              <a:t>High expectations for students. Bring insight, wisdom and intellectual curiosity at a level beyond their previous graduate work.</a:t>
            </a:r>
          </a:p>
          <a:p>
            <a:r>
              <a:rPr lang="en-US"/>
              <a:t>Responsiveness to professional feedback. Constructive feedback offered by faculty &amp; mentors in the spirit of collegiality for ongoing professional growth.</a:t>
            </a:r>
          </a:p>
          <a:p>
            <a:r>
              <a:rPr lang="en-US"/>
              <a:t>Engagement in contextual and reflective inquiry. Encourage curiosity about structures, policies and practices and reflective about the impact on themselves and their communities.</a:t>
            </a:r>
          </a:p>
          <a:p>
            <a:endParaRPr lang="en-US"/>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Educational Leadership Program is designed as a 60-credit three-year, cohort-based doctorate. For community college leaders and those wishing to be CC leaders and in altering years for PK-12 leadership</a:t>
            </a:r>
          </a:p>
          <a:p>
            <a:endParaRPr lang="en-US"/>
          </a:p>
          <a:p>
            <a:r>
              <a:rPr lang="en-US"/>
              <a:t>EdD coursework areas:</a:t>
            </a:r>
          </a:p>
          <a:p>
            <a:r>
              <a:rPr lang="en-US"/>
              <a:t>Anti-racist leadership</a:t>
            </a:r>
          </a:p>
          <a:p>
            <a:r>
              <a:rPr lang="en-US"/>
              <a:t>Social justice and practice</a:t>
            </a:r>
          </a:p>
          <a:p>
            <a:r>
              <a:rPr lang="en-US"/>
              <a:t>Justice, data and methods</a:t>
            </a:r>
          </a:p>
          <a:p>
            <a:r>
              <a:rPr lang="en-US"/>
              <a:t>Coursework includes leadership courses, specialization courses for the three study options (P-12 Educational Leadership, Higher Education Leadership, and Community Leadership), and courses in research and inquiry (see above). During the second year of study, students participate in community grounded praxis for leadership development directly related to employment or desired professional areas of growth. Based upon conversations with current supervisors or mentors, students design leadership activities to expand leadership capacity beyond that of current employment.</a:t>
            </a:r>
          </a:p>
          <a:p>
            <a:r>
              <a:rPr lang="en-US"/>
              <a:t>In the final year of study, students complete a field-based dissertation in practice, which is a year-long project in which  students address a tangible problem of practice related to social justice, antiracism, and/or decoloniality. This must be a project outside of the student’s normal work expectations. Specifically, it should demonstrate leadership at a higher level than that of current employment. It must include components of: program evaluation, literature review of extant research and policy, data collection and analysis, proposal for program improvement or other actions, and implementation of proposed solutions. A comprehensive report including all of the above will be written and delivered to the University as well as to the organization/community it is connected to. In addition, a publishable article, based on the problem of practice and actions, will be completed.</a:t>
            </a:r>
          </a:p>
          <a:p>
            <a:endParaRPr lang="en-US"/>
          </a:p>
          <a:p>
            <a:endParaRPr lang="en-US"/>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a:p>
            <a:r>
              <a:rPr lang="en-US"/>
              <a:t>Cost comparison of other Ed.D. Programs</a:t>
            </a:r>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a:p>
            <a:endParaRPr lang="en-US"/>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p>
          <a:p>
            <a:endParaRPr lang="en-US"/>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p>
          <a:p>
            <a:endParaRPr lang="en-US"/>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18</a:t>
            </a:r>
          </a:p>
          <a:p>
            <a:endParaRPr lang="en-US"/>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p>
          <a:p>
            <a:endParaRPr lang="en-US"/>
          </a:p>
          <a:p>
            <a:r>
              <a:rPr lang="en-US"/>
              <a:t>11/2/11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Cal_State_University,_Los_Angeles.jp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edd_program@calstatela.edu" TargetMode="External"/><Relationship Id="rId7" Type="http://schemas.openxmlformats.org/officeDocument/2006/relationships/image" Target="../media/image4.gif"/><Relationship Id="rId2" Type="http://schemas.openxmlformats.org/officeDocument/2006/relationships/hyperlink" Target="https://www.calstatela.edu/coe/aase/edd-educational-leadership" TargetMode="External"/><Relationship Id="rId1" Type="http://schemas.openxmlformats.org/officeDocument/2006/relationships/slideLayout" Target="../slideLayouts/slideLayout7.xml"/><Relationship Id="rId6" Type="http://schemas.openxmlformats.org/officeDocument/2006/relationships/hyperlink" Target="mailto:oropez6@calstatela.edu" TargetMode="External"/><Relationship Id="rId5" Type="http://schemas.openxmlformats.org/officeDocument/2006/relationships/hyperlink" Target="mailto:Ajones4@calstatela.edu" TargetMode="External"/><Relationship Id="rId4" Type="http://schemas.openxmlformats.org/officeDocument/2006/relationships/hyperlink" Target="mailto:cmoral90@calstatela.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5000"/>
            </a:blip>
            <a:stretch>
              <a:fillRect t="-9259" b="-9259"/>
            </a:stretch>
          </a:blipFill>
        </p:spPr>
      </p:sp>
      <p:grpSp>
        <p:nvGrpSpPr>
          <p:cNvPr id="3" name="Group 3"/>
          <p:cNvGrpSpPr/>
          <p:nvPr/>
        </p:nvGrpSpPr>
        <p:grpSpPr>
          <a:xfrm rot="-1801313">
            <a:off x="7944412" y="2305957"/>
            <a:ext cx="1603602" cy="9552208"/>
            <a:chOff x="0" y="0"/>
            <a:chExt cx="422348" cy="2515808"/>
          </a:xfrm>
        </p:grpSpPr>
        <p:sp>
          <p:nvSpPr>
            <p:cNvPr id="4" name="Freeform 4"/>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sp>
        <p:sp>
          <p:nvSpPr>
            <p:cNvPr id="5" name="TextBox 5"/>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801313">
            <a:off x="16945529" y="-2609268"/>
            <a:ext cx="1603602" cy="5817991"/>
            <a:chOff x="0" y="0"/>
            <a:chExt cx="422348" cy="1532310"/>
          </a:xfrm>
        </p:grpSpPr>
        <p:sp>
          <p:nvSpPr>
            <p:cNvPr id="7" name="Freeform 7"/>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FFBC00"/>
            </a:solidFill>
          </p:spPr>
        </p:sp>
        <p:sp>
          <p:nvSpPr>
            <p:cNvPr id="8" name="TextBox 8"/>
            <p:cNvSpPr txBox="1"/>
            <p:nvPr/>
          </p:nvSpPr>
          <p:spPr>
            <a:xfrm>
              <a:off x="0" y="-57150"/>
              <a:ext cx="422348" cy="158946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323218">
            <a:off x="-260294" y="-2499941"/>
            <a:ext cx="9329309" cy="13900928"/>
            <a:chOff x="0" y="0"/>
            <a:chExt cx="640025" cy="953655"/>
          </a:xfrm>
        </p:grpSpPr>
        <p:sp>
          <p:nvSpPr>
            <p:cNvPr id="10" name="Freeform 10"/>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003D60"/>
            </a:solidFill>
          </p:spPr>
        </p:sp>
        <p:sp>
          <p:nvSpPr>
            <p:cNvPr id="11" name="TextBox 11"/>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3">
              <a:alphaModFix amt="52000"/>
            </a:blip>
            <a:stretch>
              <a:fillRect/>
            </a:stretch>
          </a:blipFill>
        </p:spPr>
      </p:sp>
      <p:grpSp>
        <p:nvGrpSpPr>
          <p:cNvPr id="13" name="Group 13"/>
          <p:cNvGrpSpPr/>
          <p:nvPr/>
        </p:nvGrpSpPr>
        <p:grpSpPr>
          <a:xfrm>
            <a:off x="0" y="-110826"/>
            <a:ext cx="10341615" cy="10508652"/>
            <a:chOff x="0" y="0"/>
            <a:chExt cx="5765800" cy="5858929"/>
          </a:xfrm>
        </p:grpSpPr>
        <p:sp>
          <p:nvSpPr>
            <p:cNvPr id="14" name="Freeform 14"/>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4"/>
              <a:stretch>
                <a:fillRect l="-10182" r="-10182"/>
              </a:stretch>
            </a:blipFill>
          </p:spPr>
        </p:sp>
      </p:grpSp>
      <p:grpSp>
        <p:nvGrpSpPr>
          <p:cNvPr id="15" name="Group 15"/>
          <p:cNvGrpSpPr/>
          <p:nvPr/>
        </p:nvGrpSpPr>
        <p:grpSpPr>
          <a:xfrm rot="-1801313">
            <a:off x="-1212776" y="4436810"/>
            <a:ext cx="2060748" cy="7889373"/>
            <a:chOff x="0" y="0"/>
            <a:chExt cx="542748" cy="2077860"/>
          </a:xfrm>
        </p:grpSpPr>
        <p:sp>
          <p:nvSpPr>
            <p:cNvPr id="16" name="Freeform 16"/>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003D60"/>
            </a:solidFill>
          </p:spPr>
        </p:sp>
        <p:sp>
          <p:nvSpPr>
            <p:cNvPr id="17" name="TextBox 17"/>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a:alphaModFix amt="65000"/>
            </a:blip>
            <a:stretch>
              <a:fillRect/>
            </a:stretch>
          </a:blipFill>
        </p:spPr>
      </p:sp>
      <p:grpSp>
        <p:nvGrpSpPr>
          <p:cNvPr id="19" name="Group 19"/>
          <p:cNvGrpSpPr/>
          <p:nvPr/>
        </p:nvGrpSpPr>
        <p:grpSpPr>
          <a:xfrm rot="2252587">
            <a:off x="-1105257" y="-2239445"/>
            <a:ext cx="3086100" cy="7845843"/>
            <a:chOff x="0" y="0"/>
            <a:chExt cx="812800" cy="2066395"/>
          </a:xfrm>
        </p:grpSpPr>
        <p:sp>
          <p:nvSpPr>
            <p:cNvPr id="20" name="Freeform 20"/>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FFBC00"/>
            </a:solidFill>
          </p:spPr>
        </p:sp>
        <p:sp>
          <p:nvSpPr>
            <p:cNvPr id="21" name="TextBox 21"/>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9144000" y="3086251"/>
            <a:ext cx="7746995" cy="1266825"/>
          </a:xfrm>
          <a:prstGeom prst="rect">
            <a:avLst/>
          </a:prstGeom>
        </p:spPr>
        <p:txBody>
          <a:bodyPr lIns="0" tIns="0" rIns="0" bIns="0" rtlCol="0" anchor="t">
            <a:spAutoFit/>
          </a:bodyPr>
          <a:lstStyle/>
          <a:p>
            <a:pPr algn="r">
              <a:lnSpc>
                <a:spcPts val="10499"/>
              </a:lnSpc>
            </a:pPr>
            <a:r>
              <a:rPr lang="en-US" sz="7499">
                <a:solidFill>
                  <a:srgbClr val="000000"/>
                </a:solidFill>
                <a:latin typeface="League Spartan Bold"/>
              </a:rPr>
              <a:t>CAL STATE LA</a:t>
            </a:r>
          </a:p>
        </p:txBody>
      </p:sp>
      <p:sp>
        <p:nvSpPr>
          <p:cNvPr id="23" name="TextBox 23"/>
          <p:cNvSpPr txBox="1"/>
          <p:nvPr/>
        </p:nvSpPr>
        <p:spPr>
          <a:xfrm>
            <a:off x="3109162" y="4490253"/>
            <a:ext cx="15013976" cy="669757"/>
          </a:xfrm>
          <a:prstGeom prst="rect">
            <a:avLst/>
          </a:prstGeom>
        </p:spPr>
        <p:txBody>
          <a:bodyPr lIns="0" tIns="0" rIns="0" bIns="0" rtlCol="0" anchor="t">
            <a:spAutoFit/>
          </a:bodyPr>
          <a:lstStyle/>
          <a:p>
            <a:pPr algn="r">
              <a:lnSpc>
                <a:spcPts val="5609"/>
              </a:lnSpc>
            </a:pPr>
            <a:r>
              <a:rPr lang="en-US" sz="4006">
                <a:solidFill>
                  <a:srgbClr val="003D60"/>
                </a:solidFill>
                <a:latin typeface="League Spartan Bold"/>
              </a:rPr>
              <a:t>ED.D. IN EDUCATIONAL LEADERSHIP</a:t>
            </a:r>
          </a:p>
        </p:txBody>
      </p:sp>
      <p:sp>
        <p:nvSpPr>
          <p:cNvPr id="24" name="TextBox 24"/>
          <p:cNvSpPr txBox="1"/>
          <p:nvPr/>
        </p:nvSpPr>
        <p:spPr>
          <a:xfrm>
            <a:off x="11337436" y="5308762"/>
            <a:ext cx="4740085" cy="727074"/>
          </a:xfrm>
          <a:prstGeom prst="rect">
            <a:avLst/>
          </a:prstGeom>
        </p:spPr>
        <p:txBody>
          <a:bodyPr lIns="0" tIns="0" rIns="0" bIns="0" rtlCol="0" anchor="t">
            <a:spAutoFit/>
          </a:bodyPr>
          <a:lstStyle/>
          <a:p>
            <a:pPr algn="ctr">
              <a:lnSpc>
                <a:spcPts val="5600"/>
              </a:lnSpc>
            </a:pPr>
            <a:r>
              <a:rPr lang="en-US" sz="4000">
                <a:solidFill>
                  <a:srgbClr val="000000"/>
                </a:solidFill>
                <a:latin typeface="Poppins Bold"/>
              </a:rPr>
              <a:t>FALL 2024</a:t>
            </a:r>
          </a:p>
        </p:txBody>
      </p:sp>
      <p:pic>
        <p:nvPicPr>
          <p:cNvPr id="25" name="Picture 25"/>
          <p:cNvPicPr>
            <a:picLocks noChangeAspect="1"/>
          </p:cNvPicPr>
          <p:nvPr/>
        </p:nvPicPr>
        <p:blipFill>
          <a:blip r:embed="rId5"/>
          <a:srcRect l="78" r="78"/>
          <a:stretch>
            <a:fillRect/>
          </a:stretch>
        </p:blipFill>
        <p:spPr>
          <a:xfrm>
            <a:off x="15391893" y="597626"/>
            <a:ext cx="1806913" cy="2171700"/>
          </a:xfrm>
          <a:prstGeom prst="rect">
            <a:avLst/>
          </a:prstGeom>
        </p:spPr>
      </p:pic>
      <p:sp>
        <p:nvSpPr>
          <p:cNvPr id="26" name="Freeform 26"/>
          <p:cNvSpPr/>
          <p:nvPr/>
        </p:nvSpPr>
        <p:spPr>
          <a:xfrm>
            <a:off x="15938571" y="8554916"/>
            <a:ext cx="1808759" cy="1406768"/>
          </a:xfrm>
          <a:custGeom>
            <a:avLst/>
            <a:gdLst/>
            <a:ahLst/>
            <a:cxnLst/>
            <a:rect l="l" t="t" r="r" b="b"/>
            <a:pathLst>
              <a:path w="1808759" h="1406768">
                <a:moveTo>
                  <a:pt x="0" y="0"/>
                </a:moveTo>
                <a:lnTo>
                  <a:pt x="1808759" y="0"/>
                </a:lnTo>
                <a:lnTo>
                  <a:pt x="1808759" y="1406768"/>
                </a:lnTo>
                <a:lnTo>
                  <a:pt x="0" y="1406768"/>
                </a:lnTo>
                <a:lnTo>
                  <a:pt x="0" y="0"/>
                </a:lnTo>
                <a:close/>
              </a:path>
            </a:pathLst>
          </a:custGeom>
          <a:blipFill>
            <a:blip r:embed="rId6"/>
            <a:stretch>
              <a:fillRect t="-1" b="-1"/>
            </a:stretch>
          </a:blipFill>
        </p:spPr>
      </p:sp>
      <p:sp>
        <p:nvSpPr>
          <p:cNvPr id="27" name="TextBox 27"/>
          <p:cNvSpPr txBox="1"/>
          <p:nvPr/>
        </p:nvSpPr>
        <p:spPr>
          <a:xfrm>
            <a:off x="11337436" y="6682011"/>
            <a:ext cx="5512819" cy="762000"/>
          </a:xfrm>
          <a:prstGeom prst="rect">
            <a:avLst/>
          </a:prstGeom>
        </p:spPr>
        <p:txBody>
          <a:bodyPr lIns="0" tIns="0" rIns="0" bIns="0" rtlCol="0" anchor="t">
            <a:spAutoFit/>
          </a:bodyPr>
          <a:lstStyle/>
          <a:p>
            <a:pPr algn="ctr">
              <a:lnSpc>
                <a:spcPts val="3036"/>
              </a:lnSpc>
            </a:pPr>
            <a:r>
              <a:rPr lang="en-US" sz="2530" spc="37">
                <a:solidFill>
                  <a:srgbClr val="000000"/>
                </a:solidFill>
                <a:latin typeface="Assistant"/>
              </a:rPr>
              <a:t>*Admission for 2024-2025 for the Community College Cohort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365B6D"/>
            </a:solidFill>
          </p:spPr>
        </p:sp>
      </p:grpSp>
      <p:grpSp>
        <p:nvGrpSpPr>
          <p:cNvPr id="4" name="Group 4"/>
          <p:cNvGrpSpPr/>
          <p:nvPr/>
        </p:nvGrpSpPr>
        <p:grpSpPr>
          <a:xfrm>
            <a:off x="12250068" y="3133776"/>
            <a:ext cx="5442773" cy="6686232"/>
            <a:chOff x="0" y="0"/>
            <a:chExt cx="7257031" cy="8914976"/>
          </a:xfrm>
        </p:grpSpPr>
        <p:sp>
          <p:nvSpPr>
            <p:cNvPr id="5" name="Freeform 5"/>
            <p:cNvSpPr/>
            <p:nvPr/>
          </p:nvSpPr>
          <p:spPr>
            <a:xfrm>
              <a:off x="0" y="0"/>
              <a:ext cx="7257034" cy="8915019"/>
            </a:xfrm>
            <a:custGeom>
              <a:avLst/>
              <a:gdLst/>
              <a:ahLst/>
              <a:cxnLst/>
              <a:rect l="l" t="t" r="r" b="b"/>
              <a:pathLst>
                <a:path w="7257034" h="8915019">
                  <a:moveTo>
                    <a:pt x="0" y="0"/>
                  </a:moveTo>
                  <a:lnTo>
                    <a:pt x="7257034" y="0"/>
                  </a:lnTo>
                  <a:lnTo>
                    <a:pt x="7257034" y="8915019"/>
                  </a:lnTo>
                  <a:lnTo>
                    <a:pt x="0" y="8915019"/>
                  </a:lnTo>
                  <a:close/>
                </a:path>
              </a:pathLst>
            </a:custGeom>
            <a:solidFill>
              <a:srgbClr val="365B6D"/>
            </a:solidFill>
          </p:spPr>
        </p:sp>
      </p:grpSp>
      <p:grpSp>
        <p:nvGrpSpPr>
          <p:cNvPr id="6" name="Group 6"/>
          <p:cNvGrpSpPr/>
          <p:nvPr/>
        </p:nvGrpSpPr>
        <p:grpSpPr>
          <a:xfrm>
            <a:off x="6405273" y="3131234"/>
            <a:ext cx="5442773" cy="6686232"/>
            <a:chOff x="0" y="0"/>
            <a:chExt cx="7257031" cy="8914976"/>
          </a:xfrm>
        </p:grpSpPr>
        <p:sp>
          <p:nvSpPr>
            <p:cNvPr id="7" name="Freeform 7"/>
            <p:cNvSpPr/>
            <p:nvPr/>
          </p:nvSpPr>
          <p:spPr>
            <a:xfrm>
              <a:off x="0" y="0"/>
              <a:ext cx="7257034" cy="8915019"/>
            </a:xfrm>
            <a:custGeom>
              <a:avLst/>
              <a:gdLst/>
              <a:ahLst/>
              <a:cxnLst/>
              <a:rect l="l" t="t" r="r" b="b"/>
              <a:pathLst>
                <a:path w="7257034" h="8915019">
                  <a:moveTo>
                    <a:pt x="0" y="0"/>
                  </a:moveTo>
                  <a:lnTo>
                    <a:pt x="7257034" y="0"/>
                  </a:lnTo>
                  <a:lnTo>
                    <a:pt x="7257034" y="8915019"/>
                  </a:lnTo>
                  <a:lnTo>
                    <a:pt x="0" y="8915019"/>
                  </a:lnTo>
                  <a:close/>
                </a:path>
              </a:pathLst>
            </a:custGeom>
            <a:solidFill>
              <a:srgbClr val="365B6D"/>
            </a:solidFill>
          </p:spPr>
        </p:sp>
      </p:grpSp>
      <p:grpSp>
        <p:nvGrpSpPr>
          <p:cNvPr id="8" name="Group 8"/>
          <p:cNvGrpSpPr/>
          <p:nvPr/>
        </p:nvGrpSpPr>
        <p:grpSpPr>
          <a:xfrm>
            <a:off x="597432" y="3131234"/>
            <a:ext cx="5442773" cy="6686232"/>
            <a:chOff x="0" y="0"/>
            <a:chExt cx="7257031" cy="8914976"/>
          </a:xfrm>
        </p:grpSpPr>
        <p:sp>
          <p:nvSpPr>
            <p:cNvPr id="9" name="Freeform 9"/>
            <p:cNvSpPr/>
            <p:nvPr/>
          </p:nvSpPr>
          <p:spPr>
            <a:xfrm>
              <a:off x="0" y="0"/>
              <a:ext cx="7257034" cy="8915019"/>
            </a:xfrm>
            <a:custGeom>
              <a:avLst/>
              <a:gdLst/>
              <a:ahLst/>
              <a:cxnLst/>
              <a:rect l="l" t="t" r="r" b="b"/>
              <a:pathLst>
                <a:path w="7257034" h="8915019">
                  <a:moveTo>
                    <a:pt x="0" y="0"/>
                  </a:moveTo>
                  <a:lnTo>
                    <a:pt x="7257034" y="0"/>
                  </a:lnTo>
                  <a:lnTo>
                    <a:pt x="7257034" y="8915019"/>
                  </a:lnTo>
                  <a:lnTo>
                    <a:pt x="0" y="8915019"/>
                  </a:lnTo>
                  <a:close/>
                </a:path>
              </a:pathLst>
            </a:custGeom>
            <a:solidFill>
              <a:srgbClr val="365B6D"/>
            </a:solidFill>
          </p:spPr>
        </p:sp>
      </p:grpSp>
      <p:sp>
        <p:nvSpPr>
          <p:cNvPr id="10" name="TextBox 10"/>
          <p:cNvSpPr txBox="1"/>
          <p:nvPr/>
        </p:nvSpPr>
        <p:spPr>
          <a:xfrm>
            <a:off x="844530" y="833825"/>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Unique Aspects of Our Program </a:t>
            </a:r>
          </a:p>
        </p:txBody>
      </p:sp>
      <p:sp>
        <p:nvSpPr>
          <p:cNvPr id="11" name="TextBox 11"/>
          <p:cNvSpPr txBox="1"/>
          <p:nvPr/>
        </p:nvSpPr>
        <p:spPr>
          <a:xfrm>
            <a:off x="844530" y="3256711"/>
            <a:ext cx="4983666" cy="6361644"/>
          </a:xfrm>
          <a:prstGeom prst="rect">
            <a:avLst/>
          </a:prstGeom>
        </p:spPr>
        <p:txBody>
          <a:bodyPr lIns="0" tIns="0" rIns="0" bIns="0" rtlCol="0" anchor="t">
            <a:spAutoFit/>
          </a:bodyPr>
          <a:lstStyle/>
          <a:p>
            <a:pPr algn="ctr">
              <a:lnSpc>
                <a:spcPts val="3888"/>
              </a:lnSpc>
            </a:pPr>
            <a:r>
              <a:rPr lang="en-US" sz="3600">
                <a:solidFill>
                  <a:srgbClr val="F7F7F7"/>
                </a:solidFill>
                <a:latin typeface="Arial Bold"/>
              </a:rPr>
              <a:t>Doctoral Culture</a:t>
            </a:r>
          </a:p>
          <a:p>
            <a:pPr algn="ctr">
              <a:lnSpc>
                <a:spcPts val="3240"/>
              </a:lnSpc>
            </a:pPr>
            <a:endParaRPr lang="en-US" sz="3600">
              <a:solidFill>
                <a:srgbClr val="F7F7F7"/>
              </a:solidFill>
              <a:latin typeface="Arial Bold"/>
            </a:endParaRPr>
          </a:p>
          <a:p>
            <a:pPr marL="271462" lvl="1" indent="-135731" algn="l">
              <a:lnSpc>
                <a:spcPts val="3240"/>
              </a:lnSpc>
              <a:buFont typeface="Arial"/>
              <a:buChar char="•"/>
            </a:pPr>
            <a:r>
              <a:rPr lang="en-US" sz="3000">
                <a:solidFill>
                  <a:srgbClr val="F7F7F7"/>
                </a:solidFill>
                <a:latin typeface="Arial"/>
              </a:rPr>
              <a:t>Cultivation of scholarly leaders. </a:t>
            </a:r>
          </a:p>
          <a:p>
            <a:pPr marL="271462" lvl="1" indent="-135731" algn="l">
              <a:lnSpc>
                <a:spcPts val="3240"/>
              </a:lnSpc>
            </a:pPr>
            <a:endParaRPr lang="en-US" sz="3000">
              <a:solidFill>
                <a:srgbClr val="F7F7F7"/>
              </a:solidFill>
              <a:latin typeface="Arial"/>
            </a:endParaRPr>
          </a:p>
          <a:p>
            <a:pPr marL="271462" lvl="1" indent="-135731" algn="l">
              <a:lnSpc>
                <a:spcPts val="3240"/>
              </a:lnSpc>
              <a:buFont typeface="Arial"/>
              <a:buChar char="•"/>
            </a:pPr>
            <a:r>
              <a:rPr lang="en-US" sz="3000">
                <a:solidFill>
                  <a:srgbClr val="F7F7F7"/>
                </a:solidFill>
                <a:latin typeface="Arial"/>
              </a:rPr>
              <a:t>High expectations for students. </a:t>
            </a:r>
          </a:p>
          <a:p>
            <a:pPr marL="271462" lvl="1" indent="-135731" algn="l">
              <a:lnSpc>
                <a:spcPts val="3240"/>
              </a:lnSpc>
            </a:pPr>
            <a:endParaRPr lang="en-US" sz="3000">
              <a:solidFill>
                <a:srgbClr val="F7F7F7"/>
              </a:solidFill>
              <a:latin typeface="Arial"/>
            </a:endParaRPr>
          </a:p>
          <a:p>
            <a:pPr marL="271462" lvl="1" indent="-135731" algn="l">
              <a:lnSpc>
                <a:spcPts val="3240"/>
              </a:lnSpc>
              <a:buFont typeface="Arial"/>
              <a:buChar char="•"/>
            </a:pPr>
            <a:r>
              <a:rPr lang="en-US" sz="3000">
                <a:solidFill>
                  <a:srgbClr val="F7F7F7"/>
                </a:solidFill>
                <a:latin typeface="Arial"/>
              </a:rPr>
              <a:t>Responsiveness to professional feedback. </a:t>
            </a:r>
          </a:p>
          <a:p>
            <a:pPr marL="271462" lvl="1" indent="-135731" algn="l">
              <a:lnSpc>
                <a:spcPts val="3240"/>
              </a:lnSpc>
            </a:pPr>
            <a:endParaRPr lang="en-US" sz="3000">
              <a:solidFill>
                <a:srgbClr val="F7F7F7"/>
              </a:solidFill>
              <a:latin typeface="Arial"/>
            </a:endParaRPr>
          </a:p>
          <a:p>
            <a:pPr marL="271462" lvl="1" indent="-135731" algn="l">
              <a:lnSpc>
                <a:spcPts val="3240"/>
              </a:lnSpc>
              <a:buFont typeface="Arial"/>
              <a:buChar char="•"/>
            </a:pPr>
            <a:r>
              <a:rPr lang="en-US" sz="3000">
                <a:solidFill>
                  <a:srgbClr val="F7F7F7"/>
                </a:solidFill>
                <a:latin typeface="Arial"/>
              </a:rPr>
              <a:t>Engagement in contextual and reflective inquiry.</a:t>
            </a:r>
            <a:r>
              <a:rPr lang="en-US" sz="3000">
                <a:solidFill>
                  <a:srgbClr val="F7F7F7"/>
                </a:solidFill>
                <a:latin typeface="Arial Bold"/>
              </a:rPr>
              <a:t> </a:t>
            </a:r>
          </a:p>
        </p:txBody>
      </p:sp>
      <p:sp>
        <p:nvSpPr>
          <p:cNvPr id="12" name="TextBox 12"/>
          <p:cNvSpPr txBox="1"/>
          <p:nvPr/>
        </p:nvSpPr>
        <p:spPr>
          <a:xfrm>
            <a:off x="6618131" y="3084485"/>
            <a:ext cx="5003664" cy="6536219"/>
          </a:xfrm>
          <a:prstGeom prst="rect">
            <a:avLst/>
          </a:prstGeom>
        </p:spPr>
        <p:txBody>
          <a:bodyPr lIns="0" tIns="0" rIns="0" bIns="0" rtlCol="0" anchor="t">
            <a:spAutoFit/>
          </a:bodyPr>
          <a:lstStyle/>
          <a:p>
            <a:pPr algn="ctr">
              <a:lnSpc>
                <a:spcPts val="5616"/>
              </a:lnSpc>
            </a:pPr>
            <a:r>
              <a:rPr lang="en-US" sz="3600">
                <a:solidFill>
                  <a:srgbClr val="F7F7F7"/>
                </a:solidFill>
                <a:latin typeface="Arial Bold"/>
              </a:rPr>
              <a:t>Focus on practice</a:t>
            </a:r>
          </a:p>
          <a:p>
            <a:pPr algn="ctr">
              <a:lnSpc>
                <a:spcPts val="4680"/>
              </a:lnSpc>
            </a:pPr>
            <a:endParaRPr lang="en-US" sz="3600">
              <a:solidFill>
                <a:srgbClr val="F7F7F7"/>
              </a:solidFill>
              <a:latin typeface="Arial Bold"/>
            </a:endParaRPr>
          </a:p>
          <a:p>
            <a:pPr marL="271462" lvl="1" indent="-135731" algn="l">
              <a:lnSpc>
                <a:spcPts val="4680"/>
              </a:lnSpc>
              <a:buFont typeface="Arial"/>
              <a:buChar char="•"/>
            </a:pPr>
            <a:r>
              <a:rPr lang="en-US" sz="3000">
                <a:solidFill>
                  <a:srgbClr val="F7F7F7"/>
                </a:solidFill>
                <a:latin typeface="Arial"/>
              </a:rPr>
              <a:t>Problem of practice</a:t>
            </a:r>
          </a:p>
          <a:p>
            <a:pPr marL="271462" lvl="1" indent="-135731" algn="l">
              <a:lnSpc>
                <a:spcPts val="4680"/>
              </a:lnSpc>
              <a:buFont typeface="Arial"/>
              <a:buChar char="•"/>
            </a:pPr>
            <a:r>
              <a:rPr lang="en-US" sz="3000">
                <a:solidFill>
                  <a:srgbClr val="F7F7F7"/>
                </a:solidFill>
                <a:latin typeface="Arial"/>
              </a:rPr>
              <a:t>Partnering with a community college</a:t>
            </a: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p:txBody>
      </p:sp>
      <p:sp>
        <p:nvSpPr>
          <p:cNvPr id="13" name="TextBox 13"/>
          <p:cNvSpPr txBox="1"/>
          <p:nvPr/>
        </p:nvSpPr>
        <p:spPr>
          <a:xfrm>
            <a:off x="12471308" y="3036278"/>
            <a:ext cx="4976256" cy="6623205"/>
          </a:xfrm>
          <a:prstGeom prst="rect">
            <a:avLst/>
          </a:prstGeom>
        </p:spPr>
        <p:txBody>
          <a:bodyPr lIns="0" tIns="0" rIns="0" bIns="0" rtlCol="0" anchor="t">
            <a:spAutoFit/>
          </a:bodyPr>
          <a:lstStyle/>
          <a:p>
            <a:pPr algn="ctr">
              <a:lnSpc>
                <a:spcPts val="5616"/>
              </a:lnSpc>
            </a:pPr>
            <a:r>
              <a:rPr lang="en-US" sz="3600">
                <a:solidFill>
                  <a:srgbClr val="F7F7F7"/>
                </a:solidFill>
                <a:latin typeface="Arial Bold"/>
              </a:rPr>
              <a:t>Focus on Leadership Development</a:t>
            </a:r>
          </a:p>
          <a:p>
            <a:pPr marL="271462" lvl="1" indent="-135731" algn="l">
              <a:lnSpc>
                <a:spcPts val="4680"/>
              </a:lnSpc>
              <a:buFont typeface="Arial"/>
              <a:buChar char="•"/>
            </a:pPr>
            <a:r>
              <a:rPr lang="en-US" sz="3000">
                <a:solidFill>
                  <a:srgbClr val="F7F7F7"/>
                </a:solidFill>
                <a:latin typeface="Arial"/>
              </a:rPr>
              <a:t>Faculty Liaisons</a:t>
            </a:r>
          </a:p>
          <a:p>
            <a:pPr marL="271462" lvl="1" indent="-135731" algn="l">
              <a:lnSpc>
                <a:spcPts val="4680"/>
              </a:lnSpc>
              <a:buFont typeface="Arial"/>
              <a:buChar char="•"/>
            </a:pPr>
            <a:r>
              <a:rPr lang="en-US" sz="3000">
                <a:solidFill>
                  <a:srgbClr val="F7F7F7"/>
                </a:solidFill>
                <a:latin typeface="Arial"/>
              </a:rPr>
              <a:t>Career Mentoring &amp; Professional Development</a:t>
            </a:r>
          </a:p>
          <a:p>
            <a:pPr marL="271462" lvl="1" indent="-135731" algn="l">
              <a:lnSpc>
                <a:spcPts val="4680"/>
              </a:lnSpc>
            </a:pPr>
            <a:endParaRPr lang="en-US" sz="3000">
              <a:solidFill>
                <a:srgbClr val="F7F7F7"/>
              </a:solidFill>
              <a:latin typeface="Arial"/>
            </a:endParaRPr>
          </a:p>
          <a:p>
            <a:pPr marL="271462" lvl="1" indent="-135731" algn="l">
              <a:lnSpc>
                <a:spcPts val="4680"/>
              </a:lnSpc>
            </a:pPr>
            <a:endParaRPr lang="en-US" sz="3000">
              <a:solidFill>
                <a:srgbClr val="F7F7F7"/>
              </a:solidFill>
              <a:latin typeface="Arial"/>
            </a:endParaRPr>
          </a:p>
        </p:txBody>
      </p:sp>
      <p:pic>
        <p:nvPicPr>
          <p:cNvPr id="14" name="Picture 14"/>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365B6D"/>
            </a:solidFill>
          </p:spPr>
        </p:sp>
      </p:grpSp>
      <p:sp>
        <p:nvSpPr>
          <p:cNvPr id="4" name="TextBox 4"/>
          <p:cNvSpPr txBox="1"/>
          <p:nvPr/>
        </p:nvSpPr>
        <p:spPr>
          <a:xfrm>
            <a:off x="1028700" y="833825"/>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Overview of program</a:t>
            </a:r>
          </a:p>
        </p:txBody>
      </p:sp>
      <p:sp>
        <p:nvSpPr>
          <p:cNvPr id="5" name="TextBox 5"/>
          <p:cNvSpPr txBox="1"/>
          <p:nvPr/>
        </p:nvSpPr>
        <p:spPr>
          <a:xfrm>
            <a:off x="1219946" y="2422478"/>
            <a:ext cx="16876837" cy="7864522"/>
          </a:xfrm>
          <a:prstGeom prst="rect">
            <a:avLst/>
          </a:prstGeom>
        </p:spPr>
        <p:txBody>
          <a:bodyPr lIns="0" tIns="0" rIns="0" bIns="0" rtlCol="0" anchor="t">
            <a:spAutoFit/>
          </a:bodyPr>
          <a:lstStyle/>
          <a:p>
            <a:pPr marL="325755" lvl="1" indent="-162878" algn="l">
              <a:lnSpc>
                <a:spcPts val="5616"/>
              </a:lnSpc>
              <a:buFont typeface="Arial"/>
              <a:buChar char="•"/>
            </a:pPr>
            <a:r>
              <a:rPr lang="en-US" sz="3600">
                <a:solidFill>
                  <a:srgbClr val="365B6D"/>
                </a:solidFill>
                <a:latin typeface="Arial"/>
              </a:rPr>
              <a:t>Courses focus on: social justice leadership,  anti-racism and practice, justice in data and methods.</a:t>
            </a:r>
          </a:p>
          <a:p>
            <a:pPr marL="325755" lvl="1" indent="-162878" algn="l">
              <a:lnSpc>
                <a:spcPts val="5616"/>
              </a:lnSpc>
              <a:buFont typeface="Arial"/>
              <a:buChar char="•"/>
            </a:pPr>
            <a:r>
              <a:rPr lang="en-US" sz="3600">
                <a:solidFill>
                  <a:srgbClr val="365B6D"/>
                </a:solidFill>
                <a:latin typeface="Arial"/>
              </a:rPr>
              <a:t>Courses offered: one evening a week at our partner location AND Saturdays at Cal State LA. </a:t>
            </a:r>
          </a:p>
          <a:p>
            <a:pPr marL="325755" lvl="1" indent="-162878" algn="l">
              <a:lnSpc>
                <a:spcPts val="5616"/>
              </a:lnSpc>
              <a:buFont typeface="Arial"/>
              <a:buChar char="•"/>
            </a:pPr>
            <a:r>
              <a:rPr lang="en-US" sz="3600">
                <a:solidFill>
                  <a:srgbClr val="365B6D"/>
                </a:solidFill>
                <a:latin typeface="Arial"/>
              </a:rPr>
              <a:t>Hybrid </a:t>
            </a:r>
          </a:p>
          <a:p>
            <a:pPr marL="325755" lvl="1" indent="-162878" algn="l">
              <a:lnSpc>
                <a:spcPts val="5616"/>
              </a:lnSpc>
              <a:buFont typeface="Arial"/>
              <a:buChar char="•"/>
            </a:pPr>
            <a:r>
              <a:rPr lang="en-US" sz="3600">
                <a:solidFill>
                  <a:srgbClr val="365B6D"/>
                </a:solidFill>
                <a:latin typeface="Arial"/>
              </a:rPr>
              <a:t>Degree may be completed in </a:t>
            </a:r>
            <a:r>
              <a:rPr lang="en-US" sz="3600">
                <a:solidFill>
                  <a:srgbClr val="365B6D"/>
                </a:solidFill>
                <a:latin typeface="Arial Bold"/>
              </a:rPr>
              <a:t>three </a:t>
            </a:r>
            <a:r>
              <a:rPr lang="en-US" sz="3600">
                <a:solidFill>
                  <a:srgbClr val="365B6D"/>
                </a:solidFill>
                <a:latin typeface="Arial"/>
              </a:rPr>
              <a:t>years. </a:t>
            </a:r>
          </a:p>
          <a:p>
            <a:pPr marL="1086802" lvl="2" indent="-362268" algn="l">
              <a:lnSpc>
                <a:spcPts val="4680"/>
              </a:lnSpc>
              <a:buFont typeface="Arial"/>
              <a:buChar char="⚬"/>
            </a:pPr>
            <a:r>
              <a:rPr lang="en-US" sz="3000">
                <a:solidFill>
                  <a:srgbClr val="365B6D"/>
                </a:solidFill>
                <a:latin typeface="Arial"/>
              </a:rPr>
              <a:t>Year 1:     Course work and field experience  </a:t>
            </a:r>
          </a:p>
          <a:p>
            <a:pPr marL="1086802" lvl="2" indent="-362268" algn="l">
              <a:lnSpc>
                <a:spcPts val="4680"/>
              </a:lnSpc>
              <a:buFont typeface="Arial"/>
              <a:buChar char="⚬"/>
            </a:pPr>
            <a:r>
              <a:rPr lang="en-US" sz="3000">
                <a:solidFill>
                  <a:srgbClr val="365B6D"/>
                </a:solidFill>
                <a:latin typeface="Arial"/>
              </a:rPr>
              <a:t>Year 2:     Course work and field experience and mentorship</a:t>
            </a:r>
          </a:p>
          <a:p>
            <a:pPr marL="1086802" lvl="2" indent="-362268" algn="l">
              <a:lnSpc>
                <a:spcPts val="4680"/>
              </a:lnSpc>
              <a:buFont typeface="Arial"/>
              <a:buChar char="⚬"/>
            </a:pPr>
            <a:r>
              <a:rPr lang="en-US" sz="3000">
                <a:solidFill>
                  <a:srgbClr val="365B6D"/>
                </a:solidFill>
                <a:latin typeface="Arial"/>
              </a:rPr>
              <a:t>Year 3:     Mentorship (continues). Investigate a problem of practice that culminate </a:t>
            </a:r>
          </a:p>
          <a:p>
            <a:pPr marL="1086802" lvl="2" indent="-362268" algn="l">
              <a:lnSpc>
                <a:spcPts val="4680"/>
              </a:lnSpc>
            </a:pPr>
            <a:r>
              <a:rPr lang="en-US" sz="3000">
                <a:solidFill>
                  <a:srgbClr val="365B6D"/>
                </a:solidFill>
                <a:latin typeface="Arial"/>
              </a:rPr>
              <a:t>                into a dissertation.</a:t>
            </a:r>
          </a:p>
          <a:p>
            <a:pPr marL="1304163" lvl="2" indent="-434721" algn="l">
              <a:lnSpc>
                <a:spcPts val="5616"/>
              </a:lnSpc>
            </a:pPr>
            <a:endParaRPr lang="en-US" sz="3000">
              <a:solidFill>
                <a:srgbClr val="365B6D"/>
              </a:solidFill>
              <a:latin typeface="Arial"/>
            </a:endParaRPr>
          </a:p>
          <a:p>
            <a:pPr marL="1304163" lvl="2" indent="-434721" algn="l">
              <a:lnSpc>
                <a:spcPts val="5616"/>
              </a:lnSpc>
            </a:pPr>
            <a:endParaRPr lang="en-US" sz="3000">
              <a:solidFill>
                <a:srgbClr val="365B6D"/>
              </a:solidFill>
              <a:latin typeface="Arial"/>
            </a:endParaRPr>
          </a:p>
          <a:p>
            <a:pPr marL="1304163" lvl="2" indent="-434721" algn="l">
              <a:lnSpc>
                <a:spcPts val="5616"/>
              </a:lnSpc>
            </a:pPr>
            <a:endParaRPr lang="en-US" sz="3000">
              <a:solidFill>
                <a:srgbClr val="365B6D"/>
              </a:solidFill>
              <a:latin typeface="Arial"/>
            </a:endParaRPr>
          </a:p>
        </p:txBody>
      </p:sp>
      <p:pic>
        <p:nvPicPr>
          <p:cNvPr id="6" name="Picture 6"/>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FFBC00"/>
            </a:solidFill>
          </p:spPr>
        </p:sp>
      </p:grpSp>
      <p:sp>
        <p:nvSpPr>
          <p:cNvPr id="4" name="Freeform 4"/>
          <p:cNvSpPr/>
          <p:nvPr/>
        </p:nvSpPr>
        <p:spPr>
          <a:xfrm>
            <a:off x="82960" y="1880419"/>
            <a:ext cx="9455824" cy="8698265"/>
          </a:xfrm>
          <a:custGeom>
            <a:avLst/>
            <a:gdLst/>
            <a:ahLst/>
            <a:cxnLst/>
            <a:rect l="l" t="t" r="r" b="b"/>
            <a:pathLst>
              <a:path w="9455824" h="8698265">
                <a:moveTo>
                  <a:pt x="0" y="0"/>
                </a:moveTo>
                <a:lnTo>
                  <a:pt x="9455823" y="0"/>
                </a:lnTo>
                <a:lnTo>
                  <a:pt x="9455823" y="8698265"/>
                </a:lnTo>
                <a:lnTo>
                  <a:pt x="0" y="8698265"/>
                </a:lnTo>
                <a:lnTo>
                  <a:pt x="0" y="0"/>
                </a:lnTo>
                <a:close/>
              </a:path>
            </a:pathLst>
          </a:custGeom>
          <a:blipFill>
            <a:blip r:embed="rId2"/>
            <a:stretch>
              <a:fillRect l="-24901" r="-30243"/>
            </a:stretch>
          </a:blipFill>
        </p:spPr>
      </p:sp>
      <p:sp>
        <p:nvSpPr>
          <p:cNvPr id="5" name="TextBox 5"/>
          <p:cNvSpPr txBox="1"/>
          <p:nvPr/>
        </p:nvSpPr>
        <p:spPr>
          <a:xfrm>
            <a:off x="730882" y="833825"/>
            <a:ext cx="17557118" cy="810387"/>
          </a:xfrm>
          <a:prstGeom prst="rect">
            <a:avLst/>
          </a:prstGeom>
        </p:spPr>
        <p:txBody>
          <a:bodyPr lIns="0" tIns="0" rIns="0" bIns="0" rtlCol="0" anchor="t">
            <a:spAutoFit/>
          </a:bodyPr>
          <a:lstStyle/>
          <a:p>
            <a:pPr algn="l">
              <a:lnSpc>
                <a:spcPts val="5453"/>
              </a:lnSpc>
            </a:pPr>
            <a:r>
              <a:rPr lang="en-US" sz="5049">
                <a:solidFill>
                  <a:srgbClr val="365B6D"/>
                </a:solidFill>
                <a:latin typeface="Arial Bold"/>
              </a:rPr>
              <a:t>Admission Considerations: Employment &amp; Experience</a:t>
            </a:r>
          </a:p>
        </p:txBody>
      </p:sp>
      <p:sp>
        <p:nvSpPr>
          <p:cNvPr id="6" name="TextBox 6"/>
          <p:cNvSpPr txBox="1"/>
          <p:nvPr/>
        </p:nvSpPr>
        <p:spPr>
          <a:xfrm>
            <a:off x="9797872" y="2390259"/>
            <a:ext cx="8480909" cy="4610438"/>
          </a:xfrm>
          <a:prstGeom prst="rect">
            <a:avLst/>
          </a:prstGeom>
        </p:spPr>
        <p:txBody>
          <a:bodyPr lIns="0" tIns="0" rIns="0" bIns="0" rtlCol="0" anchor="t">
            <a:spAutoFit/>
          </a:bodyPr>
          <a:lstStyle/>
          <a:p>
            <a:pPr algn="l">
              <a:lnSpc>
                <a:spcPts val="3626"/>
              </a:lnSpc>
            </a:pPr>
            <a:r>
              <a:rPr lang="en-US" sz="3357">
                <a:solidFill>
                  <a:srgbClr val="365B6D"/>
                </a:solidFill>
                <a:latin typeface="Arial Bold"/>
              </a:rPr>
              <a:t>High priority:</a:t>
            </a:r>
            <a:r>
              <a:rPr lang="en-US" sz="3357">
                <a:solidFill>
                  <a:srgbClr val="365B6D"/>
                </a:solidFill>
                <a:latin typeface="Arial"/>
              </a:rPr>
              <a:t> public community colleges</a:t>
            </a:r>
          </a:p>
          <a:p>
            <a:pPr marL="303823" lvl="1" indent="-151911" algn="l">
              <a:lnSpc>
                <a:spcPts val="3626"/>
              </a:lnSpc>
              <a:buFont typeface="Arial"/>
              <a:buChar char="•"/>
            </a:pPr>
            <a:r>
              <a:rPr lang="en-US" sz="3357">
                <a:solidFill>
                  <a:srgbClr val="365B6D"/>
                </a:solidFill>
                <a:latin typeface="Arial"/>
              </a:rPr>
              <a:t>Leaders</a:t>
            </a:r>
          </a:p>
          <a:p>
            <a:pPr marL="303823" lvl="1" indent="-151911" algn="l">
              <a:lnSpc>
                <a:spcPts val="3626"/>
              </a:lnSpc>
              <a:buFont typeface="Arial"/>
              <a:buChar char="•"/>
            </a:pPr>
            <a:r>
              <a:rPr lang="en-US" sz="3357">
                <a:solidFill>
                  <a:srgbClr val="365B6D"/>
                </a:solidFill>
                <a:latin typeface="Arial"/>
              </a:rPr>
              <a:t>Faculty</a:t>
            </a:r>
          </a:p>
          <a:p>
            <a:pPr marL="303823" lvl="1" indent="-151911" algn="l">
              <a:lnSpc>
                <a:spcPts val="3626"/>
              </a:lnSpc>
              <a:buFont typeface="Arial"/>
              <a:buChar char="•"/>
            </a:pPr>
            <a:r>
              <a:rPr lang="en-US" sz="3357">
                <a:solidFill>
                  <a:srgbClr val="365B6D"/>
                </a:solidFill>
                <a:latin typeface="Arial"/>
              </a:rPr>
              <a:t>Staff</a:t>
            </a:r>
          </a:p>
          <a:p>
            <a:pPr marL="303823" lvl="1" indent="-151911" algn="l">
              <a:lnSpc>
                <a:spcPts val="3626"/>
              </a:lnSpc>
            </a:pPr>
            <a:endParaRPr lang="en-US" sz="3357">
              <a:solidFill>
                <a:srgbClr val="365B6D"/>
              </a:solidFill>
              <a:latin typeface="Arial"/>
            </a:endParaRPr>
          </a:p>
          <a:p>
            <a:pPr marL="303823" lvl="1" indent="-151911" algn="l">
              <a:lnSpc>
                <a:spcPts val="3626"/>
              </a:lnSpc>
            </a:pPr>
            <a:endParaRPr lang="en-US" sz="3357">
              <a:solidFill>
                <a:srgbClr val="365B6D"/>
              </a:solidFill>
              <a:latin typeface="Arial"/>
            </a:endParaRPr>
          </a:p>
          <a:p>
            <a:pPr marL="303823" lvl="1" indent="-151911" algn="l">
              <a:lnSpc>
                <a:spcPts val="3626"/>
              </a:lnSpc>
            </a:pPr>
            <a:r>
              <a:rPr lang="en-US" sz="3357">
                <a:solidFill>
                  <a:srgbClr val="365B6D"/>
                </a:solidFill>
                <a:latin typeface="Arial Bold"/>
              </a:rPr>
              <a:t>Priority: </a:t>
            </a:r>
            <a:r>
              <a:rPr lang="en-US" sz="3357">
                <a:solidFill>
                  <a:srgbClr val="365B6D"/>
                </a:solidFill>
                <a:latin typeface="Arial"/>
              </a:rPr>
              <a:t> Alternative settings and 4-year public institutions</a:t>
            </a:r>
          </a:p>
          <a:p>
            <a:pPr marL="303823" lvl="1" indent="-151911" algn="l">
              <a:lnSpc>
                <a:spcPts val="3626"/>
              </a:lnSpc>
            </a:pPr>
            <a:endParaRPr lang="en-US" sz="3357">
              <a:solidFill>
                <a:srgbClr val="365B6D"/>
              </a:solidFill>
              <a:latin typeface="Arial"/>
            </a:endParaRPr>
          </a:p>
          <a:p>
            <a:pPr marL="303823" lvl="1" indent="-151911" algn="l">
              <a:lnSpc>
                <a:spcPts val="3626"/>
              </a:lnSpc>
            </a:pPr>
            <a:endParaRPr lang="en-US" sz="3357">
              <a:solidFill>
                <a:srgbClr val="365B6D"/>
              </a:solidFill>
              <a:latin typeface="Aria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6325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365B6D"/>
            </a:solidFill>
          </p:spPr>
        </p:sp>
      </p:grpSp>
      <p:sp>
        <p:nvSpPr>
          <p:cNvPr id="4" name="TextBox 4"/>
          <p:cNvSpPr txBox="1"/>
          <p:nvPr/>
        </p:nvSpPr>
        <p:spPr>
          <a:xfrm>
            <a:off x="1028700" y="833825"/>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 Estimated Costs</a:t>
            </a:r>
          </a:p>
        </p:txBody>
      </p:sp>
      <p:sp>
        <p:nvSpPr>
          <p:cNvPr id="5" name="TextBox 5"/>
          <p:cNvSpPr txBox="1"/>
          <p:nvPr/>
        </p:nvSpPr>
        <p:spPr>
          <a:xfrm>
            <a:off x="1132009" y="2134204"/>
            <a:ext cx="16026363" cy="7682595"/>
          </a:xfrm>
          <a:prstGeom prst="rect">
            <a:avLst/>
          </a:prstGeom>
        </p:spPr>
        <p:txBody>
          <a:bodyPr lIns="0" tIns="0" rIns="0" bIns="0" rtlCol="0" anchor="t">
            <a:spAutoFit/>
          </a:bodyPr>
          <a:lstStyle/>
          <a:p>
            <a:pPr marL="271462" lvl="1" indent="-135731" algn="l">
              <a:lnSpc>
                <a:spcPts val="3600"/>
              </a:lnSpc>
              <a:buFont typeface="Arial"/>
              <a:buChar char="•"/>
            </a:pPr>
            <a:r>
              <a:rPr lang="en-US" sz="3000">
                <a:solidFill>
                  <a:srgbClr val="365B6D"/>
                </a:solidFill>
                <a:latin typeface="Arial"/>
              </a:rPr>
              <a:t>Program: 3 years (9 semesters: fall/ spring/ summer)  </a:t>
            </a:r>
          </a:p>
          <a:p>
            <a:pPr marL="271462" lvl="1" indent="-135731" algn="l">
              <a:lnSpc>
                <a:spcPts val="3600"/>
              </a:lnSpc>
              <a:buFont typeface="Arial"/>
              <a:buChar char="•"/>
            </a:pPr>
            <a:r>
              <a:rPr lang="en-US" sz="3000">
                <a:solidFill>
                  <a:srgbClr val="365B6D"/>
                </a:solidFill>
                <a:latin typeface="Arial"/>
              </a:rPr>
              <a:t>Students pay the same base fees charged for UC doctoral programs </a:t>
            </a:r>
          </a:p>
          <a:p>
            <a:pPr marL="271462" lvl="1" indent="-135731" algn="l">
              <a:lnSpc>
                <a:spcPts val="3600"/>
              </a:lnSpc>
              <a:buFont typeface="Arial"/>
              <a:buChar char="•"/>
            </a:pPr>
            <a:r>
              <a:rPr lang="en-US" sz="3000">
                <a:solidFill>
                  <a:srgbClr val="365B6D"/>
                </a:solidFill>
                <a:latin typeface="Arial"/>
              </a:rPr>
              <a:t>Fees are collected prior to the fall and spring semesters and prior to the summer session in three equal amounts. </a:t>
            </a:r>
          </a:p>
          <a:p>
            <a:pPr marL="271462" lvl="1" indent="-135731" algn="l">
              <a:lnSpc>
                <a:spcPts val="3600"/>
              </a:lnSpc>
              <a:buFont typeface="Arial"/>
              <a:buChar char="•"/>
            </a:pPr>
            <a:r>
              <a:rPr lang="en-US" sz="3000">
                <a:solidFill>
                  <a:srgbClr val="365B6D"/>
                </a:solidFill>
                <a:latin typeface="Arial"/>
              </a:rPr>
              <a:t>For students who pay out of pocket, a payment plan is available that distributes each semester’s tuition into 3 equal payments.</a:t>
            </a:r>
          </a:p>
          <a:p>
            <a:pPr marL="271462" lvl="1" indent="-135731" algn="l">
              <a:lnSpc>
                <a:spcPts val="3600"/>
              </a:lnSpc>
              <a:buFont typeface="Arial"/>
              <a:buChar char="•"/>
            </a:pPr>
            <a:r>
              <a:rPr lang="en-US" sz="3000">
                <a:solidFill>
                  <a:srgbClr val="365B6D"/>
                </a:solidFill>
                <a:latin typeface="Arial"/>
              </a:rPr>
              <a:t>Need based financial aid available </a:t>
            </a:r>
          </a:p>
          <a:p>
            <a:pPr marL="271462" lvl="1" indent="-135731" algn="l">
              <a:lnSpc>
                <a:spcPts val="3600"/>
              </a:lnSpc>
              <a:buFont typeface="Arial"/>
              <a:buChar char="•"/>
            </a:pPr>
            <a:r>
              <a:rPr lang="en-US" sz="3000">
                <a:solidFill>
                  <a:srgbClr val="365B6D"/>
                </a:solidFill>
                <a:latin typeface="Arial"/>
              </a:rPr>
              <a:t>Loans are available for EdD students. </a:t>
            </a:r>
          </a:p>
          <a:p>
            <a:pPr marL="271462" lvl="1" indent="-135731" algn="l">
              <a:lnSpc>
                <a:spcPts val="3600"/>
              </a:lnSpc>
              <a:buFont typeface="Arial"/>
              <a:buChar char="•"/>
            </a:pPr>
            <a:r>
              <a:rPr lang="en-US" sz="3000">
                <a:solidFill>
                  <a:srgbClr val="365B6D"/>
                </a:solidFill>
                <a:latin typeface="Arial"/>
              </a:rPr>
              <a:t>Be sure to fill out FAFSA for aid or loans!</a:t>
            </a:r>
          </a:p>
          <a:p>
            <a:pPr marL="271462" lvl="1" indent="-135731" algn="l">
              <a:lnSpc>
                <a:spcPts val="3600"/>
              </a:lnSpc>
              <a:buFont typeface="Arial"/>
              <a:buChar char="•"/>
            </a:pPr>
            <a:r>
              <a:rPr lang="en-US" sz="3000">
                <a:solidFill>
                  <a:srgbClr val="365B6D"/>
                </a:solidFill>
                <a:latin typeface="Arial"/>
              </a:rPr>
              <a:t>Total costs is approximately $58,000*</a:t>
            </a:r>
          </a:p>
          <a:p>
            <a:pPr marL="271462" lvl="1" indent="-135731" algn="l">
              <a:lnSpc>
                <a:spcPts val="2879"/>
              </a:lnSpc>
            </a:pPr>
            <a:endParaRPr lang="en-US" sz="3000">
              <a:solidFill>
                <a:srgbClr val="365B6D"/>
              </a:solidFill>
              <a:latin typeface="Arial"/>
            </a:endParaRPr>
          </a:p>
          <a:p>
            <a:pPr marL="271462" lvl="1" indent="-135731" algn="l">
              <a:lnSpc>
                <a:spcPts val="3240"/>
              </a:lnSpc>
            </a:pPr>
            <a:r>
              <a:rPr lang="en-US" sz="3000">
                <a:solidFill>
                  <a:srgbClr val="365B6D"/>
                </a:solidFill>
                <a:latin typeface="Arial"/>
              </a:rPr>
              <a:t>*Cost estimate based on 2023-24 tuition  $6454.12 per semester, $19,362.36 per year. </a:t>
            </a:r>
          </a:p>
        </p:txBody>
      </p:sp>
      <p:pic>
        <p:nvPicPr>
          <p:cNvPr id="6" name="Picture 6"/>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7000"/>
            </a:blip>
            <a:stretch>
              <a:fillRect t="-9259" b="-9259"/>
            </a:stretch>
          </a:blipFill>
        </p:spPr>
      </p:sp>
      <p:grpSp>
        <p:nvGrpSpPr>
          <p:cNvPr id="3" name="Group 3"/>
          <p:cNvGrpSpPr/>
          <p:nvPr/>
        </p:nvGrpSpPr>
        <p:grpSpPr>
          <a:xfrm>
            <a:off x="-2057400" y="1498376"/>
            <a:ext cx="11201400" cy="1550270"/>
            <a:chOff x="0" y="0"/>
            <a:chExt cx="2950163" cy="408301"/>
          </a:xfrm>
        </p:grpSpPr>
        <p:sp>
          <p:nvSpPr>
            <p:cNvPr id="4" name="Freeform 4"/>
            <p:cNvSpPr/>
            <p:nvPr/>
          </p:nvSpPr>
          <p:spPr>
            <a:xfrm>
              <a:off x="0" y="0"/>
              <a:ext cx="2950163" cy="408301"/>
            </a:xfrm>
            <a:custGeom>
              <a:avLst/>
              <a:gdLst/>
              <a:ahLst/>
              <a:cxnLst/>
              <a:rect l="l" t="t" r="r" b="b"/>
              <a:pathLst>
                <a:path w="2950163" h="408301">
                  <a:moveTo>
                    <a:pt x="63586" y="0"/>
                  </a:moveTo>
                  <a:lnTo>
                    <a:pt x="2886577" y="0"/>
                  </a:lnTo>
                  <a:cubicBezTo>
                    <a:pt x="2903441" y="0"/>
                    <a:pt x="2919614" y="6699"/>
                    <a:pt x="2931539" y="18624"/>
                  </a:cubicBezTo>
                  <a:cubicBezTo>
                    <a:pt x="2943464" y="30549"/>
                    <a:pt x="2950163" y="46722"/>
                    <a:pt x="2950163" y="63586"/>
                  </a:cubicBezTo>
                  <a:lnTo>
                    <a:pt x="2950163" y="344715"/>
                  </a:lnTo>
                  <a:cubicBezTo>
                    <a:pt x="2950163" y="361579"/>
                    <a:pt x="2943464" y="377753"/>
                    <a:pt x="2931539" y="389677"/>
                  </a:cubicBezTo>
                  <a:cubicBezTo>
                    <a:pt x="2919614" y="401602"/>
                    <a:pt x="2903441" y="408301"/>
                    <a:pt x="2886577" y="408301"/>
                  </a:cubicBezTo>
                  <a:lnTo>
                    <a:pt x="63586" y="408301"/>
                  </a:lnTo>
                  <a:cubicBezTo>
                    <a:pt x="46722" y="408301"/>
                    <a:pt x="30549" y="401602"/>
                    <a:pt x="18624" y="389677"/>
                  </a:cubicBezTo>
                  <a:cubicBezTo>
                    <a:pt x="6699" y="377753"/>
                    <a:pt x="0" y="361579"/>
                    <a:pt x="0" y="344715"/>
                  </a:cubicBezTo>
                  <a:lnTo>
                    <a:pt x="0" y="63586"/>
                  </a:lnTo>
                  <a:cubicBezTo>
                    <a:pt x="0" y="46722"/>
                    <a:pt x="6699" y="30549"/>
                    <a:pt x="18624" y="18624"/>
                  </a:cubicBezTo>
                  <a:cubicBezTo>
                    <a:pt x="30549" y="6699"/>
                    <a:pt x="46722" y="0"/>
                    <a:pt x="63586" y="0"/>
                  </a:cubicBezTo>
                  <a:close/>
                </a:path>
              </a:pathLst>
            </a:custGeom>
            <a:solidFill>
              <a:srgbClr val="FFBC00"/>
            </a:solidFill>
          </p:spPr>
        </p:sp>
        <p:sp>
          <p:nvSpPr>
            <p:cNvPr id="5" name="TextBox 5"/>
            <p:cNvSpPr txBox="1"/>
            <p:nvPr/>
          </p:nvSpPr>
          <p:spPr>
            <a:xfrm>
              <a:off x="0" y="-57150"/>
              <a:ext cx="2950163" cy="465451"/>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788001" flipH="1" flipV="1">
            <a:off x="10533962" y="1188143"/>
            <a:ext cx="7216534" cy="342785"/>
          </a:xfrm>
          <a:custGeom>
            <a:avLst/>
            <a:gdLst/>
            <a:ahLst/>
            <a:cxnLst/>
            <a:rect l="l" t="t" r="r" b="b"/>
            <a:pathLst>
              <a:path w="7216534" h="342785">
                <a:moveTo>
                  <a:pt x="7216534" y="342785"/>
                </a:moveTo>
                <a:lnTo>
                  <a:pt x="0" y="342785"/>
                </a:lnTo>
                <a:lnTo>
                  <a:pt x="0" y="0"/>
                </a:lnTo>
                <a:lnTo>
                  <a:pt x="7216534" y="0"/>
                </a:lnTo>
                <a:lnTo>
                  <a:pt x="7216534" y="342785"/>
                </a:lnTo>
                <a:close/>
              </a:path>
            </a:pathLst>
          </a:custGeom>
          <a:blipFill>
            <a:blip r:embed="rId3">
              <a:alphaModFix amt="55000"/>
            </a:blip>
            <a:stretch>
              <a:fillRect/>
            </a:stretch>
          </a:blipFill>
        </p:spPr>
      </p:sp>
      <p:grpSp>
        <p:nvGrpSpPr>
          <p:cNvPr id="7" name="Group 7"/>
          <p:cNvGrpSpPr/>
          <p:nvPr/>
        </p:nvGrpSpPr>
        <p:grpSpPr>
          <a:xfrm>
            <a:off x="10646112" y="-704269"/>
            <a:ext cx="5443005" cy="4762630"/>
            <a:chOff x="0" y="0"/>
            <a:chExt cx="812800" cy="711200"/>
          </a:xfrm>
        </p:grpSpPr>
        <p:sp>
          <p:nvSpPr>
            <p:cNvPr id="8" name="Freeform 8"/>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sp>
        <p:sp>
          <p:nvSpPr>
            <p:cNvPr id="9" name="TextBox 9"/>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636443" y="-975432"/>
            <a:ext cx="11303114" cy="11262432"/>
            <a:chOff x="0" y="0"/>
            <a:chExt cx="812800" cy="809875"/>
          </a:xfrm>
        </p:grpSpPr>
        <p:sp>
          <p:nvSpPr>
            <p:cNvPr id="11" name="Freeform 11"/>
            <p:cNvSpPr/>
            <p:nvPr/>
          </p:nvSpPr>
          <p:spPr>
            <a:xfrm>
              <a:off x="0" y="0"/>
              <a:ext cx="812800" cy="809875"/>
            </a:xfrm>
            <a:custGeom>
              <a:avLst/>
              <a:gdLst/>
              <a:ahLst/>
              <a:cxnLst/>
              <a:rect l="l" t="t" r="r" b="b"/>
              <a:pathLst>
                <a:path w="812800" h="809875">
                  <a:moveTo>
                    <a:pt x="812800" y="404937"/>
                  </a:moveTo>
                  <a:lnTo>
                    <a:pt x="609600" y="809875"/>
                  </a:lnTo>
                  <a:lnTo>
                    <a:pt x="203200" y="809875"/>
                  </a:lnTo>
                  <a:lnTo>
                    <a:pt x="0" y="404937"/>
                  </a:lnTo>
                  <a:lnTo>
                    <a:pt x="203200" y="0"/>
                  </a:lnTo>
                  <a:lnTo>
                    <a:pt x="609600" y="0"/>
                  </a:lnTo>
                  <a:lnTo>
                    <a:pt x="812800" y="404937"/>
                  </a:lnTo>
                  <a:close/>
                </a:path>
              </a:pathLst>
            </a:custGeom>
            <a:solidFill>
              <a:srgbClr val="FFBC00"/>
            </a:solidFill>
          </p:spPr>
        </p:sp>
        <p:sp>
          <p:nvSpPr>
            <p:cNvPr id="12" name="TextBox 12"/>
            <p:cNvSpPr txBox="1"/>
            <p:nvPr/>
          </p:nvSpPr>
          <p:spPr>
            <a:xfrm>
              <a:off x="114300" y="-57150"/>
              <a:ext cx="584200" cy="867025"/>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rot="3785064">
            <a:off x="10531280" y="7779376"/>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sp>
      <p:sp>
        <p:nvSpPr>
          <p:cNvPr id="14" name="Freeform 14"/>
          <p:cNvSpPr/>
          <p:nvPr/>
        </p:nvSpPr>
        <p:spPr>
          <a:xfrm>
            <a:off x="10646112" y="3001559"/>
            <a:ext cx="6521670" cy="7286771"/>
          </a:xfrm>
          <a:custGeom>
            <a:avLst/>
            <a:gdLst/>
            <a:ahLst/>
            <a:cxnLst/>
            <a:rect l="l" t="t" r="r" b="b"/>
            <a:pathLst>
              <a:path w="6521670" h="7286771">
                <a:moveTo>
                  <a:pt x="0" y="0"/>
                </a:moveTo>
                <a:lnTo>
                  <a:pt x="6521670" y="0"/>
                </a:lnTo>
                <a:lnTo>
                  <a:pt x="6521670" y="7286771"/>
                </a:lnTo>
                <a:lnTo>
                  <a:pt x="0" y="7286771"/>
                </a:lnTo>
                <a:lnTo>
                  <a:pt x="0" y="0"/>
                </a:lnTo>
                <a:close/>
              </a:path>
            </a:pathLst>
          </a:custGeom>
          <a:blipFill>
            <a:blip r:embed="rId4"/>
            <a:stretch>
              <a:fillRect t="-36075" b="-53175"/>
            </a:stretch>
          </a:blipFill>
        </p:spPr>
      </p:sp>
      <p:sp>
        <p:nvSpPr>
          <p:cNvPr id="15" name="TextBox 15"/>
          <p:cNvSpPr txBox="1"/>
          <p:nvPr/>
        </p:nvSpPr>
        <p:spPr>
          <a:xfrm>
            <a:off x="658762" y="1667521"/>
            <a:ext cx="8902141" cy="13811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APPLICATION  REQUIREMENTS</a:t>
            </a:r>
          </a:p>
        </p:txBody>
      </p:sp>
      <p:sp>
        <p:nvSpPr>
          <p:cNvPr id="16" name="TextBox 16"/>
          <p:cNvSpPr txBox="1"/>
          <p:nvPr/>
        </p:nvSpPr>
        <p:spPr>
          <a:xfrm>
            <a:off x="661717" y="3446530"/>
            <a:ext cx="8899186" cy="6330154"/>
          </a:xfrm>
          <a:prstGeom prst="rect">
            <a:avLst/>
          </a:prstGeom>
        </p:spPr>
        <p:txBody>
          <a:bodyPr lIns="0" tIns="0" rIns="0" bIns="0" rtlCol="0" anchor="t">
            <a:spAutoFit/>
          </a:bodyPr>
          <a:lstStyle/>
          <a:p>
            <a:pPr algn="l">
              <a:lnSpc>
                <a:spcPts val="4153"/>
              </a:lnSpc>
            </a:pPr>
            <a:r>
              <a:rPr lang="en-US" sz="3460">
                <a:solidFill>
                  <a:srgbClr val="365B6D"/>
                </a:solidFill>
                <a:latin typeface="Arial"/>
              </a:rPr>
              <a:t>Eligibility:</a:t>
            </a:r>
          </a:p>
          <a:p>
            <a:pPr marL="848866" lvl="1" indent="-424433" algn="l">
              <a:lnSpc>
                <a:spcPts val="4153"/>
              </a:lnSpc>
              <a:buFont typeface="Arial"/>
              <a:buChar char="•"/>
            </a:pPr>
            <a:r>
              <a:rPr lang="en-US" sz="3460">
                <a:solidFill>
                  <a:srgbClr val="365B6D"/>
                </a:solidFill>
                <a:latin typeface="Arial"/>
              </a:rPr>
              <a:t> Master's required in any field of study. </a:t>
            </a:r>
          </a:p>
          <a:p>
            <a:pPr marL="848866" lvl="1" indent="-424433" algn="l">
              <a:lnSpc>
                <a:spcPts val="4153"/>
              </a:lnSpc>
              <a:buFont typeface="Arial"/>
              <a:buChar char="•"/>
            </a:pPr>
            <a:r>
              <a:rPr lang="en-US" sz="3460">
                <a:solidFill>
                  <a:srgbClr val="365B6D"/>
                </a:solidFill>
                <a:latin typeface="Arial"/>
              </a:rPr>
              <a:t> No GRE is required</a:t>
            </a:r>
          </a:p>
          <a:p>
            <a:pPr marL="848866" lvl="1" indent="-424433" algn="l">
              <a:lnSpc>
                <a:spcPts val="4153"/>
              </a:lnSpc>
              <a:buFont typeface="Arial"/>
              <a:buChar char="•"/>
            </a:pPr>
            <a:r>
              <a:rPr lang="en-US" sz="3460">
                <a:solidFill>
                  <a:srgbClr val="365B6D"/>
                </a:solidFill>
                <a:latin typeface="Arial"/>
              </a:rPr>
              <a:t> A 3.25 GPA is preferred (master's program), and at least a 3.0 GPA required.</a:t>
            </a:r>
          </a:p>
          <a:p>
            <a:pPr marL="848866" lvl="1" indent="-424433" algn="l">
              <a:lnSpc>
                <a:spcPts val="4153"/>
              </a:lnSpc>
              <a:buFont typeface="Arial"/>
              <a:buChar char="•"/>
            </a:pPr>
            <a:r>
              <a:rPr lang="en-US" sz="3460">
                <a:solidFill>
                  <a:srgbClr val="365B6D"/>
                </a:solidFill>
                <a:latin typeface="Arial"/>
              </a:rPr>
              <a:t> Commitment to diversity, equity, inclusion, and accessibility (interview)</a:t>
            </a:r>
          </a:p>
          <a:p>
            <a:pPr marL="848866" lvl="1" indent="-424433" algn="l">
              <a:lnSpc>
                <a:spcPts val="4153"/>
              </a:lnSpc>
              <a:buFont typeface="Arial"/>
              <a:buChar char="•"/>
            </a:pPr>
            <a:r>
              <a:rPr lang="en-US" sz="3460">
                <a:solidFill>
                  <a:srgbClr val="365B6D"/>
                </a:solidFill>
                <a:latin typeface="Arial"/>
              </a:rPr>
              <a:t> Experience working in community college is highly valued</a:t>
            </a:r>
          </a:p>
          <a:p>
            <a:pPr marL="848866" lvl="1" indent="-424433" algn="l">
              <a:lnSpc>
                <a:spcPts val="4153"/>
              </a:lnSpc>
              <a:buFont typeface="Arial"/>
              <a:buChar char="•"/>
            </a:pPr>
            <a:r>
              <a:rPr lang="en-US" sz="3460">
                <a:solidFill>
                  <a:srgbClr val="365B6D"/>
                </a:solidFill>
                <a:latin typeface="Arial"/>
              </a:rPr>
              <a:t> Engaged in leadership roles or activities is preferred</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365B6D"/>
            </a:solidFill>
          </p:spPr>
        </p:sp>
      </p:grpSp>
      <p:grpSp>
        <p:nvGrpSpPr>
          <p:cNvPr id="4" name="Group 4"/>
          <p:cNvGrpSpPr/>
          <p:nvPr/>
        </p:nvGrpSpPr>
        <p:grpSpPr>
          <a:xfrm>
            <a:off x="636024" y="2791386"/>
            <a:ext cx="16794680" cy="6536968"/>
            <a:chOff x="0" y="0"/>
            <a:chExt cx="22392906" cy="8715957"/>
          </a:xfrm>
        </p:grpSpPr>
        <p:sp>
          <p:nvSpPr>
            <p:cNvPr id="5" name="Freeform 5"/>
            <p:cNvSpPr/>
            <p:nvPr/>
          </p:nvSpPr>
          <p:spPr>
            <a:xfrm>
              <a:off x="0" y="0"/>
              <a:ext cx="22392894" cy="8716010"/>
            </a:xfrm>
            <a:custGeom>
              <a:avLst/>
              <a:gdLst/>
              <a:ahLst/>
              <a:cxnLst/>
              <a:rect l="l" t="t" r="r" b="b"/>
              <a:pathLst>
                <a:path w="22392894" h="8716010">
                  <a:moveTo>
                    <a:pt x="0" y="0"/>
                  </a:moveTo>
                  <a:lnTo>
                    <a:pt x="22392894" y="0"/>
                  </a:lnTo>
                  <a:lnTo>
                    <a:pt x="22392894" y="8716010"/>
                  </a:lnTo>
                  <a:lnTo>
                    <a:pt x="0" y="8716010"/>
                  </a:lnTo>
                  <a:close/>
                </a:path>
              </a:pathLst>
            </a:custGeom>
            <a:solidFill>
              <a:srgbClr val="365B6D"/>
            </a:solidFill>
          </p:spPr>
        </p:sp>
      </p:grpSp>
      <p:sp>
        <p:nvSpPr>
          <p:cNvPr id="6" name="TextBox 6"/>
          <p:cNvSpPr txBox="1"/>
          <p:nvPr/>
        </p:nvSpPr>
        <p:spPr>
          <a:xfrm>
            <a:off x="697297" y="833825"/>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Application Requirements</a:t>
            </a:r>
          </a:p>
        </p:txBody>
      </p:sp>
      <p:sp>
        <p:nvSpPr>
          <p:cNvPr id="7" name="TextBox 7"/>
          <p:cNvSpPr txBox="1"/>
          <p:nvPr/>
        </p:nvSpPr>
        <p:spPr>
          <a:xfrm>
            <a:off x="991243" y="2974493"/>
            <a:ext cx="16350575" cy="6134100"/>
          </a:xfrm>
          <a:prstGeom prst="rect">
            <a:avLst/>
          </a:prstGeom>
        </p:spPr>
        <p:txBody>
          <a:bodyPr lIns="0" tIns="0" rIns="0" bIns="0" rtlCol="0" anchor="t">
            <a:spAutoFit/>
          </a:bodyPr>
          <a:lstStyle/>
          <a:p>
            <a:pPr algn="l">
              <a:lnSpc>
                <a:spcPts val="3600"/>
              </a:lnSpc>
            </a:pPr>
            <a:r>
              <a:rPr lang="en-US" sz="3000">
                <a:solidFill>
                  <a:srgbClr val="F7F7F7"/>
                </a:solidFill>
                <a:latin typeface="Arial"/>
              </a:rPr>
              <a:t>Requirements:</a:t>
            </a:r>
          </a:p>
          <a:p>
            <a:pPr marL="271462" lvl="1" indent="-135731" algn="l">
              <a:lnSpc>
                <a:spcPts val="3600"/>
              </a:lnSpc>
              <a:buFont typeface="Arial"/>
              <a:buChar char="•"/>
            </a:pPr>
            <a:r>
              <a:rPr lang="en-US" sz="3000">
                <a:solidFill>
                  <a:srgbClr val="F7F7F7"/>
                </a:solidFill>
                <a:latin typeface="Arial"/>
              </a:rPr>
              <a:t> Submit a </a:t>
            </a:r>
            <a:r>
              <a:rPr lang="en-US" sz="3000">
                <a:solidFill>
                  <a:srgbClr val="F7F7F7"/>
                </a:solidFill>
                <a:latin typeface="Arial Bold"/>
              </a:rPr>
              <a:t>professional resume</a:t>
            </a:r>
          </a:p>
          <a:p>
            <a:pPr marL="298607" lvl="1" indent="-149304" algn="l">
              <a:lnSpc>
                <a:spcPts val="3959"/>
              </a:lnSpc>
            </a:pPr>
            <a:endParaRPr lang="en-US" sz="3000">
              <a:solidFill>
                <a:srgbClr val="F7F7F7"/>
              </a:solidFill>
              <a:latin typeface="Arial Bold"/>
            </a:endParaRPr>
          </a:p>
          <a:p>
            <a:pPr algn="l">
              <a:lnSpc>
                <a:spcPts val="3479"/>
              </a:lnSpc>
            </a:pPr>
            <a:r>
              <a:rPr lang="en-US" sz="2899">
                <a:solidFill>
                  <a:srgbClr val="F7F7F7"/>
                </a:solidFill>
                <a:latin typeface="Arial Bold"/>
              </a:rPr>
              <a:t>2. </a:t>
            </a:r>
            <a:r>
              <a:rPr lang="en-US" sz="2899">
                <a:solidFill>
                  <a:srgbClr val="F7F7F7"/>
                </a:solidFill>
                <a:latin typeface="Arial"/>
              </a:rPr>
              <a:t>Submit </a:t>
            </a:r>
            <a:r>
              <a:rPr lang="en-US" sz="2899">
                <a:solidFill>
                  <a:srgbClr val="F7F7F7"/>
                </a:solidFill>
                <a:latin typeface="Arial Bold"/>
              </a:rPr>
              <a:t>three letters of recommendations (application requires current email addresses for </a:t>
            </a:r>
          </a:p>
          <a:p>
            <a:pPr algn="l">
              <a:lnSpc>
                <a:spcPts val="3479"/>
              </a:lnSpc>
            </a:pPr>
            <a:r>
              <a:rPr lang="en-US" sz="2899">
                <a:solidFill>
                  <a:srgbClr val="F7F7F7"/>
                </a:solidFill>
                <a:latin typeface="Arial Bold"/>
              </a:rPr>
              <a:t>    recommenders</a:t>
            </a:r>
          </a:p>
          <a:p>
            <a:pPr marL="587216" lvl="1" indent="-293608" algn="l">
              <a:lnSpc>
                <a:spcPts val="3240"/>
              </a:lnSpc>
              <a:buFont typeface="Arial"/>
              <a:buChar char="•"/>
            </a:pPr>
            <a:r>
              <a:rPr lang="en-US" sz="2700">
                <a:solidFill>
                  <a:srgbClr val="F7F7F7"/>
                </a:solidFill>
                <a:latin typeface="Arial"/>
              </a:rPr>
              <a:t>One that speaks to your experience with leadership and/or working at a community college.</a:t>
            </a:r>
          </a:p>
          <a:p>
            <a:pPr marL="587216" lvl="1" indent="-293608" algn="l">
              <a:lnSpc>
                <a:spcPts val="3240"/>
              </a:lnSpc>
              <a:buFont typeface="Arial"/>
              <a:buChar char="•"/>
            </a:pPr>
            <a:r>
              <a:rPr lang="en-US" sz="2700">
                <a:solidFill>
                  <a:srgbClr val="F7F7F7"/>
                </a:solidFill>
                <a:latin typeface="Arial"/>
              </a:rPr>
              <a:t>One that speaks to your academic preparedness for a doctoral program.</a:t>
            </a:r>
          </a:p>
          <a:p>
            <a:pPr marL="587216" lvl="1" indent="-293608" algn="l">
              <a:lnSpc>
                <a:spcPts val="3240"/>
              </a:lnSpc>
              <a:buFont typeface="Arial"/>
              <a:buChar char="•"/>
            </a:pPr>
            <a:r>
              <a:rPr lang="en-US" sz="2700">
                <a:solidFill>
                  <a:srgbClr val="F7F7F7"/>
                </a:solidFill>
                <a:latin typeface="Arial"/>
              </a:rPr>
              <a:t>One that speaks to  your professional commitment and/or engagement with diversity, equity, inclusion and accessibility</a:t>
            </a:r>
          </a:p>
          <a:p>
            <a:pPr marL="587216" lvl="1" indent="-293608" algn="l">
              <a:lnSpc>
                <a:spcPts val="3240"/>
              </a:lnSpc>
            </a:pPr>
            <a:endParaRPr lang="en-US" sz="2700">
              <a:solidFill>
                <a:srgbClr val="F7F7F7"/>
              </a:solidFill>
              <a:latin typeface="Arial"/>
            </a:endParaRPr>
          </a:p>
          <a:p>
            <a:pPr algn="l">
              <a:lnSpc>
                <a:spcPts val="3600"/>
              </a:lnSpc>
            </a:pPr>
            <a:r>
              <a:rPr lang="en-US" sz="3000">
                <a:solidFill>
                  <a:srgbClr val="F7F7F7"/>
                </a:solidFill>
                <a:latin typeface="Arial"/>
              </a:rPr>
              <a:t>3. Submit a </a:t>
            </a:r>
            <a:r>
              <a:rPr lang="en-US" sz="3000">
                <a:solidFill>
                  <a:srgbClr val="F7F7F7"/>
                </a:solidFill>
                <a:latin typeface="Arial Bold"/>
              </a:rPr>
              <a:t>writing sample </a:t>
            </a:r>
            <a:r>
              <a:rPr lang="en-US" sz="3000">
                <a:solidFill>
                  <a:srgbClr val="F7F7F7"/>
                </a:solidFill>
                <a:latin typeface="Arial"/>
              </a:rPr>
              <a:t>(authored solely by you) such as a course paper or work report</a:t>
            </a:r>
          </a:p>
          <a:p>
            <a:pPr marL="587216" lvl="1" indent="-293608" algn="l">
              <a:lnSpc>
                <a:spcPts val="3240"/>
              </a:lnSpc>
            </a:pPr>
            <a:endParaRPr lang="en-US" sz="3000">
              <a:solidFill>
                <a:srgbClr val="F7F7F7"/>
              </a:solidFill>
              <a:latin typeface="Arial"/>
            </a:endParaRPr>
          </a:p>
          <a:p>
            <a:pPr algn="l">
              <a:lnSpc>
                <a:spcPts val="3600"/>
              </a:lnSpc>
            </a:pPr>
            <a:r>
              <a:rPr lang="en-US" sz="3000">
                <a:solidFill>
                  <a:srgbClr val="F7F7F7"/>
                </a:solidFill>
                <a:latin typeface="Arial"/>
              </a:rPr>
              <a:t>4.  </a:t>
            </a:r>
            <a:r>
              <a:rPr lang="en-US" sz="3000">
                <a:solidFill>
                  <a:srgbClr val="F7F7F7"/>
                </a:solidFill>
                <a:latin typeface="Arial Bold"/>
              </a:rPr>
              <a:t>Personal statement</a:t>
            </a:r>
            <a:r>
              <a:rPr lang="en-US" sz="3000">
                <a:solidFill>
                  <a:srgbClr val="F7F7F7"/>
                </a:solidFill>
                <a:latin typeface="Arial"/>
              </a:rPr>
              <a:t> (3-page limit)</a:t>
            </a:r>
          </a:p>
          <a:p>
            <a:pPr marL="587216" lvl="1" indent="-293608" algn="l">
              <a:lnSpc>
                <a:spcPts val="3240"/>
              </a:lnSpc>
            </a:pPr>
            <a:endParaRPr lang="en-US" sz="3000">
              <a:solidFill>
                <a:srgbClr val="F7F7F7"/>
              </a:solidFill>
              <a:latin typeface="Arial"/>
            </a:endParaRPr>
          </a:p>
        </p:txBody>
      </p:sp>
      <p:pic>
        <p:nvPicPr>
          <p:cNvPr id="8" name="Picture 8"/>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FFBC00"/>
            </a:solidFill>
          </p:spPr>
        </p:sp>
      </p:grpSp>
      <p:sp>
        <p:nvSpPr>
          <p:cNvPr id="4" name="TextBox 4"/>
          <p:cNvSpPr txBox="1"/>
          <p:nvPr/>
        </p:nvSpPr>
        <p:spPr>
          <a:xfrm>
            <a:off x="1028700" y="732430"/>
            <a:ext cx="15592574" cy="810387"/>
          </a:xfrm>
          <a:prstGeom prst="rect">
            <a:avLst/>
          </a:prstGeom>
        </p:spPr>
        <p:txBody>
          <a:bodyPr lIns="0" tIns="0" rIns="0" bIns="0" rtlCol="0" anchor="t">
            <a:spAutoFit/>
          </a:bodyPr>
          <a:lstStyle/>
          <a:p>
            <a:pPr algn="l">
              <a:lnSpc>
                <a:spcPts val="5453"/>
              </a:lnSpc>
            </a:pPr>
            <a:r>
              <a:rPr lang="en-US" sz="5049">
                <a:solidFill>
                  <a:srgbClr val="365B6D"/>
                </a:solidFill>
                <a:latin typeface="Arial Bold"/>
              </a:rPr>
              <a:t>Personal Statement Prompts:</a:t>
            </a:r>
          </a:p>
        </p:txBody>
      </p:sp>
      <p:sp>
        <p:nvSpPr>
          <p:cNvPr id="5" name="TextBox 5"/>
          <p:cNvSpPr txBox="1"/>
          <p:nvPr/>
        </p:nvSpPr>
        <p:spPr>
          <a:xfrm>
            <a:off x="993134" y="2274898"/>
            <a:ext cx="15424982" cy="6924675"/>
          </a:xfrm>
          <a:prstGeom prst="rect">
            <a:avLst/>
          </a:prstGeom>
        </p:spPr>
        <p:txBody>
          <a:bodyPr lIns="0" tIns="0" rIns="0" bIns="0" rtlCol="0" anchor="t">
            <a:spAutoFit/>
          </a:bodyPr>
          <a:lstStyle/>
          <a:p>
            <a:pPr marL="647700" lvl="1" indent="-323850" algn="l">
              <a:lnSpc>
                <a:spcPts val="3600"/>
              </a:lnSpc>
              <a:buFont typeface="Arial"/>
              <a:buChar char="•"/>
            </a:pPr>
            <a:r>
              <a:rPr lang="en-US" sz="3000">
                <a:solidFill>
                  <a:srgbClr val="365B6D"/>
                </a:solidFill>
                <a:latin typeface="Arial"/>
              </a:rPr>
              <a:t>Please provide no more than a </a:t>
            </a:r>
            <a:r>
              <a:rPr lang="en-US" sz="3000">
                <a:solidFill>
                  <a:srgbClr val="365B6D"/>
                </a:solidFill>
                <a:latin typeface="Arial Bold"/>
              </a:rPr>
              <a:t>one-page</a:t>
            </a:r>
            <a:r>
              <a:rPr lang="en-US" sz="3000">
                <a:solidFill>
                  <a:srgbClr val="365B6D"/>
                </a:solidFill>
                <a:latin typeface="Arial"/>
              </a:rPr>
              <a:t> response</a:t>
            </a:r>
            <a:r>
              <a:rPr lang="en-US" sz="3000">
                <a:solidFill>
                  <a:srgbClr val="365B6D"/>
                </a:solidFill>
                <a:latin typeface="Arial Bold"/>
              </a:rPr>
              <a:t> to each</a:t>
            </a:r>
            <a:r>
              <a:rPr lang="en-US" sz="3000">
                <a:solidFill>
                  <a:srgbClr val="365B6D"/>
                </a:solidFill>
                <a:latin typeface="Arial"/>
              </a:rPr>
              <a:t> of the following: A statement of career purpose that describes your reasons for pursuing a doctoral study and reflects your understanding of the challenges facing PK-16 public schools in California.</a:t>
            </a:r>
          </a:p>
          <a:p>
            <a:pPr marL="647700" lvl="1" indent="-323850" algn="l">
              <a:lnSpc>
                <a:spcPts val="3600"/>
              </a:lnSpc>
              <a:buFont typeface="Arial"/>
              <a:buChar char="•"/>
            </a:pPr>
            <a:r>
              <a:rPr lang="en-US" sz="3000">
                <a:solidFill>
                  <a:srgbClr val="365B6D"/>
                </a:solidFill>
                <a:latin typeface="Arial"/>
              </a:rPr>
              <a:t>What are three accomplishments that demonstrate your leadership potential and skills for participating in education reform? </a:t>
            </a:r>
          </a:p>
          <a:p>
            <a:pPr marL="1086802" lvl="2" indent="-362268" algn="l">
              <a:lnSpc>
                <a:spcPts val="3600"/>
              </a:lnSpc>
              <a:buFont typeface="Arial"/>
              <a:buChar char="⚬"/>
            </a:pPr>
            <a:r>
              <a:rPr lang="en-US" sz="3000">
                <a:solidFill>
                  <a:srgbClr val="365B6D"/>
                </a:solidFill>
                <a:latin typeface="Arial"/>
              </a:rPr>
              <a:t>You may consider achievements in school, in postsecondary institutions, in yo ur community, and/or more generally in reform and education/social policy leadership.</a:t>
            </a:r>
          </a:p>
          <a:p>
            <a:pPr marL="647700" lvl="1" indent="-323850" algn="l">
              <a:lnSpc>
                <a:spcPts val="3600"/>
              </a:lnSpc>
              <a:buFont typeface="Arial"/>
              <a:buChar char="•"/>
            </a:pPr>
            <a:r>
              <a:rPr lang="en-US" sz="3000">
                <a:solidFill>
                  <a:srgbClr val="365B6D"/>
                </a:solidFill>
                <a:latin typeface="Arial"/>
              </a:rPr>
              <a:t>Discuss experiences and characteristics that demonstrate your ability to succeed in a rigorous program of doctoral studies in education. Include discussion that provides specific evidence concerning:</a:t>
            </a:r>
          </a:p>
          <a:p>
            <a:pPr marL="1086802" lvl="2" indent="-362268" algn="l">
              <a:lnSpc>
                <a:spcPts val="3600"/>
              </a:lnSpc>
              <a:buFont typeface="Arial"/>
              <a:buChar char="⚬"/>
            </a:pPr>
            <a:r>
              <a:rPr lang="en-US" sz="3000">
                <a:solidFill>
                  <a:srgbClr val="365B6D"/>
                </a:solidFill>
                <a:latin typeface="Arial"/>
              </a:rPr>
              <a:t>Your previous academic study;</a:t>
            </a:r>
          </a:p>
          <a:p>
            <a:pPr marL="1086802" lvl="2" indent="-362268" algn="l">
              <a:lnSpc>
                <a:spcPts val="3600"/>
              </a:lnSpc>
              <a:buFont typeface="Arial"/>
              <a:buChar char="⚬"/>
            </a:pPr>
            <a:r>
              <a:rPr lang="en-US" sz="3000">
                <a:solidFill>
                  <a:srgbClr val="365B6D"/>
                </a:solidFill>
                <a:latin typeface="Arial"/>
              </a:rPr>
              <a:t>Your problem-solving ability; and</a:t>
            </a:r>
          </a:p>
          <a:p>
            <a:pPr marL="1086802" lvl="2" indent="-362268" algn="l">
              <a:lnSpc>
                <a:spcPts val="3600"/>
              </a:lnSpc>
              <a:buFont typeface="Arial"/>
              <a:buChar char="⚬"/>
            </a:pPr>
            <a:r>
              <a:rPr lang="en-US" sz="3000">
                <a:solidFill>
                  <a:srgbClr val="365B6D"/>
                </a:solidFill>
                <a:latin typeface="Arial"/>
              </a:rPr>
              <a:t>Your interest in critically accessing and improving educational policies and practices.</a:t>
            </a:r>
          </a:p>
          <a:p>
            <a:pPr marL="1086802" lvl="2" indent="-362268" algn="l">
              <a:lnSpc>
                <a:spcPts val="3600"/>
              </a:lnSpc>
            </a:pPr>
            <a:endParaRPr lang="en-US" sz="3000">
              <a:solidFill>
                <a:srgbClr val="365B6D"/>
              </a:solidFill>
              <a:latin typeface="Arial"/>
            </a:endParaRPr>
          </a:p>
        </p:txBody>
      </p:sp>
      <p:pic>
        <p:nvPicPr>
          <p:cNvPr id="6" name="Picture 6"/>
          <p:cNvPicPr>
            <a:picLocks noChangeAspect="1"/>
          </p:cNvPicPr>
          <p:nvPr/>
        </p:nvPicPr>
        <p:blipFill>
          <a:blip r:embed="rId2"/>
          <a:srcRect l="78" r="78"/>
          <a:stretch>
            <a:fillRect/>
          </a:stretch>
        </p:blipFill>
        <p:spPr>
          <a:xfrm>
            <a:off x="16289870" y="176980"/>
            <a:ext cx="1806913" cy="2171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TextBox 2"/>
          <p:cNvSpPr txBox="1"/>
          <p:nvPr/>
        </p:nvSpPr>
        <p:spPr>
          <a:xfrm>
            <a:off x="1110441" y="981075"/>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Required Application Elements: Cal State Apply</a:t>
            </a:r>
          </a:p>
        </p:txBody>
      </p:sp>
      <p:sp>
        <p:nvSpPr>
          <p:cNvPr id="3" name="TextBox 3"/>
          <p:cNvSpPr txBox="1"/>
          <p:nvPr/>
        </p:nvSpPr>
        <p:spPr>
          <a:xfrm>
            <a:off x="1110441" y="2628848"/>
            <a:ext cx="16278464" cy="6649880"/>
          </a:xfrm>
          <a:prstGeom prst="rect">
            <a:avLst/>
          </a:prstGeom>
        </p:spPr>
        <p:txBody>
          <a:bodyPr lIns="0" tIns="0" rIns="0" bIns="0" rtlCol="0" anchor="t">
            <a:spAutoFit/>
          </a:bodyPr>
          <a:lstStyle/>
          <a:p>
            <a:pPr marL="325755" lvl="2" indent="-108585" algn="l">
              <a:lnSpc>
                <a:spcPts val="3888"/>
              </a:lnSpc>
              <a:buFont typeface="Arial"/>
              <a:buChar char="⚬"/>
            </a:pPr>
            <a:r>
              <a:rPr lang="en-US" sz="3600" spc="33">
                <a:solidFill>
                  <a:srgbClr val="F2F1EC"/>
                </a:solidFill>
                <a:latin typeface="TT Rounds Condensed"/>
              </a:rPr>
              <a:t>Submit completed CSU Graduate/Post-baccalaureate Application for Admission </a:t>
            </a:r>
            <a:r>
              <a:rPr lang="en-US" sz="3600" spc="33">
                <a:solidFill>
                  <a:srgbClr val="F2F1EC"/>
                </a:solidFill>
                <a:latin typeface="TT Rounds Condensed Bold Italics"/>
              </a:rPr>
              <a:t>online to</a:t>
            </a:r>
            <a:r>
              <a:rPr lang="en-US" sz="3600" spc="33">
                <a:solidFill>
                  <a:srgbClr val="F2F1EC"/>
                </a:solidFill>
                <a:latin typeface="TT Rounds Condensed"/>
              </a:rPr>
              <a:t> </a:t>
            </a:r>
            <a:r>
              <a:rPr lang="en-US" sz="3600" spc="33">
                <a:solidFill>
                  <a:srgbClr val="F2F1EC"/>
                </a:solidFill>
                <a:latin typeface="TT Rounds Condensed Bold Italics"/>
              </a:rPr>
              <a:t>Cal State APPLY</a:t>
            </a:r>
          </a:p>
          <a:p>
            <a:pPr marL="325755" lvl="2" indent="-108585" algn="l">
              <a:lnSpc>
                <a:spcPts val="3888"/>
              </a:lnSpc>
            </a:pPr>
            <a:endParaRPr lang="en-US" sz="3600" spc="33">
              <a:solidFill>
                <a:srgbClr val="F2F1EC"/>
              </a:solidFill>
              <a:latin typeface="TT Rounds Condensed Bold Italics"/>
            </a:endParaRPr>
          </a:p>
        </p:txBody>
      </p:sp>
      <p:sp>
        <p:nvSpPr>
          <p:cNvPr id="4" name="Freeform 4"/>
          <p:cNvSpPr/>
          <p:nvPr/>
        </p:nvSpPr>
        <p:spPr>
          <a:xfrm>
            <a:off x="1423406" y="3863895"/>
            <a:ext cx="14429486" cy="5896032"/>
          </a:xfrm>
          <a:custGeom>
            <a:avLst/>
            <a:gdLst/>
            <a:ahLst/>
            <a:cxnLst/>
            <a:rect l="l" t="t" r="r" b="b"/>
            <a:pathLst>
              <a:path w="14429486" h="5896032">
                <a:moveTo>
                  <a:pt x="0" y="0"/>
                </a:moveTo>
                <a:lnTo>
                  <a:pt x="14429486" y="0"/>
                </a:lnTo>
                <a:lnTo>
                  <a:pt x="14429486" y="5896032"/>
                </a:lnTo>
                <a:lnTo>
                  <a:pt x="0" y="5896032"/>
                </a:lnTo>
                <a:lnTo>
                  <a:pt x="0" y="0"/>
                </a:lnTo>
                <a:close/>
              </a:path>
            </a:pathLst>
          </a:custGeom>
          <a:blipFill>
            <a:blip r:embed="rId3"/>
            <a:stretch>
              <a:fillRect t="-1336" b="-1336"/>
            </a:stretch>
          </a:blipFill>
        </p:spPr>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extBox 2"/>
          <p:cNvSpPr txBox="1"/>
          <p:nvPr/>
        </p:nvSpPr>
        <p:spPr>
          <a:xfrm>
            <a:off x="1028700" y="724508"/>
            <a:ext cx="15592574" cy="810387"/>
          </a:xfrm>
          <a:prstGeom prst="rect">
            <a:avLst/>
          </a:prstGeom>
        </p:spPr>
        <p:txBody>
          <a:bodyPr lIns="0" tIns="0" rIns="0" bIns="0" rtlCol="0" anchor="t">
            <a:spAutoFit/>
          </a:bodyPr>
          <a:lstStyle/>
          <a:p>
            <a:pPr algn="l">
              <a:lnSpc>
                <a:spcPts val="5453"/>
              </a:lnSpc>
            </a:pPr>
            <a:r>
              <a:rPr lang="en-US" sz="5049">
                <a:solidFill>
                  <a:srgbClr val="365B6D"/>
                </a:solidFill>
                <a:latin typeface="Arial Bold"/>
              </a:rPr>
              <a:t>Required Application Elements: Cal State Apply</a:t>
            </a:r>
          </a:p>
        </p:txBody>
      </p:sp>
      <p:sp>
        <p:nvSpPr>
          <p:cNvPr id="3" name="TextBox 3"/>
          <p:cNvSpPr txBox="1"/>
          <p:nvPr/>
        </p:nvSpPr>
        <p:spPr>
          <a:xfrm>
            <a:off x="1005959" y="2493655"/>
            <a:ext cx="7088426" cy="1268384"/>
          </a:xfrm>
          <a:prstGeom prst="rect">
            <a:avLst/>
          </a:prstGeom>
        </p:spPr>
        <p:txBody>
          <a:bodyPr lIns="0" tIns="0" rIns="0" bIns="0" rtlCol="0" anchor="t">
            <a:spAutoFit/>
          </a:bodyPr>
          <a:lstStyle/>
          <a:p>
            <a:pPr marL="325755" lvl="2" indent="-108585" algn="l">
              <a:lnSpc>
                <a:spcPts val="3888"/>
              </a:lnSpc>
              <a:buFont typeface="Arial"/>
              <a:buChar char="⚬"/>
            </a:pPr>
            <a:r>
              <a:rPr lang="en-US" sz="3600" spc="33">
                <a:solidFill>
                  <a:srgbClr val="365B6D"/>
                </a:solidFill>
                <a:latin typeface="TT Rounds Condensed"/>
              </a:rPr>
              <a:t>Inside your application</a:t>
            </a:r>
          </a:p>
          <a:p>
            <a:pPr marL="325755" lvl="2" indent="-108585" algn="l">
              <a:lnSpc>
                <a:spcPts val="3888"/>
              </a:lnSpc>
            </a:pPr>
            <a:endParaRPr lang="en-US" sz="3600" spc="33">
              <a:solidFill>
                <a:srgbClr val="365B6D"/>
              </a:solidFill>
              <a:latin typeface="TT Rounds Condensed"/>
            </a:endParaRPr>
          </a:p>
        </p:txBody>
      </p:sp>
      <p:grpSp>
        <p:nvGrpSpPr>
          <p:cNvPr id="4" name="Group 4"/>
          <p:cNvGrpSpPr/>
          <p:nvPr/>
        </p:nvGrpSpPr>
        <p:grpSpPr>
          <a:xfrm>
            <a:off x="1028700" y="2039719"/>
            <a:ext cx="16536628" cy="7523077"/>
            <a:chOff x="0" y="0"/>
            <a:chExt cx="22048838" cy="10030769"/>
          </a:xfrm>
        </p:grpSpPr>
        <p:sp>
          <p:nvSpPr>
            <p:cNvPr id="5" name="Freeform 5"/>
            <p:cNvSpPr/>
            <p:nvPr/>
          </p:nvSpPr>
          <p:spPr>
            <a:xfrm>
              <a:off x="0" y="0"/>
              <a:ext cx="22048851" cy="10030822"/>
            </a:xfrm>
            <a:custGeom>
              <a:avLst/>
              <a:gdLst/>
              <a:ahLst/>
              <a:cxnLst/>
              <a:rect l="l" t="t" r="r" b="b"/>
              <a:pathLst>
                <a:path w="22048851" h="10030822">
                  <a:moveTo>
                    <a:pt x="0" y="0"/>
                  </a:moveTo>
                  <a:lnTo>
                    <a:pt x="22048851" y="0"/>
                  </a:lnTo>
                  <a:lnTo>
                    <a:pt x="22048851" y="10030822"/>
                  </a:lnTo>
                  <a:lnTo>
                    <a:pt x="0" y="10030822"/>
                  </a:lnTo>
                  <a:close/>
                </a:path>
              </a:pathLst>
            </a:custGeom>
            <a:solidFill>
              <a:srgbClr val="41C1BA"/>
            </a:solidFill>
          </p:spPr>
        </p:sp>
      </p:grpSp>
      <p:sp>
        <p:nvSpPr>
          <p:cNvPr id="6" name="Freeform 6"/>
          <p:cNvSpPr/>
          <p:nvPr/>
        </p:nvSpPr>
        <p:spPr>
          <a:xfrm>
            <a:off x="1522812" y="2735577"/>
            <a:ext cx="12087478" cy="6207562"/>
          </a:xfrm>
          <a:custGeom>
            <a:avLst/>
            <a:gdLst/>
            <a:ahLst/>
            <a:cxnLst/>
            <a:rect l="l" t="t" r="r" b="b"/>
            <a:pathLst>
              <a:path w="12087478" h="6207562">
                <a:moveTo>
                  <a:pt x="0" y="0"/>
                </a:moveTo>
                <a:lnTo>
                  <a:pt x="12087477" y="0"/>
                </a:lnTo>
                <a:lnTo>
                  <a:pt x="12087477" y="6207561"/>
                </a:lnTo>
                <a:lnTo>
                  <a:pt x="0" y="6207561"/>
                </a:lnTo>
                <a:lnTo>
                  <a:pt x="0" y="0"/>
                </a:lnTo>
                <a:close/>
              </a:path>
            </a:pathLst>
          </a:custGeom>
          <a:blipFill>
            <a:blip r:embed="rId3"/>
            <a:stretch>
              <a:fillRect/>
            </a:stretch>
          </a:blipFill>
        </p:spPr>
      </p:sp>
      <p:grpSp>
        <p:nvGrpSpPr>
          <p:cNvPr id="7" name="Group 7"/>
          <p:cNvGrpSpPr/>
          <p:nvPr/>
        </p:nvGrpSpPr>
        <p:grpSpPr>
          <a:xfrm>
            <a:off x="12825995" y="6594296"/>
            <a:ext cx="784295" cy="398717"/>
            <a:chOff x="0" y="0"/>
            <a:chExt cx="1045726" cy="531622"/>
          </a:xfrm>
        </p:grpSpPr>
        <p:sp>
          <p:nvSpPr>
            <p:cNvPr id="8" name="Freeform 8"/>
            <p:cNvSpPr/>
            <p:nvPr/>
          </p:nvSpPr>
          <p:spPr>
            <a:xfrm>
              <a:off x="3175" y="3175"/>
              <a:ext cx="1039368" cy="525272"/>
            </a:xfrm>
            <a:custGeom>
              <a:avLst/>
              <a:gdLst/>
              <a:ahLst/>
              <a:cxnLst/>
              <a:rect l="l" t="t" r="r" b="b"/>
              <a:pathLst>
                <a:path w="1039368" h="525272">
                  <a:moveTo>
                    <a:pt x="0" y="262636"/>
                  </a:moveTo>
                  <a:lnTo>
                    <a:pt x="264160" y="0"/>
                  </a:lnTo>
                  <a:lnTo>
                    <a:pt x="264160" y="131318"/>
                  </a:lnTo>
                  <a:lnTo>
                    <a:pt x="1039368" y="131318"/>
                  </a:lnTo>
                  <a:lnTo>
                    <a:pt x="1039368" y="393954"/>
                  </a:lnTo>
                  <a:lnTo>
                    <a:pt x="264160" y="393954"/>
                  </a:lnTo>
                  <a:lnTo>
                    <a:pt x="264160" y="525272"/>
                  </a:lnTo>
                  <a:close/>
                </a:path>
              </a:pathLst>
            </a:custGeom>
            <a:solidFill>
              <a:srgbClr val="289DD2"/>
            </a:solidFill>
          </p:spPr>
        </p:sp>
        <p:sp>
          <p:nvSpPr>
            <p:cNvPr id="9" name="Freeform 9"/>
            <p:cNvSpPr/>
            <p:nvPr/>
          </p:nvSpPr>
          <p:spPr>
            <a:xfrm>
              <a:off x="0" y="-254"/>
              <a:ext cx="1045718" cy="532130"/>
            </a:xfrm>
            <a:custGeom>
              <a:avLst/>
              <a:gdLst/>
              <a:ahLst/>
              <a:cxnLst/>
              <a:rect l="l" t="t" r="r" b="b"/>
              <a:pathLst>
                <a:path w="1045718" h="532130">
                  <a:moveTo>
                    <a:pt x="889" y="263779"/>
                  </a:moveTo>
                  <a:lnTo>
                    <a:pt x="265176" y="1143"/>
                  </a:lnTo>
                  <a:cubicBezTo>
                    <a:pt x="266065" y="254"/>
                    <a:pt x="267462" y="0"/>
                    <a:pt x="268605" y="508"/>
                  </a:cubicBezTo>
                  <a:cubicBezTo>
                    <a:pt x="269748" y="1016"/>
                    <a:pt x="270510" y="2159"/>
                    <a:pt x="270510" y="3429"/>
                  </a:cubicBezTo>
                  <a:lnTo>
                    <a:pt x="270510" y="134747"/>
                  </a:lnTo>
                  <a:lnTo>
                    <a:pt x="267335" y="134747"/>
                  </a:lnTo>
                  <a:lnTo>
                    <a:pt x="267335" y="131572"/>
                  </a:lnTo>
                  <a:lnTo>
                    <a:pt x="1042543" y="131572"/>
                  </a:lnTo>
                  <a:cubicBezTo>
                    <a:pt x="1044321" y="131572"/>
                    <a:pt x="1045718" y="132969"/>
                    <a:pt x="1045718" y="134747"/>
                  </a:cubicBezTo>
                  <a:lnTo>
                    <a:pt x="1045718" y="397383"/>
                  </a:lnTo>
                  <a:cubicBezTo>
                    <a:pt x="1045718" y="399161"/>
                    <a:pt x="1044321" y="400558"/>
                    <a:pt x="1042543" y="400558"/>
                  </a:cubicBezTo>
                  <a:lnTo>
                    <a:pt x="267335" y="400558"/>
                  </a:lnTo>
                  <a:lnTo>
                    <a:pt x="267335" y="397383"/>
                  </a:lnTo>
                  <a:lnTo>
                    <a:pt x="270510" y="397383"/>
                  </a:lnTo>
                  <a:lnTo>
                    <a:pt x="270510" y="528701"/>
                  </a:lnTo>
                  <a:cubicBezTo>
                    <a:pt x="270510" y="529971"/>
                    <a:pt x="269748" y="531114"/>
                    <a:pt x="268605" y="531622"/>
                  </a:cubicBezTo>
                  <a:cubicBezTo>
                    <a:pt x="267462" y="532130"/>
                    <a:pt x="266065" y="531876"/>
                    <a:pt x="265176" y="530987"/>
                  </a:cubicBezTo>
                  <a:lnTo>
                    <a:pt x="889" y="268351"/>
                  </a:lnTo>
                  <a:cubicBezTo>
                    <a:pt x="381" y="267716"/>
                    <a:pt x="0" y="266954"/>
                    <a:pt x="0" y="266065"/>
                  </a:cubicBezTo>
                  <a:cubicBezTo>
                    <a:pt x="0" y="265176"/>
                    <a:pt x="381" y="264414"/>
                    <a:pt x="889" y="263779"/>
                  </a:cubicBezTo>
                  <a:moveTo>
                    <a:pt x="5334" y="268224"/>
                  </a:moveTo>
                  <a:lnTo>
                    <a:pt x="3048" y="265938"/>
                  </a:lnTo>
                  <a:lnTo>
                    <a:pt x="5334" y="263652"/>
                  </a:lnTo>
                  <a:lnTo>
                    <a:pt x="269494" y="526288"/>
                  </a:lnTo>
                  <a:lnTo>
                    <a:pt x="267208" y="528574"/>
                  </a:lnTo>
                  <a:lnTo>
                    <a:pt x="264160" y="528574"/>
                  </a:lnTo>
                  <a:lnTo>
                    <a:pt x="264160" y="397383"/>
                  </a:lnTo>
                  <a:cubicBezTo>
                    <a:pt x="264160" y="395605"/>
                    <a:pt x="265557" y="394208"/>
                    <a:pt x="267335" y="394208"/>
                  </a:cubicBezTo>
                  <a:lnTo>
                    <a:pt x="1042543" y="394208"/>
                  </a:lnTo>
                  <a:lnTo>
                    <a:pt x="1042543" y="397383"/>
                  </a:lnTo>
                  <a:lnTo>
                    <a:pt x="1039368" y="397383"/>
                  </a:lnTo>
                  <a:lnTo>
                    <a:pt x="1039368" y="134747"/>
                  </a:lnTo>
                  <a:lnTo>
                    <a:pt x="1042543" y="134747"/>
                  </a:lnTo>
                  <a:lnTo>
                    <a:pt x="1042543" y="137922"/>
                  </a:lnTo>
                  <a:lnTo>
                    <a:pt x="267335" y="137922"/>
                  </a:lnTo>
                  <a:cubicBezTo>
                    <a:pt x="265557" y="137922"/>
                    <a:pt x="264160" y="136525"/>
                    <a:pt x="264160" y="134747"/>
                  </a:cubicBezTo>
                  <a:lnTo>
                    <a:pt x="264160" y="3429"/>
                  </a:lnTo>
                  <a:lnTo>
                    <a:pt x="267335" y="3429"/>
                  </a:lnTo>
                  <a:lnTo>
                    <a:pt x="269621" y="5715"/>
                  </a:lnTo>
                  <a:lnTo>
                    <a:pt x="5461" y="268351"/>
                  </a:lnTo>
                  <a:close/>
                </a:path>
              </a:pathLst>
            </a:custGeom>
            <a:solidFill>
              <a:srgbClr val="365B6D"/>
            </a:solidFill>
          </p:spPr>
        </p:sp>
      </p:grpSp>
      <p:sp>
        <p:nvSpPr>
          <p:cNvPr id="10" name="TextBox 10"/>
          <p:cNvSpPr txBox="1"/>
          <p:nvPr/>
        </p:nvSpPr>
        <p:spPr>
          <a:xfrm>
            <a:off x="13917534" y="6379726"/>
            <a:ext cx="3647795" cy="1437137"/>
          </a:xfrm>
          <a:prstGeom prst="rect">
            <a:avLst/>
          </a:prstGeom>
        </p:spPr>
        <p:txBody>
          <a:bodyPr lIns="0" tIns="0" rIns="0" bIns="0" rtlCol="0" anchor="t">
            <a:spAutoFit/>
          </a:bodyPr>
          <a:lstStyle/>
          <a:p>
            <a:pPr algn="l">
              <a:lnSpc>
                <a:spcPts val="3764"/>
              </a:lnSpc>
            </a:pPr>
            <a:r>
              <a:rPr lang="en-US" sz="3137" spc="29">
                <a:solidFill>
                  <a:srgbClr val="365B6D"/>
                </a:solidFill>
                <a:latin typeface="TT Rounds Condensed Bold"/>
              </a:rPr>
              <a:t>EdD Supplemental Application (Quad.#4)</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TextBox 2"/>
          <p:cNvSpPr txBox="1"/>
          <p:nvPr/>
        </p:nvSpPr>
        <p:spPr>
          <a:xfrm>
            <a:off x="860044" y="785431"/>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Required Application Elements: Cal State Apply</a:t>
            </a:r>
          </a:p>
        </p:txBody>
      </p:sp>
      <p:sp>
        <p:nvSpPr>
          <p:cNvPr id="3" name="TextBox 3"/>
          <p:cNvSpPr txBox="1"/>
          <p:nvPr/>
        </p:nvSpPr>
        <p:spPr>
          <a:xfrm>
            <a:off x="860044" y="2288959"/>
            <a:ext cx="7088426" cy="1268384"/>
          </a:xfrm>
          <a:prstGeom prst="rect">
            <a:avLst/>
          </a:prstGeom>
        </p:spPr>
        <p:txBody>
          <a:bodyPr lIns="0" tIns="0" rIns="0" bIns="0" rtlCol="0" anchor="t">
            <a:spAutoFit/>
          </a:bodyPr>
          <a:lstStyle/>
          <a:p>
            <a:pPr marL="325755" lvl="2" indent="-108585" algn="l">
              <a:lnSpc>
                <a:spcPts val="3888"/>
              </a:lnSpc>
              <a:buFont typeface="Arial"/>
              <a:buChar char="⚬"/>
            </a:pPr>
            <a:r>
              <a:rPr lang="en-US" sz="3600" spc="33">
                <a:solidFill>
                  <a:srgbClr val="F2F1EC"/>
                </a:solidFill>
                <a:latin typeface="TT Rounds Condensed"/>
              </a:rPr>
              <a:t>Inside your application</a:t>
            </a:r>
          </a:p>
          <a:p>
            <a:pPr marL="325755" lvl="2" indent="-108585" algn="l">
              <a:lnSpc>
                <a:spcPts val="3888"/>
              </a:lnSpc>
            </a:pPr>
            <a:endParaRPr lang="en-US" sz="3600" spc="33">
              <a:solidFill>
                <a:srgbClr val="F2F1EC"/>
              </a:solidFill>
              <a:latin typeface="TT Rounds Condensed"/>
            </a:endParaRPr>
          </a:p>
        </p:txBody>
      </p:sp>
      <p:sp>
        <p:nvSpPr>
          <p:cNvPr id="4" name="Freeform 4"/>
          <p:cNvSpPr/>
          <p:nvPr/>
        </p:nvSpPr>
        <p:spPr>
          <a:xfrm>
            <a:off x="3803717" y="3196934"/>
            <a:ext cx="11108785" cy="6433225"/>
          </a:xfrm>
          <a:custGeom>
            <a:avLst/>
            <a:gdLst/>
            <a:ahLst/>
            <a:cxnLst/>
            <a:rect l="l" t="t" r="r" b="b"/>
            <a:pathLst>
              <a:path w="11108785" h="6433225">
                <a:moveTo>
                  <a:pt x="0" y="0"/>
                </a:moveTo>
                <a:lnTo>
                  <a:pt x="11108785" y="0"/>
                </a:lnTo>
                <a:lnTo>
                  <a:pt x="11108785" y="6433225"/>
                </a:lnTo>
                <a:lnTo>
                  <a:pt x="0" y="6433225"/>
                </a:lnTo>
                <a:lnTo>
                  <a:pt x="0" y="0"/>
                </a:lnTo>
                <a:close/>
              </a:path>
            </a:pathLst>
          </a:custGeom>
          <a:blipFill>
            <a:blip r:embed="rId3"/>
            <a:stretch>
              <a:fillRect/>
            </a:stretch>
          </a:blipFill>
        </p:spPr>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1652" y="1414357"/>
            <a:ext cx="8704054" cy="8870984"/>
            <a:chOff x="0" y="0"/>
            <a:chExt cx="11605405" cy="11827979"/>
          </a:xfrm>
        </p:grpSpPr>
        <p:sp>
          <p:nvSpPr>
            <p:cNvPr id="3" name="Freeform 3"/>
            <p:cNvSpPr/>
            <p:nvPr/>
          </p:nvSpPr>
          <p:spPr>
            <a:xfrm>
              <a:off x="6030" y="6350"/>
              <a:ext cx="11593355" cy="11815318"/>
            </a:xfrm>
            <a:custGeom>
              <a:avLst/>
              <a:gdLst/>
              <a:ahLst/>
              <a:cxnLst/>
              <a:rect l="l" t="t" r="r" b="b"/>
              <a:pathLst>
                <a:path w="11593355" h="11815318">
                  <a:moveTo>
                    <a:pt x="0" y="0"/>
                  </a:moveTo>
                  <a:lnTo>
                    <a:pt x="11593354" y="0"/>
                  </a:lnTo>
                  <a:lnTo>
                    <a:pt x="11593354" y="11815318"/>
                  </a:lnTo>
                  <a:lnTo>
                    <a:pt x="0" y="11815318"/>
                  </a:lnTo>
                  <a:close/>
                </a:path>
              </a:pathLst>
            </a:custGeom>
            <a:solidFill>
              <a:srgbClr val="365B6D"/>
            </a:solidFill>
          </p:spPr>
        </p:sp>
        <p:sp>
          <p:nvSpPr>
            <p:cNvPr id="4" name="Freeform 4"/>
            <p:cNvSpPr/>
            <p:nvPr/>
          </p:nvSpPr>
          <p:spPr>
            <a:xfrm>
              <a:off x="0" y="0"/>
              <a:ext cx="11605415" cy="11828018"/>
            </a:xfrm>
            <a:custGeom>
              <a:avLst/>
              <a:gdLst/>
              <a:ahLst/>
              <a:cxnLst/>
              <a:rect l="l" t="t" r="r" b="b"/>
              <a:pathLst>
                <a:path w="11605415" h="11828018">
                  <a:moveTo>
                    <a:pt x="6030" y="0"/>
                  </a:moveTo>
                  <a:lnTo>
                    <a:pt x="11599384" y="0"/>
                  </a:lnTo>
                  <a:cubicBezTo>
                    <a:pt x="11602762" y="0"/>
                    <a:pt x="11605415" y="2794"/>
                    <a:pt x="11605415" y="6350"/>
                  </a:cubicBezTo>
                  <a:lnTo>
                    <a:pt x="11605415" y="11821668"/>
                  </a:lnTo>
                  <a:cubicBezTo>
                    <a:pt x="11605415" y="11825225"/>
                    <a:pt x="11602762" y="11828018"/>
                    <a:pt x="11599384" y="11828018"/>
                  </a:cubicBezTo>
                  <a:lnTo>
                    <a:pt x="6030" y="11828018"/>
                  </a:lnTo>
                  <a:cubicBezTo>
                    <a:pt x="2653" y="11828018"/>
                    <a:pt x="0" y="11825225"/>
                    <a:pt x="0" y="11821668"/>
                  </a:cubicBezTo>
                  <a:lnTo>
                    <a:pt x="0" y="6350"/>
                  </a:lnTo>
                  <a:cubicBezTo>
                    <a:pt x="0" y="2794"/>
                    <a:pt x="2653" y="0"/>
                    <a:pt x="6030" y="0"/>
                  </a:cubicBezTo>
                  <a:moveTo>
                    <a:pt x="6030" y="12700"/>
                  </a:moveTo>
                  <a:lnTo>
                    <a:pt x="6030" y="6350"/>
                  </a:lnTo>
                  <a:lnTo>
                    <a:pt x="12059" y="6350"/>
                  </a:lnTo>
                  <a:lnTo>
                    <a:pt x="12059" y="11821668"/>
                  </a:lnTo>
                  <a:lnTo>
                    <a:pt x="6030" y="11821668"/>
                  </a:lnTo>
                  <a:lnTo>
                    <a:pt x="6030" y="11815318"/>
                  </a:lnTo>
                  <a:lnTo>
                    <a:pt x="11599384" y="11815318"/>
                  </a:lnTo>
                  <a:lnTo>
                    <a:pt x="11599384" y="11821668"/>
                  </a:lnTo>
                  <a:lnTo>
                    <a:pt x="11593354" y="11821668"/>
                  </a:lnTo>
                  <a:lnTo>
                    <a:pt x="11593354" y="6350"/>
                  </a:lnTo>
                  <a:lnTo>
                    <a:pt x="11599384" y="6350"/>
                  </a:lnTo>
                  <a:lnTo>
                    <a:pt x="11599384" y="12700"/>
                  </a:lnTo>
                  <a:lnTo>
                    <a:pt x="6030" y="12700"/>
                  </a:lnTo>
                  <a:close/>
                </a:path>
              </a:pathLst>
            </a:custGeom>
            <a:solidFill>
              <a:srgbClr val="F7F7F7"/>
            </a:solidFill>
          </p:spPr>
        </p:sp>
      </p:grpSp>
      <p:grpSp>
        <p:nvGrpSpPr>
          <p:cNvPr id="5" name="Group 5"/>
          <p:cNvGrpSpPr/>
          <p:nvPr/>
        </p:nvGrpSpPr>
        <p:grpSpPr>
          <a:xfrm>
            <a:off x="550167" y="2101977"/>
            <a:ext cx="7633743" cy="7682781"/>
            <a:chOff x="0" y="0"/>
            <a:chExt cx="10484963" cy="10552317"/>
          </a:xfrm>
        </p:grpSpPr>
        <p:sp>
          <p:nvSpPr>
            <p:cNvPr id="6" name="Freeform 6"/>
            <p:cNvSpPr/>
            <p:nvPr/>
          </p:nvSpPr>
          <p:spPr>
            <a:xfrm>
              <a:off x="5993" y="6508"/>
              <a:ext cx="10472939" cy="10539261"/>
            </a:xfrm>
            <a:custGeom>
              <a:avLst/>
              <a:gdLst/>
              <a:ahLst/>
              <a:cxnLst/>
              <a:rect l="l" t="t" r="r" b="b"/>
              <a:pathLst>
                <a:path w="10472939" h="10539261">
                  <a:moveTo>
                    <a:pt x="0" y="0"/>
                  </a:moveTo>
                  <a:lnTo>
                    <a:pt x="10472939" y="0"/>
                  </a:lnTo>
                  <a:lnTo>
                    <a:pt x="10472939" y="10539261"/>
                  </a:lnTo>
                  <a:lnTo>
                    <a:pt x="0" y="10539261"/>
                  </a:lnTo>
                  <a:close/>
                </a:path>
              </a:pathLst>
            </a:custGeom>
            <a:solidFill>
              <a:srgbClr val="FFBC00"/>
            </a:solidFill>
          </p:spPr>
        </p:sp>
        <p:sp>
          <p:nvSpPr>
            <p:cNvPr id="7" name="Freeform 7"/>
            <p:cNvSpPr/>
            <p:nvPr/>
          </p:nvSpPr>
          <p:spPr>
            <a:xfrm>
              <a:off x="0" y="0"/>
              <a:ext cx="10484926" cy="10552278"/>
            </a:xfrm>
            <a:custGeom>
              <a:avLst/>
              <a:gdLst/>
              <a:ahLst/>
              <a:cxnLst/>
              <a:rect l="l" t="t" r="r" b="b"/>
              <a:pathLst>
                <a:path w="10484926" h="10552278">
                  <a:moveTo>
                    <a:pt x="5993" y="0"/>
                  </a:moveTo>
                  <a:lnTo>
                    <a:pt x="10478932" y="0"/>
                  </a:lnTo>
                  <a:cubicBezTo>
                    <a:pt x="10482289" y="0"/>
                    <a:pt x="10484926" y="2864"/>
                    <a:pt x="10484926" y="6508"/>
                  </a:cubicBezTo>
                  <a:lnTo>
                    <a:pt x="10484926" y="10545769"/>
                  </a:lnTo>
                  <a:cubicBezTo>
                    <a:pt x="10484926" y="10549415"/>
                    <a:pt x="10482289" y="10552278"/>
                    <a:pt x="10478932" y="10552278"/>
                  </a:cubicBezTo>
                  <a:lnTo>
                    <a:pt x="5993" y="10552278"/>
                  </a:lnTo>
                  <a:cubicBezTo>
                    <a:pt x="2637" y="10552278"/>
                    <a:pt x="0" y="10549415"/>
                    <a:pt x="0" y="10545769"/>
                  </a:cubicBezTo>
                  <a:lnTo>
                    <a:pt x="0" y="6508"/>
                  </a:lnTo>
                  <a:cubicBezTo>
                    <a:pt x="0" y="2864"/>
                    <a:pt x="2637" y="0"/>
                    <a:pt x="5993" y="0"/>
                  </a:cubicBezTo>
                  <a:moveTo>
                    <a:pt x="5993" y="13017"/>
                  </a:moveTo>
                  <a:lnTo>
                    <a:pt x="5993" y="6508"/>
                  </a:lnTo>
                  <a:lnTo>
                    <a:pt x="11987" y="6508"/>
                  </a:lnTo>
                  <a:lnTo>
                    <a:pt x="11987" y="10545769"/>
                  </a:lnTo>
                  <a:lnTo>
                    <a:pt x="5993" y="10545769"/>
                  </a:lnTo>
                  <a:lnTo>
                    <a:pt x="5993" y="10539261"/>
                  </a:lnTo>
                  <a:lnTo>
                    <a:pt x="10478932" y="10539261"/>
                  </a:lnTo>
                  <a:lnTo>
                    <a:pt x="10478932" y="10545769"/>
                  </a:lnTo>
                  <a:lnTo>
                    <a:pt x="10472939" y="10545769"/>
                  </a:lnTo>
                  <a:lnTo>
                    <a:pt x="10472939" y="6508"/>
                  </a:lnTo>
                  <a:lnTo>
                    <a:pt x="10478932" y="6508"/>
                  </a:lnTo>
                  <a:lnTo>
                    <a:pt x="10478932" y="13017"/>
                  </a:lnTo>
                  <a:lnTo>
                    <a:pt x="5993" y="13017"/>
                  </a:lnTo>
                  <a:close/>
                </a:path>
              </a:pathLst>
            </a:custGeom>
            <a:solidFill>
              <a:srgbClr val="F7F7F7"/>
            </a:solidFill>
          </p:spPr>
        </p:sp>
      </p:grpSp>
      <p:sp>
        <p:nvSpPr>
          <p:cNvPr id="8" name="Freeform 8"/>
          <p:cNvSpPr/>
          <p:nvPr/>
        </p:nvSpPr>
        <p:spPr>
          <a:xfrm>
            <a:off x="8712030" y="1414357"/>
            <a:ext cx="9575970" cy="8823761"/>
          </a:xfrm>
          <a:custGeom>
            <a:avLst/>
            <a:gdLst/>
            <a:ahLst/>
            <a:cxnLst/>
            <a:rect l="l" t="t" r="r" b="b"/>
            <a:pathLst>
              <a:path w="9575970" h="8823761">
                <a:moveTo>
                  <a:pt x="0" y="0"/>
                </a:moveTo>
                <a:lnTo>
                  <a:pt x="9575970" y="0"/>
                </a:lnTo>
                <a:lnTo>
                  <a:pt x="9575970" y="8823761"/>
                </a:lnTo>
                <a:lnTo>
                  <a:pt x="0" y="8823761"/>
                </a:lnTo>
                <a:lnTo>
                  <a:pt x="0" y="0"/>
                </a:lnTo>
                <a:close/>
              </a:path>
            </a:pathLst>
          </a:custGeom>
          <a:blipFill>
            <a:blip r:embed="rId2"/>
            <a:stretch>
              <a:fillRect l="-30379" r="-8577" b="-535"/>
            </a:stretch>
          </a:blipFill>
        </p:spPr>
      </p:sp>
      <p:sp>
        <p:nvSpPr>
          <p:cNvPr id="9" name="TextBox 9"/>
          <p:cNvSpPr txBox="1"/>
          <p:nvPr/>
        </p:nvSpPr>
        <p:spPr>
          <a:xfrm>
            <a:off x="9247346" y="10332720"/>
            <a:ext cx="8951595" cy="146685"/>
          </a:xfrm>
          <a:prstGeom prst="rect">
            <a:avLst/>
          </a:prstGeom>
        </p:spPr>
        <p:txBody>
          <a:bodyPr lIns="0" tIns="0" rIns="0" bIns="0" rtlCol="0" anchor="t">
            <a:spAutoFit/>
          </a:bodyPr>
          <a:lstStyle/>
          <a:p>
            <a:pPr algn="l">
              <a:lnSpc>
                <a:spcPts val="1547"/>
              </a:lnSpc>
            </a:pPr>
            <a:r>
              <a:rPr lang="en-US" sz="1289" u="sng" spc="12">
                <a:solidFill>
                  <a:srgbClr val="365B6D"/>
                </a:solidFill>
                <a:latin typeface="TT Rounds Condensed"/>
                <a:hlinkClick r:id="rId3" tooltip="https://en.wikipedia.org/wiki/File:Cal_State_University,_Los_Angeles.jpg"/>
              </a:rPr>
              <a:t>This Photo</a:t>
            </a:r>
            <a:r>
              <a:rPr lang="en-US" sz="1289" spc="12">
                <a:solidFill>
                  <a:srgbClr val="365B6D"/>
                </a:solidFill>
                <a:latin typeface="TT Rounds Condensed"/>
              </a:rPr>
              <a:t> by Unknown author is licensed under </a:t>
            </a:r>
            <a:r>
              <a:rPr lang="en-US" sz="1289" u="sng" spc="12">
                <a:solidFill>
                  <a:srgbClr val="365B6D"/>
                </a:solidFill>
                <a:latin typeface="TT Rounds Condensed"/>
                <a:hlinkClick r:id="rId4" tooltip="https://creativecommons.org/licenses/by-sa/3.0/"/>
              </a:rPr>
              <a:t>CC BY-SA</a:t>
            </a:r>
            <a:r>
              <a:rPr lang="en-US" sz="1289" spc="12">
                <a:solidFill>
                  <a:srgbClr val="365B6D"/>
                </a:solidFill>
                <a:latin typeface="TT Rounds Condensed"/>
              </a:rPr>
              <a:t>.</a:t>
            </a:r>
          </a:p>
        </p:txBody>
      </p:sp>
      <p:sp>
        <p:nvSpPr>
          <p:cNvPr id="10" name="TextBox 10"/>
          <p:cNvSpPr txBox="1"/>
          <p:nvPr/>
        </p:nvSpPr>
        <p:spPr>
          <a:xfrm>
            <a:off x="374063" y="309209"/>
            <a:ext cx="6023250" cy="920189"/>
          </a:xfrm>
          <a:prstGeom prst="rect">
            <a:avLst/>
          </a:prstGeom>
        </p:spPr>
        <p:txBody>
          <a:bodyPr lIns="0" tIns="0" rIns="0" bIns="0" rtlCol="0" anchor="t">
            <a:spAutoFit/>
          </a:bodyPr>
          <a:lstStyle/>
          <a:p>
            <a:pPr algn="l">
              <a:lnSpc>
                <a:spcPts val="7200"/>
              </a:lnSpc>
            </a:pPr>
            <a:r>
              <a:rPr lang="en-US" sz="6000" spc="56">
                <a:solidFill>
                  <a:srgbClr val="365B6D"/>
                </a:solidFill>
                <a:latin typeface="TT Rounds Condensed"/>
              </a:rPr>
              <a:t>About Cal State LA</a:t>
            </a:r>
          </a:p>
        </p:txBody>
      </p:sp>
      <p:sp>
        <p:nvSpPr>
          <p:cNvPr id="11" name="TextBox 11"/>
          <p:cNvSpPr txBox="1"/>
          <p:nvPr/>
        </p:nvSpPr>
        <p:spPr>
          <a:xfrm>
            <a:off x="1009697" y="2988539"/>
            <a:ext cx="6687962" cy="5751195"/>
          </a:xfrm>
          <a:prstGeom prst="rect">
            <a:avLst/>
          </a:prstGeom>
        </p:spPr>
        <p:txBody>
          <a:bodyPr lIns="0" tIns="0" rIns="0" bIns="0" rtlCol="0" anchor="t">
            <a:spAutoFit/>
          </a:bodyPr>
          <a:lstStyle/>
          <a:p>
            <a:pPr marL="314325" lvl="1" indent="-157162" algn="l">
              <a:lnSpc>
                <a:spcPts val="3240"/>
              </a:lnSpc>
              <a:buFont typeface="Arial"/>
              <a:buChar char="•"/>
            </a:pPr>
            <a:r>
              <a:rPr lang="en-US" sz="3000" spc="28">
                <a:solidFill>
                  <a:srgbClr val="000000"/>
                </a:solidFill>
                <a:latin typeface="TT Rounds Condensed"/>
              </a:rPr>
              <a:t>Cal State LA is the premier comprehensive public university in the heart of Los Angeles and is dedicated to engagement, service, and the public good. We are ranked number one in the United States for the upward mobility of our students.</a:t>
            </a:r>
          </a:p>
          <a:p>
            <a:pPr marL="314325" lvl="1" indent="-157162" algn="l">
              <a:lnSpc>
                <a:spcPts val="3240"/>
              </a:lnSpc>
            </a:pPr>
            <a:endParaRPr lang="en-US" sz="3000" spc="28">
              <a:solidFill>
                <a:srgbClr val="000000"/>
              </a:solidFill>
              <a:latin typeface="TT Rounds Condensed"/>
            </a:endParaRPr>
          </a:p>
          <a:p>
            <a:pPr marL="314325" lvl="1" indent="-157162" algn="l">
              <a:lnSpc>
                <a:spcPts val="3240"/>
              </a:lnSpc>
              <a:buFont typeface="Arial"/>
              <a:buChar char="•"/>
            </a:pPr>
            <a:r>
              <a:rPr lang="en-US" sz="3000" spc="28">
                <a:solidFill>
                  <a:srgbClr val="000000"/>
                </a:solidFill>
                <a:latin typeface="TT Rounds Condensed"/>
              </a:rPr>
              <a:t>The University is a federally designated Hispanic-Serving Institution, Minority-Serving Institution, and Asian American and Native American Pacific Islander-Serving Institution.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365B6D"/>
            </a:solidFill>
          </p:spPr>
        </p:sp>
      </p:grpSp>
      <p:sp>
        <p:nvSpPr>
          <p:cNvPr id="4" name="TextBox 4"/>
          <p:cNvSpPr txBox="1"/>
          <p:nvPr/>
        </p:nvSpPr>
        <p:spPr>
          <a:xfrm>
            <a:off x="293602" y="732430"/>
            <a:ext cx="17774538"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Required Application Elements: Supplemental Application</a:t>
            </a:r>
          </a:p>
        </p:txBody>
      </p:sp>
      <p:sp>
        <p:nvSpPr>
          <p:cNvPr id="5" name="TextBox 5"/>
          <p:cNvSpPr txBox="1"/>
          <p:nvPr/>
        </p:nvSpPr>
        <p:spPr>
          <a:xfrm>
            <a:off x="1474954" y="2818607"/>
            <a:ext cx="15340473" cy="5912739"/>
          </a:xfrm>
          <a:prstGeom prst="rect">
            <a:avLst/>
          </a:prstGeom>
        </p:spPr>
        <p:txBody>
          <a:bodyPr lIns="0" tIns="0" rIns="0" bIns="0" rtlCol="0" anchor="t">
            <a:spAutoFit/>
          </a:bodyPr>
          <a:lstStyle/>
          <a:p>
            <a:pPr algn="l">
              <a:lnSpc>
                <a:spcPts val="3887"/>
              </a:lnSpc>
            </a:pPr>
            <a:r>
              <a:rPr lang="en-US" sz="3599">
                <a:solidFill>
                  <a:srgbClr val="365B6D"/>
                </a:solidFill>
                <a:latin typeface="Arial"/>
              </a:rPr>
              <a:t>Submit </a:t>
            </a:r>
            <a:r>
              <a:rPr lang="en-US" sz="3599">
                <a:solidFill>
                  <a:srgbClr val="365B6D"/>
                </a:solidFill>
                <a:latin typeface="Arial Bold Italics"/>
              </a:rPr>
              <a:t>online Supplemental Ed.D. Program Application</a:t>
            </a:r>
            <a:r>
              <a:rPr lang="en-US" sz="3599">
                <a:solidFill>
                  <a:srgbClr val="365B6D"/>
                </a:solidFill>
                <a:latin typeface="Arial"/>
              </a:rPr>
              <a:t> (via CSU Apply)</a:t>
            </a:r>
          </a:p>
          <a:p>
            <a:pPr algn="l">
              <a:lnSpc>
                <a:spcPts val="3888"/>
              </a:lnSpc>
            </a:pPr>
            <a:endParaRPr lang="en-US" sz="3599">
              <a:solidFill>
                <a:srgbClr val="365B6D"/>
              </a:solidFill>
              <a:latin typeface="Arial"/>
            </a:endParaRPr>
          </a:p>
          <a:p>
            <a:pPr marL="668655" lvl="2" indent="-222885" algn="l">
              <a:lnSpc>
                <a:spcPts val="3888"/>
              </a:lnSpc>
              <a:buFont typeface="Arial"/>
              <a:buChar char="⚬"/>
            </a:pPr>
            <a:r>
              <a:rPr lang="en-US" sz="3600">
                <a:solidFill>
                  <a:srgbClr val="365B6D"/>
                </a:solidFill>
                <a:latin typeface="Arial"/>
              </a:rPr>
              <a:t>Required documents will need to be scanned as electronic files and uploaded unto the EdD supplemental application.</a:t>
            </a:r>
          </a:p>
          <a:p>
            <a:pPr marL="668655" lvl="2" indent="-222885" algn="l">
              <a:lnSpc>
                <a:spcPts val="3888"/>
              </a:lnSpc>
            </a:pPr>
            <a:endParaRPr lang="en-US" sz="3600">
              <a:solidFill>
                <a:srgbClr val="365B6D"/>
              </a:solidFill>
              <a:latin typeface="Arial"/>
            </a:endParaRPr>
          </a:p>
          <a:p>
            <a:pPr marL="668655" lvl="2" indent="-222885" algn="l">
              <a:lnSpc>
                <a:spcPts val="3888"/>
              </a:lnSpc>
              <a:buFont typeface="Arial"/>
              <a:buChar char="⚬"/>
            </a:pPr>
            <a:r>
              <a:rPr lang="en-US" sz="3600">
                <a:solidFill>
                  <a:srgbClr val="365B6D"/>
                </a:solidFill>
                <a:latin typeface="Arial Italics"/>
              </a:rPr>
              <a:t>Unofficial</a:t>
            </a:r>
            <a:r>
              <a:rPr lang="en-US" sz="3600">
                <a:solidFill>
                  <a:srgbClr val="365B6D"/>
                </a:solidFill>
                <a:latin typeface="Arial"/>
              </a:rPr>
              <a:t> documents are accepted for initial review for the online supplemental application. However, </a:t>
            </a:r>
            <a:r>
              <a:rPr lang="en-US" sz="3600">
                <a:solidFill>
                  <a:srgbClr val="365B6D"/>
                </a:solidFill>
                <a:latin typeface="Arial Bold"/>
              </a:rPr>
              <a:t>official </a:t>
            </a:r>
            <a:r>
              <a:rPr lang="en-US" sz="3600">
                <a:solidFill>
                  <a:srgbClr val="365B6D"/>
                </a:solidFill>
                <a:latin typeface="Arial"/>
              </a:rPr>
              <a:t>transcripts are required from any community college/university attended after high school and must be sent to Cal State LA's admissions department.</a:t>
            </a:r>
          </a:p>
          <a:p>
            <a:pPr marL="668655" lvl="2" indent="-222885" algn="l">
              <a:lnSpc>
                <a:spcPts val="3888"/>
              </a:lnSpc>
            </a:pPr>
            <a:endParaRPr lang="en-US" sz="3600">
              <a:solidFill>
                <a:srgbClr val="365B6D"/>
              </a:solidFill>
              <a:latin typeface="Arial"/>
            </a:endParaRPr>
          </a:p>
          <a:p>
            <a:pPr marL="668655" lvl="2" indent="-222885" algn="l">
              <a:lnSpc>
                <a:spcPts val="3888"/>
              </a:lnSpc>
              <a:buFont typeface="Arial"/>
              <a:buChar char="⚬"/>
            </a:pPr>
            <a:r>
              <a:rPr lang="en-US" sz="3600">
                <a:solidFill>
                  <a:srgbClr val="365B6D"/>
                </a:solidFill>
                <a:latin typeface="Arial"/>
              </a:rPr>
              <a:t>If you attended Cal State LA for any of your degrees, Cal State LA does not need official transcripts. </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FFBC00"/>
            </a:solidFill>
          </p:spPr>
        </p:sp>
      </p:grpSp>
      <p:sp>
        <p:nvSpPr>
          <p:cNvPr id="4" name="TextBox 4"/>
          <p:cNvSpPr txBox="1"/>
          <p:nvPr/>
        </p:nvSpPr>
        <p:spPr>
          <a:xfrm>
            <a:off x="1028700" y="732430"/>
            <a:ext cx="15592574" cy="810387"/>
          </a:xfrm>
          <a:prstGeom prst="rect">
            <a:avLst/>
          </a:prstGeom>
        </p:spPr>
        <p:txBody>
          <a:bodyPr lIns="0" tIns="0" rIns="0" bIns="0" rtlCol="0" anchor="t">
            <a:spAutoFit/>
          </a:bodyPr>
          <a:lstStyle/>
          <a:p>
            <a:pPr algn="l">
              <a:lnSpc>
                <a:spcPts val="5453"/>
              </a:lnSpc>
            </a:pPr>
            <a:r>
              <a:rPr lang="en-US" sz="5049">
                <a:solidFill>
                  <a:srgbClr val="365B6D"/>
                </a:solidFill>
                <a:latin typeface="Arial Bold"/>
              </a:rPr>
              <a:t>Application Process</a:t>
            </a:r>
          </a:p>
        </p:txBody>
      </p:sp>
      <p:sp>
        <p:nvSpPr>
          <p:cNvPr id="5" name="TextBox 5"/>
          <p:cNvSpPr txBox="1"/>
          <p:nvPr/>
        </p:nvSpPr>
        <p:spPr>
          <a:xfrm>
            <a:off x="1474954" y="2198916"/>
            <a:ext cx="15340473" cy="7517892"/>
          </a:xfrm>
          <a:prstGeom prst="rect">
            <a:avLst/>
          </a:prstGeom>
        </p:spPr>
        <p:txBody>
          <a:bodyPr lIns="0" tIns="0" rIns="0" bIns="0" rtlCol="0" anchor="t">
            <a:spAutoFit/>
          </a:bodyPr>
          <a:lstStyle/>
          <a:p>
            <a:pPr algn="l">
              <a:lnSpc>
                <a:spcPts val="3888"/>
              </a:lnSpc>
            </a:pPr>
            <a:r>
              <a:rPr lang="en-US" sz="3600">
                <a:solidFill>
                  <a:srgbClr val="365B6D"/>
                </a:solidFill>
                <a:latin typeface="Arial"/>
              </a:rPr>
              <a:t>Timeline</a:t>
            </a:r>
          </a:p>
          <a:p>
            <a:pPr algn="l">
              <a:lnSpc>
                <a:spcPts val="3240"/>
              </a:lnSpc>
            </a:pPr>
            <a:endParaRPr lang="en-US" sz="3600">
              <a:solidFill>
                <a:srgbClr val="365B6D"/>
              </a:solidFill>
              <a:latin typeface="Arial"/>
            </a:endParaRPr>
          </a:p>
          <a:p>
            <a:pPr marL="289560" lvl="1" indent="-144780" algn="l">
              <a:lnSpc>
                <a:spcPts val="3455"/>
              </a:lnSpc>
              <a:buFont typeface="Arial"/>
              <a:buChar char="•"/>
            </a:pPr>
            <a:r>
              <a:rPr lang="en-US" sz="3199">
                <a:solidFill>
                  <a:srgbClr val="365B6D"/>
                </a:solidFill>
                <a:latin typeface="Arial"/>
              </a:rPr>
              <a:t>For the priority admission deadline, submit a completed application on or before January 31, 2024.</a:t>
            </a:r>
          </a:p>
          <a:p>
            <a:pPr marL="289560" lvl="1" indent="-144780" algn="l">
              <a:lnSpc>
                <a:spcPts val="3455"/>
              </a:lnSpc>
              <a:buFont typeface="Arial"/>
              <a:buChar char="•"/>
            </a:pPr>
            <a:r>
              <a:rPr lang="en-US" sz="3199">
                <a:solidFill>
                  <a:srgbClr val="365B6D"/>
                </a:solidFill>
                <a:latin typeface="Arial"/>
              </a:rPr>
              <a:t>Applications screened by committee.</a:t>
            </a:r>
          </a:p>
          <a:p>
            <a:pPr marL="289560" lvl="1" indent="-144780" algn="l">
              <a:lnSpc>
                <a:spcPts val="3455"/>
              </a:lnSpc>
              <a:buFont typeface="Arial"/>
              <a:buChar char="•"/>
            </a:pPr>
            <a:r>
              <a:rPr lang="en-US" sz="3199">
                <a:solidFill>
                  <a:srgbClr val="365B6D"/>
                </a:solidFill>
                <a:latin typeface="Arial"/>
              </a:rPr>
              <a:t>In order to be considered for admittance to the Ed.D. program, you must attend an interview. Interviews will be scheduled in February (for priority admissions), April, May, and June (if needed).</a:t>
            </a:r>
          </a:p>
          <a:p>
            <a:pPr marL="289560" lvl="1" indent="-144780" algn="l">
              <a:lnSpc>
                <a:spcPts val="3455"/>
              </a:lnSpc>
              <a:buFont typeface="Arial"/>
              <a:buChar char="•"/>
            </a:pPr>
            <a:r>
              <a:rPr lang="en-US" sz="3199">
                <a:solidFill>
                  <a:srgbClr val="365B6D"/>
                </a:solidFill>
                <a:latin typeface="Arial"/>
              </a:rPr>
              <a:t>Interviews will be conducted in person (Saturdays) and on Zoom (weekdays).</a:t>
            </a:r>
          </a:p>
          <a:p>
            <a:pPr marL="289560" lvl="1" indent="-144780" algn="l">
              <a:lnSpc>
                <a:spcPts val="3455"/>
              </a:lnSpc>
              <a:buFont typeface="Arial"/>
              <a:buChar char="•"/>
            </a:pPr>
            <a:r>
              <a:rPr lang="en-US" sz="3199">
                <a:solidFill>
                  <a:srgbClr val="365B6D"/>
                </a:solidFill>
                <a:latin typeface="Arial"/>
              </a:rPr>
              <a:t>Priority admission applicants will be notified in March.</a:t>
            </a:r>
          </a:p>
          <a:p>
            <a:pPr marL="289560" lvl="1" indent="-144780" algn="l">
              <a:lnSpc>
                <a:spcPts val="3455"/>
              </a:lnSpc>
              <a:buFont typeface="Arial"/>
              <a:buChar char="•"/>
            </a:pPr>
            <a:r>
              <a:rPr lang="en-US" sz="3199">
                <a:solidFill>
                  <a:srgbClr val="365B6D"/>
                </a:solidFill>
                <a:latin typeface="Arial"/>
              </a:rPr>
              <a:t>After the interview, program acceptance notifications will be sent out on a rolling basis.</a:t>
            </a:r>
          </a:p>
          <a:p>
            <a:pPr marL="289560" lvl="1" indent="-144780" algn="l">
              <a:lnSpc>
                <a:spcPts val="3455"/>
              </a:lnSpc>
              <a:buFont typeface="Arial"/>
              <a:buChar char="•"/>
            </a:pPr>
            <a:r>
              <a:rPr lang="en-US" sz="3199">
                <a:solidFill>
                  <a:srgbClr val="365B6D"/>
                </a:solidFill>
                <a:latin typeface="Arial"/>
              </a:rPr>
              <a:t>If you are not offered an interview initially, you may receive a letter via email indicating that you are on the waiting list.</a:t>
            </a:r>
          </a:p>
          <a:p>
            <a:pPr marL="289560" lvl="1" indent="-144780" algn="l">
              <a:lnSpc>
                <a:spcPts val="3455"/>
              </a:lnSpc>
              <a:buFont typeface="Arial"/>
              <a:buChar char="•"/>
            </a:pPr>
            <a:r>
              <a:rPr lang="en-US" sz="3199">
                <a:solidFill>
                  <a:srgbClr val="365B6D"/>
                </a:solidFill>
                <a:latin typeface="Arial"/>
              </a:rPr>
              <a:t>Final deadline May 30, 2024 .</a:t>
            </a:r>
          </a:p>
          <a:p>
            <a:pPr marL="289560" lvl="1" indent="-144780" algn="l">
              <a:lnSpc>
                <a:spcPts val="3455"/>
              </a:lnSpc>
              <a:buFont typeface="Arial"/>
              <a:buChar char="•"/>
            </a:pPr>
            <a:r>
              <a:rPr lang="en-US" sz="3199">
                <a:solidFill>
                  <a:srgbClr val="365B6D"/>
                </a:solidFill>
                <a:latin typeface="Arial"/>
              </a:rPr>
              <a:t>New student program orientation will take place in person in August.</a:t>
            </a:r>
          </a:p>
          <a:p>
            <a:pPr marL="271462" lvl="1" indent="-135731" algn="l">
              <a:lnSpc>
                <a:spcPts val="3240"/>
              </a:lnSpc>
            </a:pPr>
            <a:endParaRPr lang="en-US" sz="3199">
              <a:solidFill>
                <a:srgbClr val="365B6D"/>
              </a:solidFill>
              <a:latin typeface="Arial"/>
            </a:endParaRPr>
          </a:p>
        </p:txBody>
      </p:sp>
      <p:pic>
        <p:nvPicPr>
          <p:cNvPr id="6" name="Picture 6"/>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7000"/>
            </a:blip>
            <a:stretch>
              <a:fillRect t="-9259" b="-9259"/>
            </a:stretch>
          </a:blipFill>
        </p:spPr>
      </p:sp>
      <p:grpSp>
        <p:nvGrpSpPr>
          <p:cNvPr id="3" name="Group 3"/>
          <p:cNvGrpSpPr/>
          <p:nvPr/>
        </p:nvGrpSpPr>
        <p:grpSpPr>
          <a:xfrm>
            <a:off x="996510" y="4264331"/>
            <a:ext cx="2854017" cy="2854017"/>
            <a:chOff x="0" y="0"/>
            <a:chExt cx="812800" cy="812800"/>
          </a:xfrm>
        </p:grpSpPr>
        <p:sp>
          <p:nvSpPr>
            <p:cNvPr id="4" name="Freeform 4"/>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003D60"/>
            </a:solidFill>
          </p:spPr>
        </p:sp>
        <p:sp>
          <p:nvSpPr>
            <p:cNvPr id="5" name="TextBox 5"/>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451055" y="5143500"/>
            <a:ext cx="2854017" cy="2854017"/>
            <a:chOff x="0" y="0"/>
            <a:chExt cx="812800" cy="812800"/>
          </a:xfrm>
        </p:grpSpPr>
        <p:sp>
          <p:nvSpPr>
            <p:cNvPr id="7" name="Freeform 7"/>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003D60"/>
            </a:solidFill>
          </p:spPr>
        </p:sp>
        <p:sp>
          <p:nvSpPr>
            <p:cNvPr id="8" name="TextBox 8"/>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819422" y="4420727"/>
            <a:ext cx="2854017" cy="2854017"/>
            <a:chOff x="0" y="0"/>
            <a:chExt cx="812800" cy="812800"/>
          </a:xfrm>
        </p:grpSpPr>
        <p:sp>
          <p:nvSpPr>
            <p:cNvPr id="10" name="Freeform 10"/>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003D60"/>
            </a:solidFill>
          </p:spPr>
        </p:sp>
        <p:sp>
          <p:nvSpPr>
            <p:cNvPr id="11" name="TextBox 11"/>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096257" y="5143500"/>
            <a:ext cx="2854017" cy="2854017"/>
            <a:chOff x="0" y="0"/>
            <a:chExt cx="812800" cy="812800"/>
          </a:xfrm>
        </p:grpSpPr>
        <p:sp>
          <p:nvSpPr>
            <p:cNvPr id="13" name="Freeform 13"/>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003D60"/>
            </a:solidFill>
          </p:spPr>
        </p:sp>
        <p:sp>
          <p:nvSpPr>
            <p:cNvPr id="14" name="TextBox 14"/>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4389187" y="4506452"/>
            <a:ext cx="2854017" cy="2854017"/>
            <a:chOff x="0" y="0"/>
            <a:chExt cx="812800" cy="812800"/>
          </a:xfrm>
        </p:grpSpPr>
        <p:sp>
          <p:nvSpPr>
            <p:cNvPr id="16" name="Freeform 16"/>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003D60"/>
            </a:solidFill>
          </p:spPr>
        </p:sp>
        <p:sp>
          <p:nvSpPr>
            <p:cNvPr id="17" name="TextBox 17"/>
            <p:cNvSpPr txBox="1"/>
            <p:nvPr/>
          </p:nvSpPr>
          <p:spPr>
            <a:xfrm>
              <a:off x="63500" y="6350"/>
              <a:ext cx="685800" cy="74295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577641" y="4845463"/>
            <a:ext cx="1691755" cy="1691755"/>
          </a:xfrm>
          <a:custGeom>
            <a:avLst/>
            <a:gdLst/>
            <a:ahLst/>
            <a:cxnLst/>
            <a:rect l="l" t="t" r="r" b="b"/>
            <a:pathLst>
              <a:path w="1691755" h="1691755">
                <a:moveTo>
                  <a:pt x="0" y="0"/>
                </a:moveTo>
                <a:lnTo>
                  <a:pt x="1691755" y="0"/>
                </a:lnTo>
                <a:lnTo>
                  <a:pt x="1691755" y="1691754"/>
                </a:lnTo>
                <a:lnTo>
                  <a:pt x="0" y="16917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a:off x="4926178" y="5618623"/>
            <a:ext cx="1903771" cy="1903771"/>
          </a:xfrm>
          <a:custGeom>
            <a:avLst/>
            <a:gdLst/>
            <a:ahLst/>
            <a:cxnLst/>
            <a:rect l="l" t="t" r="r" b="b"/>
            <a:pathLst>
              <a:path w="1903771" h="1903771">
                <a:moveTo>
                  <a:pt x="0" y="0"/>
                </a:moveTo>
                <a:lnTo>
                  <a:pt x="1903771" y="0"/>
                </a:lnTo>
                <a:lnTo>
                  <a:pt x="1903771" y="1903771"/>
                </a:lnTo>
                <a:lnTo>
                  <a:pt x="0" y="19037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Freeform 20"/>
          <p:cNvSpPr/>
          <p:nvPr/>
        </p:nvSpPr>
        <p:spPr>
          <a:xfrm>
            <a:off x="8298453" y="4935953"/>
            <a:ext cx="1895955" cy="1823564"/>
          </a:xfrm>
          <a:custGeom>
            <a:avLst/>
            <a:gdLst/>
            <a:ahLst/>
            <a:cxnLst/>
            <a:rect l="l" t="t" r="r" b="b"/>
            <a:pathLst>
              <a:path w="1895955" h="1823564">
                <a:moveTo>
                  <a:pt x="0" y="0"/>
                </a:moveTo>
                <a:lnTo>
                  <a:pt x="1895956" y="0"/>
                </a:lnTo>
                <a:lnTo>
                  <a:pt x="1895956" y="1823565"/>
                </a:lnTo>
                <a:lnTo>
                  <a:pt x="0" y="18235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a:off x="11830312" y="5585671"/>
            <a:ext cx="1496954" cy="1969676"/>
          </a:xfrm>
          <a:custGeom>
            <a:avLst/>
            <a:gdLst/>
            <a:ahLst/>
            <a:cxnLst/>
            <a:rect l="l" t="t" r="r" b="b"/>
            <a:pathLst>
              <a:path w="1496954" h="1969676">
                <a:moveTo>
                  <a:pt x="0" y="0"/>
                </a:moveTo>
                <a:lnTo>
                  <a:pt x="1496953" y="0"/>
                </a:lnTo>
                <a:lnTo>
                  <a:pt x="1496953" y="1969676"/>
                </a:lnTo>
                <a:lnTo>
                  <a:pt x="0" y="19696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p:cNvSpPr/>
          <p:nvPr/>
        </p:nvSpPr>
        <p:spPr>
          <a:xfrm>
            <a:off x="14828322" y="4945587"/>
            <a:ext cx="1975747" cy="1975747"/>
          </a:xfrm>
          <a:custGeom>
            <a:avLst/>
            <a:gdLst/>
            <a:ahLst/>
            <a:cxnLst/>
            <a:rect l="l" t="t" r="r" b="b"/>
            <a:pathLst>
              <a:path w="1975747" h="1975747">
                <a:moveTo>
                  <a:pt x="0" y="0"/>
                </a:moveTo>
                <a:lnTo>
                  <a:pt x="1975748" y="0"/>
                </a:lnTo>
                <a:lnTo>
                  <a:pt x="1975748" y="1975747"/>
                </a:lnTo>
                <a:lnTo>
                  <a:pt x="0" y="197574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23" name="Group 23"/>
          <p:cNvGrpSpPr/>
          <p:nvPr/>
        </p:nvGrpSpPr>
        <p:grpSpPr>
          <a:xfrm>
            <a:off x="3849844" y="685800"/>
            <a:ext cx="10555438" cy="2057400"/>
            <a:chOff x="0" y="0"/>
            <a:chExt cx="2780033" cy="541867"/>
          </a:xfrm>
        </p:grpSpPr>
        <p:sp>
          <p:nvSpPr>
            <p:cNvPr id="24" name="Freeform 24"/>
            <p:cNvSpPr/>
            <p:nvPr/>
          </p:nvSpPr>
          <p:spPr>
            <a:xfrm>
              <a:off x="0" y="0"/>
              <a:ext cx="2780033" cy="541867"/>
            </a:xfrm>
            <a:custGeom>
              <a:avLst/>
              <a:gdLst/>
              <a:ahLst/>
              <a:cxnLst/>
              <a:rect l="l" t="t" r="r" b="b"/>
              <a:pathLst>
                <a:path w="2780033" h="541867">
                  <a:moveTo>
                    <a:pt x="67478" y="0"/>
                  </a:moveTo>
                  <a:lnTo>
                    <a:pt x="2712556" y="0"/>
                  </a:lnTo>
                  <a:cubicBezTo>
                    <a:pt x="2730452" y="0"/>
                    <a:pt x="2747615" y="7109"/>
                    <a:pt x="2760270" y="19764"/>
                  </a:cubicBezTo>
                  <a:cubicBezTo>
                    <a:pt x="2772924" y="32418"/>
                    <a:pt x="2780033" y="49581"/>
                    <a:pt x="2780033" y="67478"/>
                  </a:cubicBezTo>
                  <a:lnTo>
                    <a:pt x="2780033" y="474389"/>
                  </a:lnTo>
                  <a:cubicBezTo>
                    <a:pt x="2780033" y="511656"/>
                    <a:pt x="2749822" y="541867"/>
                    <a:pt x="2712556" y="541867"/>
                  </a:cubicBezTo>
                  <a:lnTo>
                    <a:pt x="67478" y="541867"/>
                  </a:lnTo>
                  <a:cubicBezTo>
                    <a:pt x="30211" y="541867"/>
                    <a:pt x="0" y="511656"/>
                    <a:pt x="0" y="474389"/>
                  </a:cubicBezTo>
                  <a:lnTo>
                    <a:pt x="0" y="67478"/>
                  </a:lnTo>
                  <a:cubicBezTo>
                    <a:pt x="0" y="30211"/>
                    <a:pt x="30211" y="0"/>
                    <a:pt x="67478" y="0"/>
                  </a:cubicBezTo>
                  <a:close/>
                </a:path>
              </a:pathLst>
            </a:custGeom>
            <a:solidFill>
              <a:srgbClr val="FFBC00"/>
            </a:solidFill>
          </p:spPr>
        </p:sp>
        <p:sp>
          <p:nvSpPr>
            <p:cNvPr id="25" name="TextBox 25"/>
            <p:cNvSpPr txBox="1"/>
            <p:nvPr/>
          </p:nvSpPr>
          <p:spPr>
            <a:xfrm>
              <a:off x="0" y="-57150"/>
              <a:ext cx="2780033" cy="599017"/>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4928203" y="1462937"/>
            <a:ext cx="8398721" cy="6953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Bold"/>
              </a:rPr>
              <a:t>APPLICATION PROCESS</a:t>
            </a:r>
          </a:p>
        </p:txBody>
      </p:sp>
      <p:sp>
        <p:nvSpPr>
          <p:cNvPr id="27" name="TextBox 27"/>
          <p:cNvSpPr txBox="1"/>
          <p:nvPr/>
        </p:nvSpPr>
        <p:spPr>
          <a:xfrm>
            <a:off x="1173767" y="2902890"/>
            <a:ext cx="16230600" cy="1218566"/>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Poppins"/>
              </a:rPr>
              <a:t>Completed applications will be reviewed by the EdD review team. Here is what we ae looking for:</a:t>
            </a:r>
          </a:p>
        </p:txBody>
      </p:sp>
      <p:sp>
        <p:nvSpPr>
          <p:cNvPr id="28" name="TextBox 28"/>
          <p:cNvSpPr txBox="1"/>
          <p:nvPr/>
        </p:nvSpPr>
        <p:spPr>
          <a:xfrm>
            <a:off x="995827" y="7455719"/>
            <a:ext cx="2854017" cy="13176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COMMUNITY COLLEGE EXPERIENCE</a:t>
            </a:r>
          </a:p>
        </p:txBody>
      </p:sp>
      <p:sp>
        <p:nvSpPr>
          <p:cNvPr id="29" name="TextBox 29"/>
          <p:cNvSpPr txBox="1"/>
          <p:nvPr/>
        </p:nvSpPr>
        <p:spPr>
          <a:xfrm>
            <a:off x="4542214" y="8475564"/>
            <a:ext cx="2854017" cy="8794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LEADERSHIP SKILLS/ POSTIONS</a:t>
            </a:r>
          </a:p>
        </p:txBody>
      </p:sp>
      <p:sp>
        <p:nvSpPr>
          <p:cNvPr id="30" name="TextBox 30"/>
          <p:cNvSpPr txBox="1"/>
          <p:nvPr/>
        </p:nvSpPr>
        <p:spPr>
          <a:xfrm>
            <a:off x="7819422" y="7524442"/>
            <a:ext cx="2854017" cy="8794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COMMITTMENT TO THE PROGRAM</a:t>
            </a:r>
          </a:p>
        </p:txBody>
      </p:sp>
      <p:sp>
        <p:nvSpPr>
          <p:cNvPr id="31" name="TextBox 31"/>
          <p:cNvSpPr txBox="1"/>
          <p:nvPr/>
        </p:nvSpPr>
        <p:spPr>
          <a:xfrm>
            <a:off x="11096257" y="8475564"/>
            <a:ext cx="2854017" cy="8794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AWARENESS OF SELF AND OTHERS</a:t>
            </a:r>
          </a:p>
        </p:txBody>
      </p:sp>
      <p:sp>
        <p:nvSpPr>
          <p:cNvPr id="32" name="TextBox 32"/>
          <p:cNvSpPr txBox="1"/>
          <p:nvPr/>
        </p:nvSpPr>
        <p:spPr>
          <a:xfrm>
            <a:off x="14550350" y="7474769"/>
            <a:ext cx="2854017" cy="21939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Bold"/>
              </a:rPr>
              <a:t>COMPETENCE IN DIVERSITY, EQUITY, INCLUSION &amp; ACCESSIBILITY</a:t>
            </a:r>
          </a:p>
        </p:txBody>
      </p:sp>
      <p:sp>
        <p:nvSpPr>
          <p:cNvPr id="33" name="Freeform 33"/>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4" name="Freeform 34"/>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35" name="Group 35"/>
          <p:cNvGrpSpPr/>
          <p:nvPr/>
        </p:nvGrpSpPr>
        <p:grpSpPr>
          <a:xfrm>
            <a:off x="-499604" y="9662672"/>
            <a:ext cx="19491312" cy="1115761"/>
            <a:chOff x="0" y="0"/>
            <a:chExt cx="5133514" cy="293863"/>
          </a:xfrm>
        </p:grpSpPr>
        <p:sp>
          <p:nvSpPr>
            <p:cNvPr id="36" name="Freeform 36"/>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sp>
        <p:sp>
          <p:nvSpPr>
            <p:cNvPr id="37" name="TextBox 37"/>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92178" y="543846"/>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365B6D"/>
            </a:solidFill>
          </p:spPr>
        </p:sp>
      </p:grpSp>
      <p:sp>
        <p:nvSpPr>
          <p:cNvPr id="4" name="TextBox 4"/>
          <p:cNvSpPr txBox="1"/>
          <p:nvPr/>
        </p:nvSpPr>
        <p:spPr>
          <a:xfrm>
            <a:off x="1222854" y="981075"/>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Financial Aid</a:t>
            </a:r>
          </a:p>
        </p:txBody>
      </p:sp>
      <p:sp>
        <p:nvSpPr>
          <p:cNvPr id="5" name="TextBox 5"/>
          <p:cNvSpPr txBox="1"/>
          <p:nvPr/>
        </p:nvSpPr>
        <p:spPr>
          <a:xfrm>
            <a:off x="1474954" y="2818607"/>
            <a:ext cx="15340473" cy="5912739"/>
          </a:xfrm>
          <a:prstGeom prst="rect">
            <a:avLst/>
          </a:prstGeom>
        </p:spPr>
        <p:txBody>
          <a:bodyPr lIns="0" tIns="0" rIns="0" bIns="0" rtlCol="0" anchor="t">
            <a:spAutoFit/>
          </a:bodyPr>
          <a:lstStyle/>
          <a:p>
            <a:pPr marL="325755" lvl="2" indent="-108585" algn="l">
              <a:lnSpc>
                <a:spcPts val="3888"/>
              </a:lnSpc>
              <a:buFont typeface="Arial"/>
              <a:buChar char="⚬"/>
            </a:pPr>
            <a:r>
              <a:rPr lang="en-US" sz="3600">
                <a:solidFill>
                  <a:srgbClr val="365B6D"/>
                </a:solidFill>
                <a:latin typeface="Arial"/>
              </a:rPr>
              <a:t>Student loans are available for EdD students through the Cal State LA Financial Aid Office—be sure to fill out FAFSA!</a:t>
            </a:r>
          </a:p>
          <a:p>
            <a:pPr marL="325755" lvl="2" indent="-108585" algn="l">
              <a:lnSpc>
                <a:spcPts val="3888"/>
              </a:lnSpc>
            </a:pPr>
            <a:endParaRPr lang="en-US" sz="3600">
              <a:solidFill>
                <a:srgbClr val="365B6D"/>
              </a:solidFill>
              <a:latin typeface="Arial"/>
            </a:endParaRPr>
          </a:p>
          <a:p>
            <a:pPr marL="325755" lvl="2" indent="-108585" algn="l">
              <a:lnSpc>
                <a:spcPts val="3888"/>
              </a:lnSpc>
              <a:buFont typeface="Arial"/>
              <a:buChar char="⚬"/>
            </a:pPr>
            <a:r>
              <a:rPr lang="en-US" sz="3600">
                <a:solidFill>
                  <a:srgbClr val="365B6D"/>
                </a:solidFill>
                <a:latin typeface="Arial"/>
              </a:rPr>
              <a:t>Financial Aid set aside funds are available as additional need-based support for students</a:t>
            </a:r>
          </a:p>
          <a:p>
            <a:pPr marL="325755" lvl="2" indent="-108585" algn="l">
              <a:lnSpc>
                <a:spcPts val="3888"/>
              </a:lnSpc>
            </a:pPr>
            <a:endParaRPr lang="en-US" sz="3600">
              <a:solidFill>
                <a:srgbClr val="365B6D"/>
              </a:solidFill>
              <a:latin typeface="Arial"/>
            </a:endParaRPr>
          </a:p>
          <a:p>
            <a:pPr marL="325752" lvl="2" indent="-108584" algn="l">
              <a:lnSpc>
                <a:spcPts val="3887"/>
              </a:lnSpc>
              <a:buFont typeface="Arial"/>
              <a:buChar char="⚬"/>
            </a:pPr>
            <a:r>
              <a:rPr lang="en-US" sz="3599">
                <a:solidFill>
                  <a:srgbClr val="365B6D"/>
                </a:solidFill>
                <a:latin typeface="Arial"/>
              </a:rPr>
              <a:t>Financial Aid is dispersed in fall and spring. *Must reserve funds from disbursements to pay for summer. </a:t>
            </a:r>
          </a:p>
          <a:p>
            <a:pPr marL="325755" lvl="2" indent="-108585" algn="l">
              <a:lnSpc>
                <a:spcPts val="3888"/>
              </a:lnSpc>
            </a:pPr>
            <a:endParaRPr lang="en-US" sz="3599">
              <a:solidFill>
                <a:srgbClr val="365B6D"/>
              </a:solidFill>
              <a:latin typeface="Arial"/>
            </a:endParaRPr>
          </a:p>
          <a:p>
            <a:pPr marL="325755" lvl="2" indent="-108585" algn="l">
              <a:lnSpc>
                <a:spcPts val="3888"/>
              </a:lnSpc>
              <a:buFont typeface="Arial"/>
              <a:buChar char="⚬"/>
            </a:pPr>
            <a:r>
              <a:rPr lang="en-US" sz="3600">
                <a:solidFill>
                  <a:srgbClr val="365B6D"/>
                </a:solidFill>
                <a:latin typeface="Arial"/>
              </a:rPr>
              <a:t>For students who pay out of pocket, a payment plan is available that distributes each semester’s tuition into 3 equal payments.</a:t>
            </a:r>
          </a:p>
          <a:p>
            <a:pPr marL="325755" lvl="2" indent="-108585" algn="l">
              <a:lnSpc>
                <a:spcPts val="3888"/>
              </a:lnSpc>
            </a:pPr>
            <a:endParaRPr lang="en-US" sz="3600">
              <a:solidFill>
                <a:srgbClr val="365B6D"/>
              </a:solidFill>
              <a:latin typeface="Arial"/>
            </a:endParaRPr>
          </a:p>
        </p:txBody>
      </p:sp>
      <p:pic>
        <p:nvPicPr>
          <p:cNvPr id="6" name="Picture 6"/>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TextBox 2"/>
          <p:cNvSpPr txBox="1"/>
          <p:nvPr/>
        </p:nvSpPr>
        <p:spPr>
          <a:xfrm>
            <a:off x="1132009" y="1768703"/>
            <a:ext cx="16026363" cy="6619079"/>
          </a:xfrm>
          <a:prstGeom prst="rect">
            <a:avLst/>
          </a:prstGeom>
        </p:spPr>
        <p:txBody>
          <a:bodyPr lIns="0" tIns="0" rIns="0" bIns="0" rtlCol="0" anchor="t">
            <a:spAutoFit/>
          </a:bodyPr>
          <a:lstStyle/>
          <a:p>
            <a:pPr algn="ctr">
              <a:lnSpc>
                <a:spcPts val="5832"/>
              </a:lnSpc>
            </a:pPr>
            <a:endParaRPr/>
          </a:p>
          <a:p>
            <a:pPr algn="ctr">
              <a:lnSpc>
                <a:spcPts val="5832"/>
              </a:lnSpc>
            </a:pPr>
            <a:endParaRPr/>
          </a:p>
          <a:p>
            <a:pPr algn="ctr">
              <a:lnSpc>
                <a:spcPts val="5832"/>
              </a:lnSpc>
            </a:pPr>
            <a:r>
              <a:rPr lang="en-US" sz="5400">
                <a:solidFill>
                  <a:srgbClr val="F2F1EC"/>
                </a:solidFill>
                <a:latin typeface="Arial"/>
              </a:rPr>
              <a:t>Student Questions?</a:t>
            </a:r>
          </a:p>
          <a:p>
            <a:pPr algn="ctr">
              <a:lnSpc>
                <a:spcPts val="5832"/>
              </a:lnSpc>
            </a:pPr>
            <a:endParaRPr lang="en-US" sz="5400">
              <a:solidFill>
                <a:srgbClr val="F2F1EC"/>
              </a:solidFill>
              <a:latin typeface="Arial"/>
            </a:endParaRPr>
          </a:p>
          <a:p>
            <a:pPr algn="ctr">
              <a:lnSpc>
                <a:spcPts val="5832"/>
              </a:lnSpc>
            </a:pPr>
            <a:r>
              <a:rPr lang="en-US" sz="5400">
                <a:solidFill>
                  <a:srgbClr val="F2F1EC"/>
                </a:solidFill>
                <a:latin typeface="Arial"/>
              </a:rPr>
              <a:t>Student Comments.</a:t>
            </a:r>
          </a:p>
        </p:txBody>
      </p:sp>
      <p:pic>
        <p:nvPicPr>
          <p:cNvPr id="3" name="Picture 3"/>
          <p:cNvPicPr>
            <a:picLocks noChangeAspect="1"/>
          </p:cNvPicPr>
          <p:nvPr/>
        </p:nvPicPr>
        <p:blipFill>
          <a:blip r:embed="rId2"/>
          <a:srcRect l="78" r="78"/>
          <a:stretch>
            <a:fillRect/>
          </a:stretch>
        </p:blipFill>
        <p:spPr>
          <a:xfrm>
            <a:off x="16377805" y="1134"/>
            <a:ext cx="1806913" cy="2171700"/>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65B6D"/>
        </a:solidFill>
        <a:effectLst/>
      </p:bgPr>
    </p:bg>
    <p:spTree>
      <p:nvGrpSpPr>
        <p:cNvPr id="1" name=""/>
        <p:cNvGrpSpPr/>
        <p:nvPr/>
      </p:nvGrpSpPr>
      <p:grpSpPr>
        <a:xfrm>
          <a:off x="0" y="0"/>
          <a:ext cx="0" cy="0"/>
          <a:chOff x="0" y="0"/>
          <a:chExt cx="0" cy="0"/>
        </a:xfrm>
      </p:grpSpPr>
      <p:sp>
        <p:nvSpPr>
          <p:cNvPr id="2" name="TextBox 2"/>
          <p:cNvSpPr txBox="1"/>
          <p:nvPr/>
        </p:nvSpPr>
        <p:spPr>
          <a:xfrm>
            <a:off x="1028700" y="605219"/>
            <a:ext cx="15592574" cy="799338"/>
          </a:xfrm>
          <a:prstGeom prst="rect">
            <a:avLst/>
          </a:prstGeom>
        </p:spPr>
        <p:txBody>
          <a:bodyPr lIns="0" tIns="0" rIns="0" bIns="0" rtlCol="0" anchor="t">
            <a:spAutoFit/>
          </a:bodyPr>
          <a:lstStyle/>
          <a:p>
            <a:pPr algn="l">
              <a:lnSpc>
                <a:spcPts val="5345"/>
              </a:lnSpc>
            </a:pPr>
            <a:r>
              <a:rPr lang="en-US" sz="4949">
                <a:solidFill>
                  <a:srgbClr val="F7F7F7"/>
                </a:solidFill>
                <a:latin typeface="Arial Bold Italics"/>
              </a:rPr>
              <a:t>Thank you! Please feel free to contact us!</a:t>
            </a:r>
          </a:p>
        </p:txBody>
      </p:sp>
      <p:sp>
        <p:nvSpPr>
          <p:cNvPr id="3" name="TextBox 3"/>
          <p:cNvSpPr txBox="1"/>
          <p:nvPr/>
        </p:nvSpPr>
        <p:spPr>
          <a:xfrm>
            <a:off x="1473763" y="2215974"/>
            <a:ext cx="15340473" cy="8071026"/>
          </a:xfrm>
          <a:prstGeom prst="rect">
            <a:avLst/>
          </a:prstGeom>
        </p:spPr>
        <p:txBody>
          <a:bodyPr lIns="0" tIns="0" rIns="0" bIns="0" rtlCol="0" anchor="t">
            <a:spAutoFit/>
          </a:bodyPr>
          <a:lstStyle/>
          <a:p>
            <a:pPr algn="l">
              <a:lnSpc>
                <a:spcPts val="2916"/>
              </a:lnSpc>
            </a:pPr>
            <a:r>
              <a:rPr lang="en-US" sz="2700" dirty="0">
                <a:solidFill>
                  <a:srgbClr val="F2F1EC"/>
                </a:solidFill>
                <a:latin typeface="Arial"/>
              </a:rPr>
              <a:t>Educational Leadership Ed.D. webpage</a:t>
            </a:r>
          </a:p>
          <a:p>
            <a:pPr algn="l">
              <a:lnSpc>
                <a:spcPts val="2916"/>
              </a:lnSpc>
            </a:pPr>
            <a:r>
              <a:rPr lang="en-US" sz="2700" u="sng" dirty="0">
                <a:solidFill>
                  <a:schemeClr val="accent5">
                    <a:lumMod val="60000"/>
                    <a:lumOff val="40000"/>
                  </a:schemeClr>
                </a:solidFill>
                <a:latin typeface="Arial"/>
                <a:hlinkClick r:id="rId2" tooltip="https://www.calstatela.edu/coe/aase/edd-educational-leadership">
                  <a:extLst>
                    <a:ext uri="{A12FA001-AC4F-418D-AE19-62706E023703}">
                      <ahyp:hlinkClr xmlns:ahyp="http://schemas.microsoft.com/office/drawing/2018/hyperlinkcolor" val="tx"/>
                    </a:ext>
                  </a:extLst>
                </a:hlinkClick>
              </a:rPr>
              <a:t>EdD in Educational Leadership | Cal State LA</a:t>
            </a:r>
          </a:p>
          <a:p>
            <a:pPr algn="l">
              <a:lnSpc>
                <a:spcPts val="2916"/>
              </a:lnSpc>
            </a:pPr>
            <a:endParaRPr lang="en-US" sz="2700" u="sng" dirty="0">
              <a:solidFill>
                <a:srgbClr val="0000FF"/>
              </a:solidFill>
              <a:latin typeface="Arial"/>
              <a:hlinkClick r:id="rId2" tooltip="https://www.calstatela.edu/coe/aase/edd-educational-leadership">
                <a:extLst>
                  <a:ext uri="{A12FA001-AC4F-418D-AE19-62706E023703}">
                    <ahyp:hlinkClr xmlns:ahyp="http://schemas.microsoft.com/office/drawing/2018/hyperlinkcolor" val="tx"/>
                  </a:ext>
                </a:extLst>
              </a:hlinkClick>
            </a:endParaRPr>
          </a:p>
          <a:p>
            <a:pPr algn="l">
              <a:lnSpc>
                <a:spcPts val="2916"/>
              </a:lnSpc>
            </a:pPr>
            <a:r>
              <a:rPr lang="en-US" sz="2700" dirty="0">
                <a:solidFill>
                  <a:srgbClr val="F2F1EC"/>
                </a:solidFill>
                <a:latin typeface="Arial"/>
              </a:rPr>
              <a:t>Ed.D. Program email/phone</a:t>
            </a:r>
          </a:p>
          <a:p>
            <a:pPr algn="l">
              <a:lnSpc>
                <a:spcPts val="2916"/>
              </a:lnSpc>
            </a:pPr>
            <a:r>
              <a:rPr lang="en-US" sz="2700" u="sng" dirty="0">
                <a:solidFill>
                  <a:schemeClr val="accent5">
                    <a:lumMod val="60000"/>
                    <a:lumOff val="40000"/>
                  </a:schemeClr>
                </a:solidFill>
                <a:latin typeface="Arial"/>
                <a:hlinkClick r:id="rId3" tooltip="mailto:edd_program@calstatela.edu">
                  <a:extLst>
                    <a:ext uri="{A12FA001-AC4F-418D-AE19-62706E023703}">
                      <ahyp:hlinkClr xmlns:ahyp="http://schemas.microsoft.com/office/drawing/2018/hyperlinkcolor" val="tx"/>
                    </a:ext>
                  </a:extLst>
                </a:hlinkClick>
              </a:rPr>
              <a:t>edd_program@calstatela.edu</a:t>
            </a:r>
            <a:r>
              <a:rPr lang="en-US" sz="2700" dirty="0">
                <a:solidFill>
                  <a:schemeClr val="accent5">
                    <a:lumMod val="60000"/>
                    <a:lumOff val="40000"/>
                  </a:schemeClr>
                </a:solidFill>
                <a:latin typeface="Arial"/>
              </a:rPr>
              <a:t> </a:t>
            </a:r>
          </a:p>
          <a:p>
            <a:pPr algn="l">
              <a:lnSpc>
                <a:spcPts val="2916"/>
              </a:lnSpc>
            </a:pPr>
            <a:r>
              <a:rPr lang="en-US" sz="2700" dirty="0">
                <a:solidFill>
                  <a:srgbClr val="F2F1EC"/>
                </a:solidFill>
                <a:latin typeface="Arial"/>
              </a:rPr>
              <a:t>(323) 343-6164     </a:t>
            </a:r>
          </a:p>
          <a:p>
            <a:pPr algn="l">
              <a:lnSpc>
                <a:spcPts val="2916"/>
              </a:lnSpc>
            </a:pPr>
            <a:r>
              <a:rPr lang="en-US" sz="2700" dirty="0">
                <a:solidFill>
                  <a:srgbClr val="F2F1EC"/>
                </a:solidFill>
                <a:latin typeface="Arial"/>
              </a:rPr>
              <a:t>King Hall C1065</a:t>
            </a:r>
          </a:p>
          <a:p>
            <a:pPr algn="l">
              <a:lnSpc>
                <a:spcPts val="2916"/>
              </a:lnSpc>
            </a:pPr>
            <a:endParaRPr lang="en-US" sz="2700" dirty="0">
              <a:solidFill>
                <a:srgbClr val="F2F1EC"/>
              </a:solidFill>
              <a:latin typeface="Arial"/>
            </a:endParaRPr>
          </a:p>
          <a:p>
            <a:pPr algn="l">
              <a:lnSpc>
                <a:spcPts val="2916"/>
              </a:lnSpc>
            </a:pPr>
            <a:r>
              <a:rPr lang="en-US" sz="2700" dirty="0">
                <a:solidFill>
                  <a:srgbClr val="F2F1EC"/>
                </a:solidFill>
                <a:latin typeface="Arial"/>
              </a:rPr>
              <a:t>Cathy Morales, EdD Administrative Support Coordinator</a:t>
            </a:r>
          </a:p>
          <a:p>
            <a:pPr algn="l">
              <a:lnSpc>
                <a:spcPts val="2916"/>
              </a:lnSpc>
            </a:pPr>
            <a:r>
              <a:rPr lang="en-US" sz="2700" u="sng" dirty="0">
                <a:solidFill>
                  <a:schemeClr val="accent5">
                    <a:lumMod val="60000"/>
                    <a:lumOff val="40000"/>
                  </a:schemeClr>
                </a:solidFill>
                <a:latin typeface="Arial"/>
                <a:hlinkClick r:id="rId4" tooltip="mailto:cmoral90@calstatela.edu">
                  <a:extLst>
                    <a:ext uri="{A12FA001-AC4F-418D-AE19-62706E023703}">
                      <ahyp:hlinkClr xmlns:ahyp="http://schemas.microsoft.com/office/drawing/2018/hyperlinkcolor" val="tx"/>
                    </a:ext>
                  </a:extLst>
                </a:hlinkClick>
              </a:rPr>
              <a:t>cmoral90@calstatela.edu</a:t>
            </a:r>
            <a:r>
              <a:rPr lang="en-US" sz="2700" dirty="0">
                <a:solidFill>
                  <a:schemeClr val="accent5">
                    <a:lumMod val="60000"/>
                    <a:lumOff val="40000"/>
                  </a:schemeClr>
                </a:solidFill>
                <a:latin typeface="Arial"/>
              </a:rPr>
              <a:t> </a:t>
            </a:r>
          </a:p>
          <a:p>
            <a:pPr algn="l">
              <a:lnSpc>
                <a:spcPts val="2916"/>
              </a:lnSpc>
            </a:pPr>
            <a:endParaRPr lang="en-US" sz="2700" dirty="0">
              <a:solidFill>
                <a:srgbClr val="F2F1EC"/>
              </a:solidFill>
              <a:latin typeface="Arial"/>
            </a:endParaRPr>
          </a:p>
          <a:p>
            <a:pPr algn="l">
              <a:lnSpc>
                <a:spcPts val="2916"/>
              </a:lnSpc>
            </a:pPr>
            <a:r>
              <a:rPr lang="en-US" sz="2700" dirty="0">
                <a:solidFill>
                  <a:srgbClr val="F2F1EC"/>
                </a:solidFill>
                <a:latin typeface="Arial"/>
              </a:rPr>
              <a:t>Albert Jones  Ed.D. Director </a:t>
            </a:r>
          </a:p>
          <a:p>
            <a:pPr algn="l">
              <a:lnSpc>
                <a:spcPts val="2916"/>
              </a:lnSpc>
            </a:pPr>
            <a:r>
              <a:rPr lang="en-US" sz="2700" u="sng" dirty="0">
                <a:solidFill>
                  <a:schemeClr val="accent5">
                    <a:lumMod val="60000"/>
                    <a:lumOff val="40000"/>
                  </a:schemeClr>
                </a:solidFill>
                <a:latin typeface="Arial"/>
                <a:hlinkClick r:id="rId5" tooltip="mailto:Ajones4@calstatela.edu">
                  <a:extLst>
                    <a:ext uri="{A12FA001-AC4F-418D-AE19-62706E023703}">
                      <ahyp:hlinkClr xmlns:ahyp="http://schemas.microsoft.com/office/drawing/2018/hyperlinkcolor" val="tx"/>
                    </a:ext>
                  </a:extLst>
                </a:hlinkClick>
              </a:rPr>
              <a:t>ajones4@calstatela.edu</a:t>
            </a:r>
          </a:p>
          <a:p>
            <a:pPr algn="l">
              <a:lnSpc>
                <a:spcPts val="2916"/>
              </a:lnSpc>
            </a:pPr>
            <a:endParaRPr lang="en-US" sz="2700" u="sng" dirty="0">
              <a:solidFill>
                <a:srgbClr val="0000FF"/>
              </a:solidFill>
              <a:latin typeface="Arial"/>
              <a:hlinkClick r:id="rId5" tooltip="mailto:Ajones4@calstatela.edu">
                <a:extLst>
                  <a:ext uri="{A12FA001-AC4F-418D-AE19-62706E023703}">
                    <ahyp:hlinkClr xmlns:ahyp="http://schemas.microsoft.com/office/drawing/2018/hyperlinkcolor" val="tx"/>
                  </a:ext>
                </a:extLst>
              </a:hlinkClick>
            </a:endParaRPr>
          </a:p>
          <a:p>
            <a:pPr algn="l">
              <a:lnSpc>
                <a:spcPts val="2916"/>
              </a:lnSpc>
            </a:pPr>
            <a:r>
              <a:rPr lang="en-US" sz="2700" dirty="0">
                <a:solidFill>
                  <a:srgbClr val="F2F1EC"/>
                </a:solidFill>
                <a:latin typeface="Arial"/>
              </a:rPr>
              <a:t>Maria Oropeza-Fujimoto, Community College Coordinator</a:t>
            </a:r>
          </a:p>
          <a:p>
            <a:pPr algn="l">
              <a:lnSpc>
                <a:spcPts val="2916"/>
              </a:lnSpc>
            </a:pPr>
            <a:r>
              <a:rPr lang="en-US" sz="2700" u="sng" dirty="0">
                <a:solidFill>
                  <a:schemeClr val="accent5">
                    <a:lumMod val="60000"/>
                    <a:lumOff val="40000"/>
                  </a:schemeClr>
                </a:solidFill>
                <a:latin typeface="Arial"/>
                <a:hlinkClick r:id="rId6" tooltip="mailto:oropez6@calstatela.edu">
                  <a:extLst>
                    <a:ext uri="{A12FA001-AC4F-418D-AE19-62706E023703}">
                      <ahyp:hlinkClr xmlns:ahyp="http://schemas.microsoft.com/office/drawing/2018/hyperlinkcolor" val="tx"/>
                    </a:ext>
                  </a:extLst>
                </a:hlinkClick>
              </a:rPr>
              <a:t>oropez6@calstatela.edu</a:t>
            </a:r>
            <a:r>
              <a:rPr lang="en-US" sz="2700" dirty="0">
                <a:solidFill>
                  <a:schemeClr val="accent5">
                    <a:lumMod val="60000"/>
                    <a:lumOff val="40000"/>
                  </a:schemeClr>
                </a:solidFill>
                <a:latin typeface="Arial"/>
              </a:rPr>
              <a:t> </a:t>
            </a:r>
          </a:p>
          <a:p>
            <a:pPr algn="ctr">
              <a:lnSpc>
                <a:spcPts val="2916"/>
              </a:lnSpc>
            </a:pPr>
            <a:r>
              <a:rPr lang="en-US" sz="2700" dirty="0">
                <a:solidFill>
                  <a:srgbClr val="F2F1EC"/>
                </a:solidFill>
                <a:latin typeface="Arial"/>
              </a:rPr>
              <a:t>                                                                            </a:t>
            </a:r>
          </a:p>
          <a:p>
            <a:pPr algn="ctr">
              <a:lnSpc>
                <a:spcPts val="2916"/>
              </a:lnSpc>
            </a:pPr>
            <a:r>
              <a:rPr lang="en-US" sz="2700" dirty="0">
                <a:solidFill>
                  <a:srgbClr val="F2F1EC"/>
                </a:solidFill>
                <a:latin typeface="Arial"/>
              </a:rPr>
              <a:t>*Admission for PreK-12 Education - Fall 2025-2026</a:t>
            </a:r>
          </a:p>
          <a:p>
            <a:pPr algn="l">
              <a:lnSpc>
                <a:spcPts val="2916"/>
              </a:lnSpc>
            </a:pPr>
            <a:endParaRPr lang="en-US" sz="2700" dirty="0">
              <a:solidFill>
                <a:srgbClr val="F2F1EC"/>
              </a:solidFill>
              <a:latin typeface="Arial"/>
            </a:endParaRPr>
          </a:p>
          <a:p>
            <a:pPr algn="l">
              <a:lnSpc>
                <a:spcPts val="2916"/>
              </a:lnSpc>
            </a:pPr>
            <a:endParaRPr lang="en-US" sz="2700" dirty="0">
              <a:solidFill>
                <a:srgbClr val="F2F1EC"/>
              </a:solidFill>
              <a:latin typeface="Arial"/>
            </a:endParaRPr>
          </a:p>
          <a:p>
            <a:pPr algn="l">
              <a:lnSpc>
                <a:spcPts val="2916"/>
              </a:lnSpc>
            </a:pPr>
            <a:endParaRPr lang="en-US" sz="2700" dirty="0">
              <a:solidFill>
                <a:srgbClr val="F2F1EC"/>
              </a:solidFill>
              <a:latin typeface="Arial"/>
            </a:endParaRPr>
          </a:p>
        </p:txBody>
      </p:sp>
      <p:pic>
        <p:nvPicPr>
          <p:cNvPr id="4" name="Picture 4"/>
          <p:cNvPicPr>
            <a:picLocks noChangeAspect="1"/>
          </p:cNvPicPr>
          <p:nvPr/>
        </p:nvPicPr>
        <p:blipFill>
          <a:blip r:embed="rId7"/>
          <a:srcRect l="78" r="78"/>
          <a:stretch>
            <a:fillRect/>
          </a:stretch>
        </p:blipFill>
        <p:spPr>
          <a:xfrm>
            <a:off x="16289870" y="176980"/>
            <a:ext cx="1806913" cy="21717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sp>
        <p:nvSpPr>
          <p:cNvPr id="2" name="TextBox 2"/>
          <p:cNvSpPr txBox="1"/>
          <p:nvPr/>
        </p:nvSpPr>
        <p:spPr>
          <a:xfrm>
            <a:off x="399750" y="242468"/>
            <a:ext cx="7819457" cy="2413773"/>
          </a:xfrm>
          <a:prstGeom prst="rect">
            <a:avLst/>
          </a:prstGeom>
        </p:spPr>
        <p:txBody>
          <a:bodyPr lIns="0" tIns="0" rIns="0" bIns="0" rtlCol="0" anchor="t">
            <a:spAutoFit/>
          </a:bodyPr>
          <a:lstStyle/>
          <a:p>
            <a:pPr algn="l">
              <a:lnSpc>
                <a:spcPts val="6480"/>
              </a:lnSpc>
            </a:pPr>
            <a:r>
              <a:rPr lang="en-US" sz="6000" spc="-36">
                <a:solidFill>
                  <a:srgbClr val="365B6D"/>
                </a:solidFill>
                <a:latin typeface="TT Rounds Condensed Light"/>
              </a:rPr>
              <a:t>About the Program </a:t>
            </a:r>
          </a:p>
        </p:txBody>
      </p:sp>
      <p:sp>
        <p:nvSpPr>
          <p:cNvPr id="3" name="Freeform 3"/>
          <p:cNvSpPr/>
          <p:nvPr/>
        </p:nvSpPr>
        <p:spPr>
          <a:xfrm>
            <a:off x="9144886" y="1420779"/>
            <a:ext cx="9145497" cy="8866221"/>
          </a:xfrm>
          <a:custGeom>
            <a:avLst/>
            <a:gdLst/>
            <a:ahLst/>
            <a:cxnLst/>
            <a:rect l="l" t="t" r="r" b="b"/>
            <a:pathLst>
              <a:path w="9145497" h="8866221">
                <a:moveTo>
                  <a:pt x="0" y="0"/>
                </a:moveTo>
                <a:lnTo>
                  <a:pt x="9145497" y="0"/>
                </a:lnTo>
                <a:lnTo>
                  <a:pt x="9145497" y="8866221"/>
                </a:lnTo>
                <a:lnTo>
                  <a:pt x="0" y="8866221"/>
                </a:lnTo>
                <a:lnTo>
                  <a:pt x="0" y="0"/>
                </a:lnTo>
                <a:close/>
              </a:path>
            </a:pathLst>
          </a:custGeom>
          <a:blipFill>
            <a:blip r:embed="rId2"/>
            <a:stretch>
              <a:fillRect l="-48285" t="-16136" r="-45041" b="-16677"/>
            </a:stretch>
          </a:blipFill>
        </p:spPr>
      </p:sp>
      <p:grpSp>
        <p:nvGrpSpPr>
          <p:cNvPr id="4" name="Group 4"/>
          <p:cNvGrpSpPr/>
          <p:nvPr/>
        </p:nvGrpSpPr>
        <p:grpSpPr>
          <a:xfrm>
            <a:off x="-17615" y="1420779"/>
            <a:ext cx="9166376" cy="8870984"/>
            <a:chOff x="0" y="0"/>
            <a:chExt cx="12221835" cy="11827979"/>
          </a:xfrm>
        </p:grpSpPr>
        <p:sp>
          <p:nvSpPr>
            <p:cNvPr id="5" name="Freeform 5"/>
            <p:cNvSpPr/>
            <p:nvPr/>
          </p:nvSpPr>
          <p:spPr>
            <a:xfrm>
              <a:off x="6350" y="6350"/>
              <a:ext cx="12209145" cy="11815318"/>
            </a:xfrm>
            <a:custGeom>
              <a:avLst/>
              <a:gdLst/>
              <a:ahLst/>
              <a:cxnLst/>
              <a:rect l="l" t="t" r="r" b="b"/>
              <a:pathLst>
                <a:path w="12209145" h="11815318">
                  <a:moveTo>
                    <a:pt x="0" y="0"/>
                  </a:moveTo>
                  <a:lnTo>
                    <a:pt x="12209145" y="0"/>
                  </a:lnTo>
                  <a:lnTo>
                    <a:pt x="12209145" y="11815318"/>
                  </a:lnTo>
                  <a:lnTo>
                    <a:pt x="0" y="11815318"/>
                  </a:lnTo>
                  <a:close/>
                </a:path>
              </a:pathLst>
            </a:custGeom>
            <a:solidFill>
              <a:srgbClr val="365B6D"/>
            </a:solidFill>
          </p:spPr>
        </p:sp>
        <p:sp>
          <p:nvSpPr>
            <p:cNvPr id="6" name="Freeform 6"/>
            <p:cNvSpPr/>
            <p:nvPr/>
          </p:nvSpPr>
          <p:spPr>
            <a:xfrm>
              <a:off x="0" y="0"/>
              <a:ext cx="12221845" cy="11828018"/>
            </a:xfrm>
            <a:custGeom>
              <a:avLst/>
              <a:gdLst/>
              <a:ahLst/>
              <a:cxnLst/>
              <a:rect l="l" t="t" r="r" b="b"/>
              <a:pathLst>
                <a:path w="12221845" h="11828018">
                  <a:moveTo>
                    <a:pt x="6350" y="0"/>
                  </a:moveTo>
                  <a:lnTo>
                    <a:pt x="12215495" y="0"/>
                  </a:lnTo>
                  <a:cubicBezTo>
                    <a:pt x="12219051" y="0"/>
                    <a:pt x="12221845" y="2794"/>
                    <a:pt x="12221845" y="6350"/>
                  </a:cubicBezTo>
                  <a:lnTo>
                    <a:pt x="12221845" y="11821668"/>
                  </a:lnTo>
                  <a:cubicBezTo>
                    <a:pt x="12221845" y="11825225"/>
                    <a:pt x="12219051" y="11828018"/>
                    <a:pt x="12215495" y="11828018"/>
                  </a:cubicBezTo>
                  <a:lnTo>
                    <a:pt x="6350" y="11828018"/>
                  </a:lnTo>
                  <a:cubicBezTo>
                    <a:pt x="2794" y="11828018"/>
                    <a:pt x="0" y="11825225"/>
                    <a:pt x="0" y="11821668"/>
                  </a:cubicBezTo>
                  <a:lnTo>
                    <a:pt x="0" y="6350"/>
                  </a:lnTo>
                  <a:cubicBezTo>
                    <a:pt x="0" y="2794"/>
                    <a:pt x="2794" y="0"/>
                    <a:pt x="6350" y="0"/>
                  </a:cubicBezTo>
                  <a:moveTo>
                    <a:pt x="6350" y="12700"/>
                  </a:moveTo>
                  <a:lnTo>
                    <a:pt x="6350" y="6350"/>
                  </a:lnTo>
                  <a:lnTo>
                    <a:pt x="12700" y="6350"/>
                  </a:lnTo>
                  <a:lnTo>
                    <a:pt x="12700" y="11821668"/>
                  </a:lnTo>
                  <a:lnTo>
                    <a:pt x="6350" y="11821668"/>
                  </a:lnTo>
                  <a:lnTo>
                    <a:pt x="6350" y="11815318"/>
                  </a:lnTo>
                  <a:lnTo>
                    <a:pt x="12215495" y="11815318"/>
                  </a:lnTo>
                  <a:lnTo>
                    <a:pt x="12215495" y="11821668"/>
                  </a:lnTo>
                  <a:lnTo>
                    <a:pt x="12209145" y="11821668"/>
                  </a:lnTo>
                  <a:lnTo>
                    <a:pt x="12209145" y="6350"/>
                  </a:lnTo>
                  <a:lnTo>
                    <a:pt x="12215495" y="6350"/>
                  </a:lnTo>
                  <a:lnTo>
                    <a:pt x="12215495" y="12700"/>
                  </a:lnTo>
                  <a:lnTo>
                    <a:pt x="6350" y="12700"/>
                  </a:lnTo>
                  <a:close/>
                </a:path>
              </a:pathLst>
            </a:custGeom>
            <a:solidFill>
              <a:srgbClr val="F7F7F7"/>
            </a:solidFill>
          </p:spPr>
        </p:sp>
      </p:grpSp>
      <p:grpSp>
        <p:nvGrpSpPr>
          <p:cNvPr id="7" name="Group 7"/>
          <p:cNvGrpSpPr/>
          <p:nvPr/>
        </p:nvGrpSpPr>
        <p:grpSpPr>
          <a:xfrm>
            <a:off x="399750" y="1851007"/>
            <a:ext cx="8224764" cy="7721565"/>
            <a:chOff x="0" y="0"/>
            <a:chExt cx="10966352" cy="10295420"/>
          </a:xfrm>
        </p:grpSpPr>
        <p:sp>
          <p:nvSpPr>
            <p:cNvPr id="8" name="Freeform 8"/>
            <p:cNvSpPr/>
            <p:nvPr/>
          </p:nvSpPr>
          <p:spPr>
            <a:xfrm>
              <a:off x="6269" y="6350"/>
              <a:ext cx="10953776" cy="10282682"/>
            </a:xfrm>
            <a:custGeom>
              <a:avLst/>
              <a:gdLst/>
              <a:ahLst/>
              <a:cxnLst/>
              <a:rect l="l" t="t" r="r" b="b"/>
              <a:pathLst>
                <a:path w="10953776" h="10282682">
                  <a:moveTo>
                    <a:pt x="0" y="0"/>
                  </a:moveTo>
                  <a:lnTo>
                    <a:pt x="10953775" y="0"/>
                  </a:lnTo>
                  <a:lnTo>
                    <a:pt x="10953775" y="10282682"/>
                  </a:lnTo>
                  <a:lnTo>
                    <a:pt x="0" y="10282682"/>
                  </a:lnTo>
                  <a:close/>
                </a:path>
              </a:pathLst>
            </a:custGeom>
            <a:solidFill>
              <a:srgbClr val="FFBC00"/>
            </a:solidFill>
          </p:spPr>
        </p:sp>
        <p:sp>
          <p:nvSpPr>
            <p:cNvPr id="9" name="Freeform 9"/>
            <p:cNvSpPr/>
            <p:nvPr/>
          </p:nvSpPr>
          <p:spPr>
            <a:xfrm>
              <a:off x="0" y="0"/>
              <a:ext cx="10966313" cy="10295382"/>
            </a:xfrm>
            <a:custGeom>
              <a:avLst/>
              <a:gdLst/>
              <a:ahLst/>
              <a:cxnLst/>
              <a:rect l="l" t="t" r="r" b="b"/>
              <a:pathLst>
                <a:path w="10966313" h="10295382">
                  <a:moveTo>
                    <a:pt x="6269" y="0"/>
                  </a:moveTo>
                  <a:lnTo>
                    <a:pt x="10960044" y="0"/>
                  </a:lnTo>
                  <a:cubicBezTo>
                    <a:pt x="10963555" y="0"/>
                    <a:pt x="10966313" y="2794"/>
                    <a:pt x="10966313" y="6350"/>
                  </a:cubicBezTo>
                  <a:lnTo>
                    <a:pt x="10966313" y="10289032"/>
                  </a:lnTo>
                  <a:cubicBezTo>
                    <a:pt x="10966313" y="10292588"/>
                    <a:pt x="10963555" y="10295382"/>
                    <a:pt x="10960044" y="10295382"/>
                  </a:cubicBezTo>
                  <a:lnTo>
                    <a:pt x="6269" y="10295382"/>
                  </a:lnTo>
                  <a:cubicBezTo>
                    <a:pt x="2758" y="10295382"/>
                    <a:pt x="0" y="10292588"/>
                    <a:pt x="0" y="10289032"/>
                  </a:cubicBezTo>
                  <a:lnTo>
                    <a:pt x="0" y="6350"/>
                  </a:lnTo>
                  <a:cubicBezTo>
                    <a:pt x="0" y="2794"/>
                    <a:pt x="2758" y="0"/>
                    <a:pt x="6269" y="0"/>
                  </a:cubicBezTo>
                  <a:moveTo>
                    <a:pt x="6269" y="12700"/>
                  </a:moveTo>
                  <a:lnTo>
                    <a:pt x="6269" y="6350"/>
                  </a:lnTo>
                  <a:lnTo>
                    <a:pt x="12537" y="6350"/>
                  </a:lnTo>
                  <a:lnTo>
                    <a:pt x="12537" y="10289032"/>
                  </a:lnTo>
                  <a:lnTo>
                    <a:pt x="6269" y="10289032"/>
                  </a:lnTo>
                  <a:lnTo>
                    <a:pt x="6269" y="10282682"/>
                  </a:lnTo>
                  <a:lnTo>
                    <a:pt x="10960044" y="10282682"/>
                  </a:lnTo>
                  <a:lnTo>
                    <a:pt x="10960044" y="10289032"/>
                  </a:lnTo>
                  <a:lnTo>
                    <a:pt x="10953776" y="10289032"/>
                  </a:lnTo>
                  <a:lnTo>
                    <a:pt x="10953776" y="6350"/>
                  </a:lnTo>
                  <a:lnTo>
                    <a:pt x="10960044" y="6350"/>
                  </a:lnTo>
                  <a:lnTo>
                    <a:pt x="10960044" y="12700"/>
                  </a:lnTo>
                  <a:lnTo>
                    <a:pt x="6269" y="12700"/>
                  </a:lnTo>
                  <a:close/>
                </a:path>
              </a:pathLst>
            </a:custGeom>
            <a:solidFill>
              <a:srgbClr val="F7F7F7"/>
            </a:solidFill>
          </p:spPr>
        </p:sp>
      </p:grpSp>
      <p:sp>
        <p:nvSpPr>
          <p:cNvPr id="10" name="TextBox 10"/>
          <p:cNvSpPr txBox="1"/>
          <p:nvPr/>
        </p:nvSpPr>
        <p:spPr>
          <a:xfrm>
            <a:off x="602403" y="2556995"/>
            <a:ext cx="7819457" cy="6385789"/>
          </a:xfrm>
          <a:prstGeom prst="rect">
            <a:avLst/>
          </a:prstGeom>
        </p:spPr>
        <p:txBody>
          <a:bodyPr lIns="0" tIns="0" rIns="0" bIns="0" rtlCol="0" anchor="t">
            <a:spAutoFit/>
          </a:bodyPr>
          <a:lstStyle/>
          <a:p>
            <a:pPr marL="230743" lvl="1" indent="-115372" algn="l">
              <a:lnSpc>
                <a:spcPts val="2203"/>
              </a:lnSpc>
              <a:buFont typeface="Arial"/>
              <a:buChar char="•"/>
            </a:pPr>
            <a:r>
              <a:rPr lang="en-US" sz="2550" spc="23">
                <a:solidFill>
                  <a:srgbClr val="000000"/>
                </a:solidFill>
                <a:latin typeface="TT Rounds Condensed"/>
              </a:rPr>
              <a:t>In 2009, WASC Approval was given to Cal State LA to start an independent EdD Program for K-14 Leadership (Executive Order 991)</a:t>
            </a:r>
          </a:p>
          <a:p>
            <a:pPr marL="230743" lvl="1" indent="-115372" algn="l">
              <a:lnSpc>
                <a:spcPts val="2203"/>
              </a:lnSpc>
            </a:pPr>
            <a:endParaRPr lang="en-US" sz="2550" spc="23">
              <a:solidFill>
                <a:srgbClr val="000000"/>
              </a:solidFill>
              <a:latin typeface="TT Rounds Condensed"/>
            </a:endParaRPr>
          </a:p>
          <a:p>
            <a:pPr marL="230743" lvl="1" indent="-115372" algn="l">
              <a:lnSpc>
                <a:spcPts val="2203"/>
              </a:lnSpc>
              <a:buFont typeface="Arial"/>
              <a:buChar char="•"/>
            </a:pPr>
            <a:r>
              <a:rPr lang="en-US" sz="2550" spc="23">
                <a:solidFill>
                  <a:srgbClr val="000000"/>
                </a:solidFill>
                <a:latin typeface="TT Rounds Condensed"/>
              </a:rPr>
              <a:t>Most campuses used language in the EO 991 to develop their by-laws to organize and structure their programs</a:t>
            </a:r>
          </a:p>
          <a:p>
            <a:pPr marL="230743" lvl="1" indent="-115372" algn="l">
              <a:lnSpc>
                <a:spcPts val="2203"/>
              </a:lnSpc>
            </a:pPr>
            <a:endParaRPr lang="en-US" sz="2550" spc="23">
              <a:solidFill>
                <a:srgbClr val="000000"/>
              </a:solidFill>
              <a:latin typeface="TT Rounds Condensed"/>
            </a:endParaRPr>
          </a:p>
          <a:p>
            <a:pPr marL="230743" lvl="1" indent="-115372" algn="l">
              <a:lnSpc>
                <a:spcPts val="2203"/>
              </a:lnSpc>
              <a:buFont typeface="Arial"/>
              <a:buChar char="•"/>
            </a:pPr>
            <a:r>
              <a:rPr lang="en-US" sz="2550" spc="23">
                <a:solidFill>
                  <a:srgbClr val="000000"/>
                </a:solidFill>
                <a:latin typeface="TT Rounds Condensed"/>
              </a:rPr>
              <a:t>In 2009, Cal State LA's EdD program brought in 19 new doctoral students as EdD Cohort 1</a:t>
            </a:r>
          </a:p>
          <a:p>
            <a:pPr marL="230743" lvl="1" indent="-115372" algn="l">
              <a:lnSpc>
                <a:spcPts val="2203"/>
              </a:lnSpc>
            </a:pPr>
            <a:endParaRPr lang="en-US" sz="2550" spc="23">
              <a:solidFill>
                <a:srgbClr val="000000"/>
              </a:solidFill>
              <a:latin typeface="TT Rounds Condensed"/>
            </a:endParaRPr>
          </a:p>
          <a:p>
            <a:pPr marL="230743" lvl="1" indent="-115372" algn="l">
              <a:lnSpc>
                <a:spcPts val="2203"/>
              </a:lnSpc>
              <a:buFont typeface="Arial"/>
              <a:buChar char="•"/>
            </a:pPr>
            <a:r>
              <a:rPr lang="en-US" sz="2550" spc="23">
                <a:solidFill>
                  <a:srgbClr val="000000"/>
                </a:solidFill>
                <a:latin typeface="TT Rounds Condensed"/>
              </a:rPr>
              <a:t> In 2016, our program added the postsecondary option</a:t>
            </a:r>
          </a:p>
          <a:p>
            <a:pPr marL="230743" lvl="1" indent="-115372" algn="l">
              <a:lnSpc>
                <a:spcPts val="2203"/>
              </a:lnSpc>
            </a:pPr>
            <a:endParaRPr lang="en-US" sz="2550" spc="23">
              <a:solidFill>
                <a:srgbClr val="000000"/>
              </a:solidFill>
              <a:latin typeface="TT Rounds Condensed"/>
            </a:endParaRPr>
          </a:p>
          <a:p>
            <a:pPr marL="230743" lvl="1" indent="-115372" algn="l">
              <a:lnSpc>
                <a:spcPts val="2203"/>
              </a:lnSpc>
              <a:buFont typeface="Arial"/>
              <a:buChar char="•"/>
            </a:pPr>
            <a:r>
              <a:rPr lang="en-US" sz="2550" spc="23">
                <a:solidFill>
                  <a:srgbClr val="000000"/>
                </a:solidFill>
                <a:latin typeface="TT Rounds Condensed"/>
              </a:rPr>
              <a:t>Since 2009, our EdD program has graduated over 150 doctoral students</a:t>
            </a:r>
          </a:p>
          <a:p>
            <a:pPr marL="230743" lvl="1" indent="-115372" algn="l">
              <a:lnSpc>
                <a:spcPts val="2203"/>
              </a:lnSpc>
            </a:pPr>
            <a:endParaRPr lang="en-US" sz="2550" spc="23">
              <a:solidFill>
                <a:srgbClr val="000000"/>
              </a:solidFill>
              <a:latin typeface="TT Rounds Condensed"/>
            </a:endParaRPr>
          </a:p>
          <a:p>
            <a:pPr marL="230743" lvl="1" indent="-115372" algn="l">
              <a:lnSpc>
                <a:spcPts val="2203"/>
              </a:lnSpc>
              <a:buFont typeface="Arial"/>
              <a:buChar char="•"/>
            </a:pPr>
            <a:r>
              <a:rPr lang="en-US" sz="2550" spc="23">
                <a:solidFill>
                  <a:srgbClr val="000000"/>
                </a:solidFill>
                <a:latin typeface="TT Rounds Condensed"/>
              </a:rPr>
              <a:t>Beginning in the summer of 2020, the Cal State LA EdD program underwent significant changes to center social justice, practice, and professional competencies. We are excited to offer the updated EdD program mission, vision and goals. We are very excited about new community college and early childhood-12 partnerships.</a:t>
            </a:r>
          </a:p>
          <a:p>
            <a:pPr marL="230743" lvl="1" indent="-115372" algn="l">
              <a:lnSpc>
                <a:spcPts val="2203"/>
              </a:lnSpc>
            </a:pPr>
            <a:endParaRPr lang="en-US" sz="2550" spc="23">
              <a:solidFill>
                <a:srgbClr val="000000"/>
              </a:solidFill>
              <a:latin typeface="TT Rounds Condensed"/>
            </a:endParaRPr>
          </a:p>
          <a:p>
            <a:pPr algn="l">
              <a:lnSpc>
                <a:spcPts val="2203"/>
              </a:lnSpc>
            </a:pPr>
            <a:endParaRPr lang="en-US" sz="2550" spc="23">
              <a:solidFill>
                <a:srgbClr val="000000"/>
              </a:solidFill>
              <a:latin typeface="TT Rounds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0" y="442451"/>
            <a:ext cx="18278782" cy="1437968"/>
            <a:chOff x="0" y="0"/>
            <a:chExt cx="24371709" cy="1917291"/>
          </a:xfrm>
        </p:grpSpPr>
        <p:sp>
          <p:nvSpPr>
            <p:cNvPr id="3" name="Freeform 3"/>
            <p:cNvSpPr/>
            <p:nvPr/>
          </p:nvSpPr>
          <p:spPr>
            <a:xfrm>
              <a:off x="0" y="0"/>
              <a:ext cx="24371677" cy="1917319"/>
            </a:xfrm>
            <a:custGeom>
              <a:avLst/>
              <a:gdLst/>
              <a:ahLst/>
              <a:cxnLst/>
              <a:rect l="l" t="t" r="r" b="b"/>
              <a:pathLst>
                <a:path w="24371677" h="1917319">
                  <a:moveTo>
                    <a:pt x="0" y="0"/>
                  </a:moveTo>
                  <a:lnTo>
                    <a:pt x="24371677" y="0"/>
                  </a:lnTo>
                  <a:lnTo>
                    <a:pt x="24371677" y="1917319"/>
                  </a:lnTo>
                  <a:lnTo>
                    <a:pt x="0" y="1917319"/>
                  </a:lnTo>
                  <a:close/>
                </a:path>
              </a:pathLst>
            </a:custGeom>
            <a:solidFill>
              <a:srgbClr val="365B6D"/>
            </a:solidFill>
          </p:spPr>
        </p:sp>
      </p:grpSp>
      <p:sp>
        <p:nvSpPr>
          <p:cNvPr id="4" name="TextBox 4"/>
          <p:cNvSpPr txBox="1"/>
          <p:nvPr/>
        </p:nvSpPr>
        <p:spPr>
          <a:xfrm>
            <a:off x="1079029" y="833825"/>
            <a:ext cx="15592574" cy="810387"/>
          </a:xfrm>
          <a:prstGeom prst="rect">
            <a:avLst/>
          </a:prstGeom>
        </p:spPr>
        <p:txBody>
          <a:bodyPr lIns="0" tIns="0" rIns="0" bIns="0" rtlCol="0" anchor="t">
            <a:spAutoFit/>
          </a:bodyPr>
          <a:lstStyle/>
          <a:p>
            <a:pPr algn="l">
              <a:lnSpc>
                <a:spcPts val="5453"/>
              </a:lnSpc>
            </a:pPr>
            <a:r>
              <a:rPr lang="en-US" sz="5049">
                <a:solidFill>
                  <a:srgbClr val="F7F7F7"/>
                </a:solidFill>
                <a:latin typeface="Arial Bold"/>
              </a:rPr>
              <a:t>Program Leadership </a:t>
            </a:r>
          </a:p>
        </p:txBody>
      </p:sp>
      <p:pic>
        <p:nvPicPr>
          <p:cNvPr id="5" name="Picture 5"/>
          <p:cNvPicPr>
            <a:picLocks noChangeAspect="1"/>
          </p:cNvPicPr>
          <p:nvPr/>
        </p:nvPicPr>
        <p:blipFill>
          <a:blip r:embed="rId2"/>
          <a:srcRect l="78" r="78"/>
          <a:stretch>
            <a:fillRect/>
          </a:stretch>
        </p:blipFill>
        <p:spPr>
          <a:xfrm>
            <a:off x="16289870" y="176980"/>
            <a:ext cx="1806913" cy="2171700"/>
          </a:xfrm>
          <a:prstGeom prst="rect">
            <a:avLst/>
          </a:prstGeom>
        </p:spPr>
      </p:pic>
      <p:sp>
        <p:nvSpPr>
          <p:cNvPr id="6" name="Freeform 6"/>
          <p:cNvSpPr/>
          <p:nvPr/>
        </p:nvSpPr>
        <p:spPr>
          <a:xfrm>
            <a:off x="-5364580" y="1880419"/>
            <a:ext cx="12795771" cy="8689575"/>
          </a:xfrm>
          <a:custGeom>
            <a:avLst/>
            <a:gdLst/>
            <a:ahLst/>
            <a:cxnLst/>
            <a:rect l="l" t="t" r="r" b="b"/>
            <a:pathLst>
              <a:path w="12795771" h="8689575">
                <a:moveTo>
                  <a:pt x="0" y="0"/>
                </a:moveTo>
                <a:lnTo>
                  <a:pt x="12795771" y="0"/>
                </a:lnTo>
                <a:lnTo>
                  <a:pt x="12795771" y="8689576"/>
                </a:lnTo>
                <a:lnTo>
                  <a:pt x="0" y="8689576"/>
                </a:lnTo>
                <a:lnTo>
                  <a:pt x="0" y="0"/>
                </a:lnTo>
                <a:close/>
              </a:path>
            </a:pathLst>
          </a:custGeom>
          <a:blipFill>
            <a:blip r:embed="rId3"/>
            <a:stretch>
              <a:fillRect l="-396" r="-396"/>
            </a:stretch>
          </a:blipFill>
        </p:spPr>
      </p:sp>
      <p:sp>
        <p:nvSpPr>
          <p:cNvPr id="7" name="TextBox 7"/>
          <p:cNvSpPr txBox="1"/>
          <p:nvPr/>
        </p:nvSpPr>
        <p:spPr>
          <a:xfrm>
            <a:off x="7937210" y="2378141"/>
            <a:ext cx="9828109" cy="5483093"/>
          </a:xfrm>
          <a:prstGeom prst="rect">
            <a:avLst/>
          </a:prstGeom>
        </p:spPr>
        <p:txBody>
          <a:bodyPr lIns="0" tIns="0" rIns="0" bIns="0" rtlCol="0" anchor="t">
            <a:spAutoFit/>
          </a:bodyPr>
          <a:lstStyle/>
          <a:p>
            <a:pPr marL="395719" lvl="1" indent="-197860" algn="l">
              <a:lnSpc>
                <a:spcPts val="4723"/>
              </a:lnSpc>
              <a:buFont typeface="Arial"/>
              <a:buChar char="•"/>
            </a:pPr>
            <a:r>
              <a:rPr lang="en-US" sz="4373">
                <a:solidFill>
                  <a:srgbClr val="365B6D"/>
                </a:solidFill>
                <a:latin typeface="Arial"/>
              </a:rPr>
              <a:t>Albert Jones, Ed.D.</a:t>
            </a:r>
          </a:p>
          <a:p>
            <a:pPr marL="395719" lvl="1" indent="-197860" algn="l">
              <a:lnSpc>
                <a:spcPts val="4723"/>
              </a:lnSpc>
            </a:pPr>
            <a:r>
              <a:rPr lang="en-US" sz="4373">
                <a:solidFill>
                  <a:srgbClr val="365B6D"/>
                </a:solidFill>
                <a:latin typeface="Arial Italics"/>
              </a:rPr>
              <a:t>  Director, Ed.D. in Educational Leadership  Program </a:t>
            </a:r>
          </a:p>
          <a:p>
            <a:pPr marL="395719" lvl="1" indent="-197860" algn="l">
              <a:lnSpc>
                <a:spcPts val="4723"/>
              </a:lnSpc>
            </a:pPr>
            <a:endParaRPr lang="en-US" sz="4373">
              <a:solidFill>
                <a:srgbClr val="365B6D"/>
              </a:solidFill>
              <a:latin typeface="Arial Italics"/>
            </a:endParaRPr>
          </a:p>
          <a:p>
            <a:pPr marL="395719" lvl="1" indent="-197860" algn="l">
              <a:lnSpc>
                <a:spcPts val="4723"/>
              </a:lnSpc>
              <a:buFont typeface="Arial"/>
              <a:buChar char="•"/>
            </a:pPr>
            <a:r>
              <a:rPr lang="en-US" sz="4373">
                <a:solidFill>
                  <a:srgbClr val="365B6D"/>
                </a:solidFill>
                <a:latin typeface="Arial"/>
              </a:rPr>
              <a:t>Maria Oropeza Fujimoto, PhD</a:t>
            </a:r>
          </a:p>
          <a:p>
            <a:pPr marL="395719" lvl="1" indent="-197860" algn="l">
              <a:lnSpc>
                <a:spcPts val="4723"/>
              </a:lnSpc>
            </a:pPr>
            <a:r>
              <a:rPr lang="en-US" sz="4373">
                <a:solidFill>
                  <a:srgbClr val="365B6D"/>
                </a:solidFill>
                <a:latin typeface="Arial Italics"/>
              </a:rPr>
              <a:t>  Associate Director, Community College Leadership</a:t>
            </a:r>
          </a:p>
          <a:p>
            <a:pPr marL="395719" lvl="1" indent="-197860" algn="l">
              <a:lnSpc>
                <a:spcPts val="4723"/>
              </a:lnSpc>
            </a:pPr>
            <a:endParaRPr lang="en-US" sz="4373">
              <a:solidFill>
                <a:srgbClr val="365B6D"/>
              </a:solidFill>
              <a:latin typeface="Arial Italics"/>
            </a:endParaRPr>
          </a:p>
          <a:p>
            <a:pPr marL="395719" lvl="1" indent="-197860" algn="l">
              <a:lnSpc>
                <a:spcPts val="4723"/>
              </a:lnSpc>
              <a:buFont typeface="Arial"/>
              <a:buChar char="•"/>
            </a:pPr>
            <a:r>
              <a:rPr lang="en-US" sz="4373">
                <a:solidFill>
                  <a:srgbClr val="365B6D"/>
                </a:solidFill>
                <a:latin typeface="Arial"/>
              </a:rPr>
              <a:t>Practitioner Faculty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41C1BA"/>
            </a:solidFill>
          </p:spPr>
        </p:sp>
      </p:grpSp>
      <p:sp>
        <p:nvSpPr>
          <p:cNvPr id="4" name="TextBox 4"/>
          <p:cNvSpPr txBox="1"/>
          <p:nvPr/>
        </p:nvSpPr>
        <p:spPr>
          <a:xfrm>
            <a:off x="930129" y="732430"/>
            <a:ext cx="16246101" cy="810387"/>
          </a:xfrm>
          <a:prstGeom prst="rect">
            <a:avLst/>
          </a:prstGeom>
        </p:spPr>
        <p:txBody>
          <a:bodyPr lIns="0" tIns="0" rIns="0" bIns="0" rtlCol="0" anchor="t">
            <a:spAutoFit/>
          </a:bodyPr>
          <a:lstStyle/>
          <a:p>
            <a:pPr algn="l">
              <a:lnSpc>
                <a:spcPts val="5453"/>
              </a:lnSpc>
            </a:pPr>
            <a:r>
              <a:rPr lang="en-US" sz="5049">
                <a:solidFill>
                  <a:srgbClr val="365B6D"/>
                </a:solidFill>
                <a:latin typeface="Arial Bold"/>
              </a:rPr>
              <a:t>Previous Practitioner Faculty</a:t>
            </a:r>
          </a:p>
        </p:txBody>
      </p:sp>
      <p:sp>
        <p:nvSpPr>
          <p:cNvPr id="5" name="TextBox 5"/>
          <p:cNvSpPr txBox="1"/>
          <p:nvPr/>
        </p:nvSpPr>
        <p:spPr>
          <a:xfrm>
            <a:off x="1028700" y="2215331"/>
            <a:ext cx="8910817" cy="9210675"/>
          </a:xfrm>
          <a:prstGeom prst="rect">
            <a:avLst/>
          </a:prstGeom>
        </p:spPr>
        <p:txBody>
          <a:bodyPr lIns="0" tIns="0" rIns="0" bIns="0" rtlCol="0" anchor="t">
            <a:spAutoFit/>
          </a:bodyPr>
          <a:lstStyle/>
          <a:p>
            <a:pPr algn="l">
              <a:lnSpc>
                <a:spcPts val="3600"/>
              </a:lnSpc>
            </a:pPr>
            <a:r>
              <a:rPr lang="en-US" sz="3000">
                <a:solidFill>
                  <a:srgbClr val="365B6D"/>
                </a:solidFill>
                <a:latin typeface="Arial Bold"/>
              </a:rPr>
              <a:t>Dr. Manuel Baca,</a:t>
            </a:r>
            <a:r>
              <a:rPr lang="en-US" sz="3000">
                <a:solidFill>
                  <a:srgbClr val="365B6D"/>
                </a:solidFill>
                <a:latin typeface="Arial"/>
              </a:rPr>
              <a:t> Director Foundation for California Community Colleges </a:t>
            </a:r>
            <a:r>
              <a:rPr lang="en-US" sz="3000">
                <a:solidFill>
                  <a:srgbClr val="365B6D"/>
                </a:solidFill>
                <a:latin typeface="Arial Italics"/>
              </a:rPr>
              <a:t>and </a:t>
            </a:r>
          </a:p>
          <a:p>
            <a:pPr algn="l">
              <a:lnSpc>
                <a:spcPts val="3600"/>
              </a:lnSpc>
            </a:pPr>
            <a:r>
              <a:rPr lang="en-US" sz="3000">
                <a:solidFill>
                  <a:srgbClr val="365B6D"/>
                </a:solidFill>
                <a:latin typeface="Arial"/>
              </a:rPr>
              <a:t>Mount San Antonio College Board of Trustees</a:t>
            </a:r>
          </a:p>
          <a:p>
            <a:pPr algn="l">
              <a:lnSpc>
                <a:spcPts val="3600"/>
              </a:lnSpc>
            </a:pPr>
            <a:endParaRPr lang="en-US" sz="3000">
              <a:solidFill>
                <a:srgbClr val="365B6D"/>
              </a:solidFill>
              <a:latin typeface="Arial"/>
            </a:endParaRPr>
          </a:p>
          <a:p>
            <a:pPr algn="l">
              <a:lnSpc>
                <a:spcPts val="3600"/>
              </a:lnSpc>
            </a:pPr>
            <a:r>
              <a:rPr lang="en-US" sz="3000">
                <a:solidFill>
                  <a:srgbClr val="365B6D"/>
                </a:solidFill>
                <a:latin typeface="Arial Bold"/>
              </a:rPr>
              <a:t>Past President Raul Cardoza</a:t>
            </a:r>
            <a:r>
              <a:rPr lang="en-US" sz="3000">
                <a:solidFill>
                  <a:srgbClr val="365B6D"/>
                </a:solidFill>
                <a:latin typeface="Arial"/>
              </a:rPr>
              <a:t>, Chabot College</a:t>
            </a:r>
          </a:p>
          <a:p>
            <a:pPr algn="l">
              <a:lnSpc>
                <a:spcPts val="3600"/>
              </a:lnSpc>
            </a:pPr>
            <a:endParaRPr lang="en-US" sz="3000">
              <a:solidFill>
                <a:srgbClr val="365B6D"/>
              </a:solidFill>
              <a:latin typeface="Arial"/>
            </a:endParaRPr>
          </a:p>
          <a:p>
            <a:pPr algn="l">
              <a:lnSpc>
                <a:spcPts val="3600"/>
              </a:lnSpc>
            </a:pPr>
            <a:r>
              <a:rPr lang="en-US" sz="3000">
                <a:solidFill>
                  <a:srgbClr val="365B6D"/>
                </a:solidFill>
                <a:latin typeface="Arial Bold"/>
              </a:rPr>
              <a:t>President Keith Curry</a:t>
            </a:r>
            <a:r>
              <a:rPr lang="en-US" sz="3000">
                <a:solidFill>
                  <a:srgbClr val="365B6D"/>
                </a:solidFill>
                <a:latin typeface="Arial"/>
              </a:rPr>
              <a:t>, Compton College</a:t>
            </a:r>
          </a:p>
          <a:p>
            <a:pPr algn="l">
              <a:lnSpc>
                <a:spcPts val="3600"/>
              </a:lnSpc>
            </a:pPr>
            <a:endParaRPr lang="en-US" sz="3000">
              <a:solidFill>
                <a:srgbClr val="365B6D"/>
              </a:solidFill>
              <a:latin typeface="Arial"/>
            </a:endParaRPr>
          </a:p>
          <a:p>
            <a:pPr algn="l">
              <a:lnSpc>
                <a:spcPts val="3600"/>
              </a:lnSpc>
            </a:pPr>
            <a:r>
              <a:rPr lang="en-US" sz="3000">
                <a:solidFill>
                  <a:srgbClr val="365B6D"/>
                </a:solidFill>
                <a:latin typeface="Arial Bold"/>
              </a:rPr>
              <a:t>President Erika Endijonas</a:t>
            </a:r>
            <a:r>
              <a:rPr lang="en-US" sz="3000">
                <a:solidFill>
                  <a:srgbClr val="365B6D"/>
                </a:solidFill>
                <a:latin typeface="Arial"/>
              </a:rPr>
              <a:t>,  Santa Barbara City College </a:t>
            </a:r>
            <a:r>
              <a:rPr lang="en-US" sz="3000">
                <a:solidFill>
                  <a:srgbClr val="365B6D"/>
                </a:solidFill>
                <a:latin typeface="Arial Italics"/>
              </a:rPr>
              <a:t>and </a:t>
            </a:r>
          </a:p>
          <a:p>
            <a:pPr algn="l">
              <a:lnSpc>
                <a:spcPts val="3600"/>
              </a:lnSpc>
            </a:pPr>
            <a:r>
              <a:rPr lang="en-US" sz="3000">
                <a:solidFill>
                  <a:srgbClr val="365B6D"/>
                </a:solidFill>
                <a:latin typeface="Arial"/>
              </a:rPr>
              <a:t>Past President Pasadena City College</a:t>
            </a:r>
          </a:p>
          <a:p>
            <a:pPr algn="l">
              <a:lnSpc>
                <a:spcPts val="3600"/>
              </a:lnSpc>
            </a:pPr>
            <a:endParaRPr lang="en-US" sz="3000">
              <a:solidFill>
                <a:srgbClr val="365B6D"/>
              </a:solidFill>
              <a:latin typeface="Arial"/>
            </a:endParaRPr>
          </a:p>
          <a:p>
            <a:pPr algn="l">
              <a:lnSpc>
                <a:spcPts val="3600"/>
              </a:lnSpc>
            </a:pPr>
            <a:r>
              <a:rPr lang="en-US" sz="3000">
                <a:solidFill>
                  <a:srgbClr val="365B6D"/>
                </a:solidFill>
                <a:latin typeface="Arial Bold"/>
              </a:rPr>
              <a:t>President Armida Ornelas,</a:t>
            </a:r>
            <a:r>
              <a:rPr lang="en-US" sz="3000">
                <a:solidFill>
                  <a:srgbClr val="365B6D"/>
                </a:solidFill>
                <a:latin typeface="Arial"/>
              </a:rPr>
              <a:t> Los Angeles Mission College</a:t>
            </a:r>
          </a:p>
          <a:p>
            <a:pPr algn="l">
              <a:lnSpc>
                <a:spcPts val="3600"/>
              </a:lnSpc>
            </a:pPr>
            <a:endParaRPr lang="en-US" sz="3000">
              <a:solidFill>
                <a:srgbClr val="365B6D"/>
              </a:solidFill>
              <a:latin typeface="Arial"/>
            </a:endParaRPr>
          </a:p>
          <a:p>
            <a:pPr algn="l">
              <a:lnSpc>
                <a:spcPts val="3600"/>
              </a:lnSpc>
            </a:pPr>
            <a:r>
              <a:rPr lang="en-US" sz="3000">
                <a:solidFill>
                  <a:srgbClr val="365B6D"/>
                </a:solidFill>
                <a:latin typeface="Arial Bold"/>
              </a:rPr>
              <a:t>President Alberto Roman</a:t>
            </a:r>
            <a:r>
              <a:rPr lang="en-US" sz="3000">
                <a:solidFill>
                  <a:srgbClr val="365B6D"/>
                </a:solidFill>
                <a:latin typeface="Arial"/>
              </a:rPr>
              <a:t>, East Los Angeles College</a:t>
            </a:r>
          </a:p>
          <a:p>
            <a:pPr algn="l">
              <a:lnSpc>
                <a:spcPts val="3600"/>
              </a:lnSpc>
            </a:pPr>
            <a:endParaRPr lang="en-US" sz="3000">
              <a:solidFill>
                <a:srgbClr val="365B6D"/>
              </a:solidFill>
              <a:latin typeface="Arial"/>
            </a:endParaRPr>
          </a:p>
          <a:p>
            <a:pPr algn="l">
              <a:lnSpc>
                <a:spcPts val="3600"/>
              </a:lnSpc>
            </a:pPr>
            <a:endParaRPr lang="en-US" sz="3000">
              <a:solidFill>
                <a:srgbClr val="365B6D"/>
              </a:solidFill>
              <a:latin typeface="Arial"/>
            </a:endParaRPr>
          </a:p>
          <a:p>
            <a:pPr algn="l">
              <a:lnSpc>
                <a:spcPts val="3600"/>
              </a:lnSpc>
            </a:pPr>
            <a:endParaRPr lang="en-US" sz="3000">
              <a:solidFill>
                <a:srgbClr val="365B6D"/>
              </a:solidFill>
              <a:latin typeface="Arial"/>
            </a:endParaRPr>
          </a:p>
        </p:txBody>
      </p:sp>
      <p:sp>
        <p:nvSpPr>
          <p:cNvPr id="6" name="Freeform 6"/>
          <p:cNvSpPr/>
          <p:nvPr/>
        </p:nvSpPr>
        <p:spPr>
          <a:xfrm>
            <a:off x="11573934" y="1880420"/>
            <a:ext cx="6704848" cy="8787779"/>
          </a:xfrm>
          <a:custGeom>
            <a:avLst/>
            <a:gdLst/>
            <a:ahLst/>
            <a:cxnLst/>
            <a:rect l="l" t="t" r="r" b="b"/>
            <a:pathLst>
              <a:path w="6704848" h="8787779">
                <a:moveTo>
                  <a:pt x="0" y="0"/>
                </a:moveTo>
                <a:lnTo>
                  <a:pt x="6704848" y="0"/>
                </a:lnTo>
                <a:lnTo>
                  <a:pt x="6704848" y="8787778"/>
                </a:lnTo>
                <a:lnTo>
                  <a:pt x="0" y="8787778"/>
                </a:lnTo>
                <a:lnTo>
                  <a:pt x="0" y="0"/>
                </a:lnTo>
                <a:close/>
              </a:path>
            </a:pathLst>
          </a:custGeom>
          <a:blipFill>
            <a:blip r:embed="rId2"/>
            <a:stretch>
              <a:fillRect t="-17998" r="-129545"/>
            </a:stretch>
          </a:blipFill>
        </p:spPr>
      </p:sp>
      <p:pic>
        <p:nvPicPr>
          <p:cNvPr id="7" name="Picture 7"/>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FFBC00"/>
            </a:solidFill>
          </p:spPr>
        </p:sp>
      </p:grpSp>
      <p:sp>
        <p:nvSpPr>
          <p:cNvPr id="4" name="TextBox 4"/>
          <p:cNvSpPr txBox="1"/>
          <p:nvPr/>
        </p:nvSpPr>
        <p:spPr>
          <a:xfrm>
            <a:off x="949397" y="833825"/>
            <a:ext cx="15592574" cy="810387"/>
          </a:xfrm>
          <a:prstGeom prst="rect">
            <a:avLst/>
          </a:prstGeom>
        </p:spPr>
        <p:txBody>
          <a:bodyPr lIns="0" tIns="0" rIns="0" bIns="0" rtlCol="0" anchor="t">
            <a:spAutoFit/>
          </a:bodyPr>
          <a:lstStyle/>
          <a:p>
            <a:pPr algn="l">
              <a:lnSpc>
                <a:spcPts val="5453"/>
              </a:lnSpc>
            </a:pPr>
            <a:r>
              <a:rPr lang="en-US" sz="5049">
                <a:solidFill>
                  <a:srgbClr val="365B6D"/>
                </a:solidFill>
                <a:latin typeface="Arial Bold"/>
              </a:rPr>
              <a:t>Our Mission</a:t>
            </a:r>
          </a:p>
        </p:txBody>
      </p:sp>
      <p:sp>
        <p:nvSpPr>
          <p:cNvPr id="5" name="TextBox 5"/>
          <p:cNvSpPr txBox="1"/>
          <p:nvPr/>
        </p:nvSpPr>
        <p:spPr>
          <a:xfrm>
            <a:off x="949397" y="2752672"/>
            <a:ext cx="15340473" cy="6385717"/>
          </a:xfrm>
          <a:prstGeom prst="rect">
            <a:avLst/>
          </a:prstGeom>
        </p:spPr>
        <p:txBody>
          <a:bodyPr lIns="0" tIns="0" rIns="0" bIns="0" rtlCol="0" anchor="t">
            <a:spAutoFit/>
          </a:bodyPr>
          <a:lstStyle/>
          <a:p>
            <a:pPr algn="l">
              <a:lnSpc>
                <a:spcPts val="4320"/>
              </a:lnSpc>
            </a:pPr>
            <a:r>
              <a:rPr lang="en-US" sz="3600">
                <a:solidFill>
                  <a:srgbClr val="365B6D"/>
                </a:solidFill>
                <a:latin typeface="Arial"/>
              </a:rPr>
              <a:t>The Cal State LA Educational Leadership Doctorate program is committed to equity and social justice through the </a:t>
            </a:r>
            <a:r>
              <a:rPr lang="en-US" sz="3600">
                <a:solidFill>
                  <a:srgbClr val="365B6D"/>
                </a:solidFill>
                <a:latin typeface="Arial Bold"/>
              </a:rPr>
              <a:t>development of leaders </a:t>
            </a:r>
            <a:r>
              <a:rPr lang="en-US" sz="3600">
                <a:solidFill>
                  <a:srgbClr val="365B6D"/>
                </a:solidFill>
                <a:latin typeface="Arial"/>
              </a:rPr>
              <a:t>who</a:t>
            </a:r>
            <a:r>
              <a:rPr lang="en-US" sz="3600">
                <a:solidFill>
                  <a:srgbClr val="365B6D"/>
                </a:solidFill>
                <a:latin typeface="Arial Bold"/>
              </a:rPr>
              <a:t> reflect </a:t>
            </a:r>
            <a:r>
              <a:rPr lang="en-US" sz="3600">
                <a:solidFill>
                  <a:srgbClr val="365B6D"/>
                </a:solidFill>
                <a:latin typeface="Arial"/>
              </a:rPr>
              <a:t>consciously,</a:t>
            </a:r>
            <a:r>
              <a:rPr lang="en-US" sz="3600">
                <a:solidFill>
                  <a:srgbClr val="365B6D"/>
                </a:solidFill>
                <a:latin typeface="Arial Bold"/>
              </a:rPr>
              <a:t> engage </a:t>
            </a:r>
            <a:r>
              <a:rPr lang="en-US" sz="3600">
                <a:solidFill>
                  <a:srgbClr val="365B6D"/>
                </a:solidFill>
                <a:latin typeface="Arial"/>
              </a:rPr>
              <a:t>critically</a:t>
            </a:r>
            <a:r>
              <a:rPr lang="en-US" sz="3600">
                <a:solidFill>
                  <a:srgbClr val="365B6D"/>
                </a:solidFill>
                <a:latin typeface="Arial Bold"/>
              </a:rPr>
              <a:t>, </a:t>
            </a:r>
            <a:r>
              <a:rPr lang="en-US" sz="3600">
                <a:solidFill>
                  <a:srgbClr val="365B6D"/>
                </a:solidFill>
                <a:latin typeface="Arial"/>
              </a:rPr>
              <a:t>and </a:t>
            </a:r>
            <a:r>
              <a:rPr lang="en-US" sz="3600">
                <a:solidFill>
                  <a:srgbClr val="365B6D"/>
                </a:solidFill>
                <a:latin typeface="Arial Bold"/>
              </a:rPr>
              <a:t>act </a:t>
            </a:r>
            <a:r>
              <a:rPr lang="en-US" sz="3600">
                <a:solidFill>
                  <a:srgbClr val="365B6D"/>
                </a:solidFill>
                <a:latin typeface="Arial"/>
              </a:rPr>
              <a:t>justly to transform educational systems. We are responsive to and work in partnership with the culturally, linguistically and economically diverse communities of the Greater Los Angeles area.</a:t>
            </a:r>
          </a:p>
        </p:txBody>
      </p:sp>
      <p:pic>
        <p:nvPicPr>
          <p:cNvPr id="6" name="Picture 6"/>
          <p:cNvPicPr>
            <a:picLocks noChangeAspect="1"/>
          </p:cNvPicPr>
          <p:nvPr/>
        </p:nvPicPr>
        <p:blipFill>
          <a:blip r:embed="rId3"/>
          <a:srcRect l="78" r="78"/>
          <a:stretch>
            <a:fillRect/>
          </a:stretch>
        </p:blipFill>
        <p:spPr>
          <a:xfrm>
            <a:off x="16289870" y="176980"/>
            <a:ext cx="1806913" cy="217170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17000"/>
            </a:blip>
            <a:stretch>
              <a:fillRect t="-9259" b="-9259"/>
            </a:stretch>
          </a:blipFill>
        </p:spPr>
      </p:sp>
      <p:grpSp>
        <p:nvGrpSpPr>
          <p:cNvPr id="3" name="Group 3"/>
          <p:cNvGrpSpPr/>
          <p:nvPr/>
        </p:nvGrpSpPr>
        <p:grpSpPr>
          <a:xfrm>
            <a:off x="11835215" y="0"/>
            <a:ext cx="6873714" cy="10287000"/>
            <a:chOff x="0" y="0"/>
            <a:chExt cx="9164952" cy="13716000"/>
          </a:xfrm>
        </p:grpSpPr>
        <p:pic>
          <p:nvPicPr>
            <p:cNvPr id="4" name="Picture 4"/>
            <p:cNvPicPr>
              <a:picLocks noChangeAspect="1"/>
            </p:cNvPicPr>
            <p:nvPr/>
          </p:nvPicPr>
          <p:blipFill>
            <a:blip r:embed="rId3"/>
            <a:srcRect l="27810" r="27810"/>
            <a:stretch>
              <a:fillRect/>
            </a:stretch>
          </p:blipFill>
          <p:spPr>
            <a:xfrm>
              <a:off x="0" y="0"/>
              <a:ext cx="9164952" cy="13716000"/>
            </a:xfrm>
            <a:prstGeom prst="rect">
              <a:avLst/>
            </a:prstGeom>
          </p:spPr>
        </p:pic>
      </p:grpSp>
      <p:grpSp>
        <p:nvGrpSpPr>
          <p:cNvPr id="5" name="Group 5"/>
          <p:cNvGrpSpPr/>
          <p:nvPr/>
        </p:nvGrpSpPr>
        <p:grpSpPr>
          <a:xfrm rot="10799999">
            <a:off x="9144000" y="6390939"/>
            <a:ext cx="5443005" cy="4762630"/>
            <a:chOff x="0" y="0"/>
            <a:chExt cx="812800" cy="711200"/>
          </a:xfrm>
        </p:grpSpPr>
        <p:sp>
          <p:nvSpPr>
            <p:cNvPr id="6" name="Freeform 6"/>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sp>
        <p:sp>
          <p:nvSpPr>
            <p:cNvPr id="7" name="TextBox 7"/>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3609890">
            <a:off x="8226948" y="816145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4">
              <a:alphaModFix amt="55000"/>
            </a:blip>
            <a:stretch>
              <a:fillRect/>
            </a:stretch>
          </a:blipFill>
        </p:spPr>
      </p:sp>
      <p:sp>
        <p:nvSpPr>
          <p:cNvPr id="9" name="Freeform 9"/>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4">
              <a:alphaModFix amt="55000"/>
            </a:blip>
            <a:stretch>
              <a:fillRect/>
            </a:stretch>
          </a:blipFill>
        </p:spPr>
      </p:sp>
      <p:grpSp>
        <p:nvGrpSpPr>
          <p:cNvPr id="10" name="Group 10"/>
          <p:cNvGrpSpPr/>
          <p:nvPr/>
        </p:nvGrpSpPr>
        <p:grpSpPr>
          <a:xfrm rot="-1772257">
            <a:off x="11897977" y="4458033"/>
            <a:ext cx="1688777" cy="7462842"/>
            <a:chOff x="0" y="0"/>
            <a:chExt cx="444781" cy="1965522"/>
          </a:xfrm>
        </p:grpSpPr>
        <p:sp>
          <p:nvSpPr>
            <p:cNvPr id="11" name="Freeform 11"/>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FFBC00"/>
            </a:solidFill>
          </p:spPr>
        </p:sp>
        <p:sp>
          <p:nvSpPr>
            <p:cNvPr id="12" name="TextBox 12"/>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776241" y="907192"/>
            <a:ext cx="9588280" cy="1186881"/>
            <a:chOff x="0" y="0"/>
            <a:chExt cx="2525308" cy="312594"/>
          </a:xfrm>
        </p:grpSpPr>
        <p:sp>
          <p:nvSpPr>
            <p:cNvPr id="14" name="Freeform 14"/>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FFBC00"/>
            </a:solidFill>
          </p:spPr>
        </p:sp>
        <p:sp>
          <p:nvSpPr>
            <p:cNvPr id="15" name="TextBox 15"/>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997894">
            <a:off x="11091510" y="-963439"/>
            <a:ext cx="1896148" cy="6729346"/>
            <a:chOff x="0" y="0"/>
            <a:chExt cx="499397" cy="1772338"/>
          </a:xfrm>
        </p:grpSpPr>
        <p:sp>
          <p:nvSpPr>
            <p:cNvPr id="17" name="Freeform 17"/>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FFBC00"/>
            </a:solidFill>
          </p:spPr>
        </p:sp>
        <p:sp>
          <p:nvSpPr>
            <p:cNvPr id="18" name="TextBox 18"/>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028700" y="1072008"/>
            <a:ext cx="5600084"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OUR MISSION</a:t>
            </a:r>
          </a:p>
        </p:txBody>
      </p:sp>
      <p:sp>
        <p:nvSpPr>
          <p:cNvPr id="20" name="TextBox 20"/>
          <p:cNvSpPr txBox="1"/>
          <p:nvPr/>
        </p:nvSpPr>
        <p:spPr>
          <a:xfrm>
            <a:off x="441049" y="2325033"/>
            <a:ext cx="9450353" cy="7674615"/>
          </a:xfrm>
          <a:prstGeom prst="rect">
            <a:avLst/>
          </a:prstGeom>
        </p:spPr>
        <p:txBody>
          <a:bodyPr lIns="0" tIns="0" rIns="0" bIns="0" rtlCol="0" anchor="t">
            <a:spAutoFit/>
          </a:bodyPr>
          <a:lstStyle/>
          <a:p>
            <a:pPr algn="l">
              <a:lnSpc>
                <a:spcPts val="4650"/>
              </a:lnSpc>
            </a:pPr>
            <a:r>
              <a:rPr lang="en-US" sz="3875">
                <a:solidFill>
                  <a:srgbClr val="365B6D"/>
                </a:solidFill>
                <a:latin typeface="Arial"/>
              </a:rPr>
              <a:t>The Cal State LA Educational Leadership Doctorate program is committed to equity and social justice through the </a:t>
            </a:r>
            <a:r>
              <a:rPr lang="en-US" sz="3875">
                <a:solidFill>
                  <a:srgbClr val="365B6D"/>
                </a:solidFill>
                <a:latin typeface="Arial Bold"/>
              </a:rPr>
              <a:t>development of leaders </a:t>
            </a:r>
            <a:r>
              <a:rPr lang="en-US" sz="3875">
                <a:solidFill>
                  <a:srgbClr val="365B6D"/>
                </a:solidFill>
                <a:latin typeface="Arial"/>
              </a:rPr>
              <a:t>who</a:t>
            </a:r>
            <a:r>
              <a:rPr lang="en-US" sz="3875">
                <a:solidFill>
                  <a:srgbClr val="365B6D"/>
                </a:solidFill>
                <a:latin typeface="Arial Bold"/>
              </a:rPr>
              <a:t> reflect </a:t>
            </a:r>
            <a:r>
              <a:rPr lang="en-US" sz="3875">
                <a:solidFill>
                  <a:srgbClr val="365B6D"/>
                </a:solidFill>
                <a:latin typeface="Arial"/>
              </a:rPr>
              <a:t>consciously,</a:t>
            </a:r>
            <a:r>
              <a:rPr lang="en-US" sz="3875">
                <a:solidFill>
                  <a:srgbClr val="365B6D"/>
                </a:solidFill>
                <a:latin typeface="Arial Bold"/>
              </a:rPr>
              <a:t> engage </a:t>
            </a:r>
            <a:r>
              <a:rPr lang="en-US" sz="3875">
                <a:solidFill>
                  <a:srgbClr val="365B6D"/>
                </a:solidFill>
                <a:latin typeface="Arial"/>
              </a:rPr>
              <a:t>critically</a:t>
            </a:r>
            <a:r>
              <a:rPr lang="en-US" sz="3875">
                <a:solidFill>
                  <a:srgbClr val="365B6D"/>
                </a:solidFill>
                <a:latin typeface="Arial Bold"/>
              </a:rPr>
              <a:t>, </a:t>
            </a:r>
            <a:r>
              <a:rPr lang="en-US" sz="3875">
                <a:solidFill>
                  <a:srgbClr val="365B6D"/>
                </a:solidFill>
                <a:latin typeface="Arial"/>
              </a:rPr>
              <a:t>and </a:t>
            </a:r>
            <a:r>
              <a:rPr lang="en-US" sz="3875">
                <a:solidFill>
                  <a:srgbClr val="365B6D"/>
                </a:solidFill>
                <a:latin typeface="Arial Bold"/>
              </a:rPr>
              <a:t>act </a:t>
            </a:r>
            <a:r>
              <a:rPr lang="en-US" sz="3875">
                <a:solidFill>
                  <a:srgbClr val="365B6D"/>
                </a:solidFill>
                <a:latin typeface="Arial"/>
              </a:rPr>
              <a:t>justly to transform educational systems. </a:t>
            </a:r>
          </a:p>
          <a:p>
            <a:pPr algn="l">
              <a:lnSpc>
                <a:spcPts val="4650"/>
              </a:lnSpc>
            </a:pPr>
            <a:endParaRPr lang="en-US" sz="3875">
              <a:solidFill>
                <a:srgbClr val="365B6D"/>
              </a:solidFill>
              <a:latin typeface="Arial"/>
            </a:endParaRPr>
          </a:p>
          <a:p>
            <a:pPr algn="l">
              <a:lnSpc>
                <a:spcPts val="4650"/>
              </a:lnSpc>
            </a:pPr>
            <a:r>
              <a:rPr lang="en-US" sz="3875">
                <a:solidFill>
                  <a:srgbClr val="365B6D"/>
                </a:solidFill>
                <a:latin typeface="Arial"/>
              </a:rPr>
              <a:t>We are responsive to and work in partnership with the culturally, linguistically and economically diverse communities of the Greater Los Angeles area.</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365B6D"/>
            </a:solidFill>
          </p:spPr>
        </p:sp>
      </p:grpSp>
      <p:sp>
        <p:nvSpPr>
          <p:cNvPr id="4" name="TextBox 4"/>
          <p:cNvSpPr txBox="1"/>
          <p:nvPr/>
        </p:nvSpPr>
        <p:spPr>
          <a:xfrm>
            <a:off x="697297" y="833825"/>
            <a:ext cx="15592574" cy="810387"/>
          </a:xfrm>
          <a:prstGeom prst="rect">
            <a:avLst/>
          </a:prstGeom>
        </p:spPr>
        <p:txBody>
          <a:bodyPr lIns="0" tIns="0" rIns="0" bIns="0" rtlCol="0" anchor="t">
            <a:spAutoFit/>
          </a:bodyPr>
          <a:lstStyle/>
          <a:p>
            <a:pPr algn="l">
              <a:lnSpc>
                <a:spcPts val="5453"/>
              </a:lnSpc>
            </a:pPr>
            <a:r>
              <a:rPr lang="en-US" sz="5049">
                <a:solidFill>
                  <a:srgbClr val="FFFFFF"/>
                </a:solidFill>
                <a:latin typeface="Arial Bold"/>
              </a:rPr>
              <a:t>Our Vision</a:t>
            </a:r>
          </a:p>
        </p:txBody>
      </p:sp>
      <p:sp>
        <p:nvSpPr>
          <p:cNvPr id="5" name="TextBox 5"/>
          <p:cNvSpPr txBox="1"/>
          <p:nvPr/>
        </p:nvSpPr>
        <p:spPr>
          <a:xfrm>
            <a:off x="743094" y="2237785"/>
            <a:ext cx="17535688" cy="8049215"/>
          </a:xfrm>
          <a:prstGeom prst="rect">
            <a:avLst/>
          </a:prstGeom>
        </p:spPr>
        <p:txBody>
          <a:bodyPr lIns="0" tIns="0" rIns="0" bIns="0" rtlCol="0" anchor="t">
            <a:spAutoFit/>
          </a:bodyPr>
          <a:lstStyle/>
          <a:p>
            <a:pPr algn="l">
              <a:lnSpc>
                <a:spcPts val="3869"/>
              </a:lnSpc>
            </a:pPr>
            <a:r>
              <a:rPr lang="en-US" sz="3225">
                <a:solidFill>
                  <a:srgbClr val="365B6D"/>
                </a:solidFill>
                <a:latin typeface="Arial"/>
              </a:rPr>
              <a:t>These leaders will strategically dismantle and purposefully transform existing unjust systemic racial educational policies and practices by:</a:t>
            </a:r>
          </a:p>
          <a:p>
            <a:pPr algn="l">
              <a:lnSpc>
                <a:spcPts val="3600"/>
              </a:lnSpc>
            </a:pPr>
            <a:endParaRPr lang="en-US" sz="3225">
              <a:solidFill>
                <a:srgbClr val="365B6D"/>
              </a:solidFill>
              <a:latin typeface="Arial"/>
            </a:endParaRPr>
          </a:p>
          <a:p>
            <a:pPr marL="271462" lvl="1" indent="-135731" algn="l">
              <a:lnSpc>
                <a:spcPts val="3600"/>
              </a:lnSpc>
              <a:buFont typeface="Arial"/>
              <a:buChar char="•"/>
            </a:pPr>
            <a:r>
              <a:rPr lang="en-US" sz="3000">
                <a:solidFill>
                  <a:srgbClr val="365B6D"/>
                </a:solidFill>
                <a:latin typeface="Arial"/>
              </a:rPr>
              <a:t>Engaging in personal reflection, critical examination of social identities, unlearning and</a:t>
            </a:r>
          </a:p>
          <a:p>
            <a:pPr marL="271462" lvl="1" indent="-135731" algn="l">
              <a:lnSpc>
                <a:spcPts val="3600"/>
              </a:lnSpc>
            </a:pPr>
            <a:r>
              <a:rPr lang="en-US" sz="3000">
                <a:solidFill>
                  <a:srgbClr val="365B6D"/>
                </a:solidFill>
                <a:latin typeface="Arial"/>
              </a:rPr>
              <a:t>healing to develop humanizing understandings of leadership and education.</a:t>
            </a:r>
          </a:p>
          <a:p>
            <a:pPr marL="271462" lvl="1" indent="-135731" algn="l">
              <a:lnSpc>
                <a:spcPts val="3600"/>
              </a:lnSpc>
            </a:pPr>
            <a:endParaRPr lang="en-US" sz="3000">
              <a:solidFill>
                <a:srgbClr val="365B6D"/>
              </a:solidFill>
              <a:latin typeface="Arial"/>
            </a:endParaRPr>
          </a:p>
          <a:p>
            <a:pPr marL="271462" lvl="1" indent="-135731" algn="l">
              <a:lnSpc>
                <a:spcPts val="3600"/>
              </a:lnSpc>
              <a:buFont typeface="Arial"/>
              <a:buChar char="•"/>
            </a:pPr>
            <a:r>
              <a:rPr lang="en-US" sz="3000">
                <a:solidFill>
                  <a:srgbClr val="365B6D"/>
                </a:solidFill>
                <a:latin typeface="Arial"/>
              </a:rPr>
              <a:t>Committing to an ongoing practice of personal change and growth.</a:t>
            </a:r>
          </a:p>
          <a:p>
            <a:pPr marL="271462" lvl="1" indent="-135731" algn="l">
              <a:lnSpc>
                <a:spcPts val="3600"/>
              </a:lnSpc>
            </a:pPr>
            <a:endParaRPr lang="en-US" sz="3000">
              <a:solidFill>
                <a:srgbClr val="365B6D"/>
              </a:solidFill>
              <a:latin typeface="Arial"/>
            </a:endParaRPr>
          </a:p>
          <a:p>
            <a:pPr marL="271462" lvl="1" indent="-135731" algn="l">
              <a:lnSpc>
                <a:spcPts val="3600"/>
              </a:lnSpc>
              <a:buFont typeface="Arial"/>
              <a:buChar char="•"/>
            </a:pPr>
            <a:r>
              <a:rPr lang="en-US" sz="3000">
                <a:solidFill>
                  <a:srgbClr val="365B6D"/>
                </a:solidFill>
                <a:latin typeface="Arial"/>
              </a:rPr>
              <a:t>Incorporating the cultural knowledge and professional expertise of local communities.</a:t>
            </a:r>
          </a:p>
          <a:p>
            <a:pPr marL="271462" lvl="1" indent="-135731" algn="l">
              <a:lnSpc>
                <a:spcPts val="3600"/>
              </a:lnSpc>
            </a:pPr>
            <a:endParaRPr lang="en-US" sz="3000">
              <a:solidFill>
                <a:srgbClr val="365B6D"/>
              </a:solidFill>
              <a:latin typeface="Arial"/>
            </a:endParaRPr>
          </a:p>
          <a:p>
            <a:pPr marL="271462" lvl="1" indent="-135731" algn="l">
              <a:lnSpc>
                <a:spcPts val="3600"/>
              </a:lnSpc>
              <a:buFont typeface="Arial"/>
              <a:buChar char="•"/>
            </a:pPr>
            <a:r>
              <a:rPr lang="en-US" sz="3000">
                <a:solidFill>
                  <a:srgbClr val="365B6D"/>
                </a:solidFill>
                <a:latin typeface="Arial"/>
              </a:rPr>
              <a:t>Communicating with multiple constituencies to learn from others and share practices.</a:t>
            </a:r>
          </a:p>
          <a:p>
            <a:pPr marL="271462" lvl="1" indent="-135731" algn="l">
              <a:lnSpc>
                <a:spcPts val="3600"/>
              </a:lnSpc>
            </a:pPr>
            <a:endParaRPr lang="en-US" sz="3000">
              <a:solidFill>
                <a:srgbClr val="365B6D"/>
              </a:solidFill>
              <a:latin typeface="Arial"/>
            </a:endParaRPr>
          </a:p>
          <a:p>
            <a:pPr marL="271462" lvl="1" indent="-135731" algn="l">
              <a:lnSpc>
                <a:spcPts val="3600"/>
              </a:lnSpc>
              <a:buFont typeface="Arial"/>
              <a:buChar char="•"/>
            </a:pPr>
            <a:r>
              <a:rPr lang="en-US" sz="3000">
                <a:solidFill>
                  <a:srgbClr val="365B6D"/>
                </a:solidFill>
                <a:latin typeface="Arial"/>
              </a:rPr>
              <a:t>Combining theory with field knowledge to develop critically conscious analyses of current practices and develop appropriate approaches or appropriate interventions.</a:t>
            </a:r>
          </a:p>
          <a:p>
            <a:pPr marL="271462" lvl="1" indent="-135731" algn="l">
              <a:lnSpc>
                <a:spcPts val="3600"/>
              </a:lnSpc>
            </a:pPr>
            <a:endParaRPr lang="en-US" sz="3000">
              <a:solidFill>
                <a:srgbClr val="365B6D"/>
              </a:solidFill>
              <a:latin typeface="Arial"/>
            </a:endParaRPr>
          </a:p>
          <a:p>
            <a:pPr marL="271462" lvl="1" indent="-135731" algn="l">
              <a:lnSpc>
                <a:spcPts val="3600"/>
              </a:lnSpc>
              <a:buFont typeface="Arial"/>
              <a:buChar char="•"/>
            </a:pPr>
            <a:r>
              <a:rPr lang="en-US" sz="3000">
                <a:solidFill>
                  <a:srgbClr val="365B6D"/>
                </a:solidFill>
                <a:latin typeface="Arial"/>
              </a:rPr>
              <a:t>Participating in and influencing decision-making processes in local community colleges, PreK-12 schools and districts, and regional and state institutional authorities.</a:t>
            </a:r>
          </a:p>
          <a:p>
            <a:pPr marL="271462" lvl="1" indent="-135731" algn="l">
              <a:lnSpc>
                <a:spcPts val="3600"/>
              </a:lnSpc>
            </a:pPr>
            <a:endParaRPr lang="en-US" sz="3000">
              <a:solidFill>
                <a:srgbClr val="365B6D"/>
              </a:solidFill>
              <a:latin typeface="Arial"/>
            </a:endParaRPr>
          </a:p>
          <a:p>
            <a:pPr marL="271462" lvl="1" indent="-135731" algn="l">
              <a:lnSpc>
                <a:spcPts val="3600"/>
              </a:lnSpc>
            </a:pPr>
            <a:endParaRPr lang="en-US" sz="3000">
              <a:solidFill>
                <a:srgbClr val="365B6D"/>
              </a:solidFill>
              <a:latin typeface="Arial"/>
            </a:endParaRPr>
          </a:p>
          <a:p>
            <a:pPr marL="271462" lvl="1" indent="-135731" algn="l">
              <a:lnSpc>
                <a:spcPts val="3600"/>
              </a:lnSpc>
            </a:pPr>
            <a:endParaRPr lang="en-US" sz="3000">
              <a:solidFill>
                <a:srgbClr val="365B6D"/>
              </a:solidFill>
              <a:latin typeface="Arial"/>
            </a:endParaRPr>
          </a:p>
        </p:txBody>
      </p:sp>
      <p:pic>
        <p:nvPicPr>
          <p:cNvPr id="6" name="Picture 6"/>
          <p:cNvPicPr>
            <a:picLocks noChangeAspect="1"/>
          </p:cNvPicPr>
          <p:nvPr/>
        </p:nvPicPr>
        <p:blipFill>
          <a:blip r:embed="rId2"/>
          <a:srcRect l="78" r="78"/>
          <a:stretch>
            <a:fillRect/>
          </a:stretch>
        </p:blipFill>
        <p:spPr>
          <a:xfrm>
            <a:off x="16289870" y="176980"/>
            <a:ext cx="1806913" cy="2171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1EC"/>
        </a:solidFill>
        <a:effectLst/>
      </p:bgPr>
    </p:bg>
    <p:spTree>
      <p:nvGrpSpPr>
        <p:cNvPr id="1" name=""/>
        <p:cNvGrpSpPr/>
        <p:nvPr/>
      </p:nvGrpSpPr>
      <p:grpSpPr>
        <a:xfrm>
          <a:off x="0" y="0"/>
          <a:ext cx="0" cy="0"/>
          <a:chOff x="0" y="0"/>
          <a:chExt cx="0" cy="0"/>
        </a:xfrm>
      </p:grpSpPr>
      <p:grpSp>
        <p:nvGrpSpPr>
          <p:cNvPr id="2" name="Group 2"/>
          <p:cNvGrpSpPr/>
          <p:nvPr/>
        </p:nvGrpSpPr>
        <p:grpSpPr>
          <a:xfrm>
            <a:off x="82960" y="442451"/>
            <a:ext cx="18195822" cy="1437968"/>
            <a:chOff x="0" y="0"/>
            <a:chExt cx="24261096" cy="1917291"/>
          </a:xfrm>
        </p:grpSpPr>
        <p:sp>
          <p:nvSpPr>
            <p:cNvPr id="3" name="Freeform 3"/>
            <p:cNvSpPr/>
            <p:nvPr/>
          </p:nvSpPr>
          <p:spPr>
            <a:xfrm>
              <a:off x="0" y="0"/>
              <a:ext cx="24261063" cy="1917319"/>
            </a:xfrm>
            <a:custGeom>
              <a:avLst/>
              <a:gdLst/>
              <a:ahLst/>
              <a:cxnLst/>
              <a:rect l="l" t="t" r="r" b="b"/>
              <a:pathLst>
                <a:path w="24261063" h="1917319">
                  <a:moveTo>
                    <a:pt x="0" y="0"/>
                  </a:moveTo>
                  <a:lnTo>
                    <a:pt x="24261063" y="0"/>
                  </a:lnTo>
                  <a:lnTo>
                    <a:pt x="24261063" y="1917319"/>
                  </a:lnTo>
                  <a:lnTo>
                    <a:pt x="0" y="1917319"/>
                  </a:lnTo>
                  <a:close/>
                </a:path>
              </a:pathLst>
            </a:custGeom>
            <a:solidFill>
              <a:srgbClr val="41C1BA"/>
            </a:solidFill>
          </p:spPr>
        </p:sp>
      </p:grpSp>
      <p:grpSp>
        <p:nvGrpSpPr>
          <p:cNvPr id="4" name="Group 4"/>
          <p:cNvGrpSpPr/>
          <p:nvPr/>
        </p:nvGrpSpPr>
        <p:grpSpPr>
          <a:xfrm>
            <a:off x="1073543" y="7683788"/>
            <a:ext cx="14757912" cy="2148040"/>
            <a:chOff x="0" y="0"/>
            <a:chExt cx="19677216" cy="2864053"/>
          </a:xfrm>
        </p:grpSpPr>
        <p:sp>
          <p:nvSpPr>
            <p:cNvPr id="5" name="Freeform 5"/>
            <p:cNvSpPr/>
            <p:nvPr/>
          </p:nvSpPr>
          <p:spPr>
            <a:xfrm>
              <a:off x="6350" y="6350"/>
              <a:ext cx="19664426" cy="2851404"/>
            </a:xfrm>
            <a:custGeom>
              <a:avLst/>
              <a:gdLst/>
              <a:ahLst/>
              <a:cxnLst/>
              <a:rect l="l" t="t" r="r" b="b"/>
              <a:pathLst>
                <a:path w="19664426" h="2851404">
                  <a:moveTo>
                    <a:pt x="0" y="475234"/>
                  </a:moveTo>
                  <a:cubicBezTo>
                    <a:pt x="0" y="212725"/>
                    <a:pt x="213614" y="0"/>
                    <a:pt x="477012" y="0"/>
                  </a:cubicBezTo>
                  <a:lnTo>
                    <a:pt x="19187413" y="0"/>
                  </a:lnTo>
                  <a:cubicBezTo>
                    <a:pt x="19450938" y="0"/>
                    <a:pt x="19664426" y="212725"/>
                    <a:pt x="19664426" y="475234"/>
                  </a:cubicBezTo>
                  <a:lnTo>
                    <a:pt x="19664426" y="2376170"/>
                  </a:lnTo>
                  <a:cubicBezTo>
                    <a:pt x="19664426" y="2638679"/>
                    <a:pt x="19450811" y="2851404"/>
                    <a:pt x="19187413" y="2851404"/>
                  </a:cubicBezTo>
                  <a:lnTo>
                    <a:pt x="477012" y="2851404"/>
                  </a:lnTo>
                  <a:cubicBezTo>
                    <a:pt x="213614" y="2851404"/>
                    <a:pt x="0" y="2638552"/>
                    <a:pt x="0" y="2376170"/>
                  </a:cubicBezTo>
                  <a:close/>
                </a:path>
              </a:pathLst>
            </a:custGeom>
            <a:solidFill>
              <a:srgbClr val="41C1BA"/>
            </a:solidFill>
          </p:spPr>
        </p:sp>
        <p:sp>
          <p:nvSpPr>
            <p:cNvPr id="6" name="Freeform 6"/>
            <p:cNvSpPr/>
            <p:nvPr/>
          </p:nvSpPr>
          <p:spPr>
            <a:xfrm>
              <a:off x="0" y="0"/>
              <a:ext cx="19677126" cy="2864104"/>
            </a:xfrm>
            <a:custGeom>
              <a:avLst/>
              <a:gdLst/>
              <a:ahLst/>
              <a:cxnLst/>
              <a:rect l="l" t="t" r="r" b="b"/>
              <a:pathLst>
                <a:path w="19677126" h="2864104">
                  <a:moveTo>
                    <a:pt x="0" y="481584"/>
                  </a:moveTo>
                  <a:cubicBezTo>
                    <a:pt x="0" y="215646"/>
                    <a:pt x="216408" y="0"/>
                    <a:pt x="483362" y="0"/>
                  </a:cubicBezTo>
                  <a:lnTo>
                    <a:pt x="19193763" y="0"/>
                  </a:lnTo>
                  <a:lnTo>
                    <a:pt x="19193763" y="6350"/>
                  </a:lnTo>
                  <a:lnTo>
                    <a:pt x="19193763" y="0"/>
                  </a:lnTo>
                  <a:cubicBezTo>
                    <a:pt x="19460718" y="0"/>
                    <a:pt x="19677126" y="215646"/>
                    <a:pt x="19677126" y="481584"/>
                  </a:cubicBezTo>
                  <a:lnTo>
                    <a:pt x="19670776" y="481584"/>
                  </a:lnTo>
                  <a:lnTo>
                    <a:pt x="19677126" y="481584"/>
                  </a:lnTo>
                  <a:lnTo>
                    <a:pt x="19677126" y="2382520"/>
                  </a:lnTo>
                  <a:lnTo>
                    <a:pt x="19670776" y="2382520"/>
                  </a:lnTo>
                  <a:lnTo>
                    <a:pt x="19677126" y="2382520"/>
                  </a:lnTo>
                  <a:cubicBezTo>
                    <a:pt x="19677126" y="2648458"/>
                    <a:pt x="19460718" y="2864104"/>
                    <a:pt x="19193763" y="2864104"/>
                  </a:cubicBezTo>
                  <a:lnTo>
                    <a:pt x="19193763" y="2857754"/>
                  </a:lnTo>
                  <a:lnTo>
                    <a:pt x="19193763" y="2864104"/>
                  </a:lnTo>
                  <a:lnTo>
                    <a:pt x="483362" y="2864104"/>
                  </a:lnTo>
                  <a:lnTo>
                    <a:pt x="483362" y="2857754"/>
                  </a:lnTo>
                  <a:lnTo>
                    <a:pt x="483362" y="2864104"/>
                  </a:lnTo>
                  <a:cubicBezTo>
                    <a:pt x="216408" y="2864104"/>
                    <a:pt x="0" y="2648458"/>
                    <a:pt x="0" y="2382520"/>
                  </a:cubicBezTo>
                  <a:lnTo>
                    <a:pt x="0" y="481584"/>
                  </a:lnTo>
                  <a:lnTo>
                    <a:pt x="6350" y="481584"/>
                  </a:lnTo>
                  <a:lnTo>
                    <a:pt x="0" y="481584"/>
                  </a:lnTo>
                  <a:moveTo>
                    <a:pt x="12700" y="481584"/>
                  </a:moveTo>
                  <a:lnTo>
                    <a:pt x="12700" y="2382520"/>
                  </a:lnTo>
                  <a:lnTo>
                    <a:pt x="6350" y="2382520"/>
                  </a:lnTo>
                  <a:lnTo>
                    <a:pt x="12700" y="2382520"/>
                  </a:lnTo>
                  <a:cubicBezTo>
                    <a:pt x="12700" y="2641473"/>
                    <a:pt x="223393" y="2851404"/>
                    <a:pt x="483362" y="2851404"/>
                  </a:cubicBezTo>
                  <a:lnTo>
                    <a:pt x="19193763" y="2851404"/>
                  </a:lnTo>
                  <a:cubicBezTo>
                    <a:pt x="19453732" y="2851404"/>
                    <a:pt x="19664426" y="2641473"/>
                    <a:pt x="19664426" y="2382520"/>
                  </a:cubicBezTo>
                  <a:lnTo>
                    <a:pt x="19664426" y="481584"/>
                  </a:lnTo>
                  <a:cubicBezTo>
                    <a:pt x="19664426" y="222631"/>
                    <a:pt x="19453732" y="12700"/>
                    <a:pt x="19193763" y="12700"/>
                  </a:cubicBezTo>
                  <a:lnTo>
                    <a:pt x="483362" y="12700"/>
                  </a:lnTo>
                  <a:lnTo>
                    <a:pt x="483362" y="6350"/>
                  </a:lnTo>
                  <a:lnTo>
                    <a:pt x="483362" y="12700"/>
                  </a:lnTo>
                  <a:cubicBezTo>
                    <a:pt x="223393" y="12700"/>
                    <a:pt x="12700" y="222631"/>
                    <a:pt x="12700" y="481584"/>
                  </a:cubicBezTo>
                  <a:close/>
                </a:path>
              </a:pathLst>
            </a:custGeom>
            <a:solidFill>
              <a:srgbClr val="F7F7F7"/>
            </a:solidFill>
          </p:spPr>
        </p:sp>
      </p:grpSp>
      <p:grpSp>
        <p:nvGrpSpPr>
          <p:cNvPr id="7" name="Group 7"/>
          <p:cNvGrpSpPr/>
          <p:nvPr/>
        </p:nvGrpSpPr>
        <p:grpSpPr>
          <a:xfrm>
            <a:off x="1073558" y="5158126"/>
            <a:ext cx="14757912" cy="2166475"/>
            <a:chOff x="0" y="0"/>
            <a:chExt cx="19677216" cy="2888634"/>
          </a:xfrm>
        </p:grpSpPr>
        <p:sp>
          <p:nvSpPr>
            <p:cNvPr id="8" name="Freeform 8"/>
            <p:cNvSpPr/>
            <p:nvPr/>
          </p:nvSpPr>
          <p:spPr>
            <a:xfrm>
              <a:off x="6350" y="6350"/>
              <a:ext cx="19664426" cy="2875915"/>
            </a:xfrm>
            <a:custGeom>
              <a:avLst/>
              <a:gdLst/>
              <a:ahLst/>
              <a:cxnLst/>
              <a:rect l="l" t="t" r="r" b="b"/>
              <a:pathLst>
                <a:path w="19664426" h="2875915">
                  <a:moveTo>
                    <a:pt x="0" y="479298"/>
                  </a:moveTo>
                  <a:cubicBezTo>
                    <a:pt x="0" y="214630"/>
                    <a:pt x="215392" y="0"/>
                    <a:pt x="481076" y="0"/>
                  </a:cubicBezTo>
                  <a:lnTo>
                    <a:pt x="19183350" y="0"/>
                  </a:lnTo>
                  <a:cubicBezTo>
                    <a:pt x="19449035" y="0"/>
                    <a:pt x="19664426" y="214630"/>
                    <a:pt x="19664426" y="479298"/>
                  </a:cubicBezTo>
                  <a:lnTo>
                    <a:pt x="19664426" y="2396617"/>
                  </a:lnTo>
                  <a:cubicBezTo>
                    <a:pt x="19664426" y="2661285"/>
                    <a:pt x="19449035" y="2875915"/>
                    <a:pt x="19183350" y="2875915"/>
                  </a:cubicBezTo>
                  <a:lnTo>
                    <a:pt x="481076" y="2875915"/>
                  </a:lnTo>
                  <a:cubicBezTo>
                    <a:pt x="215392" y="2875915"/>
                    <a:pt x="0" y="2661285"/>
                    <a:pt x="0" y="2396617"/>
                  </a:cubicBezTo>
                  <a:close/>
                </a:path>
              </a:pathLst>
            </a:custGeom>
            <a:solidFill>
              <a:srgbClr val="41C1BA"/>
            </a:solidFill>
          </p:spPr>
        </p:sp>
        <p:sp>
          <p:nvSpPr>
            <p:cNvPr id="9" name="Freeform 9"/>
            <p:cNvSpPr/>
            <p:nvPr/>
          </p:nvSpPr>
          <p:spPr>
            <a:xfrm>
              <a:off x="0" y="0"/>
              <a:ext cx="19677126" cy="2888615"/>
            </a:xfrm>
            <a:custGeom>
              <a:avLst/>
              <a:gdLst/>
              <a:ahLst/>
              <a:cxnLst/>
              <a:rect l="l" t="t" r="r" b="b"/>
              <a:pathLst>
                <a:path w="19677126" h="2888615">
                  <a:moveTo>
                    <a:pt x="0" y="485648"/>
                  </a:moveTo>
                  <a:cubicBezTo>
                    <a:pt x="0" y="217424"/>
                    <a:pt x="218313" y="0"/>
                    <a:pt x="487426" y="0"/>
                  </a:cubicBezTo>
                  <a:lnTo>
                    <a:pt x="19189700" y="0"/>
                  </a:lnTo>
                  <a:lnTo>
                    <a:pt x="19189700" y="6350"/>
                  </a:lnTo>
                  <a:lnTo>
                    <a:pt x="19189700" y="0"/>
                  </a:lnTo>
                  <a:cubicBezTo>
                    <a:pt x="19458939" y="0"/>
                    <a:pt x="19677126" y="217424"/>
                    <a:pt x="19677126" y="485648"/>
                  </a:cubicBezTo>
                  <a:lnTo>
                    <a:pt x="19670776" y="485648"/>
                  </a:lnTo>
                  <a:lnTo>
                    <a:pt x="19677126" y="485648"/>
                  </a:lnTo>
                  <a:lnTo>
                    <a:pt x="19677126" y="2402967"/>
                  </a:lnTo>
                  <a:lnTo>
                    <a:pt x="19670776" y="2402967"/>
                  </a:lnTo>
                  <a:lnTo>
                    <a:pt x="19677126" y="2402967"/>
                  </a:lnTo>
                  <a:cubicBezTo>
                    <a:pt x="19677126" y="2671191"/>
                    <a:pt x="19458814" y="2888615"/>
                    <a:pt x="19189700" y="2888615"/>
                  </a:cubicBezTo>
                  <a:lnTo>
                    <a:pt x="19189700" y="2882265"/>
                  </a:lnTo>
                  <a:lnTo>
                    <a:pt x="19189700" y="2888615"/>
                  </a:lnTo>
                  <a:lnTo>
                    <a:pt x="487426" y="2888615"/>
                  </a:lnTo>
                  <a:lnTo>
                    <a:pt x="487426" y="2882265"/>
                  </a:lnTo>
                  <a:lnTo>
                    <a:pt x="487426" y="2888615"/>
                  </a:lnTo>
                  <a:cubicBezTo>
                    <a:pt x="218313" y="2888615"/>
                    <a:pt x="0" y="2671191"/>
                    <a:pt x="0" y="2402967"/>
                  </a:cubicBezTo>
                  <a:lnTo>
                    <a:pt x="0" y="485648"/>
                  </a:lnTo>
                  <a:lnTo>
                    <a:pt x="6350" y="485648"/>
                  </a:lnTo>
                  <a:lnTo>
                    <a:pt x="0" y="485648"/>
                  </a:lnTo>
                  <a:moveTo>
                    <a:pt x="12700" y="485648"/>
                  </a:moveTo>
                  <a:lnTo>
                    <a:pt x="12700" y="2402967"/>
                  </a:lnTo>
                  <a:lnTo>
                    <a:pt x="6350" y="2402967"/>
                  </a:lnTo>
                  <a:lnTo>
                    <a:pt x="12700" y="2402967"/>
                  </a:lnTo>
                  <a:cubicBezTo>
                    <a:pt x="12700" y="2664206"/>
                    <a:pt x="225298" y="2875915"/>
                    <a:pt x="487426" y="2875915"/>
                  </a:cubicBezTo>
                  <a:lnTo>
                    <a:pt x="19189700" y="2875915"/>
                  </a:lnTo>
                  <a:cubicBezTo>
                    <a:pt x="19451955" y="2875915"/>
                    <a:pt x="19664426" y="2664079"/>
                    <a:pt x="19664426" y="2402967"/>
                  </a:cubicBezTo>
                  <a:lnTo>
                    <a:pt x="19664426" y="485648"/>
                  </a:lnTo>
                  <a:cubicBezTo>
                    <a:pt x="19664553" y="224536"/>
                    <a:pt x="19451955" y="12700"/>
                    <a:pt x="19189700" y="12700"/>
                  </a:cubicBezTo>
                  <a:lnTo>
                    <a:pt x="487426" y="12700"/>
                  </a:lnTo>
                  <a:lnTo>
                    <a:pt x="487426" y="6350"/>
                  </a:lnTo>
                  <a:lnTo>
                    <a:pt x="487426" y="12700"/>
                  </a:lnTo>
                  <a:cubicBezTo>
                    <a:pt x="225298" y="12700"/>
                    <a:pt x="12700" y="224536"/>
                    <a:pt x="12700" y="485648"/>
                  </a:cubicBezTo>
                  <a:close/>
                </a:path>
              </a:pathLst>
            </a:custGeom>
            <a:solidFill>
              <a:srgbClr val="F7F7F7"/>
            </a:solidFill>
          </p:spPr>
        </p:sp>
      </p:grpSp>
      <p:grpSp>
        <p:nvGrpSpPr>
          <p:cNvPr id="10" name="Group 10"/>
          <p:cNvGrpSpPr/>
          <p:nvPr/>
        </p:nvGrpSpPr>
        <p:grpSpPr>
          <a:xfrm>
            <a:off x="1073713" y="2686500"/>
            <a:ext cx="14757912" cy="2184911"/>
            <a:chOff x="0" y="0"/>
            <a:chExt cx="19677216" cy="2913215"/>
          </a:xfrm>
        </p:grpSpPr>
        <p:sp>
          <p:nvSpPr>
            <p:cNvPr id="11" name="Freeform 11"/>
            <p:cNvSpPr/>
            <p:nvPr/>
          </p:nvSpPr>
          <p:spPr>
            <a:xfrm>
              <a:off x="6350" y="6350"/>
              <a:ext cx="19664553" cy="2900553"/>
            </a:xfrm>
            <a:custGeom>
              <a:avLst/>
              <a:gdLst/>
              <a:ahLst/>
              <a:cxnLst/>
              <a:rect l="l" t="t" r="r" b="b"/>
              <a:pathLst>
                <a:path w="19664553" h="2900553">
                  <a:moveTo>
                    <a:pt x="0" y="483489"/>
                  </a:moveTo>
                  <a:cubicBezTo>
                    <a:pt x="0" y="216408"/>
                    <a:pt x="217297" y="0"/>
                    <a:pt x="485267" y="0"/>
                  </a:cubicBezTo>
                  <a:lnTo>
                    <a:pt x="19179287" y="0"/>
                  </a:lnTo>
                  <a:cubicBezTo>
                    <a:pt x="19447256" y="0"/>
                    <a:pt x="19664553" y="216408"/>
                    <a:pt x="19664553" y="483489"/>
                  </a:cubicBezTo>
                  <a:lnTo>
                    <a:pt x="19664553" y="2417064"/>
                  </a:lnTo>
                  <a:cubicBezTo>
                    <a:pt x="19664553" y="2684018"/>
                    <a:pt x="19447256" y="2900553"/>
                    <a:pt x="19179287" y="2900553"/>
                  </a:cubicBezTo>
                  <a:lnTo>
                    <a:pt x="485267" y="2900553"/>
                  </a:lnTo>
                  <a:cubicBezTo>
                    <a:pt x="217297" y="2900553"/>
                    <a:pt x="0" y="2684018"/>
                    <a:pt x="0" y="2417064"/>
                  </a:cubicBezTo>
                  <a:close/>
                </a:path>
              </a:pathLst>
            </a:custGeom>
            <a:solidFill>
              <a:srgbClr val="41C1BA"/>
            </a:solidFill>
          </p:spPr>
        </p:sp>
        <p:sp>
          <p:nvSpPr>
            <p:cNvPr id="12" name="Freeform 12"/>
            <p:cNvSpPr/>
            <p:nvPr/>
          </p:nvSpPr>
          <p:spPr>
            <a:xfrm>
              <a:off x="0" y="0"/>
              <a:ext cx="19677253" cy="2913253"/>
            </a:xfrm>
            <a:custGeom>
              <a:avLst/>
              <a:gdLst/>
              <a:ahLst/>
              <a:cxnLst/>
              <a:rect l="l" t="t" r="r" b="b"/>
              <a:pathLst>
                <a:path w="19677253" h="2913253">
                  <a:moveTo>
                    <a:pt x="0" y="489839"/>
                  </a:moveTo>
                  <a:cubicBezTo>
                    <a:pt x="0" y="219202"/>
                    <a:pt x="220091" y="0"/>
                    <a:pt x="491617" y="0"/>
                  </a:cubicBezTo>
                  <a:lnTo>
                    <a:pt x="19185637" y="0"/>
                  </a:lnTo>
                  <a:lnTo>
                    <a:pt x="19185637" y="6350"/>
                  </a:lnTo>
                  <a:lnTo>
                    <a:pt x="19185637" y="0"/>
                  </a:lnTo>
                  <a:cubicBezTo>
                    <a:pt x="19457163" y="0"/>
                    <a:pt x="19677253" y="219202"/>
                    <a:pt x="19677253" y="489839"/>
                  </a:cubicBezTo>
                  <a:lnTo>
                    <a:pt x="19670903" y="489839"/>
                  </a:lnTo>
                  <a:lnTo>
                    <a:pt x="19677253" y="489839"/>
                  </a:lnTo>
                  <a:lnTo>
                    <a:pt x="19677253" y="2423414"/>
                  </a:lnTo>
                  <a:lnTo>
                    <a:pt x="19670903" y="2423414"/>
                  </a:lnTo>
                  <a:lnTo>
                    <a:pt x="19677253" y="2423414"/>
                  </a:lnTo>
                  <a:cubicBezTo>
                    <a:pt x="19677253" y="2693924"/>
                    <a:pt x="19457163" y="2913253"/>
                    <a:pt x="19185637" y="2913253"/>
                  </a:cubicBezTo>
                  <a:lnTo>
                    <a:pt x="19185637" y="2906903"/>
                  </a:lnTo>
                  <a:lnTo>
                    <a:pt x="19185637" y="2913253"/>
                  </a:lnTo>
                  <a:lnTo>
                    <a:pt x="491617" y="2913253"/>
                  </a:lnTo>
                  <a:lnTo>
                    <a:pt x="491617" y="2906903"/>
                  </a:lnTo>
                  <a:lnTo>
                    <a:pt x="491617" y="2913253"/>
                  </a:lnTo>
                  <a:cubicBezTo>
                    <a:pt x="220091" y="2913253"/>
                    <a:pt x="0" y="2693924"/>
                    <a:pt x="0" y="2423414"/>
                  </a:cubicBezTo>
                  <a:lnTo>
                    <a:pt x="0" y="489839"/>
                  </a:lnTo>
                  <a:lnTo>
                    <a:pt x="6350" y="489839"/>
                  </a:lnTo>
                  <a:lnTo>
                    <a:pt x="0" y="489839"/>
                  </a:lnTo>
                  <a:moveTo>
                    <a:pt x="12700" y="489839"/>
                  </a:moveTo>
                  <a:lnTo>
                    <a:pt x="12700" y="2423414"/>
                  </a:lnTo>
                  <a:lnTo>
                    <a:pt x="6350" y="2423414"/>
                  </a:lnTo>
                  <a:lnTo>
                    <a:pt x="12700" y="2423414"/>
                  </a:lnTo>
                  <a:cubicBezTo>
                    <a:pt x="12700" y="2686812"/>
                    <a:pt x="227076" y="2900553"/>
                    <a:pt x="491617" y="2900553"/>
                  </a:cubicBezTo>
                  <a:lnTo>
                    <a:pt x="19185637" y="2900553"/>
                  </a:lnTo>
                  <a:cubicBezTo>
                    <a:pt x="19450177" y="2900553"/>
                    <a:pt x="19664553" y="2686939"/>
                    <a:pt x="19664553" y="2423414"/>
                  </a:cubicBezTo>
                  <a:lnTo>
                    <a:pt x="19664553" y="489839"/>
                  </a:lnTo>
                  <a:cubicBezTo>
                    <a:pt x="19664553" y="226441"/>
                    <a:pt x="19450177" y="12700"/>
                    <a:pt x="19185637" y="12700"/>
                  </a:cubicBezTo>
                  <a:lnTo>
                    <a:pt x="491617" y="12700"/>
                  </a:lnTo>
                  <a:lnTo>
                    <a:pt x="491617" y="6350"/>
                  </a:lnTo>
                  <a:lnTo>
                    <a:pt x="491617" y="12700"/>
                  </a:lnTo>
                  <a:cubicBezTo>
                    <a:pt x="227076" y="12700"/>
                    <a:pt x="12700" y="226314"/>
                    <a:pt x="12700" y="489839"/>
                  </a:cubicBezTo>
                  <a:close/>
                </a:path>
              </a:pathLst>
            </a:custGeom>
            <a:solidFill>
              <a:srgbClr val="F7F7F7"/>
            </a:solidFill>
          </p:spPr>
        </p:sp>
      </p:grpSp>
      <p:sp>
        <p:nvSpPr>
          <p:cNvPr id="13" name="TextBox 13"/>
          <p:cNvSpPr txBox="1"/>
          <p:nvPr/>
        </p:nvSpPr>
        <p:spPr>
          <a:xfrm>
            <a:off x="1028700" y="732430"/>
            <a:ext cx="15592574" cy="810387"/>
          </a:xfrm>
          <a:prstGeom prst="rect">
            <a:avLst/>
          </a:prstGeom>
        </p:spPr>
        <p:txBody>
          <a:bodyPr lIns="0" tIns="0" rIns="0" bIns="0" rtlCol="0" anchor="t">
            <a:spAutoFit/>
          </a:bodyPr>
          <a:lstStyle/>
          <a:p>
            <a:pPr algn="l">
              <a:lnSpc>
                <a:spcPts val="5453"/>
              </a:lnSpc>
            </a:pPr>
            <a:r>
              <a:rPr lang="en-US" sz="5049">
                <a:solidFill>
                  <a:srgbClr val="365B6D"/>
                </a:solidFill>
                <a:latin typeface="Arial Bold"/>
              </a:rPr>
              <a:t>Program Goals</a:t>
            </a:r>
          </a:p>
        </p:txBody>
      </p:sp>
      <p:sp>
        <p:nvSpPr>
          <p:cNvPr id="14" name="TextBox 14"/>
          <p:cNvSpPr txBox="1"/>
          <p:nvPr/>
        </p:nvSpPr>
        <p:spPr>
          <a:xfrm>
            <a:off x="1538465" y="3042847"/>
            <a:ext cx="9699076" cy="1429479"/>
          </a:xfrm>
          <a:prstGeom prst="rect">
            <a:avLst/>
          </a:prstGeom>
        </p:spPr>
        <p:txBody>
          <a:bodyPr lIns="0" tIns="0" rIns="0" bIns="0" rtlCol="0" anchor="t">
            <a:spAutoFit/>
          </a:bodyPr>
          <a:lstStyle/>
          <a:p>
            <a:pPr algn="l">
              <a:lnSpc>
                <a:spcPts val="3600"/>
              </a:lnSpc>
            </a:pPr>
            <a:r>
              <a:rPr lang="en-US" sz="3000">
                <a:solidFill>
                  <a:srgbClr val="365B6D"/>
                </a:solidFill>
                <a:latin typeface="Arial Bold"/>
              </a:rPr>
              <a:t>IMPACT </a:t>
            </a:r>
            <a:r>
              <a:rPr lang="en-US" sz="3000">
                <a:solidFill>
                  <a:srgbClr val="365B6D"/>
                </a:solidFill>
                <a:latin typeface="Arial"/>
              </a:rPr>
              <a:t>inclusive communities and cohorts, using funds of knowledge and effective communications to dismantle oppression.</a:t>
            </a:r>
          </a:p>
        </p:txBody>
      </p:sp>
      <p:sp>
        <p:nvSpPr>
          <p:cNvPr id="15" name="TextBox 15"/>
          <p:cNvSpPr txBox="1"/>
          <p:nvPr/>
        </p:nvSpPr>
        <p:spPr>
          <a:xfrm>
            <a:off x="1538464" y="5418465"/>
            <a:ext cx="10676282" cy="1429479"/>
          </a:xfrm>
          <a:prstGeom prst="rect">
            <a:avLst/>
          </a:prstGeom>
        </p:spPr>
        <p:txBody>
          <a:bodyPr lIns="0" tIns="0" rIns="0" bIns="0" rtlCol="0" anchor="t">
            <a:spAutoFit/>
          </a:bodyPr>
          <a:lstStyle/>
          <a:p>
            <a:pPr algn="l">
              <a:lnSpc>
                <a:spcPts val="3600"/>
              </a:lnSpc>
            </a:pPr>
            <a:r>
              <a:rPr lang="en-US" sz="3000">
                <a:solidFill>
                  <a:srgbClr val="365B6D"/>
                </a:solidFill>
                <a:latin typeface="Arial Bold"/>
              </a:rPr>
              <a:t>ENGAGE </a:t>
            </a:r>
            <a:r>
              <a:rPr lang="en-US" sz="3000">
                <a:solidFill>
                  <a:srgbClr val="365B6D"/>
                </a:solidFill>
                <a:latin typeface="Arial"/>
              </a:rPr>
              <a:t>in personal reflection, critical examination of bias and privilege, scholarly inquiry and healing to provide fair, respectful and humanizing leadership practice and communication.</a:t>
            </a:r>
          </a:p>
        </p:txBody>
      </p:sp>
      <p:sp>
        <p:nvSpPr>
          <p:cNvPr id="16" name="TextBox 16"/>
          <p:cNvSpPr txBox="1"/>
          <p:nvPr/>
        </p:nvSpPr>
        <p:spPr>
          <a:xfrm>
            <a:off x="1538464" y="7940684"/>
            <a:ext cx="12114438" cy="1891144"/>
          </a:xfrm>
          <a:prstGeom prst="rect">
            <a:avLst/>
          </a:prstGeom>
        </p:spPr>
        <p:txBody>
          <a:bodyPr lIns="0" tIns="0" rIns="0" bIns="0" rtlCol="0" anchor="t">
            <a:spAutoFit/>
          </a:bodyPr>
          <a:lstStyle/>
          <a:p>
            <a:pPr algn="l">
              <a:lnSpc>
                <a:spcPts val="3600"/>
              </a:lnSpc>
            </a:pPr>
            <a:r>
              <a:rPr lang="en-US" sz="3000">
                <a:solidFill>
                  <a:srgbClr val="365B6D"/>
                </a:solidFill>
                <a:latin typeface="Arial Bold"/>
              </a:rPr>
              <a:t>LEAD </a:t>
            </a:r>
            <a:r>
              <a:rPr lang="en-US" sz="3000">
                <a:solidFill>
                  <a:srgbClr val="365B6D"/>
                </a:solidFill>
                <a:latin typeface="Arial"/>
              </a:rPr>
              <a:t>through critical (anti-racist, decolonial) lenses that affirm cultural, gender, linguistic &amp; economic diversity, creates capacity within the institution, and distributes resources equitably.</a:t>
            </a:r>
          </a:p>
          <a:p>
            <a:pPr algn="l">
              <a:lnSpc>
                <a:spcPts val="3600"/>
              </a:lnSpc>
            </a:pPr>
            <a:endParaRPr lang="en-US" sz="3000">
              <a:solidFill>
                <a:srgbClr val="365B6D"/>
              </a:solidFill>
              <a:latin typeface="Arial"/>
            </a:endParaRPr>
          </a:p>
        </p:txBody>
      </p:sp>
      <p:pic>
        <p:nvPicPr>
          <p:cNvPr id="17" name="Picture 17"/>
          <p:cNvPicPr>
            <a:picLocks noChangeAspect="1"/>
          </p:cNvPicPr>
          <p:nvPr/>
        </p:nvPicPr>
        <p:blipFill>
          <a:blip r:embed="rId2"/>
          <a:srcRect l="78" r="78"/>
          <a:stretch>
            <a:fillRect/>
          </a:stretch>
        </p:blipFill>
        <p:spPr>
          <a:xfrm>
            <a:off x="16289870" y="176980"/>
            <a:ext cx="1806913" cy="2171700"/>
          </a:xfrm>
          <a:prstGeom prst="rect">
            <a:avLst/>
          </a:prstGeom>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2251</Words>
  <Application>Microsoft Office PowerPoint</Application>
  <PresentationFormat>Custom</PresentationFormat>
  <Paragraphs>284</Paragraphs>
  <Slides>25</Slides>
  <Notes>11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League Spartan Bold</vt:lpstr>
      <vt:lpstr>TT Rounds Condensed</vt:lpstr>
      <vt:lpstr>Assistant</vt:lpstr>
      <vt:lpstr>Arial Bold</vt:lpstr>
      <vt:lpstr>TT Rounds Condensed Light</vt:lpstr>
      <vt:lpstr>Poppins</vt:lpstr>
      <vt:lpstr>TT Rounds Condensed Bold Italics</vt:lpstr>
      <vt:lpstr>Poppins Bold</vt:lpstr>
      <vt:lpstr>Calibri</vt:lpstr>
      <vt:lpstr>Arial Italics</vt:lpstr>
      <vt:lpstr>TT Rounds Condensed Bold</vt:lpstr>
      <vt:lpstr>Arial</vt:lpstr>
      <vt:lpstr>Arial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Leadership (12_5_23). EdD Info Meeting 2024-25 Final_CC (1).pptx</dc:title>
  <cp:lastModifiedBy>Morales, Cathy A</cp:lastModifiedBy>
  <cp:revision>1</cp:revision>
  <dcterms:created xsi:type="dcterms:W3CDTF">2006-08-16T00:00:00Z</dcterms:created>
  <dcterms:modified xsi:type="dcterms:W3CDTF">2023-12-12T01:00:36Z</dcterms:modified>
  <dc:identifier>DAF2IhcksyY</dc:identifier>
</cp:coreProperties>
</file>