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8" r:id="rId5"/>
  </p:sldMasterIdLst>
  <p:notesMasterIdLst>
    <p:notesMasterId r:id="rId18"/>
  </p:notesMasterIdLst>
  <p:sldIdLst>
    <p:sldId id="344" r:id="rId6"/>
    <p:sldId id="403" r:id="rId7"/>
    <p:sldId id="404" r:id="rId8"/>
    <p:sldId id="381" r:id="rId9"/>
    <p:sldId id="389" r:id="rId10"/>
    <p:sldId id="390" r:id="rId11"/>
    <p:sldId id="392" r:id="rId12"/>
    <p:sldId id="391" r:id="rId13"/>
    <p:sldId id="393" r:id="rId14"/>
    <p:sldId id="398" r:id="rId15"/>
    <p:sldId id="399" r:id="rId16"/>
    <p:sldId id="396"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AD4A4E-3866-F730-A79A-6BE662BA0424}" name="Campa, Esteban" initials="CE" userId="S::ecampa4@calstatela.edu::10d51643-3bc8-4d03-ad06-8f48ce50a87b" providerId="AD"/>
  <p188:author id="{482379C9-CA52-2D69-BA47-079E0DACA8E2}" name="Hernandez, Crista C" initials="HC" userId="S::cherna340@calstatela.edu::4ec0c4ee-41b6-4fbd-9dae-fad3f7e56a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C10C43-D0B8-FC53-B7F0-45280A88DFE4}" v="3" dt="2024-07-29T14:47:53.0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94687" autoAdjust="0"/>
  </p:normalViewPr>
  <p:slideViewPr>
    <p:cSldViewPr snapToGrid="0">
      <p:cViewPr varScale="1">
        <p:scale>
          <a:sx n="107" d="100"/>
          <a:sy n="107" d="100"/>
        </p:scale>
        <p:origin x="714"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2F2D38-97A1-4603-B2E8-BEE670E84CFF}" type="datetimeFigureOut">
              <a:rPr lang="en-US" smtClean="0"/>
              <a:t>8/12/2024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6D998C-B542-493A-B689-5BC32312F86E}" type="slidenum">
              <a:rPr lang="en-US" smtClean="0"/>
              <a:t>‹#›</a:t>
            </a:fld>
            <a:endParaRPr lang="en-US" dirty="0"/>
          </a:p>
        </p:txBody>
      </p:sp>
    </p:spTree>
    <p:extLst>
      <p:ext uri="{BB962C8B-B14F-4D97-AF65-F5344CB8AC3E}">
        <p14:creationId xmlns:p14="http://schemas.microsoft.com/office/powerpoint/2010/main" val="81627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24DC0-B4A4-4524-931C-0BFE9F12701A}" type="slidenum">
              <a:rPr lang="en-US" smtClean="0"/>
              <a:t>1</a:t>
            </a:fld>
            <a:endParaRPr lang="en-US" dirty="0"/>
          </a:p>
        </p:txBody>
      </p:sp>
    </p:spTree>
    <p:extLst>
      <p:ext uri="{BB962C8B-B14F-4D97-AF65-F5344CB8AC3E}">
        <p14:creationId xmlns:p14="http://schemas.microsoft.com/office/powerpoint/2010/main" val="406043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endParaRPr lang="en-US" dirty="0">
              <a:cs typeface="Calibri"/>
            </a:endParaRPr>
          </a:p>
        </p:txBody>
      </p:sp>
      <p:sp>
        <p:nvSpPr>
          <p:cNvPr id="4" name="Slide Number Placeholder 3"/>
          <p:cNvSpPr>
            <a:spLocks noGrp="1"/>
          </p:cNvSpPr>
          <p:nvPr>
            <p:ph type="sldNum" sz="quarter" idx="5"/>
          </p:nvPr>
        </p:nvSpPr>
        <p:spPr/>
        <p:txBody>
          <a:bodyPr/>
          <a:lstStyle/>
          <a:p>
            <a:fld id="{B5924DC0-B4A4-4524-931C-0BFE9F12701A}" type="slidenum">
              <a:rPr lang="en-US" smtClean="0"/>
              <a:t>2</a:t>
            </a:fld>
            <a:endParaRPr lang="en-US" dirty="0"/>
          </a:p>
        </p:txBody>
      </p:sp>
    </p:spTree>
    <p:extLst>
      <p:ext uri="{BB962C8B-B14F-4D97-AF65-F5344CB8AC3E}">
        <p14:creationId xmlns:p14="http://schemas.microsoft.com/office/powerpoint/2010/main" val="2916557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endParaRPr lang="en-US" dirty="0">
              <a:cs typeface="Calibri"/>
            </a:endParaRPr>
          </a:p>
        </p:txBody>
      </p:sp>
      <p:sp>
        <p:nvSpPr>
          <p:cNvPr id="4" name="Slide Number Placeholder 3"/>
          <p:cNvSpPr>
            <a:spLocks noGrp="1"/>
          </p:cNvSpPr>
          <p:nvPr>
            <p:ph type="sldNum" sz="quarter" idx="5"/>
          </p:nvPr>
        </p:nvSpPr>
        <p:spPr/>
        <p:txBody>
          <a:bodyPr/>
          <a:lstStyle/>
          <a:p>
            <a:fld id="{B5924DC0-B4A4-4524-931C-0BFE9F12701A}" type="slidenum">
              <a:rPr lang="en-US" smtClean="0"/>
              <a:t>3</a:t>
            </a:fld>
            <a:endParaRPr lang="en-US" dirty="0"/>
          </a:p>
        </p:txBody>
      </p:sp>
    </p:spTree>
    <p:extLst>
      <p:ext uri="{BB962C8B-B14F-4D97-AF65-F5344CB8AC3E}">
        <p14:creationId xmlns:p14="http://schemas.microsoft.com/office/powerpoint/2010/main" val="2286056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endParaRPr lang="en-US" dirty="0">
              <a:cs typeface="Calibri"/>
            </a:endParaRPr>
          </a:p>
        </p:txBody>
      </p:sp>
      <p:sp>
        <p:nvSpPr>
          <p:cNvPr id="4" name="Slide Number Placeholder 3"/>
          <p:cNvSpPr>
            <a:spLocks noGrp="1"/>
          </p:cNvSpPr>
          <p:nvPr>
            <p:ph type="sldNum" sz="quarter" idx="5"/>
          </p:nvPr>
        </p:nvSpPr>
        <p:spPr/>
        <p:txBody>
          <a:bodyPr/>
          <a:lstStyle/>
          <a:p>
            <a:fld id="{B5924DC0-B4A4-4524-931C-0BFE9F12701A}" type="slidenum">
              <a:rPr lang="en-US" smtClean="0"/>
              <a:t>4</a:t>
            </a:fld>
            <a:endParaRPr lang="en-US" dirty="0"/>
          </a:p>
        </p:txBody>
      </p:sp>
    </p:spTree>
    <p:extLst>
      <p:ext uri="{BB962C8B-B14F-4D97-AF65-F5344CB8AC3E}">
        <p14:creationId xmlns:p14="http://schemas.microsoft.com/office/powerpoint/2010/main" val="548964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endParaRPr lang="en-US" dirty="0">
              <a:cs typeface="Calibri"/>
            </a:endParaRPr>
          </a:p>
        </p:txBody>
      </p:sp>
      <p:sp>
        <p:nvSpPr>
          <p:cNvPr id="4" name="Slide Number Placeholder 3"/>
          <p:cNvSpPr>
            <a:spLocks noGrp="1"/>
          </p:cNvSpPr>
          <p:nvPr>
            <p:ph type="sldNum" sz="quarter" idx="5"/>
          </p:nvPr>
        </p:nvSpPr>
        <p:spPr/>
        <p:txBody>
          <a:bodyPr/>
          <a:lstStyle/>
          <a:p>
            <a:fld id="{B5924DC0-B4A4-4524-931C-0BFE9F12701A}" type="slidenum">
              <a:rPr lang="en-US" smtClean="0"/>
              <a:t>5</a:t>
            </a:fld>
            <a:endParaRPr lang="en-US" dirty="0"/>
          </a:p>
        </p:txBody>
      </p:sp>
    </p:spTree>
    <p:extLst>
      <p:ext uri="{BB962C8B-B14F-4D97-AF65-F5344CB8AC3E}">
        <p14:creationId xmlns:p14="http://schemas.microsoft.com/office/powerpoint/2010/main" val="4198436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endParaRPr lang="en-US" dirty="0">
              <a:cs typeface="Calibri"/>
            </a:endParaRPr>
          </a:p>
        </p:txBody>
      </p:sp>
      <p:sp>
        <p:nvSpPr>
          <p:cNvPr id="4" name="Slide Number Placeholder 3"/>
          <p:cNvSpPr>
            <a:spLocks noGrp="1"/>
          </p:cNvSpPr>
          <p:nvPr>
            <p:ph type="sldNum" sz="quarter" idx="5"/>
          </p:nvPr>
        </p:nvSpPr>
        <p:spPr/>
        <p:txBody>
          <a:bodyPr/>
          <a:lstStyle/>
          <a:p>
            <a:fld id="{B5924DC0-B4A4-4524-931C-0BFE9F12701A}" type="slidenum">
              <a:rPr lang="en-US" smtClean="0"/>
              <a:t>6</a:t>
            </a:fld>
            <a:endParaRPr lang="en-US" dirty="0"/>
          </a:p>
        </p:txBody>
      </p:sp>
    </p:spTree>
    <p:extLst>
      <p:ext uri="{BB962C8B-B14F-4D97-AF65-F5344CB8AC3E}">
        <p14:creationId xmlns:p14="http://schemas.microsoft.com/office/powerpoint/2010/main" val="2769541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endParaRPr lang="en-US" dirty="0">
              <a:cs typeface="Calibri"/>
            </a:endParaRPr>
          </a:p>
        </p:txBody>
      </p:sp>
      <p:sp>
        <p:nvSpPr>
          <p:cNvPr id="4" name="Slide Number Placeholder 3"/>
          <p:cNvSpPr>
            <a:spLocks noGrp="1"/>
          </p:cNvSpPr>
          <p:nvPr>
            <p:ph type="sldNum" sz="quarter" idx="5"/>
          </p:nvPr>
        </p:nvSpPr>
        <p:spPr/>
        <p:txBody>
          <a:bodyPr/>
          <a:lstStyle/>
          <a:p>
            <a:fld id="{B5924DC0-B4A4-4524-931C-0BFE9F12701A}" type="slidenum">
              <a:rPr lang="en-US" smtClean="0"/>
              <a:t>7</a:t>
            </a:fld>
            <a:endParaRPr lang="en-US" dirty="0"/>
          </a:p>
        </p:txBody>
      </p:sp>
    </p:spTree>
    <p:extLst>
      <p:ext uri="{BB962C8B-B14F-4D97-AF65-F5344CB8AC3E}">
        <p14:creationId xmlns:p14="http://schemas.microsoft.com/office/powerpoint/2010/main" val="512987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endParaRPr lang="en-US" dirty="0">
              <a:cs typeface="Calibri"/>
            </a:endParaRPr>
          </a:p>
        </p:txBody>
      </p:sp>
      <p:sp>
        <p:nvSpPr>
          <p:cNvPr id="4" name="Slide Number Placeholder 3"/>
          <p:cNvSpPr>
            <a:spLocks noGrp="1"/>
          </p:cNvSpPr>
          <p:nvPr>
            <p:ph type="sldNum" sz="quarter" idx="5"/>
          </p:nvPr>
        </p:nvSpPr>
        <p:spPr/>
        <p:txBody>
          <a:bodyPr/>
          <a:lstStyle/>
          <a:p>
            <a:fld id="{B5924DC0-B4A4-4524-931C-0BFE9F12701A}" type="slidenum">
              <a:rPr lang="en-US" smtClean="0"/>
              <a:t>8</a:t>
            </a:fld>
            <a:endParaRPr lang="en-US" dirty="0"/>
          </a:p>
        </p:txBody>
      </p:sp>
    </p:spTree>
    <p:extLst>
      <p:ext uri="{BB962C8B-B14F-4D97-AF65-F5344CB8AC3E}">
        <p14:creationId xmlns:p14="http://schemas.microsoft.com/office/powerpoint/2010/main" val="3080652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endParaRPr lang="en-US" dirty="0">
              <a:cs typeface="Calibri"/>
            </a:endParaRPr>
          </a:p>
        </p:txBody>
      </p:sp>
      <p:sp>
        <p:nvSpPr>
          <p:cNvPr id="4" name="Slide Number Placeholder 3"/>
          <p:cNvSpPr>
            <a:spLocks noGrp="1"/>
          </p:cNvSpPr>
          <p:nvPr>
            <p:ph type="sldNum" sz="quarter" idx="5"/>
          </p:nvPr>
        </p:nvSpPr>
        <p:spPr/>
        <p:txBody>
          <a:bodyPr/>
          <a:lstStyle/>
          <a:p>
            <a:fld id="{B5924DC0-B4A4-4524-931C-0BFE9F12701A}" type="slidenum">
              <a:rPr lang="en-US" smtClean="0"/>
              <a:t>9</a:t>
            </a:fld>
            <a:endParaRPr lang="en-US" dirty="0"/>
          </a:p>
        </p:txBody>
      </p:sp>
    </p:spTree>
    <p:extLst>
      <p:ext uri="{BB962C8B-B14F-4D97-AF65-F5344CB8AC3E}">
        <p14:creationId xmlns:p14="http://schemas.microsoft.com/office/powerpoint/2010/main" val="1786020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960000" y="720000"/>
            <a:ext cx="10272000" cy="51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3" name="Text Placeholder 2">
            <a:extLst>
              <a:ext uri="{FF2B5EF4-FFF2-40B4-BE49-F238E27FC236}">
                <a16:creationId xmlns:a16="http://schemas.microsoft.com/office/drawing/2014/main" id="{612185BC-D7DE-849B-C3C6-C27F4A8C1E19}"/>
              </a:ext>
            </a:extLst>
          </p:cNvPr>
          <p:cNvSpPr>
            <a:spLocks noGrp="1"/>
          </p:cNvSpPr>
          <p:nvPr>
            <p:ph type="body" sz="quarter" idx="10"/>
          </p:nvPr>
        </p:nvSpPr>
        <p:spPr>
          <a:xfrm>
            <a:off x="960438" y="1576388"/>
            <a:ext cx="10271125" cy="2843212"/>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5896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atin typeface="+mj-lt"/>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US"/>
              <a:t>Click to edit Master title style</a:t>
            </a:r>
            <a:endParaRPr/>
          </a:p>
        </p:txBody>
      </p:sp>
    </p:spTree>
    <p:extLst>
      <p:ext uri="{BB962C8B-B14F-4D97-AF65-F5344CB8AC3E}">
        <p14:creationId xmlns:p14="http://schemas.microsoft.com/office/powerpoint/2010/main" val="113164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2"/>
        <p:cNvGrpSpPr/>
        <p:nvPr/>
      </p:nvGrpSpPr>
      <p:grpSpPr>
        <a:xfrm>
          <a:off x="0" y="0"/>
          <a:ext cx="0" cy="0"/>
          <a:chOff x="0" y="0"/>
          <a:chExt cx="0" cy="0"/>
        </a:xfrm>
      </p:grpSpPr>
      <p:sp>
        <p:nvSpPr>
          <p:cNvPr id="33" name="Google Shape;33;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atin typeface="Fira Sans Condensed ExtraBold" panose="020B0903050000020004" pitchFamily="34" charset="0"/>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4" name="Google Shape;34;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ctr" anchorCtr="0">
            <a:noAutofit/>
          </a:bodyPr>
          <a:lstStyle>
            <a:lvl1pPr marL="609585" lvl="0" indent="-406390" algn="ctr">
              <a:spcBef>
                <a:spcPts val="0"/>
              </a:spcBef>
              <a:spcAft>
                <a:spcPts val="0"/>
              </a:spcAft>
              <a:buSzPts val="1200"/>
              <a:buChar char="●"/>
              <a:defRPr>
                <a:latin typeface="Roboto" panose="02000000000000000000" pitchFamily="2" charset="0"/>
                <a:ea typeface="Roboto" panose="02000000000000000000" pitchFamily="2" charset="0"/>
                <a:cs typeface="Roboto" panose="02000000000000000000" pitchFamily="2" charset="0"/>
              </a:defRPr>
            </a:lvl1pPr>
            <a:lvl2pPr marL="1219170" lvl="1" indent="-406390" algn="ctr">
              <a:spcBef>
                <a:spcPts val="0"/>
              </a:spcBef>
              <a:spcAft>
                <a:spcPts val="0"/>
              </a:spcAft>
              <a:buSzPts val="1200"/>
              <a:buChar char="○"/>
              <a:defRPr/>
            </a:lvl2pPr>
            <a:lvl3pPr marL="1828754" lvl="2" indent="-406390" algn="ctr">
              <a:spcBef>
                <a:spcPts val="0"/>
              </a:spcBef>
              <a:spcAft>
                <a:spcPts val="0"/>
              </a:spcAft>
              <a:buSzPts val="1200"/>
              <a:buChar char="■"/>
              <a:defRPr/>
            </a:lvl3pPr>
            <a:lvl4pPr marL="2438339" lvl="3" indent="-406390" algn="ctr">
              <a:spcBef>
                <a:spcPts val="0"/>
              </a:spcBef>
              <a:spcAft>
                <a:spcPts val="0"/>
              </a:spcAft>
              <a:buSzPts val="1200"/>
              <a:buChar char="●"/>
              <a:defRPr/>
            </a:lvl4pPr>
            <a:lvl5pPr marL="3047924" lvl="4" indent="-406390" algn="ctr">
              <a:spcBef>
                <a:spcPts val="0"/>
              </a:spcBef>
              <a:spcAft>
                <a:spcPts val="0"/>
              </a:spcAft>
              <a:buSzPts val="1200"/>
              <a:buChar char="○"/>
              <a:defRPr/>
            </a:lvl5pPr>
            <a:lvl6pPr marL="3657509" lvl="5" indent="-406390" algn="ctr">
              <a:spcBef>
                <a:spcPts val="0"/>
              </a:spcBef>
              <a:spcAft>
                <a:spcPts val="0"/>
              </a:spcAft>
              <a:buSzPts val="1200"/>
              <a:buChar char="■"/>
              <a:defRPr/>
            </a:lvl6pPr>
            <a:lvl7pPr marL="4267093" lvl="6" indent="-406390" algn="ctr">
              <a:spcBef>
                <a:spcPts val="0"/>
              </a:spcBef>
              <a:spcAft>
                <a:spcPts val="0"/>
              </a:spcAft>
              <a:buSzPts val="1200"/>
              <a:buChar char="●"/>
              <a:defRPr/>
            </a:lvl7pPr>
            <a:lvl8pPr marL="4876678" lvl="7" indent="-406390" algn="ctr">
              <a:spcBef>
                <a:spcPts val="0"/>
              </a:spcBef>
              <a:spcAft>
                <a:spcPts val="0"/>
              </a:spcAft>
              <a:buSzPts val="1200"/>
              <a:buChar char="○"/>
              <a:defRPr/>
            </a:lvl8pPr>
            <a:lvl9pPr marL="5486263" lvl="8" indent="-406390" algn="ctr">
              <a:spcBef>
                <a:spcPts val="0"/>
              </a:spcBef>
              <a:spcAft>
                <a:spcPts val="0"/>
              </a:spcAft>
              <a:buSzPts val="1200"/>
              <a:buChar char="■"/>
              <a:defRPr/>
            </a:lvl9pPr>
          </a:lstStyle>
          <a:p>
            <a:pPr lvl="0"/>
            <a:r>
              <a:rPr lang="en-US"/>
              <a:t>Click to edit Master text styles</a:t>
            </a:r>
          </a:p>
        </p:txBody>
      </p:sp>
    </p:spTree>
    <p:extLst>
      <p:ext uri="{BB962C8B-B14F-4D97-AF65-F5344CB8AC3E}">
        <p14:creationId xmlns:p14="http://schemas.microsoft.com/office/powerpoint/2010/main" val="3307428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19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E0C1-501B-8DF7-D6DB-F87087B3E8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B25509-9D6B-CA3D-E941-669E4973BF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345942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460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000"/>
              <a:buFont typeface="Fira Sans Extra Condensed SemiBold"/>
              <a:buNone/>
              <a:defRPr sz="3000">
                <a:solidFill>
                  <a:schemeClr val="dk1"/>
                </a:solidFill>
                <a:latin typeface="Fira Sans Extra Condensed SemiBold"/>
                <a:ea typeface="Fira Sans Extra Condensed SemiBold"/>
                <a:cs typeface="Fira Sans Extra Condensed SemiBold"/>
                <a:sym typeface="Fira Sans Extra Condensed SemiBold"/>
              </a:defRPr>
            </a:lvl1pPr>
            <a:lvl2pPr lvl="1">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2pPr>
            <a:lvl3pPr lvl="2">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3pPr>
            <a:lvl4pPr lvl="3">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4pPr>
            <a:lvl5pPr lvl="4">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5pPr>
            <a:lvl6pPr lvl="5">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6pPr>
            <a:lvl7pPr lvl="6">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7pPr>
            <a:lvl8pPr lvl="7">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8pPr>
            <a:lvl9pPr lvl="8">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960000" y="1641543"/>
            <a:ext cx="10272000" cy="4450400"/>
          </a:xfrm>
          <a:prstGeom prst="rect">
            <a:avLst/>
          </a:prstGeom>
          <a:noFill/>
          <a:ln>
            <a:noFill/>
          </a:ln>
        </p:spPr>
        <p:txBody>
          <a:bodyPr spcFirstLastPara="1" wrap="square" lIns="91425" tIns="91425" rIns="91425" bIns="91425" anchor="ctr" anchorCtr="0">
            <a:noAutofit/>
          </a:bodyPr>
          <a:lstStyle>
            <a:lvl1pPr marL="457200" lvl="0"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1pPr>
            <a:lvl2pPr marL="914400" lvl="1"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2pPr>
            <a:lvl3pPr marL="1371600" lvl="2"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3pPr>
            <a:lvl4pPr marL="1828800" lvl="3"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4pPr>
            <a:lvl5pPr marL="2286000" lvl="4"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5pPr>
            <a:lvl6pPr marL="2743200" lvl="5"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6pPr>
            <a:lvl7pPr marL="3200400" lvl="6"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7pPr>
            <a:lvl8pPr marL="3657600" lvl="7"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8pPr>
            <a:lvl9pPr marL="4114800" lvl="8"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9pPr>
          </a:lstStyle>
          <a:p>
            <a:endParaRPr/>
          </a:p>
        </p:txBody>
      </p:sp>
      <p:sp>
        <p:nvSpPr>
          <p:cNvPr id="5" name="Rectangle 4">
            <a:extLst>
              <a:ext uri="{FF2B5EF4-FFF2-40B4-BE49-F238E27FC236}">
                <a16:creationId xmlns:a16="http://schemas.microsoft.com/office/drawing/2014/main" id="{5650A908-E6B9-47EC-9CC4-D5FB0D818C5A}"/>
              </a:ext>
              <a:ext uri="{C183D7F6-B498-43B3-948B-1728B52AA6E4}">
                <adec:decorative xmlns:adec="http://schemas.microsoft.com/office/drawing/2017/decorative" val="1"/>
              </a:ext>
            </a:extLst>
          </p:cNvPr>
          <p:cNvSpPr/>
          <p:nvPr/>
        </p:nvSpPr>
        <p:spPr>
          <a:xfrm>
            <a:off x="0" y="5575303"/>
            <a:ext cx="12192000" cy="12827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11">
              <a:defRPr/>
            </a:pPr>
            <a:endParaRPr lang="en-US" sz="1801" dirty="0">
              <a:solidFill>
                <a:prstClr val="white"/>
              </a:solidFill>
              <a:latin typeface="Calibri"/>
            </a:endParaRPr>
          </a:p>
        </p:txBody>
      </p:sp>
      <p:pic>
        <p:nvPicPr>
          <p:cNvPr id="8" name="Picture 7">
            <a:extLst>
              <a:ext uri="{FF2B5EF4-FFF2-40B4-BE49-F238E27FC236}">
                <a16:creationId xmlns:a16="http://schemas.microsoft.com/office/drawing/2014/main" id="{896F26E7-1D05-489B-9D15-DED533A23008}"/>
              </a:ext>
              <a:ext uri="{C183D7F6-B498-43B3-948B-1728B52AA6E4}">
                <adec:decorative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63770" y="5872818"/>
            <a:ext cx="574431" cy="687668"/>
          </a:xfrm>
          <a:prstGeom prst="rect">
            <a:avLst/>
          </a:prstGeom>
        </p:spPr>
      </p:pic>
      <p:sp>
        <p:nvSpPr>
          <p:cNvPr id="9" name="TextBox 8">
            <a:extLst>
              <a:ext uri="{FF2B5EF4-FFF2-40B4-BE49-F238E27FC236}">
                <a16:creationId xmlns:a16="http://schemas.microsoft.com/office/drawing/2014/main" id="{A3A42FE7-0A26-48EB-B555-C9DFCBA4B36D}"/>
              </a:ext>
              <a:ext uri="{C183D7F6-B498-43B3-948B-1728B52AA6E4}">
                <adec:decorative xmlns:adec="http://schemas.microsoft.com/office/drawing/2017/decorative" val="1"/>
              </a:ext>
            </a:extLst>
          </p:cNvPr>
          <p:cNvSpPr txBox="1"/>
          <p:nvPr/>
        </p:nvSpPr>
        <p:spPr>
          <a:xfrm>
            <a:off x="838201" y="5985819"/>
            <a:ext cx="4025242" cy="461665"/>
          </a:xfrm>
          <a:prstGeom prst="rect">
            <a:avLst/>
          </a:prstGeom>
          <a:noFill/>
        </p:spPr>
        <p:txBody>
          <a:bodyPr wrap="square" rtlCol="0">
            <a:spAutoFit/>
          </a:bodyPr>
          <a:lstStyle/>
          <a:p>
            <a:r>
              <a:rPr lang="en-US" sz="2400" dirty="0">
                <a:solidFill>
                  <a:schemeClr val="bg1"/>
                </a:solidFill>
                <a:latin typeface="Arial Black" panose="020B0A04020102020204" pitchFamily="34" charset="0"/>
              </a:rPr>
              <a:t>CAREER CENTER</a:t>
            </a:r>
          </a:p>
        </p:txBody>
      </p:sp>
    </p:spTree>
    <p:extLst>
      <p:ext uri="{BB962C8B-B14F-4D97-AF65-F5344CB8AC3E}">
        <p14:creationId xmlns:p14="http://schemas.microsoft.com/office/powerpoint/2010/main" val="2174110979"/>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6" r:id="rId3"/>
    <p:sldLayoutId id="2147483670" r:id="rId4"/>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Fira Sans Extra Condensed"/>
              <a:buNone/>
              <a:defRPr sz="3500">
                <a:solidFill>
                  <a:schemeClr val="dk1"/>
                </a:solidFill>
                <a:latin typeface="Fira Sans Extra Condensed"/>
                <a:ea typeface="Fira Sans Extra Condensed"/>
                <a:cs typeface="Fira Sans Extra Condensed"/>
                <a:sym typeface="Fira Sans Extra Condense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dk2"/>
              </a:buClr>
              <a:buSzPts val="1200"/>
              <a:buFont typeface="Roboto"/>
              <a:buChar char="●"/>
              <a:defRPr sz="1200">
                <a:solidFill>
                  <a:schemeClr val="dk2"/>
                </a:solidFill>
                <a:latin typeface="Roboto"/>
                <a:ea typeface="Roboto"/>
                <a:cs typeface="Roboto"/>
                <a:sym typeface="Roboto"/>
              </a:defRPr>
            </a:lvl1pPr>
            <a:lvl2pPr marL="914400" lvl="1" indent="-30480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2pPr>
            <a:lvl3pPr marL="1371600" lvl="2" indent="-30480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3pPr>
            <a:lvl4pPr marL="1828800" lvl="3" indent="-30480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4pPr>
            <a:lvl5pPr marL="2286000" lvl="4" indent="-30480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5pPr>
            <a:lvl6pPr marL="2743200" lvl="5" indent="-30480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6pPr>
            <a:lvl7pPr marL="3200400" lvl="6" indent="-30480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7pPr>
            <a:lvl8pPr marL="3657600" lvl="7" indent="-30480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8pPr>
            <a:lvl9pPr marL="4114800" lvl="8" indent="-304800">
              <a:lnSpc>
                <a:spcPct val="115000"/>
              </a:lnSpc>
              <a:spcBef>
                <a:spcPts val="1600"/>
              </a:spcBef>
              <a:spcAft>
                <a:spcPts val="1600"/>
              </a:spcAft>
              <a:buClr>
                <a:schemeClr val="dk2"/>
              </a:buClr>
              <a:buSzPts val="1200"/>
              <a:buFont typeface="Roboto"/>
              <a:buChar char="■"/>
              <a:defRPr sz="1200">
                <a:solidFill>
                  <a:schemeClr val="dk2"/>
                </a:solidFill>
                <a:latin typeface="Roboto"/>
                <a:ea typeface="Roboto"/>
                <a:cs typeface="Roboto"/>
                <a:sym typeface="Roboto"/>
              </a:defRPr>
            </a:lvl9pPr>
          </a:lstStyle>
          <a:p>
            <a:endParaRPr/>
          </a:p>
        </p:txBody>
      </p:sp>
      <p:pic>
        <p:nvPicPr>
          <p:cNvPr id="4" name="Picture 3" descr="Text&#10;&#10;Description automatically generated">
            <a:extLst>
              <a:ext uri="{FF2B5EF4-FFF2-40B4-BE49-F238E27FC236}">
                <a16:creationId xmlns:a16="http://schemas.microsoft.com/office/drawing/2014/main" id="{F549759E-DCE8-4C85-8469-1E647FFA35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60" y="6230990"/>
            <a:ext cx="2721417" cy="618528"/>
          </a:xfrm>
          <a:prstGeom prst="rect">
            <a:avLst/>
          </a:prstGeom>
        </p:spPr>
      </p:pic>
    </p:spTree>
    <p:extLst>
      <p:ext uri="{BB962C8B-B14F-4D97-AF65-F5344CB8AC3E}">
        <p14:creationId xmlns:p14="http://schemas.microsoft.com/office/powerpoint/2010/main" val="1230625355"/>
      </p:ext>
    </p:extLst>
  </p:cSld>
  <p:clrMap bg1="lt1" tx1="dk1" bg2="dk2" tx2="lt2" accent1="accent1" accent2="accent2" accent3="accent3" accent4="accent4" accent5="accent5" accent6="accent6" hlink="hlink" folHlink="folHlink"/>
  <p:sldLayoutIdLst>
    <p:sldLayoutId id="2147483669" r:id="rId1"/>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Fira Sans Condensed ExtraBold" panose="020B0903050000020004" pitchFamily="34" charset="0"/>
          <a:ea typeface="Fira Sans Condensed ExtraBold" panose="020B0903050000020004" pitchFamily="34" charset="0"/>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studemp@calstatela.edu" TargetMode="External"/><Relationship Id="rId2" Type="http://schemas.openxmlformats.org/officeDocument/2006/relationships/hyperlink" Target="https://www.calstatela.edu/careercenter/dates-and-deadlin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hyperlink" Target="https://www.calstatela.edu/careercenter/forms-document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hyperlink" Target="https://www.calstatela.edu/careercenter/how-complete-et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hyperlink" Target="https://www.calstatela.edu/careercenter/dates-and-deadlin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hyperlink" Target="https://www.calstatela.edu/careercenter/extensions-rehir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D4C3EF-739F-4AFA-D2F4-8C652CAB369E}"/>
              </a:ext>
            </a:extLst>
          </p:cNvPr>
          <p:cNvSpPr txBox="1">
            <a:spLocks noGrp="1"/>
          </p:cNvSpPr>
          <p:nvPr>
            <p:ph type="title" idx="4294967295"/>
          </p:nvPr>
        </p:nvSpPr>
        <p:spPr>
          <a:xfrm>
            <a:off x="447674" y="1492249"/>
            <a:ext cx="10522047"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1" i="0" u="none" strike="noStrike" kern="0" cap="none" spc="0" normalizeH="0" baseline="0" noProof="0" dirty="0">
                <a:ln>
                  <a:noFill/>
                </a:ln>
                <a:solidFill>
                  <a:schemeClr val="tx1"/>
                </a:solidFill>
                <a:effectLst/>
                <a:uLnTx/>
                <a:uFillTx/>
                <a:latin typeface="Arial"/>
                <a:ea typeface="Roboto"/>
                <a:cs typeface="Arial"/>
                <a:sym typeface="Arial"/>
              </a:rPr>
              <a:t>On-Campus Student Employment Program:</a:t>
            </a:r>
          </a:p>
        </p:txBody>
      </p:sp>
      <p:sp>
        <p:nvSpPr>
          <p:cNvPr id="8" name="Rectangle 7">
            <a:extLst>
              <a:ext uri="{FF2B5EF4-FFF2-40B4-BE49-F238E27FC236}">
                <a16:creationId xmlns:a16="http://schemas.microsoft.com/office/drawing/2014/main" id="{47897C24-9324-C272-85E3-CF207942D93D}"/>
              </a:ext>
              <a:ext uri="{C183D7F6-B498-43B3-948B-1728B52AA6E4}">
                <adec:decorative xmlns:adec="http://schemas.microsoft.com/office/drawing/2017/decorative" val="1"/>
              </a:ext>
            </a:extLst>
          </p:cNvPr>
          <p:cNvSpPr/>
          <p:nvPr/>
        </p:nvSpPr>
        <p:spPr>
          <a:xfrm>
            <a:off x="164123" y="5773614"/>
            <a:ext cx="4138246" cy="80889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highlight>
                <a:srgbClr val="000000"/>
              </a:highlight>
              <a:ea typeface="Roboto"/>
              <a:cs typeface="Roboto"/>
            </a:endParaRPr>
          </a:p>
        </p:txBody>
      </p:sp>
      <p:pic>
        <p:nvPicPr>
          <p:cNvPr id="9" name="Picture 8" descr="A black and white logo of Cal State LA Career Center&#10;">
            <a:extLst>
              <a:ext uri="{FF2B5EF4-FFF2-40B4-BE49-F238E27FC236}">
                <a16:creationId xmlns:a16="http://schemas.microsoft.com/office/drawing/2014/main" id="{4CA898EB-9A6E-B328-F6CF-12D3CAF70250}"/>
              </a:ext>
            </a:extLst>
          </p:cNvPr>
          <p:cNvPicPr>
            <a:picLocks noChangeAspect="1"/>
          </p:cNvPicPr>
          <p:nvPr/>
        </p:nvPicPr>
        <p:blipFill>
          <a:blip r:embed="rId3"/>
          <a:stretch>
            <a:fillRect/>
          </a:stretch>
        </p:blipFill>
        <p:spPr>
          <a:xfrm>
            <a:off x="164123" y="5845987"/>
            <a:ext cx="3677728" cy="835880"/>
          </a:xfrm>
          <a:prstGeom prst="rect">
            <a:avLst/>
          </a:prstGeom>
        </p:spPr>
      </p:pic>
      <p:sp>
        <p:nvSpPr>
          <p:cNvPr id="4" name="TextBox 3">
            <a:extLst>
              <a:ext uri="{FF2B5EF4-FFF2-40B4-BE49-F238E27FC236}">
                <a16:creationId xmlns:a16="http://schemas.microsoft.com/office/drawing/2014/main" id="{D04668CA-9187-919C-20A9-8179117457E9}"/>
              </a:ext>
            </a:extLst>
          </p:cNvPr>
          <p:cNvSpPr txBox="1"/>
          <p:nvPr/>
        </p:nvSpPr>
        <p:spPr>
          <a:xfrm>
            <a:off x="535221" y="3290500"/>
            <a:ext cx="7970325" cy="954107"/>
          </a:xfrm>
          <a:prstGeom prst="rect">
            <a:avLst/>
          </a:prstGeom>
          <a:noFill/>
        </p:spPr>
        <p:txBody>
          <a:bodyPr wrap="square" lIns="91440" tIns="45720" rIns="91440" bIns="45720" anchor="t">
            <a:spAutoFit/>
          </a:bodyPr>
          <a:lstStyle/>
          <a:p>
            <a:r>
              <a:rPr lang="en-US" sz="2800" dirty="0">
                <a:solidFill>
                  <a:schemeClr val="tx1"/>
                </a:solidFill>
                <a:ea typeface="Roboto"/>
              </a:rPr>
              <a:t>Employee Transaction Form (ETF)</a:t>
            </a:r>
          </a:p>
          <a:p>
            <a:r>
              <a:rPr lang="en-US" sz="2800" dirty="0">
                <a:solidFill>
                  <a:schemeClr val="tx1"/>
                </a:solidFill>
                <a:ea typeface="Roboto"/>
              </a:rPr>
              <a:t>Completion Handbook</a:t>
            </a:r>
            <a:endParaRPr lang="en-US" dirty="0">
              <a:solidFill>
                <a:schemeClr val="tx1"/>
              </a:solidFill>
            </a:endParaRPr>
          </a:p>
        </p:txBody>
      </p:sp>
      <p:grpSp>
        <p:nvGrpSpPr>
          <p:cNvPr id="17" name="Graphic 5">
            <a:extLst>
              <a:ext uri="{FF2B5EF4-FFF2-40B4-BE49-F238E27FC236}">
                <a16:creationId xmlns:a16="http://schemas.microsoft.com/office/drawing/2014/main" id="{13E5AD4A-DFB2-A842-6556-44C9103921CA}"/>
              </a:ext>
              <a:ext uri="{C183D7F6-B498-43B3-948B-1728B52AA6E4}">
                <adec:decorative xmlns:adec="http://schemas.microsoft.com/office/drawing/2017/decorative" val="1"/>
              </a:ext>
            </a:extLst>
          </p:cNvPr>
          <p:cNvGrpSpPr/>
          <p:nvPr/>
        </p:nvGrpSpPr>
        <p:grpSpPr>
          <a:xfrm>
            <a:off x="9904049" y="3308256"/>
            <a:ext cx="1932285" cy="2265649"/>
            <a:chOff x="9447260" y="2960759"/>
            <a:chExt cx="1932285" cy="2265649"/>
          </a:xfrm>
        </p:grpSpPr>
        <p:sp>
          <p:nvSpPr>
            <p:cNvPr id="18" name="Freeform: Shape 17">
              <a:extLst>
                <a:ext uri="{FF2B5EF4-FFF2-40B4-BE49-F238E27FC236}">
                  <a16:creationId xmlns:a16="http://schemas.microsoft.com/office/drawing/2014/main" id="{15020010-9CD4-6C01-5B76-E9D98BA635CE}"/>
                </a:ext>
              </a:extLst>
            </p:cNvPr>
            <p:cNvSpPr/>
            <p:nvPr/>
          </p:nvSpPr>
          <p:spPr>
            <a:xfrm>
              <a:off x="10757416" y="4507991"/>
              <a:ext cx="538434" cy="718417"/>
            </a:xfrm>
            <a:custGeom>
              <a:avLst/>
              <a:gdLst>
                <a:gd name="connsiteX0" fmla="*/ 0 w 538434"/>
                <a:gd name="connsiteY0" fmla="*/ 718418 h 718417"/>
                <a:gd name="connsiteX1" fmla="*/ 516250 w 538434"/>
                <a:gd name="connsiteY1" fmla="*/ 718418 h 718417"/>
                <a:gd name="connsiteX2" fmla="*/ 518767 w 538434"/>
                <a:gd name="connsiteY2" fmla="*/ 578502 h 718417"/>
                <a:gd name="connsiteX3" fmla="*/ 535927 w 538434"/>
                <a:gd name="connsiteY3" fmla="*/ 327423 h 718417"/>
                <a:gd name="connsiteX4" fmla="*/ 445948 w 538434"/>
                <a:gd name="connsiteY4" fmla="*/ 3952 h 718417"/>
                <a:gd name="connsiteX5" fmla="*/ 433078 w 538434"/>
                <a:gd name="connsiteY5" fmla="*/ 3952 h 718417"/>
                <a:gd name="connsiteX6" fmla="*/ 32663 w 538434"/>
                <a:gd name="connsiteY6" fmla="*/ 0 h 718417"/>
                <a:gd name="connsiteX7" fmla="*/ 0 w 538434"/>
                <a:gd name="connsiteY7" fmla="*/ 718418 h 718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434" h="718417">
                  <a:moveTo>
                    <a:pt x="0" y="718418"/>
                  </a:moveTo>
                  <a:lnTo>
                    <a:pt x="516250" y="718418"/>
                  </a:lnTo>
                  <a:lnTo>
                    <a:pt x="518767" y="578502"/>
                  </a:lnTo>
                  <a:cubicBezTo>
                    <a:pt x="535241" y="514759"/>
                    <a:pt x="542735" y="375302"/>
                    <a:pt x="535927" y="327423"/>
                  </a:cubicBezTo>
                  <a:cubicBezTo>
                    <a:pt x="519877" y="216190"/>
                    <a:pt x="489640" y="107476"/>
                    <a:pt x="445948" y="3952"/>
                  </a:cubicBezTo>
                  <a:lnTo>
                    <a:pt x="433078" y="3952"/>
                  </a:lnTo>
                  <a:lnTo>
                    <a:pt x="32663" y="0"/>
                  </a:lnTo>
                  <a:cubicBezTo>
                    <a:pt x="32663" y="0"/>
                    <a:pt x="14816" y="355830"/>
                    <a:pt x="0" y="718418"/>
                  </a:cubicBezTo>
                  <a:close/>
                </a:path>
              </a:pathLst>
            </a:custGeom>
            <a:solidFill>
              <a:srgbClr val="263238"/>
            </a:solidFill>
            <a:ln w="571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E75770B7-C1B0-56C7-887B-7D4AA9D1D067}"/>
                </a:ext>
              </a:extLst>
            </p:cNvPr>
            <p:cNvSpPr/>
            <p:nvPr/>
          </p:nvSpPr>
          <p:spPr>
            <a:xfrm>
              <a:off x="10807182" y="4638148"/>
              <a:ext cx="28257" cy="588260"/>
            </a:xfrm>
            <a:custGeom>
              <a:avLst/>
              <a:gdLst>
                <a:gd name="connsiteX0" fmla="*/ 0 w 28257"/>
                <a:gd name="connsiteY0" fmla="*/ 588260 h 588260"/>
                <a:gd name="connsiteX1" fmla="*/ 10068 w 28257"/>
                <a:gd name="connsiteY1" fmla="*/ 588260 h 588260"/>
                <a:gd name="connsiteX2" fmla="*/ 11841 w 28257"/>
                <a:gd name="connsiteY2" fmla="*/ 503383 h 588260"/>
                <a:gd name="connsiteX3" fmla="*/ 14015 w 28257"/>
                <a:gd name="connsiteY3" fmla="*/ 416559 h 588260"/>
                <a:gd name="connsiteX4" fmla="*/ 14015 w 28257"/>
                <a:gd name="connsiteY4" fmla="*/ 413753 h 588260"/>
                <a:gd name="connsiteX5" fmla="*/ 28258 w 28257"/>
                <a:gd name="connsiteY5" fmla="*/ 1396 h 588260"/>
                <a:gd name="connsiteX6" fmla="*/ 25284 w 28257"/>
                <a:gd name="connsiteY6" fmla="*/ 1396 h 588260"/>
                <a:gd name="connsiteX7" fmla="*/ 0 w 28257"/>
                <a:gd name="connsiteY7" fmla="*/ 588260 h 5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57" h="588260">
                  <a:moveTo>
                    <a:pt x="0" y="588260"/>
                  </a:moveTo>
                  <a:lnTo>
                    <a:pt x="10068" y="588260"/>
                  </a:lnTo>
                  <a:cubicBezTo>
                    <a:pt x="10640" y="559968"/>
                    <a:pt x="11229" y="531676"/>
                    <a:pt x="11841" y="503383"/>
                  </a:cubicBezTo>
                  <a:cubicBezTo>
                    <a:pt x="12453" y="474404"/>
                    <a:pt x="13174" y="445464"/>
                    <a:pt x="14015" y="416559"/>
                  </a:cubicBezTo>
                  <a:cubicBezTo>
                    <a:pt x="14015" y="415643"/>
                    <a:pt x="14015" y="414669"/>
                    <a:pt x="14015" y="413753"/>
                  </a:cubicBezTo>
                  <a:cubicBezTo>
                    <a:pt x="17733" y="276301"/>
                    <a:pt x="22767" y="138848"/>
                    <a:pt x="28258" y="1396"/>
                  </a:cubicBezTo>
                  <a:cubicBezTo>
                    <a:pt x="28258" y="-494"/>
                    <a:pt x="25398" y="-437"/>
                    <a:pt x="25284" y="1396"/>
                  </a:cubicBezTo>
                  <a:cubicBezTo>
                    <a:pt x="13100" y="196750"/>
                    <a:pt x="5034" y="392505"/>
                    <a:pt x="0" y="588260"/>
                  </a:cubicBezTo>
                  <a:close/>
                </a:path>
              </a:pathLst>
            </a:custGeom>
            <a:solidFill>
              <a:srgbClr val="37474F"/>
            </a:solidFill>
            <a:ln w="571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312A9A31-F552-A77B-B570-4DC52FCB9A52}"/>
                </a:ext>
              </a:extLst>
            </p:cNvPr>
            <p:cNvSpPr/>
            <p:nvPr/>
          </p:nvSpPr>
          <p:spPr>
            <a:xfrm>
              <a:off x="10342872" y="4505700"/>
              <a:ext cx="848194" cy="720708"/>
            </a:xfrm>
            <a:custGeom>
              <a:avLst/>
              <a:gdLst>
                <a:gd name="connsiteX0" fmla="*/ 0 w 848194"/>
                <a:gd name="connsiteY0" fmla="*/ 720709 h 720708"/>
                <a:gd name="connsiteX1" fmla="*/ 544222 w 848194"/>
                <a:gd name="connsiteY1" fmla="*/ 720709 h 720708"/>
                <a:gd name="connsiteX2" fmla="*/ 613837 w 848194"/>
                <a:gd name="connsiteY2" fmla="*/ 539271 h 720708"/>
                <a:gd name="connsiteX3" fmla="*/ 614809 w 848194"/>
                <a:gd name="connsiteY3" fmla="*/ 536637 h 720708"/>
                <a:gd name="connsiteX4" fmla="*/ 615896 w 848194"/>
                <a:gd name="connsiteY4" fmla="*/ 533831 h 720708"/>
                <a:gd name="connsiteX5" fmla="*/ 653707 w 848194"/>
                <a:gd name="connsiteY5" fmla="*/ 514358 h 720708"/>
                <a:gd name="connsiteX6" fmla="*/ 710909 w 848194"/>
                <a:gd name="connsiteY6" fmla="*/ 487326 h 720708"/>
                <a:gd name="connsiteX7" fmla="*/ 848194 w 848194"/>
                <a:gd name="connsiteY7" fmla="*/ 6243 h 720708"/>
                <a:gd name="connsiteX8" fmla="*/ 447779 w 848194"/>
                <a:gd name="connsiteY8" fmla="*/ 2291 h 720708"/>
                <a:gd name="connsiteX9" fmla="*/ 228809 w 848194"/>
                <a:gd name="connsiteY9" fmla="*/ 0 h 720708"/>
                <a:gd name="connsiteX10" fmla="*/ 0 w 848194"/>
                <a:gd name="connsiteY10" fmla="*/ 720709 h 72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8194" h="720708">
                  <a:moveTo>
                    <a:pt x="0" y="720709"/>
                  </a:moveTo>
                  <a:lnTo>
                    <a:pt x="544222" y="720709"/>
                  </a:lnTo>
                  <a:cubicBezTo>
                    <a:pt x="579287" y="628615"/>
                    <a:pt x="606343" y="558629"/>
                    <a:pt x="613837" y="539271"/>
                  </a:cubicBezTo>
                  <a:cubicBezTo>
                    <a:pt x="614237" y="538240"/>
                    <a:pt x="614580" y="537324"/>
                    <a:pt x="614809" y="536637"/>
                  </a:cubicBezTo>
                  <a:cubicBezTo>
                    <a:pt x="615553" y="534804"/>
                    <a:pt x="615896" y="533831"/>
                    <a:pt x="615896" y="533831"/>
                  </a:cubicBezTo>
                  <a:cubicBezTo>
                    <a:pt x="627336" y="527531"/>
                    <a:pt x="640665" y="520773"/>
                    <a:pt x="653707" y="514358"/>
                  </a:cubicBezTo>
                  <a:cubicBezTo>
                    <a:pt x="683109" y="499868"/>
                    <a:pt x="710909" y="487326"/>
                    <a:pt x="710909" y="487326"/>
                  </a:cubicBezTo>
                  <a:cubicBezTo>
                    <a:pt x="840129" y="286073"/>
                    <a:pt x="848194" y="6243"/>
                    <a:pt x="848194" y="6243"/>
                  </a:cubicBezTo>
                  <a:lnTo>
                    <a:pt x="447779" y="2291"/>
                  </a:lnTo>
                  <a:lnTo>
                    <a:pt x="228809" y="0"/>
                  </a:lnTo>
                  <a:cubicBezTo>
                    <a:pt x="186365" y="158757"/>
                    <a:pt x="29574" y="640642"/>
                    <a:pt x="0" y="720709"/>
                  </a:cubicBezTo>
                  <a:close/>
                </a:path>
              </a:pathLst>
            </a:custGeom>
            <a:solidFill>
              <a:srgbClr val="263238"/>
            </a:solidFill>
            <a:ln w="571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9255041A-4959-5588-B086-7EB8C7ABEB4E}"/>
                </a:ext>
              </a:extLst>
            </p:cNvPr>
            <p:cNvSpPr/>
            <p:nvPr/>
          </p:nvSpPr>
          <p:spPr>
            <a:xfrm>
              <a:off x="10528836" y="4563201"/>
              <a:ext cx="199659" cy="663207"/>
            </a:xfrm>
            <a:custGeom>
              <a:avLst/>
              <a:gdLst>
                <a:gd name="connsiteX0" fmla="*/ 0 w 199659"/>
                <a:gd name="connsiteY0" fmla="*/ 663208 h 663207"/>
                <a:gd name="connsiteX1" fmla="*/ 14243 w 199659"/>
                <a:gd name="connsiteY1" fmla="*/ 663208 h 663207"/>
                <a:gd name="connsiteX2" fmla="*/ 104623 w 199659"/>
                <a:gd name="connsiteY2" fmla="*/ 447522 h 663207"/>
                <a:gd name="connsiteX3" fmla="*/ 199407 w 199659"/>
                <a:gd name="connsiteY3" fmla="*/ 1146 h 663207"/>
                <a:gd name="connsiteX4" fmla="*/ 198263 w 199659"/>
                <a:gd name="connsiteY4" fmla="*/ 0 h 663207"/>
                <a:gd name="connsiteX5" fmla="*/ 197119 w 199659"/>
                <a:gd name="connsiteY5" fmla="*/ 1146 h 663207"/>
                <a:gd name="connsiteX6" fmla="*/ 192657 w 199659"/>
                <a:gd name="connsiteY6" fmla="*/ 57787 h 663207"/>
                <a:gd name="connsiteX7" fmla="*/ 67784 w 199659"/>
                <a:gd name="connsiteY7" fmla="*/ 505366 h 663207"/>
                <a:gd name="connsiteX8" fmla="*/ 0 w 199659"/>
                <a:gd name="connsiteY8" fmla="*/ 663208 h 66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659" h="663207">
                  <a:moveTo>
                    <a:pt x="0" y="663208"/>
                  </a:moveTo>
                  <a:lnTo>
                    <a:pt x="14243" y="663208"/>
                  </a:lnTo>
                  <a:cubicBezTo>
                    <a:pt x="45762" y="591847"/>
                    <a:pt x="76651" y="520314"/>
                    <a:pt x="104623" y="447522"/>
                  </a:cubicBezTo>
                  <a:cubicBezTo>
                    <a:pt x="159251" y="305660"/>
                    <a:pt x="203411" y="154577"/>
                    <a:pt x="199407" y="1146"/>
                  </a:cubicBezTo>
                  <a:cubicBezTo>
                    <a:pt x="199407" y="515"/>
                    <a:pt x="198892" y="0"/>
                    <a:pt x="198263" y="0"/>
                  </a:cubicBezTo>
                  <a:cubicBezTo>
                    <a:pt x="197634" y="0"/>
                    <a:pt x="197119" y="515"/>
                    <a:pt x="197119" y="1146"/>
                  </a:cubicBezTo>
                  <a:cubicBezTo>
                    <a:pt x="195975" y="19988"/>
                    <a:pt x="194373" y="38888"/>
                    <a:pt x="192657" y="57787"/>
                  </a:cubicBezTo>
                  <a:cubicBezTo>
                    <a:pt x="178986" y="212421"/>
                    <a:pt x="126817" y="362760"/>
                    <a:pt x="67784" y="505366"/>
                  </a:cubicBezTo>
                  <a:cubicBezTo>
                    <a:pt x="45876" y="558228"/>
                    <a:pt x="23052" y="610747"/>
                    <a:pt x="0" y="663208"/>
                  </a:cubicBezTo>
                  <a:close/>
                </a:path>
              </a:pathLst>
            </a:custGeom>
            <a:solidFill>
              <a:srgbClr val="37474F"/>
            </a:solidFill>
            <a:ln w="571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CD75983A-AAB5-21A8-654D-40BB8523C209}"/>
                </a:ext>
              </a:extLst>
            </p:cNvPr>
            <p:cNvSpPr/>
            <p:nvPr/>
          </p:nvSpPr>
          <p:spPr>
            <a:xfrm>
              <a:off x="10815299" y="4987472"/>
              <a:ext cx="331583" cy="70616"/>
            </a:xfrm>
            <a:custGeom>
              <a:avLst/>
              <a:gdLst>
                <a:gd name="connsiteX0" fmla="*/ 978 w 331583"/>
                <a:gd name="connsiteY0" fmla="*/ 64486 h 70616"/>
                <a:gd name="connsiteX1" fmla="*/ 86381 w 331583"/>
                <a:gd name="connsiteY1" fmla="*/ 57613 h 70616"/>
                <a:gd name="connsiteX2" fmla="*/ 169267 w 331583"/>
                <a:gd name="connsiteY2" fmla="*/ 35449 h 70616"/>
                <a:gd name="connsiteX3" fmla="*/ 250379 w 331583"/>
                <a:gd name="connsiteY3" fmla="*/ 23021 h 70616"/>
                <a:gd name="connsiteX4" fmla="*/ 330062 w 331583"/>
                <a:gd name="connsiteY4" fmla="*/ 112 h 70616"/>
                <a:gd name="connsiteX5" fmla="*/ 331035 w 331583"/>
                <a:gd name="connsiteY5" fmla="*/ 1888 h 70616"/>
                <a:gd name="connsiteX6" fmla="*/ 254612 w 331583"/>
                <a:gd name="connsiteY6" fmla="*/ 34189 h 70616"/>
                <a:gd name="connsiteX7" fmla="*/ 171097 w 331583"/>
                <a:gd name="connsiteY7" fmla="*/ 49939 h 70616"/>
                <a:gd name="connsiteX8" fmla="*/ 85866 w 331583"/>
                <a:gd name="connsiteY8" fmla="*/ 68667 h 70616"/>
                <a:gd name="connsiteX9" fmla="*/ 692 w 331583"/>
                <a:gd name="connsiteY9" fmla="*/ 66376 h 70616"/>
                <a:gd name="connsiteX10" fmla="*/ 978 w 331583"/>
                <a:gd name="connsiteY10" fmla="*/ 64486 h 7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1583" h="70616">
                  <a:moveTo>
                    <a:pt x="978" y="64486"/>
                  </a:moveTo>
                  <a:cubicBezTo>
                    <a:pt x="29585" y="64578"/>
                    <a:pt x="58152" y="62281"/>
                    <a:pt x="86381" y="57613"/>
                  </a:cubicBezTo>
                  <a:cubicBezTo>
                    <a:pt x="114982" y="52573"/>
                    <a:pt x="141524" y="43352"/>
                    <a:pt x="169267" y="35449"/>
                  </a:cubicBezTo>
                  <a:cubicBezTo>
                    <a:pt x="195523" y="28004"/>
                    <a:pt x="223437" y="27087"/>
                    <a:pt x="250379" y="23021"/>
                  </a:cubicBezTo>
                  <a:cubicBezTo>
                    <a:pt x="277917" y="19327"/>
                    <a:pt x="304762" y="11607"/>
                    <a:pt x="330062" y="112"/>
                  </a:cubicBezTo>
                  <a:cubicBezTo>
                    <a:pt x="331263" y="-460"/>
                    <a:pt x="332236" y="1315"/>
                    <a:pt x="331035" y="1888"/>
                  </a:cubicBezTo>
                  <a:cubicBezTo>
                    <a:pt x="306506" y="14780"/>
                    <a:pt x="280943" y="25581"/>
                    <a:pt x="254612" y="34189"/>
                  </a:cubicBezTo>
                  <a:cubicBezTo>
                    <a:pt x="227270" y="42551"/>
                    <a:pt x="198783" y="43410"/>
                    <a:pt x="171097" y="49939"/>
                  </a:cubicBezTo>
                  <a:cubicBezTo>
                    <a:pt x="143411" y="56468"/>
                    <a:pt x="115096" y="65574"/>
                    <a:pt x="85866" y="68667"/>
                  </a:cubicBezTo>
                  <a:cubicBezTo>
                    <a:pt x="57505" y="71885"/>
                    <a:pt x="28835" y="71118"/>
                    <a:pt x="692" y="66376"/>
                  </a:cubicBezTo>
                  <a:cubicBezTo>
                    <a:pt x="-452" y="66204"/>
                    <a:pt x="-52" y="64543"/>
                    <a:pt x="978" y="64486"/>
                  </a:cubicBezTo>
                  <a:close/>
                </a:path>
              </a:pathLst>
            </a:custGeom>
            <a:solidFill>
              <a:srgbClr val="37474F"/>
            </a:solidFill>
            <a:ln w="571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5966712C-CA90-0CDB-9C10-50F373DF9978}"/>
                </a:ext>
              </a:extLst>
            </p:cNvPr>
            <p:cNvSpPr/>
            <p:nvPr/>
          </p:nvSpPr>
          <p:spPr>
            <a:xfrm>
              <a:off x="10878914" y="5035901"/>
              <a:ext cx="80025" cy="190507"/>
            </a:xfrm>
            <a:custGeom>
              <a:avLst/>
              <a:gdLst>
                <a:gd name="connsiteX0" fmla="*/ 0 w 80025"/>
                <a:gd name="connsiteY0" fmla="*/ 190508 h 190507"/>
                <a:gd name="connsiteX1" fmla="*/ 15902 w 80025"/>
                <a:gd name="connsiteY1" fmla="*/ 190508 h 190507"/>
                <a:gd name="connsiteX2" fmla="*/ 42615 w 80025"/>
                <a:gd name="connsiteY2" fmla="*/ 114680 h 190507"/>
                <a:gd name="connsiteX3" fmla="*/ 77795 w 80025"/>
                <a:gd name="connsiteY3" fmla="*/ 9013 h 190507"/>
                <a:gd name="connsiteX4" fmla="*/ 78481 w 80025"/>
                <a:gd name="connsiteY4" fmla="*/ 6436 h 190507"/>
                <a:gd name="connsiteX5" fmla="*/ 80026 w 80025"/>
                <a:gd name="connsiteY5" fmla="*/ 1052 h 190507"/>
                <a:gd name="connsiteX6" fmla="*/ 78024 w 80025"/>
                <a:gd name="connsiteY6" fmla="*/ 537 h 190507"/>
                <a:gd name="connsiteX7" fmla="*/ 73562 w 80025"/>
                <a:gd name="connsiteY7" fmla="*/ 10044 h 190507"/>
                <a:gd name="connsiteX8" fmla="*/ 25569 w 80025"/>
                <a:gd name="connsiteY8" fmla="*/ 125848 h 190507"/>
                <a:gd name="connsiteX9" fmla="*/ 0 w 80025"/>
                <a:gd name="connsiteY9" fmla="*/ 190508 h 19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025" h="190507">
                  <a:moveTo>
                    <a:pt x="0" y="190508"/>
                  </a:moveTo>
                  <a:lnTo>
                    <a:pt x="15902" y="190508"/>
                  </a:lnTo>
                  <a:cubicBezTo>
                    <a:pt x="25055" y="165251"/>
                    <a:pt x="34035" y="139994"/>
                    <a:pt x="42615" y="114680"/>
                  </a:cubicBezTo>
                  <a:cubicBezTo>
                    <a:pt x="54628" y="79457"/>
                    <a:pt x="67784" y="44636"/>
                    <a:pt x="77795" y="9013"/>
                  </a:cubicBezTo>
                  <a:cubicBezTo>
                    <a:pt x="78087" y="8171"/>
                    <a:pt x="78315" y="7312"/>
                    <a:pt x="78481" y="6436"/>
                  </a:cubicBezTo>
                  <a:lnTo>
                    <a:pt x="80026" y="1052"/>
                  </a:lnTo>
                  <a:cubicBezTo>
                    <a:pt x="80026" y="21"/>
                    <a:pt x="78481" y="-437"/>
                    <a:pt x="78024" y="537"/>
                  </a:cubicBezTo>
                  <a:cubicBezTo>
                    <a:pt x="76537" y="3687"/>
                    <a:pt x="74992" y="6837"/>
                    <a:pt x="73562" y="10044"/>
                  </a:cubicBezTo>
                  <a:cubicBezTo>
                    <a:pt x="55658" y="48130"/>
                    <a:pt x="41357" y="87246"/>
                    <a:pt x="25569" y="125848"/>
                  </a:cubicBezTo>
                  <a:cubicBezTo>
                    <a:pt x="16817" y="147382"/>
                    <a:pt x="8351" y="168916"/>
                    <a:pt x="0" y="190508"/>
                  </a:cubicBezTo>
                  <a:close/>
                </a:path>
              </a:pathLst>
            </a:custGeom>
            <a:solidFill>
              <a:srgbClr val="37474F"/>
            </a:solidFill>
            <a:ln w="571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6331DBF3-87B9-ED82-A4E4-C799AE298077}"/>
                </a:ext>
              </a:extLst>
            </p:cNvPr>
            <p:cNvSpPr/>
            <p:nvPr/>
          </p:nvSpPr>
          <p:spPr>
            <a:xfrm>
              <a:off x="10842204" y="3694401"/>
              <a:ext cx="532167" cy="775164"/>
            </a:xfrm>
            <a:custGeom>
              <a:avLst/>
              <a:gdLst>
                <a:gd name="connsiteX0" fmla="*/ 127203 w 532167"/>
                <a:gd name="connsiteY0" fmla="*/ 16194 h 775164"/>
                <a:gd name="connsiteX1" fmla="*/ 531622 w 532167"/>
                <a:gd name="connsiteY1" fmla="*/ 461654 h 775164"/>
                <a:gd name="connsiteX2" fmla="*/ 83672 w 532167"/>
                <a:gd name="connsiteY2" fmla="*/ 774645 h 775164"/>
                <a:gd name="connsiteX3" fmla="*/ 7364 w 532167"/>
                <a:gd name="connsiteY3" fmla="*/ 507415 h 775164"/>
                <a:gd name="connsiteX4" fmla="*/ 232855 w 532167"/>
                <a:gd name="connsiteY4" fmla="*/ 413603 h 775164"/>
                <a:gd name="connsiteX5" fmla="*/ 68456 w 532167"/>
                <a:gd name="connsiteY5" fmla="*/ 107486 h 775164"/>
                <a:gd name="connsiteX6" fmla="*/ 127203 w 532167"/>
                <a:gd name="connsiteY6" fmla="*/ 16194 h 77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167" h="775164">
                  <a:moveTo>
                    <a:pt x="127203" y="16194"/>
                  </a:moveTo>
                  <a:cubicBezTo>
                    <a:pt x="281649" y="111208"/>
                    <a:pt x="545752" y="383879"/>
                    <a:pt x="531622" y="461654"/>
                  </a:cubicBezTo>
                  <a:cubicBezTo>
                    <a:pt x="505596" y="605178"/>
                    <a:pt x="153516" y="742286"/>
                    <a:pt x="83672" y="774645"/>
                  </a:cubicBezTo>
                  <a:cubicBezTo>
                    <a:pt x="53870" y="788447"/>
                    <a:pt x="-24154" y="522649"/>
                    <a:pt x="7364" y="507415"/>
                  </a:cubicBezTo>
                  <a:cubicBezTo>
                    <a:pt x="34821" y="493956"/>
                    <a:pt x="230854" y="439777"/>
                    <a:pt x="232855" y="413603"/>
                  </a:cubicBezTo>
                  <a:cubicBezTo>
                    <a:pt x="233656" y="402779"/>
                    <a:pt x="142304" y="267503"/>
                    <a:pt x="68456" y="107486"/>
                  </a:cubicBezTo>
                  <a:cubicBezTo>
                    <a:pt x="11883" y="-15191"/>
                    <a:pt x="81556" y="-12155"/>
                    <a:pt x="127203" y="16194"/>
                  </a:cubicBezTo>
                  <a:close/>
                </a:path>
              </a:pathLst>
            </a:custGeom>
            <a:solidFill>
              <a:srgbClr val="AD6359"/>
            </a:solidFill>
            <a:ln w="571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92AFA776-69E3-47C9-89E8-FC35003C472D}"/>
                </a:ext>
              </a:extLst>
            </p:cNvPr>
            <p:cNvSpPr/>
            <p:nvPr/>
          </p:nvSpPr>
          <p:spPr>
            <a:xfrm>
              <a:off x="10550823" y="4180682"/>
              <a:ext cx="428823" cy="336242"/>
            </a:xfrm>
            <a:custGeom>
              <a:avLst/>
              <a:gdLst>
                <a:gd name="connsiteX0" fmla="*/ 358350 w 428823"/>
                <a:gd name="connsiteY0" fmla="*/ 0 h 336242"/>
                <a:gd name="connsiteX1" fmla="*/ 250638 w 428823"/>
                <a:gd name="connsiteY1" fmla="*/ 22909 h 336242"/>
                <a:gd name="connsiteX2" fmla="*/ 4669 w 428823"/>
                <a:gd name="connsiteY2" fmla="*/ 257723 h 336242"/>
                <a:gd name="connsiteX3" fmla="*/ 54149 w 428823"/>
                <a:gd name="connsiteY3" fmla="*/ 299073 h 336242"/>
                <a:gd name="connsiteX4" fmla="*/ 97565 w 428823"/>
                <a:gd name="connsiteY4" fmla="*/ 209443 h 336242"/>
                <a:gd name="connsiteX5" fmla="*/ 154768 w 428823"/>
                <a:gd name="connsiteY5" fmla="*/ 299875 h 336242"/>
                <a:gd name="connsiteX6" fmla="*/ 263452 w 428823"/>
                <a:gd name="connsiteY6" fmla="*/ 336243 h 336242"/>
                <a:gd name="connsiteX7" fmla="*/ 272089 w 428823"/>
                <a:gd name="connsiteY7" fmla="*/ 316541 h 336242"/>
                <a:gd name="connsiteX8" fmla="*/ 366816 w 428823"/>
                <a:gd name="connsiteY8" fmla="*/ 291685 h 336242"/>
                <a:gd name="connsiteX9" fmla="*/ 428823 w 428823"/>
                <a:gd name="connsiteY9" fmla="*/ 265283 h 33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823" h="336242">
                  <a:moveTo>
                    <a:pt x="358350" y="0"/>
                  </a:moveTo>
                  <a:cubicBezTo>
                    <a:pt x="358350" y="0"/>
                    <a:pt x="328834" y="13230"/>
                    <a:pt x="250638" y="22909"/>
                  </a:cubicBezTo>
                  <a:cubicBezTo>
                    <a:pt x="189547" y="30583"/>
                    <a:pt x="51289" y="91119"/>
                    <a:pt x="4669" y="257723"/>
                  </a:cubicBezTo>
                  <a:cubicBezTo>
                    <a:pt x="-13178" y="321696"/>
                    <a:pt x="23775" y="362130"/>
                    <a:pt x="54149" y="299073"/>
                  </a:cubicBezTo>
                  <a:cubicBezTo>
                    <a:pt x="75543" y="254631"/>
                    <a:pt x="86525" y="221986"/>
                    <a:pt x="97565" y="209443"/>
                  </a:cubicBezTo>
                  <a:cubicBezTo>
                    <a:pt x="97565" y="209443"/>
                    <a:pt x="114269" y="283095"/>
                    <a:pt x="154768" y="299875"/>
                  </a:cubicBezTo>
                  <a:cubicBezTo>
                    <a:pt x="190084" y="314577"/>
                    <a:pt x="226402" y="326730"/>
                    <a:pt x="263452" y="336243"/>
                  </a:cubicBezTo>
                  <a:cubicBezTo>
                    <a:pt x="266735" y="329863"/>
                    <a:pt x="269618" y="323282"/>
                    <a:pt x="272089" y="316541"/>
                  </a:cubicBezTo>
                  <a:cubicBezTo>
                    <a:pt x="305810" y="327188"/>
                    <a:pt x="342643" y="317521"/>
                    <a:pt x="366816" y="291685"/>
                  </a:cubicBezTo>
                  <a:lnTo>
                    <a:pt x="428823" y="265283"/>
                  </a:lnTo>
                  <a:close/>
                </a:path>
              </a:pathLst>
            </a:custGeom>
            <a:solidFill>
              <a:srgbClr val="AD6359"/>
            </a:solidFill>
            <a:ln w="571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CBA37075-2B7F-44F3-7C61-3A44F75363CC}"/>
                </a:ext>
              </a:extLst>
            </p:cNvPr>
            <p:cNvSpPr/>
            <p:nvPr/>
          </p:nvSpPr>
          <p:spPr>
            <a:xfrm>
              <a:off x="10623759" y="4226729"/>
              <a:ext cx="232658" cy="360701"/>
            </a:xfrm>
            <a:custGeom>
              <a:avLst/>
              <a:gdLst>
                <a:gd name="connsiteX0" fmla="*/ 127364 w 232658"/>
                <a:gd name="connsiteY0" fmla="*/ 0 h 360701"/>
                <a:gd name="connsiteX1" fmla="*/ 36184 w 232658"/>
                <a:gd name="connsiteY1" fmla="*/ 128919 h 360701"/>
                <a:gd name="connsiteX2" fmla="*/ 22112 w 232658"/>
                <a:gd name="connsiteY2" fmla="*/ 331890 h 360701"/>
                <a:gd name="connsiteX3" fmla="*/ 71878 w 232658"/>
                <a:gd name="connsiteY3" fmla="*/ 299360 h 360701"/>
                <a:gd name="connsiteX4" fmla="*/ 101337 w 232658"/>
                <a:gd name="connsiteY4" fmla="*/ 359209 h 360701"/>
                <a:gd name="connsiteX5" fmla="*/ 141779 w 232658"/>
                <a:gd name="connsiteY5" fmla="*/ 327996 h 360701"/>
                <a:gd name="connsiteX6" fmla="*/ 175071 w 232658"/>
                <a:gd name="connsiteY6" fmla="*/ 360698 h 360701"/>
                <a:gd name="connsiteX7" fmla="*/ 232273 w 232658"/>
                <a:gd name="connsiteY7" fmla="*/ 259384 h 360701"/>
                <a:gd name="connsiteX8" fmla="*/ 127364 w 232658"/>
                <a:gd name="connsiteY8" fmla="*/ 0 h 36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58" h="360701">
                  <a:moveTo>
                    <a:pt x="127364" y="0"/>
                  </a:moveTo>
                  <a:cubicBezTo>
                    <a:pt x="105284" y="23596"/>
                    <a:pt x="59351" y="74453"/>
                    <a:pt x="36184" y="128919"/>
                  </a:cubicBezTo>
                  <a:cubicBezTo>
                    <a:pt x="10443" y="189570"/>
                    <a:pt x="-22792" y="313334"/>
                    <a:pt x="22112" y="331890"/>
                  </a:cubicBezTo>
                  <a:cubicBezTo>
                    <a:pt x="55061" y="345521"/>
                    <a:pt x="71878" y="299360"/>
                    <a:pt x="71878" y="299360"/>
                  </a:cubicBezTo>
                  <a:cubicBezTo>
                    <a:pt x="71878" y="299360"/>
                    <a:pt x="68904" y="353424"/>
                    <a:pt x="101337" y="359209"/>
                  </a:cubicBezTo>
                  <a:cubicBezTo>
                    <a:pt x="130911" y="364478"/>
                    <a:pt x="141779" y="327996"/>
                    <a:pt x="141779" y="327996"/>
                  </a:cubicBezTo>
                  <a:cubicBezTo>
                    <a:pt x="141779" y="327996"/>
                    <a:pt x="145612" y="361099"/>
                    <a:pt x="175071" y="360698"/>
                  </a:cubicBezTo>
                  <a:cubicBezTo>
                    <a:pt x="210479" y="360182"/>
                    <a:pt x="196636" y="290884"/>
                    <a:pt x="232273" y="259384"/>
                  </a:cubicBezTo>
                  <a:cubicBezTo>
                    <a:pt x="240053" y="252282"/>
                    <a:pt x="127364" y="0"/>
                    <a:pt x="127364" y="0"/>
                  </a:cubicBezTo>
                  <a:close/>
                </a:path>
              </a:pathLst>
            </a:custGeom>
            <a:solidFill>
              <a:srgbClr val="AD6359"/>
            </a:solidFill>
            <a:ln w="571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7A5E4422-14D2-57C4-30C0-196E9F082FA8}"/>
                </a:ext>
              </a:extLst>
            </p:cNvPr>
            <p:cNvSpPr/>
            <p:nvPr/>
          </p:nvSpPr>
          <p:spPr>
            <a:xfrm>
              <a:off x="10693387" y="4372055"/>
              <a:ext cx="35674" cy="154335"/>
            </a:xfrm>
            <a:custGeom>
              <a:avLst/>
              <a:gdLst>
                <a:gd name="connsiteX0" fmla="*/ 35084 w 35674"/>
                <a:gd name="connsiteY0" fmla="*/ 145 h 154335"/>
                <a:gd name="connsiteX1" fmla="*/ 1392 w 35674"/>
                <a:gd name="connsiteY1" fmla="*/ 153003 h 154335"/>
                <a:gd name="connsiteX2" fmla="*/ 2765 w 35674"/>
                <a:gd name="connsiteY2" fmla="*/ 153633 h 154335"/>
                <a:gd name="connsiteX3" fmla="*/ 35656 w 35674"/>
                <a:gd name="connsiteY3" fmla="*/ 374 h 154335"/>
                <a:gd name="connsiteX4" fmla="*/ 35084 w 35674"/>
                <a:gd name="connsiteY4" fmla="*/ 145 h 15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4" h="154335">
                  <a:moveTo>
                    <a:pt x="35084" y="145"/>
                  </a:moveTo>
                  <a:cubicBezTo>
                    <a:pt x="17923" y="25745"/>
                    <a:pt x="-6044" y="93784"/>
                    <a:pt x="1392" y="153003"/>
                  </a:cubicBezTo>
                  <a:cubicBezTo>
                    <a:pt x="1392" y="154320"/>
                    <a:pt x="2708" y="154893"/>
                    <a:pt x="2765" y="153633"/>
                  </a:cubicBezTo>
                  <a:cubicBezTo>
                    <a:pt x="7490" y="101401"/>
                    <a:pt x="18536" y="49937"/>
                    <a:pt x="35656" y="374"/>
                  </a:cubicBezTo>
                  <a:cubicBezTo>
                    <a:pt x="35771" y="30"/>
                    <a:pt x="35313" y="-142"/>
                    <a:pt x="35084" y="145"/>
                  </a:cubicBezTo>
                  <a:close/>
                </a:path>
              </a:pathLst>
            </a:custGeom>
            <a:solidFill>
              <a:srgbClr val="263238"/>
            </a:solidFill>
            <a:ln w="571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717740A5-5F48-5A5B-8CD2-1CDDE8DED522}"/>
                </a:ext>
              </a:extLst>
            </p:cNvPr>
            <p:cNvSpPr/>
            <p:nvPr/>
          </p:nvSpPr>
          <p:spPr>
            <a:xfrm>
              <a:off x="10762056" y="4399834"/>
              <a:ext cx="27564" cy="156124"/>
            </a:xfrm>
            <a:custGeom>
              <a:avLst/>
              <a:gdLst>
                <a:gd name="connsiteX0" fmla="*/ 26993 w 27564"/>
                <a:gd name="connsiteY0" fmla="*/ 142 h 156124"/>
                <a:gd name="connsiteX1" fmla="*/ 2453 w 27564"/>
                <a:gd name="connsiteY1" fmla="*/ 154776 h 156124"/>
                <a:gd name="connsiteX2" fmla="*/ 3883 w 27564"/>
                <a:gd name="connsiteY2" fmla="*/ 155406 h 156124"/>
                <a:gd name="connsiteX3" fmla="*/ 27565 w 27564"/>
                <a:gd name="connsiteY3" fmla="*/ 429 h 156124"/>
                <a:gd name="connsiteX4" fmla="*/ 26993 w 27564"/>
                <a:gd name="connsiteY4" fmla="*/ 142 h 156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64" h="156124">
                  <a:moveTo>
                    <a:pt x="26993" y="142"/>
                  </a:moveTo>
                  <a:cubicBezTo>
                    <a:pt x="14466" y="23738"/>
                    <a:pt x="-7328" y="95042"/>
                    <a:pt x="2453" y="154776"/>
                  </a:cubicBezTo>
                  <a:cubicBezTo>
                    <a:pt x="2453" y="156150"/>
                    <a:pt x="3826" y="156666"/>
                    <a:pt x="3883" y="155406"/>
                  </a:cubicBezTo>
                  <a:cubicBezTo>
                    <a:pt x="5908" y="103020"/>
                    <a:pt x="13854" y="51028"/>
                    <a:pt x="27565" y="429"/>
                  </a:cubicBezTo>
                  <a:cubicBezTo>
                    <a:pt x="27508" y="28"/>
                    <a:pt x="26993" y="-144"/>
                    <a:pt x="26993" y="142"/>
                  </a:cubicBezTo>
                  <a:close/>
                </a:path>
              </a:pathLst>
            </a:custGeom>
            <a:solidFill>
              <a:srgbClr val="263238"/>
            </a:solidFill>
            <a:ln w="571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5764EC30-4A00-C7F9-2DF6-8DB819A68EA7}"/>
                </a:ext>
              </a:extLst>
            </p:cNvPr>
            <p:cNvSpPr/>
            <p:nvPr/>
          </p:nvSpPr>
          <p:spPr>
            <a:xfrm>
              <a:off x="10880282" y="3681308"/>
              <a:ext cx="499256" cy="788081"/>
            </a:xfrm>
            <a:custGeom>
              <a:avLst/>
              <a:gdLst>
                <a:gd name="connsiteX0" fmla="*/ 28892 w 499256"/>
                <a:gd name="connsiteY0" fmla="*/ 499374 h 788081"/>
                <a:gd name="connsiteX1" fmla="*/ 109947 w 499256"/>
                <a:gd name="connsiteY1" fmla="*/ 788082 h 788081"/>
                <a:gd name="connsiteX2" fmla="*/ 499208 w 499256"/>
                <a:gd name="connsiteY2" fmla="*/ 461632 h 788081"/>
                <a:gd name="connsiteX3" fmla="*/ 120930 w 499256"/>
                <a:gd name="connsiteY3" fmla="*/ 42746 h 788081"/>
                <a:gd name="connsiteX4" fmla="*/ 24487 w 499256"/>
                <a:gd name="connsiteY4" fmla="*/ 128024 h 788081"/>
                <a:gd name="connsiteX5" fmla="*/ 185855 w 499256"/>
                <a:gd name="connsiteY5" fmla="*/ 428701 h 788081"/>
                <a:gd name="connsiteX6" fmla="*/ 28892 w 499256"/>
                <a:gd name="connsiteY6" fmla="*/ 499374 h 788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256" h="788081">
                  <a:moveTo>
                    <a:pt x="28892" y="499374"/>
                  </a:moveTo>
                  <a:lnTo>
                    <a:pt x="109947" y="788082"/>
                  </a:lnTo>
                  <a:cubicBezTo>
                    <a:pt x="109947" y="788082"/>
                    <a:pt x="504299" y="603495"/>
                    <a:pt x="499208" y="461632"/>
                  </a:cubicBezTo>
                  <a:cubicBezTo>
                    <a:pt x="495833" y="368737"/>
                    <a:pt x="238538" y="121495"/>
                    <a:pt x="120930" y="42746"/>
                  </a:cubicBezTo>
                  <a:cubicBezTo>
                    <a:pt x="3323" y="-36002"/>
                    <a:pt x="-27796" y="-5018"/>
                    <a:pt x="24487" y="128024"/>
                  </a:cubicBezTo>
                  <a:cubicBezTo>
                    <a:pt x="76770" y="261066"/>
                    <a:pt x="186370" y="425437"/>
                    <a:pt x="185855" y="428701"/>
                  </a:cubicBezTo>
                  <a:cubicBezTo>
                    <a:pt x="185340" y="431966"/>
                    <a:pt x="28892" y="499374"/>
                    <a:pt x="28892" y="499374"/>
                  </a:cubicBezTo>
                  <a:close/>
                </a:path>
              </a:pathLst>
            </a:custGeom>
            <a:solidFill>
              <a:srgbClr val="FFC727"/>
            </a:solidFill>
            <a:ln w="571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B47060D2-9363-89C7-72E1-FBA05DE42D25}"/>
                </a:ext>
              </a:extLst>
            </p:cNvPr>
            <p:cNvSpPr/>
            <p:nvPr/>
          </p:nvSpPr>
          <p:spPr>
            <a:xfrm>
              <a:off x="10880282" y="3681136"/>
              <a:ext cx="499263" cy="799535"/>
            </a:xfrm>
            <a:custGeom>
              <a:avLst/>
              <a:gdLst>
                <a:gd name="connsiteX0" fmla="*/ 49656 w 499263"/>
                <a:gd name="connsiteY0" fmla="*/ 490555 h 799535"/>
                <a:gd name="connsiteX1" fmla="*/ 159656 w 499263"/>
                <a:gd name="connsiteY1" fmla="*/ 799536 h 799535"/>
                <a:gd name="connsiteX2" fmla="*/ 499208 w 499263"/>
                <a:gd name="connsiteY2" fmla="*/ 461632 h 799535"/>
                <a:gd name="connsiteX3" fmla="*/ 120930 w 499263"/>
                <a:gd name="connsiteY3" fmla="*/ 42746 h 799535"/>
                <a:gd name="connsiteX4" fmla="*/ 24487 w 499263"/>
                <a:gd name="connsiteY4" fmla="*/ 128024 h 799535"/>
                <a:gd name="connsiteX5" fmla="*/ 185855 w 499263"/>
                <a:gd name="connsiteY5" fmla="*/ 428701 h 799535"/>
                <a:gd name="connsiteX6" fmla="*/ 49656 w 499263"/>
                <a:gd name="connsiteY6" fmla="*/ 490555 h 79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263" h="799535">
                  <a:moveTo>
                    <a:pt x="49656" y="490555"/>
                  </a:moveTo>
                  <a:lnTo>
                    <a:pt x="159656" y="799536"/>
                  </a:lnTo>
                  <a:cubicBezTo>
                    <a:pt x="159656" y="799536"/>
                    <a:pt x="504299" y="603666"/>
                    <a:pt x="499208" y="461632"/>
                  </a:cubicBezTo>
                  <a:cubicBezTo>
                    <a:pt x="495833" y="368737"/>
                    <a:pt x="238538" y="121495"/>
                    <a:pt x="120930" y="42746"/>
                  </a:cubicBezTo>
                  <a:cubicBezTo>
                    <a:pt x="3323" y="-36002"/>
                    <a:pt x="-27796" y="-5018"/>
                    <a:pt x="24487" y="128024"/>
                  </a:cubicBezTo>
                  <a:cubicBezTo>
                    <a:pt x="76770" y="261066"/>
                    <a:pt x="186370" y="425437"/>
                    <a:pt x="185855" y="428701"/>
                  </a:cubicBezTo>
                  <a:cubicBezTo>
                    <a:pt x="185340" y="431966"/>
                    <a:pt x="49656" y="490555"/>
                    <a:pt x="49656" y="490555"/>
                  </a:cubicBezTo>
                  <a:close/>
                </a:path>
              </a:pathLst>
            </a:custGeom>
            <a:solidFill>
              <a:srgbClr val="FFC727"/>
            </a:solidFill>
            <a:ln w="571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B8CFB0F7-1E19-804D-FB05-CDE2D809C096}"/>
                </a:ext>
              </a:extLst>
            </p:cNvPr>
            <p:cNvSpPr/>
            <p:nvPr/>
          </p:nvSpPr>
          <p:spPr>
            <a:xfrm>
              <a:off x="10880160" y="3681368"/>
              <a:ext cx="422965" cy="799590"/>
            </a:xfrm>
            <a:custGeom>
              <a:avLst/>
              <a:gdLst>
                <a:gd name="connsiteX0" fmla="*/ 24666 w 422965"/>
                <a:gd name="connsiteY0" fmla="*/ 127735 h 799590"/>
                <a:gd name="connsiteX1" fmla="*/ 185977 w 422965"/>
                <a:gd name="connsiteY1" fmla="*/ 428412 h 799590"/>
                <a:gd name="connsiteX2" fmla="*/ 49721 w 422965"/>
                <a:gd name="connsiteY2" fmla="*/ 490323 h 799590"/>
                <a:gd name="connsiteX3" fmla="*/ 159835 w 422965"/>
                <a:gd name="connsiteY3" fmla="*/ 799590 h 799590"/>
                <a:gd name="connsiteX4" fmla="*/ 422965 w 422965"/>
                <a:gd name="connsiteY4" fmla="*/ 603148 h 799590"/>
                <a:gd name="connsiteX5" fmla="*/ 34048 w 422965"/>
                <a:gd name="connsiteY5" fmla="*/ 591 h 799590"/>
                <a:gd name="connsiteX6" fmla="*/ 24666 w 422965"/>
                <a:gd name="connsiteY6" fmla="*/ 127735 h 79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965" h="799590">
                  <a:moveTo>
                    <a:pt x="24666" y="127735"/>
                  </a:moveTo>
                  <a:cubicBezTo>
                    <a:pt x="77007" y="260548"/>
                    <a:pt x="185977" y="424460"/>
                    <a:pt x="185977" y="428412"/>
                  </a:cubicBezTo>
                  <a:cubicBezTo>
                    <a:pt x="185977" y="432364"/>
                    <a:pt x="49721" y="490323"/>
                    <a:pt x="49721" y="490323"/>
                  </a:cubicBezTo>
                  <a:lnTo>
                    <a:pt x="159835" y="799590"/>
                  </a:lnTo>
                  <a:cubicBezTo>
                    <a:pt x="159835" y="799590"/>
                    <a:pt x="322633" y="707039"/>
                    <a:pt x="422965" y="603148"/>
                  </a:cubicBezTo>
                  <a:lnTo>
                    <a:pt x="34048" y="591"/>
                  </a:lnTo>
                  <a:cubicBezTo>
                    <a:pt x="-8053" y="-5651"/>
                    <a:pt x="-11028" y="37589"/>
                    <a:pt x="24666" y="127735"/>
                  </a:cubicBezTo>
                  <a:close/>
                </a:path>
              </a:pathLst>
            </a:custGeom>
            <a:solidFill>
              <a:srgbClr val="000000">
                <a:alpha val="10000"/>
              </a:srgbClr>
            </a:solidFill>
            <a:ln w="571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5CC630F9-3DDB-991F-E0EF-6E489D8396FE}"/>
                </a:ext>
              </a:extLst>
            </p:cNvPr>
            <p:cNvSpPr/>
            <p:nvPr/>
          </p:nvSpPr>
          <p:spPr>
            <a:xfrm>
              <a:off x="10708394" y="3534427"/>
              <a:ext cx="198710" cy="290985"/>
            </a:xfrm>
            <a:custGeom>
              <a:avLst/>
              <a:gdLst>
                <a:gd name="connsiteX0" fmla="*/ 63094 w 198710"/>
                <a:gd name="connsiteY0" fmla="*/ 290712 h 290985"/>
                <a:gd name="connsiteX1" fmla="*/ 198549 w 198710"/>
                <a:gd name="connsiteY1" fmla="*/ 167692 h 290985"/>
                <a:gd name="connsiteX2" fmla="*/ 182074 w 198710"/>
                <a:gd name="connsiteY2" fmla="*/ 84247 h 290985"/>
                <a:gd name="connsiteX3" fmla="*/ 168689 w 198710"/>
                <a:gd name="connsiteY3" fmla="*/ 0 h 290985"/>
                <a:gd name="connsiteX4" fmla="*/ 0 w 198710"/>
                <a:gd name="connsiteY4" fmla="*/ 59906 h 290985"/>
                <a:gd name="connsiteX5" fmla="*/ 27628 w 198710"/>
                <a:gd name="connsiteY5" fmla="*/ 164198 h 290985"/>
                <a:gd name="connsiteX6" fmla="*/ 27628 w 198710"/>
                <a:gd name="connsiteY6" fmla="*/ 175653 h 290985"/>
                <a:gd name="connsiteX7" fmla="*/ 27628 w 198710"/>
                <a:gd name="connsiteY7" fmla="*/ 177543 h 290985"/>
                <a:gd name="connsiteX8" fmla="*/ 63094 w 198710"/>
                <a:gd name="connsiteY8" fmla="*/ 290712 h 29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710" h="290985">
                  <a:moveTo>
                    <a:pt x="63094" y="290712"/>
                  </a:moveTo>
                  <a:cubicBezTo>
                    <a:pt x="104623" y="296095"/>
                    <a:pt x="176240" y="220840"/>
                    <a:pt x="198549" y="167692"/>
                  </a:cubicBezTo>
                  <a:cubicBezTo>
                    <a:pt x="200036" y="164026"/>
                    <a:pt x="190998" y="128232"/>
                    <a:pt x="182074" y="84247"/>
                  </a:cubicBezTo>
                  <a:cubicBezTo>
                    <a:pt x="176812" y="57501"/>
                    <a:pt x="171492" y="27662"/>
                    <a:pt x="168689" y="0"/>
                  </a:cubicBezTo>
                  <a:lnTo>
                    <a:pt x="0" y="59906"/>
                  </a:lnTo>
                  <a:cubicBezTo>
                    <a:pt x="0" y="59906"/>
                    <a:pt x="22881" y="116033"/>
                    <a:pt x="27628" y="164198"/>
                  </a:cubicBezTo>
                  <a:cubicBezTo>
                    <a:pt x="28000" y="168007"/>
                    <a:pt x="28000" y="171844"/>
                    <a:pt x="27628" y="175653"/>
                  </a:cubicBezTo>
                  <a:cubicBezTo>
                    <a:pt x="27594" y="176283"/>
                    <a:pt x="27594" y="176913"/>
                    <a:pt x="27628" y="177543"/>
                  </a:cubicBezTo>
                  <a:cubicBezTo>
                    <a:pt x="26313" y="199420"/>
                    <a:pt x="22938" y="285328"/>
                    <a:pt x="63094" y="290712"/>
                  </a:cubicBezTo>
                  <a:close/>
                </a:path>
              </a:pathLst>
            </a:custGeom>
            <a:solidFill>
              <a:srgbClr val="AD6359"/>
            </a:solidFill>
            <a:ln w="571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2E43D68E-D0EC-D5FA-0F4C-B0C8C243280C}"/>
                </a:ext>
              </a:extLst>
            </p:cNvPr>
            <p:cNvSpPr/>
            <p:nvPr/>
          </p:nvSpPr>
          <p:spPr>
            <a:xfrm>
              <a:off x="10708337" y="3536146"/>
              <a:ext cx="163827" cy="175935"/>
            </a:xfrm>
            <a:custGeom>
              <a:avLst/>
              <a:gdLst>
                <a:gd name="connsiteX0" fmla="*/ 27686 w 163827"/>
                <a:gd name="connsiteY0" fmla="*/ 173935 h 175935"/>
                <a:gd name="connsiteX1" fmla="*/ 27686 w 163827"/>
                <a:gd name="connsiteY1" fmla="*/ 175882 h 175935"/>
                <a:gd name="connsiteX2" fmla="*/ 45590 w 163827"/>
                <a:gd name="connsiteY2" fmla="*/ 174965 h 175935"/>
                <a:gd name="connsiteX3" fmla="*/ 163827 w 163827"/>
                <a:gd name="connsiteY3" fmla="*/ 0 h 175935"/>
                <a:gd name="connsiteX4" fmla="*/ 0 w 163827"/>
                <a:gd name="connsiteY4" fmla="*/ 58188 h 175935"/>
                <a:gd name="connsiteX5" fmla="*/ 27743 w 163827"/>
                <a:gd name="connsiteY5" fmla="*/ 162480 h 175935"/>
                <a:gd name="connsiteX6" fmla="*/ 27686 w 163827"/>
                <a:gd name="connsiteY6" fmla="*/ 173935 h 1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827" h="175935">
                  <a:moveTo>
                    <a:pt x="27686" y="173935"/>
                  </a:moveTo>
                  <a:cubicBezTo>
                    <a:pt x="27686" y="174393"/>
                    <a:pt x="27686" y="175137"/>
                    <a:pt x="27686" y="175882"/>
                  </a:cubicBezTo>
                  <a:cubicBezTo>
                    <a:pt x="33669" y="176071"/>
                    <a:pt x="39658" y="175761"/>
                    <a:pt x="45590" y="174965"/>
                  </a:cubicBezTo>
                  <a:cubicBezTo>
                    <a:pt x="147067" y="160361"/>
                    <a:pt x="161882" y="43240"/>
                    <a:pt x="163827" y="0"/>
                  </a:cubicBezTo>
                  <a:lnTo>
                    <a:pt x="0" y="58188"/>
                  </a:lnTo>
                  <a:cubicBezTo>
                    <a:pt x="0" y="58188"/>
                    <a:pt x="22881" y="114372"/>
                    <a:pt x="27743" y="162480"/>
                  </a:cubicBezTo>
                  <a:cubicBezTo>
                    <a:pt x="28040" y="166294"/>
                    <a:pt x="28023" y="170126"/>
                    <a:pt x="27686" y="173935"/>
                  </a:cubicBezTo>
                  <a:close/>
                </a:path>
              </a:pathLst>
            </a:custGeom>
            <a:solidFill>
              <a:srgbClr val="263238"/>
            </a:solidFill>
            <a:ln w="571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EC986E3D-9F14-B852-DCEE-71299701BB7F}"/>
                </a:ext>
              </a:extLst>
            </p:cNvPr>
            <p:cNvSpPr/>
            <p:nvPr/>
          </p:nvSpPr>
          <p:spPr>
            <a:xfrm>
              <a:off x="10615195" y="3234237"/>
              <a:ext cx="297766" cy="423769"/>
            </a:xfrm>
            <a:custGeom>
              <a:avLst/>
              <a:gdLst>
                <a:gd name="connsiteX0" fmla="*/ 291576 w 297766"/>
                <a:gd name="connsiteY0" fmla="*/ 97849 h 423769"/>
                <a:gd name="connsiteX1" fmla="*/ 237977 w 297766"/>
                <a:gd name="connsiteY1" fmla="*/ 378481 h 423769"/>
                <a:gd name="connsiteX2" fmla="*/ 21238 w 297766"/>
                <a:gd name="connsiteY2" fmla="*/ 368229 h 423769"/>
                <a:gd name="connsiteX3" fmla="*/ 64426 w 297766"/>
                <a:gd name="connsiteY3" fmla="*/ 25572 h 423769"/>
                <a:gd name="connsiteX4" fmla="*/ 291576 w 297766"/>
                <a:gd name="connsiteY4" fmla="*/ 97849 h 423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66" h="423769">
                  <a:moveTo>
                    <a:pt x="291576" y="97849"/>
                  </a:moveTo>
                  <a:cubicBezTo>
                    <a:pt x="311311" y="159359"/>
                    <a:pt x="281279" y="338391"/>
                    <a:pt x="237977" y="378481"/>
                  </a:cubicBezTo>
                  <a:cubicBezTo>
                    <a:pt x="175055" y="437070"/>
                    <a:pt x="71233" y="444057"/>
                    <a:pt x="21238" y="368229"/>
                  </a:cubicBezTo>
                  <a:cubicBezTo>
                    <a:pt x="-27269" y="294750"/>
                    <a:pt x="15976" y="62398"/>
                    <a:pt x="64426" y="25572"/>
                  </a:cubicBezTo>
                  <a:cubicBezTo>
                    <a:pt x="135814" y="-28664"/>
                    <a:pt x="262517" y="7073"/>
                    <a:pt x="291576" y="97849"/>
                  </a:cubicBezTo>
                  <a:close/>
                </a:path>
              </a:pathLst>
            </a:custGeom>
            <a:solidFill>
              <a:srgbClr val="AD6359"/>
            </a:solidFill>
            <a:ln w="571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089BDEFC-4209-95D7-0EDD-E21DDD099213}"/>
                </a:ext>
              </a:extLst>
            </p:cNvPr>
            <p:cNvSpPr/>
            <p:nvPr/>
          </p:nvSpPr>
          <p:spPr>
            <a:xfrm>
              <a:off x="10730653" y="3454141"/>
              <a:ext cx="11642" cy="33792"/>
            </a:xfrm>
            <a:custGeom>
              <a:avLst/>
              <a:gdLst>
                <a:gd name="connsiteX0" fmla="*/ 2223 w 11642"/>
                <a:gd name="connsiteY0" fmla="*/ 106 h 33792"/>
                <a:gd name="connsiteX1" fmla="*/ 3024 w 11642"/>
                <a:gd name="connsiteY1" fmla="*/ 1309 h 33792"/>
                <a:gd name="connsiteX2" fmla="*/ 11490 w 11642"/>
                <a:gd name="connsiteY2" fmla="*/ 33094 h 33792"/>
                <a:gd name="connsiteX3" fmla="*/ 11490 w 11642"/>
                <a:gd name="connsiteY3" fmla="*/ 33782 h 33792"/>
                <a:gd name="connsiteX4" fmla="*/ 2223 w 11642"/>
                <a:gd name="connsiteY4" fmla="*/ 106 h 33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2" h="33792">
                  <a:moveTo>
                    <a:pt x="2223" y="106"/>
                  </a:moveTo>
                  <a:cubicBezTo>
                    <a:pt x="2223" y="-352"/>
                    <a:pt x="3081" y="793"/>
                    <a:pt x="3024" y="1309"/>
                  </a:cubicBezTo>
                  <a:cubicBezTo>
                    <a:pt x="1194" y="13393"/>
                    <a:pt x="1194" y="27367"/>
                    <a:pt x="11490" y="33094"/>
                  </a:cubicBezTo>
                  <a:cubicBezTo>
                    <a:pt x="11833" y="33094"/>
                    <a:pt x="11490" y="33896"/>
                    <a:pt x="11490" y="33782"/>
                  </a:cubicBezTo>
                  <a:cubicBezTo>
                    <a:pt x="-1838" y="30059"/>
                    <a:pt x="-1495" y="11274"/>
                    <a:pt x="2223" y="106"/>
                  </a:cubicBezTo>
                  <a:close/>
                </a:path>
              </a:pathLst>
            </a:custGeom>
            <a:solidFill>
              <a:srgbClr val="263238"/>
            </a:solidFill>
            <a:ln w="571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8A5F38B7-1763-61CA-6A21-1D23510280A5}"/>
                </a:ext>
              </a:extLst>
            </p:cNvPr>
            <p:cNvSpPr/>
            <p:nvPr/>
          </p:nvSpPr>
          <p:spPr>
            <a:xfrm>
              <a:off x="10731197" y="3442897"/>
              <a:ext cx="27382" cy="39366"/>
            </a:xfrm>
            <a:custGeom>
              <a:avLst/>
              <a:gdLst>
                <a:gd name="connsiteX0" fmla="*/ 14035 w 27382"/>
                <a:gd name="connsiteY0" fmla="*/ 10 h 39366"/>
                <a:gd name="connsiteX1" fmla="*/ 12204 w 27382"/>
                <a:gd name="connsiteY1" fmla="*/ 39356 h 39366"/>
                <a:gd name="connsiteX2" fmla="*/ 14035 w 27382"/>
                <a:gd name="connsiteY2" fmla="*/ 10 h 39366"/>
              </a:gdLst>
              <a:ahLst/>
              <a:cxnLst>
                <a:cxn ang="0">
                  <a:pos x="connsiteX0" y="connsiteY0"/>
                </a:cxn>
                <a:cxn ang="0">
                  <a:pos x="connsiteX1" y="connsiteY1"/>
                </a:cxn>
                <a:cxn ang="0">
                  <a:pos x="connsiteX2" y="connsiteY2"/>
                </a:cxn>
              </a:cxnLst>
              <a:rect l="l" t="t" r="r" b="b"/>
              <a:pathLst>
                <a:path w="27382" h="39366">
                  <a:moveTo>
                    <a:pt x="14035" y="10"/>
                  </a:moveTo>
                  <a:cubicBezTo>
                    <a:pt x="33655" y="927"/>
                    <a:pt x="30452" y="40101"/>
                    <a:pt x="12204" y="39356"/>
                  </a:cubicBezTo>
                  <a:cubicBezTo>
                    <a:pt x="-6043" y="38612"/>
                    <a:pt x="-2497" y="-734"/>
                    <a:pt x="14035" y="10"/>
                  </a:cubicBezTo>
                  <a:close/>
                </a:path>
              </a:pathLst>
            </a:custGeom>
            <a:solidFill>
              <a:srgbClr val="263238"/>
            </a:solidFill>
            <a:ln w="571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176E4102-CE7E-6460-F2C8-6C054A9967B1}"/>
                </a:ext>
              </a:extLst>
            </p:cNvPr>
            <p:cNvSpPr/>
            <p:nvPr/>
          </p:nvSpPr>
          <p:spPr>
            <a:xfrm>
              <a:off x="10648946" y="3445823"/>
              <a:ext cx="16291" cy="30992"/>
            </a:xfrm>
            <a:custGeom>
              <a:avLst/>
              <a:gdLst>
                <a:gd name="connsiteX0" fmla="*/ 16031 w 16291"/>
                <a:gd name="connsiteY0" fmla="*/ 120 h 30992"/>
                <a:gd name="connsiteX1" fmla="*/ 15001 w 16291"/>
                <a:gd name="connsiteY1" fmla="*/ 1093 h 30992"/>
                <a:gd name="connsiteX2" fmla="*/ 300 w 16291"/>
                <a:gd name="connsiteY2" fmla="*/ 30302 h 30992"/>
                <a:gd name="connsiteX3" fmla="*/ 300 w 16291"/>
                <a:gd name="connsiteY3" fmla="*/ 30989 h 30992"/>
                <a:gd name="connsiteX4" fmla="*/ 16031 w 16291"/>
                <a:gd name="connsiteY4" fmla="*/ 120 h 30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1" h="30992">
                  <a:moveTo>
                    <a:pt x="16031" y="120"/>
                  </a:moveTo>
                  <a:cubicBezTo>
                    <a:pt x="16031" y="-339"/>
                    <a:pt x="15001" y="635"/>
                    <a:pt x="15001" y="1093"/>
                  </a:cubicBezTo>
                  <a:cubicBezTo>
                    <a:pt x="14372" y="13292"/>
                    <a:pt x="11626" y="27209"/>
                    <a:pt x="300" y="30302"/>
                  </a:cubicBezTo>
                  <a:cubicBezTo>
                    <a:pt x="-100" y="30302"/>
                    <a:pt x="-100" y="31046"/>
                    <a:pt x="300" y="30989"/>
                  </a:cubicBezTo>
                  <a:cubicBezTo>
                    <a:pt x="13914" y="30245"/>
                    <a:pt x="17346" y="11746"/>
                    <a:pt x="16031" y="120"/>
                  </a:cubicBezTo>
                  <a:close/>
                </a:path>
              </a:pathLst>
            </a:custGeom>
            <a:solidFill>
              <a:srgbClr val="263238"/>
            </a:solidFill>
            <a:ln w="571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71DDC6F4-EE87-3613-59F4-17DE97B94904}"/>
                </a:ext>
              </a:extLst>
            </p:cNvPr>
            <p:cNvSpPr/>
            <p:nvPr/>
          </p:nvSpPr>
          <p:spPr>
            <a:xfrm>
              <a:off x="10637704" y="3432138"/>
              <a:ext cx="27522" cy="39274"/>
            </a:xfrm>
            <a:custGeom>
              <a:avLst/>
              <a:gdLst>
                <a:gd name="connsiteX0" fmla="*/ 17435 w 27522"/>
                <a:gd name="connsiteY0" fmla="*/ 174 h 39274"/>
                <a:gd name="connsiteX1" fmla="*/ 11257 w 27522"/>
                <a:gd name="connsiteY1" fmla="*/ 39119 h 39274"/>
                <a:gd name="connsiteX2" fmla="*/ 17435 w 27522"/>
                <a:gd name="connsiteY2" fmla="*/ 174 h 39274"/>
              </a:gdLst>
              <a:ahLst/>
              <a:cxnLst>
                <a:cxn ang="0">
                  <a:pos x="connsiteX0" y="connsiteY0"/>
                </a:cxn>
                <a:cxn ang="0">
                  <a:pos x="connsiteX1" y="connsiteY1"/>
                </a:cxn>
                <a:cxn ang="0">
                  <a:pos x="connsiteX2" y="connsiteY2"/>
                </a:cxn>
              </a:cxnLst>
              <a:rect l="l" t="t" r="r" b="b"/>
              <a:pathLst>
                <a:path w="27522" h="39274">
                  <a:moveTo>
                    <a:pt x="17435" y="174"/>
                  </a:moveTo>
                  <a:cubicBezTo>
                    <a:pt x="-2014" y="-2919"/>
                    <a:pt x="-6762" y="36198"/>
                    <a:pt x="11257" y="39119"/>
                  </a:cubicBezTo>
                  <a:cubicBezTo>
                    <a:pt x="29276" y="42040"/>
                    <a:pt x="33737" y="2808"/>
                    <a:pt x="17435" y="174"/>
                  </a:cubicBezTo>
                  <a:close/>
                </a:path>
              </a:pathLst>
            </a:custGeom>
            <a:solidFill>
              <a:srgbClr val="263238"/>
            </a:solidFill>
            <a:ln w="571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8DDF5089-4C51-4698-D4C4-22164D1E9518}"/>
                </a:ext>
              </a:extLst>
            </p:cNvPr>
            <p:cNvSpPr/>
            <p:nvPr/>
          </p:nvSpPr>
          <p:spPr>
            <a:xfrm>
              <a:off x="10730178" y="3415239"/>
              <a:ext cx="43418" cy="23486"/>
            </a:xfrm>
            <a:custGeom>
              <a:avLst/>
              <a:gdLst>
                <a:gd name="connsiteX0" fmla="*/ 34731 w 43418"/>
                <a:gd name="connsiteY0" fmla="*/ 23487 h 23486"/>
                <a:gd name="connsiteX1" fmla="*/ 18600 w 43418"/>
                <a:gd name="connsiteY1" fmla="*/ 22227 h 23486"/>
                <a:gd name="connsiteX2" fmla="*/ 2412 w 43418"/>
                <a:gd name="connsiteY2" fmla="*/ 17817 h 23486"/>
                <a:gd name="connsiteX3" fmla="*/ 1153 w 43418"/>
                <a:gd name="connsiteY3" fmla="*/ 7737 h 23486"/>
                <a:gd name="connsiteX4" fmla="*/ 20717 w 43418"/>
                <a:gd name="connsiteY4" fmla="*/ 292 h 23486"/>
                <a:gd name="connsiteX5" fmla="*/ 40966 w 43418"/>
                <a:gd name="connsiteY5" fmla="*/ 8482 h 23486"/>
                <a:gd name="connsiteX6" fmla="*/ 40674 w 43418"/>
                <a:gd name="connsiteY6" fmla="*/ 21030 h 23486"/>
                <a:gd name="connsiteX7" fmla="*/ 34731 w 43418"/>
                <a:gd name="connsiteY7" fmla="*/ 23487 h 2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18" h="23486">
                  <a:moveTo>
                    <a:pt x="34731" y="23487"/>
                  </a:moveTo>
                  <a:cubicBezTo>
                    <a:pt x="29337" y="23378"/>
                    <a:pt x="23949" y="22960"/>
                    <a:pt x="18600" y="22227"/>
                  </a:cubicBezTo>
                  <a:cubicBezTo>
                    <a:pt x="12863" y="22593"/>
                    <a:pt x="7171" y="21041"/>
                    <a:pt x="2412" y="17817"/>
                  </a:cubicBezTo>
                  <a:cubicBezTo>
                    <a:pt x="-248" y="15137"/>
                    <a:pt x="-769" y="10990"/>
                    <a:pt x="1153" y="7737"/>
                  </a:cubicBezTo>
                  <a:cubicBezTo>
                    <a:pt x="5844" y="1884"/>
                    <a:pt x="13332" y="-962"/>
                    <a:pt x="20717" y="292"/>
                  </a:cubicBezTo>
                  <a:cubicBezTo>
                    <a:pt x="28250" y="401"/>
                    <a:pt x="35469" y="3321"/>
                    <a:pt x="40966" y="8482"/>
                  </a:cubicBezTo>
                  <a:cubicBezTo>
                    <a:pt x="44347" y="12027"/>
                    <a:pt x="44215" y="17645"/>
                    <a:pt x="40674" y="21030"/>
                  </a:cubicBezTo>
                  <a:cubicBezTo>
                    <a:pt x="39073" y="22565"/>
                    <a:pt x="36951" y="23441"/>
                    <a:pt x="34731" y="23487"/>
                  </a:cubicBezTo>
                  <a:close/>
                </a:path>
              </a:pathLst>
            </a:custGeom>
            <a:solidFill>
              <a:srgbClr val="263238"/>
            </a:solidFill>
            <a:ln w="571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364D8302-B272-458B-AFEB-AAA9E746EBD5}"/>
                </a:ext>
              </a:extLst>
            </p:cNvPr>
            <p:cNvSpPr/>
            <p:nvPr/>
          </p:nvSpPr>
          <p:spPr>
            <a:xfrm>
              <a:off x="10636603" y="3387367"/>
              <a:ext cx="42958" cy="25032"/>
            </a:xfrm>
            <a:custGeom>
              <a:avLst/>
              <a:gdLst>
                <a:gd name="connsiteX0" fmla="*/ 9440 w 42958"/>
                <a:gd name="connsiteY0" fmla="*/ 25014 h 25032"/>
                <a:gd name="connsiteX1" fmla="*/ 25342 w 42958"/>
                <a:gd name="connsiteY1" fmla="*/ 22265 h 25032"/>
                <a:gd name="connsiteX2" fmla="*/ 41073 w 42958"/>
                <a:gd name="connsiteY2" fmla="*/ 16538 h 25032"/>
                <a:gd name="connsiteX3" fmla="*/ 41416 w 42958"/>
                <a:gd name="connsiteY3" fmla="*/ 6400 h 25032"/>
                <a:gd name="connsiteX4" fmla="*/ 21281 w 42958"/>
                <a:gd name="connsiteY4" fmla="*/ 673 h 25032"/>
                <a:gd name="connsiteX5" fmla="*/ 1832 w 42958"/>
                <a:gd name="connsiteY5" fmla="*/ 10753 h 25032"/>
                <a:gd name="connsiteX6" fmla="*/ 3474 w 42958"/>
                <a:gd name="connsiteY6" fmla="*/ 23198 h 25032"/>
                <a:gd name="connsiteX7" fmla="*/ 9440 w 42958"/>
                <a:gd name="connsiteY7" fmla="*/ 25014 h 25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58" h="25032">
                  <a:moveTo>
                    <a:pt x="9440" y="25014"/>
                  </a:moveTo>
                  <a:cubicBezTo>
                    <a:pt x="15160" y="24556"/>
                    <a:pt x="19965" y="23238"/>
                    <a:pt x="25342" y="22265"/>
                  </a:cubicBezTo>
                  <a:cubicBezTo>
                    <a:pt x="31068" y="22122"/>
                    <a:pt x="36594" y="20111"/>
                    <a:pt x="41073" y="16538"/>
                  </a:cubicBezTo>
                  <a:cubicBezTo>
                    <a:pt x="43452" y="13622"/>
                    <a:pt x="43595" y="9470"/>
                    <a:pt x="41416" y="6400"/>
                  </a:cubicBezTo>
                  <a:cubicBezTo>
                    <a:pt x="36245" y="965"/>
                    <a:pt x="28534" y="-1228"/>
                    <a:pt x="21281" y="673"/>
                  </a:cubicBezTo>
                  <a:cubicBezTo>
                    <a:pt x="13776" y="1515"/>
                    <a:pt x="6849" y="5106"/>
                    <a:pt x="1832" y="10753"/>
                  </a:cubicBezTo>
                  <a:cubicBezTo>
                    <a:pt x="-1148" y="14642"/>
                    <a:pt x="-416" y="20214"/>
                    <a:pt x="3474" y="23198"/>
                  </a:cubicBezTo>
                  <a:cubicBezTo>
                    <a:pt x="5178" y="24510"/>
                    <a:pt x="7295" y="25151"/>
                    <a:pt x="9440" y="25014"/>
                  </a:cubicBezTo>
                  <a:close/>
                </a:path>
              </a:pathLst>
            </a:custGeom>
            <a:solidFill>
              <a:srgbClr val="263238"/>
            </a:solidFill>
            <a:ln w="571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D52138FA-BDB3-5C6B-9A70-BCB9E915BE17}"/>
                </a:ext>
              </a:extLst>
            </p:cNvPr>
            <p:cNvSpPr/>
            <p:nvPr/>
          </p:nvSpPr>
          <p:spPr>
            <a:xfrm>
              <a:off x="10684645" y="3558799"/>
              <a:ext cx="25558" cy="10281"/>
            </a:xfrm>
            <a:custGeom>
              <a:avLst/>
              <a:gdLst>
                <a:gd name="connsiteX0" fmla="*/ 24321 w 25558"/>
                <a:gd name="connsiteY0" fmla="*/ 141 h 10281"/>
                <a:gd name="connsiteX1" fmla="*/ 13338 w 25558"/>
                <a:gd name="connsiteY1" fmla="*/ 5868 h 10281"/>
                <a:gd name="connsiteX2" fmla="*/ 639 w 25558"/>
                <a:gd name="connsiteY2" fmla="*/ 1401 h 10281"/>
                <a:gd name="connsiteX3" fmla="*/ 67 w 25558"/>
                <a:gd name="connsiteY3" fmla="*/ 1974 h 10281"/>
                <a:gd name="connsiteX4" fmla="*/ 14711 w 25558"/>
                <a:gd name="connsiteY4" fmla="*/ 10278 h 10281"/>
                <a:gd name="connsiteX5" fmla="*/ 25407 w 25558"/>
                <a:gd name="connsiteY5" fmla="*/ 542 h 10281"/>
                <a:gd name="connsiteX6" fmla="*/ 24321 w 25558"/>
                <a:gd name="connsiteY6" fmla="*/ 141 h 1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58" h="10281">
                  <a:moveTo>
                    <a:pt x="24321" y="141"/>
                  </a:moveTo>
                  <a:cubicBezTo>
                    <a:pt x="21117" y="2718"/>
                    <a:pt x="17799" y="6269"/>
                    <a:pt x="13338" y="5868"/>
                  </a:cubicBezTo>
                  <a:cubicBezTo>
                    <a:pt x="8836" y="5301"/>
                    <a:pt x="4506" y="3778"/>
                    <a:pt x="639" y="1401"/>
                  </a:cubicBezTo>
                  <a:cubicBezTo>
                    <a:pt x="238" y="1401"/>
                    <a:pt x="-162" y="1401"/>
                    <a:pt x="67" y="1974"/>
                  </a:cubicBezTo>
                  <a:cubicBezTo>
                    <a:pt x="3059" y="7220"/>
                    <a:pt x="8681" y="10404"/>
                    <a:pt x="14711" y="10278"/>
                  </a:cubicBezTo>
                  <a:cubicBezTo>
                    <a:pt x="19916" y="9505"/>
                    <a:pt x="24143" y="5656"/>
                    <a:pt x="25407" y="542"/>
                  </a:cubicBezTo>
                  <a:cubicBezTo>
                    <a:pt x="25922" y="141"/>
                    <a:pt x="25007" y="-203"/>
                    <a:pt x="24321" y="141"/>
                  </a:cubicBezTo>
                  <a:close/>
                </a:path>
              </a:pathLst>
            </a:custGeom>
            <a:solidFill>
              <a:srgbClr val="263238"/>
            </a:solidFill>
            <a:ln w="571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1C2F5309-574E-6964-1A66-7C94AFFA753B}"/>
                </a:ext>
              </a:extLst>
            </p:cNvPr>
            <p:cNvSpPr/>
            <p:nvPr/>
          </p:nvSpPr>
          <p:spPr>
            <a:xfrm>
              <a:off x="10651669" y="3388635"/>
              <a:ext cx="69490" cy="152952"/>
            </a:xfrm>
            <a:custGeom>
              <a:avLst/>
              <a:gdLst>
                <a:gd name="connsiteX0" fmla="*/ 69137 w 69490"/>
                <a:gd name="connsiteY0" fmla="*/ 138691 h 152952"/>
                <a:gd name="connsiteX1" fmla="*/ 38992 w 69490"/>
                <a:gd name="connsiteY1" fmla="*/ 152894 h 152952"/>
                <a:gd name="connsiteX2" fmla="*/ 24119 w 69490"/>
                <a:gd name="connsiteY2" fmla="*/ 151405 h 152952"/>
                <a:gd name="connsiteX3" fmla="*/ 21373 w 69490"/>
                <a:gd name="connsiteY3" fmla="*/ 150661 h 152952"/>
                <a:gd name="connsiteX4" fmla="*/ 18800 w 69490"/>
                <a:gd name="connsiteY4" fmla="*/ 149859 h 152952"/>
                <a:gd name="connsiteX5" fmla="*/ 16740 w 69490"/>
                <a:gd name="connsiteY5" fmla="*/ 146766 h 152952"/>
                <a:gd name="connsiteX6" fmla="*/ 16740 w 69490"/>
                <a:gd name="connsiteY6" fmla="*/ 146766 h 152952"/>
                <a:gd name="connsiteX7" fmla="*/ 17026 w 69490"/>
                <a:gd name="connsiteY7" fmla="*/ 145563 h 152952"/>
                <a:gd name="connsiteX8" fmla="*/ 17026 w 69490"/>
                <a:gd name="connsiteY8" fmla="*/ 145563 h 152952"/>
                <a:gd name="connsiteX9" fmla="*/ 17026 w 69490"/>
                <a:gd name="connsiteY9" fmla="*/ 144533 h 152952"/>
                <a:gd name="connsiteX10" fmla="*/ 21145 w 69490"/>
                <a:gd name="connsiteY10" fmla="*/ 121166 h 152952"/>
                <a:gd name="connsiteX11" fmla="*/ 37 w 69490"/>
                <a:gd name="connsiteY11" fmla="*/ 122769 h 152952"/>
                <a:gd name="connsiteX12" fmla="*/ 34358 w 69490"/>
                <a:gd name="connsiteY12" fmla="*/ 666 h 152952"/>
                <a:gd name="connsiteX13" fmla="*/ 35874 w 69490"/>
                <a:gd name="connsiteY13" fmla="*/ 105 h 152952"/>
                <a:gd name="connsiteX14" fmla="*/ 36532 w 69490"/>
                <a:gd name="connsiteY14" fmla="*/ 1296 h 152952"/>
                <a:gd name="connsiteX15" fmla="*/ 9533 w 69490"/>
                <a:gd name="connsiteY15" fmla="*/ 115839 h 152952"/>
                <a:gd name="connsiteX16" fmla="*/ 29782 w 69490"/>
                <a:gd name="connsiteY16" fmla="*/ 112861 h 152952"/>
                <a:gd name="connsiteX17" fmla="*/ 23318 w 69490"/>
                <a:gd name="connsiteY17" fmla="*/ 144074 h 152952"/>
                <a:gd name="connsiteX18" fmla="*/ 23318 w 69490"/>
                <a:gd name="connsiteY18" fmla="*/ 144533 h 152952"/>
                <a:gd name="connsiteX19" fmla="*/ 67765 w 69490"/>
                <a:gd name="connsiteY19" fmla="*/ 137603 h 152952"/>
                <a:gd name="connsiteX20" fmla="*/ 69137 w 69490"/>
                <a:gd name="connsiteY20" fmla="*/ 138691 h 15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490" h="152952">
                  <a:moveTo>
                    <a:pt x="69137" y="138691"/>
                  </a:moveTo>
                  <a:cubicBezTo>
                    <a:pt x="61535" y="147465"/>
                    <a:pt x="50592" y="152619"/>
                    <a:pt x="38992" y="152894"/>
                  </a:cubicBezTo>
                  <a:cubicBezTo>
                    <a:pt x="33987" y="153135"/>
                    <a:pt x="28976" y="152636"/>
                    <a:pt x="24119" y="151405"/>
                  </a:cubicBezTo>
                  <a:cubicBezTo>
                    <a:pt x="23181" y="151250"/>
                    <a:pt x="22260" y="151004"/>
                    <a:pt x="21373" y="150661"/>
                  </a:cubicBezTo>
                  <a:cubicBezTo>
                    <a:pt x="20504" y="150437"/>
                    <a:pt x="19646" y="150168"/>
                    <a:pt x="18800" y="149859"/>
                  </a:cubicBezTo>
                  <a:cubicBezTo>
                    <a:pt x="17501" y="149401"/>
                    <a:pt x="16660" y="148141"/>
                    <a:pt x="16740" y="146766"/>
                  </a:cubicBezTo>
                  <a:lnTo>
                    <a:pt x="16740" y="146766"/>
                  </a:lnTo>
                  <a:cubicBezTo>
                    <a:pt x="16775" y="146354"/>
                    <a:pt x="16872" y="145947"/>
                    <a:pt x="17026" y="145563"/>
                  </a:cubicBezTo>
                  <a:lnTo>
                    <a:pt x="17026" y="145563"/>
                  </a:lnTo>
                  <a:lnTo>
                    <a:pt x="17026" y="144533"/>
                  </a:lnTo>
                  <a:cubicBezTo>
                    <a:pt x="18170" y="135197"/>
                    <a:pt x="21145" y="121166"/>
                    <a:pt x="21145" y="121166"/>
                  </a:cubicBezTo>
                  <a:cubicBezTo>
                    <a:pt x="17541" y="122368"/>
                    <a:pt x="-935" y="127580"/>
                    <a:pt x="37" y="122769"/>
                  </a:cubicBezTo>
                  <a:cubicBezTo>
                    <a:pt x="8446" y="82679"/>
                    <a:pt x="17713" y="38522"/>
                    <a:pt x="34358" y="666"/>
                  </a:cubicBezTo>
                  <a:cubicBezTo>
                    <a:pt x="34622" y="93"/>
                    <a:pt x="35302" y="-159"/>
                    <a:pt x="35874" y="105"/>
                  </a:cubicBezTo>
                  <a:cubicBezTo>
                    <a:pt x="36332" y="311"/>
                    <a:pt x="36601" y="798"/>
                    <a:pt x="36532" y="1296"/>
                  </a:cubicBezTo>
                  <a:cubicBezTo>
                    <a:pt x="30011" y="39897"/>
                    <a:pt x="16740" y="77124"/>
                    <a:pt x="9533" y="115839"/>
                  </a:cubicBezTo>
                  <a:cubicBezTo>
                    <a:pt x="16105" y="113886"/>
                    <a:pt x="22924" y="112884"/>
                    <a:pt x="29782" y="112861"/>
                  </a:cubicBezTo>
                  <a:cubicBezTo>
                    <a:pt x="31041" y="113434"/>
                    <a:pt x="23490" y="139836"/>
                    <a:pt x="23318" y="144074"/>
                  </a:cubicBezTo>
                  <a:cubicBezTo>
                    <a:pt x="23307" y="144229"/>
                    <a:pt x="23307" y="144378"/>
                    <a:pt x="23318" y="144533"/>
                  </a:cubicBezTo>
                  <a:cubicBezTo>
                    <a:pt x="38591" y="148828"/>
                    <a:pt x="51061" y="145850"/>
                    <a:pt x="67765" y="137603"/>
                  </a:cubicBezTo>
                  <a:cubicBezTo>
                    <a:pt x="69195" y="137087"/>
                    <a:pt x="69995" y="138004"/>
                    <a:pt x="69137" y="138691"/>
                  </a:cubicBezTo>
                  <a:close/>
                </a:path>
              </a:pathLst>
            </a:custGeom>
            <a:solidFill>
              <a:srgbClr val="263238"/>
            </a:solidFill>
            <a:ln w="571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84E1FDC5-52C6-431D-8576-384B048BC645}"/>
                </a:ext>
              </a:extLst>
            </p:cNvPr>
            <p:cNvSpPr/>
            <p:nvPr/>
          </p:nvSpPr>
          <p:spPr>
            <a:xfrm>
              <a:off x="10612350" y="3206019"/>
              <a:ext cx="340156" cy="272427"/>
            </a:xfrm>
            <a:custGeom>
              <a:avLst/>
              <a:gdLst>
                <a:gd name="connsiteX0" fmla="*/ 296824 w 340156"/>
                <a:gd name="connsiteY0" fmla="*/ 272225 h 272427"/>
                <a:gd name="connsiteX1" fmla="*/ 235903 w 340156"/>
                <a:gd name="connsiteY1" fmla="*/ 176982 h 272427"/>
                <a:gd name="connsiteX2" fmla="*/ 106054 w 340156"/>
                <a:gd name="connsiteY2" fmla="*/ 96802 h 272427"/>
                <a:gd name="connsiteX3" fmla="*/ 23855 w 340156"/>
                <a:gd name="connsiteY3" fmla="*/ 141989 h 272427"/>
                <a:gd name="connsiteX4" fmla="*/ 15217 w 340156"/>
                <a:gd name="connsiteY4" fmla="*/ 178128 h 272427"/>
                <a:gd name="connsiteX5" fmla="*/ 17677 w 340156"/>
                <a:gd name="connsiteY5" fmla="*/ 111005 h 272427"/>
                <a:gd name="connsiteX6" fmla="*/ 54744 w 340156"/>
                <a:gd name="connsiteY6" fmla="*/ 31741 h 272427"/>
                <a:gd name="connsiteX7" fmla="*/ 126762 w 340156"/>
                <a:gd name="connsiteY7" fmla="*/ 20287 h 272427"/>
                <a:gd name="connsiteX8" fmla="*/ 200438 w 340156"/>
                <a:gd name="connsiteY8" fmla="*/ 814 h 272427"/>
                <a:gd name="connsiteX9" fmla="*/ 265019 w 340156"/>
                <a:gd name="connsiteY9" fmla="*/ 46632 h 272427"/>
                <a:gd name="connsiteX10" fmla="*/ 336865 w 340156"/>
                <a:gd name="connsiteY10" fmla="*/ 101040 h 272427"/>
                <a:gd name="connsiteX11" fmla="*/ 326054 w 340156"/>
                <a:gd name="connsiteY11" fmla="*/ 173431 h 272427"/>
                <a:gd name="connsiteX12" fmla="*/ 334406 w 340156"/>
                <a:gd name="connsiteY12" fmla="*/ 227152 h 272427"/>
                <a:gd name="connsiteX13" fmla="*/ 296824 w 340156"/>
                <a:gd name="connsiteY13" fmla="*/ 272225 h 272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156" h="272427">
                  <a:moveTo>
                    <a:pt x="296824" y="272225"/>
                  </a:moveTo>
                  <a:cubicBezTo>
                    <a:pt x="251062" y="276177"/>
                    <a:pt x="225779" y="221482"/>
                    <a:pt x="235903" y="176982"/>
                  </a:cubicBezTo>
                  <a:cubicBezTo>
                    <a:pt x="235903" y="176982"/>
                    <a:pt x="113491" y="195252"/>
                    <a:pt x="106054" y="96802"/>
                  </a:cubicBezTo>
                  <a:cubicBezTo>
                    <a:pt x="87166" y="123845"/>
                    <a:pt x="56786" y="140552"/>
                    <a:pt x="23855" y="141989"/>
                  </a:cubicBezTo>
                  <a:lnTo>
                    <a:pt x="15217" y="178128"/>
                  </a:lnTo>
                  <a:cubicBezTo>
                    <a:pt x="2575" y="174634"/>
                    <a:pt x="-12640" y="139584"/>
                    <a:pt x="17677" y="111005"/>
                  </a:cubicBezTo>
                  <a:cubicBezTo>
                    <a:pt x="17677" y="111005"/>
                    <a:pt x="19050" y="61809"/>
                    <a:pt x="54744" y="31741"/>
                  </a:cubicBezTo>
                  <a:cubicBezTo>
                    <a:pt x="74404" y="14055"/>
                    <a:pt x="102599" y="9571"/>
                    <a:pt x="126762" y="20287"/>
                  </a:cubicBezTo>
                  <a:cubicBezTo>
                    <a:pt x="147863" y="4462"/>
                    <a:pt x="174285" y="-2519"/>
                    <a:pt x="200438" y="814"/>
                  </a:cubicBezTo>
                  <a:cubicBezTo>
                    <a:pt x="245742" y="5911"/>
                    <a:pt x="265019" y="46632"/>
                    <a:pt x="265019" y="46632"/>
                  </a:cubicBezTo>
                  <a:cubicBezTo>
                    <a:pt x="265019" y="46632"/>
                    <a:pt x="325940" y="57857"/>
                    <a:pt x="336865" y="101040"/>
                  </a:cubicBezTo>
                  <a:cubicBezTo>
                    <a:pt x="343706" y="125609"/>
                    <a:pt x="339777" y="151937"/>
                    <a:pt x="326054" y="173431"/>
                  </a:cubicBezTo>
                  <a:cubicBezTo>
                    <a:pt x="326054" y="173431"/>
                    <a:pt x="341556" y="190155"/>
                    <a:pt x="334406" y="227152"/>
                  </a:cubicBezTo>
                  <a:cubicBezTo>
                    <a:pt x="329944" y="250977"/>
                    <a:pt x="310781" y="271023"/>
                    <a:pt x="296824" y="272225"/>
                  </a:cubicBezTo>
                  <a:close/>
                </a:path>
              </a:pathLst>
            </a:custGeom>
            <a:solidFill>
              <a:srgbClr val="263238"/>
            </a:solidFill>
            <a:ln w="571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17FE3EB2-0FF9-5840-93DE-5204F26421FB}"/>
                </a:ext>
              </a:extLst>
            </p:cNvPr>
            <p:cNvSpPr/>
            <p:nvPr/>
          </p:nvSpPr>
          <p:spPr>
            <a:xfrm>
              <a:off x="10718319" y="3293943"/>
              <a:ext cx="129934" cy="97362"/>
            </a:xfrm>
            <a:custGeom>
              <a:avLst/>
              <a:gdLst>
                <a:gd name="connsiteX0" fmla="*/ 2774 w 129934"/>
                <a:gd name="connsiteY0" fmla="*/ 0 h 97362"/>
                <a:gd name="connsiteX1" fmla="*/ 2774 w 129934"/>
                <a:gd name="connsiteY1" fmla="*/ 24054 h 97362"/>
                <a:gd name="connsiteX2" fmla="*/ 7579 w 129934"/>
                <a:gd name="connsiteY2" fmla="*/ 47306 h 97362"/>
                <a:gd name="connsiteX3" fmla="*/ 36523 w 129934"/>
                <a:gd name="connsiteY3" fmla="*/ 82242 h 97362"/>
                <a:gd name="connsiteX4" fmla="*/ 81942 w 129934"/>
                <a:gd name="connsiteY4" fmla="*/ 92895 h 97362"/>
                <a:gd name="connsiteX5" fmla="*/ 105910 w 129934"/>
                <a:gd name="connsiteY5" fmla="*/ 91921 h 97362"/>
                <a:gd name="connsiteX6" fmla="*/ 129934 w 129934"/>
                <a:gd name="connsiteY6" fmla="*/ 89058 h 97362"/>
                <a:gd name="connsiteX7" fmla="*/ 106253 w 129934"/>
                <a:gd name="connsiteY7" fmla="*/ 94785 h 97362"/>
                <a:gd name="connsiteX8" fmla="*/ 81942 w 129934"/>
                <a:gd name="connsiteY8" fmla="*/ 97362 h 97362"/>
                <a:gd name="connsiteX9" fmla="*/ 33777 w 129934"/>
                <a:gd name="connsiteY9" fmla="*/ 87339 h 97362"/>
                <a:gd name="connsiteX10" fmla="*/ 3403 w 129934"/>
                <a:gd name="connsiteY10" fmla="*/ 48738 h 97362"/>
                <a:gd name="connsiteX11" fmla="*/ 2774 w 129934"/>
                <a:gd name="connsiteY11" fmla="*/ 0 h 9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934" h="97362">
                  <a:moveTo>
                    <a:pt x="2774" y="0"/>
                  </a:moveTo>
                  <a:cubicBezTo>
                    <a:pt x="1916" y="7995"/>
                    <a:pt x="1916" y="16059"/>
                    <a:pt x="2774" y="24054"/>
                  </a:cubicBezTo>
                  <a:cubicBezTo>
                    <a:pt x="3415" y="31975"/>
                    <a:pt x="5028" y="39781"/>
                    <a:pt x="7579" y="47306"/>
                  </a:cubicBezTo>
                  <a:cubicBezTo>
                    <a:pt x="12470" y="62197"/>
                    <a:pt x="22812" y="74677"/>
                    <a:pt x="36523" y="82242"/>
                  </a:cubicBezTo>
                  <a:cubicBezTo>
                    <a:pt x="49908" y="90547"/>
                    <a:pt x="66268" y="91635"/>
                    <a:pt x="81942" y="92895"/>
                  </a:cubicBezTo>
                  <a:cubicBezTo>
                    <a:pt x="89893" y="92551"/>
                    <a:pt x="97901" y="92895"/>
                    <a:pt x="105910" y="91921"/>
                  </a:cubicBezTo>
                  <a:cubicBezTo>
                    <a:pt x="113918" y="90948"/>
                    <a:pt x="121869" y="89859"/>
                    <a:pt x="129934" y="89058"/>
                  </a:cubicBezTo>
                  <a:cubicBezTo>
                    <a:pt x="122098" y="91119"/>
                    <a:pt x="114204" y="92780"/>
                    <a:pt x="106253" y="94785"/>
                  </a:cubicBezTo>
                  <a:cubicBezTo>
                    <a:pt x="98302" y="96789"/>
                    <a:pt x="90065" y="96503"/>
                    <a:pt x="81942" y="97362"/>
                  </a:cubicBezTo>
                  <a:cubicBezTo>
                    <a:pt x="65754" y="96961"/>
                    <a:pt x="48593" y="95873"/>
                    <a:pt x="33777" y="87339"/>
                  </a:cubicBezTo>
                  <a:cubicBezTo>
                    <a:pt x="19008" y="78932"/>
                    <a:pt x="8111" y="65078"/>
                    <a:pt x="3403" y="48738"/>
                  </a:cubicBezTo>
                  <a:cubicBezTo>
                    <a:pt x="-910" y="32805"/>
                    <a:pt x="-1127" y="16042"/>
                    <a:pt x="2774" y="0"/>
                  </a:cubicBezTo>
                  <a:close/>
                </a:path>
              </a:pathLst>
            </a:custGeom>
            <a:solidFill>
              <a:srgbClr val="263238"/>
            </a:solidFill>
            <a:ln w="571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54538371-F19C-437A-9C83-6AB641AEEB86}"/>
                </a:ext>
              </a:extLst>
            </p:cNvPr>
            <p:cNvSpPr/>
            <p:nvPr/>
          </p:nvSpPr>
          <p:spPr>
            <a:xfrm>
              <a:off x="10658742" y="3297208"/>
              <a:ext cx="61034" cy="54694"/>
            </a:xfrm>
            <a:custGeom>
              <a:avLst/>
              <a:gdLst>
                <a:gd name="connsiteX0" fmla="*/ 0 w 61034"/>
                <a:gd name="connsiteY0" fmla="*/ 54695 h 54694"/>
                <a:gd name="connsiteX1" fmla="*/ 36895 w 61034"/>
                <a:gd name="connsiteY1" fmla="*/ 34077 h 54694"/>
                <a:gd name="connsiteX2" fmla="*/ 51025 w 61034"/>
                <a:gd name="connsiteY2" fmla="*/ 18842 h 54694"/>
                <a:gd name="connsiteX3" fmla="*/ 61035 w 61034"/>
                <a:gd name="connsiteY3" fmla="*/ 0 h 54694"/>
                <a:gd name="connsiteX4" fmla="*/ 54743 w 61034"/>
                <a:gd name="connsiteY4" fmla="*/ 21133 h 54694"/>
                <a:gd name="connsiteX5" fmla="*/ 40557 w 61034"/>
                <a:gd name="connsiteY5" fmla="*/ 38315 h 54694"/>
                <a:gd name="connsiteX6" fmla="*/ 21394 w 61034"/>
                <a:gd name="connsiteY6" fmla="*/ 49769 h 54694"/>
                <a:gd name="connsiteX7" fmla="*/ 0 w 61034"/>
                <a:gd name="connsiteY7" fmla="*/ 54695 h 5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4" h="54694">
                  <a:moveTo>
                    <a:pt x="0" y="54695"/>
                  </a:moveTo>
                  <a:cubicBezTo>
                    <a:pt x="13357" y="49918"/>
                    <a:pt x="25827" y="42954"/>
                    <a:pt x="36895" y="34077"/>
                  </a:cubicBezTo>
                  <a:cubicBezTo>
                    <a:pt x="42250" y="29638"/>
                    <a:pt x="47003" y="24518"/>
                    <a:pt x="51025" y="18842"/>
                  </a:cubicBezTo>
                  <a:cubicBezTo>
                    <a:pt x="55046" y="12949"/>
                    <a:pt x="58404" y="6632"/>
                    <a:pt x="61035" y="0"/>
                  </a:cubicBezTo>
                  <a:cubicBezTo>
                    <a:pt x="60457" y="7411"/>
                    <a:pt x="58312" y="14616"/>
                    <a:pt x="54743" y="21133"/>
                  </a:cubicBezTo>
                  <a:cubicBezTo>
                    <a:pt x="51162" y="27720"/>
                    <a:pt x="46346" y="33556"/>
                    <a:pt x="40557" y="38315"/>
                  </a:cubicBezTo>
                  <a:cubicBezTo>
                    <a:pt x="34808" y="43114"/>
                    <a:pt x="28344" y="46980"/>
                    <a:pt x="21394" y="49769"/>
                  </a:cubicBezTo>
                  <a:cubicBezTo>
                    <a:pt x="14587" y="52593"/>
                    <a:pt x="7356" y="54259"/>
                    <a:pt x="0" y="54695"/>
                  </a:cubicBezTo>
                  <a:close/>
                </a:path>
              </a:pathLst>
            </a:custGeom>
            <a:solidFill>
              <a:srgbClr val="263238"/>
            </a:solidFill>
            <a:ln w="571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0D64FF6C-D7E9-2C26-924F-31C3859FA4CD}"/>
                </a:ext>
              </a:extLst>
            </p:cNvPr>
            <p:cNvSpPr/>
            <p:nvPr/>
          </p:nvSpPr>
          <p:spPr>
            <a:xfrm>
              <a:off x="10696808" y="3417642"/>
              <a:ext cx="112114" cy="112266"/>
            </a:xfrm>
            <a:custGeom>
              <a:avLst/>
              <a:gdLst>
                <a:gd name="connsiteX0" fmla="*/ 41388 w 112114"/>
                <a:gd name="connsiteY0" fmla="*/ 110256 h 112266"/>
                <a:gd name="connsiteX1" fmla="*/ 1918 w 112114"/>
                <a:gd name="connsiteY1" fmla="*/ 41530 h 112266"/>
                <a:gd name="connsiteX2" fmla="*/ 1918 w 112114"/>
                <a:gd name="connsiteY2" fmla="*/ 41530 h 112266"/>
                <a:gd name="connsiteX3" fmla="*/ 70635 w 112114"/>
                <a:gd name="connsiteY3" fmla="*/ 1949 h 112266"/>
                <a:gd name="connsiteX4" fmla="*/ 110167 w 112114"/>
                <a:gd name="connsiteY4" fmla="*/ 70750 h 112266"/>
                <a:gd name="connsiteX5" fmla="*/ 55231 w 112114"/>
                <a:gd name="connsiteY5" fmla="*/ 112260 h 112266"/>
                <a:gd name="connsiteX6" fmla="*/ 41388 w 112114"/>
                <a:gd name="connsiteY6" fmla="*/ 110256 h 112266"/>
                <a:gd name="connsiteX7" fmla="*/ 9183 w 112114"/>
                <a:gd name="connsiteY7" fmla="*/ 43420 h 112266"/>
                <a:gd name="connsiteX8" fmla="*/ 43367 w 112114"/>
                <a:gd name="connsiteY8" fmla="*/ 103063 h 112266"/>
                <a:gd name="connsiteX9" fmla="*/ 102937 w 112114"/>
                <a:gd name="connsiteY9" fmla="*/ 68837 h 112266"/>
                <a:gd name="connsiteX10" fmla="*/ 68753 w 112114"/>
                <a:gd name="connsiteY10" fmla="*/ 9194 h 112266"/>
                <a:gd name="connsiteX11" fmla="*/ 56718 w 112114"/>
                <a:gd name="connsiteY11" fmla="*/ 7510 h 112266"/>
                <a:gd name="connsiteX12" fmla="*/ 9183 w 112114"/>
                <a:gd name="connsiteY12" fmla="*/ 43420 h 11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114" h="112266">
                  <a:moveTo>
                    <a:pt x="41388" y="110256"/>
                  </a:moveTo>
                  <a:cubicBezTo>
                    <a:pt x="11579" y="102129"/>
                    <a:pt x="-6062" y="71409"/>
                    <a:pt x="1918" y="41530"/>
                  </a:cubicBezTo>
                  <a:lnTo>
                    <a:pt x="1918" y="41530"/>
                  </a:lnTo>
                  <a:cubicBezTo>
                    <a:pt x="9978" y="11600"/>
                    <a:pt x="40741" y="-6120"/>
                    <a:pt x="70635" y="1949"/>
                  </a:cubicBezTo>
                  <a:cubicBezTo>
                    <a:pt x="100529" y="10019"/>
                    <a:pt x="118228" y="40820"/>
                    <a:pt x="110167" y="70750"/>
                  </a:cubicBezTo>
                  <a:cubicBezTo>
                    <a:pt x="103492" y="95537"/>
                    <a:pt x="80869" y="112633"/>
                    <a:pt x="55231" y="112260"/>
                  </a:cubicBezTo>
                  <a:cubicBezTo>
                    <a:pt x="50551" y="112180"/>
                    <a:pt x="45901" y="111510"/>
                    <a:pt x="41388" y="110256"/>
                  </a:cubicBezTo>
                  <a:close/>
                  <a:moveTo>
                    <a:pt x="9183" y="43420"/>
                  </a:moveTo>
                  <a:cubicBezTo>
                    <a:pt x="2170" y="69341"/>
                    <a:pt x="17477" y="96041"/>
                    <a:pt x="43367" y="103063"/>
                  </a:cubicBezTo>
                  <a:cubicBezTo>
                    <a:pt x="69251" y="110084"/>
                    <a:pt x="95924" y="94758"/>
                    <a:pt x="102937" y="68837"/>
                  </a:cubicBezTo>
                  <a:cubicBezTo>
                    <a:pt x="109944" y="42922"/>
                    <a:pt x="94643" y="16216"/>
                    <a:pt x="68753" y="9194"/>
                  </a:cubicBezTo>
                  <a:cubicBezTo>
                    <a:pt x="64829" y="8135"/>
                    <a:pt x="60785" y="7568"/>
                    <a:pt x="56718" y="7510"/>
                  </a:cubicBezTo>
                  <a:cubicBezTo>
                    <a:pt x="34546" y="7230"/>
                    <a:pt x="15000" y="22000"/>
                    <a:pt x="9183" y="43420"/>
                  </a:cubicBezTo>
                  <a:close/>
                </a:path>
              </a:pathLst>
            </a:custGeom>
            <a:solidFill>
              <a:srgbClr val="FFC727"/>
            </a:solidFill>
            <a:ln w="571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73F476AB-84AB-616E-3295-711C8A240AE3}"/>
                </a:ext>
              </a:extLst>
            </p:cNvPr>
            <p:cNvSpPr/>
            <p:nvPr/>
          </p:nvSpPr>
          <p:spPr>
            <a:xfrm>
              <a:off x="10586295" y="3400355"/>
              <a:ext cx="84286" cy="111968"/>
            </a:xfrm>
            <a:custGeom>
              <a:avLst/>
              <a:gdLst>
                <a:gd name="connsiteX0" fmla="*/ 34636 w 84286"/>
                <a:gd name="connsiteY0" fmla="*/ 111679 h 111968"/>
                <a:gd name="connsiteX1" fmla="*/ 658 w 84286"/>
                <a:gd name="connsiteY1" fmla="*/ 50570 h 111968"/>
                <a:gd name="connsiteX2" fmla="*/ 17475 w 84286"/>
                <a:gd name="connsiteY2" fmla="*/ 13229 h 111968"/>
                <a:gd name="connsiteX3" fmla="*/ 66584 w 84286"/>
                <a:gd name="connsiteY3" fmla="*/ 7594 h 111968"/>
                <a:gd name="connsiteX4" fmla="*/ 76908 w 84286"/>
                <a:gd name="connsiteY4" fmla="*/ 21075 h 111968"/>
                <a:gd name="connsiteX5" fmla="*/ 83544 w 84286"/>
                <a:gd name="connsiteY5" fmla="*/ 61509 h 111968"/>
                <a:gd name="connsiteX6" fmla="*/ 38469 w 84286"/>
                <a:gd name="connsiteY6" fmla="*/ 111966 h 111968"/>
                <a:gd name="connsiteX7" fmla="*/ 34636 w 84286"/>
                <a:gd name="connsiteY7" fmla="*/ 111679 h 111968"/>
                <a:gd name="connsiteX8" fmla="*/ 22910 w 84286"/>
                <a:gd name="connsiteY8" fmla="*/ 18441 h 111968"/>
                <a:gd name="connsiteX9" fmla="*/ 8037 w 84286"/>
                <a:gd name="connsiteY9" fmla="*/ 51544 h 111968"/>
                <a:gd name="connsiteX10" fmla="*/ 35609 w 84286"/>
                <a:gd name="connsiteY10" fmla="*/ 104234 h 111968"/>
                <a:gd name="connsiteX11" fmla="*/ 75936 w 84286"/>
                <a:gd name="connsiteY11" fmla="*/ 60536 h 111968"/>
                <a:gd name="connsiteX12" fmla="*/ 70216 w 84286"/>
                <a:gd name="connsiteY12" fmla="*/ 24683 h 111968"/>
                <a:gd name="connsiteX13" fmla="*/ 48307 w 84286"/>
                <a:gd name="connsiteY13" fmla="*/ 7846 h 111968"/>
                <a:gd name="connsiteX14" fmla="*/ 45447 w 84286"/>
                <a:gd name="connsiteY14" fmla="*/ 7846 h 111968"/>
                <a:gd name="connsiteX15" fmla="*/ 22910 w 84286"/>
                <a:gd name="connsiteY15" fmla="*/ 18441 h 11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286" h="111968">
                  <a:moveTo>
                    <a:pt x="34636" y="111679"/>
                  </a:moveTo>
                  <a:cubicBezTo>
                    <a:pt x="11755" y="108644"/>
                    <a:pt x="-3403" y="81268"/>
                    <a:pt x="658" y="50570"/>
                  </a:cubicBezTo>
                  <a:cubicBezTo>
                    <a:pt x="2231" y="36670"/>
                    <a:pt x="8112" y="23613"/>
                    <a:pt x="17475" y="13229"/>
                  </a:cubicBezTo>
                  <a:cubicBezTo>
                    <a:pt x="29482" y="-1902"/>
                    <a:pt x="51465" y="-4428"/>
                    <a:pt x="66584" y="7594"/>
                  </a:cubicBezTo>
                  <a:cubicBezTo>
                    <a:pt x="71080" y="11173"/>
                    <a:pt x="74626" y="15801"/>
                    <a:pt x="76908" y="21075"/>
                  </a:cubicBezTo>
                  <a:cubicBezTo>
                    <a:pt x="83304" y="33521"/>
                    <a:pt x="85626" y="47667"/>
                    <a:pt x="83544" y="61509"/>
                  </a:cubicBezTo>
                  <a:cubicBezTo>
                    <a:pt x="79711" y="90546"/>
                    <a:pt x="59920" y="112252"/>
                    <a:pt x="38469" y="111966"/>
                  </a:cubicBezTo>
                  <a:cubicBezTo>
                    <a:pt x="36867" y="111908"/>
                    <a:pt x="35895" y="111851"/>
                    <a:pt x="34636" y="111679"/>
                  </a:cubicBezTo>
                  <a:close/>
                  <a:moveTo>
                    <a:pt x="22910" y="18441"/>
                  </a:moveTo>
                  <a:cubicBezTo>
                    <a:pt x="14644" y="27667"/>
                    <a:pt x="9450" y="39230"/>
                    <a:pt x="8037" y="51544"/>
                  </a:cubicBezTo>
                  <a:cubicBezTo>
                    <a:pt x="4548" y="78118"/>
                    <a:pt x="16903" y="101771"/>
                    <a:pt x="35609" y="104234"/>
                  </a:cubicBezTo>
                  <a:cubicBezTo>
                    <a:pt x="54314" y="106697"/>
                    <a:pt x="72447" y="87052"/>
                    <a:pt x="75936" y="60536"/>
                  </a:cubicBezTo>
                  <a:cubicBezTo>
                    <a:pt x="77801" y="48279"/>
                    <a:pt x="75805" y="35748"/>
                    <a:pt x="70216" y="24683"/>
                  </a:cubicBezTo>
                  <a:cubicBezTo>
                    <a:pt x="66092" y="15829"/>
                    <a:pt x="57917" y="9547"/>
                    <a:pt x="48307" y="7846"/>
                  </a:cubicBezTo>
                  <a:cubicBezTo>
                    <a:pt x="47352" y="7788"/>
                    <a:pt x="46402" y="7788"/>
                    <a:pt x="45447" y="7846"/>
                  </a:cubicBezTo>
                  <a:cubicBezTo>
                    <a:pt x="36781" y="8046"/>
                    <a:pt x="28601" y="11895"/>
                    <a:pt x="22910" y="18441"/>
                  </a:cubicBezTo>
                  <a:close/>
                </a:path>
              </a:pathLst>
            </a:custGeom>
            <a:solidFill>
              <a:srgbClr val="FFC727"/>
            </a:solidFill>
            <a:ln w="571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F55F8B9D-B061-261C-CD41-F7F75A7D80FE}"/>
                </a:ext>
              </a:extLst>
            </p:cNvPr>
            <p:cNvSpPr/>
            <p:nvPr/>
          </p:nvSpPr>
          <p:spPr>
            <a:xfrm>
              <a:off x="10664291" y="3447629"/>
              <a:ext cx="41185" cy="18187"/>
            </a:xfrm>
            <a:custGeom>
              <a:avLst/>
              <a:gdLst>
                <a:gd name="connsiteX0" fmla="*/ 35465 w 41185"/>
                <a:gd name="connsiteY0" fmla="*/ 18187 h 18187"/>
                <a:gd name="connsiteX1" fmla="*/ 41186 w 41185"/>
                <a:gd name="connsiteY1" fmla="*/ 13090 h 18187"/>
                <a:gd name="connsiteX2" fmla="*/ 0 w 41185"/>
                <a:gd name="connsiteY2" fmla="*/ 5530 h 18187"/>
                <a:gd name="connsiteX3" fmla="*/ 4748 w 41185"/>
                <a:gd name="connsiteY3" fmla="*/ 11257 h 18187"/>
                <a:gd name="connsiteX4" fmla="*/ 35465 w 41185"/>
                <a:gd name="connsiteY4" fmla="*/ 18187 h 18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5" h="18187">
                  <a:moveTo>
                    <a:pt x="35465" y="18187"/>
                  </a:moveTo>
                  <a:lnTo>
                    <a:pt x="41186" y="13090"/>
                  </a:lnTo>
                  <a:cubicBezTo>
                    <a:pt x="33692" y="4900"/>
                    <a:pt x="15502" y="-7184"/>
                    <a:pt x="0" y="5530"/>
                  </a:cubicBezTo>
                  <a:lnTo>
                    <a:pt x="4748" y="11257"/>
                  </a:lnTo>
                  <a:cubicBezTo>
                    <a:pt x="18362" y="-82"/>
                    <a:pt x="34779" y="17443"/>
                    <a:pt x="35465" y="18187"/>
                  </a:cubicBezTo>
                  <a:close/>
                </a:path>
              </a:pathLst>
            </a:custGeom>
            <a:solidFill>
              <a:srgbClr val="FFC727"/>
            </a:solidFill>
            <a:ln w="571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A26568F7-5D59-2C22-26CD-39004F4A9BB8}"/>
                </a:ext>
              </a:extLst>
            </p:cNvPr>
            <p:cNvSpPr/>
            <p:nvPr/>
          </p:nvSpPr>
          <p:spPr>
            <a:xfrm>
              <a:off x="10803464" y="3464613"/>
              <a:ext cx="131851" cy="48222"/>
            </a:xfrm>
            <a:custGeom>
              <a:avLst/>
              <a:gdLst>
                <a:gd name="connsiteX0" fmla="*/ 124758 w 131851"/>
                <a:gd name="connsiteY0" fmla="*/ 48223 h 48222"/>
                <a:gd name="connsiteX1" fmla="*/ 131851 w 131851"/>
                <a:gd name="connsiteY1" fmla="*/ 45703 h 48222"/>
                <a:gd name="connsiteX2" fmla="*/ 103250 w 131851"/>
                <a:gd name="connsiteY2" fmla="*/ 8533 h 48222"/>
                <a:gd name="connsiteX3" fmla="*/ 286 w 131851"/>
                <a:gd name="connsiteY3" fmla="*/ 0 h 48222"/>
                <a:gd name="connsiteX4" fmla="*/ 0 w 131851"/>
                <a:gd name="connsiteY4" fmla="*/ 7503 h 48222"/>
                <a:gd name="connsiteX5" fmla="*/ 101248 w 131851"/>
                <a:gd name="connsiteY5" fmla="*/ 15692 h 48222"/>
                <a:gd name="connsiteX6" fmla="*/ 124758 w 131851"/>
                <a:gd name="connsiteY6" fmla="*/ 48223 h 4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851" h="48222">
                  <a:moveTo>
                    <a:pt x="124758" y="48223"/>
                  </a:moveTo>
                  <a:lnTo>
                    <a:pt x="131851" y="45703"/>
                  </a:lnTo>
                  <a:cubicBezTo>
                    <a:pt x="130650" y="42438"/>
                    <a:pt x="119781" y="13402"/>
                    <a:pt x="103250" y="8533"/>
                  </a:cubicBezTo>
                  <a:cubicBezTo>
                    <a:pt x="88091" y="4009"/>
                    <a:pt x="4462" y="172"/>
                    <a:pt x="286" y="0"/>
                  </a:cubicBezTo>
                  <a:lnTo>
                    <a:pt x="0" y="7503"/>
                  </a:lnTo>
                  <a:cubicBezTo>
                    <a:pt x="28944" y="8591"/>
                    <a:pt x="89521" y="12199"/>
                    <a:pt x="101248" y="15692"/>
                  </a:cubicBezTo>
                  <a:cubicBezTo>
                    <a:pt x="112116" y="18957"/>
                    <a:pt x="121898" y="40262"/>
                    <a:pt x="124758" y="48223"/>
                  </a:cubicBezTo>
                  <a:close/>
                </a:path>
              </a:pathLst>
            </a:custGeom>
            <a:solidFill>
              <a:srgbClr val="FFC727"/>
            </a:solidFill>
            <a:ln w="5715"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387592C5-DE55-EA1F-BC3C-E8C69959E356}"/>
                </a:ext>
              </a:extLst>
            </p:cNvPr>
            <p:cNvSpPr/>
            <p:nvPr/>
          </p:nvSpPr>
          <p:spPr>
            <a:xfrm>
              <a:off x="10839787" y="3441680"/>
              <a:ext cx="86957" cy="114228"/>
            </a:xfrm>
            <a:custGeom>
              <a:avLst/>
              <a:gdLst>
                <a:gd name="connsiteX0" fmla="*/ 10525 w 86957"/>
                <a:gd name="connsiteY0" fmla="*/ 45212 h 114228"/>
                <a:gd name="connsiteX1" fmla="*/ 77166 w 86957"/>
                <a:gd name="connsiteY1" fmla="*/ 2315 h 114228"/>
                <a:gd name="connsiteX2" fmla="*/ 41700 w 86957"/>
                <a:gd name="connsiteY2" fmla="*/ 111532 h 114228"/>
                <a:gd name="connsiteX3" fmla="*/ 555 w 86957"/>
                <a:gd name="connsiteY3" fmla="*/ 95680 h 114228"/>
                <a:gd name="connsiteX4" fmla="*/ 0 w 86957"/>
                <a:gd name="connsiteY4" fmla="*/ 94351 h 11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57" h="114228">
                  <a:moveTo>
                    <a:pt x="10525" y="45212"/>
                  </a:moveTo>
                  <a:cubicBezTo>
                    <a:pt x="10525" y="45212"/>
                    <a:pt x="51139" y="-12060"/>
                    <a:pt x="77166" y="2315"/>
                  </a:cubicBezTo>
                  <a:cubicBezTo>
                    <a:pt x="103193" y="16690"/>
                    <a:pt x="72475" y="100250"/>
                    <a:pt x="41700" y="111532"/>
                  </a:cubicBezTo>
                  <a:cubicBezTo>
                    <a:pt x="25964" y="118531"/>
                    <a:pt x="7545" y="111435"/>
                    <a:pt x="555" y="95680"/>
                  </a:cubicBezTo>
                  <a:cubicBezTo>
                    <a:pt x="360" y="95239"/>
                    <a:pt x="172" y="94798"/>
                    <a:pt x="0" y="94351"/>
                  </a:cubicBezTo>
                  <a:close/>
                </a:path>
              </a:pathLst>
            </a:custGeom>
            <a:solidFill>
              <a:srgbClr val="AD6359"/>
            </a:solidFill>
            <a:ln w="571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5B8FC049-7600-7671-1EBE-117941FA8311}"/>
                </a:ext>
              </a:extLst>
            </p:cNvPr>
            <p:cNvSpPr/>
            <p:nvPr/>
          </p:nvSpPr>
          <p:spPr>
            <a:xfrm>
              <a:off x="10856501" y="3467649"/>
              <a:ext cx="51369" cy="71372"/>
            </a:xfrm>
            <a:custGeom>
              <a:avLst/>
              <a:gdLst>
                <a:gd name="connsiteX0" fmla="*/ 51070 w 51369"/>
                <a:gd name="connsiteY0" fmla="*/ 0 h 71372"/>
                <a:gd name="connsiteX1" fmla="*/ 51339 w 51369"/>
                <a:gd name="connsiteY1" fmla="*/ 590 h 71372"/>
                <a:gd name="connsiteX2" fmla="*/ 51070 w 51369"/>
                <a:gd name="connsiteY2" fmla="*/ 859 h 71372"/>
                <a:gd name="connsiteX3" fmla="*/ 9999 w 51369"/>
                <a:gd name="connsiteY3" fmla="*/ 49998 h 71372"/>
                <a:gd name="connsiteX4" fmla="*/ 35854 w 51369"/>
                <a:gd name="connsiteY4" fmla="*/ 45474 h 71372"/>
                <a:gd name="connsiteX5" fmla="*/ 35225 w 51369"/>
                <a:gd name="connsiteY5" fmla="*/ 46619 h 71372"/>
                <a:gd name="connsiteX6" fmla="*/ 14060 w 51369"/>
                <a:gd name="connsiteY6" fmla="*/ 53205 h 71372"/>
                <a:gd name="connsiteX7" fmla="*/ 3878 w 51369"/>
                <a:gd name="connsiteY7" fmla="*/ 70387 h 71372"/>
                <a:gd name="connsiteX8" fmla="*/ 103 w 51369"/>
                <a:gd name="connsiteY8" fmla="*/ 69013 h 71372"/>
                <a:gd name="connsiteX9" fmla="*/ 103 w 51369"/>
                <a:gd name="connsiteY9" fmla="*/ 68497 h 71372"/>
                <a:gd name="connsiteX10" fmla="*/ 51070 w 51369"/>
                <a:gd name="connsiteY10" fmla="*/ 0 h 7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369" h="71372">
                  <a:moveTo>
                    <a:pt x="51070" y="0"/>
                  </a:moveTo>
                  <a:cubicBezTo>
                    <a:pt x="51305" y="86"/>
                    <a:pt x="51431" y="349"/>
                    <a:pt x="51339" y="590"/>
                  </a:cubicBezTo>
                  <a:cubicBezTo>
                    <a:pt x="51293" y="716"/>
                    <a:pt x="51196" y="813"/>
                    <a:pt x="51070" y="859"/>
                  </a:cubicBezTo>
                  <a:cubicBezTo>
                    <a:pt x="29505" y="9450"/>
                    <a:pt x="18065" y="29495"/>
                    <a:pt x="9999" y="49998"/>
                  </a:cubicBezTo>
                  <a:cubicBezTo>
                    <a:pt x="16463" y="42095"/>
                    <a:pt x="25215" y="37799"/>
                    <a:pt x="35854" y="45474"/>
                  </a:cubicBezTo>
                  <a:cubicBezTo>
                    <a:pt x="36369" y="45875"/>
                    <a:pt x="35854" y="46734"/>
                    <a:pt x="35225" y="46619"/>
                  </a:cubicBezTo>
                  <a:cubicBezTo>
                    <a:pt x="27492" y="44094"/>
                    <a:pt x="19003" y="46734"/>
                    <a:pt x="14060" y="53205"/>
                  </a:cubicBezTo>
                  <a:cubicBezTo>
                    <a:pt x="10051" y="58543"/>
                    <a:pt x="6636" y="64305"/>
                    <a:pt x="3878" y="70387"/>
                  </a:cubicBezTo>
                  <a:cubicBezTo>
                    <a:pt x="2849" y="72277"/>
                    <a:pt x="-641" y="71246"/>
                    <a:pt x="103" y="69013"/>
                  </a:cubicBezTo>
                  <a:lnTo>
                    <a:pt x="103" y="68497"/>
                  </a:lnTo>
                  <a:cubicBezTo>
                    <a:pt x="46" y="40949"/>
                    <a:pt x="21554" y="2405"/>
                    <a:pt x="51070" y="0"/>
                  </a:cubicBezTo>
                  <a:close/>
                </a:path>
              </a:pathLst>
            </a:custGeom>
            <a:solidFill>
              <a:srgbClr val="263238"/>
            </a:solidFill>
            <a:ln w="571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B915D823-C539-A634-E16F-5EEC3520BBF7}"/>
                </a:ext>
              </a:extLst>
            </p:cNvPr>
            <p:cNvSpPr/>
            <p:nvPr/>
          </p:nvSpPr>
          <p:spPr>
            <a:xfrm>
              <a:off x="10515622" y="3670372"/>
              <a:ext cx="755812" cy="974555"/>
            </a:xfrm>
            <a:custGeom>
              <a:avLst/>
              <a:gdLst>
                <a:gd name="connsiteX0" fmla="*/ 0 w 755812"/>
                <a:gd name="connsiteY0" fmla="*/ 967225 h 974555"/>
                <a:gd name="connsiteX1" fmla="*/ 755813 w 755812"/>
                <a:gd name="connsiteY1" fmla="*/ 974556 h 974555"/>
                <a:gd name="connsiteX2" fmla="*/ 403676 w 755812"/>
                <a:gd name="connsiteY2" fmla="*/ 10958 h 974555"/>
                <a:gd name="connsiteX3" fmla="*/ 214909 w 755812"/>
                <a:gd name="connsiteY3" fmla="*/ 55400 h 974555"/>
                <a:gd name="connsiteX4" fmla="*/ 0 w 755812"/>
                <a:gd name="connsiteY4" fmla="*/ 967225 h 97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12" h="974555">
                  <a:moveTo>
                    <a:pt x="0" y="967225"/>
                  </a:moveTo>
                  <a:lnTo>
                    <a:pt x="755813" y="974556"/>
                  </a:lnTo>
                  <a:cubicBezTo>
                    <a:pt x="754154" y="964705"/>
                    <a:pt x="616582" y="178478"/>
                    <a:pt x="403676" y="10958"/>
                  </a:cubicBezTo>
                  <a:cubicBezTo>
                    <a:pt x="366037" y="-18537"/>
                    <a:pt x="251003" y="16685"/>
                    <a:pt x="214909" y="55400"/>
                  </a:cubicBezTo>
                  <a:cubicBezTo>
                    <a:pt x="99589" y="179795"/>
                    <a:pt x="11211" y="863047"/>
                    <a:pt x="0" y="967225"/>
                  </a:cubicBezTo>
                  <a:close/>
                </a:path>
              </a:pathLst>
            </a:custGeom>
            <a:solidFill>
              <a:srgbClr val="FFC727"/>
            </a:solidFill>
            <a:ln w="571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428FD4EF-A12F-740D-ED40-AD1F42852B5D}"/>
                </a:ext>
              </a:extLst>
            </p:cNvPr>
            <p:cNvSpPr/>
            <p:nvPr/>
          </p:nvSpPr>
          <p:spPr>
            <a:xfrm>
              <a:off x="10510486" y="3709079"/>
              <a:ext cx="286017" cy="792834"/>
            </a:xfrm>
            <a:custGeom>
              <a:avLst/>
              <a:gdLst>
                <a:gd name="connsiteX0" fmla="*/ 285770 w 286017"/>
                <a:gd name="connsiteY0" fmla="*/ 120012 h 792834"/>
                <a:gd name="connsiteX1" fmla="*/ 86649 w 286017"/>
                <a:gd name="connsiteY1" fmla="*/ 791466 h 792834"/>
                <a:gd name="connsiteX2" fmla="*/ 8054 w 286017"/>
                <a:gd name="connsiteY2" fmla="*/ 430654 h 792834"/>
                <a:gd name="connsiteX3" fmla="*/ 185381 w 286017"/>
                <a:gd name="connsiteY3" fmla="*/ 85419 h 792834"/>
                <a:gd name="connsiteX4" fmla="*/ 285770 w 286017"/>
                <a:gd name="connsiteY4" fmla="*/ 120012 h 792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017" h="792834">
                  <a:moveTo>
                    <a:pt x="285770" y="120012"/>
                  </a:moveTo>
                  <a:cubicBezTo>
                    <a:pt x="274788" y="396234"/>
                    <a:pt x="178917" y="767183"/>
                    <a:pt x="86649" y="791466"/>
                  </a:cubicBezTo>
                  <a:cubicBezTo>
                    <a:pt x="-16314" y="818327"/>
                    <a:pt x="-4416" y="441020"/>
                    <a:pt x="8054" y="430654"/>
                  </a:cubicBezTo>
                  <a:cubicBezTo>
                    <a:pt x="17492" y="422922"/>
                    <a:pt x="101522" y="263134"/>
                    <a:pt x="185381" y="85419"/>
                  </a:cubicBezTo>
                  <a:cubicBezTo>
                    <a:pt x="269239" y="-92295"/>
                    <a:pt x="288516" y="51686"/>
                    <a:pt x="285770" y="120012"/>
                  </a:cubicBezTo>
                  <a:close/>
                </a:path>
              </a:pathLst>
            </a:custGeom>
            <a:solidFill>
              <a:srgbClr val="AD6359"/>
            </a:solidFill>
            <a:ln w="571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49DF1699-E09E-B44C-4F9A-E01FC0375760}"/>
                </a:ext>
              </a:extLst>
            </p:cNvPr>
            <p:cNvSpPr/>
            <p:nvPr/>
          </p:nvSpPr>
          <p:spPr>
            <a:xfrm>
              <a:off x="10504390" y="3708023"/>
              <a:ext cx="297389" cy="797397"/>
            </a:xfrm>
            <a:custGeom>
              <a:avLst/>
              <a:gdLst>
                <a:gd name="connsiteX0" fmla="*/ 12662 w 297389"/>
                <a:gd name="connsiteY0" fmla="*/ 430737 h 797397"/>
                <a:gd name="connsiteX1" fmla="*/ 196967 w 297389"/>
                <a:gd name="connsiteY1" fmla="*/ 68035 h 797397"/>
                <a:gd name="connsiteX2" fmla="*/ 297300 w 297389"/>
                <a:gd name="connsiteY2" fmla="*/ 114997 h 797397"/>
                <a:gd name="connsiteX3" fmla="*/ 177747 w 297389"/>
                <a:gd name="connsiteY3" fmla="*/ 704897 h 797397"/>
                <a:gd name="connsiteX4" fmla="*/ 6141 w 297389"/>
                <a:gd name="connsiteY4" fmla="*/ 674199 h 797397"/>
                <a:gd name="connsiteX5" fmla="*/ 12662 w 297389"/>
                <a:gd name="connsiteY5" fmla="*/ 430737 h 79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389" h="797397">
                  <a:moveTo>
                    <a:pt x="12662" y="430737"/>
                  </a:moveTo>
                  <a:cubicBezTo>
                    <a:pt x="26677" y="406339"/>
                    <a:pt x="145714" y="166714"/>
                    <a:pt x="196967" y="68035"/>
                  </a:cubicBezTo>
                  <a:cubicBezTo>
                    <a:pt x="248221" y="-30645"/>
                    <a:pt x="295241" y="-27781"/>
                    <a:pt x="297300" y="114997"/>
                  </a:cubicBezTo>
                  <a:cubicBezTo>
                    <a:pt x="299359" y="257776"/>
                    <a:pt x="265839" y="549920"/>
                    <a:pt x="177747" y="704897"/>
                  </a:cubicBezTo>
                  <a:cubicBezTo>
                    <a:pt x="92916" y="854205"/>
                    <a:pt x="27306" y="807242"/>
                    <a:pt x="6141" y="674199"/>
                  </a:cubicBezTo>
                  <a:cubicBezTo>
                    <a:pt x="-10791" y="565268"/>
                    <a:pt x="12662" y="430737"/>
                    <a:pt x="12662" y="430737"/>
                  </a:cubicBezTo>
                  <a:close/>
                </a:path>
              </a:pathLst>
            </a:custGeom>
            <a:solidFill>
              <a:srgbClr val="FFC727"/>
            </a:solidFill>
            <a:ln w="571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D706D3D8-E9F4-12F9-25DE-A2B7FE622432}"/>
                </a:ext>
              </a:extLst>
            </p:cNvPr>
            <p:cNvSpPr/>
            <p:nvPr/>
          </p:nvSpPr>
          <p:spPr>
            <a:xfrm rot="9748466">
              <a:off x="10030002" y="3778367"/>
              <a:ext cx="67131" cy="422504"/>
            </a:xfrm>
            <a:custGeom>
              <a:avLst/>
              <a:gdLst>
                <a:gd name="connsiteX0" fmla="*/ 2 w 67131"/>
                <a:gd name="connsiteY0" fmla="*/ -1 h 422504"/>
                <a:gd name="connsiteX1" fmla="*/ 67133 w 67131"/>
                <a:gd name="connsiteY1" fmla="*/ -1 h 422504"/>
                <a:gd name="connsiteX2" fmla="*/ 67133 w 67131"/>
                <a:gd name="connsiteY2" fmla="*/ 422503 h 422504"/>
                <a:gd name="connsiteX3" fmla="*/ 2 w 67131"/>
                <a:gd name="connsiteY3" fmla="*/ 422503 h 422504"/>
              </a:gdLst>
              <a:ahLst/>
              <a:cxnLst>
                <a:cxn ang="0">
                  <a:pos x="connsiteX0" y="connsiteY0"/>
                </a:cxn>
                <a:cxn ang="0">
                  <a:pos x="connsiteX1" y="connsiteY1"/>
                </a:cxn>
                <a:cxn ang="0">
                  <a:pos x="connsiteX2" y="connsiteY2"/>
                </a:cxn>
                <a:cxn ang="0">
                  <a:pos x="connsiteX3" y="connsiteY3"/>
                </a:cxn>
              </a:cxnLst>
              <a:rect l="l" t="t" r="r" b="b"/>
              <a:pathLst>
                <a:path w="67131" h="422504">
                  <a:moveTo>
                    <a:pt x="2" y="-1"/>
                  </a:moveTo>
                  <a:lnTo>
                    <a:pt x="67133" y="-1"/>
                  </a:lnTo>
                  <a:lnTo>
                    <a:pt x="67133" y="422503"/>
                  </a:lnTo>
                  <a:lnTo>
                    <a:pt x="2" y="422503"/>
                  </a:lnTo>
                  <a:close/>
                </a:path>
              </a:pathLst>
            </a:custGeom>
            <a:solidFill>
              <a:srgbClr val="C7C7C7"/>
            </a:solidFill>
            <a:ln w="5694"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4A898174-6D4B-733E-82D2-0044845863BE}"/>
                </a:ext>
              </a:extLst>
            </p:cNvPr>
            <p:cNvSpPr/>
            <p:nvPr/>
          </p:nvSpPr>
          <p:spPr>
            <a:xfrm>
              <a:off x="10036497" y="4089735"/>
              <a:ext cx="180644" cy="293002"/>
            </a:xfrm>
            <a:custGeom>
              <a:avLst/>
              <a:gdLst>
                <a:gd name="connsiteX0" fmla="*/ 83572 w 180644"/>
                <a:gd name="connsiteY0" fmla="*/ 293002 h 293002"/>
                <a:gd name="connsiteX1" fmla="*/ 180644 w 180644"/>
                <a:gd name="connsiteY1" fmla="*/ 261961 h 293002"/>
                <a:gd name="connsiteX2" fmla="*/ 180644 w 180644"/>
                <a:gd name="connsiteY2" fmla="*/ 261961 h 293002"/>
                <a:gd name="connsiteX3" fmla="*/ 97072 w 180644"/>
                <a:gd name="connsiteY3" fmla="*/ 0 h 293002"/>
                <a:gd name="connsiteX4" fmla="*/ 97072 w 180644"/>
                <a:gd name="connsiteY4" fmla="*/ 0 h 293002"/>
                <a:gd name="connsiteX5" fmla="*/ 0 w 180644"/>
                <a:gd name="connsiteY5" fmla="*/ 31041 h 293002"/>
                <a:gd name="connsiteX6" fmla="*/ 0 w 180644"/>
                <a:gd name="connsiteY6" fmla="*/ 31099 h 293002"/>
                <a:gd name="connsiteX7" fmla="*/ 83572 w 180644"/>
                <a:gd name="connsiteY7" fmla="*/ 293002 h 29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644" h="293002">
                  <a:moveTo>
                    <a:pt x="83572" y="293002"/>
                  </a:moveTo>
                  <a:lnTo>
                    <a:pt x="180644" y="261961"/>
                  </a:lnTo>
                  <a:lnTo>
                    <a:pt x="180644" y="261961"/>
                  </a:lnTo>
                  <a:lnTo>
                    <a:pt x="97072" y="0"/>
                  </a:lnTo>
                  <a:lnTo>
                    <a:pt x="97072" y="0"/>
                  </a:lnTo>
                  <a:lnTo>
                    <a:pt x="0" y="31041"/>
                  </a:lnTo>
                  <a:lnTo>
                    <a:pt x="0" y="31099"/>
                  </a:lnTo>
                  <a:lnTo>
                    <a:pt x="83572" y="293002"/>
                  </a:lnTo>
                  <a:close/>
                </a:path>
              </a:pathLst>
            </a:custGeom>
            <a:solidFill>
              <a:srgbClr val="263238"/>
            </a:solidFill>
            <a:ln w="571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F6FF90EB-7443-6F24-EAA7-0C815A0FC9E8}"/>
                </a:ext>
              </a:extLst>
            </p:cNvPr>
            <p:cNvSpPr/>
            <p:nvPr/>
          </p:nvSpPr>
          <p:spPr>
            <a:xfrm>
              <a:off x="9517029" y="3031588"/>
              <a:ext cx="736822" cy="737700"/>
            </a:xfrm>
            <a:custGeom>
              <a:avLst/>
              <a:gdLst>
                <a:gd name="connsiteX0" fmla="*/ 155090 w 736822"/>
                <a:gd name="connsiteY0" fmla="*/ 669557 h 737700"/>
                <a:gd name="connsiteX1" fmla="*/ 68079 w 736822"/>
                <a:gd name="connsiteY1" fmla="*/ 155279 h 737700"/>
                <a:gd name="connsiteX2" fmla="*/ 581732 w 736822"/>
                <a:gd name="connsiteY2" fmla="*/ 68163 h 737700"/>
                <a:gd name="connsiteX3" fmla="*/ 668743 w 736822"/>
                <a:gd name="connsiteY3" fmla="*/ 582441 h 737700"/>
                <a:gd name="connsiteX4" fmla="*/ 429660 w 736822"/>
                <a:gd name="connsiteY4" fmla="*/ 732556 h 737700"/>
                <a:gd name="connsiteX5" fmla="*/ 155090 w 736822"/>
                <a:gd name="connsiteY5" fmla="*/ 669557 h 73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822" h="737700">
                  <a:moveTo>
                    <a:pt x="155090" y="669557"/>
                  </a:moveTo>
                  <a:cubicBezTo>
                    <a:pt x="-10779" y="551600"/>
                    <a:pt x="-49734" y="321350"/>
                    <a:pt x="68079" y="155279"/>
                  </a:cubicBezTo>
                  <a:cubicBezTo>
                    <a:pt x="185893" y="-10792"/>
                    <a:pt x="415863" y="-49795"/>
                    <a:pt x="581732" y="68163"/>
                  </a:cubicBezTo>
                  <a:cubicBezTo>
                    <a:pt x="747602" y="186120"/>
                    <a:pt x="786556" y="416370"/>
                    <a:pt x="668743" y="582441"/>
                  </a:cubicBezTo>
                  <a:cubicBezTo>
                    <a:pt x="612112" y="662272"/>
                    <a:pt x="526098" y="716274"/>
                    <a:pt x="429660" y="732556"/>
                  </a:cubicBezTo>
                  <a:cubicBezTo>
                    <a:pt x="333412" y="748821"/>
                    <a:pt x="234658" y="726165"/>
                    <a:pt x="155090" y="669557"/>
                  </a:cubicBezTo>
                  <a:close/>
                </a:path>
              </a:pathLst>
            </a:custGeom>
            <a:solidFill>
              <a:srgbClr val="FFFFFF"/>
            </a:solidFill>
            <a:ln w="571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4FC54210-D017-CE64-5B74-624C4482D6AF}"/>
                </a:ext>
              </a:extLst>
            </p:cNvPr>
            <p:cNvSpPr/>
            <p:nvPr/>
          </p:nvSpPr>
          <p:spPr>
            <a:xfrm>
              <a:off x="9447260" y="2960759"/>
              <a:ext cx="880989" cy="882127"/>
            </a:xfrm>
            <a:custGeom>
              <a:avLst/>
              <a:gdLst>
                <a:gd name="connsiteX0" fmla="*/ 874675 w 880989"/>
                <a:gd name="connsiteY0" fmla="*/ 366689 h 882127"/>
                <a:gd name="connsiteX1" fmla="*/ 366245 w 880989"/>
                <a:gd name="connsiteY1" fmla="*/ 6388 h 882127"/>
                <a:gd name="connsiteX2" fmla="*/ 6380 w 880989"/>
                <a:gd name="connsiteY2" fmla="*/ 515441 h 882127"/>
                <a:gd name="connsiteX3" fmla="*/ 514810 w 880989"/>
                <a:gd name="connsiteY3" fmla="*/ 875738 h 882127"/>
                <a:gd name="connsiteX4" fmla="*/ 873703 w 880989"/>
                <a:gd name="connsiteY4" fmla="*/ 520922 h 882127"/>
                <a:gd name="connsiteX5" fmla="*/ 874675 w 880989"/>
                <a:gd name="connsiteY5" fmla="*/ 366689 h 882127"/>
                <a:gd name="connsiteX6" fmla="*/ 737905 w 880989"/>
                <a:gd name="connsiteY6" fmla="*/ 653907 h 882127"/>
                <a:gd name="connsiteX7" fmla="*/ 224401 w 880989"/>
                <a:gd name="connsiteY7" fmla="*/ 740931 h 882127"/>
                <a:gd name="connsiteX8" fmla="*/ 137482 w 880989"/>
                <a:gd name="connsiteY8" fmla="*/ 226802 h 882127"/>
                <a:gd name="connsiteX9" fmla="*/ 650986 w 880989"/>
                <a:gd name="connsiteY9" fmla="*/ 139778 h 882127"/>
                <a:gd name="connsiteX10" fmla="*/ 800827 w 880989"/>
                <a:gd name="connsiteY10" fmla="*/ 379002 h 882127"/>
                <a:gd name="connsiteX11" fmla="*/ 737905 w 880989"/>
                <a:gd name="connsiteY11" fmla="*/ 653907 h 88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0989" h="882127">
                  <a:moveTo>
                    <a:pt x="874675" y="366689"/>
                  </a:moveTo>
                  <a:cubicBezTo>
                    <a:pt x="833650" y="126622"/>
                    <a:pt x="606014" y="-34688"/>
                    <a:pt x="366245" y="6388"/>
                  </a:cubicBezTo>
                  <a:cubicBezTo>
                    <a:pt x="126471" y="47465"/>
                    <a:pt x="-34645" y="275374"/>
                    <a:pt x="6380" y="515441"/>
                  </a:cubicBezTo>
                  <a:cubicBezTo>
                    <a:pt x="47406" y="755507"/>
                    <a:pt x="275042" y="916819"/>
                    <a:pt x="514810" y="875738"/>
                  </a:cubicBezTo>
                  <a:cubicBezTo>
                    <a:pt x="696931" y="844542"/>
                    <a:pt x="840245" y="702851"/>
                    <a:pt x="873703" y="520922"/>
                  </a:cubicBezTo>
                  <a:cubicBezTo>
                    <a:pt x="883078" y="469967"/>
                    <a:pt x="883410" y="417758"/>
                    <a:pt x="874675" y="366689"/>
                  </a:cubicBezTo>
                  <a:close/>
                  <a:moveTo>
                    <a:pt x="737905" y="653907"/>
                  </a:moveTo>
                  <a:cubicBezTo>
                    <a:pt x="620108" y="819909"/>
                    <a:pt x="390201" y="858871"/>
                    <a:pt x="224401" y="740931"/>
                  </a:cubicBezTo>
                  <a:cubicBezTo>
                    <a:pt x="58600" y="622986"/>
                    <a:pt x="19685" y="392805"/>
                    <a:pt x="137482" y="226802"/>
                  </a:cubicBezTo>
                  <a:cubicBezTo>
                    <a:pt x="255279" y="60796"/>
                    <a:pt x="485186" y="21834"/>
                    <a:pt x="650986" y="139778"/>
                  </a:cubicBezTo>
                  <a:cubicBezTo>
                    <a:pt x="730663" y="196454"/>
                    <a:pt x="784565" y="282510"/>
                    <a:pt x="800827" y="379002"/>
                  </a:cubicBezTo>
                  <a:cubicBezTo>
                    <a:pt x="817061" y="475362"/>
                    <a:pt x="794432" y="574236"/>
                    <a:pt x="737905" y="653907"/>
                  </a:cubicBezTo>
                  <a:close/>
                </a:path>
              </a:pathLst>
            </a:custGeom>
            <a:solidFill>
              <a:srgbClr val="263238"/>
            </a:solidFill>
            <a:ln w="5715"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2E194DA2-3BCC-2948-30C5-6746D34B4A7C}"/>
                </a:ext>
              </a:extLst>
            </p:cNvPr>
            <p:cNvSpPr/>
            <p:nvPr/>
          </p:nvSpPr>
          <p:spPr>
            <a:xfrm>
              <a:off x="9580726" y="3100937"/>
              <a:ext cx="274783" cy="334753"/>
            </a:xfrm>
            <a:custGeom>
              <a:avLst/>
              <a:gdLst>
                <a:gd name="connsiteX0" fmla="*/ 2558 w 274783"/>
                <a:gd name="connsiteY0" fmla="*/ 334754 h 334753"/>
                <a:gd name="connsiteX1" fmla="*/ 11253 w 274783"/>
                <a:gd name="connsiteY1" fmla="*/ 218034 h 334753"/>
                <a:gd name="connsiteX2" fmla="*/ 32932 w 274783"/>
                <a:gd name="connsiteY2" fmla="*/ 162022 h 334753"/>
                <a:gd name="connsiteX3" fmla="*/ 65766 w 274783"/>
                <a:gd name="connsiteY3" fmla="*/ 110935 h 334753"/>
                <a:gd name="connsiteX4" fmla="*/ 160035 w 274783"/>
                <a:gd name="connsiteY4" fmla="*/ 34363 h 334753"/>
                <a:gd name="connsiteX5" fmla="*/ 274783 w 274783"/>
                <a:gd name="connsiteY5" fmla="*/ 0 h 334753"/>
                <a:gd name="connsiteX6" fmla="*/ 169931 w 274783"/>
                <a:gd name="connsiteY6" fmla="*/ 50857 h 334753"/>
                <a:gd name="connsiteX7" fmla="*/ 124570 w 274783"/>
                <a:gd name="connsiteY7" fmla="*/ 85220 h 334753"/>
                <a:gd name="connsiteX8" fmla="*/ 85730 w 274783"/>
                <a:gd name="connsiteY8" fmla="*/ 125941 h 334753"/>
                <a:gd name="connsiteX9" fmla="*/ 30072 w 274783"/>
                <a:gd name="connsiteY9" fmla="*/ 223303 h 334753"/>
                <a:gd name="connsiteX10" fmla="*/ 2558 w 274783"/>
                <a:gd name="connsiteY10" fmla="*/ 334754 h 33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783" h="334753">
                  <a:moveTo>
                    <a:pt x="2558" y="334754"/>
                  </a:moveTo>
                  <a:cubicBezTo>
                    <a:pt x="-2745" y="295666"/>
                    <a:pt x="218" y="255902"/>
                    <a:pt x="11253" y="218034"/>
                  </a:cubicBezTo>
                  <a:cubicBezTo>
                    <a:pt x="16589" y="198687"/>
                    <a:pt x="23854" y="179919"/>
                    <a:pt x="32932" y="162022"/>
                  </a:cubicBezTo>
                  <a:cubicBezTo>
                    <a:pt x="42250" y="143998"/>
                    <a:pt x="53245" y="126891"/>
                    <a:pt x="65766" y="110935"/>
                  </a:cubicBezTo>
                  <a:cubicBezTo>
                    <a:pt x="91553" y="79150"/>
                    <a:pt x="123655" y="53074"/>
                    <a:pt x="160035" y="34363"/>
                  </a:cubicBezTo>
                  <a:cubicBezTo>
                    <a:pt x="195827" y="15893"/>
                    <a:pt x="234736" y="4238"/>
                    <a:pt x="274783" y="0"/>
                  </a:cubicBezTo>
                  <a:cubicBezTo>
                    <a:pt x="238231" y="13413"/>
                    <a:pt x="203103" y="30451"/>
                    <a:pt x="169931" y="50857"/>
                  </a:cubicBezTo>
                  <a:cubicBezTo>
                    <a:pt x="153926" y="61086"/>
                    <a:pt x="138756" y="72581"/>
                    <a:pt x="124570" y="85220"/>
                  </a:cubicBezTo>
                  <a:cubicBezTo>
                    <a:pt x="110367" y="97534"/>
                    <a:pt x="97359" y="111165"/>
                    <a:pt x="85730" y="125941"/>
                  </a:cubicBezTo>
                  <a:cubicBezTo>
                    <a:pt x="62266" y="155321"/>
                    <a:pt x="43486" y="188166"/>
                    <a:pt x="30072" y="223303"/>
                  </a:cubicBezTo>
                  <a:cubicBezTo>
                    <a:pt x="16435" y="259201"/>
                    <a:pt x="7191" y="296628"/>
                    <a:pt x="2558" y="334754"/>
                  </a:cubicBezTo>
                  <a:close/>
                </a:path>
              </a:pathLst>
            </a:custGeom>
            <a:solidFill>
              <a:srgbClr val="FFFFFF">
                <a:alpha val="30000"/>
              </a:srgbClr>
            </a:solidFill>
            <a:ln w="5715"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C4CF313A-5089-7E1B-7B87-C60AAABB818A}"/>
                </a:ext>
              </a:extLst>
            </p:cNvPr>
            <p:cNvSpPr/>
            <p:nvPr/>
          </p:nvSpPr>
          <p:spPr>
            <a:xfrm>
              <a:off x="9818041" y="3461578"/>
              <a:ext cx="353223" cy="252110"/>
            </a:xfrm>
            <a:custGeom>
              <a:avLst/>
              <a:gdLst>
                <a:gd name="connsiteX0" fmla="*/ 353224 w 353223"/>
                <a:gd name="connsiteY0" fmla="*/ 0 h 252110"/>
                <a:gd name="connsiteX1" fmla="*/ 313182 w 353223"/>
                <a:gd name="connsiteY1" fmla="*/ 109962 h 252110"/>
                <a:gd name="connsiteX2" fmla="*/ 277030 w 353223"/>
                <a:gd name="connsiteY2" fmla="*/ 157841 h 252110"/>
                <a:gd name="connsiteX3" fmla="*/ 231268 w 353223"/>
                <a:gd name="connsiteY3" fmla="*/ 197931 h 252110"/>
                <a:gd name="connsiteX4" fmla="*/ 119667 w 353223"/>
                <a:gd name="connsiteY4" fmla="*/ 245811 h 252110"/>
                <a:gd name="connsiteX5" fmla="*/ 0 w 353223"/>
                <a:gd name="connsiteY5" fmla="*/ 247242 h 252110"/>
                <a:gd name="connsiteX6" fmla="*/ 114748 w 353223"/>
                <a:gd name="connsiteY6" fmla="*/ 226968 h 252110"/>
                <a:gd name="connsiteX7" fmla="*/ 167774 w 353223"/>
                <a:gd name="connsiteY7" fmla="*/ 206350 h 252110"/>
                <a:gd name="connsiteX8" fmla="*/ 216224 w 353223"/>
                <a:gd name="connsiteY8" fmla="*/ 177714 h 252110"/>
                <a:gd name="connsiteX9" fmla="*/ 296307 w 353223"/>
                <a:gd name="connsiteY9" fmla="*/ 99137 h 252110"/>
                <a:gd name="connsiteX10" fmla="*/ 353224 w 353223"/>
                <a:gd name="connsiteY10" fmla="*/ 0 h 25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223" h="252110">
                  <a:moveTo>
                    <a:pt x="353224" y="0"/>
                  </a:moveTo>
                  <a:cubicBezTo>
                    <a:pt x="347669" y="39048"/>
                    <a:pt x="334032" y="76498"/>
                    <a:pt x="313182" y="109962"/>
                  </a:cubicBezTo>
                  <a:cubicBezTo>
                    <a:pt x="302760" y="127092"/>
                    <a:pt x="290644" y="143128"/>
                    <a:pt x="277030" y="157841"/>
                  </a:cubicBezTo>
                  <a:cubicBezTo>
                    <a:pt x="263096" y="172640"/>
                    <a:pt x="247771" y="186065"/>
                    <a:pt x="231268" y="197931"/>
                  </a:cubicBezTo>
                  <a:cubicBezTo>
                    <a:pt x="197805" y="221504"/>
                    <a:pt x="159794" y="237810"/>
                    <a:pt x="119667" y="245811"/>
                  </a:cubicBezTo>
                  <a:cubicBezTo>
                    <a:pt x="80209" y="253697"/>
                    <a:pt x="39635" y="254184"/>
                    <a:pt x="0" y="247242"/>
                  </a:cubicBezTo>
                  <a:cubicBezTo>
                    <a:pt x="38835" y="244362"/>
                    <a:pt x="77274" y="237569"/>
                    <a:pt x="114748" y="226968"/>
                  </a:cubicBezTo>
                  <a:cubicBezTo>
                    <a:pt x="132944" y="221522"/>
                    <a:pt x="150676" y="214626"/>
                    <a:pt x="167774" y="206350"/>
                  </a:cubicBezTo>
                  <a:cubicBezTo>
                    <a:pt x="184786" y="198349"/>
                    <a:pt x="201009" y="188762"/>
                    <a:pt x="216224" y="177714"/>
                  </a:cubicBezTo>
                  <a:cubicBezTo>
                    <a:pt x="246805" y="155814"/>
                    <a:pt x="273821" y="129308"/>
                    <a:pt x="296307" y="99137"/>
                  </a:cubicBezTo>
                  <a:cubicBezTo>
                    <a:pt x="319194" y="68503"/>
                    <a:pt x="338305" y="35216"/>
                    <a:pt x="353224" y="0"/>
                  </a:cubicBezTo>
                  <a:close/>
                </a:path>
              </a:pathLst>
            </a:custGeom>
            <a:solidFill>
              <a:srgbClr val="FFFFFF">
                <a:alpha val="30000"/>
              </a:srgbClr>
            </a:solidFill>
            <a:ln w="571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21BE4100-DC0A-8A36-9E1A-4DBB230AD232}"/>
                </a:ext>
              </a:extLst>
            </p:cNvPr>
            <p:cNvSpPr/>
            <p:nvPr/>
          </p:nvSpPr>
          <p:spPr>
            <a:xfrm>
              <a:off x="10176520" y="3948456"/>
              <a:ext cx="454359" cy="556348"/>
            </a:xfrm>
            <a:custGeom>
              <a:avLst/>
              <a:gdLst>
                <a:gd name="connsiteX0" fmla="*/ 421703 w 454359"/>
                <a:gd name="connsiteY0" fmla="*/ 555411 h 556348"/>
                <a:gd name="connsiteX1" fmla="*/ 6529 w 454359"/>
                <a:gd name="connsiteY1" fmla="*/ 307081 h 556348"/>
                <a:gd name="connsiteX2" fmla="*/ 124022 w 454359"/>
                <a:gd name="connsiteY2" fmla="*/ 1536 h 556348"/>
                <a:gd name="connsiteX3" fmla="*/ 366274 w 454359"/>
                <a:gd name="connsiteY3" fmla="*/ 181885 h 556348"/>
                <a:gd name="connsiteX4" fmla="*/ 421703 w 454359"/>
                <a:gd name="connsiteY4" fmla="*/ 555411 h 55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359" h="556348">
                  <a:moveTo>
                    <a:pt x="421703" y="555411"/>
                  </a:moveTo>
                  <a:cubicBezTo>
                    <a:pt x="343335" y="565548"/>
                    <a:pt x="258104" y="494130"/>
                    <a:pt x="6529" y="307081"/>
                  </a:cubicBezTo>
                  <a:cubicBezTo>
                    <a:pt x="-28250" y="281194"/>
                    <a:pt x="85411" y="-24179"/>
                    <a:pt x="124022" y="1536"/>
                  </a:cubicBezTo>
                  <a:cubicBezTo>
                    <a:pt x="172644" y="33952"/>
                    <a:pt x="354261" y="170201"/>
                    <a:pt x="366274" y="181885"/>
                  </a:cubicBezTo>
                  <a:cubicBezTo>
                    <a:pt x="467693" y="280106"/>
                    <a:pt x="474843" y="548539"/>
                    <a:pt x="421703" y="555411"/>
                  </a:cubicBezTo>
                  <a:close/>
                </a:path>
              </a:pathLst>
            </a:custGeom>
            <a:solidFill>
              <a:srgbClr val="AD6359"/>
            </a:solidFill>
            <a:ln w="571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9B3C6F72-4425-E5E5-9B01-B040AF29AA74}"/>
                </a:ext>
              </a:extLst>
            </p:cNvPr>
            <p:cNvSpPr/>
            <p:nvPr/>
          </p:nvSpPr>
          <p:spPr>
            <a:xfrm>
              <a:off x="9851713" y="3850928"/>
              <a:ext cx="557284" cy="419842"/>
            </a:xfrm>
            <a:custGeom>
              <a:avLst/>
              <a:gdLst>
                <a:gd name="connsiteX0" fmla="*/ 557284 w 557284"/>
                <a:gd name="connsiteY0" fmla="*/ 182967 h 419842"/>
                <a:gd name="connsiteX1" fmla="*/ 459011 w 557284"/>
                <a:gd name="connsiteY1" fmla="*/ 96372 h 419842"/>
                <a:gd name="connsiteX2" fmla="*/ 60483 w 557284"/>
                <a:gd name="connsiteY2" fmla="*/ 28046 h 419842"/>
                <a:gd name="connsiteX3" fmla="*/ 56193 w 557284"/>
                <a:gd name="connsiteY3" fmla="*/ 104562 h 419842"/>
                <a:gd name="connsiteX4" fmla="*/ 172428 w 557284"/>
                <a:gd name="connsiteY4" fmla="*/ 82512 h 419842"/>
                <a:gd name="connsiteX5" fmla="*/ 126666 w 557284"/>
                <a:gd name="connsiteY5" fmla="*/ 201179 h 419842"/>
                <a:gd name="connsiteX6" fmla="*/ 169053 w 557284"/>
                <a:gd name="connsiteY6" fmla="*/ 330671 h 419842"/>
                <a:gd name="connsiteX7" fmla="*/ 193936 w 557284"/>
                <a:gd name="connsiteY7" fmla="*/ 324943 h 419842"/>
                <a:gd name="connsiteX8" fmla="*/ 284773 w 557284"/>
                <a:gd name="connsiteY8" fmla="*/ 398022 h 419842"/>
                <a:gd name="connsiteX9" fmla="*/ 394601 w 557284"/>
                <a:gd name="connsiteY9" fmla="*/ 419843 h 419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284" h="419842">
                  <a:moveTo>
                    <a:pt x="557284" y="182967"/>
                  </a:moveTo>
                  <a:cubicBezTo>
                    <a:pt x="557284" y="182967"/>
                    <a:pt x="523764" y="164182"/>
                    <a:pt x="459011" y="96372"/>
                  </a:cubicBezTo>
                  <a:cubicBezTo>
                    <a:pt x="408387" y="43395"/>
                    <a:pt x="252568" y="-45720"/>
                    <a:pt x="60483" y="28046"/>
                  </a:cubicBezTo>
                  <a:cubicBezTo>
                    <a:pt x="-13136" y="56281"/>
                    <a:pt x="-25320" y="120311"/>
                    <a:pt x="56193" y="104562"/>
                  </a:cubicBezTo>
                  <a:cubicBezTo>
                    <a:pt x="113738" y="93508"/>
                    <a:pt x="152636" y="80851"/>
                    <a:pt x="172428" y="82512"/>
                  </a:cubicBezTo>
                  <a:cubicBezTo>
                    <a:pt x="172428" y="82512"/>
                    <a:pt x="114082" y="150665"/>
                    <a:pt x="126666" y="201179"/>
                  </a:cubicBezTo>
                  <a:cubicBezTo>
                    <a:pt x="137718" y="245290"/>
                    <a:pt x="151881" y="288564"/>
                    <a:pt x="169053" y="330671"/>
                  </a:cubicBezTo>
                  <a:cubicBezTo>
                    <a:pt x="177456" y="329279"/>
                    <a:pt x="185767" y="327366"/>
                    <a:pt x="193936" y="324943"/>
                  </a:cubicBezTo>
                  <a:cubicBezTo>
                    <a:pt x="207619" y="364793"/>
                    <a:pt x="242958" y="393223"/>
                    <a:pt x="284773" y="398022"/>
                  </a:cubicBezTo>
                  <a:lnTo>
                    <a:pt x="394601" y="419843"/>
                  </a:lnTo>
                  <a:close/>
                </a:path>
              </a:pathLst>
            </a:custGeom>
            <a:solidFill>
              <a:srgbClr val="AD6359"/>
            </a:solidFill>
            <a:ln w="571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031E1E47-FE59-9ABF-8340-DC58AFBE6C2F}"/>
                </a:ext>
              </a:extLst>
            </p:cNvPr>
            <p:cNvSpPr/>
            <p:nvPr/>
          </p:nvSpPr>
          <p:spPr>
            <a:xfrm>
              <a:off x="9861125" y="3909838"/>
              <a:ext cx="391881" cy="317129"/>
            </a:xfrm>
            <a:custGeom>
              <a:avLst/>
              <a:gdLst>
                <a:gd name="connsiteX0" fmla="*/ 391882 w 391881"/>
                <a:gd name="connsiteY0" fmla="*/ 5790 h 317129"/>
                <a:gd name="connsiteX1" fmla="*/ 204373 w 391881"/>
                <a:gd name="connsiteY1" fmla="*/ 10086 h 317129"/>
                <a:gd name="connsiteX2" fmla="*/ 962 w 391881"/>
                <a:gd name="connsiteY2" fmla="*/ 140608 h 317129"/>
                <a:gd name="connsiteX3" fmla="*/ 67260 w 391881"/>
                <a:gd name="connsiteY3" fmla="*/ 165063 h 317129"/>
                <a:gd name="connsiteX4" fmla="*/ 31108 w 391881"/>
                <a:gd name="connsiteY4" fmla="*/ 235679 h 317129"/>
                <a:gd name="connsiteX5" fmla="*/ 89568 w 391881"/>
                <a:gd name="connsiteY5" fmla="*/ 252174 h 317129"/>
                <a:gd name="connsiteX6" fmla="*/ 82018 w 391881"/>
                <a:gd name="connsiteY6" fmla="*/ 307155 h 317129"/>
                <a:gd name="connsiteX7" fmla="*/ 219017 w 391881"/>
                <a:gd name="connsiteY7" fmla="*/ 289973 h 317129"/>
                <a:gd name="connsiteX8" fmla="*/ 391882 w 391881"/>
                <a:gd name="connsiteY8" fmla="*/ 5790 h 31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881" h="317129">
                  <a:moveTo>
                    <a:pt x="391882" y="5790"/>
                  </a:moveTo>
                  <a:cubicBezTo>
                    <a:pt x="353785" y="1380"/>
                    <a:pt x="272844" y="-6523"/>
                    <a:pt x="204373" y="10086"/>
                  </a:cubicBezTo>
                  <a:cubicBezTo>
                    <a:pt x="128294" y="28527"/>
                    <a:pt x="-12995" y="84539"/>
                    <a:pt x="962" y="140608"/>
                  </a:cubicBezTo>
                  <a:cubicBezTo>
                    <a:pt x="11316" y="181729"/>
                    <a:pt x="67260" y="165063"/>
                    <a:pt x="67260" y="165063"/>
                  </a:cubicBezTo>
                  <a:cubicBezTo>
                    <a:pt x="67260" y="165063"/>
                    <a:pt x="13604" y="200572"/>
                    <a:pt x="31108" y="235679"/>
                  </a:cubicBezTo>
                  <a:cubicBezTo>
                    <a:pt x="47067" y="267637"/>
                    <a:pt x="89568" y="252174"/>
                    <a:pt x="89568" y="252174"/>
                  </a:cubicBezTo>
                  <a:cubicBezTo>
                    <a:pt x="89568" y="252174"/>
                    <a:pt x="60967" y="279320"/>
                    <a:pt x="82018" y="307155"/>
                  </a:cubicBezTo>
                  <a:cubicBezTo>
                    <a:pt x="107587" y="340601"/>
                    <a:pt x="163817" y="278232"/>
                    <a:pt x="219017" y="289973"/>
                  </a:cubicBezTo>
                  <a:cubicBezTo>
                    <a:pt x="231373" y="292321"/>
                    <a:pt x="391882" y="5790"/>
                    <a:pt x="391882" y="5790"/>
                  </a:cubicBezTo>
                  <a:close/>
                </a:path>
              </a:pathLst>
            </a:custGeom>
            <a:solidFill>
              <a:srgbClr val="AD6359"/>
            </a:solidFill>
            <a:ln w="5715"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907A9E8E-899B-0E2B-BAF1-FF1302AE0380}"/>
                </a:ext>
              </a:extLst>
            </p:cNvPr>
            <p:cNvSpPr/>
            <p:nvPr/>
          </p:nvSpPr>
          <p:spPr>
            <a:xfrm>
              <a:off x="9928043" y="3996954"/>
              <a:ext cx="170657" cy="78231"/>
            </a:xfrm>
            <a:custGeom>
              <a:avLst/>
              <a:gdLst>
                <a:gd name="connsiteX0" fmla="*/ 170289 w 170657"/>
                <a:gd name="connsiteY0" fmla="*/ 0 h 78231"/>
                <a:gd name="connsiteX1" fmla="*/ 742 w 170657"/>
                <a:gd name="connsiteY1" fmla="*/ 76229 h 78231"/>
                <a:gd name="connsiteX2" fmla="*/ 1085 w 170657"/>
                <a:gd name="connsiteY2" fmla="*/ 78004 h 78231"/>
                <a:gd name="connsiteX3" fmla="*/ 170461 w 170657"/>
                <a:gd name="connsiteY3" fmla="*/ 745 h 78231"/>
                <a:gd name="connsiteX4" fmla="*/ 170604 w 170657"/>
                <a:gd name="connsiteY4" fmla="*/ 195 h 78231"/>
                <a:gd name="connsiteX5" fmla="*/ 170289 w 170657"/>
                <a:gd name="connsiteY5" fmla="*/ 0 h 7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657" h="78231">
                  <a:moveTo>
                    <a:pt x="170289" y="0"/>
                  </a:moveTo>
                  <a:cubicBezTo>
                    <a:pt x="133737" y="1775"/>
                    <a:pt x="51824" y="27090"/>
                    <a:pt x="742" y="76229"/>
                  </a:cubicBezTo>
                  <a:cubicBezTo>
                    <a:pt x="-402" y="77317"/>
                    <a:pt x="-173" y="78806"/>
                    <a:pt x="1085" y="78004"/>
                  </a:cubicBezTo>
                  <a:cubicBezTo>
                    <a:pt x="54203" y="45468"/>
                    <a:pt x="111079" y="19524"/>
                    <a:pt x="170461" y="745"/>
                  </a:cubicBezTo>
                  <a:cubicBezTo>
                    <a:pt x="170650" y="630"/>
                    <a:pt x="170713" y="384"/>
                    <a:pt x="170604" y="195"/>
                  </a:cubicBezTo>
                  <a:cubicBezTo>
                    <a:pt x="170535" y="86"/>
                    <a:pt x="170421" y="12"/>
                    <a:pt x="170289" y="0"/>
                  </a:cubicBezTo>
                  <a:close/>
                </a:path>
              </a:pathLst>
            </a:custGeom>
            <a:solidFill>
              <a:srgbClr val="263238"/>
            </a:solidFill>
            <a:ln w="571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6BAEF9EC-A055-41FB-C671-DFD6A0E293E9}"/>
                </a:ext>
              </a:extLst>
            </p:cNvPr>
            <p:cNvSpPr/>
            <p:nvPr/>
          </p:nvSpPr>
          <p:spPr>
            <a:xfrm>
              <a:off x="9949306" y="4074497"/>
              <a:ext cx="165824" cy="88263"/>
            </a:xfrm>
            <a:custGeom>
              <a:avLst/>
              <a:gdLst>
                <a:gd name="connsiteX0" fmla="*/ 165386 w 165824"/>
                <a:gd name="connsiteY0" fmla="*/ 4 h 88263"/>
                <a:gd name="connsiteX1" fmla="*/ 701 w 165824"/>
                <a:gd name="connsiteY1" fmla="*/ 86255 h 88263"/>
                <a:gd name="connsiteX2" fmla="*/ 1102 w 165824"/>
                <a:gd name="connsiteY2" fmla="*/ 88030 h 88263"/>
                <a:gd name="connsiteX3" fmla="*/ 165615 w 165824"/>
                <a:gd name="connsiteY3" fmla="*/ 748 h 88263"/>
                <a:gd name="connsiteX4" fmla="*/ 165386 w 165824"/>
                <a:gd name="connsiteY4" fmla="*/ 4 h 8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24" h="88263">
                  <a:moveTo>
                    <a:pt x="165386" y="4"/>
                  </a:moveTo>
                  <a:cubicBezTo>
                    <a:pt x="134039" y="4814"/>
                    <a:pt x="50982" y="34710"/>
                    <a:pt x="701" y="86255"/>
                  </a:cubicBezTo>
                  <a:cubicBezTo>
                    <a:pt x="-443" y="87400"/>
                    <a:pt x="-100" y="88832"/>
                    <a:pt x="1102" y="88030"/>
                  </a:cubicBezTo>
                  <a:cubicBezTo>
                    <a:pt x="52475" y="52814"/>
                    <a:pt x="107664" y="23537"/>
                    <a:pt x="165615" y="748"/>
                  </a:cubicBezTo>
                  <a:cubicBezTo>
                    <a:pt x="166015" y="576"/>
                    <a:pt x="165787" y="-54"/>
                    <a:pt x="165386" y="4"/>
                  </a:cubicBezTo>
                  <a:close/>
                </a:path>
              </a:pathLst>
            </a:custGeom>
            <a:solidFill>
              <a:srgbClr val="263238"/>
            </a:solidFill>
            <a:ln w="571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20F96A51-E2DC-AE44-2483-80211665A72B}"/>
                </a:ext>
              </a:extLst>
            </p:cNvPr>
            <p:cNvSpPr/>
            <p:nvPr/>
          </p:nvSpPr>
          <p:spPr>
            <a:xfrm>
              <a:off x="10287786" y="4007550"/>
              <a:ext cx="345759" cy="500503"/>
            </a:xfrm>
            <a:custGeom>
              <a:avLst/>
              <a:gdLst>
                <a:gd name="connsiteX0" fmla="*/ 122470 w 345759"/>
                <a:gd name="connsiteY0" fmla="*/ 0 h 500503"/>
                <a:gd name="connsiteX1" fmla="*/ 0 w 345759"/>
                <a:gd name="connsiteY1" fmla="*/ 367399 h 500503"/>
                <a:gd name="connsiteX2" fmla="*/ 312553 w 345759"/>
                <a:gd name="connsiteY2" fmla="*/ 499124 h 500503"/>
                <a:gd name="connsiteX3" fmla="*/ 245283 w 345759"/>
                <a:gd name="connsiteY3" fmla="*/ 113398 h 500503"/>
              </a:gdLst>
              <a:ahLst/>
              <a:cxnLst>
                <a:cxn ang="0">
                  <a:pos x="connsiteX0" y="connsiteY0"/>
                </a:cxn>
                <a:cxn ang="0">
                  <a:pos x="connsiteX1" y="connsiteY1"/>
                </a:cxn>
                <a:cxn ang="0">
                  <a:pos x="connsiteX2" y="connsiteY2"/>
                </a:cxn>
                <a:cxn ang="0">
                  <a:pos x="connsiteX3" y="connsiteY3"/>
                </a:cxn>
              </a:cxnLst>
              <a:rect l="l" t="t" r="r" b="b"/>
              <a:pathLst>
                <a:path w="345759" h="500503">
                  <a:moveTo>
                    <a:pt x="122470" y="0"/>
                  </a:moveTo>
                  <a:lnTo>
                    <a:pt x="0" y="367399"/>
                  </a:lnTo>
                  <a:cubicBezTo>
                    <a:pt x="0" y="367399"/>
                    <a:pt x="233843" y="516305"/>
                    <a:pt x="312553" y="499124"/>
                  </a:cubicBezTo>
                  <a:cubicBezTo>
                    <a:pt x="364035" y="487669"/>
                    <a:pt x="365579" y="213395"/>
                    <a:pt x="245283" y="113398"/>
                  </a:cubicBezTo>
                  <a:close/>
                </a:path>
              </a:pathLst>
            </a:custGeom>
            <a:solidFill>
              <a:srgbClr val="FFC727"/>
            </a:solidFill>
            <a:ln w="5715"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ECDD9DCE-C706-FA1A-B85A-5D92B723C911}"/>
                </a:ext>
              </a:extLst>
            </p:cNvPr>
            <p:cNvSpPr/>
            <p:nvPr/>
          </p:nvSpPr>
          <p:spPr>
            <a:xfrm>
              <a:off x="10531922" y="4120439"/>
              <a:ext cx="89417" cy="170865"/>
            </a:xfrm>
            <a:custGeom>
              <a:avLst/>
              <a:gdLst>
                <a:gd name="connsiteX0" fmla="*/ 89409 w 89417"/>
                <a:gd name="connsiteY0" fmla="*/ 170090 h 170865"/>
                <a:gd name="connsiteX1" fmla="*/ 1147 w 89417"/>
                <a:gd name="connsiteY1" fmla="*/ 165 h 170865"/>
                <a:gd name="connsiteX2" fmla="*/ 174 w 89417"/>
                <a:gd name="connsiteY2" fmla="*/ 1081 h 170865"/>
                <a:gd name="connsiteX3" fmla="*/ 88208 w 89417"/>
                <a:gd name="connsiteY3" fmla="*/ 170434 h 170865"/>
                <a:gd name="connsiteX4" fmla="*/ 89409 w 89417"/>
                <a:gd name="connsiteY4" fmla="*/ 170090 h 170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17" h="170865">
                  <a:moveTo>
                    <a:pt x="89409" y="170090"/>
                  </a:moveTo>
                  <a:cubicBezTo>
                    <a:pt x="85977" y="139450"/>
                    <a:pt x="69846" y="58926"/>
                    <a:pt x="1147" y="165"/>
                  </a:cubicBezTo>
                  <a:cubicBezTo>
                    <a:pt x="575" y="-351"/>
                    <a:pt x="-398" y="451"/>
                    <a:pt x="174" y="1081"/>
                  </a:cubicBezTo>
                  <a:cubicBezTo>
                    <a:pt x="47080" y="49820"/>
                    <a:pt x="82374" y="141168"/>
                    <a:pt x="88208" y="170434"/>
                  </a:cubicBezTo>
                  <a:cubicBezTo>
                    <a:pt x="88323" y="171179"/>
                    <a:pt x="89524" y="170892"/>
                    <a:pt x="89409" y="170090"/>
                  </a:cubicBezTo>
                  <a:close/>
                </a:path>
              </a:pathLst>
            </a:custGeom>
            <a:solidFill>
              <a:srgbClr val="263238"/>
            </a:solidFill>
            <a:ln w="571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ED2B8E26-ECC0-7CFF-F326-A8B7E726BD17}"/>
                </a:ext>
              </a:extLst>
            </p:cNvPr>
            <p:cNvSpPr/>
            <p:nvPr/>
          </p:nvSpPr>
          <p:spPr>
            <a:xfrm>
              <a:off x="10372930" y="4092393"/>
              <a:ext cx="100648" cy="308329"/>
            </a:xfrm>
            <a:custGeom>
              <a:avLst/>
              <a:gdLst>
                <a:gd name="connsiteX0" fmla="*/ 2032 w 100648"/>
                <a:gd name="connsiteY0" fmla="*/ 307755 h 308329"/>
                <a:gd name="connsiteX1" fmla="*/ 43161 w 100648"/>
                <a:gd name="connsiteY1" fmla="*/ 188859 h 308329"/>
                <a:gd name="connsiteX2" fmla="*/ 81028 w 100648"/>
                <a:gd name="connsiteY2" fmla="*/ 68931 h 308329"/>
                <a:gd name="connsiteX3" fmla="*/ 100649 w 100648"/>
                <a:gd name="connsiteY3" fmla="*/ 663 h 308329"/>
                <a:gd name="connsiteX4" fmla="*/ 99562 w 100648"/>
                <a:gd name="connsiteY4" fmla="*/ 320 h 308329"/>
                <a:gd name="connsiteX5" fmla="*/ 58033 w 100648"/>
                <a:gd name="connsiteY5" fmla="*/ 118930 h 308329"/>
                <a:gd name="connsiteX6" fmla="*/ 19593 w 100648"/>
                <a:gd name="connsiteY6" fmla="*/ 238799 h 308329"/>
                <a:gd name="connsiteX7" fmla="*/ 30 w 100648"/>
                <a:gd name="connsiteY7" fmla="*/ 307067 h 308329"/>
                <a:gd name="connsiteX8" fmla="*/ 2032 w 100648"/>
                <a:gd name="connsiteY8" fmla="*/ 307755 h 30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648" h="308329">
                  <a:moveTo>
                    <a:pt x="2032" y="307755"/>
                  </a:moveTo>
                  <a:cubicBezTo>
                    <a:pt x="17191" y="268581"/>
                    <a:pt x="30233" y="228720"/>
                    <a:pt x="43161" y="188859"/>
                  </a:cubicBezTo>
                  <a:cubicBezTo>
                    <a:pt x="56088" y="148997"/>
                    <a:pt x="69131" y="109136"/>
                    <a:pt x="81028" y="68931"/>
                  </a:cubicBezTo>
                  <a:cubicBezTo>
                    <a:pt x="87778" y="46023"/>
                    <a:pt x="94700" y="23572"/>
                    <a:pt x="100649" y="663"/>
                  </a:cubicBezTo>
                  <a:cubicBezTo>
                    <a:pt x="100649" y="91"/>
                    <a:pt x="99791" y="-310"/>
                    <a:pt x="99562" y="320"/>
                  </a:cubicBezTo>
                  <a:cubicBezTo>
                    <a:pt x="84403" y="39379"/>
                    <a:pt x="70961" y="79240"/>
                    <a:pt x="58033" y="118930"/>
                  </a:cubicBezTo>
                  <a:cubicBezTo>
                    <a:pt x="45106" y="158619"/>
                    <a:pt x="32006" y="198709"/>
                    <a:pt x="19593" y="238799"/>
                  </a:cubicBezTo>
                  <a:cubicBezTo>
                    <a:pt x="12615" y="261422"/>
                    <a:pt x="5979" y="284159"/>
                    <a:pt x="30" y="307067"/>
                  </a:cubicBezTo>
                  <a:cubicBezTo>
                    <a:pt x="-256" y="308156"/>
                    <a:pt x="1575" y="308900"/>
                    <a:pt x="2032" y="307755"/>
                  </a:cubicBezTo>
                  <a:close/>
                </a:path>
              </a:pathLst>
            </a:custGeom>
            <a:solidFill>
              <a:srgbClr val="263238"/>
            </a:solidFill>
            <a:ln w="571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6745BEB4-B0FA-E4B1-2A05-C6E9528C7F67}"/>
                </a:ext>
              </a:extLst>
            </p:cNvPr>
            <p:cNvSpPr/>
            <p:nvPr/>
          </p:nvSpPr>
          <p:spPr>
            <a:xfrm>
              <a:off x="10405813" y="4004004"/>
              <a:ext cx="160798" cy="163171"/>
            </a:xfrm>
            <a:custGeom>
              <a:avLst/>
              <a:gdLst>
                <a:gd name="connsiteX0" fmla="*/ 3699 w 160798"/>
                <a:gd name="connsiteY0" fmla="*/ 224 h 163171"/>
                <a:gd name="connsiteX1" fmla="*/ 154141 w 160798"/>
                <a:gd name="connsiteY1" fmla="*/ 143403 h 163171"/>
                <a:gd name="connsiteX2" fmla="*/ 160776 w 160798"/>
                <a:gd name="connsiteY2" fmla="*/ 163162 h 163171"/>
                <a:gd name="connsiteX3" fmla="*/ 3527 w 160798"/>
                <a:gd name="connsiteY3" fmla="*/ 6581 h 163171"/>
                <a:gd name="connsiteX4" fmla="*/ 2155 w 160798"/>
                <a:gd name="connsiteY4" fmla="*/ 10361 h 163171"/>
                <a:gd name="connsiteX5" fmla="*/ 153 w 160798"/>
                <a:gd name="connsiteY5" fmla="*/ 10361 h 163171"/>
                <a:gd name="connsiteX6" fmla="*/ 153 w 160798"/>
                <a:gd name="connsiteY6" fmla="*/ 2686 h 163171"/>
                <a:gd name="connsiteX7" fmla="*/ 2498 w 160798"/>
                <a:gd name="connsiteY7" fmla="*/ 6 h 163171"/>
                <a:gd name="connsiteX8" fmla="*/ 3699 w 160798"/>
                <a:gd name="connsiteY8" fmla="*/ 224 h 16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798" h="163171">
                  <a:moveTo>
                    <a:pt x="3699" y="224"/>
                  </a:moveTo>
                  <a:cubicBezTo>
                    <a:pt x="18800" y="8700"/>
                    <a:pt x="84812" y="61275"/>
                    <a:pt x="154141" y="143403"/>
                  </a:cubicBezTo>
                  <a:cubicBezTo>
                    <a:pt x="154599" y="143919"/>
                    <a:pt x="161234" y="163677"/>
                    <a:pt x="160776" y="163162"/>
                  </a:cubicBezTo>
                  <a:cubicBezTo>
                    <a:pt x="105233" y="95753"/>
                    <a:pt x="16283" y="18722"/>
                    <a:pt x="3527" y="6581"/>
                  </a:cubicBezTo>
                  <a:cubicBezTo>
                    <a:pt x="3144" y="7870"/>
                    <a:pt x="2687" y="9129"/>
                    <a:pt x="2155" y="10361"/>
                  </a:cubicBezTo>
                  <a:cubicBezTo>
                    <a:pt x="1754" y="11220"/>
                    <a:pt x="324" y="11334"/>
                    <a:pt x="153" y="10361"/>
                  </a:cubicBezTo>
                  <a:cubicBezTo>
                    <a:pt x="-191" y="7726"/>
                    <a:pt x="153" y="5321"/>
                    <a:pt x="153" y="2686"/>
                  </a:cubicBezTo>
                  <a:cubicBezTo>
                    <a:pt x="61" y="1300"/>
                    <a:pt x="1114" y="98"/>
                    <a:pt x="2498" y="6"/>
                  </a:cubicBezTo>
                  <a:cubicBezTo>
                    <a:pt x="2910" y="-23"/>
                    <a:pt x="3321" y="52"/>
                    <a:pt x="3699" y="224"/>
                  </a:cubicBezTo>
                  <a:close/>
                </a:path>
              </a:pathLst>
            </a:custGeom>
            <a:solidFill>
              <a:srgbClr val="263238"/>
            </a:solidFill>
            <a:ln w="571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ECA61C99-5E6A-A72D-0CEA-D7B156DDC3A6}"/>
                </a:ext>
              </a:extLst>
            </p:cNvPr>
            <p:cNvSpPr/>
            <p:nvPr/>
          </p:nvSpPr>
          <p:spPr>
            <a:xfrm>
              <a:off x="10287271" y="3916774"/>
              <a:ext cx="520139" cy="591819"/>
            </a:xfrm>
            <a:custGeom>
              <a:avLst/>
              <a:gdLst>
                <a:gd name="connsiteX0" fmla="*/ 9038 w 520139"/>
                <a:gd name="connsiteY0" fmla="*/ 432402 h 591819"/>
                <a:gd name="connsiteX1" fmla="*/ 1144 w 520139"/>
                <a:gd name="connsiteY1" fmla="*/ 458174 h 591819"/>
                <a:gd name="connsiteX2" fmla="*/ 858 w 520139"/>
                <a:gd name="connsiteY2" fmla="*/ 457373 h 591819"/>
                <a:gd name="connsiteX3" fmla="*/ 219313 w 520139"/>
                <a:gd name="connsiteY3" fmla="*/ 566189 h 591819"/>
                <a:gd name="connsiteX4" fmla="*/ 306718 w 520139"/>
                <a:gd name="connsiteY4" fmla="*/ 580221 h 591819"/>
                <a:gd name="connsiteX5" fmla="*/ 401960 w 520139"/>
                <a:gd name="connsiteY5" fmla="*/ 472550 h 591819"/>
                <a:gd name="connsiteX6" fmla="*/ 478439 w 520139"/>
                <a:gd name="connsiteY6" fmla="*/ 241057 h 591819"/>
                <a:gd name="connsiteX7" fmla="*/ 520140 w 520139"/>
                <a:gd name="connsiteY7" fmla="*/ 0 h 591819"/>
                <a:gd name="connsiteX8" fmla="*/ 486848 w 520139"/>
                <a:gd name="connsiteY8" fmla="*/ 243291 h 591819"/>
                <a:gd name="connsiteX9" fmla="*/ 412485 w 520139"/>
                <a:gd name="connsiteY9" fmla="*/ 477761 h 591819"/>
                <a:gd name="connsiteX10" fmla="*/ 308835 w 520139"/>
                <a:gd name="connsiteY10" fmla="*/ 590644 h 591819"/>
                <a:gd name="connsiteX11" fmla="*/ 216568 w 520139"/>
                <a:gd name="connsiteY11" fmla="*/ 575181 h 591819"/>
                <a:gd name="connsiteX12" fmla="*/ 400 w 520139"/>
                <a:gd name="connsiteY12" fmla="*/ 458862 h 591819"/>
                <a:gd name="connsiteX13" fmla="*/ 0 w 520139"/>
                <a:gd name="connsiteY13" fmla="*/ 458575 h 591819"/>
                <a:gd name="connsiteX14" fmla="*/ 0 w 520139"/>
                <a:gd name="connsiteY14" fmla="*/ 458060 h 591819"/>
                <a:gd name="connsiteX15" fmla="*/ 9152 w 520139"/>
                <a:gd name="connsiteY15" fmla="*/ 432631 h 591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0139" h="591819">
                  <a:moveTo>
                    <a:pt x="9038" y="432402"/>
                  </a:moveTo>
                  <a:lnTo>
                    <a:pt x="1144" y="458174"/>
                  </a:lnTo>
                  <a:lnTo>
                    <a:pt x="858" y="457373"/>
                  </a:lnTo>
                  <a:cubicBezTo>
                    <a:pt x="70645" y="499009"/>
                    <a:pt x="142662" y="539157"/>
                    <a:pt x="219313" y="566189"/>
                  </a:cubicBezTo>
                  <a:cubicBezTo>
                    <a:pt x="247514" y="575124"/>
                    <a:pt x="277259" y="584802"/>
                    <a:pt x="306718" y="580221"/>
                  </a:cubicBezTo>
                  <a:cubicBezTo>
                    <a:pt x="353681" y="568766"/>
                    <a:pt x="381367" y="512869"/>
                    <a:pt x="401960" y="472550"/>
                  </a:cubicBezTo>
                  <a:cubicBezTo>
                    <a:pt x="436968" y="399299"/>
                    <a:pt x="459162" y="320207"/>
                    <a:pt x="478439" y="241057"/>
                  </a:cubicBezTo>
                  <a:cubicBezTo>
                    <a:pt x="497636" y="161713"/>
                    <a:pt x="511565" y="81183"/>
                    <a:pt x="520140" y="0"/>
                  </a:cubicBezTo>
                  <a:cubicBezTo>
                    <a:pt x="515769" y="81876"/>
                    <a:pt x="504638" y="163253"/>
                    <a:pt x="486848" y="243291"/>
                  </a:cubicBezTo>
                  <a:cubicBezTo>
                    <a:pt x="469344" y="323471"/>
                    <a:pt x="446806" y="402964"/>
                    <a:pt x="412485" y="477761"/>
                  </a:cubicBezTo>
                  <a:cubicBezTo>
                    <a:pt x="390748" y="520715"/>
                    <a:pt x="359916" y="579018"/>
                    <a:pt x="308835" y="590644"/>
                  </a:cubicBezTo>
                  <a:cubicBezTo>
                    <a:pt x="277202" y="595283"/>
                    <a:pt x="245912" y="585375"/>
                    <a:pt x="216568" y="575181"/>
                  </a:cubicBezTo>
                  <a:cubicBezTo>
                    <a:pt x="139631" y="546029"/>
                    <a:pt x="68643" y="504221"/>
                    <a:pt x="400" y="458862"/>
                  </a:cubicBezTo>
                  <a:lnTo>
                    <a:pt x="0" y="458575"/>
                  </a:lnTo>
                  <a:lnTo>
                    <a:pt x="0" y="458060"/>
                  </a:lnTo>
                  <a:lnTo>
                    <a:pt x="9152" y="432631"/>
                  </a:lnTo>
                  <a:close/>
                </a:path>
              </a:pathLst>
            </a:custGeom>
            <a:solidFill>
              <a:srgbClr val="263238"/>
            </a:solidFill>
            <a:ln w="571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890ACC0D-67F1-4495-BE77-D4B5B0D6A64F}"/>
                </a:ext>
              </a:extLst>
            </p:cNvPr>
            <p:cNvSpPr/>
            <p:nvPr/>
          </p:nvSpPr>
          <p:spPr>
            <a:xfrm>
              <a:off x="10803121" y="3926052"/>
              <a:ext cx="12337" cy="40777"/>
            </a:xfrm>
            <a:custGeom>
              <a:avLst/>
              <a:gdLst>
                <a:gd name="connsiteX0" fmla="*/ 12184 w 12337"/>
                <a:gd name="connsiteY0" fmla="*/ 0 h 40777"/>
                <a:gd name="connsiteX1" fmla="*/ 0 w 12337"/>
                <a:gd name="connsiteY1" fmla="*/ 40778 h 40777"/>
                <a:gd name="connsiteX2" fmla="*/ 12184 w 12337"/>
                <a:gd name="connsiteY2" fmla="*/ 0 h 40777"/>
              </a:gdLst>
              <a:ahLst/>
              <a:cxnLst>
                <a:cxn ang="0">
                  <a:pos x="connsiteX0" y="connsiteY0"/>
                </a:cxn>
                <a:cxn ang="0">
                  <a:pos x="connsiteX1" y="connsiteY1"/>
                </a:cxn>
                <a:cxn ang="0">
                  <a:pos x="connsiteX2" y="connsiteY2"/>
                </a:cxn>
              </a:cxnLst>
              <a:rect l="l" t="t" r="r" b="b"/>
              <a:pathLst>
                <a:path w="12337" h="40777">
                  <a:moveTo>
                    <a:pt x="12184" y="0"/>
                  </a:moveTo>
                  <a:cubicBezTo>
                    <a:pt x="13231" y="14627"/>
                    <a:pt x="8895" y="29128"/>
                    <a:pt x="0" y="40778"/>
                  </a:cubicBezTo>
                  <a:cubicBezTo>
                    <a:pt x="7144" y="28304"/>
                    <a:pt x="11314" y="14352"/>
                    <a:pt x="12184" y="0"/>
                  </a:cubicBezTo>
                  <a:close/>
                </a:path>
              </a:pathLst>
            </a:custGeom>
            <a:solidFill>
              <a:srgbClr val="263238"/>
            </a:solidFill>
            <a:ln w="571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580914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CB489F3-11D3-6D12-9BD7-59132D09BA9C}"/>
              </a:ext>
            </a:extLst>
          </p:cNvPr>
          <p:cNvSpPr>
            <a:spLocks noGrp="1"/>
          </p:cNvSpPr>
          <p:nvPr>
            <p:ph type="title"/>
          </p:nvPr>
        </p:nvSpPr>
        <p:spPr>
          <a:xfrm>
            <a:off x="266303" y="204607"/>
            <a:ext cx="5063106" cy="404269"/>
          </a:xfrm>
        </p:spPr>
        <p:txBody>
          <a:bodyPr/>
          <a:lstStyle/>
          <a:p>
            <a:r>
              <a:rPr lang="en-US" sz="3200" b="1" dirty="0">
                <a:solidFill>
                  <a:schemeClr val="tx1"/>
                </a:solidFill>
                <a:latin typeface="+mn-lt"/>
                <a:ea typeface="Roboto"/>
                <a:cs typeface="Roboto"/>
              </a:rPr>
              <a:t>ETF Form</a:t>
            </a:r>
            <a:endParaRPr lang="en-US" dirty="0">
              <a:solidFill>
                <a:schemeClr val="tx1"/>
              </a:solidFill>
            </a:endParaRPr>
          </a:p>
        </p:txBody>
      </p:sp>
      <p:sp>
        <p:nvSpPr>
          <p:cNvPr id="6" name="Title 2">
            <a:extLst>
              <a:ext uri="{FF2B5EF4-FFF2-40B4-BE49-F238E27FC236}">
                <a16:creationId xmlns:a16="http://schemas.microsoft.com/office/drawing/2014/main" id="{D534F2E6-C079-E2E0-A72C-3C4BADCC7023}"/>
              </a:ext>
            </a:extLst>
          </p:cNvPr>
          <p:cNvSpPr txBox="1">
            <a:spLocks/>
          </p:cNvSpPr>
          <p:nvPr/>
        </p:nvSpPr>
        <p:spPr>
          <a:xfrm>
            <a:off x="288508" y="637692"/>
            <a:ext cx="5063106" cy="4042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mj-lt"/>
                <a:ea typeface="Fira Sans Extra Condensed SemiBold"/>
                <a:cs typeface="Fira Sans Extra Condensed SemiBold"/>
                <a:sym typeface="Fira Sans Extra Condensed SemiBold"/>
              </a:defRPr>
            </a:lvl1pPr>
            <a:lvl2pPr marR="0" lvl="1"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r>
              <a:rPr lang="en-US" sz="2000" dirty="0">
                <a:solidFill>
                  <a:schemeClr val="tx1"/>
                </a:solidFill>
                <a:latin typeface="Arial"/>
                <a:cs typeface="Arial"/>
              </a:rPr>
              <a:t>Completion Process</a:t>
            </a:r>
          </a:p>
        </p:txBody>
      </p:sp>
      <p:pic>
        <p:nvPicPr>
          <p:cNvPr id="9" name="Picture 8" descr="A close up of a ETF form of section 20, remarks.">
            <a:extLst>
              <a:ext uri="{FF2B5EF4-FFF2-40B4-BE49-F238E27FC236}">
                <a16:creationId xmlns:a16="http://schemas.microsoft.com/office/drawing/2014/main" id="{9FFB3BE7-28C7-30F1-7D33-E7FD9B8ED3BD}"/>
              </a:ext>
            </a:extLst>
          </p:cNvPr>
          <p:cNvPicPr>
            <a:picLocks noChangeAspect="1"/>
          </p:cNvPicPr>
          <p:nvPr/>
        </p:nvPicPr>
        <p:blipFill rotWithShape="1">
          <a:blip r:embed="rId2"/>
          <a:srcRect l="47633" t="45769" r="2860" b="46308"/>
          <a:stretch/>
        </p:blipFill>
        <p:spPr>
          <a:xfrm>
            <a:off x="6006318" y="835481"/>
            <a:ext cx="5240975" cy="1075789"/>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85397075-23D0-6DE1-5DFD-C35CE14AFB11}"/>
              </a:ext>
            </a:extLst>
          </p:cNvPr>
          <p:cNvSpPr txBox="1"/>
          <p:nvPr/>
        </p:nvSpPr>
        <p:spPr>
          <a:xfrm>
            <a:off x="367862" y="1716689"/>
            <a:ext cx="944179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Roboto"/>
              </a:rPr>
              <a:t>Section 20:</a:t>
            </a:r>
            <a:endParaRPr lang="en-US" dirty="0"/>
          </a:p>
          <a:p>
            <a:r>
              <a:rPr lang="en-US" dirty="0">
                <a:latin typeface="Roboto"/>
              </a:rPr>
              <a:t>Remarks section can include the following but not limited to:</a:t>
            </a:r>
            <a:endParaRPr lang="en-US" dirty="0"/>
          </a:p>
          <a:p>
            <a:pPr marL="285750" indent="-285750">
              <a:buChar char="•"/>
            </a:pPr>
            <a:r>
              <a:rPr lang="en-US" dirty="0">
                <a:latin typeface="Roboto"/>
              </a:rPr>
              <a:t>Requested effective start date for the student employee </a:t>
            </a:r>
          </a:p>
          <a:p>
            <a:pPr marL="285750" indent="-285750">
              <a:buChar char="•"/>
            </a:pPr>
            <a:endParaRPr lang="en-US" dirty="0">
              <a:latin typeface="Roboto"/>
            </a:endParaRPr>
          </a:p>
        </p:txBody>
      </p:sp>
      <p:sp>
        <p:nvSpPr>
          <p:cNvPr id="3" name="TextBox 2">
            <a:extLst>
              <a:ext uri="{FF2B5EF4-FFF2-40B4-BE49-F238E27FC236}">
                <a16:creationId xmlns:a16="http://schemas.microsoft.com/office/drawing/2014/main" id="{098B7334-9FE0-4E67-2E0A-66730477D718}"/>
              </a:ext>
            </a:extLst>
          </p:cNvPr>
          <p:cNvSpPr txBox="1"/>
          <p:nvPr/>
        </p:nvSpPr>
        <p:spPr>
          <a:xfrm>
            <a:off x="1535386" y="3549540"/>
            <a:ext cx="994103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t>NOTE:</a:t>
            </a:r>
            <a:r>
              <a:rPr lang="en-US" dirty="0"/>
              <a:t> </a:t>
            </a:r>
            <a:r>
              <a:rPr lang="en-US" b="1" dirty="0"/>
              <a:t>Specific start dates can be requested, but it does not guarantee the start date of student employment.</a:t>
            </a:r>
          </a:p>
        </p:txBody>
      </p:sp>
      <p:pic>
        <p:nvPicPr>
          <p:cNvPr id="5" name="Picture 4">
            <a:extLst>
              <a:ext uri="{FF2B5EF4-FFF2-40B4-BE49-F238E27FC236}">
                <a16:creationId xmlns:a16="http://schemas.microsoft.com/office/drawing/2014/main" id="{83BFD1B4-4633-4A84-56A5-20EC2031A19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819" y="2591513"/>
            <a:ext cx="3241675" cy="3163942"/>
          </a:xfrm>
          <a:prstGeom prst="rect">
            <a:avLst/>
          </a:prstGeom>
        </p:spPr>
      </p:pic>
    </p:spTree>
    <p:extLst>
      <p:ext uri="{BB962C8B-B14F-4D97-AF65-F5344CB8AC3E}">
        <p14:creationId xmlns:p14="http://schemas.microsoft.com/office/powerpoint/2010/main" val="3557790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5B7A4D-A720-ACFB-7390-EFF75922F4F5}"/>
              </a:ext>
            </a:extLst>
          </p:cNvPr>
          <p:cNvSpPr txBox="1">
            <a:spLocks noGrp="1"/>
          </p:cNvSpPr>
          <p:nvPr>
            <p:ph type="title" idx="4294967295"/>
          </p:nvPr>
        </p:nvSpPr>
        <p:spPr>
          <a:xfrm>
            <a:off x="462027" y="181627"/>
            <a:ext cx="897307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000000"/>
                </a:solidFill>
                <a:effectLst/>
                <a:uLnTx/>
                <a:uFillTx/>
                <a:latin typeface="Roboto Bold"/>
                <a:ea typeface="Arial"/>
                <a:cs typeface="Arial"/>
                <a:sym typeface="Arial"/>
              </a:rPr>
              <a:t>Frequently Asked Questions</a:t>
            </a:r>
            <a:endParaRPr kumimoji="0" lang="en-US" sz="1400" b="1" i="0" u="none" strike="noStrike" kern="0" cap="none" spc="0" normalizeH="0" baseline="0" noProof="0" dirty="0">
              <a:ln>
                <a:noFill/>
              </a:ln>
              <a:solidFill>
                <a:srgbClr val="000000"/>
              </a:solidFill>
              <a:effectLst/>
              <a:uLnTx/>
              <a:uFillTx/>
              <a:latin typeface="Roboto Bold"/>
              <a:ea typeface="Arial"/>
              <a:cs typeface="Arial"/>
              <a:sym typeface="Arial"/>
            </a:endParaRPr>
          </a:p>
        </p:txBody>
      </p:sp>
      <p:sp>
        <p:nvSpPr>
          <p:cNvPr id="2" name="TextBox 1">
            <a:extLst>
              <a:ext uri="{FF2B5EF4-FFF2-40B4-BE49-F238E27FC236}">
                <a16:creationId xmlns:a16="http://schemas.microsoft.com/office/drawing/2014/main" id="{AA25B476-8DEC-9D6D-4E4C-139F2F5E0B14}"/>
              </a:ext>
            </a:extLst>
          </p:cNvPr>
          <p:cNvSpPr txBox="1"/>
          <p:nvPr/>
        </p:nvSpPr>
        <p:spPr>
          <a:xfrm>
            <a:off x="452821" y="1023553"/>
            <a:ext cx="11526344"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AutoNum type="arabicPeriod"/>
            </a:pPr>
            <a:r>
              <a:rPr lang="en-US" sz="1300" b="1" dirty="0"/>
              <a:t>When should I submit ETFs to hire student employees?</a:t>
            </a:r>
          </a:p>
        </p:txBody>
      </p:sp>
      <p:sp>
        <p:nvSpPr>
          <p:cNvPr id="4" name="TextBox 3">
            <a:extLst>
              <a:ext uri="{FF2B5EF4-FFF2-40B4-BE49-F238E27FC236}">
                <a16:creationId xmlns:a16="http://schemas.microsoft.com/office/drawing/2014/main" id="{4A9D7FEB-22E0-9516-3E37-6736C81BBFBD}"/>
              </a:ext>
            </a:extLst>
          </p:cNvPr>
          <p:cNvSpPr txBox="1"/>
          <p:nvPr/>
        </p:nvSpPr>
        <p:spPr>
          <a:xfrm>
            <a:off x="731076" y="1243991"/>
            <a:ext cx="10727368"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300" dirty="0"/>
              <a:t>To ensure a timely start of employment, we encourage you to submit hiring documents as early as possible.  Visit our </a:t>
            </a:r>
            <a:r>
              <a:rPr lang="en-US" sz="1300" dirty="0">
                <a:hlinkClick r:id="rId2"/>
              </a:rPr>
              <a:t>dates and deadlines</a:t>
            </a:r>
            <a:r>
              <a:rPr lang="en-US" sz="1300" dirty="0"/>
              <a:t> webpage to plan the hiring process timelines. </a:t>
            </a:r>
          </a:p>
        </p:txBody>
      </p:sp>
      <p:sp>
        <p:nvSpPr>
          <p:cNvPr id="5" name="TextBox 4">
            <a:extLst>
              <a:ext uri="{FF2B5EF4-FFF2-40B4-BE49-F238E27FC236}">
                <a16:creationId xmlns:a16="http://schemas.microsoft.com/office/drawing/2014/main" id="{EB4D2114-E289-3B86-B4A1-693734D402BA}"/>
              </a:ext>
            </a:extLst>
          </p:cNvPr>
          <p:cNvSpPr txBox="1"/>
          <p:nvPr/>
        </p:nvSpPr>
        <p:spPr>
          <a:xfrm>
            <a:off x="463064" y="1987878"/>
            <a:ext cx="11131020"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b="1" dirty="0"/>
              <a:t>2.   If I </a:t>
            </a:r>
            <a:r>
              <a:rPr lang="en-US" sz="1300" b="1" dirty="0">
                <a:ea typeface="Roboto"/>
              </a:rPr>
              <a:t>request a specific effective start date for a student employee, are they allowed to start working at the requested date?</a:t>
            </a:r>
            <a:endParaRPr lang="en-US" sz="1300" b="1" dirty="0"/>
          </a:p>
        </p:txBody>
      </p:sp>
      <p:sp>
        <p:nvSpPr>
          <p:cNvPr id="7" name="TextBox 6">
            <a:extLst>
              <a:ext uri="{FF2B5EF4-FFF2-40B4-BE49-F238E27FC236}">
                <a16:creationId xmlns:a16="http://schemas.microsoft.com/office/drawing/2014/main" id="{3E397EB6-A51C-B863-3E2C-E63293B65823}"/>
              </a:ext>
            </a:extLst>
          </p:cNvPr>
          <p:cNvSpPr txBox="1"/>
          <p:nvPr/>
        </p:nvSpPr>
        <p:spPr>
          <a:xfrm>
            <a:off x="702500" y="2274647"/>
            <a:ext cx="10727368"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300" dirty="0"/>
              <a:t>No, the effective start date is determined when the authorization to work notification is provided to the student employee by the Career Center. Student employees are not allowed to begin work until they receive an Authorization to Work notice by email.</a:t>
            </a:r>
          </a:p>
        </p:txBody>
      </p:sp>
      <p:sp>
        <p:nvSpPr>
          <p:cNvPr id="6" name="TextBox 5">
            <a:extLst>
              <a:ext uri="{FF2B5EF4-FFF2-40B4-BE49-F238E27FC236}">
                <a16:creationId xmlns:a16="http://schemas.microsoft.com/office/drawing/2014/main" id="{873FDFE8-F6C6-8D7C-D509-B86E9191F665}"/>
              </a:ext>
            </a:extLst>
          </p:cNvPr>
          <p:cNvSpPr txBox="1"/>
          <p:nvPr/>
        </p:nvSpPr>
        <p:spPr>
          <a:xfrm>
            <a:off x="472588" y="2997527"/>
            <a:ext cx="10359495"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b="1" dirty="0"/>
              <a:t>3.   What information on the ETF should align with the approved requisition?</a:t>
            </a:r>
            <a:endParaRPr lang="en-US" sz="1300" b="1" dirty="0">
              <a:ea typeface="Roboto"/>
            </a:endParaRPr>
          </a:p>
        </p:txBody>
      </p:sp>
      <p:sp>
        <p:nvSpPr>
          <p:cNvPr id="12" name="TextBox 11">
            <a:extLst>
              <a:ext uri="{FF2B5EF4-FFF2-40B4-BE49-F238E27FC236}">
                <a16:creationId xmlns:a16="http://schemas.microsoft.com/office/drawing/2014/main" id="{5886F5A7-AEEE-C671-C617-C4ED39D57F07}"/>
              </a:ext>
            </a:extLst>
          </p:cNvPr>
          <p:cNvSpPr txBox="1"/>
          <p:nvPr/>
        </p:nvSpPr>
        <p:spPr>
          <a:xfrm>
            <a:off x="740599" y="3284296"/>
            <a:ext cx="9812968"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300" dirty="0"/>
              <a:t>The Working title, Department Name, Department ID, Job classification, and Compensation must align with the approved requisition for the position the student will be hired for.</a:t>
            </a:r>
          </a:p>
        </p:txBody>
      </p:sp>
      <p:sp>
        <p:nvSpPr>
          <p:cNvPr id="9" name="TextBox 8">
            <a:extLst>
              <a:ext uri="{FF2B5EF4-FFF2-40B4-BE49-F238E27FC236}">
                <a16:creationId xmlns:a16="http://schemas.microsoft.com/office/drawing/2014/main" id="{A001A0C3-D324-F961-8399-7EBF33A5111C}"/>
              </a:ext>
            </a:extLst>
          </p:cNvPr>
          <p:cNvSpPr txBox="1"/>
          <p:nvPr/>
        </p:nvSpPr>
        <p:spPr>
          <a:xfrm>
            <a:off x="462346" y="3928678"/>
            <a:ext cx="11011994"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b="1" dirty="0"/>
              <a:t>4.  What factors can impact the processing of hire requests related to the submitted ETF form(s)?</a:t>
            </a:r>
          </a:p>
        </p:txBody>
      </p:sp>
      <p:sp>
        <p:nvSpPr>
          <p:cNvPr id="11" name="TextBox 10">
            <a:extLst>
              <a:ext uri="{FF2B5EF4-FFF2-40B4-BE49-F238E27FC236}">
                <a16:creationId xmlns:a16="http://schemas.microsoft.com/office/drawing/2014/main" id="{2978FC6B-70DD-0137-47E7-884BDBBFF155}"/>
              </a:ext>
            </a:extLst>
          </p:cNvPr>
          <p:cNvSpPr txBox="1"/>
          <p:nvPr/>
        </p:nvSpPr>
        <p:spPr>
          <a:xfrm>
            <a:off x="750126" y="4225316"/>
            <a:ext cx="10727368" cy="10926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300" dirty="0"/>
              <a:t>The following are examples of possible factors that impact the processing of hire request (note: list provides examples and is not all-inclusive)</a:t>
            </a:r>
            <a:endParaRPr lang="en-US" dirty="0"/>
          </a:p>
          <a:p>
            <a:pPr marL="742950" lvl="1" indent="-285750">
              <a:buFont typeface="Courier New"/>
              <a:buChar char="o"/>
            </a:pPr>
            <a:r>
              <a:rPr lang="en-US" sz="1300" dirty="0"/>
              <a:t>Incorrect information on the ETF</a:t>
            </a:r>
          </a:p>
          <a:p>
            <a:pPr marL="742950" lvl="1" indent="-285750">
              <a:buFont typeface="Courier New"/>
              <a:buChar char="o"/>
            </a:pPr>
            <a:r>
              <a:rPr lang="en-US" sz="1300" dirty="0"/>
              <a:t>Submission of ETFs to the incorrect email. All hire requests and corresponding documents must be sent to </a:t>
            </a:r>
            <a:r>
              <a:rPr lang="en-US" sz="1300" dirty="0">
                <a:hlinkClick r:id="rId3"/>
              </a:rPr>
              <a:t>studemp@calstatela.edu</a:t>
            </a:r>
            <a:r>
              <a:rPr lang="en-US" sz="1300" dirty="0"/>
              <a:t>.</a:t>
            </a:r>
          </a:p>
          <a:p>
            <a:pPr marL="742950" lvl="1" indent="-285750">
              <a:buFont typeface="Courier New"/>
              <a:buChar char="o"/>
            </a:pPr>
            <a:r>
              <a:rPr lang="en-US" sz="1300" dirty="0"/>
              <a:t>Sending many ETF forms in one PDF. Preferably, ETFs are sent as individual files. </a:t>
            </a:r>
          </a:p>
        </p:txBody>
      </p:sp>
    </p:spTree>
    <p:extLst>
      <p:ext uri="{BB962C8B-B14F-4D97-AF65-F5344CB8AC3E}">
        <p14:creationId xmlns:p14="http://schemas.microsoft.com/office/powerpoint/2010/main" val="3211059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C9DDAF-F584-515C-4866-9729AC4F50D7}"/>
              </a:ext>
            </a:extLst>
          </p:cNvPr>
          <p:cNvSpPr txBox="1">
            <a:spLocks noGrp="1"/>
          </p:cNvSpPr>
          <p:nvPr>
            <p:ph type="title" idx="4294967295"/>
          </p:nvPr>
        </p:nvSpPr>
        <p:spPr>
          <a:xfrm>
            <a:off x="618564" y="708212"/>
            <a:ext cx="9870141"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000000"/>
                </a:solidFill>
                <a:effectLst/>
                <a:uLnTx/>
                <a:uFillTx/>
                <a:latin typeface="Roboto"/>
                <a:ea typeface="Roboto"/>
                <a:cs typeface="Roboto"/>
                <a:sym typeface="Arial"/>
              </a:rPr>
              <a:t>Contact Information</a:t>
            </a:r>
          </a:p>
        </p:txBody>
      </p:sp>
      <p:sp>
        <p:nvSpPr>
          <p:cNvPr id="3" name="TextBox 2">
            <a:extLst>
              <a:ext uri="{FF2B5EF4-FFF2-40B4-BE49-F238E27FC236}">
                <a16:creationId xmlns:a16="http://schemas.microsoft.com/office/drawing/2014/main" id="{0C89BADB-5841-BF85-00BB-8F4562B0FF63}"/>
              </a:ext>
            </a:extLst>
          </p:cNvPr>
          <p:cNvSpPr txBox="1"/>
          <p:nvPr/>
        </p:nvSpPr>
        <p:spPr>
          <a:xfrm>
            <a:off x="1096396" y="2357596"/>
            <a:ext cx="534940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Experiential Learning Office </a:t>
            </a:r>
          </a:p>
          <a:p>
            <a:endParaRPr lang="en-US" sz="2400" dirty="0"/>
          </a:p>
          <a:p>
            <a:pPr marL="342900" indent="-342900">
              <a:buChar char="•"/>
            </a:pPr>
            <a:r>
              <a:rPr lang="en-US" sz="2400" dirty="0"/>
              <a:t>Email: studemp@calstatela.edu </a:t>
            </a:r>
          </a:p>
          <a:p>
            <a:pPr marL="342900" indent="-342900">
              <a:buChar char="•"/>
            </a:pPr>
            <a:r>
              <a:rPr lang="en-US" sz="2400" dirty="0"/>
              <a:t>Phone: 323-343-3293​ </a:t>
            </a:r>
          </a:p>
          <a:p>
            <a:pPr marL="342900" indent="-342900">
              <a:buChar char="•"/>
            </a:pPr>
            <a:r>
              <a:rPr lang="en-US" sz="2400" dirty="0"/>
              <a:t>Location: Career Center</a:t>
            </a:r>
          </a:p>
        </p:txBody>
      </p:sp>
      <p:pic>
        <p:nvPicPr>
          <p:cNvPr id="2" name="Graphic 1">
            <a:extLst>
              <a:ext uri="{FF2B5EF4-FFF2-40B4-BE49-F238E27FC236}">
                <a16:creationId xmlns:a16="http://schemas.microsoft.com/office/drawing/2014/main" id="{BFC659B6-6A14-1C19-9753-74BD2C473927}"/>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26685" y="1710151"/>
            <a:ext cx="4676384" cy="3082795"/>
          </a:xfrm>
          <a:prstGeom prst="rect">
            <a:avLst/>
          </a:prstGeom>
        </p:spPr>
      </p:pic>
    </p:spTree>
    <p:extLst>
      <p:ext uri="{BB962C8B-B14F-4D97-AF65-F5344CB8AC3E}">
        <p14:creationId xmlns:p14="http://schemas.microsoft.com/office/powerpoint/2010/main" val="3237732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897C24-9324-C272-85E3-CF207942D93D}"/>
              </a:ext>
              <a:ext uri="{C183D7F6-B498-43B3-948B-1728B52AA6E4}">
                <adec:decorative xmlns:adec="http://schemas.microsoft.com/office/drawing/2017/decorative" val="1"/>
              </a:ext>
            </a:extLst>
          </p:cNvPr>
          <p:cNvSpPr/>
          <p:nvPr/>
        </p:nvSpPr>
        <p:spPr>
          <a:xfrm>
            <a:off x="164123" y="5773614"/>
            <a:ext cx="4138246" cy="80889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highlight>
                <a:srgbClr val="000000"/>
              </a:highlight>
              <a:ea typeface="Roboto"/>
              <a:cs typeface="Roboto"/>
            </a:endParaRPr>
          </a:p>
        </p:txBody>
      </p:sp>
      <p:sp>
        <p:nvSpPr>
          <p:cNvPr id="3" name="Title 2">
            <a:extLst>
              <a:ext uri="{FF2B5EF4-FFF2-40B4-BE49-F238E27FC236}">
                <a16:creationId xmlns:a16="http://schemas.microsoft.com/office/drawing/2014/main" id="{7F3197A2-8629-E434-4CC7-996CA07A6998}"/>
              </a:ext>
            </a:extLst>
          </p:cNvPr>
          <p:cNvSpPr>
            <a:spLocks noGrp="1"/>
          </p:cNvSpPr>
          <p:nvPr>
            <p:ph type="title"/>
          </p:nvPr>
        </p:nvSpPr>
        <p:spPr>
          <a:xfrm>
            <a:off x="284232" y="204607"/>
            <a:ext cx="6533318" cy="431163"/>
          </a:xfrm>
        </p:spPr>
        <p:txBody>
          <a:bodyPr/>
          <a:lstStyle/>
          <a:p>
            <a:pPr algn="l"/>
            <a:r>
              <a:rPr lang="en-US" sz="3200" b="1" dirty="0">
                <a:solidFill>
                  <a:schemeClr val="tx1"/>
                </a:solidFill>
                <a:latin typeface="Arial"/>
                <a:ea typeface="Roboto"/>
                <a:cs typeface="Arial"/>
              </a:rPr>
              <a:t>ETF Completion Handbook</a:t>
            </a:r>
            <a:endParaRPr lang="en-US" sz="3200" b="1" dirty="0">
              <a:solidFill>
                <a:schemeClr val="tx1"/>
              </a:solidFill>
              <a:latin typeface="Arial"/>
              <a:ea typeface="+mj-lt"/>
              <a:cs typeface="+mj-lt"/>
            </a:endParaRPr>
          </a:p>
        </p:txBody>
      </p:sp>
      <p:sp>
        <p:nvSpPr>
          <p:cNvPr id="5" name="Title 2">
            <a:extLst>
              <a:ext uri="{FF2B5EF4-FFF2-40B4-BE49-F238E27FC236}">
                <a16:creationId xmlns:a16="http://schemas.microsoft.com/office/drawing/2014/main" id="{4B7B8E60-F4C6-33AD-6007-F3787C74FEF1}"/>
              </a:ext>
            </a:extLst>
          </p:cNvPr>
          <p:cNvSpPr txBox="1">
            <a:spLocks/>
          </p:cNvSpPr>
          <p:nvPr/>
        </p:nvSpPr>
        <p:spPr>
          <a:xfrm>
            <a:off x="288508" y="637692"/>
            <a:ext cx="5063106" cy="4042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mj-lt"/>
                <a:ea typeface="Fira Sans Extra Condensed SemiBold"/>
                <a:cs typeface="Fira Sans Extra Condensed SemiBold"/>
                <a:sym typeface="Fira Sans Extra Condensed SemiBold"/>
              </a:defRPr>
            </a:lvl1pPr>
            <a:lvl2pPr marR="0" lvl="1"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r>
              <a:rPr lang="en-US" sz="2000" dirty="0">
                <a:solidFill>
                  <a:schemeClr val="tx1"/>
                </a:solidFill>
                <a:latin typeface="Arial"/>
                <a:cs typeface="Arial"/>
              </a:rPr>
              <a:t>Purpose </a:t>
            </a:r>
            <a:endParaRPr lang="en-US" dirty="0">
              <a:latin typeface="Arial"/>
              <a:cs typeface="Arial"/>
            </a:endParaRPr>
          </a:p>
        </p:txBody>
      </p:sp>
      <p:pic>
        <p:nvPicPr>
          <p:cNvPr id="4" name="Picture 3" descr="A ETF document with text and numbers&#10;&#10;">
            <a:extLst>
              <a:ext uri="{FF2B5EF4-FFF2-40B4-BE49-F238E27FC236}">
                <a16:creationId xmlns:a16="http://schemas.microsoft.com/office/drawing/2014/main" id="{623D7F98-E593-3918-1C2B-E69CA389CA7D}"/>
              </a:ext>
            </a:extLst>
          </p:cNvPr>
          <p:cNvPicPr>
            <a:picLocks noChangeAspect="1"/>
          </p:cNvPicPr>
          <p:nvPr/>
        </p:nvPicPr>
        <p:blipFill>
          <a:blip r:embed="rId3"/>
          <a:stretch>
            <a:fillRect/>
          </a:stretch>
        </p:blipFill>
        <p:spPr>
          <a:xfrm>
            <a:off x="7662189" y="469204"/>
            <a:ext cx="3602899" cy="4668448"/>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82012EEE-DA51-EE02-8ACE-C8A1F395DEC4}"/>
              </a:ext>
            </a:extLst>
          </p:cNvPr>
          <p:cNvSpPr txBox="1"/>
          <p:nvPr/>
        </p:nvSpPr>
        <p:spPr>
          <a:xfrm>
            <a:off x="291093" y="1303317"/>
            <a:ext cx="717732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ea typeface="Roboto"/>
              </a:rPr>
              <a:t>This handbook is intended to guide departments with the completion of the ETF form when hiring student employees.</a:t>
            </a:r>
          </a:p>
        </p:txBody>
      </p:sp>
      <p:sp>
        <p:nvSpPr>
          <p:cNvPr id="6" name="TextBox 5">
            <a:extLst>
              <a:ext uri="{FF2B5EF4-FFF2-40B4-BE49-F238E27FC236}">
                <a16:creationId xmlns:a16="http://schemas.microsoft.com/office/drawing/2014/main" id="{45160705-8EC3-B779-6BE3-5AB871E31E2C}"/>
              </a:ext>
            </a:extLst>
          </p:cNvPr>
          <p:cNvSpPr txBox="1"/>
          <p:nvPr/>
        </p:nvSpPr>
        <p:spPr>
          <a:xfrm>
            <a:off x="2235801" y="2582524"/>
            <a:ext cx="5179167" cy="8500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ea typeface="Roboto"/>
              </a:rPr>
              <a:t>NOTE</a:t>
            </a:r>
            <a:r>
              <a:rPr lang="en-US" sz="1600" dirty="0">
                <a:ea typeface="Roboto"/>
              </a:rPr>
              <a:t>: Questions related to sections of the ETF form not covered in this handbook should be directed to your department's resource manager.</a:t>
            </a:r>
          </a:p>
        </p:txBody>
      </p:sp>
      <p:pic>
        <p:nvPicPr>
          <p:cNvPr id="12" name="Picture 11">
            <a:extLst>
              <a:ext uri="{FF2B5EF4-FFF2-40B4-BE49-F238E27FC236}">
                <a16:creationId xmlns:a16="http://schemas.microsoft.com/office/drawing/2014/main" id="{593F25CF-2D9F-DCA6-AD47-20819C9291F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80" y="1715761"/>
            <a:ext cx="4302760" cy="4131672"/>
          </a:xfrm>
          <a:prstGeom prst="rect">
            <a:avLst/>
          </a:prstGeom>
        </p:spPr>
      </p:pic>
      <p:pic>
        <p:nvPicPr>
          <p:cNvPr id="10" name="Picture 9">
            <a:extLst>
              <a:ext uri="{FF2B5EF4-FFF2-40B4-BE49-F238E27FC236}">
                <a16:creationId xmlns:a16="http://schemas.microsoft.com/office/drawing/2014/main" id="{CD3EB335-17B1-1C11-42B7-B6180FB2760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64123" y="5845987"/>
            <a:ext cx="3677728" cy="835880"/>
          </a:xfrm>
          <a:prstGeom prst="rect">
            <a:avLst/>
          </a:prstGeom>
        </p:spPr>
      </p:pic>
    </p:spTree>
    <p:extLst>
      <p:ext uri="{BB962C8B-B14F-4D97-AF65-F5344CB8AC3E}">
        <p14:creationId xmlns:p14="http://schemas.microsoft.com/office/powerpoint/2010/main" val="2728800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897C24-9324-C272-85E3-CF207942D93D}"/>
              </a:ext>
              <a:ext uri="{C183D7F6-B498-43B3-948B-1728B52AA6E4}">
                <adec:decorative xmlns:adec="http://schemas.microsoft.com/office/drawing/2017/decorative" val="1"/>
              </a:ext>
            </a:extLst>
          </p:cNvPr>
          <p:cNvSpPr/>
          <p:nvPr/>
        </p:nvSpPr>
        <p:spPr>
          <a:xfrm>
            <a:off x="164123" y="5773614"/>
            <a:ext cx="4138246" cy="80889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highlight>
                <a:srgbClr val="000000"/>
              </a:highlight>
              <a:ea typeface="Roboto"/>
              <a:cs typeface="Roboto"/>
            </a:endParaRPr>
          </a:p>
        </p:txBody>
      </p:sp>
      <p:sp>
        <p:nvSpPr>
          <p:cNvPr id="3" name="Title 2">
            <a:extLst>
              <a:ext uri="{FF2B5EF4-FFF2-40B4-BE49-F238E27FC236}">
                <a16:creationId xmlns:a16="http://schemas.microsoft.com/office/drawing/2014/main" id="{7F3197A2-8629-E434-4CC7-996CA07A6998}"/>
              </a:ext>
            </a:extLst>
          </p:cNvPr>
          <p:cNvSpPr>
            <a:spLocks noGrp="1"/>
          </p:cNvSpPr>
          <p:nvPr>
            <p:ph type="title"/>
          </p:nvPr>
        </p:nvSpPr>
        <p:spPr>
          <a:xfrm>
            <a:off x="284232" y="204607"/>
            <a:ext cx="6533318" cy="431163"/>
          </a:xfrm>
        </p:spPr>
        <p:txBody>
          <a:bodyPr/>
          <a:lstStyle/>
          <a:p>
            <a:pPr algn="l"/>
            <a:r>
              <a:rPr lang="en-US" sz="3200" b="1" dirty="0">
                <a:solidFill>
                  <a:schemeClr val="tx1"/>
                </a:solidFill>
                <a:latin typeface="Arial"/>
                <a:ea typeface="Roboto"/>
                <a:cs typeface="Arial"/>
              </a:rPr>
              <a:t>ETF Form</a:t>
            </a:r>
            <a:endParaRPr lang="en-US" sz="3200" b="1" dirty="0">
              <a:solidFill>
                <a:schemeClr val="tx1"/>
              </a:solidFill>
              <a:latin typeface="Arial"/>
              <a:ea typeface="+mj-lt"/>
              <a:cs typeface="+mj-lt"/>
            </a:endParaRPr>
          </a:p>
        </p:txBody>
      </p:sp>
      <p:sp>
        <p:nvSpPr>
          <p:cNvPr id="5" name="Title 2">
            <a:extLst>
              <a:ext uri="{FF2B5EF4-FFF2-40B4-BE49-F238E27FC236}">
                <a16:creationId xmlns:a16="http://schemas.microsoft.com/office/drawing/2014/main" id="{4B7B8E60-F4C6-33AD-6007-F3787C74FEF1}"/>
              </a:ext>
            </a:extLst>
          </p:cNvPr>
          <p:cNvSpPr txBox="1">
            <a:spLocks/>
          </p:cNvSpPr>
          <p:nvPr/>
        </p:nvSpPr>
        <p:spPr>
          <a:xfrm>
            <a:off x="288508" y="637692"/>
            <a:ext cx="5063106" cy="4042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mj-lt"/>
                <a:ea typeface="Fira Sans Extra Condensed SemiBold"/>
                <a:cs typeface="Fira Sans Extra Condensed SemiBold"/>
                <a:sym typeface="Fira Sans Extra Condensed SemiBold"/>
              </a:defRPr>
            </a:lvl1pPr>
            <a:lvl2pPr marR="0" lvl="1"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r>
              <a:rPr lang="en-US" sz="2000" dirty="0">
                <a:solidFill>
                  <a:schemeClr val="tx1"/>
                </a:solidFill>
                <a:latin typeface="Arial"/>
                <a:cs typeface="Arial"/>
              </a:rPr>
              <a:t>Getting Started</a:t>
            </a:r>
            <a:endParaRPr lang="en-US" dirty="0">
              <a:solidFill>
                <a:schemeClr val="tx1"/>
              </a:solidFill>
            </a:endParaRPr>
          </a:p>
        </p:txBody>
      </p:sp>
      <p:pic>
        <p:nvPicPr>
          <p:cNvPr id="4" name="Picture 3" descr="A ETF document with text and numbers">
            <a:extLst>
              <a:ext uri="{FF2B5EF4-FFF2-40B4-BE49-F238E27FC236}">
                <a16:creationId xmlns:a16="http://schemas.microsoft.com/office/drawing/2014/main" id="{623D7F98-E593-3918-1C2B-E69CA389CA7D}"/>
              </a:ext>
            </a:extLst>
          </p:cNvPr>
          <p:cNvPicPr>
            <a:picLocks noChangeAspect="1"/>
          </p:cNvPicPr>
          <p:nvPr/>
        </p:nvPicPr>
        <p:blipFill>
          <a:blip r:embed="rId3"/>
          <a:stretch>
            <a:fillRect/>
          </a:stretch>
        </p:blipFill>
        <p:spPr>
          <a:xfrm>
            <a:off x="7662189" y="469204"/>
            <a:ext cx="3602899" cy="4668448"/>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78F413B2-BFDB-3490-0923-57DC12BA75D3}"/>
              </a:ext>
            </a:extLst>
          </p:cNvPr>
          <p:cNvSpPr txBox="1"/>
          <p:nvPr/>
        </p:nvSpPr>
        <p:spPr>
          <a:xfrm>
            <a:off x="1709237" y="1269352"/>
            <a:ext cx="5950545" cy="1323439"/>
          </a:xfrm>
          <a:prstGeom prst="rect">
            <a:avLst/>
          </a:prstGeom>
          <a:noFill/>
        </p:spPr>
        <p:txBody>
          <a:bodyPr wrap="square" lIns="91440" tIns="45720" rIns="91440" bIns="45720" anchor="t">
            <a:spAutoFit/>
          </a:bodyPr>
          <a:lstStyle/>
          <a:p>
            <a:pPr lvl="1"/>
            <a:r>
              <a:rPr lang="en-US" sz="1600" dirty="0">
                <a:solidFill>
                  <a:schemeClr val="tx1"/>
                </a:solidFill>
                <a:ea typeface="Roboto"/>
              </a:rPr>
              <a:t>Where can I access most up to date form?</a:t>
            </a:r>
          </a:p>
          <a:p>
            <a:pPr marL="285750" lvl="1" indent="-285750">
              <a:buFont typeface="Arial"/>
              <a:buChar char="•"/>
            </a:pPr>
            <a:r>
              <a:rPr lang="en-US" sz="1600" b="1" dirty="0">
                <a:solidFill>
                  <a:schemeClr val="tx1"/>
                </a:solidFill>
                <a:ea typeface="Roboto"/>
              </a:rPr>
              <a:t>Access the form using your </a:t>
            </a:r>
            <a:r>
              <a:rPr lang="en-US" sz="1600" b="1" u="sng" dirty="0">
                <a:solidFill>
                  <a:schemeClr val="tx1"/>
                </a:solidFill>
                <a:ea typeface="Roboto"/>
              </a:rPr>
              <a:t>Adobe Sign account.</a:t>
            </a:r>
            <a:endParaRPr lang="en-US" sz="1600" dirty="0">
              <a:solidFill>
                <a:schemeClr val="tx1"/>
              </a:solidFill>
              <a:ea typeface="Roboto"/>
            </a:endParaRPr>
          </a:p>
          <a:p>
            <a:pPr marL="285750" lvl="7" indent="-285750">
              <a:buFont typeface="Arial"/>
              <a:buChar char="•"/>
            </a:pPr>
            <a:r>
              <a:rPr lang="en-US" sz="1600" dirty="0">
                <a:solidFill>
                  <a:schemeClr val="tx1"/>
                </a:solidFill>
                <a:ea typeface="Roboto"/>
              </a:rPr>
              <a:t>You can also find the form at the Career Center's </a:t>
            </a:r>
            <a:r>
              <a:rPr lang="en-US" sz="1600" dirty="0">
                <a:solidFill>
                  <a:srgbClr val="0070C0"/>
                </a:solidFill>
                <a:ea typeface="Roboto"/>
                <a:hlinkClick r:id="rId4">
                  <a:extLst>
                    <a:ext uri="{A12FA001-AC4F-418D-AE19-62706E023703}">
                      <ahyp:hlinkClr xmlns:ahyp="http://schemas.microsoft.com/office/drawing/2018/hyperlinkcolor" val="tx"/>
                    </a:ext>
                  </a:extLst>
                </a:hlinkClick>
              </a:rPr>
              <a:t>Forms &amp; Documents</a:t>
            </a:r>
            <a:r>
              <a:rPr lang="en-US" sz="1600" dirty="0">
                <a:solidFill>
                  <a:srgbClr val="0070C0"/>
                </a:solidFill>
                <a:ea typeface="Roboto"/>
              </a:rPr>
              <a:t> </a:t>
            </a:r>
            <a:r>
              <a:rPr lang="en-US" sz="1600" dirty="0">
                <a:solidFill>
                  <a:schemeClr val="tx1"/>
                </a:solidFill>
                <a:ea typeface="Roboto"/>
              </a:rPr>
              <a:t>web page. </a:t>
            </a:r>
          </a:p>
          <a:p>
            <a:pPr lvl="1"/>
            <a:endParaRPr lang="en-US" sz="1600" b="1" u="sng" dirty="0">
              <a:solidFill>
                <a:schemeClr val="tx1"/>
              </a:solidFill>
              <a:ea typeface="Roboto"/>
            </a:endParaRPr>
          </a:p>
        </p:txBody>
      </p:sp>
      <p:pic>
        <p:nvPicPr>
          <p:cNvPr id="10" name="Picture 9">
            <a:extLst>
              <a:ext uri="{FF2B5EF4-FFF2-40B4-BE49-F238E27FC236}">
                <a16:creationId xmlns:a16="http://schemas.microsoft.com/office/drawing/2014/main" id="{9135B3BF-5FCD-51DD-1E08-0938FAAB069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flipH="1">
            <a:off x="166510" y="1927137"/>
            <a:ext cx="3928835" cy="3957410"/>
          </a:xfrm>
          <a:prstGeom prst="rect">
            <a:avLst/>
          </a:prstGeom>
        </p:spPr>
      </p:pic>
      <p:pic>
        <p:nvPicPr>
          <p:cNvPr id="6" name="Picture 5">
            <a:extLst>
              <a:ext uri="{FF2B5EF4-FFF2-40B4-BE49-F238E27FC236}">
                <a16:creationId xmlns:a16="http://schemas.microsoft.com/office/drawing/2014/main" id="{6FC4EBBC-F3AB-67A1-F9AD-61021839406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64123" y="5845987"/>
            <a:ext cx="3677728" cy="835880"/>
          </a:xfrm>
          <a:prstGeom prst="rect">
            <a:avLst/>
          </a:prstGeom>
        </p:spPr>
      </p:pic>
    </p:spTree>
    <p:extLst>
      <p:ext uri="{BB962C8B-B14F-4D97-AF65-F5344CB8AC3E}">
        <p14:creationId xmlns:p14="http://schemas.microsoft.com/office/powerpoint/2010/main" val="438799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897C24-9324-C272-85E3-CF207942D93D}"/>
              </a:ext>
              <a:ext uri="{C183D7F6-B498-43B3-948B-1728B52AA6E4}">
                <adec:decorative xmlns:adec="http://schemas.microsoft.com/office/drawing/2017/decorative" val="1"/>
              </a:ext>
            </a:extLst>
          </p:cNvPr>
          <p:cNvSpPr/>
          <p:nvPr/>
        </p:nvSpPr>
        <p:spPr>
          <a:xfrm>
            <a:off x="164123" y="5773614"/>
            <a:ext cx="4138246" cy="80889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highlight>
                <a:srgbClr val="000000"/>
              </a:highlight>
              <a:ea typeface="Roboto"/>
              <a:cs typeface="Roboto"/>
            </a:endParaRPr>
          </a:p>
        </p:txBody>
      </p:sp>
      <p:sp>
        <p:nvSpPr>
          <p:cNvPr id="3" name="Title 2">
            <a:extLst>
              <a:ext uri="{FF2B5EF4-FFF2-40B4-BE49-F238E27FC236}">
                <a16:creationId xmlns:a16="http://schemas.microsoft.com/office/drawing/2014/main" id="{7F3197A2-8629-E434-4CC7-996CA07A6998}"/>
              </a:ext>
            </a:extLst>
          </p:cNvPr>
          <p:cNvSpPr>
            <a:spLocks noGrp="1"/>
          </p:cNvSpPr>
          <p:nvPr>
            <p:ph type="title"/>
          </p:nvPr>
        </p:nvSpPr>
        <p:spPr>
          <a:xfrm>
            <a:off x="256778" y="337957"/>
            <a:ext cx="5063106" cy="404269"/>
          </a:xfrm>
        </p:spPr>
        <p:txBody>
          <a:bodyPr/>
          <a:lstStyle/>
          <a:p>
            <a:pPr algn="l"/>
            <a:r>
              <a:rPr lang="en-US" sz="3200" b="1" dirty="0">
                <a:solidFill>
                  <a:schemeClr val="tx1"/>
                </a:solidFill>
                <a:latin typeface="Arial"/>
                <a:ea typeface="Roboto"/>
                <a:cs typeface="Arial"/>
              </a:rPr>
              <a:t>ETF Form</a:t>
            </a:r>
            <a:endParaRPr lang="en-US" dirty="0">
              <a:solidFill>
                <a:schemeClr val="tx1"/>
              </a:solidFill>
              <a:latin typeface="Arial"/>
              <a:cs typeface="Arial"/>
            </a:endParaRPr>
          </a:p>
        </p:txBody>
      </p:sp>
      <p:sp>
        <p:nvSpPr>
          <p:cNvPr id="5" name="Title 2">
            <a:extLst>
              <a:ext uri="{FF2B5EF4-FFF2-40B4-BE49-F238E27FC236}">
                <a16:creationId xmlns:a16="http://schemas.microsoft.com/office/drawing/2014/main" id="{4B7B8E60-F4C6-33AD-6007-F3787C74FEF1}"/>
              </a:ext>
            </a:extLst>
          </p:cNvPr>
          <p:cNvSpPr txBox="1">
            <a:spLocks/>
          </p:cNvSpPr>
          <p:nvPr/>
        </p:nvSpPr>
        <p:spPr>
          <a:xfrm>
            <a:off x="256778" y="726950"/>
            <a:ext cx="5063106" cy="4042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mj-lt"/>
                <a:ea typeface="Fira Sans Extra Condensed SemiBold"/>
                <a:cs typeface="Fira Sans Extra Condensed SemiBold"/>
                <a:sym typeface="Fira Sans Extra Condensed SemiBold"/>
              </a:defRPr>
            </a:lvl1pPr>
            <a:lvl2pPr marR="0" lvl="1"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r>
              <a:rPr lang="en-US" sz="2000" dirty="0">
                <a:solidFill>
                  <a:schemeClr val="tx1"/>
                </a:solidFill>
                <a:latin typeface="Arial"/>
                <a:cs typeface="Arial"/>
              </a:rPr>
              <a:t>Completion Process</a:t>
            </a:r>
          </a:p>
        </p:txBody>
      </p:sp>
      <p:pic>
        <p:nvPicPr>
          <p:cNvPr id="12" name="Picture 11" descr="A close up of a ETF form of section 1 to 11.">
            <a:extLst>
              <a:ext uri="{FF2B5EF4-FFF2-40B4-BE49-F238E27FC236}">
                <a16:creationId xmlns:a16="http://schemas.microsoft.com/office/drawing/2014/main" id="{1AEA988C-0E02-6C26-1D70-728D2A53143D}"/>
              </a:ext>
            </a:extLst>
          </p:cNvPr>
          <p:cNvPicPr>
            <a:picLocks noChangeAspect="1"/>
          </p:cNvPicPr>
          <p:nvPr/>
        </p:nvPicPr>
        <p:blipFill>
          <a:blip r:embed="rId3"/>
          <a:stretch>
            <a:fillRect/>
          </a:stretch>
        </p:blipFill>
        <p:spPr>
          <a:xfrm>
            <a:off x="4386912" y="998325"/>
            <a:ext cx="7232650" cy="1926702"/>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215025" y="1299357"/>
            <a:ext cx="2434167" cy="307777"/>
          </a:xfrm>
          <a:prstGeom prst="rect">
            <a:avLst/>
          </a:prstGeom>
        </p:spPr>
        <p:txBody>
          <a:bodyPr wrap="square" lIns="91440" tIns="45720" rIns="91440" bIns="45720" anchor="t">
            <a:spAutoFit/>
          </a:bodyPr>
          <a:lstStyle/>
          <a:p>
            <a:pPr fontAlgn="base"/>
            <a:r>
              <a:rPr lang="en-US" b="1" dirty="0">
                <a:ea typeface="Roboto"/>
              </a:rPr>
              <a:t>Section 1</a:t>
            </a:r>
            <a:r>
              <a:rPr lang="en-US" dirty="0">
                <a:ea typeface="Roboto"/>
              </a:rPr>
              <a:t>: Select Student</a:t>
            </a:r>
          </a:p>
        </p:txBody>
      </p:sp>
      <p:sp>
        <p:nvSpPr>
          <p:cNvPr id="14" name="Rectangle 13">
            <a:extLst>
              <a:ext uri="{FF2B5EF4-FFF2-40B4-BE49-F238E27FC236}">
                <a16:creationId xmlns:a16="http://schemas.microsoft.com/office/drawing/2014/main" id="{03D5C066-0910-8613-A9A3-D4770371EDB5}"/>
              </a:ext>
            </a:extLst>
          </p:cNvPr>
          <p:cNvSpPr/>
          <p:nvPr/>
        </p:nvSpPr>
        <p:spPr>
          <a:xfrm>
            <a:off x="215025" y="1718264"/>
            <a:ext cx="4282395" cy="738664"/>
          </a:xfrm>
          <a:prstGeom prst="rect">
            <a:avLst/>
          </a:prstGeom>
        </p:spPr>
        <p:txBody>
          <a:bodyPr wrap="square" lIns="91440" tIns="45720" rIns="91440" bIns="45720" anchor="t">
            <a:spAutoFit/>
          </a:bodyPr>
          <a:lstStyle/>
          <a:p>
            <a:pPr fontAlgn="base"/>
            <a:r>
              <a:rPr lang="en-US" b="1" dirty="0">
                <a:ea typeface="Roboto"/>
              </a:rPr>
              <a:t>Section 3</a:t>
            </a:r>
            <a:r>
              <a:rPr lang="en-US" dirty="0">
                <a:ea typeface="Roboto"/>
              </a:rPr>
              <a:t>: Write the Student's CIN</a:t>
            </a:r>
            <a:endParaRPr lang="en-US" dirty="0"/>
          </a:p>
          <a:p>
            <a:r>
              <a:rPr lang="en-US" i="1" dirty="0">
                <a:ea typeface="Roboto"/>
              </a:rPr>
              <a:t>(</a:t>
            </a:r>
            <a:r>
              <a:rPr lang="en-US" i="1" u="sng" dirty="0">
                <a:ea typeface="Roboto"/>
              </a:rPr>
              <a:t>NOTE</a:t>
            </a:r>
            <a:r>
              <a:rPr lang="en-US" i="1" dirty="0">
                <a:ea typeface="Roboto"/>
              </a:rPr>
              <a:t>: make sure CIN matches the student's name in PeopleSoft)</a:t>
            </a:r>
            <a:endParaRPr lang="en-US" i="1" dirty="0"/>
          </a:p>
        </p:txBody>
      </p:sp>
      <p:sp>
        <p:nvSpPr>
          <p:cNvPr id="16" name="Rectangle 15">
            <a:extLst>
              <a:ext uri="{FF2B5EF4-FFF2-40B4-BE49-F238E27FC236}">
                <a16:creationId xmlns:a16="http://schemas.microsoft.com/office/drawing/2014/main" id="{C001F506-DB16-FDCB-0A74-10A66E83EBB2}"/>
              </a:ext>
            </a:extLst>
          </p:cNvPr>
          <p:cNvSpPr/>
          <p:nvPr/>
        </p:nvSpPr>
        <p:spPr>
          <a:xfrm>
            <a:off x="215025" y="2671317"/>
            <a:ext cx="3916596" cy="523220"/>
          </a:xfrm>
          <a:prstGeom prst="rect">
            <a:avLst/>
          </a:prstGeom>
        </p:spPr>
        <p:txBody>
          <a:bodyPr wrap="square" lIns="91440" tIns="45720" rIns="91440" bIns="45720" anchor="t">
            <a:spAutoFit/>
          </a:bodyPr>
          <a:lstStyle/>
          <a:p>
            <a:pPr fontAlgn="base"/>
            <a:r>
              <a:rPr lang="en-US" b="1" dirty="0">
                <a:ea typeface="Roboto"/>
              </a:rPr>
              <a:t>Section 4</a:t>
            </a:r>
            <a:r>
              <a:rPr lang="en-US" dirty="0">
                <a:ea typeface="Roboto"/>
              </a:rPr>
              <a:t>: Write the student's Legal Name </a:t>
            </a:r>
          </a:p>
          <a:p>
            <a:r>
              <a:rPr lang="en-US" i="1" dirty="0">
                <a:ea typeface="Roboto"/>
              </a:rPr>
              <a:t>(</a:t>
            </a:r>
            <a:r>
              <a:rPr lang="en-US" i="1" u="sng" dirty="0">
                <a:ea typeface="Roboto"/>
              </a:rPr>
              <a:t>NOTE</a:t>
            </a:r>
            <a:r>
              <a:rPr lang="en-US" i="1" dirty="0">
                <a:ea typeface="Roboto"/>
              </a:rPr>
              <a:t>: exactly as it appears in PeopleSoft)</a:t>
            </a:r>
          </a:p>
        </p:txBody>
      </p:sp>
      <p:sp>
        <p:nvSpPr>
          <p:cNvPr id="10" name="Rectangle 9">
            <a:extLst>
              <a:ext uri="{FF2B5EF4-FFF2-40B4-BE49-F238E27FC236}">
                <a16:creationId xmlns:a16="http://schemas.microsoft.com/office/drawing/2014/main" id="{F50C600B-EDF1-06C1-6A14-37CCEEFEF0C7}"/>
              </a:ext>
            </a:extLst>
          </p:cNvPr>
          <p:cNvSpPr/>
          <p:nvPr/>
        </p:nvSpPr>
        <p:spPr>
          <a:xfrm>
            <a:off x="173272" y="3196266"/>
            <a:ext cx="4951110" cy="2314544"/>
          </a:xfrm>
          <a:prstGeom prst="rect">
            <a:avLst/>
          </a:prstGeom>
        </p:spPr>
        <p:txBody>
          <a:bodyPr wrap="square" lIns="91440" tIns="45720" rIns="91440" bIns="45720" anchor="t">
            <a:spAutoFit/>
          </a:bodyPr>
          <a:lstStyle/>
          <a:p>
            <a:pPr fontAlgn="base">
              <a:lnSpc>
                <a:spcPct val="150000"/>
              </a:lnSpc>
            </a:pPr>
            <a:r>
              <a:rPr lang="en-US" b="1" dirty="0">
                <a:ea typeface="Roboto"/>
              </a:rPr>
              <a:t>Section 5</a:t>
            </a:r>
            <a:r>
              <a:rPr lang="en-US" dirty="0">
                <a:ea typeface="Roboto"/>
              </a:rPr>
              <a:t>: </a:t>
            </a:r>
            <a:endParaRPr lang="en-US" dirty="0"/>
          </a:p>
          <a:p>
            <a:pPr marL="285750" indent="-285750">
              <a:lnSpc>
                <a:spcPct val="150000"/>
              </a:lnSpc>
              <a:buChar char="•"/>
            </a:pPr>
            <a:r>
              <a:rPr lang="en-US" dirty="0">
                <a:ea typeface="Roboto"/>
              </a:rPr>
              <a:t>Write </a:t>
            </a:r>
            <a:r>
              <a:rPr lang="en-US" b="1" dirty="0">
                <a:ea typeface="Roboto"/>
              </a:rPr>
              <a:t>Student Assistant </a:t>
            </a:r>
            <a:r>
              <a:rPr lang="en-US" dirty="0">
                <a:ea typeface="Roboto"/>
              </a:rPr>
              <a:t>if using 1870</a:t>
            </a:r>
            <a:r>
              <a:rPr lang="en-US" b="1" dirty="0">
                <a:ea typeface="Roboto"/>
              </a:rPr>
              <a:t> </a:t>
            </a:r>
            <a:r>
              <a:rPr lang="en-US" dirty="0">
                <a:ea typeface="Roboto"/>
              </a:rPr>
              <a:t>job code </a:t>
            </a:r>
          </a:p>
          <a:p>
            <a:pPr marL="285750" indent="-285750">
              <a:lnSpc>
                <a:spcPct val="150000"/>
              </a:lnSpc>
              <a:buChar char="•"/>
            </a:pPr>
            <a:r>
              <a:rPr lang="en-US" dirty="0">
                <a:ea typeface="Roboto"/>
              </a:rPr>
              <a:t>Write </a:t>
            </a:r>
            <a:r>
              <a:rPr lang="en-US" b="1" dirty="0">
                <a:ea typeface="Roboto"/>
              </a:rPr>
              <a:t>Bridge Student Assistant </a:t>
            </a:r>
            <a:r>
              <a:rPr lang="en-US" dirty="0">
                <a:ea typeface="Roboto"/>
              </a:rPr>
              <a:t>if using 1874 job code </a:t>
            </a:r>
          </a:p>
          <a:p>
            <a:pPr marL="285750" indent="-285750">
              <a:lnSpc>
                <a:spcPct val="150000"/>
              </a:lnSpc>
              <a:buChar char="•"/>
            </a:pPr>
            <a:r>
              <a:rPr lang="en-US" dirty="0">
                <a:ea typeface="Roboto"/>
              </a:rPr>
              <a:t>Write </a:t>
            </a:r>
            <a:r>
              <a:rPr lang="en-US" b="1" dirty="0">
                <a:ea typeface="Roboto"/>
              </a:rPr>
              <a:t>Student Assistant (Nonresident Alien Tax Status) </a:t>
            </a:r>
            <a:r>
              <a:rPr lang="en-US" dirty="0">
                <a:ea typeface="Roboto"/>
              </a:rPr>
              <a:t>if using 1868 job code </a:t>
            </a:r>
          </a:p>
          <a:p>
            <a:pPr marL="285750" indent="-285750">
              <a:lnSpc>
                <a:spcPct val="150000"/>
              </a:lnSpc>
              <a:buChar char="•"/>
            </a:pPr>
            <a:r>
              <a:rPr lang="en-US" dirty="0">
                <a:ea typeface="Roboto"/>
              </a:rPr>
              <a:t>Write </a:t>
            </a:r>
            <a:r>
              <a:rPr lang="en-US" b="1" dirty="0">
                <a:ea typeface="Roboto"/>
              </a:rPr>
              <a:t>Instructional Student Assistant </a:t>
            </a:r>
            <a:r>
              <a:rPr lang="en-US" dirty="0">
                <a:ea typeface="Roboto"/>
              </a:rPr>
              <a:t>if using 1150 job code</a:t>
            </a:r>
          </a:p>
        </p:txBody>
      </p:sp>
      <p:sp>
        <p:nvSpPr>
          <p:cNvPr id="11" name="Rectangle 10">
            <a:extLst>
              <a:ext uri="{FF2B5EF4-FFF2-40B4-BE49-F238E27FC236}">
                <a16:creationId xmlns:a16="http://schemas.microsoft.com/office/drawing/2014/main" id="{6AA3B678-727B-3354-7844-6CD88EC487E0}"/>
              </a:ext>
            </a:extLst>
          </p:cNvPr>
          <p:cNvSpPr/>
          <p:nvPr/>
        </p:nvSpPr>
        <p:spPr>
          <a:xfrm>
            <a:off x="5753800" y="3253667"/>
            <a:ext cx="5860165" cy="523220"/>
          </a:xfrm>
          <a:prstGeom prst="rect">
            <a:avLst/>
          </a:prstGeom>
        </p:spPr>
        <p:txBody>
          <a:bodyPr wrap="square" lIns="91440" tIns="45720" rIns="91440" bIns="45720" anchor="t">
            <a:spAutoFit/>
          </a:bodyPr>
          <a:lstStyle/>
          <a:p>
            <a:pPr fontAlgn="base"/>
            <a:r>
              <a:rPr lang="en-US" b="1" dirty="0">
                <a:ea typeface="Roboto"/>
              </a:rPr>
              <a:t>Section 6</a:t>
            </a:r>
            <a:r>
              <a:rPr lang="en-US" dirty="0">
                <a:ea typeface="Roboto"/>
              </a:rPr>
              <a:t>: Write the name of the department compensating the student employee for work performed</a:t>
            </a:r>
          </a:p>
        </p:txBody>
      </p:sp>
      <p:sp>
        <p:nvSpPr>
          <p:cNvPr id="21" name="Rectangle 20">
            <a:extLst>
              <a:ext uri="{FF2B5EF4-FFF2-40B4-BE49-F238E27FC236}">
                <a16:creationId xmlns:a16="http://schemas.microsoft.com/office/drawing/2014/main" id="{BA0A79D6-EAEB-6CAB-C3A5-F8AE7564474C}"/>
              </a:ext>
            </a:extLst>
          </p:cNvPr>
          <p:cNvSpPr/>
          <p:nvPr/>
        </p:nvSpPr>
        <p:spPr>
          <a:xfrm>
            <a:off x="5753800" y="4094733"/>
            <a:ext cx="5651293" cy="307777"/>
          </a:xfrm>
          <a:prstGeom prst="rect">
            <a:avLst/>
          </a:prstGeom>
        </p:spPr>
        <p:txBody>
          <a:bodyPr wrap="square" lIns="91440" tIns="45720" rIns="91440" bIns="45720" anchor="t">
            <a:spAutoFit/>
          </a:bodyPr>
          <a:lstStyle/>
          <a:p>
            <a:pPr fontAlgn="base"/>
            <a:r>
              <a:rPr lang="en-US" b="1" dirty="0">
                <a:ea typeface="Roboto"/>
              </a:rPr>
              <a:t>Section 8</a:t>
            </a:r>
            <a:r>
              <a:rPr lang="en-US" dirty="0">
                <a:ea typeface="Roboto"/>
              </a:rPr>
              <a:t>: Write the Job Title indicated on the approved requisition</a:t>
            </a:r>
          </a:p>
        </p:txBody>
      </p:sp>
      <p:sp>
        <p:nvSpPr>
          <p:cNvPr id="22" name="Rectangle 21">
            <a:extLst>
              <a:ext uri="{FF2B5EF4-FFF2-40B4-BE49-F238E27FC236}">
                <a16:creationId xmlns:a16="http://schemas.microsoft.com/office/drawing/2014/main" id="{5AE2FB42-976E-FA41-9E40-CE8C33274D45}"/>
              </a:ext>
            </a:extLst>
          </p:cNvPr>
          <p:cNvSpPr/>
          <p:nvPr/>
        </p:nvSpPr>
        <p:spPr>
          <a:xfrm>
            <a:off x="5753800" y="4650573"/>
            <a:ext cx="5224662" cy="738664"/>
          </a:xfrm>
          <a:prstGeom prst="rect">
            <a:avLst/>
          </a:prstGeom>
        </p:spPr>
        <p:txBody>
          <a:bodyPr wrap="square" lIns="91440" tIns="45720" rIns="91440" bIns="45720" anchor="t">
            <a:spAutoFit/>
          </a:bodyPr>
          <a:lstStyle/>
          <a:p>
            <a:pPr fontAlgn="base"/>
            <a:r>
              <a:rPr lang="en-US" b="1" dirty="0">
                <a:ea typeface="Roboto"/>
              </a:rPr>
              <a:t>Section 9</a:t>
            </a:r>
            <a:r>
              <a:rPr lang="en-US" dirty="0">
                <a:ea typeface="Roboto"/>
              </a:rPr>
              <a:t>: Write the contact information of the student employee's department supervisor</a:t>
            </a:r>
          </a:p>
          <a:p>
            <a:r>
              <a:rPr lang="en-US" i="1" u="sng" dirty="0">
                <a:ea typeface="Roboto"/>
              </a:rPr>
              <a:t>NOTE:</a:t>
            </a:r>
            <a:r>
              <a:rPr lang="en-US" i="1" dirty="0">
                <a:ea typeface="Roboto"/>
              </a:rPr>
              <a:t> All contact information must be included in this section</a:t>
            </a:r>
            <a:endParaRPr lang="en-US" i="1" dirty="0"/>
          </a:p>
        </p:txBody>
      </p:sp>
      <p:pic>
        <p:nvPicPr>
          <p:cNvPr id="7" name="Picture 6">
            <a:extLst>
              <a:ext uri="{FF2B5EF4-FFF2-40B4-BE49-F238E27FC236}">
                <a16:creationId xmlns:a16="http://schemas.microsoft.com/office/drawing/2014/main" id="{A17CC5CD-8A10-333F-DF68-67557F44498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4123" y="5845987"/>
            <a:ext cx="3677728" cy="835880"/>
          </a:xfrm>
          <a:prstGeom prst="rect">
            <a:avLst/>
          </a:prstGeom>
        </p:spPr>
      </p:pic>
    </p:spTree>
    <p:extLst>
      <p:ext uri="{BB962C8B-B14F-4D97-AF65-F5344CB8AC3E}">
        <p14:creationId xmlns:p14="http://schemas.microsoft.com/office/powerpoint/2010/main" val="4094689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897C24-9324-C272-85E3-CF207942D93D}"/>
              </a:ext>
              <a:ext uri="{C183D7F6-B498-43B3-948B-1728B52AA6E4}">
                <adec:decorative xmlns:adec="http://schemas.microsoft.com/office/drawing/2017/decorative" val="1"/>
              </a:ext>
            </a:extLst>
          </p:cNvPr>
          <p:cNvSpPr/>
          <p:nvPr/>
        </p:nvSpPr>
        <p:spPr>
          <a:xfrm>
            <a:off x="164123" y="5773614"/>
            <a:ext cx="4138246" cy="80889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highlight>
                <a:srgbClr val="000000"/>
              </a:highlight>
              <a:ea typeface="Roboto"/>
              <a:cs typeface="Roboto"/>
            </a:endParaRPr>
          </a:p>
        </p:txBody>
      </p:sp>
      <p:sp>
        <p:nvSpPr>
          <p:cNvPr id="3" name="Title 2">
            <a:extLst>
              <a:ext uri="{FF2B5EF4-FFF2-40B4-BE49-F238E27FC236}">
                <a16:creationId xmlns:a16="http://schemas.microsoft.com/office/drawing/2014/main" id="{7F3197A2-8629-E434-4CC7-996CA07A6998}"/>
              </a:ext>
            </a:extLst>
          </p:cNvPr>
          <p:cNvSpPr>
            <a:spLocks noGrp="1"/>
          </p:cNvSpPr>
          <p:nvPr>
            <p:ph type="title"/>
          </p:nvPr>
        </p:nvSpPr>
        <p:spPr>
          <a:xfrm>
            <a:off x="266303" y="204607"/>
            <a:ext cx="5063106" cy="404269"/>
          </a:xfrm>
        </p:spPr>
        <p:txBody>
          <a:bodyPr/>
          <a:lstStyle/>
          <a:p>
            <a:pPr algn="l"/>
            <a:r>
              <a:rPr lang="en-US" sz="3200" b="1" dirty="0">
                <a:solidFill>
                  <a:schemeClr val="tx1"/>
                </a:solidFill>
                <a:latin typeface="Arial"/>
                <a:ea typeface="Roboto"/>
                <a:cs typeface="Arial"/>
              </a:rPr>
              <a:t>ETF Form</a:t>
            </a:r>
            <a:endParaRPr lang="en-US" dirty="0">
              <a:solidFill>
                <a:schemeClr val="tx1"/>
              </a:solidFill>
              <a:latin typeface="Arial"/>
              <a:cs typeface="Arial"/>
            </a:endParaRPr>
          </a:p>
        </p:txBody>
      </p:sp>
      <p:sp>
        <p:nvSpPr>
          <p:cNvPr id="5" name="Title 2">
            <a:extLst>
              <a:ext uri="{FF2B5EF4-FFF2-40B4-BE49-F238E27FC236}">
                <a16:creationId xmlns:a16="http://schemas.microsoft.com/office/drawing/2014/main" id="{4B7B8E60-F4C6-33AD-6007-F3787C74FEF1}"/>
              </a:ext>
            </a:extLst>
          </p:cNvPr>
          <p:cNvSpPr txBox="1">
            <a:spLocks/>
          </p:cNvSpPr>
          <p:nvPr/>
        </p:nvSpPr>
        <p:spPr>
          <a:xfrm>
            <a:off x="266303" y="658394"/>
            <a:ext cx="5063106" cy="4042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mj-lt"/>
                <a:ea typeface="Fira Sans Extra Condensed SemiBold"/>
                <a:cs typeface="Fira Sans Extra Condensed SemiBold"/>
                <a:sym typeface="Fira Sans Extra Condensed SemiBold"/>
              </a:defRPr>
            </a:lvl1pPr>
            <a:lvl2pPr marR="0" lvl="1"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r>
              <a:rPr lang="en-US" sz="2000" dirty="0">
                <a:solidFill>
                  <a:schemeClr val="tx1"/>
                </a:solidFill>
                <a:latin typeface="Arial"/>
                <a:cs typeface="Arial"/>
              </a:rPr>
              <a:t>Completion Process</a:t>
            </a:r>
          </a:p>
        </p:txBody>
      </p:sp>
      <p:pic>
        <p:nvPicPr>
          <p:cNvPr id="7" name="Picture 6" descr="A close up of a ETF form of section 12, position.">
            <a:extLst>
              <a:ext uri="{FF2B5EF4-FFF2-40B4-BE49-F238E27FC236}">
                <a16:creationId xmlns:a16="http://schemas.microsoft.com/office/drawing/2014/main" id="{4048BA7A-169D-DAED-4186-EF8B76E8284C}"/>
              </a:ext>
            </a:extLst>
          </p:cNvPr>
          <p:cNvPicPr>
            <a:picLocks noChangeAspect="1"/>
          </p:cNvPicPr>
          <p:nvPr/>
        </p:nvPicPr>
        <p:blipFill rotWithShape="1">
          <a:blip r:embed="rId3"/>
          <a:srcRect l="-317" t="8240" r="49603" b="44295"/>
          <a:stretch/>
        </p:blipFill>
        <p:spPr>
          <a:xfrm>
            <a:off x="2824140" y="1024744"/>
            <a:ext cx="6671019" cy="1072911"/>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313525" y="2217241"/>
            <a:ext cx="9537842" cy="3552446"/>
          </a:xfrm>
          <a:prstGeom prst="rect">
            <a:avLst/>
          </a:prstGeom>
        </p:spPr>
        <p:txBody>
          <a:bodyPr wrap="square" lIns="91440" tIns="45720" rIns="91440" bIns="45720" anchor="t">
            <a:spAutoFit/>
          </a:bodyPr>
          <a:lstStyle/>
          <a:p>
            <a:pPr fontAlgn="base"/>
            <a:r>
              <a:rPr lang="en-US" sz="1600" b="1" dirty="0">
                <a:ea typeface="Roboto"/>
              </a:rPr>
              <a:t>Section 12:</a:t>
            </a:r>
          </a:p>
          <a:p>
            <a:pPr marL="285750" indent="-285750">
              <a:buChar char="•"/>
            </a:pPr>
            <a:r>
              <a:rPr lang="en-US" sz="1600" b="1" dirty="0">
                <a:ea typeface="Roboto"/>
              </a:rPr>
              <a:t>PS Position #: </a:t>
            </a:r>
            <a:r>
              <a:rPr lang="en-US" sz="1600" dirty="0">
                <a:ea typeface="Roboto"/>
              </a:rPr>
              <a:t>Write the PeopleSoft Position Number that corresponds with the job code.</a:t>
            </a:r>
          </a:p>
          <a:p>
            <a:pPr marL="285750" indent="-285750">
              <a:buChar char="•"/>
            </a:pPr>
            <a:endParaRPr lang="en-US" sz="1600" dirty="0">
              <a:ea typeface="Roboto"/>
            </a:endParaRPr>
          </a:p>
          <a:p>
            <a:pPr marL="285750" indent="-285750">
              <a:buChar char="•"/>
            </a:pPr>
            <a:r>
              <a:rPr lang="en-US" sz="1600" b="1" dirty="0">
                <a:ea typeface="Roboto"/>
              </a:rPr>
              <a:t>Unit: </a:t>
            </a:r>
            <a:r>
              <a:rPr lang="en-US" sz="1600" dirty="0">
                <a:ea typeface="Roboto"/>
              </a:rPr>
              <a:t>Write the Unit number that corresponds with the PeopleSoft Position Number</a:t>
            </a:r>
          </a:p>
          <a:p>
            <a:pPr marL="285750" indent="-285750">
              <a:buChar char="•"/>
            </a:pPr>
            <a:endParaRPr lang="en-US" dirty="0">
              <a:ea typeface="Roboto"/>
            </a:endParaRPr>
          </a:p>
          <a:p>
            <a:pPr marL="285750" indent="-285750">
              <a:buChar char="•"/>
            </a:pPr>
            <a:r>
              <a:rPr lang="en-US" sz="1600" b="1" dirty="0">
                <a:ea typeface="Roboto"/>
              </a:rPr>
              <a:t>Job Code: </a:t>
            </a:r>
            <a:r>
              <a:rPr lang="en-US" sz="1600" dirty="0">
                <a:ea typeface="Roboto"/>
              </a:rPr>
              <a:t>Write the job code that applies to the student you’re hiring. Refer to the Career Center's </a:t>
            </a:r>
            <a:r>
              <a:rPr lang="en-US" sz="1600" dirty="0">
                <a:ea typeface="Roboto"/>
                <a:hlinkClick r:id="rId4"/>
              </a:rPr>
              <a:t>How to Complete an ETF</a:t>
            </a:r>
            <a:r>
              <a:rPr lang="en-US" sz="1600" dirty="0">
                <a:ea typeface="Roboto"/>
              </a:rPr>
              <a:t> web page for additional details.</a:t>
            </a:r>
          </a:p>
          <a:p>
            <a:pPr marL="285750" indent="-285750">
              <a:buChar char="•"/>
            </a:pPr>
            <a:endParaRPr lang="en-US" sz="1600" dirty="0">
              <a:ea typeface="Roboto"/>
            </a:endParaRPr>
          </a:p>
          <a:p>
            <a:pPr marL="285750" indent="-285750">
              <a:buChar char="•"/>
            </a:pPr>
            <a:endParaRPr lang="en-US" sz="1600" b="1" dirty="0">
              <a:ea typeface="Roboto"/>
            </a:endParaRPr>
          </a:p>
          <a:p>
            <a:pPr marL="285750" indent="-285750">
              <a:buChar char="•"/>
            </a:pPr>
            <a:endParaRPr lang="en-US" sz="1600" b="1" dirty="0">
              <a:ea typeface="Roboto"/>
            </a:endParaRPr>
          </a:p>
          <a:p>
            <a:pPr marL="285750" indent="-285750">
              <a:buChar char="•"/>
            </a:pPr>
            <a:endParaRPr lang="en-US" sz="1600" b="1" dirty="0">
              <a:ea typeface="Roboto"/>
            </a:endParaRPr>
          </a:p>
          <a:p>
            <a:pPr marL="285750" indent="-285750">
              <a:buChar char="•"/>
            </a:pPr>
            <a:endParaRPr lang="en-US" sz="1600" b="1" dirty="0">
              <a:ea typeface="Roboto"/>
            </a:endParaRPr>
          </a:p>
          <a:p>
            <a:pPr marL="285750" indent="-285750">
              <a:buChar char="•"/>
            </a:pPr>
            <a:endParaRPr lang="en-US" sz="1600" b="1" dirty="0">
              <a:ea typeface="Roboto"/>
            </a:endParaRPr>
          </a:p>
          <a:p>
            <a:pPr marL="285750" indent="-285750">
              <a:buChar char="•"/>
            </a:pPr>
            <a:endParaRPr lang="en-US" sz="1600" b="1" dirty="0">
              <a:ea typeface="Roboto"/>
            </a:endParaRPr>
          </a:p>
        </p:txBody>
      </p:sp>
      <p:sp>
        <p:nvSpPr>
          <p:cNvPr id="11" name="TextBox 10">
            <a:extLst>
              <a:ext uri="{FF2B5EF4-FFF2-40B4-BE49-F238E27FC236}">
                <a16:creationId xmlns:a16="http://schemas.microsoft.com/office/drawing/2014/main" id="{7581AB8D-FA1B-23B7-2203-A68762F6FE62}"/>
              </a:ext>
            </a:extLst>
          </p:cNvPr>
          <p:cNvSpPr txBox="1"/>
          <p:nvPr/>
        </p:nvSpPr>
        <p:spPr>
          <a:xfrm>
            <a:off x="798375" y="4134128"/>
            <a:ext cx="905406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lvl="0" indent="-285750" rtl="0">
              <a:buFont typeface="Courier New"/>
              <a:buChar char="o"/>
            </a:pPr>
            <a:r>
              <a:rPr lang="en-US" sz="1600" baseline="0" dirty="0">
                <a:ea typeface="Roboto"/>
              </a:rPr>
              <a:t>Student Assistant: </a:t>
            </a:r>
            <a:r>
              <a:rPr lang="en-US" sz="1600" b="1" baseline="0" dirty="0">
                <a:ea typeface="Roboto"/>
              </a:rPr>
              <a:t>1870</a:t>
            </a:r>
            <a:r>
              <a:rPr lang="en-US" sz="1600" b="1" dirty="0">
                <a:ea typeface="Roboto"/>
              </a:rPr>
              <a:t>​</a:t>
            </a:r>
          </a:p>
          <a:p>
            <a:pPr marL="285750" lvl="0" indent="-285750" rtl="0">
              <a:buFont typeface="Courier New"/>
              <a:buChar char="o"/>
            </a:pPr>
            <a:r>
              <a:rPr lang="en-US" sz="1600" baseline="0" dirty="0">
                <a:ea typeface="Roboto"/>
              </a:rPr>
              <a:t>Bridge Student Assistant: </a:t>
            </a:r>
            <a:r>
              <a:rPr lang="en-US" sz="1600" b="1" baseline="0" dirty="0">
                <a:ea typeface="Roboto"/>
              </a:rPr>
              <a:t>1874</a:t>
            </a:r>
            <a:r>
              <a:rPr lang="en-US" sz="1600" b="1" dirty="0">
                <a:ea typeface="Roboto"/>
              </a:rPr>
              <a:t>​</a:t>
            </a:r>
          </a:p>
          <a:p>
            <a:pPr marL="285750" lvl="0" indent="-285750" rtl="0">
              <a:buFont typeface="Courier New"/>
              <a:buChar char="o"/>
            </a:pPr>
            <a:r>
              <a:rPr lang="en-US" sz="1600" baseline="0" dirty="0">
                <a:ea typeface="Roboto"/>
              </a:rPr>
              <a:t>Student Assistant – Nonresident Alien Tax Status: </a:t>
            </a:r>
            <a:r>
              <a:rPr lang="en-US" sz="1600" b="1" baseline="0" dirty="0">
                <a:ea typeface="Roboto"/>
              </a:rPr>
              <a:t>1868</a:t>
            </a:r>
            <a:r>
              <a:rPr lang="en-US" sz="1600" b="1" dirty="0">
                <a:ea typeface="Roboto"/>
              </a:rPr>
              <a:t>​</a:t>
            </a:r>
          </a:p>
          <a:p>
            <a:pPr marL="285750" lvl="0" indent="-285750" rtl="0">
              <a:buFont typeface="Courier New"/>
              <a:buChar char="o"/>
            </a:pPr>
            <a:r>
              <a:rPr lang="en-US" sz="1600" baseline="0" dirty="0">
                <a:ea typeface="Roboto"/>
              </a:rPr>
              <a:t>Instructional Student Assistant: </a:t>
            </a:r>
            <a:r>
              <a:rPr lang="en-US" sz="1600" b="1" baseline="0" dirty="0">
                <a:ea typeface="Roboto"/>
              </a:rPr>
              <a:t>1150</a:t>
            </a:r>
            <a:endParaRPr lang="en-US" sz="1600" b="1" dirty="0">
              <a:ea typeface="Roboto"/>
            </a:endParaRPr>
          </a:p>
        </p:txBody>
      </p:sp>
      <p:pic>
        <p:nvPicPr>
          <p:cNvPr id="12" name="Picture 11">
            <a:extLst>
              <a:ext uri="{FF2B5EF4-FFF2-40B4-BE49-F238E27FC236}">
                <a16:creationId xmlns:a16="http://schemas.microsoft.com/office/drawing/2014/main" id="{C5033179-6BCB-ED67-726B-F891B499EDC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800500" y="2364225"/>
            <a:ext cx="3228900" cy="3269100"/>
          </a:xfrm>
          <a:prstGeom prst="rect">
            <a:avLst/>
          </a:prstGeom>
        </p:spPr>
      </p:pic>
      <p:pic>
        <p:nvPicPr>
          <p:cNvPr id="13" name="Picture 12">
            <a:extLst>
              <a:ext uri="{FF2B5EF4-FFF2-40B4-BE49-F238E27FC236}">
                <a16:creationId xmlns:a16="http://schemas.microsoft.com/office/drawing/2014/main" id="{B2E8D598-3650-41A9-D468-FC16A6C761E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64123" y="5845987"/>
            <a:ext cx="3677728" cy="835880"/>
          </a:xfrm>
          <a:prstGeom prst="rect">
            <a:avLst/>
          </a:prstGeom>
        </p:spPr>
      </p:pic>
    </p:spTree>
    <p:extLst>
      <p:ext uri="{BB962C8B-B14F-4D97-AF65-F5344CB8AC3E}">
        <p14:creationId xmlns:p14="http://schemas.microsoft.com/office/powerpoint/2010/main" val="701028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897C24-9324-C272-85E3-CF207942D93D}"/>
              </a:ext>
              <a:ext uri="{C183D7F6-B498-43B3-948B-1728B52AA6E4}">
                <adec:decorative xmlns:adec="http://schemas.microsoft.com/office/drawing/2017/decorative" val="1"/>
              </a:ext>
            </a:extLst>
          </p:cNvPr>
          <p:cNvSpPr/>
          <p:nvPr/>
        </p:nvSpPr>
        <p:spPr>
          <a:xfrm>
            <a:off x="164123" y="5773614"/>
            <a:ext cx="4138246" cy="80889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highlight>
                <a:srgbClr val="000000"/>
              </a:highlight>
              <a:ea typeface="Roboto"/>
              <a:cs typeface="Roboto"/>
            </a:endParaRPr>
          </a:p>
        </p:txBody>
      </p:sp>
      <p:sp>
        <p:nvSpPr>
          <p:cNvPr id="3" name="Title 2">
            <a:extLst>
              <a:ext uri="{FF2B5EF4-FFF2-40B4-BE49-F238E27FC236}">
                <a16:creationId xmlns:a16="http://schemas.microsoft.com/office/drawing/2014/main" id="{7F3197A2-8629-E434-4CC7-996CA07A6998}"/>
              </a:ext>
            </a:extLst>
          </p:cNvPr>
          <p:cNvSpPr>
            <a:spLocks noGrp="1"/>
          </p:cNvSpPr>
          <p:nvPr>
            <p:ph type="title"/>
          </p:nvPr>
        </p:nvSpPr>
        <p:spPr>
          <a:xfrm>
            <a:off x="266303" y="204607"/>
            <a:ext cx="5063106" cy="404269"/>
          </a:xfrm>
        </p:spPr>
        <p:txBody>
          <a:bodyPr/>
          <a:lstStyle/>
          <a:p>
            <a:pPr algn="l"/>
            <a:r>
              <a:rPr lang="en-US" sz="3200" b="1" dirty="0">
                <a:solidFill>
                  <a:schemeClr val="tx1"/>
                </a:solidFill>
                <a:latin typeface="Arial"/>
                <a:ea typeface="Roboto"/>
                <a:cs typeface="Arial"/>
              </a:rPr>
              <a:t>ETF Form</a:t>
            </a:r>
            <a:endParaRPr lang="en-US" dirty="0">
              <a:solidFill>
                <a:schemeClr val="tx1"/>
              </a:solidFill>
              <a:latin typeface="Arial"/>
              <a:cs typeface="Arial"/>
            </a:endParaRPr>
          </a:p>
        </p:txBody>
      </p:sp>
      <p:sp>
        <p:nvSpPr>
          <p:cNvPr id="5" name="Title 2">
            <a:extLst>
              <a:ext uri="{FF2B5EF4-FFF2-40B4-BE49-F238E27FC236}">
                <a16:creationId xmlns:a16="http://schemas.microsoft.com/office/drawing/2014/main" id="{4B7B8E60-F4C6-33AD-6007-F3787C74FEF1}"/>
              </a:ext>
            </a:extLst>
          </p:cNvPr>
          <p:cNvSpPr txBox="1">
            <a:spLocks/>
          </p:cNvSpPr>
          <p:nvPr/>
        </p:nvSpPr>
        <p:spPr>
          <a:xfrm>
            <a:off x="267261" y="600281"/>
            <a:ext cx="5063106" cy="4042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mj-lt"/>
                <a:ea typeface="Fira Sans Extra Condensed SemiBold"/>
                <a:cs typeface="Fira Sans Extra Condensed SemiBold"/>
                <a:sym typeface="Fira Sans Extra Condensed SemiBold"/>
              </a:defRPr>
            </a:lvl1pPr>
            <a:lvl2pPr marR="0" lvl="1"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r>
              <a:rPr lang="en-US" sz="2000" dirty="0">
                <a:solidFill>
                  <a:schemeClr val="tx1"/>
                </a:solidFill>
                <a:latin typeface="Arial"/>
                <a:ea typeface="+mj-lt"/>
                <a:cs typeface="Arial"/>
              </a:rPr>
              <a:t>Completion Process</a:t>
            </a:r>
          </a:p>
        </p:txBody>
      </p:sp>
      <p:pic>
        <p:nvPicPr>
          <p:cNvPr id="7" name="Picture 6" descr="A close up of a ETF form of section 14, position chart field.">
            <a:extLst>
              <a:ext uri="{FF2B5EF4-FFF2-40B4-BE49-F238E27FC236}">
                <a16:creationId xmlns:a16="http://schemas.microsoft.com/office/drawing/2014/main" id="{4048BA7A-169D-DAED-4186-EF8B76E8284C}"/>
              </a:ext>
              <a:ext uri="{C183D7F6-B498-43B3-948B-1728B52AA6E4}">
                <adec:decorative xmlns:adec="http://schemas.microsoft.com/office/drawing/2017/decorative" val="0"/>
              </a:ext>
            </a:extLst>
          </p:cNvPr>
          <p:cNvPicPr>
            <a:picLocks noChangeAspect="1"/>
          </p:cNvPicPr>
          <p:nvPr/>
        </p:nvPicPr>
        <p:blipFill rotWithShape="1">
          <a:blip r:embed="rId3"/>
          <a:srcRect l="-51" t="52766" r="50069" b="-2103"/>
          <a:stretch/>
        </p:blipFill>
        <p:spPr>
          <a:xfrm>
            <a:off x="3193709" y="1638493"/>
            <a:ext cx="6072560" cy="958423"/>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19F79CC9-64F2-8D04-E961-E46CD44243B8}"/>
              </a:ext>
            </a:extLst>
          </p:cNvPr>
          <p:cNvSpPr/>
          <p:nvPr/>
        </p:nvSpPr>
        <p:spPr>
          <a:xfrm>
            <a:off x="365125" y="2736104"/>
            <a:ext cx="7878572" cy="848997"/>
          </a:xfrm>
          <a:prstGeom prst="rect">
            <a:avLst/>
          </a:prstGeom>
        </p:spPr>
        <p:txBody>
          <a:bodyPr wrap="square" lIns="91440" tIns="45720" rIns="91440" bIns="45720" anchor="t">
            <a:spAutoFit/>
          </a:bodyPr>
          <a:lstStyle/>
          <a:p>
            <a:pPr fontAlgn="base"/>
            <a:r>
              <a:rPr lang="en-US" sz="1600" b="1" dirty="0">
                <a:ea typeface="Roboto"/>
              </a:rPr>
              <a:t>Section 14</a:t>
            </a:r>
            <a:r>
              <a:rPr lang="en-US" sz="1600" dirty="0">
                <a:ea typeface="Roboto"/>
              </a:rPr>
              <a:t>: </a:t>
            </a:r>
            <a:endParaRPr lang="en-US" sz="1600" b="1" dirty="0">
              <a:ea typeface="Roboto"/>
            </a:endParaRPr>
          </a:p>
          <a:p>
            <a:pPr marL="285750" indent="-285750">
              <a:buChar char="•"/>
            </a:pPr>
            <a:r>
              <a:rPr lang="en-US" sz="1600" b="1" dirty="0">
                <a:ea typeface="Roboto"/>
              </a:rPr>
              <a:t>Dept ID: </a:t>
            </a:r>
            <a:r>
              <a:rPr lang="en-US" sz="1600" dirty="0">
                <a:ea typeface="Roboto"/>
              </a:rPr>
              <a:t>Write the 6-digit number that corresponds to the department (e.g., </a:t>
            </a:r>
            <a:r>
              <a:rPr lang="en-US" sz="1600" b="1" dirty="0">
                <a:ea typeface="Roboto"/>
              </a:rPr>
              <a:t>400130</a:t>
            </a:r>
            <a:r>
              <a:rPr lang="en-US" sz="1600" dirty="0">
                <a:ea typeface="Roboto"/>
              </a:rPr>
              <a:t> for Career Center)</a:t>
            </a:r>
          </a:p>
        </p:txBody>
      </p:sp>
      <p:sp>
        <p:nvSpPr>
          <p:cNvPr id="4" name="Rectangle 3">
            <a:extLst>
              <a:ext uri="{FF2B5EF4-FFF2-40B4-BE49-F238E27FC236}">
                <a16:creationId xmlns:a16="http://schemas.microsoft.com/office/drawing/2014/main" id="{83384483-5834-0B25-D27D-6F6B730279B6}"/>
              </a:ext>
            </a:extLst>
          </p:cNvPr>
          <p:cNvSpPr/>
          <p:nvPr/>
        </p:nvSpPr>
        <p:spPr>
          <a:xfrm>
            <a:off x="365125" y="4054082"/>
            <a:ext cx="8731003" cy="584775"/>
          </a:xfrm>
          <a:prstGeom prst="rect">
            <a:avLst/>
          </a:prstGeom>
        </p:spPr>
        <p:txBody>
          <a:bodyPr wrap="square" lIns="91440" tIns="45720" rIns="91440" bIns="45720" anchor="t">
            <a:spAutoFit/>
          </a:bodyPr>
          <a:lstStyle/>
          <a:p>
            <a:r>
              <a:rPr lang="en-US" sz="1600" dirty="0">
                <a:ea typeface="Roboto"/>
              </a:rPr>
              <a:t>(</a:t>
            </a:r>
            <a:r>
              <a:rPr lang="en-US" sz="1600" u="sng" dirty="0">
                <a:solidFill>
                  <a:schemeClr val="tx1"/>
                </a:solidFill>
                <a:ea typeface="Roboto"/>
              </a:rPr>
              <a:t>NOTE</a:t>
            </a:r>
            <a:r>
              <a:rPr lang="en-US" sz="1600" dirty="0">
                <a:solidFill>
                  <a:srgbClr val="0070C0"/>
                </a:solidFill>
                <a:ea typeface="Roboto"/>
              </a:rPr>
              <a:t>:</a:t>
            </a:r>
            <a:r>
              <a:rPr lang="en-US" sz="1600" dirty="0">
                <a:ea typeface="Roboto"/>
              </a:rPr>
              <a:t> The Department ID on ETF must match the approved requisition)</a:t>
            </a:r>
          </a:p>
          <a:p>
            <a:endParaRPr lang="en-US" sz="1600" dirty="0">
              <a:ea typeface="Roboto"/>
            </a:endParaRPr>
          </a:p>
        </p:txBody>
      </p:sp>
      <p:pic>
        <p:nvPicPr>
          <p:cNvPr id="11" name="Picture 10">
            <a:extLst>
              <a:ext uri="{FF2B5EF4-FFF2-40B4-BE49-F238E27FC236}">
                <a16:creationId xmlns:a16="http://schemas.microsoft.com/office/drawing/2014/main" id="{DFAF1CA6-1CFC-134F-DA8E-662F25E67AB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099150" y="3054450"/>
            <a:ext cx="2927025" cy="2958075"/>
          </a:xfrm>
          <a:prstGeom prst="rect">
            <a:avLst/>
          </a:prstGeom>
        </p:spPr>
      </p:pic>
      <p:pic>
        <p:nvPicPr>
          <p:cNvPr id="12" name="Picture 11">
            <a:extLst>
              <a:ext uri="{FF2B5EF4-FFF2-40B4-BE49-F238E27FC236}">
                <a16:creationId xmlns:a16="http://schemas.microsoft.com/office/drawing/2014/main" id="{9222FE68-7955-5BBF-8ADF-6543EA1FBFD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12725" y="5839779"/>
            <a:ext cx="3677728" cy="835880"/>
          </a:xfrm>
          <a:prstGeom prst="rect">
            <a:avLst/>
          </a:prstGeom>
        </p:spPr>
      </p:pic>
    </p:spTree>
    <p:extLst>
      <p:ext uri="{BB962C8B-B14F-4D97-AF65-F5344CB8AC3E}">
        <p14:creationId xmlns:p14="http://schemas.microsoft.com/office/powerpoint/2010/main" val="3259770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897C24-9324-C272-85E3-CF207942D93D}"/>
              </a:ext>
              <a:ext uri="{C183D7F6-B498-43B3-948B-1728B52AA6E4}">
                <adec:decorative xmlns:adec="http://schemas.microsoft.com/office/drawing/2017/decorative" val="1"/>
              </a:ext>
            </a:extLst>
          </p:cNvPr>
          <p:cNvSpPr/>
          <p:nvPr/>
        </p:nvSpPr>
        <p:spPr>
          <a:xfrm>
            <a:off x="164123" y="5773614"/>
            <a:ext cx="4138246" cy="80889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highlight>
                <a:srgbClr val="000000"/>
              </a:highlight>
              <a:ea typeface="Roboto"/>
              <a:cs typeface="Roboto"/>
            </a:endParaRPr>
          </a:p>
        </p:txBody>
      </p:sp>
      <p:sp>
        <p:nvSpPr>
          <p:cNvPr id="3" name="Title 2">
            <a:extLst>
              <a:ext uri="{FF2B5EF4-FFF2-40B4-BE49-F238E27FC236}">
                <a16:creationId xmlns:a16="http://schemas.microsoft.com/office/drawing/2014/main" id="{7F3197A2-8629-E434-4CC7-996CA07A6998}"/>
              </a:ext>
            </a:extLst>
          </p:cNvPr>
          <p:cNvSpPr>
            <a:spLocks noGrp="1"/>
          </p:cNvSpPr>
          <p:nvPr>
            <p:ph type="title"/>
          </p:nvPr>
        </p:nvSpPr>
        <p:spPr>
          <a:xfrm>
            <a:off x="204993" y="204607"/>
            <a:ext cx="5063106" cy="404269"/>
          </a:xfrm>
        </p:spPr>
        <p:txBody>
          <a:bodyPr/>
          <a:lstStyle/>
          <a:p>
            <a:pPr algn="l"/>
            <a:r>
              <a:rPr lang="en-US" sz="3200" b="1" dirty="0">
                <a:solidFill>
                  <a:schemeClr val="tx1"/>
                </a:solidFill>
                <a:latin typeface="+mn-lt"/>
                <a:ea typeface="Roboto"/>
                <a:cs typeface="Roboto"/>
              </a:rPr>
              <a:t>ETF Form</a:t>
            </a:r>
            <a:endParaRPr lang="en-US" dirty="0">
              <a:solidFill>
                <a:schemeClr val="tx1"/>
              </a:solidFill>
            </a:endParaRPr>
          </a:p>
        </p:txBody>
      </p:sp>
      <p:sp>
        <p:nvSpPr>
          <p:cNvPr id="5" name="Title 2">
            <a:extLst>
              <a:ext uri="{FF2B5EF4-FFF2-40B4-BE49-F238E27FC236}">
                <a16:creationId xmlns:a16="http://schemas.microsoft.com/office/drawing/2014/main" id="{4B7B8E60-F4C6-33AD-6007-F3787C74FEF1}"/>
              </a:ext>
            </a:extLst>
          </p:cNvPr>
          <p:cNvSpPr txBox="1">
            <a:spLocks/>
          </p:cNvSpPr>
          <p:nvPr/>
        </p:nvSpPr>
        <p:spPr>
          <a:xfrm>
            <a:off x="204993" y="608876"/>
            <a:ext cx="5063106" cy="4042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mj-lt"/>
                <a:ea typeface="Fira Sans Extra Condensed SemiBold"/>
                <a:cs typeface="Fira Sans Extra Condensed SemiBold"/>
                <a:sym typeface="Fira Sans Extra Condensed SemiBold"/>
              </a:defRPr>
            </a:lvl1pPr>
            <a:lvl2pPr marR="0" lvl="1"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r>
              <a:rPr lang="en-US" sz="2000" dirty="0">
                <a:solidFill>
                  <a:schemeClr val="tx1"/>
                </a:solidFill>
                <a:latin typeface="Arial"/>
                <a:cs typeface="Arial"/>
              </a:rPr>
              <a:t>Completion Process</a:t>
            </a:r>
          </a:p>
        </p:txBody>
      </p:sp>
      <p:pic>
        <p:nvPicPr>
          <p:cNvPr id="12" name="Picture 11" descr="A close up of a ETF form of section 16, Appointment Dates.">
            <a:extLst>
              <a:ext uri="{FF2B5EF4-FFF2-40B4-BE49-F238E27FC236}">
                <a16:creationId xmlns:a16="http://schemas.microsoft.com/office/drawing/2014/main" id="{A22E1B9A-6E23-50C3-1222-169388050E92}"/>
              </a:ext>
            </a:extLst>
          </p:cNvPr>
          <p:cNvPicPr>
            <a:picLocks noChangeAspect="1"/>
          </p:cNvPicPr>
          <p:nvPr/>
        </p:nvPicPr>
        <p:blipFill>
          <a:blip r:embed="rId3"/>
          <a:stretch>
            <a:fillRect/>
          </a:stretch>
        </p:blipFill>
        <p:spPr>
          <a:xfrm>
            <a:off x="9335337" y="608875"/>
            <a:ext cx="2545288" cy="2947464"/>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225578" y="1185121"/>
            <a:ext cx="4406403" cy="307777"/>
          </a:xfrm>
          <a:prstGeom prst="rect">
            <a:avLst/>
          </a:prstGeom>
        </p:spPr>
        <p:txBody>
          <a:bodyPr wrap="square" lIns="91440" tIns="45720" rIns="91440" bIns="45720" anchor="t">
            <a:spAutoFit/>
          </a:bodyPr>
          <a:lstStyle/>
          <a:p>
            <a:pPr fontAlgn="base"/>
            <a:r>
              <a:rPr lang="en-US" b="1" dirty="0">
                <a:latin typeface="Roboto"/>
                <a:ea typeface="Roboto"/>
                <a:cs typeface="Roboto"/>
              </a:rPr>
              <a:t>Section 16</a:t>
            </a:r>
            <a:r>
              <a:rPr lang="en-US" dirty="0">
                <a:latin typeface="Roboto"/>
                <a:ea typeface="Roboto"/>
                <a:cs typeface="Roboto"/>
              </a:rPr>
              <a:t>:</a:t>
            </a:r>
            <a:endParaRPr lang="en-US" dirty="0">
              <a:ea typeface="Roboto"/>
            </a:endParaRPr>
          </a:p>
        </p:txBody>
      </p:sp>
      <p:sp>
        <p:nvSpPr>
          <p:cNvPr id="10" name="TextBox 9">
            <a:extLst>
              <a:ext uri="{FF2B5EF4-FFF2-40B4-BE49-F238E27FC236}">
                <a16:creationId xmlns:a16="http://schemas.microsoft.com/office/drawing/2014/main" id="{88D2E1EC-949E-9848-D341-E7D0C3DB9E66}"/>
              </a:ext>
            </a:extLst>
          </p:cNvPr>
          <p:cNvSpPr txBox="1"/>
          <p:nvPr/>
        </p:nvSpPr>
        <p:spPr>
          <a:xfrm>
            <a:off x="300861" y="1590140"/>
            <a:ext cx="9396650"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b="1" dirty="0"/>
              <a:t>Select</a:t>
            </a:r>
            <a:r>
              <a:rPr lang="en-US" dirty="0"/>
              <a:t>: Academic Year 20 __ / 20 __</a:t>
            </a:r>
            <a:endParaRPr lang="en-US" u="sng" dirty="0"/>
          </a:p>
          <a:p>
            <a:pPr marL="742950" lvl="1" indent="-285750">
              <a:buFont typeface="Courier New"/>
              <a:buChar char="o"/>
            </a:pPr>
            <a:r>
              <a:rPr lang="en-US" dirty="0"/>
              <a:t>Must align with fiscal year indicated on the approved requisition (</a:t>
            </a:r>
            <a:r>
              <a:rPr lang="en-US" i="1" dirty="0"/>
              <a:t>E.g., Academic Year 20</a:t>
            </a:r>
            <a:r>
              <a:rPr lang="en-US" i="1" u="sng" dirty="0"/>
              <a:t> 24 </a:t>
            </a:r>
            <a:r>
              <a:rPr lang="en-US" i="1" dirty="0"/>
              <a:t>/ 20</a:t>
            </a:r>
            <a:r>
              <a:rPr lang="en-US" i="1" u="sng" dirty="0"/>
              <a:t> 25)</a:t>
            </a:r>
          </a:p>
          <a:p>
            <a:pPr marL="457200" lvl="4"/>
            <a:endParaRPr lang="en-US" i="1" u="sng" dirty="0"/>
          </a:p>
          <a:p>
            <a:pPr marL="285750" lvl="3" indent="-285750">
              <a:buChar char="•"/>
            </a:pPr>
            <a:r>
              <a:rPr lang="en-US" b="1" dirty="0"/>
              <a:t>Select</a:t>
            </a:r>
            <a:r>
              <a:rPr lang="en-US" dirty="0"/>
              <a:t>: The academic term the student employee is being hired for (E.g. Fall 20</a:t>
            </a:r>
            <a:r>
              <a:rPr lang="en-US" u="sng" dirty="0"/>
              <a:t>24)</a:t>
            </a:r>
          </a:p>
          <a:p>
            <a:pPr lvl="3"/>
            <a:endParaRPr lang="en-US" dirty="0"/>
          </a:p>
          <a:p>
            <a:pPr marL="285750" lvl="3" indent="-285750">
              <a:buChar char="•"/>
            </a:pPr>
            <a:r>
              <a:rPr lang="en-US" b="1" dirty="0">
                <a:latin typeface="Roboto"/>
              </a:rPr>
              <a:t>Expires on or Before: </a:t>
            </a:r>
            <a:r>
              <a:rPr lang="en-US" dirty="0">
                <a:latin typeface="Roboto"/>
              </a:rPr>
              <a:t>Enter the end date of the student employment appointment.</a:t>
            </a:r>
            <a:r>
              <a:rPr lang="en-US" b="1" dirty="0">
                <a:latin typeface="Roboto"/>
              </a:rPr>
              <a:t> </a:t>
            </a:r>
          </a:p>
          <a:p>
            <a:pPr marL="742950" lvl="4" indent="-285750">
              <a:buFont typeface="Courier New"/>
              <a:buChar char="o"/>
            </a:pPr>
            <a:r>
              <a:rPr lang="en-US" dirty="0"/>
              <a:t>Refer the </a:t>
            </a:r>
            <a:r>
              <a:rPr lang="en-US" dirty="0">
                <a:hlinkClick r:id="rId4"/>
              </a:rPr>
              <a:t>Dates and Deadline</a:t>
            </a:r>
            <a:r>
              <a:rPr lang="en-US" dirty="0"/>
              <a:t> webpage to review the academic term appointment dates.</a:t>
            </a:r>
          </a:p>
          <a:p>
            <a:pPr lvl="3"/>
            <a:endParaRPr lang="en-US" dirty="0">
              <a:latin typeface="Roboto"/>
            </a:endParaRPr>
          </a:p>
        </p:txBody>
      </p:sp>
      <p:sp>
        <p:nvSpPr>
          <p:cNvPr id="11" name="TextBox 10">
            <a:extLst>
              <a:ext uri="{FF2B5EF4-FFF2-40B4-BE49-F238E27FC236}">
                <a16:creationId xmlns:a16="http://schemas.microsoft.com/office/drawing/2014/main" id="{9583BF47-B6F7-9637-132A-47D0E78BD98F}"/>
              </a:ext>
            </a:extLst>
          </p:cNvPr>
          <p:cNvSpPr txBox="1"/>
          <p:nvPr/>
        </p:nvSpPr>
        <p:spPr>
          <a:xfrm>
            <a:off x="2832376" y="3480909"/>
            <a:ext cx="649354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NOTE: </a:t>
            </a:r>
            <a:r>
              <a:rPr lang="en-US" b="1" dirty="0"/>
              <a:t>Do not</a:t>
            </a:r>
            <a:r>
              <a:rPr lang="en-US" dirty="0"/>
              <a:t> </a:t>
            </a:r>
            <a:r>
              <a:rPr lang="en-US" b="1" dirty="0"/>
              <a:t>enter</a:t>
            </a:r>
            <a:r>
              <a:rPr lang="en-US" dirty="0"/>
              <a:t> an Effective Date. </a:t>
            </a:r>
            <a:r>
              <a:rPr lang="en-US" b="1" i="1" dirty="0"/>
              <a:t>The effective start date is determined when the student employee  is authorized to work and the notification is provided by the Career Center.</a:t>
            </a:r>
            <a:endParaRPr lang="en-US" dirty="0"/>
          </a:p>
        </p:txBody>
      </p:sp>
      <p:sp>
        <p:nvSpPr>
          <p:cNvPr id="7" name="TextBox 6">
            <a:extLst>
              <a:ext uri="{FF2B5EF4-FFF2-40B4-BE49-F238E27FC236}">
                <a16:creationId xmlns:a16="http://schemas.microsoft.com/office/drawing/2014/main" id="{617613CA-F269-FBBA-ABFD-F322B08BADD6}"/>
              </a:ext>
            </a:extLst>
          </p:cNvPr>
          <p:cNvSpPr txBox="1"/>
          <p:nvPr/>
        </p:nvSpPr>
        <p:spPr>
          <a:xfrm>
            <a:off x="2832377" y="4645807"/>
            <a:ext cx="894596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IMPORTANT</a:t>
            </a:r>
            <a:r>
              <a:rPr lang="en-US" dirty="0"/>
              <a:t>: Students </a:t>
            </a:r>
            <a:r>
              <a:rPr lang="en-US" u="sng" dirty="0"/>
              <a:t>cannot </a:t>
            </a:r>
            <a:r>
              <a:rPr lang="en-US" dirty="0"/>
              <a:t>begin working until we issue an Authorization to Work notice by email.</a:t>
            </a:r>
          </a:p>
        </p:txBody>
      </p:sp>
      <p:pic>
        <p:nvPicPr>
          <p:cNvPr id="13" name="Picture 12">
            <a:extLst>
              <a:ext uri="{FF2B5EF4-FFF2-40B4-BE49-F238E27FC236}">
                <a16:creationId xmlns:a16="http://schemas.microsoft.com/office/drawing/2014/main" id="{82DE3286-8DDC-B79D-6AA1-0E7936D5788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7950" y="2937825"/>
            <a:ext cx="2828550" cy="2834550"/>
          </a:xfrm>
          <a:prstGeom prst="rect">
            <a:avLst/>
          </a:prstGeom>
        </p:spPr>
      </p:pic>
      <p:pic>
        <p:nvPicPr>
          <p:cNvPr id="15" name="Picture 14">
            <a:extLst>
              <a:ext uri="{FF2B5EF4-FFF2-40B4-BE49-F238E27FC236}">
                <a16:creationId xmlns:a16="http://schemas.microsoft.com/office/drawing/2014/main" id="{5C992240-C1FB-45A4-F256-0F75BFC9396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64123" y="5817513"/>
            <a:ext cx="3677728" cy="835880"/>
          </a:xfrm>
          <a:prstGeom prst="rect">
            <a:avLst/>
          </a:prstGeom>
        </p:spPr>
      </p:pic>
    </p:spTree>
    <p:extLst>
      <p:ext uri="{BB962C8B-B14F-4D97-AF65-F5344CB8AC3E}">
        <p14:creationId xmlns:p14="http://schemas.microsoft.com/office/powerpoint/2010/main" val="1552347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897C24-9324-C272-85E3-CF207942D93D}"/>
              </a:ext>
              <a:ext uri="{C183D7F6-B498-43B3-948B-1728B52AA6E4}">
                <adec:decorative xmlns:adec="http://schemas.microsoft.com/office/drawing/2017/decorative" val="1"/>
              </a:ext>
            </a:extLst>
          </p:cNvPr>
          <p:cNvSpPr/>
          <p:nvPr/>
        </p:nvSpPr>
        <p:spPr>
          <a:xfrm>
            <a:off x="164123" y="5773614"/>
            <a:ext cx="4138246" cy="80889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highlight>
                <a:srgbClr val="000000"/>
              </a:highlight>
              <a:ea typeface="Roboto"/>
              <a:cs typeface="Roboto"/>
            </a:endParaRPr>
          </a:p>
        </p:txBody>
      </p:sp>
      <p:sp>
        <p:nvSpPr>
          <p:cNvPr id="3" name="Title 2">
            <a:extLst>
              <a:ext uri="{FF2B5EF4-FFF2-40B4-BE49-F238E27FC236}">
                <a16:creationId xmlns:a16="http://schemas.microsoft.com/office/drawing/2014/main" id="{7F3197A2-8629-E434-4CC7-996CA07A6998}"/>
              </a:ext>
            </a:extLst>
          </p:cNvPr>
          <p:cNvSpPr>
            <a:spLocks noGrp="1"/>
          </p:cNvSpPr>
          <p:nvPr>
            <p:ph type="title"/>
          </p:nvPr>
        </p:nvSpPr>
        <p:spPr>
          <a:xfrm>
            <a:off x="266303" y="204607"/>
            <a:ext cx="5063106" cy="404269"/>
          </a:xfrm>
        </p:spPr>
        <p:txBody>
          <a:bodyPr/>
          <a:lstStyle/>
          <a:p>
            <a:pPr algn="l"/>
            <a:r>
              <a:rPr lang="en-US" sz="3200" b="1" dirty="0">
                <a:solidFill>
                  <a:schemeClr val="tx1"/>
                </a:solidFill>
                <a:latin typeface="+mn-lt"/>
                <a:ea typeface="Roboto"/>
                <a:cs typeface="Roboto"/>
              </a:rPr>
              <a:t>ETF Form</a:t>
            </a:r>
            <a:endParaRPr lang="en-US" dirty="0">
              <a:solidFill>
                <a:schemeClr val="tx1"/>
              </a:solidFill>
            </a:endParaRPr>
          </a:p>
        </p:txBody>
      </p:sp>
      <p:sp>
        <p:nvSpPr>
          <p:cNvPr id="5" name="Title 2">
            <a:extLst>
              <a:ext uri="{FF2B5EF4-FFF2-40B4-BE49-F238E27FC236}">
                <a16:creationId xmlns:a16="http://schemas.microsoft.com/office/drawing/2014/main" id="{4B7B8E60-F4C6-33AD-6007-F3787C74FEF1}"/>
              </a:ext>
            </a:extLst>
          </p:cNvPr>
          <p:cNvSpPr txBox="1">
            <a:spLocks/>
          </p:cNvSpPr>
          <p:nvPr/>
        </p:nvSpPr>
        <p:spPr>
          <a:xfrm>
            <a:off x="288508" y="637692"/>
            <a:ext cx="5063106" cy="4042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mj-lt"/>
                <a:ea typeface="Fira Sans Extra Condensed SemiBold"/>
                <a:cs typeface="Fira Sans Extra Condensed SemiBold"/>
                <a:sym typeface="Fira Sans Extra Condensed SemiBold"/>
              </a:defRPr>
            </a:lvl1pPr>
            <a:lvl2pPr marR="0" lvl="1"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r>
              <a:rPr lang="en-US" sz="2000" dirty="0">
                <a:solidFill>
                  <a:schemeClr val="tx1"/>
                </a:solidFill>
                <a:latin typeface="Arial"/>
                <a:cs typeface="Arial"/>
              </a:rPr>
              <a:t>Completion Process</a:t>
            </a:r>
          </a:p>
        </p:txBody>
      </p:sp>
      <p:pic>
        <p:nvPicPr>
          <p:cNvPr id="10" name="Picture 9" descr="A close up of a ETF form of section 17, Action and reason.">
            <a:extLst>
              <a:ext uri="{FF2B5EF4-FFF2-40B4-BE49-F238E27FC236}">
                <a16:creationId xmlns:a16="http://schemas.microsoft.com/office/drawing/2014/main" id="{2312BD3A-4C46-FA64-4551-FD221F68DF0E}"/>
              </a:ext>
            </a:extLst>
          </p:cNvPr>
          <p:cNvPicPr>
            <a:picLocks noChangeAspect="1"/>
          </p:cNvPicPr>
          <p:nvPr/>
        </p:nvPicPr>
        <p:blipFill rotWithShape="1">
          <a:blip r:embed="rId3"/>
          <a:srcRect t="-1851" b="-12393"/>
          <a:stretch/>
        </p:blipFill>
        <p:spPr>
          <a:xfrm>
            <a:off x="7095709" y="618746"/>
            <a:ext cx="4422961" cy="2340209"/>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262972" y="1231849"/>
            <a:ext cx="2434167" cy="338554"/>
          </a:xfrm>
          <a:prstGeom prst="rect">
            <a:avLst/>
          </a:prstGeom>
        </p:spPr>
        <p:txBody>
          <a:bodyPr wrap="square" lIns="91440" tIns="45720" rIns="91440" bIns="45720" anchor="t">
            <a:spAutoFit/>
          </a:bodyPr>
          <a:lstStyle/>
          <a:p>
            <a:pPr fontAlgn="base"/>
            <a:r>
              <a:rPr lang="en-US" sz="1600" b="1" dirty="0">
                <a:latin typeface="Roboto"/>
                <a:ea typeface="Roboto"/>
                <a:cs typeface="Roboto"/>
              </a:rPr>
              <a:t>Section 17</a:t>
            </a:r>
            <a:r>
              <a:rPr lang="en-US" sz="1600" dirty="0">
                <a:latin typeface="Roboto"/>
                <a:ea typeface="Roboto"/>
                <a:cs typeface="Roboto"/>
              </a:rPr>
              <a:t>:</a:t>
            </a:r>
            <a:endParaRPr lang="en-US" sz="1600" b="1" dirty="0">
              <a:latin typeface="Roboto"/>
              <a:ea typeface="Roboto"/>
              <a:cs typeface="Roboto"/>
            </a:endParaRPr>
          </a:p>
        </p:txBody>
      </p:sp>
      <p:sp>
        <p:nvSpPr>
          <p:cNvPr id="11" name="TextBox 10">
            <a:extLst>
              <a:ext uri="{FF2B5EF4-FFF2-40B4-BE49-F238E27FC236}">
                <a16:creationId xmlns:a16="http://schemas.microsoft.com/office/drawing/2014/main" id="{4A3C88A4-D2AB-32C4-A53D-9EF9D6E68103}"/>
              </a:ext>
            </a:extLst>
          </p:cNvPr>
          <p:cNvSpPr txBox="1"/>
          <p:nvPr/>
        </p:nvSpPr>
        <p:spPr>
          <a:xfrm>
            <a:off x="286697" y="1558821"/>
            <a:ext cx="673385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Select the options that best describes the hire request for the student employee.</a:t>
            </a:r>
          </a:p>
        </p:txBody>
      </p:sp>
      <p:sp>
        <p:nvSpPr>
          <p:cNvPr id="7" name="TextBox 6">
            <a:extLst>
              <a:ext uri="{FF2B5EF4-FFF2-40B4-BE49-F238E27FC236}">
                <a16:creationId xmlns:a16="http://schemas.microsoft.com/office/drawing/2014/main" id="{D0226F69-1F44-E256-19B9-488BBD8C55D7}"/>
              </a:ext>
            </a:extLst>
          </p:cNvPr>
          <p:cNvSpPr txBox="1"/>
          <p:nvPr/>
        </p:nvSpPr>
        <p:spPr>
          <a:xfrm>
            <a:off x="2230410" y="2436085"/>
            <a:ext cx="9413992" cy="26377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dirty="0"/>
              <a:t>Defined</a:t>
            </a:r>
          </a:p>
          <a:p>
            <a:pPr marL="285750" indent="-285750">
              <a:lnSpc>
                <a:spcPct val="150000"/>
              </a:lnSpc>
              <a:buChar char="•"/>
            </a:pPr>
            <a:r>
              <a:rPr lang="en-US" b="1" dirty="0"/>
              <a:t>Hire: </a:t>
            </a:r>
            <a:r>
              <a:rPr lang="en-US" dirty="0"/>
              <a:t>Hiring a </a:t>
            </a:r>
            <a:r>
              <a:rPr lang="en-US" u="sng" dirty="0"/>
              <a:t>new</a:t>
            </a:r>
            <a:r>
              <a:rPr lang="en-US" dirty="0"/>
              <a:t> student employee</a:t>
            </a:r>
          </a:p>
          <a:p>
            <a:pPr marL="285750" indent="-285750">
              <a:lnSpc>
                <a:spcPct val="150000"/>
              </a:lnSpc>
              <a:buChar char="•"/>
            </a:pPr>
            <a:r>
              <a:rPr lang="en-US" b="1" dirty="0"/>
              <a:t>Rehire</a:t>
            </a:r>
            <a:r>
              <a:rPr lang="en-US" dirty="0"/>
              <a:t>: Hiring a former student employee who has not worked for </a:t>
            </a:r>
            <a:r>
              <a:rPr lang="en-US" u="sng" dirty="0"/>
              <a:t>more than a year</a:t>
            </a:r>
            <a:r>
              <a:rPr lang="en-US" dirty="0"/>
              <a:t>. </a:t>
            </a:r>
          </a:p>
          <a:p>
            <a:pPr marL="285750" indent="-285750">
              <a:lnSpc>
                <a:spcPct val="150000"/>
              </a:lnSpc>
              <a:buChar char="•"/>
            </a:pPr>
            <a:r>
              <a:rPr lang="en-US" b="1" dirty="0"/>
              <a:t>Position Change</a:t>
            </a:r>
            <a:r>
              <a:rPr lang="en-US" dirty="0"/>
              <a:t>: Student employee's working title is changing within the </a:t>
            </a:r>
            <a:r>
              <a:rPr lang="en-US" u="sng" dirty="0"/>
              <a:t>same</a:t>
            </a:r>
            <a:r>
              <a:rPr lang="en-US" dirty="0"/>
              <a:t> department.</a:t>
            </a:r>
          </a:p>
          <a:p>
            <a:pPr marL="285750" indent="-285750">
              <a:lnSpc>
                <a:spcPct val="150000"/>
              </a:lnSpc>
              <a:buChar char="•"/>
            </a:pPr>
            <a:r>
              <a:rPr lang="en-US" b="1" dirty="0"/>
              <a:t>Extension of Temporary Appointment</a:t>
            </a:r>
            <a:r>
              <a:rPr lang="en-US" dirty="0"/>
              <a:t>: When extending a student's employment beyond their current expiration date</a:t>
            </a:r>
          </a:p>
          <a:p>
            <a:pPr>
              <a:lnSpc>
                <a:spcPct val="150000"/>
              </a:lnSpc>
            </a:pPr>
            <a:endParaRPr lang="en-US" dirty="0"/>
          </a:p>
          <a:p>
            <a:pPr>
              <a:lnSpc>
                <a:spcPct val="150000"/>
              </a:lnSpc>
            </a:pPr>
            <a:endParaRPr lang="en-US" dirty="0"/>
          </a:p>
        </p:txBody>
      </p:sp>
      <p:sp>
        <p:nvSpPr>
          <p:cNvPr id="12" name="TextBox 11">
            <a:extLst>
              <a:ext uri="{FF2B5EF4-FFF2-40B4-BE49-F238E27FC236}">
                <a16:creationId xmlns:a16="http://schemas.microsoft.com/office/drawing/2014/main" id="{DA3C8BBC-B91A-7E0C-0234-62B826560C7C}"/>
              </a:ext>
            </a:extLst>
          </p:cNvPr>
          <p:cNvSpPr txBox="1"/>
          <p:nvPr/>
        </p:nvSpPr>
        <p:spPr>
          <a:xfrm>
            <a:off x="2795108" y="4787249"/>
            <a:ext cx="842082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Refer to the Career Center's </a:t>
            </a:r>
            <a:r>
              <a:rPr lang="en-US" dirty="0">
                <a:hlinkClick r:id="rId4"/>
              </a:rPr>
              <a:t>Extensions, Rehires &amp; Position Changes</a:t>
            </a:r>
            <a:r>
              <a:rPr lang="en-US" dirty="0"/>
              <a:t> web page for additional details.</a:t>
            </a:r>
          </a:p>
        </p:txBody>
      </p:sp>
      <p:pic>
        <p:nvPicPr>
          <p:cNvPr id="69" name="Picture 68">
            <a:extLst>
              <a:ext uri="{FF2B5EF4-FFF2-40B4-BE49-F238E27FC236}">
                <a16:creationId xmlns:a16="http://schemas.microsoft.com/office/drawing/2014/main" id="{5D6FBB4F-769E-8C6D-F724-14E97E1BDFD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67250" y="2588475"/>
            <a:ext cx="2981325" cy="3028950"/>
          </a:xfrm>
          <a:prstGeom prst="rect">
            <a:avLst/>
          </a:prstGeom>
        </p:spPr>
      </p:pic>
      <p:pic>
        <p:nvPicPr>
          <p:cNvPr id="14" name="Picture 13">
            <a:extLst>
              <a:ext uri="{FF2B5EF4-FFF2-40B4-BE49-F238E27FC236}">
                <a16:creationId xmlns:a16="http://schemas.microsoft.com/office/drawing/2014/main" id="{3E847358-2D7A-3490-B13B-EBE9C53E266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64123" y="5845987"/>
            <a:ext cx="3677728" cy="835880"/>
          </a:xfrm>
          <a:prstGeom prst="rect">
            <a:avLst/>
          </a:prstGeom>
        </p:spPr>
      </p:pic>
    </p:spTree>
    <p:extLst>
      <p:ext uri="{BB962C8B-B14F-4D97-AF65-F5344CB8AC3E}">
        <p14:creationId xmlns:p14="http://schemas.microsoft.com/office/powerpoint/2010/main" val="1756947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897C24-9324-C272-85E3-CF207942D93D}"/>
              </a:ext>
              <a:ext uri="{C183D7F6-B498-43B3-948B-1728B52AA6E4}">
                <adec:decorative xmlns:adec="http://schemas.microsoft.com/office/drawing/2017/decorative" val="1"/>
              </a:ext>
            </a:extLst>
          </p:cNvPr>
          <p:cNvSpPr/>
          <p:nvPr/>
        </p:nvSpPr>
        <p:spPr>
          <a:xfrm>
            <a:off x="164123" y="5773614"/>
            <a:ext cx="4138246" cy="80889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highlight>
                <a:srgbClr val="000000"/>
              </a:highlight>
              <a:ea typeface="Roboto"/>
              <a:cs typeface="Roboto"/>
            </a:endParaRPr>
          </a:p>
        </p:txBody>
      </p:sp>
      <p:sp>
        <p:nvSpPr>
          <p:cNvPr id="3" name="Title 2">
            <a:extLst>
              <a:ext uri="{FF2B5EF4-FFF2-40B4-BE49-F238E27FC236}">
                <a16:creationId xmlns:a16="http://schemas.microsoft.com/office/drawing/2014/main" id="{7F3197A2-8629-E434-4CC7-996CA07A6998}"/>
              </a:ext>
            </a:extLst>
          </p:cNvPr>
          <p:cNvSpPr>
            <a:spLocks noGrp="1"/>
          </p:cNvSpPr>
          <p:nvPr>
            <p:ph type="title"/>
          </p:nvPr>
        </p:nvSpPr>
        <p:spPr>
          <a:xfrm>
            <a:off x="266303" y="204607"/>
            <a:ext cx="5063106" cy="404269"/>
          </a:xfrm>
        </p:spPr>
        <p:txBody>
          <a:bodyPr/>
          <a:lstStyle/>
          <a:p>
            <a:pPr algn="l"/>
            <a:r>
              <a:rPr lang="en-US" sz="3200" b="1" dirty="0">
                <a:solidFill>
                  <a:schemeClr val="tx1"/>
                </a:solidFill>
                <a:latin typeface="+mn-lt"/>
                <a:ea typeface="Roboto"/>
                <a:cs typeface="Roboto"/>
              </a:rPr>
              <a:t>ETF Form</a:t>
            </a:r>
            <a:endParaRPr lang="en-US" dirty="0">
              <a:solidFill>
                <a:schemeClr val="tx1"/>
              </a:solidFill>
            </a:endParaRPr>
          </a:p>
        </p:txBody>
      </p:sp>
      <p:sp>
        <p:nvSpPr>
          <p:cNvPr id="5" name="Title 2">
            <a:extLst>
              <a:ext uri="{FF2B5EF4-FFF2-40B4-BE49-F238E27FC236}">
                <a16:creationId xmlns:a16="http://schemas.microsoft.com/office/drawing/2014/main" id="{4B7B8E60-F4C6-33AD-6007-F3787C74FEF1}"/>
              </a:ext>
            </a:extLst>
          </p:cNvPr>
          <p:cNvSpPr txBox="1">
            <a:spLocks/>
          </p:cNvSpPr>
          <p:nvPr/>
        </p:nvSpPr>
        <p:spPr>
          <a:xfrm>
            <a:off x="288508" y="637692"/>
            <a:ext cx="5063106" cy="4042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mj-lt"/>
                <a:ea typeface="Fira Sans Extra Condensed SemiBold"/>
                <a:cs typeface="Fira Sans Extra Condensed SemiBold"/>
                <a:sym typeface="Fira Sans Extra Condensed SemiBold"/>
              </a:defRPr>
            </a:lvl1pPr>
            <a:lvl2pPr marR="0" lvl="1"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eaLnBrk="1" hangingPunct="1">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r>
              <a:rPr lang="en-US" sz="2000" dirty="0">
                <a:solidFill>
                  <a:schemeClr val="tx1"/>
                </a:solidFill>
                <a:latin typeface="Arial"/>
                <a:cs typeface="Arial"/>
              </a:rPr>
              <a:t>Completion Process</a:t>
            </a:r>
          </a:p>
        </p:txBody>
      </p:sp>
      <p:pic>
        <p:nvPicPr>
          <p:cNvPr id="7" name="Picture 6" descr="A close up of a ETF form of section 18, compensation rate.">
            <a:extLst>
              <a:ext uri="{FF2B5EF4-FFF2-40B4-BE49-F238E27FC236}">
                <a16:creationId xmlns:a16="http://schemas.microsoft.com/office/drawing/2014/main" id="{F09B4ABB-2478-123A-88D7-08AC70D97A85}"/>
              </a:ext>
            </a:extLst>
          </p:cNvPr>
          <p:cNvPicPr>
            <a:picLocks noChangeAspect="1"/>
          </p:cNvPicPr>
          <p:nvPr/>
        </p:nvPicPr>
        <p:blipFill>
          <a:blip r:embed="rId3"/>
          <a:stretch>
            <a:fillRect/>
          </a:stretch>
        </p:blipFill>
        <p:spPr>
          <a:xfrm>
            <a:off x="7286425" y="1046118"/>
            <a:ext cx="3998679" cy="2052008"/>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286789" y="2044094"/>
            <a:ext cx="3998627" cy="338554"/>
          </a:xfrm>
          <a:prstGeom prst="rect">
            <a:avLst/>
          </a:prstGeom>
        </p:spPr>
        <p:txBody>
          <a:bodyPr wrap="square" lIns="91440" tIns="45720" rIns="91440" bIns="45720" anchor="t">
            <a:spAutoFit/>
          </a:bodyPr>
          <a:lstStyle/>
          <a:p>
            <a:pPr fontAlgn="base"/>
            <a:r>
              <a:rPr lang="en-US" sz="1600" b="1" dirty="0">
                <a:ea typeface="Roboto"/>
              </a:rPr>
              <a:t>Section 18</a:t>
            </a:r>
            <a:r>
              <a:rPr lang="en-US" sz="1600" dirty="0">
                <a:ea typeface="Roboto"/>
              </a:rPr>
              <a:t>:</a:t>
            </a:r>
          </a:p>
        </p:txBody>
      </p:sp>
      <p:sp>
        <p:nvSpPr>
          <p:cNvPr id="10" name="TextBox 9">
            <a:extLst>
              <a:ext uri="{FF2B5EF4-FFF2-40B4-BE49-F238E27FC236}">
                <a16:creationId xmlns:a16="http://schemas.microsoft.com/office/drawing/2014/main" id="{33EBB74F-EF9B-8A8B-E8D2-04E604FE6342}"/>
              </a:ext>
            </a:extLst>
          </p:cNvPr>
          <p:cNvSpPr txBox="1"/>
          <p:nvPr/>
        </p:nvSpPr>
        <p:spPr>
          <a:xfrm>
            <a:off x="285749" y="2571031"/>
            <a:ext cx="700251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The compensation pay rate must be within the position salary range indicated on the approved requisition.</a:t>
            </a:r>
            <a:endParaRPr lang="en-US" dirty="0"/>
          </a:p>
          <a:p>
            <a:endParaRPr lang="en-US" sz="1600" dirty="0"/>
          </a:p>
          <a:p>
            <a:r>
              <a:rPr lang="en-US" sz="1600" b="1" dirty="0"/>
              <a:t>Base</a:t>
            </a:r>
            <a:r>
              <a:rPr lang="en-US" sz="1600" dirty="0"/>
              <a:t>: Minimum salary rate as indicated on the approved requisition.</a:t>
            </a:r>
          </a:p>
          <a:p>
            <a:r>
              <a:rPr lang="en-US" sz="1600" b="1" dirty="0"/>
              <a:t>Actual</a:t>
            </a:r>
            <a:r>
              <a:rPr lang="en-US" sz="1600" dirty="0"/>
              <a:t>: The hourly pay rate the student employee will be compensated for work performed.</a:t>
            </a:r>
            <a:endParaRPr lang="en-US" dirty="0"/>
          </a:p>
        </p:txBody>
      </p:sp>
      <p:pic>
        <p:nvPicPr>
          <p:cNvPr id="11" name="Picture 10">
            <a:extLst>
              <a:ext uri="{FF2B5EF4-FFF2-40B4-BE49-F238E27FC236}">
                <a16:creationId xmlns:a16="http://schemas.microsoft.com/office/drawing/2014/main" id="{66704502-739F-6D13-C5DA-5A8ED260F5E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881600" y="2725500"/>
            <a:ext cx="3409950" cy="3409950"/>
          </a:xfrm>
          <a:prstGeom prst="rect">
            <a:avLst/>
          </a:prstGeom>
        </p:spPr>
      </p:pic>
      <p:pic>
        <p:nvPicPr>
          <p:cNvPr id="13" name="Picture 12">
            <a:extLst>
              <a:ext uri="{FF2B5EF4-FFF2-40B4-BE49-F238E27FC236}">
                <a16:creationId xmlns:a16="http://schemas.microsoft.com/office/drawing/2014/main" id="{41DD9C7C-1480-407F-D52A-EA23C539B2B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64123" y="5845987"/>
            <a:ext cx="3677728" cy="835880"/>
          </a:xfrm>
          <a:prstGeom prst="rect">
            <a:avLst/>
          </a:prstGeom>
        </p:spPr>
      </p:pic>
    </p:spTree>
    <p:extLst>
      <p:ext uri="{BB962C8B-B14F-4D97-AF65-F5344CB8AC3E}">
        <p14:creationId xmlns:p14="http://schemas.microsoft.com/office/powerpoint/2010/main" val="295269633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232321"/>
      </a:lt2>
      <a:accent1>
        <a:srgbClr val="8999CE"/>
      </a:accent1>
      <a:accent2>
        <a:srgbClr val="E2A8A2"/>
      </a:accent2>
      <a:accent3>
        <a:srgbClr val="E4796B"/>
      </a:accent3>
      <a:accent4>
        <a:srgbClr val="FEC357"/>
      </a:accent4>
      <a:accent5>
        <a:srgbClr val="659E67"/>
      </a:accent5>
      <a:accent6>
        <a:srgbClr val="E1E2EA"/>
      </a:accent6>
      <a:hlink>
        <a:srgbClr val="0097A7"/>
      </a:hlink>
      <a:folHlink>
        <a:srgbClr val="0097A7"/>
      </a:folHlink>
    </a:clrScheme>
    <a:fontScheme name="Custom 4">
      <a:majorFont>
        <a:latin typeface="Fira Sans Condensed ExtraBold"/>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udent Mentoring Infographics by Slidesgo">
  <a:themeElements>
    <a:clrScheme name="Simple Light">
      <a:dk1>
        <a:srgbClr val="000000"/>
      </a:dk1>
      <a:lt1>
        <a:srgbClr val="FFFFFF"/>
      </a:lt1>
      <a:dk2>
        <a:srgbClr val="2D2442"/>
      </a:dk2>
      <a:lt2>
        <a:srgbClr val="5A4F72"/>
      </a:lt2>
      <a:accent1>
        <a:srgbClr val="874C2E"/>
      </a:accent1>
      <a:accent2>
        <a:srgbClr val="BC744A"/>
      </a:accent2>
      <a:accent3>
        <a:srgbClr val="C1ADA4"/>
      </a:accent3>
      <a:accent4>
        <a:srgbClr val="D6CED7"/>
      </a:accent4>
      <a:accent5>
        <a:srgbClr val="EED9CE"/>
      </a:accent5>
      <a:accent6>
        <a:srgbClr val="F7EEEB"/>
      </a:accent6>
      <a:hlink>
        <a:srgbClr val="000000"/>
      </a:hlink>
      <a:folHlink>
        <a:srgbClr val="0097A7"/>
      </a:folHlink>
    </a:clrScheme>
    <a:fontScheme name="Custom 4">
      <a:majorFont>
        <a:latin typeface="Fira Sans Condensed ExtraBold"/>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0D5F49BE92D749AC26B6E8A39605EF" ma:contentTypeVersion="8" ma:contentTypeDescription="Create a new document." ma:contentTypeScope="" ma:versionID="8fb3651bccc0f375a1ce969cbc38ebfb">
  <xsd:schema xmlns:xsd="http://www.w3.org/2001/XMLSchema" xmlns:xs="http://www.w3.org/2001/XMLSchema" xmlns:p="http://schemas.microsoft.com/office/2006/metadata/properties" xmlns:ns2="b0c70f1e-b6c2-4fd1-b72d-f2046a82d471" xmlns:ns3="c84a71dd-756e-4152-b7bb-d3a5b223e811" targetNamespace="http://schemas.microsoft.com/office/2006/metadata/properties" ma:root="true" ma:fieldsID="99f8a043805f8538605771e3494a22de" ns2:_="" ns3:_="">
    <xsd:import namespace="b0c70f1e-b6c2-4fd1-b72d-f2046a82d471"/>
    <xsd:import namespace="c84a71dd-756e-4152-b7bb-d3a5b223e81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c70f1e-b6c2-4fd1-b72d-f2046a82d4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4a71dd-756e-4152-b7bb-d3a5b223e8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84a71dd-756e-4152-b7bb-d3a5b223e811">
      <UserInfo>
        <DisplayName/>
        <AccountId xsi:nil="true"/>
        <AccountType/>
      </UserInfo>
    </SharedWithUsers>
  </documentManagement>
</p:properties>
</file>

<file path=customXml/itemProps1.xml><?xml version="1.0" encoding="utf-8"?>
<ds:datastoreItem xmlns:ds="http://schemas.openxmlformats.org/officeDocument/2006/customXml" ds:itemID="{9488A40A-DE2A-4123-8B21-7FD001EE7312}">
  <ds:schemaRefs>
    <ds:schemaRef ds:uri="b0c70f1e-b6c2-4fd1-b72d-f2046a82d471"/>
    <ds:schemaRef ds:uri="c84a71dd-756e-4152-b7bb-d3a5b223e8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4CBE961-6FDB-4CCE-845E-E89CFBC1EF85}">
  <ds:schemaRefs>
    <ds:schemaRef ds:uri="http://schemas.microsoft.com/sharepoint/v3/contenttype/forms"/>
  </ds:schemaRefs>
</ds:datastoreItem>
</file>

<file path=customXml/itemProps3.xml><?xml version="1.0" encoding="utf-8"?>
<ds:datastoreItem xmlns:ds="http://schemas.openxmlformats.org/officeDocument/2006/customXml" ds:itemID="{A4471F52-6077-478D-BFDF-3D826586F7B9}">
  <ds:schemaRefs>
    <ds:schemaRef ds:uri="b0c70f1e-b6c2-4fd1-b72d-f2046a82d471"/>
    <ds:schemaRef ds:uri="c84a71dd-756e-4152-b7bb-d3a5b223e81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SP 23 Orientation Leader Academy_3-24</Template>
  <TotalTime>11</TotalTime>
  <Words>986</Words>
  <Application>Microsoft Office PowerPoint</Application>
  <PresentationFormat>Widescreen</PresentationFormat>
  <Paragraphs>112</Paragraphs>
  <Slides>12</Slides>
  <Notes>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Arial</vt:lpstr>
      <vt:lpstr>Arial Black</vt:lpstr>
      <vt:lpstr>Arial,Sans-Serif</vt:lpstr>
      <vt:lpstr>Calibri</vt:lpstr>
      <vt:lpstr>Courier New</vt:lpstr>
      <vt:lpstr>Fira Sans Condensed ExtraBold</vt:lpstr>
      <vt:lpstr>Fira Sans Extra Condensed</vt:lpstr>
      <vt:lpstr>Fira Sans Extra Condensed SemiBold</vt:lpstr>
      <vt:lpstr>Roboto</vt:lpstr>
      <vt:lpstr>Roboto Bold</vt:lpstr>
      <vt:lpstr>Simple Light</vt:lpstr>
      <vt:lpstr>Student Mentoring Infographics by Slidesgo</vt:lpstr>
      <vt:lpstr>On-Campus Student Employment Program:</vt:lpstr>
      <vt:lpstr>ETF Completion Handbook</vt:lpstr>
      <vt:lpstr>ETF Form</vt:lpstr>
      <vt:lpstr>ETF Form</vt:lpstr>
      <vt:lpstr>ETF Form</vt:lpstr>
      <vt:lpstr>ETF Form</vt:lpstr>
      <vt:lpstr>ETF Form</vt:lpstr>
      <vt:lpstr>ETF Form</vt:lpstr>
      <vt:lpstr>ETF Form</vt:lpstr>
      <vt:lpstr>ETF Form</vt:lpstr>
      <vt:lpstr>Frequently Asked Questions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Internships and CPT Workshop</dc:title>
  <dc:creator>Cortez, Arielle M</dc:creator>
  <cp:lastModifiedBy>Choi, Yuri</cp:lastModifiedBy>
  <cp:revision>10</cp:revision>
  <dcterms:created xsi:type="dcterms:W3CDTF">2023-03-16T16:53:17Z</dcterms:created>
  <dcterms:modified xsi:type="dcterms:W3CDTF">2024-08-12T19:40:02Z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0x010100C50D5F49BE92D749AC26B6E8A39605EF</vt:lpwstr>
  </property>
  <property fmtid="{D5CDD505-2E9C-101B-9397-08002B2CF9AE}" pid="3" name="Order">
    <vt:r8>23500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MediaServiceImageTags">
    <vt:lpwstr/>
  </property>
</Properties>
</file>