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648" r:id="rId6"/>
  </p:sldMasterIdLst>
  <p:notesMasterIdLst>
    <p:notesMasterId r:id="rId17"/>
  </p:notesMasterIdLst>
  <p:handoutMasterIdLst>
    <p:handoutMasterId r:id="rId18"/>
  </p:handoutMasterIdLst>
  <p:sldIdLst>
    <p:sldId id="416" r:id="rId7"/>
    <p:sldId id="726" r:id="rId8"/>
    <p:sldId id="810" r:id="rId9"/>
    <p:sldId id="811" r:id="rId10"/>
    <p:sldId id="803" r:id="rId11"/>
    <p:sldId id="804" r:id="rId12"/>
    <p:sldId id="805" r:id="rId13"/>
    <p:sldId id="809" r:id="rId14"/>
    <p:sldId id="812" r:id="rId15"/>
    <p:sldId id="813"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85008" autoAdjust="0"/>
  </p:normalViewPr>
  <p:slideViewPr>
    <p:cSldViewPr>
      <p:cViewPr varScale="1">
        <p:scale>
          <a:sx n="116" d="100"/>
          <a:sy n="116" d="100"/>
        </p:scale>
        <p:origin x="-28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notesViewPr>
    <p:cSldViewPr>
      <p:cViewPr varScale="1">
        <p:scale>
          <a:sx n="84" d="100"/>
          <a:sy n="84" d="100"/>
        </p:scale>
        <p:origin x="-38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052" cy="465456"/>
          </a:xfrm>
          <a:prstGeom prst="rect">
            <a:avLst/>
          </a:prstGeom>
        </p:spPr>
        <p:txBody>
          <a:bodyPr vert="horz" lIns="92493" tIns="46245" rIns="92493" bIns="4624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760" y="0"/>
            <a:ext cx="3038052" cy="465456"/>
          </a:xfrm>
          <a:prstGeom prst="rect">
            <a:avLst/>
          </a:prstGeom>
        </p:spPr>
        <p:txBody>
          <a:bodyPr vert="horz" lIns="92493" tIns="46245" rIns="92493" bIns="46245" rtlCol="0"/>
          <a:lstStyle>
            <a:lvl1pPr algn="r" fontAlgn="auto">
              <a:spcBef>
                <a:spcPts val="0"/>
              </a:spcBef>
              <a:spcAft>
                <a:spcPts val="0"/>
              </a:spcAft>
              <a:defRPr sz="1200">
                <a:latin typeface="+mn-lt"/>
              </a:defRPr>
            </a:lvl1pPr>
          </a:lstStyle>
          <a:p>
            <a:pPr>
              <a:defRPr/>
            </a:pPr>
            <a:fld id="{E022258D-AB74-4411-AF3A-101EF5B0F10F}" type="datetimeFigureOut">
              <a:rPr lang="en-US"/>
              <a:pPr>
                <a:defRPr/>
              </a:pPr>
              <a:t>11/12/15</a:t>
            </a:fld>
            <a:endParaRPr lang="en-US"/>
          </a:p>
        </p:txBody>
      </p:sp>
      <p:sp>
        <p:nvSpPr>
          <p:cNvPr id="4" name="Footer Placeholder 3"/>
          <p:cNvSpPr>
            <a:spLocks noGrp="1"/>
          </p:cNvSpPr>
          <p:nvPr>
            <p:ph type="ftr" sz="quarter" idx="2"/>
          </p:nvPr>
        </p:nvSpPr>
        <p:spPr>
          <a:xfrm>
            <a:off x="0" y="8829356"/>
            <a:ext cx="3038052" cy="465456"/>
          </a:xfrm>
          <a:prstGeom prst="rect">
            <a:avLst/>
          </a:prstGeom>
        </p:spPr>
        <p:txBody>
          <a:bodyPr vert="horz" lIns="92493" tIns="46245" rIns="92493" bIns="4624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760" y="8829356"/>
            <a:ext cx="3038052" cy="465456"/>
          </a:xfrm>
          <a:prstGeom prst="rect">
            <a:avLst/>
          </a:prstGeom>
        </p:spPr>
        <p:txBody>
          <a:bodyPr vert="horz" lIns="92493" tIns="46245" rIns="92493" bIns="46245" rtlCol="0" anchor="b"/>
          <a:lstStyle>
            <a:lvl1pPr algn="r" fontAlgn="auto">
              <a:spcBef>
                <a:spcPts val="0"/>
              </a:spcBef>
              <a:spcAft>
                <a:spcPts val="0"/>
              </a:spcAft>
              <a:defRPr sz="1200">
                <a:latin typeface="+mn-lt"/>
              </a:defRPr>
            </a:lvl1pPr>
          </a:lstStyle>
          <a:p>
            <a:pPr>
              <a:defRPr/>
            </a:pPr>
            <a:fld id="{2FA901F3-47CB-4C43-AB11-B3BA24E5446D}" type="slidenum">
              <a:rPr lang="en-US"/>
              <a:pPr>
                <a:defRPr/>
              </a:pPr>
              <a:t>‹#›</a:t>
            </a:fld>
            <a:endParaRPr lang="en-US"/>
          </a:p>
        </p:txBody>
      </p:sp>
    </p:spTree>
    <p:extLst>
      <p:ext uri="{BB962C8B-B14F-4D97-AF65-F5344CB8AC3E}">
        <p14:creationId xmlns:p14="http://schemas.microsoft.com/office/powerpoint/2010/main" val="387469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052" cy="465456"/>
          </a:xfrm>
          <a:prstGeom prst="rect">
            <a:avLst/>
          </a:prstGeom>
        </p:spPr>
        <p:txBody>
          <a:bodyPr vert="horz" lIns="93157" tIns="46580" rIns="93157"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60" y="0"/>
            <a:ext cx="3038052" cy="465456"/>
          </a:xfrm>
          <a:prstGeom prst="rect">
            <a:avLst/>
          </a:prstGeom>
        </p:spPr>
        <p:txBody>
          <a:bodyPr vert="horz" lIns="93157" tIns="46580" rIns="93157" bIns="46580" rtlCol="0"/>
          <a:lstStyle>
            <a:lvl1pPr algn="r" fontAlgn="auto">
              <a:spcBef>
                <a:spcPts val="0"/>
              </a:spcBef>
              <a:spcAft>
                <a:spcPts val="0"/>
              </a:spcAft>
              <a:defRPr sz="1200">
                <a:latin typeface="+mn-lt"/>
              </a:defRPr>
            </a:lvl1pPr>
          </a:lstStyle>
          <a:p>
            <a:pPr>
              <a:defRPr/>
            </a:pPr>
            <a:fld id="{B9C72B63-5CCB-4A78-BC74-802530961F7B}" type="datetimeFigureOut">
              <a:rPr lang="en-US"/>
              <a:pPr>
                <a:defRPr/>
              </a:pPr>
              <a:t>11/12/15</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57" tIns="46580" rIns="93157" bIns="46580" rtlCol="0" anchor="ctr"/>
          <a:lstStyle/>
          <a:p>
            <a:pPr lvl="0"/>
            <a:endParaRPr lang="en-US" noProof="0" dirty="0"/>
          </a:p>
        </p:txBody>
      </p:sp>
      <p:sp>
        <p:nvSpPr>
          <p:cNvPr id="5" name="Notes Placeholder 4"/>
          <p:cNvSpPr>
            <a:spLocks noGrp="1"/>
          </p:cNvSpPr>
          <p:nvPr>
            <p:ph type="body" sz="quarter" idx="3"/>
          </p:nvPr>
        </p:nvSpPr>
        <p:spPr>
          <a:xfrm>
            <a:off x="700723" y="4416267"/>
            <a:ext cx="5608956" cy="4182745"/>
          </a:xfrm>
          <a:prstGeom prst="rect">
            <a:avLst/>
          </a:prstGeom>
        </p:spPr>
        <p:txBody>
          <a:bodyPr vert="horz" lIns="93157" tIns="46580" rIns="93157"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356"/>
            <a:ext cx="3038052" cy="465456"/>
          </a:xfrm>
          <a:prstGeom prst="rect">
            <a:avLst/>
          </a:prstGeom>
        </p:spPr>
        <p:txBody>
          <a:bodyPr vert="horz" lIns="93157" tIns="46580" rIns="93157"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60" y="8829356"/>
            <a:ext cx="3038052" cy="465456"/>
          </a:xfrm>
          <a:prstGeom prst="rect">
            <a:avLst/>
          </a:prstGeom>
        </p:spPr>
        <p:txBody>
          <a:bodyPr vert="horz" lIns="93157" tIns="46580" rIns="93157" bIns="46580" rtlCol="0" anchor="b"/>
          <a:lstStyle>
            <a:lvl1pPr algn="r" fontAlgn="auto">
              <a:spcBef>
                <a:spcPts val="0"/>
              </a:spcBef>
              <a:spcAft>
                <a:spcPts val="0"/>
              </a:spcAft>
              <a:defRPr sz="1200">
                <a:latin typeface="+mn-lt"/>
              </a:defRPr>
            </a:lvl1pPr>
          </a:lstStyle>
          <a:p>
            <a:pPr>
              <a:defRPr/>
            </a:pPr>
            <a:fld id="{C8119B84-9D3A-49A8-A5AE-5806A726820A}" type="slidenum">
              <a:rPr lang="en-US"/>
              <a:pPr>
                <a:defRPr/>
              </a:pPr>
              <a:t>‹#›</a:t>
            </a:fld>
            <a:endParaRPr lang="en-US" dirty="0"/>
          </a:p>
        </p:txBody>
      </p:sp>
    </p:spTree>
    <p:extLst>
      <p:ext uri="{BB962C8B-B14F-4D97-AF65-F5344CB8AC3E}">
        <p14:creationId xmlns:p14="http://schemas.microsoft.com/office/powerpoint/2010/main" val="1300083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119B84-9D3A-49A8-A5AE-5806A726820A}" type="slidenum">
              <a:rPr lang="en-US" smtClean="0"/>
              <a:pPr>
                <a:defRPr/>
              </a:pPr>
              <a:t>1</a:t>
            </a:fld>
            <a:endParaRPr lang="en-US" dirty="0"/>
          </a:p>
        </p:txBody>
      </p:sp>
    </p:spTree>
    <p:extLst>
      <p:ext uri="{BB962C8B-B14F-4D97-AF65-F5344CB8AC3E}">
        <p14:creationId xmlns:p14="http://schemas.microsoft.com/office/powerpoint/2010/main" val="390172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http://www.joc.com/international-trade-news/trade-data/united-states-trade-data/top-100-importers-2013.html</a:t>
            </a:r>
            <a:endParaRPr lang="en-US" dirty="0"/>
          </a:p>
        </p:txBody>
      </p:sp>
      <p:sp>
        <p:nvSpPr>
          <p:cNvPr id="4" name="Slide Number Placeholder 3"/>
          <p:cNvSpPr>
            <a:spLocks noGrp="1"/>
          </p:cNvSpPr>
          <p:nvPr>
            <p:ph type="sldNum" sz="quarter" idx="10"/>
          </p:nvPr>
        </p:nvSpPr>
        <p:spPr/>
        <p:txBody>
          <a:bodyPr/>
          <a:lstStyle/>
          <a:p>
            <a:pPr>
              <a:defRPr/>
            </a:pPr>
            <a:fld id="{C8119B84-9D3A-49A8-A5AE-5806A726820A}" type="slidenum">
              <a:rPr lang="en-US" smtClean="0"/>
              <a:pPr>
                <a:defRPr/>
              </a:pPr>
              <a:t>10</a:t>
            </a:fld>
            <a:endParaRPr lang="en-US" dirty="0"/>
          </a:p>
        </p:txBody>
      </p:sp>
    </p:spTree>
    <p:extLst>
      <p:ext uri="{BB962C8B-B14F-4D97-AF65-F5344CB8AC3E}">
        <p14:creationId xmlns:p14="http://schemas.microsoft.com/office/powerpoint/2010/main" val="262169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 freight rebounding</a:t>
            </a:r>
            <a:r>
              <a:rPr lang="en-US" baseline="0" dirty="0" smtClean="0"/>
              <a:t> somewhat on Asia-NA lanes. Car parts doing well and electronics but reduced weight of many electronic products is creating a demand to fill more space</a:t>
            </a:r>
            <a:endParaRPr lang="en-US" dirty="0"/>
          </a:p>
        </p:txBody>
      </p:sp>
      <p:sp>
        <p:nvSpPr>
          <p:cNvPr id="4" name="Slide Number Placeholder 3"/>
          <p:cNvSpPr>
            <a:spLocks noGrp="1"/>
          </p:cNvSpPr>
          <p:nvPr>
            <p:ph type="sldNum" sz="quarter" idx="10"/>
          </p:nvPr>
        </p:nvSpPr>
        <p:spPr/>
        <p:txBody>
          <a:bodyPr/>
          <a:lstStyle/>
          <a:p>
            <a:fld id="{9FF20287-CD21-4964-93ED-483ECA99AAEC}" type="slidenum">
              <a:rPr lang="en-US" smtClean="0"/>
              <a:pPr/>
              <a:t>2</a:t>
            </a:fld>
            <a:endParaRPr lang="en-US" dirty="0"/>
          </a:p>
        </p:txBody>
      </p:sp>
    </p:spTree>
    <p:extLst>
      <p:ext uri="{BB962C8B-B14F-4D97-AF65-F5344CB8AC3E}">
        <p14:creationId xmlns:p14="http://schemas.microsoft.com/office/powerpoint/2010/main" val="195451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 freight rebounding</a:t>
            </a:r>
            <a:r>
              <a:rPr lang="en-US" baseline="0" dirty="0" smtClean="0"/>
              <a:t> somewhat on Asia-NA lanes. Car parts doing well and electronics but reduced weight of many electronic products is creating a demand to fill more space</a:t>
            </a:r>
            <a:endParaRPr lang="en-US" dirty="0"/>
          </a:p>
        </p:txBody>
      </p:sp>
      <p:sp>
        <p:nvSpPr>
          <p:cNvPr id="4" name="Slide Number Placeholder 3"/>
          <p:cNvSpPr>
            <a:spLocks noGrp="1"/>
          </p:cNvSpPr>
          <p:nvPr>
            <p:ph type="sldNum" sz="quarter" idx="10"/>
          </p:nvPr>
        </p:nvSpPr>
        <p:spPr/>
        <p:txBody>
          <a:bodyPr/>
          <a:lstStyle/>
          <a:p>
            <a:fld id="{9FF20287-CD21-4964-93ED-483ECA99AAEC}" type="slidenum">
              <a:rPr lang="en-US" smtClean="0"/>
              <a:pPr/>
              <a:t>3</a:t>
            </a:fld>
            <a:endParaRPr lang="en-US" dirty="0"/>
          </a:p>
        </p:txBody>
      </p:sp>
    </p:spTree>
    <p:extLst>
      <p:ext uri="{BB962C8B-B14F-4D97-AF65-F5344CB8AC3E}">
        <p14:creationId xmlns:p14="http://schemas.microsoft.com/office/powerpoint/2010/main" val="195451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 freight rebounding</a:t>
            </a:r>
            <a:r>
              <a:rPr lang="en-US" baseline="0" dirty="0" smtClean="0"/>
              <a:t> somewhat on Asia-NA lanes. Car parts doing well and electronics but reduced weight of many electronic products is creating a demand to fill more space</a:t>
            </a:r>
            <a:endParaRPr lang="en-US" dirty="0"/>
          </a:p>
        </p:txBody>
      </p:sp>
      <p:sp>
        <p:nvSpPr>
          <p:cNvPr id="4" name="Slide Number Placeholder 3"/>
          <p:cNvSpPr>
            <a:spLocks noGrp="1"/>
          </p:cNvSpPr>
          <p:nvPr>
            <p:ph type="sldNum" sz="quarter" idx="10"/>
          </p:nvPr>
        </p:nvSpPr>
        <p:spPr/>
        <p:txBody>
          <a:bodyPr/>
          <a:lstStyle/>
          <a:p>
            <a:fld id="{9FF20287-CD21-4964-93ED-483ECA99AAEC}" type="slidenum">
              <a:rPr lang="en-US" smtClean="0"/>
              <a:pPr/>
              <a:t>4</a:t>
            </a:fld>
            <a:endParaRPr lang="en-US" dirty="0"/>
          </a:p>
        </p:txBody>
      </p:sp>
    </p:spTree>
    <p:extLst>
      <p:ext uri="{BB962C8B-B14F-4D97-AF65-F5344CB8AC3E}">
        <p14:creationId xmlns:p14="http://schemas.microsoft.com/office/powerpoint/2010/main" val="195451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http://www.joc.com/international-trade-news/trade-data/united-states-trade-data/top-100-importers-2013.html</a:t>
            </a:r>
            <a:endParaRPr lang="en-US" dirty="0"/>
          </a:p>
        </p:txBody>
      </p:sp>
      <p:sp>
        <p:nvSpPr>
          <p:cNvPr id="4" name="Slide Number Placeholder 3"/>
          <p:cNvSpPr>
            <a:spLocks noGrp="1"/>
          </p:cNvSpPr>
          <p:nvPr>
            <p:ph type="sldNum" sz="quarter" idx="10"/>
          </p:nvPr>
        </p:nvSpPr>
        <p:spPr/>
        <p:txBody>
          <a:bodyPr/>
          <a:lstStyle/>
          <a:p>
            <a:pPr>
              <a:defRPr/>
            </a:pPr>
            <a:fld id="{C8119B84-9D3A-49A8-A5AE-5806A726820A}" type="slidenum">
              <a:rPr lang="en-US" smtClean="0"/>
              <a:pPr>
                <a:defRPr/>
              </a:pPr>
              <a:t>5</a:t>
            </a:fld>
            <a:endParaRPr lang="en-US" dirty="0"/>
          </a:p>
        </p:txBody>
      </p:sp>
    </p:spTree>
    <p:extLst>
      <p:ext uri="{BB962C8B-B14F-4D97-AF65-F5344CB8AC3E}">
        <p14:creationId xmlns:p14="http://schemas.microsoft.com/office/powerpoint/2010/main" val="262169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http://www.joc.com/international-trade-news/trade-data/united-states-trade-data/top-100-importers-2013.html</a:t>
            </a:r>
            <a:endParaRPr lang="en-US" dirty="0"/>
          </a:p>
        </p:txBody>
      </p:sp>
      <p:sp>
        <p:nvSpPr>
          <p:cNvPr id="4" name="Slide Number Placeholder 3"/>
          <p:cNvSpPr>
            <a:spLocks noGrp="1"/>
          </p:cNvSpPr>
          <p:nvPr>
            <p:ph type="sldNum" sz="quarter" idx="10"/>
          </p:nvPr>
        </p:nvSpPr>
        <p:spPr/>
        <p:txBody>
          <a:bodyPr/>
          <a:lstStyle/>
          <a:p>
            <a:pPr>
              <a:defRPr/>
            </a:pPr>
            <a:fld id="{C8119B84-9D3A-49A8-A5AE-5806A726820A}" type="slidenum">
              <a:rPr lang="en-US" smtClean="0"/>
              <a:pPr>
                <a:defRPr/>
              </a:pPr>
              <a:t>6</a:t>
            </a:fld>
            <a:endParaRPr lang="en-US" dirty="0"/>
          </a:p>
        </p:txBody>
      </p:sp>
    </p:spTree>
    <p:extLst>
      <p:ext uri="{BB962C8B-B14F-4D97-AF65-F5344CB8AC3E}">
        <p14:creationId xmlns:p14="http://schemas.microsoft.com/office/powerpoint/2010/main" val="262169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http://www.joc.com/international-trade-news/trade-data/united-states-trade-data/top-100-importers-2013.html</a:t>
            </a:r>
            <a:endParaRPr lang="en-US" dirty="0"/>
          </a:p>
        </p:txBody>
      </p:sp>
      <p:sp>
        <p:nvSpPr>
          <p:cNvPr id="4" name="Slide Number Placeholder 3"/>
          <p:cNvSpPr>
            <a:spLocks noGrp="1"/>
          </p:cNvSpPr>
          <p:nvPr>
            <p:ph type="sldNum" sz="quarter" idx="10"/>
          </p:nvPr>
        </p:nvSpPr>
        <p:spPr/>
        <p:txBody>
          <a:bodyPr/>
          <a:lstStyle/>
          <a:p>
            <a:pPr>
              <a:defRPr/>
            </a:pPr>
            <a:fld id="{C8119B84-9D3A-49A8-A5AE-5806A726820A}" type="slidenum">
              <a:rPr lang="en-US" smtClean="0"/>
              <a:pPr>
                <a:defRPr/>
              </a:pPr>
              <a:t>7</a:t>
            </a:fld>
            <a:endParaRPr lang="en-US" dirty="0"/>
          </a:p>
        </p:txBody>
      </p:sp>
    </p:spTree>
    <p:extLst>
      <p:ext uri="{BB962C8B-B14F-4D97-AF65-F5344CB8AC3E}">
        <p14:creationId xmlns:p14="http://schemas.microsoft.com/office/powerpoint/2010/main" val="262169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http://www.joc.com/international-trade-news/trade-data/united-states-trade-data/top-100-importers-2013.html</a:t>
            </a:r>
            <a:endParaRPr lang="en-US" dirty="0"/>
          </a:p>
        </p:txBody>
      </p:sp>
      <p:sp>
        <p:nvSpPr>
          <p:cNvPr id="4" name="Slide Number Placeholder 3"/>
          <p:cNvSpPr>
            <a:spLocks noGrp="1"/>
          </p:cNvSpPr>
          <p:nvPr>
            <p:ph type="sldNum" sz="quarter" idx="10"/>
          </p:nvPr>
        </p:nvSpPr>
        <p:spPr/>
        <p:txBody>
          <a:bodyPr/>
          <a:lstStyle/>
          <a:p>
            <a:pPr>
              <a:defRPr/>
            </a:pPr>
            <a:fld id="{C8119B84-9D3A-49A8-A5AE-5806A726820A}" type="slidenum">
              <a:rPr lang="en-US" smtClean="0"/>
              <a:pPr>
                <a:defRPr/>
              </a:pPr>
              <a:t>8</a:t>
            </a:fld>
            <a:endParaRPr lang="en-US" dirty="0"/>
          </a:p>
        </p:txBody>
      </p:sp>
    </p:spTree>
    <p:extLst>
      <p:ext uri="{BB962C8B-B14F-4D97-AF65-F5344CB8AC3E}">
        <p14:creationId xmlns:p14="http://schemas.microsoft.com/office/powerpoint/2010/main" val="262169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http://www.joc.com/international-trade-news/trade-data/united-states-trade-data/top-100-importers-2013.html</a:t>
            </a:r>
            <a:endParaRPr lang="en-US" dirty="0"/>
          </a:p>
        </p:txBody>
      </p:sp>
      <p:sp>
        <p:nvSpPr>
          <p:cNvPr id="4" name="Slide Number Placeholder 3"/>
          <p:cNvSpPr>
            <a:spLocks noGrp="1"/>
          </p:cNvSpPr>
          <p:nvPr>
            <p:ph type="sldNum" sz="quarter" idx="10"/>
          </p:nvPr>
        </p:nvSpPr>
        <p:spPr/>
        <p:txBody>
          <a:bodyPr/>
          <a:lstStyle/>
          <a:p>
            <a:pPr>
              <a:defRPr/>
            </a:pPr>
            <a:fld id="{C8119B84-9D3A-49A8-A5AE-5806A726820A}" type="slidenum">
              <a:rPr lang="en-US" smtClean="0"/>
              <a:pPr>
                <a:defRPr/>
              </a:pPr>
              <a:t>9</a:t>
            </a:fld>
            <a:endParaRPr lang="en-US" dirty="0"/>
          </a:p>
        </p:txBody>
      </p:sp>
    </p:spTree>
    <p:extLst>
      <p:ext uri="{BB962C8B-B14F-4D97-AF65-F5344CB8AC3E}">
        <p14:creationId xmlns:p14="http://schemas.microsoft.com/office/powerpoint/2010/main" val="262169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9F7748-9AF0-4147-BF76-9EC5450509D7}" type="datetime1">
              <a:rPr lang="en-US" smtClean="0"/>
              <a:pPr>
                <a:defRPr/>
              </a:pPr>
              <a:t>11/12/15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F4DF0-97B6-4611-966D-BE080BE239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7460A3-C64F-4D0D-9F55-1A707984838F}" type="datetime1">
              <a:rPr lang="en-US" smtClean="0"/>
              <a:pPr>
                <a:defRPr/>
              </a:pPr>
              <a:t>11/12/15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068319-3AB3-4920-94C6-10CA075104CE}"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0CEC2F-1272-4917-A993-117666E08C32}" type="datetime1">
              <a:rPr lang="en-US" smtClean="0"/>
              <a:pPr>
                <a:defRPr/>
              </a:pPr>
              <a:t>11/12/15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C3AFC8-53DD-4FCC-A451-5F968C463F7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857358-34AD-49F1-95E0-6C532A924574}" type="datetime1">
              <a:rPr lang="en-US" smtClean="0"/>
              <a:pPr>
                <a:defRPr/>
              </a:pPr>
              <a:t>11/12/15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1DD42-FC6D-47FD-A212-2CB5ED2E5E9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EC2A31-3465-4303-BF4F-335181F5DD0E}" type="datetime1">
              <a:rPr lang="en-US" smtClean="0"/>
              <a:pPr>
                <a:defRPr/>
              </a:pPr>
              <a:t>11/12/15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918DD0-B75F-4D8B-B036-64F4BA054C1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816680-6BA2-433E-B19C-00E86504BF55}" type="datetime1">
              <a:rPr lang="en-US" smtClean="0"/>
              <a:pPr>
                <a:defRPr/>
              </a:pPr>
              <a:t>11/12/15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D01BBC-8F59-4FF5-9E19-8EEFAE311CE3}"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275770-9688-43E3-B8B0-444B8E3161DE}" type="datetime1">
              <a:rPr lang="en-US" smtClean="0"/>
              <a:pPr>
                <a:defRPr/>
              </a:pPr>
              <a:t>11/12/15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30954C-7188-4800-A2AA-5C53DC4C485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E8756-226A-40C4-A5C5-4198BFE0BF8B}" type="datetime1">
              <a:rPr lang="en-US" smtClean="0"/>
              <a:pPr>
                <a:defRPr/>
              </a:pPr>
              <a:t>11/12/15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9EDD0-9248-4AD0-ABA1-FD9E25CF16E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25E867-5637-43CB-9EDC-BBF7EBDD6E6E}" type="datetime1">
              <a:rPr lang="en-US" smtClean="0"/>
              <a:pPr>
                <a:defRPr/>
              </a:pPr>
              <a:t>11/12/15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AFD9A0-8241-431C-A798-CA9721FDC90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B524B4-EBF9-4642-BA29-B419014825CA}" type="datetime1">
              <a:rPr lang="en-US" smtClean="0"/>
              <a:pPr>
                <a:defRPr/>
              </a:pPr>
              <a:t>11/12/15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F77B1-B72D-4D86-8C53-CAAE4354421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9ACAA8-A580-4922-B00A-28D42C754C83}" type="datetime1">
              <a:rPr lang="en-US" smtClean="0"/>
              <a:pPr>
                <a:defRPr/>
              </a:pPr>
              <a:t>11/12/15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DE050-8089-4C86-88C9-CB7EF7846D2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53D42B-9F89-46F4-BC97-43E947086E0A}" type="datetime1">
              <a:rPr lang="en-US" smtClean="0"/>
              <a:pPr>
                <a:defRPr/>
              </a:pPr>
              <a:t>11/12/15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5FA2D1-422D-4E30-99F2-FE720877A49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E87F42-3007-428D-B125-327BD84294C0}" type="datetime1">
              <a:rPr lang="en-US" smtClean="0"/>
              <a:pPr>
                <a:defRPr/>
              </a:pPr>
              <a:t>11/12/15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DB786-AF38-4113-938E-D6F76E222AF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671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5E0F24C-2EBE-4635-AAD1-018C5E915D28}" type="datetime1">
              <a:rPr lang="en-US" smtClean="0"/>
              <a:pPr>
                <a:defRPr/>
              </a:pPr>
              <a:t>11/12/15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C2EAA38-0A18-4782-840C-943F481EB56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5298" name="Picture 2" descr="CSULB Logo.gif"/>
          <p:cNvPicPr>
            <a:picLocks noChangeAspect="1"/>
          </p:cNvPicPr>
          <p:nvPr userDrawn="1"/>
        </p:nvPicPr>
        <p:blipFill>
          <a:blip r:embed="rId16" cstate="print"/>
          <a:srcRect/>
          <a:stretch>
            <a:fillRect/>
          </a:stretch>
        </p:blipFill>
        <p:spPr bwMode="auto">
          <a:xfrm>
            <a:off x="304800" y="152400"/>
            <a:ext cx="2209800" cy="392113"/>
          </a:xfrm>
          <a:prstGeom prst="rect">
            <a:avLst/>
          </a:prstGeom>
          <a:noFill/>
          <a:ln w="9525">
            <a:noFill/>
            <a:miter lim="800000"/>
            <a:headEnd/>
            <a:tailEnd/>
          </a:ln>
        </p:spPr>
      </p:pic>
      <p:pic>
        <p:nvPicPr>
          <p:cNvPr id="55299" name="Picture 1" descr="CITT Border Plain.gif"/>
          <p:cNvPicPr>
            <a:picLocks noChangeAspect="1"/>
          </p:cNvPicPr>
          <p:nvPr userDrawn="1"/>
        </p:nvPicPr>
        <p:blipFill>
          <a:blip r:embed="rId17" cstate="print"/>
          <a:srcRect l="4608"/>
          <a:stretch>
            <a:fillRect/>
          </a:stretch>
        </p:blipFill>
        <p:spPr bwMode="auto">
          <a:xfrm>
            <a:off x="304800" y="609600"/>
            <a:ext cx="8382000" cy="762000"/>
          </a:xfrm>
          <a:prstGeom prst="rect">
            <a:avLst/>
          </a:prstGeom>
          <a:noFill/>
          <a:ln w="9525">
            <a:noFill/>
            <a:miter lim="800000"/>
            <a:headEnd/>
            <a:tailEnd/>
          </a:ln>
        </p:spPr>
      </p:pic>
      <p:sp>
        <p:nvSpPr>
          <p:cNvPr id="55300" name="Title Placeholder 1"/>
          <p:cNvSpPr>
            <a:spLocks noGrp="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1" name="Text Placeholder 2"/>
          <p:cNvSpPr>
            <a:spLocks noGrp="1"/>
          </p:cNvSpPr>
          <p:nvPr>
            <p:ph type="body" idx="1"/>
          </p:nvPr>
        </p:nvSpPr>
        <p:spPr bwMode="auto">
          <a:xfrm>
            <a:off x="457200" y="1828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FF5C344-B9E9-43F8-BA4D-E59EC7DBECE1}" type="datetime1">
              <a:rPr lang="en-US" smtClean="0"/>
              <a:pPr>
                <a:defRPr/>
              </a:pPr>
              <a:t>11/12/15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4D2A74-4F7D-44EC-90DB-564A2AA10C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9" descr="CITT Border.gif"/>
          <p:cNvPicPr>
            <a:picLocks noChangeAspect="1"/>
          </p:cNvPicPr>
          <p:nvPr/>
        </p:nvPicPr>
        <p:blipFill>
          <a:blip r:embed="rId3" cstate="print"/>
          <a:srcRect/>
          <a:stretch>
            <a:fillRect/>
          </a:stretch>
        </p:blipFill>
        <p:spPr bwMode="auto">
          <a:xfrm>
            <a:off x="0" y="5715000"/>
            <a:ext cx="8572500" cy="762000"/>
          </a:xfrm>
          <a:prstGeom prst="rect">
            <a:avLst/>
          </a:prstGeom>
          <a:noFill/>
          <a:ln w="9525">
            <a:noFill/>
            <a:miter lim="800000"/>
            <a:headEnd/>
            <a:tailEnd/>
          </a:ln>
        </p:spPr>
      </p:pic>
      <p:pic>
        <p:nvPicPr>
          <p:cNvPr id="10" name="Picture 9" descr="CITT.gif"/>
          <p:cNvPicPr>
            <a:picLocks noChangeAspect="1"/>
          </p:cNvPicPr>
          <p:nvPr/>
        </p:nvPicPr>
        <p:blipFill>
          <a:blip r:embed="rId4" cstate="print"/>
          <a:stretch>
            <a:fillRect/>
          </a:stretch>
        </p:blipFill>
        <p:spPr>
          <a:xfrm>
            <a:off x="304800" y="152400"/>
            <a:ext cx="8572500" cy="1895475"/>
          </a:xfrm>
          <a:prstGeom prst="rect">
            <a:avLst/>
          </a:prstGeom>
          <a:ln w="50800">
            <a:solidFill>
              <a:schemeClr val="tx1">
                <a:lumMod val="75000"/>
                <a:lumOff val="25000"/>
              </a:schemeClr>
            </a:solidFill>
          </a:ln>
        </p:spPr>
      </p:pic>
      <p:pic>
        <p:nvPicPr>
          <p:cNvPr id="58372" name="Picture 8" descr="CSULB Logo.gif"/>
          <p:cNvPicPr>
            <a:picLocks noChangeAspect="1"/>
          </p:cNvPicPr>
          <p:nvPr/>
        </p:nvPicPr>
        <p:blipFill>
          <a:blip r:embed="rId5" cstate="print"/>
          <a:srcRect/>
          <a:stretch>
            <a:fillRect/>
          </a:stretch>
        </p:blipFill>
        <p:spPr bwMode="auto">
          <a:xfrm>
            <a:off x="381000" y="5181600"/>
            <a:ext cx="2733675" cy="485775"/>
          </a:xfrm>
          <a:prstGeom prst="rect">
            <a:avLst/>
          </a:prstGeom>
          <a:noFill/>
          <a:ln w="9525">
            <a:noFill/>
            <a:miter lim="800000"/>
            <a:headEnd/>
            <a:tailEnd/>
          </a:ln>
        </p:spPr>
      </p:pic>
      <p:sp>
        <p:nvSpPr>
          <p:cNvPr id="58374" name="Rectangle 12"/>
          <p:cNvSpPr>
            <a:spLocks noChangeArrowheads="1"/>
          </p:cNvSpPr>
          <p:nvPr/>
        </p:nvSpPr>
        <p:spPr bwMode="auto">
          <a:xfrm>
            <a:off x="533400" y="2514600"/>
            <a:ext cx="8229600" cy="3256276"/>
          </a:xfrm>
          <a:prstGeom prst="rect">
            <a:avLst/>
          </a:prstGeom>
          <a:noFill/>
          <a:ln w="9525">
            <a:noFill/>
            <a:miter lim="800000"/>
            <a:headEnd/>
            <a:tailEnd/>
          </a:ln>
        </p:spPr>
        <p:txBody>
          <a:bodyPr wrap="square">
            <a:spAutoFit/>
          </a:bodyPr>
          <a:lstStyle/>
          <a:p>
            <a:pPr algn="ctr">
              <a:lnSpc>
                <a:spcPct val="80000"/>
              </a:lnSpc>
              <a:buFont typeface="Monotype Sorts"/>
              <a:buNone/>
            </a:pPr>
            <a:r>
              <a:rPr lang="en-US" altLang="ko-KR" sz="3600" b="1" dirty="0" smtClean="0"/>
              <a:t>Policy Decisions About the Supply Chain</a:t>
            </a:r>
          </a:p>
          <a:p>
            <a:pPr algn="ctr">
              <a:lnSpc>
                <a:spcPct val="80000"/>
              </a:lnSpc>
              <a:buFont typeface="Monotype Sorts"/>
              <a:buNone/>
            </a:pPr>
            <a:endParaRPr lang="en-US" altLang="ko-KR" sz="3600" b="1" dirty="0" smtClean="0"/>
          </a:p>
          <a:p>
            <a:pPr algn="ctr">
              <a:lnSpc>
                <a:spcPct val="80000"/>
              </a:lnSpc>
              <a:buFont typeface="Monotype Sorts"/>
              <a:buNone/>
            </a:pPr>
            <a:r>
              <a:rPr lang="en-US" altLang="ko-KR" sz="2800" b="1" dirty="0" smtClean="0"/>
              <a:t>Pat Brown Institute for Public Affairs</a:t>
            </a:r>
          </a:p>
          <a:p>
            <a:pPr algn="ctr">
              <a:lnSpc>
                <a:spcPct val="80000"/>
              </a:lnSpc>
              <a:buFont typeface="Monotype Sorts"/>
              <a:buNone/>
            </a:pPr>
            <a:endParaRPr lang="en-US" altLang="ko-KR" sz="2800" b="1" dirty="0" smtClean="0"/>
          </a:p>
          <a:p>
            <a:pPr algn="ctr">
              <a:lnSpc>
                <a:spcPct val="80000"/>
              </a:lnSpc>
              <a:buFont typeface="Monotype Sorts"/>
              <a:buNone/>
            </a:pPr>
            <a:r>
              <a:rPr lang="en-US" altLang="ko-KR" sz="2800" b="1" dirty="0" smtClean="0"/>
              <a:t>November 13, 2015 </a:t>
            </a:r>
          </a:p>
          <a:p>
            <a:pPr algn="ctr">
              <a:spcBef>
                <a:spcPct val="50000"/>
              </a:spcBef>
            </a:pPr>
            <a:r>
              <a:rPr lang="en-US" sz="2400" dirty="0" smtClean="0">
                <a:ea typeface="Gulim" pitchFamily="34" charset="-127"/>
              </a:rPr>
              <a:t> </a:t>
            </a:r>
            <a:endParaRPr lang="en-US" sz="2400" dirty="0">
              <a:ea typeface="Gulim" pitchFamily="34" charset="-127"/>
            </a:endParaRPr>
          </a:p>
          <a:p>
            <a:pPr algn="ctr">
              <a:lnSpc>
                <a:spcPct val="80000"/>
              </a:lnSpc>
              <a:buFont typeface="Monotype Sorts"/>
              <a:buNone/>
            </a:pPr>
            <a:endParaRPr lang="en-US" sz="2000" b="1" dirty="0">
              <a:cs typeface="Arial" pitchFamily="34" charset="0"/>
            </a:endParaRPr>
          </a:p>
        </p:txBody>
      </p:sp>
      <p:sp>
        <p:nvSpPr>
          <p:cNvPr id="58375" name="Rectangle 10"/>
          <p:cNvSpPr>
            <a:spLocks noChangeArrowheads="1"/>
          </p:cNvSpPr>
          <p:nvPr/>
        </p:nvSpPr>
        <p:spPr bwMode="auto">
          <a:xfrm>
            <a:off x="3962400" y="5181600"/>
            <a:ext cx="4648200" cy="692497"/>
          </a:xfrm>
          <a:prstGeom prst="rect">
            <a:avLst/>
          </a:prstGeom>
          <a:noFill/>
          <a:ln w="9525">
            <a:noFill/>
            <a:miter lim="800000"/>
            <a:headEnd/>
            <a:tailEnd/>
          </a:ln>
        </p:spPr>
        <p:txBody>
          <a:bodyPr>
            <a:spAutoFit/>
          </a:bodyPr>
          <a:lstStyle/>
          <a:p>
            <a:pPr algn="r">
              <a:lnSpc>
                <a:spcPct val="75000"/>
              </a:lnSpc>
            </a:pPr>
            <a:r>
              <a:rPr lang="en-US" altLang="ko-KR" sz="2800" b="1" dirty="0">
                <a:cs typeface="Arial" pitchFamily="34" charset="0"/>
              </a:rPr>
              <a:t>Tom O’Brien, Ph.D. </a:t>
            </a:r>
          </a:p>
          <a:p>
            <a:pPr algn="r">
              <a:lnSpc>
                <a:spcPct val="75000"/>
              </a:lnSpc>
            </a:pPr>
            <a:r>
              <a:rPr lang="en-US" altLang="ko-KR" sz="2400" dirty="0">
                <a:cs typeface="Arial" pitchFamily="34" charset="0"/>
              </a:rPr>
              <a:t> </a:t>
            </a:r>
            <a:r>
              <a:rPr lang="en-US" altLang="ko-KR" sz="2400" dirty="0" smtClean="0">
                <a:cs typeface="Arial" pitchFamily="34" charset="0"/>
              </a:rPr>
              <a:t>Executive Director</a:t>
            </a:r>
            <a:endParaRPr lang="en-US" altLang="ko-KR" sz="2400" dirty="0">
              <a:cs typeface="Arial" pitchFamily="34" charset="0"/>
            </a:endParaRPr>
          </a:p>
        </p:txBody>
      </p:sp>
      <p:sp>
        <p:nvSpPr>
          <p:cNvPr id="2" name="Slide Number Placeholder 1"/>
          <p:cNvSpPr>
            <a:spLocks noGrp="1"/>
          </p:cNvSpPr>
          <p:nvPr>
            <p:ph type="sldNum" sz="quarter" idx="12"/>
          </p:nvPr>
        </p:nvSpPr>
        <p:spPr/>
        <p:txBody>
          <a:bodyPr/>
          <a:lstStyle/>
          <a:p>
            <a:pPr>
              <a:defRPr/>
            </a:pPr>
            <a:fld id="{5F1F4DF0-97B6-4611-966D-BE080BE23965}" type="slidenum">
              <a:rPr lang="en-US" smtClean="0"/>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marL="0" indent="0">
              <a:buFont typeface="Arial" charset="0"/>
              <a:buNone/>
              <a:defRPr/>
            </a:pPr>
            <a:r>
              <a:rPr lang="en-US" b="1" dirty="0" smtClean="0"/>
              <a:t> </a:t>
            </a:r>
            <a:endParaRPr lang="en-US" dirty="0" smtClean="0"/>
          </a:p>
        </p:txBody>
      </p:sp>
      <p:sp>
        <p:nvSpPr>
          <p:cNvPr id="3" name="Title 8"/>
          <p:cNvSpPr>
            <a:spLocks noGrp="1"/>
          </p:cNvSpPr>
          <p:nvPr>
            <p:ph type="title"/>
          </p:nvPr>
        </p:nvSpPr>
        <p:spPr>
          <a:xfrm>
            <a:off x="457200" y="609600"/>
            <a:ext cx="8229600" cy="1143000"/>
          </a:xfrm>
        </p:spPr>
        <p:txBody>
          <a:bodyPr/>
          <a:lstStyle/>
          <a:p>
            <a:r>
              <a:rPr lang="en-US" sz="3200" dirty="0" smtClean="0"/>
              <a:t> Governor Brown’s Executive Order B-32-15</a:t>
            </a:r>
            <a:endParaRPr lang="en-US" sz="3200" dirty="0"/>
          </a:p>
        </p:txBody>
      </p:sp>
      <p:sp>
        <p:nvSpPr>
          <p:cNvPr id="6" name="Rectangle 5"/>
          <p:cNvSpPr/>
          <p:nvPr/>
        </p:nvSpPr>
        <p:spPr>
          <a:xfrm>
            <a:off x="838200" y="1997838"/>
            <a:ext cx="7010400" cy="3416320"/>
          </a:xfrm>
          <a:prstGeom prst="rect">
            <a:avLst/>
          </a:prstGeom>
        </p:spPr>
        <p:txBody>
          <a:bodyPr wrap="square">
            <a:spAutoFit/>
          </a:bodyPr>
          <a:lstStyle/>
          <a:p>
            <a:r>
              <a:rPr lang="en-US" sz="2400" dirty="0" smtClean="0"/>
              <a:t/>
            </a:r>
            <a:br>
              <a:rPr lang="en-US" sz="2400" dirty="0" smtClean="0"/>
            </a:br>
            <a:r>
              <a:rPr lang="en-US" sz="2400" dirty="0" smtClean="0"/>
              <a:t>IT IS FURTHER ORDERED that this action plan identify state policies, programs, and investments to achieve these targets, and that the plan be informed by existing state agency strategies, including the California Freight Mobility Plan, Sustainable Freight Pathways to Zero and Near-Zero Emissions, Integrated Energy Policy Report, as well as broad stakeholder input.</a:t>
            </a:r>
            <a:endParaRPr lang="en-US" sz="2400" dirty="0"/>
          </a:p>
        </p:txBody>
      </p:sp>
    </p:spTree>
    <p:extLst>
      <p:ext uri="{BB962C8B-B14F-4D97-AF65-F5344CB8AC3E}">
        <p14:creationId xmlns:p14="http://schemas.microsoft.com/office/powerpoint/2010/main" val="35427434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rrowheads="1"/>
          </p:cNvPicPr>
          <p:nvPr/>
        </p:nvPicPr>
        <p:blipFill>
          <a:blip r:embed="rId3" cstate="print"/>
          <a:srcRect/>
          <a:stretch>
            <a:fillRect/>
          </a:stretch>
        </p:blipFill>
        <p:spPr bwMode="auto">
          <a:xfrm>
            <a:off x="4557713" y="3421063"/>
            <a:ext cx="26987" cy="14287"/>
          </a:xfrm>
          <a:prstGeom prst="rect">
            <a:avLst/>
          </a:prstGeom>
          <a:noFill/>
          <a:ln w="12700">
            <a:noFill/>
            <a:miter lim="800000"/>
            <a:headEnd/>
            <a:tailEnd/>
          </a:ln>
        </p:spPr>
      </p:pic>
      <p:sp>
        <p:nvSpPr>
          <p:cNvPr id="4" name="Title 3"/>
          <p:cNvSpPr>
            <a:spLocks noGrp="1"/>
          </p:cNvSpPr>
          <p:nvPr>
            <p:ph type="title"/>
          </p:nvPr>
        </p:nvSpPr>
        <p:spPr>
          <a:xfrm>
            <a:off x="1143000" y="533400"/>
            <a:ext cx="8229600" cy="1143000"/>
          </a:xfrm>
        </p:spPr>
        <p:txBody>
          <a:bodyPr/>
          <a:lstStyle/>
          <a:p>
            <a:r>
              <a:rPr lang="en-US" sz="2800" dirty="0" smtClean="0">
                <a:cs typeface="Arial" pitchFamily="34" charset="0"/>
              </a:rPr>
              <a:t>Policy Context:  What Matters to Shippers?</a:t>
            </a:r>
            <a:endParaRPr lang="en-US" sz="2800" dirty="0"/>
          </a:p>
        </p:txBody>
      </p:sp>
      <p:sp>
        <p:nvSpPr>
          <p:cNvPr id="5" name="Content Placeholder 4"/>
          <p:cNvSpPr>
            <a:spLocks noGrp="1"/>
          </p:cNvSpPr>
          <p:nvPr>
            <p:ph idx="1"/>
          </p:nvPr>
        </p:nvSpPr>
        <p:spPr>
          <a:xfrm>
            <a:off x="228600" y="1676400"/>
            <a:ext cx="8229600" cy="4525963"/>
          </a:xfrm>
        </p:spPr>
        <p:txBody>
          <a:bodyPr/>
          <a:lstStyle/>
          <a:p>
            <a:pPr>
              <a:buNone/>
            </a:pPr>
            <a:r>
              <a:rPr lang="en-US" dirty="0" smtClean="0">
                <a:latin typeface="Corbel" pitchFamily="34" charset="0"/>
                <a:cs typeface="Arial" charset="0"/>
              </a:rPr>
              <a:t>Agile supply chains</a:t>
            </a:r>
          </a:p>
          <a:p>
            <a:pPr>
              <a:buNone/>
            </a:pPr>
            <a:r>
              <a:rPr lang="en-US" dirty="0" smtClean="0">
                <a:latin typeface="Corbel" pitchFamily="34" charset="0"/>
                <a:cs typeface="Arial" charset="0"/>
              </a:rPr>
              <a:t>	The right mix of modes</a:t>
            </a:r>
          </a:p>
          <a:p>
            <a:pPr>
              <a:buNone/>
            </a:pPr>
            <a:r>
              <a:rPr lang="en-US" dirty="0" smtClean="0">
                <a:latin typeface="Corbel" pitchFamily="34" charset="0"/>
                <a:cs typeface="Arial" charset="0"/>
              </a:rPr>
              <a:t>	The right trade lanes</a:t>
            </a:r>
          </a:p>
          <a:p>
            <a:pPr>
              <a:buNone/>
            </a:pPr>
            <a:r>
              <a:rPr lang="en-US" dirty="0" smtClean="0">
                <a:cs typeface="Arial" pitchFamily="34" charset="0"/>
              </a:rPr>
              <a:t>	Transportation and </a:t>
            </a:r>
          </a:p>
          <a:p>
            <a:pPr>
              <a:buNone/>
            </a:pPr>
            <a:r>
              <a:rPr lang="en-US" dirty="0" smtClean="0">
                <a:cs typeface="Arial" pitchFamily="34" charset="0"/>
              </a:rPr>
              <a:t>		energy costs</a:t>
            </a:r>
          </a:p>
          <a:p>
            <a:pPr>
              <a:buNone/>
            </a:pPr>
            <a:r>
              <a:rPr lang="en-US" dirty="0" smtClean="0">
                <a:cs typeface="Arial" pitchFamily="34" charset="0"/>
              </a:rPr>
              <a:t>	Labor costs/Talent access</a:t>
            </a:r>
          </a:p>
          <a:p>
            <a:pPr>
              <a:buNone/>
            </a:pPr>
            <a:r>
              <a:rPr lang="en-US" dirty="0" smtClean="0">
                <a:cs typeface="Arial" pitchFamily="34" charset="0"/>
              </a:rPr>
              <a:t>	Tax and regulatory policies</a:t>
            </a:r>
          </a:p>
          <a:p>
            <a:pPr>
              <a:buNone/>
            </a:pPr>
            <a:r>
              <a:rPr lang="en-US" dirty="0" smtClean="0">
                <a:latin typeface="Corbel" pitchFamily="34" charset="0"/>
                <a:cs typeface="Arial" charset="0"/>
              </a:rPr>
              <a:t>	Impact of alliances on pricing and schedule 	reliability</a:t>
            </a:r>
          </a:p>
          <a:p>
            <a:pPr>
              <a:buNone/>
            </a:pPr>
            <a:endParaRPr lang="en-US" dirty="0" smtClean="0">
              <a:cs typeface="Arial" pitchFamily="34" charset="0"/>
            </a:endParaRPr>
          </a:p>
          <a:p>
            <a:pPr>
              <a:buNone/>
            </a:pPr>
            <a:r>
              <a:rPr lang="en-US" dirty="0" smtClean="0">
                <a:latin typeface="Corbel" pitchFamily="34" charset="0"/>
                <a:cs typeface="Arial" charset="0"/>
              </a:rPr>
              <a:t> </a:t>
            </a:r>
          </a:p>
          <a:p>
            <a:pPr>
              <a:buNone/>
            </a:pPr>
            <a:r>
              <a:rPr lang="en-US" dirty="0" smtClean="0">
                <a:latin typeface="Corbel" pitchFamily="34" charset="0"/>
                <a:cs typeface="Arial" charset="0"/>
              </a:rPr>
              <a:t>  </a:t>
            </a:r>
            <a:endParaRPr lang="en-US" dirty="0"/>
          </a:p>
        </p:txBody>
      </p:sp>
      <p:sp>
        <p:nvSpPr>
          <p:cNvPr id="2" name="Slide Number Placeholder 1"/>
          <p:cNvSpPr>
            <a:spLocks noGrp="1"/>
          </p:cNvSpPr>
          <p:nvPr>
            <p:ph type="sldNum" sz="quarter" idx="12"/>
          </p:nvPr>
        </p:nvSpPr>
        <p:spPr/>
        <p:txBody>
          <a:bodyPr/>
          <a:lstStyle/>
          <a:p>
            <a:pPr>
              <a:defRPr/>
            </a:pPr>
            <a:fld id="{12068319-3AB3-4920-94C6-10CA075104CE}" type="slidenum">
              <a:rPr lang="en-US" smtClean="0"/>
              <a:pPr>
                <a:defRPr/>
              </a:pPr>
              <a:t>2</a:t>
            </a:fld>
            <a:endParaRPr lang="en-US" dirty="0"/>
          </a:p>
        </p:txBody>
      </p:sp>
      <p:pic>
        <p:nvPicPr>
          <p:cNvPr id="7" name="Picture 2"/>
          <p:cNvPicPr>
            <a:picLocks noChangeAspect="1" noChangeArrowheads="1"/>
          </p:cNvPicPr>
          <p:nvPr/>
        </p:nvPicPr>
        <p:blipFill>
          <a:blip r:embed="rId4" cstate="print"/>
          <a:srcRect/>
          <a:stretch>
            <a:fillRect/>
          </a:stretch>
        </p:blipFill>
        <p:spPr bwMode="auto">
          <a:xfrm>
            <a:off x="5029200" y="1600200"/>
            <a:ext cx="3962400" cy="3207657"/>
          </a:xfrm>
          <a:prstGeom prst="rect">
            <a:avLst/>
          </a:prstGeom>
          <a:noFill/>
          <a:ln w="9525">
            <a:noFill/>
            <a:miter lim="800000"/>
            <a:headEnd/>
            <a:tailEnd/>
          </a:ln>
        </p:spPr>
      </p:pic>
    </p:spTree>
    <p:extLst>
      <p:ext uri="{BB962C8B-B14F-4D97-AF65-F5344CB8AC3E}">
        <p14:creationId xmlns:p14="http://schemas.microsoft.com/office/powerpoint/2010/main" val="41057731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8229600" cy="1143000"/>
          </a:xfrm>
        </p:spPr>
        <p:txBody>
          <a:bodyPr/>
          <a:lstStyle/>
          <a:p>
            <a:r>
              <a:rPr lang="en-US" sz="3200" dirty="0" smtClean="0">
                <a:cs typeface="Arial" pitchFamily="34" charset="0"/>
              </a:rPr>
              <a:t>Policy Context: What Matters to Shippers</a:t>
            </a:r>
            <a:endParaRPr lang="en-US" sz="3200" dirty="0"/>
          </a:p>
        </p:txBody>
      </p:sp>
      <p:sp>
        <p:nvSpPr>
          <p:cNvPr id="5" name="Content Placeholder 4"/>
          <p:cNvSpPr>
            <a:spLocks noGrp="1"/>
          </p:cNvSpPr>
          <p:nvPr>
            <p:ph idx="1"/>
          </p:nvPr>
        </p:nvSpPr>
        <p:spPr>
          <a:xfrm>
            <a:off x="469900" y="1752600"/>
            <a:ext cx="8229600" cy="4525963"/>
          </a:xfrm>
        </p:spPr>
        <p:txBody>
          <a:bodyPr/>
          <a:lstStyle/>
          <a:p>
            <a:pPr>
              <a:buNone/>
            </a:pPr>
            <a:r>
              <a:rPr lang="en-US" dirty="0" smtClean="0">
                <a:latin typeface="Corbel" pitchFamily="34" charset="0"/>
                <a:cs typeface="Arial" charset="0"/>
              </a:rPr>
              <a:t>Challenges of the </a:t>
            </a:r>
          </a:p>
          <a:p>
            <a:pPr>
              <a:buNone/>
            </a:pPr>
            <a:r>
              <a:rPr lang="en-US" dirty="0" smtClean="0">
                <a:latin typeface="Corbel" pitchFamily="34" charset="0"/>
                <a:cs typeface="Arial" charset="0"/>
              </a:rPr>
              <a:t>		last mile</a:t>
            </a:r>
          </a:p>
          <a:p>
            <a:pPr>
              <a:buNone/>
            </a:pPr>
            <a:r>
              <a:rPr lang="en-US" dirty="0" smtClean="0">
                <a:latin typeface="Corbel" pitchFamily="34" charset="0"/>
                <a:cs typeface="Arial" charset="0"/>
              </a:rPr>
              <a:t> </a:t>
            </a:r>
          </a:p>
          <a:p>
            <a:pPr>
              <a:buNone/>
            </a:pPr>
            <a:r>
              <a:rPr lang="en-US" dirty="0" smtClean="0">
                <a:latin typeface="Corbel" pitchFamily="34" charset="0"/>
                <a:cs typeface="Arial" charset="0"/>
              </a:rPr>
              <a:t>  </a:t>
            </a:r>
            <a:endParaRPr lang="en-US" dirty="0"/>
          </a:p>
        </p:txBody>
      </p:sp>
      <p:sp>
        <p:nvSpPr>
          <p:cNvPr id="2" name="Slide Number Placeholder 1"/>
          <p:cNvSpPr>
            <a:spLocks noGrp="1"/>
          </p:cNvSpPr>
          <p:nvPr>
            <p:ph type="sldNum" sz="quarter" idx="12"/>
          </p:nvPr>
        </p:nvSpPr>
        <p:spPr/>
        <p:txBody>
          <a:bodyPr/>
          <a:lstStyle/>
          <a:p>
            <a:pPr>
              <a:defRPr/>
            </a:pPr>
            <a:fld id="{12068319-3AB3-4920-94C6-10CA075104CE}" type="slidenum">
              <a:rPr lang="en-US" smtClean="0"/>
              <a:pPr>
                <a:defRPr/>
              </a:pPr>
              <a:t>3</a:t>
            </a:fld>
            <a:endParaRPr lang="en-US" dirty="0"/>
          </a:p>
        </p:txBody>
      </p:sp>
      <p:pic>
        <p:nvPicPr>
          <p:cNvPr id="7"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05000"/>
            <a:ext cx="2981655" cy="28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Tom\AppData\Local\Microsoft\Windows\Temporary Internet Files\Content.IE5\5OPXD6EW\1385949215000-AmazonPrimeAir.JPG"/>
          <p:cNvPicPr>
            <a:picLocks noChangeAspect="1" noChangeArrowheads="1"/>
          </p:cNvPicPr>
          <p:nvPr/>
        </p:nvPicPr>
        <p:blipFill>
          <a:blip r:embed="rId4" cstate="print"/>
          <a:srcRect/>
          <a:stretch>
            <a:fillRect/>
          </a:stretch>
        </p:blipFill>
        <p:spPr bwMode="auto">
          <a:xfrm>
            <a:off x="1295400" y="2971800"/>
            <a:ext cx="2690039" cy="2736849"/>
          </a:xfrm>
          <a:prstGeom prst="rect">
            <a:avLst/>
          </a:prstGeom>
          <a:noFill/>
          <a:ln w="9525">
            <a:noFill/>
            <a:miter lim="800000"/>
            <a:headEnd/>
            <a:tailEnd/>
          </a:ln>
        </p:spPr>
      </p:pic>
    </p:spTree>
    <p:extLst>
      <p:ext uri="{BB962C8B-B14F-4D97-AF65-F5344CB8AC3E}">
        <p14:creationId xmlns:p14="http://schemas.microsoft.com/office/powerpoint/2010/main" val="4105773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rrowheads="1"/>
          </p:cNvPicPr>
          <p:nvPr/>
        </p:nvPicPr>
        <p:blipFill>
          <a:blip r:embed="rId3" cstate="print"/>
          <a:srcRect/>
          <a:stretch>
            <a:fillRect/>
          </a:stretch>
        </p:blipFill>
        <p:spPr bwMode="auto">
          <a:xfrm>
            <a:off x="4557713" y="3421063"/>
            <a:ext cx="26987" cy="14287"/>
          </a:xfrm>
          <a:prstGeom prst="rect">
            <a:avLst/>
          </a:prstGeom>
          <a:noFill/>
          <a:ln w="12700">
            <a:noFill/>
            <a:miter lim="800000"/>
            <a:headEnd/>
            <a:tailEnd/>
          </a:ln>
        </p:spPr>
      </p:pic>
      <p:sp>
        <p:nvSpPr>
          <p:cNvPr id="4" name="Title 3"/>
          <p:cNvSpPr>
            <a:spLocks noGrp="1"/>
          </p:cNvSpPr>
          <p:nvPr>
            <p:ph type="title"/>
          </p:nvPr>
        </p:nvSpPr>
        <p:spPr>
          <a:xfrm>
            <a:off x="914400" y="457200"/>
            <a:ext cx="8229600" cy="1143000"/>
          </a:xfrm>
        </p:spPr>
        <p:txBody>
          <a:bodyPr/>
          <a:lstStyle/>
          <a:p>
            <a:r>
              <a:rPr lang="en-US" sz="3200" dirty="0" smtClean="0">
                <a:cs typeface="Arial" pitchFamily="34" charset="0"/>
              </a:rPr>
              <a:t>Policy Context: What Matters to Shippers</a:t>
            </a:r>
            <a:endParaRPr lang="en-US" sz="3200" dirty="0"/>
          </a:p>
        </p:txBody>
      </p:sp>
      <p:sp>
        <p:nvSpPr>
          <p:cNvPr id="5" name="Content Placeholder 4"/>
          <p:cNvSpPr>
            <a:spLocks noGrp="1"/>
          </p:cNvSpPr>
          <p:nvPr>
            <p:ph idx="1"/>
          </p:nvPr>
        </p:nvSpPr>
        <p:spPr>
          <a:xfrm>
            <a:off x="469900" y="1752600"/>
            <a:ext cx="8229600" cy="4525963"/>
          </a:xfrm>
        </p:spPr>
        <p:txBody>
          <a:bodyPr/>
          <a:lstStyle/>
          <a:p>
            <a:pPr>
              <a:buNone/>
            </a:pPr>
            <a:r>
              <a:rPr lang="en-US" dirty="0" smtClean="0">
                <a:latin typeface="Corbel" pitchFamily="34" charset="0"/>
                <a:cs typeface="Arial" charset="0"/>
              </a:rPr>
              <a:t> </a:t>
            </a:r>
            <a:endParaRPr lang="en-US" dirty="0"/>
          </a:p>
        </p:txBody>
      </p:sp>
      <p:sp>
        <p:nvSpPr>
          <p:cNvPr id="2" name="Slide Number Placeholder 1"/>
          <p:cNvSpPr>
            <a:spLocks noGrp="1"/>
          </p:cNvSpPr>
          <p:nvPr>
            <p:ph type="sldNum" sz="quarter" idx="12"/>
          </p:nvPr>
        </p:nvSpPr>
        <p:spPr/>
        <p:txBody>
          <a:bodyPr/>
          <a:lstStyle/>
          <a:p>
            <a:pPr>
              <a:defRPr/>
            </a:pPr>
            <a:fld id="{12068319-3AB3-4920-94C6-10CA075104CE}" type="slidenum">
              <a:rPr lang="en-US" smtClean="0"/>
              <a:pPr>
                <a:defRPr/>
              </a:pPr>
              <a:t>4</a:t>
            </a:fld>
            <a:endParaRPr lang="en-US"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590800"/>
            <a:ext cx="6731084" cy="3733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txBox="1">
            <a:spLocks/>
          </p:cNvSpPr>
          <p:nvPr/>
        </p:nvSpPr>
        <p:spPr bwMode="auto">
          <a:xfrm>
            <a:off x="622300" y="1905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Corbel" pitchFamily="34" charset="0"/>
                <a:ea typeface="+mn-ea"/>
                <a:cs typeface="Arial" charset="0"/>
              </a:rPr>
              <a:t>Figuring out what the customer wants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Corbel" pitchFamily="34" charset="0"/>
                <a:ea typeface="+mn-ea"/>
                <a:cs typeface="Arial" charset="0"/>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057731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2068319-3AB3-4920-94C6-10CA075104CE}" type="slidenum">
              <a:rPr lang="en-US" smtClean="0"/>
              <a:pPr>
                <a:defRPr/>
              </a:pPr>
              <a:t>5</a:t>
            </a:fld>
            <a:endParaRPr lang="en-US" dirty="0"/>
          </a:p>
        </p:txBody>
      </p:sp>
      <p:sp>
        <p:nvSpPr>
          <p:cNvPr id="9" name="Title 8"/>
          <p:cNvSpPr>
            <a:spLocks noGrp="1"/>
          </p:cNvSpPr>
          <p:nvPr>
            <p:ph type="title"/>
          </p:nvPr>
        </p:nvSpPr>
        <p:spPr/>
        <p:txBody>
          <a:bodyPr/>
          <a:lstStyle/>
          <a:p>
            <a:r>
              <a:rPr lang="en-US" sz="3200" dirty="0" smtClean="0"/>
              <a:t> What Happened in 2014?</a:t>
            </a:r>
            <a:endParaRPr lang="en-US" sz="3200" dirty="0"/>
          </a:p>
        </p:txBody>
      </p:sp>
      <p:sp>
        <p:nvSpPr>
          <p:cNvPr id="6" name="Content Placeholder 2"/>
          <p:cNvSpPr>
            <a:spLocks noGrp="1"/>
          </p:cNvSpPr>
          <p:nvPr>
            <p:ph idx="1"/>
          </p:nvPr>
        </p:nvSpPr>
        <p:spPr>
          <a:xfrm>
            <a:off x="457200" y="1752600"/>
            <a:ext cx="8229600" cy="4525963"/>
          </a:xfrm>
        </p:spPr>
        <p:txBody>
          <a:bodyPr/>
          <a:lstStyle/>
          <a:p>
            <a:pPr>
              <a:defRPr/>
            </a:pPr>
            <a:r>
              <a:rPr lang="en-US" dirty="0" smtClean="0"/>
              <a:t>US </a:t>
            </a:r>
            <a:r>
              <a:rPr lang="en-US" dirty="0"/>
              <a:t>Economic </a:t>
            </a:r>
            <a:r>
              <a:rPr lang="en-US" dirty="0" smtClean="0"/>
              <a:t>Recovery</a:t>
            </a:r>
          </a:p>
          <a:p>
            <a:pPr lvl="1">
              <a:defRPr/>
            </a:pPr>
            <a:r>
              <a:rPr lang="en-US" dirty="0" smtClean="0"/>
              <a:t>LA/LB total throughput up 10% over 2013 </a:t>
            </a:r>
          </a:p>
          <a:p>
            <a:pPr>
              <a:defRPr/>
            </a:pPr>
            <a:r>
              <a:rPr lang="en-US" dirty="0" smtClean="0"/>
              <a:t>Holiday Peak Season</a:t>
            </a:r>
          </a:p>
          <a:p>
            <a:pPr lvl="1">
              <a:defRPr/>
            </a:pPr>
            <a:r>
              <a:rPr lang="en-US" dirty="0" smtClean="0"/>
              <a:t>Record retail volumes (imports up 5.3% over ‘13)</a:t>
            </a:r>
          </a:p>
          <a:p>
            <a:pPr lvl="2">
              <a:defRPr/>
            </a:pPr>
            <a:r>
              <a:rPr lang="en-US" dirty="0" smtClean="0"/>
              <a:t>$89b worth of gifts  - 13% jump over 2013 </a:t>
            </a:r>
            <a:r>
              <a:rPr lang="en-US" sz="1200" dirty="0" smtClean="0"/>
              <a:t>(</a:t>
            </a:r>
            <a:r>
              <a:rPr lang="en-US" sz="1200" dirty="0" smtClean="0">
                <a:latin typeface="Times" pitchFamily="18" charset="0"/>
              </a:rPr>
              <a:t>NY Times Nov.3</a:t>
            </a:r>
            <a:r>
              <a:rPr lang="en-US" sz="1200" baseline="30000" dirty="0" smtClean="0">
                <a:latin typeface="Times" pitchFamily="18" charset="0"/>
              </a:rPr>
              <a:t>rd</a:t>
            </a:r>
            <a:r>
              <a:rPr lang="en-US" sz="1200" dirty="0" smtClean="0"/>
              <a:t> 2014)</a:t>
            </a:r>
          </a:p>
          <a:p>
            <a:pPr>
              <a:defRPr/>
            </a:pPr>
            <a:r>
              <a:rPr lang="en-US" dirty="0" smtClean="0"/>
              <a:t>Larger Vessels and new alliances</a:t>
            </a:r>
            <a:endParaRPr lang="en-US" dirty="0"/>
          </a:p>
          <a:p>
            <a:pPr lvl="1">
              <a:defRPr/>
            </a:pPr>
            <a:r>
              <a:rPr lang="en-US" dirty="0" smtClean="0"/>
              <a:t>13,000 </a:t>
            </a:r>
            <a:r>
              <a:rPr lang="en-US" dirty="0" err="1" smtClean="0"/>
              <a:t>teu</a:t>
            </a:r>
            <a:r>
              <a:rPr lang="en-US" dirty="0" smtClean="0"/>
              <a:t> vessels calling at multiple terminals</a:t>
            </a:r>
            <a:endParaRPr lang="en-US" dirty="0"/>
          </a:p>
          <a:p>
            <a:pPr>
              <a:defRPr/>
            </a:pPr>
            <a:endParaRPr lang="en-US" altLang="en-US" dirty="0" smtClean="0"/>
          </a:p>
        </p:txBody>
      </p:sp>
    </p:spTree>
    <p:extLst>
      <p:ext uri="{BB962C8B-B14F-4D97-AF65-F5344CB8AC3E}">
        <p14:creationId xmlns:p14="http://schemas.microsoft.com/office/powerpoint/2010/main" val="35427434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2068319-3AB3-4920-94C6-10CA075104CE}" type="slidenum">
              <a:rPr lang="en-US" smtClean="0"/>
              <a:pPr>
                <a:defRPr/>
              </a:pPr>
              <a:t>6</a:t>
            </a:fld>
            <a:endParaRPr lang="en-US" dirty="0"/>
          </a:p>
        </p:txBody>
      </p:sp>
      <p:sp>
        <p:nvSpPr>
          <p:cNvPr id="9" name="Title 8"/>
          <p:cNvSpPr>
            <a:spLocks noGrp="1"/>
          </p:cNvSpPr>
          <p:nvPr>
            <p:ph type="title"/>
          </p:nvPr>
        </p:nvSpPr>
        <p:spPr/>
        <p:txBody>
          <a:bodyPr/>
          <a:lstStyle/>
          <a:p>
            <a:r>
              <a:rPr lang="en-US" sz="3200" dirty="0" smtClean="0"/>
              <a:t> What Happened in 2014?</a:t>
            </a:r>
            <a:endParaRPr lang="en-US" sz="3200" dirty="0"/>
          </a:p>
        </p:txBody>
      </p:sp>
      <p:sp>
        <p:nvSpPr>
          <p:cNvPr id="7" name="Content Placeholder 2"/>
          <p:cNvSpPr>
            <a:spLocks noGrp="1"/>
          </p:cNvSpPr>
          <p:nvPr>
            <p:ph idx="1"/>
          </p:nvPr>
        </p:nvSpPr>
        <p:spPr>
          <a:xfrm>
            <a:off x="304800" y="2133600"/>
            <a:ext cx="8229600" cy="4525963"/>
          </a:xfrm>
        </p:spPr>
        <p:txBody>
          <a:bodyPr/>
          <a:lstStyle/>
          <a:p>
            <a:r>
              <a:rPr lang="en-US" altLang="en-US" dirty="0" smtClean="0"/>
              <a:t>Chassis</a:t>
            </a:r>
          </a:p>
          <a:p>
            <a:pPr lvl="1"/>
            <a:r>
              <a:rPr lang="en-US" altLang="en-US" dirty="0" smtClean="0"/>
              <a:t>Change in ownership of assets away from liners complicating peak demand for equipment from larger vessels</a:t>
            </a:r>
          </a:p>
        </p:txBody>
      </p:sp>
      <p:pic>
        <p:nvPicPr>
          <p:cNvPr id="8" name="Picture 4" descr="C:\Users\doug\Desktop\USC\Drafts\chassis.jpg"/>
          <p:cNvPicPr>
            <a:picLocks noChangeAspect="1" noChangeArrowheads="1"/>
          </p:cNvPicPr>
          <p:nvPr/>
        </p:nvPicPr>
        <p:blipFill>
          <a:blip r:embed="rId3" cstate="print"/>
          <a:srcRect/>
          <a:stretch>
            <a:fillRect/>
          </a:stretch>
        </p:blipFill>
        <p:spPr bwMode="auto">
          <a:xfrm>
            <a:off x="2362200" y="4495800"/>
            <a:ext cx="5153731" cy="1828800"/>
          </a:xfrm>
          <a:prstGeom prst="rect">
            <a:avLst/>
          </a:prstGeom>
          <a:noFill/>
          <a:ln w="9525">
            <a:noFill/>
            <a:miter lim="800000"/>
            <a:headEnd/>
            <a:tailEnd/>
          </a:ln>
        </p:spPr>
      </p:pic>
    </p:spTree>
    <p:extLst>
      <p:ext uri="{BB962C8B-B14F-4D97-AF65-F5344CB8AC3E}">
        <p14:creationId xmlns:p14="http://schemas.microsoft.com/office/powerpoint/2010/main" val="35427434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2068319-3AB3-4920-94C6-10CA075104CE}" type="slidenum">
              <a:rPr lang="en-US" smtClean="0"/>
              <a:pPr>
                <a:defRPr/>
              </a:pPr>
              <a:t>7</a:t>
            </a:fld>
            <a:endParaRPr lang="en-US" dirty="0"/>
          </a:p>
        </p:txBody>
      </p:sp>
      <p:sp>
        <p:nvSpPr>
          <p:cNvPr id="9" name="Title 8"/>
          <p:cNvSpPr>
            <a:spLocks noGrp="1"/>
          </p:cNvSpPr>
          <p:nvPr>
            <p:ph type="title"/>
          </p:nvPr>
        </p:nvSpPr>
        <p:spPr/>
        <p:txBody>
          <a:bodyPr/>
          <a:lstStyle/>
          <a:p>
            <a:r>
              <a:rPr lang="en-US" sz="3200" dirty="0" smtClean="0"/>
              <a:t> What Happened in 2014?</a:t>
            </a:r>
            <a:endParaRPr lang="en-US" sz="3200" dirty="0"/>
          </a:p>
        </p:txBody>
      </p:sp>
      <p:sp>
        <p:nvSpPr>
          <p:cNvPr id="6" name="Content Placeholder 2"/>
          <p:cNvSpPr>
            <a:spLocks noGrp="1"/>
          </p:cNvSpPr>
          <p:nvPr>
            <p:ph idx="1"/>
          </p:nvPr>
        </p:nvSpPr>
        <p:spPr>
          <a:xfrm>
            <a:off x="457200" y="2057400"/>
            <a:ext cx="8229600" cy="4525963"/>
          </a:xfrm>
        </p:spPr>
        <p:txBody>
          <a:bodyPr/>
          <a:lstStyle/>
          <a:p>
            <a:pPr>
              <a:defRPr/>
            </a:pPr>
            <a:r>
              <a:rPr lang="en-US" altLang="en-US" dirty="0" smtClean="0"/>
              <a:t>Truck Capacity</a:t>
            </a:r>
          </a:p>
          <a:p>
            <a:pPr lvl="1">
              <a:defRPr/>
            </a:pPr>
            <a:r>
              <a:rPr lang="en-US" altLang="en-US" dirty="0" smtClean="0"/>
              <a:t>16% decrease in truck capacity since 2008</a:t>
            </a:r>
          </a:p>
          <a:p>
            <a:pPr lvl="2">
              <a:defRPr/>
            </a:pPr>
            <a:r>
              <a:rPr lang="en-US" altLang="en-US" dirty="0" smtClean="0"/>
              <a:t>pre-Clean Truck Program: 16,000 trucks registered</a:t>
            </a:r>
          </a:p>
          <a:p>
            <a:pPr lvl="2">
              <a:defRPr/>
            </a:pPr>
            <a:r>
              <a:rPr lang="en-US" altLang="en-US" dirty="0" smtClean="0"/>
              <a:t>post-Clean Truck Program: 13,500 trucks registered</a:t>
            </a:r>
          </a:p>
          <a:p>
            <a:pPr marL="1371600" lvl="3" indent="0">
              <a:buFont typeface="Arial" charset="0"/>
              <a:buNone/>
              <a:defRPr/>
            </a:pPr>
            <a:r>
              <a:rPr lang="en-US" altLang="en-US" dirty="0" smtClean="0"/>
              <a:t>(according to figures in Ports’ Drayage Truck Registry)</a:t>
            </a:r>
          </a:p>
          <a:p>
            <a:pPr lvl="1">
              <a:defRPr/>
            </a:pPr>
            <a:r>
              <a:rPr lang="en-US" altLang="en-US" dirty="0" smtClean="0"/>
              <a:t>Increased dwell times</a:t>
            </a:r>
          </a:p>
          <a:p>
            <a:pPr lvl="1">
              <a:defRPr/>
            </a:pPr>
            <a:r>
              <a:rPr lang="en-US" altLang="en-US" dirty="0" smtClean="0"/>
              <a:t>Owner operator dissatisfaction</a:t>
            </a:r>
          </a:p>
          <a:p>
            <a:pPr lvl="1">
              <a:defRPr/>
            </a:pPr>
            <a:endParaRPr lang="en-US" altLang="en-US" dirty="0" smtClean="0"/>
          </a:p>
        </p:txBody>
      </p:sp>
    </p:spTree>
    <p:extLst>
      <p:ext uri="{BB962C8B-B14F-4D97-AF65-F5344CB8AC3E}">
        <p14:creationId xmlns:p14="http://schemas.microsoft.com/office/powerpoint/2010/main" val="35427434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133600"/>
            <a:ext cx="8229600" cy="4525963"/>
          </a:xfrm>
        </p:spPr>
        <p:txBody>
          <a:bodyPr/>
          <a:lstStyle/>
          <a:p>
            <a:pPr marL="0" indent="0">
              <a:defRPr/>
            </a:pPr>
            <a:r>
              <a:rPr lang="en-US" dirty="0" smtClean="0"/>
              <a:t> Challenges not unique to San Pedro Bay</a:t>
            </a:r>
          </a:p>
          <a:p>
            <a:pPr marL="0" indent="0">
              <a:defRPr/>
            </a:pPr>
            <a:endParaRPr lang="en-US" dirty="0" smtClean="0"/>
          </a:p>
          <a:p>
            <a:pPr lvl="1">
              <a:defRPr/>
            </a:pPr>
            <a:r>
              <a:rPr lang="en-US" dirty="0" smtClean="0"/>
              <a:t>Winter ‘13 and ‘14 in New York</a:t>
            </a:r>
          </a:p>
          <a:p>
            <a:pPr lvl="1">
              <a:defRPr/>
            </a:pPr>
            <a:r>
              <a:rPr lang="en-US" dirty="0"/>
              <a:t>Truckers strike in </a:t>
            </a:r>
            <a:r>
              <a:rPr lang="en-US" dirty="0" smtClean="0"/>
              <a:t>Vancouver</a:t>
            </a:r>
          </a:p>
          <a:p>
            <a:pPr lvl="1">
              <a:defRPr/>
            </a:pPr>
            <a:r>
              <a:rPr lang="en-US" dirty="0" smtClean="0"/>
              <a:t>Larger Vessels in all trades tax infrastructure</a:t>
            </a:r>
          </a:p>
        </p:txBody>
      </p:sp>
      <p:sp>
        <p:nvSpPr>
          <p:cNvPr id="3" name="Title 8"/>
          <p:cNvSpPr>
            <a:spLocks noGrp="1"/>
          </p:cNvSpPr>
          <p:nvPr>
            <p:ph type="title"/>
          </p:nvPr>
        </p:nvSpPr>
        <p:spPr>
          <a:xfrm>
            <a:off x="457200" y="609600"/>
            <a:ext cx="8229600" cy="1143000"/>
          </a:xfrm>
        </p:spPr>
        <p:txBody>
          <a:bodyPr/>
          <a:lstStyle/>
          <a:p>
            <a:r>
              <a:rPr lang="en-US" sz="3200" dirty="0" smtClean="0"/>
              <a:t> What Happened in 2014?</a:t>
            </a:r>
            <a:endParaRPr lang="en-US" sz="3200" dirty="0"/>
          </a:p>
        </p:txBody>
      </p:sp>
    </p:spTree>
    <p:extLst>
      <p:ext uri="{BB962C8B-B14F-4D97-AF65-F5344CB8AC3E}">
        <p14:creationId xmlns:p14="http://schemas.microsoft.com/office/powerpoint/2010/main" val="35427434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marL="0" indent="0">
              <a:buFont typeface="Arial" charset="0"/>
              <a:buNone/>
              <a:defRPr/>
            </a:pPr>
            <a:r>
              <a:rPr lang="en-US" b="1" dirty="0" smtClean="0"/>
              <a:t> </a:t>
            </a:r>
            <a:endParaRPr lang="en-US" dirty="0" smtClean="0"/>
          </a:p>
        </p:txBody>
      </p:sp>
      <p:sp>
        <p:nvSpPr>
          <p:cNvPr id="3" name="Title 8"/>
          <p:cNvSpPr>
            <a:spLocks noGrp="1"/>
          </p:cNvSpPr>
          <p:nvPr>
            <p:ph type="title"/>
          </p:nvPr>
        </p:nvSpPr>
        <p:spPr>
          <a:xfrm>
            <a:off x="457200" y="609600"/>
            <a:ext cx="8229600" cy="1143000"/>
          </a:xfrm>
        </p:spPr>
        <p:txBody>
          <a:bodyPr/>
          <a:lstStyle/>
          <a:p>
            <a:r>
              <a:rPr lang="en-US" sz="3200" dirty="0" smtClean="0"/>
              <a:t> Governor Brown’s Executive Order B-32-15</a:t>
            </a:r>
            <a:endParaRPr lang="en-US" sz="3200" dirty="0"/>
          </a:p>
        </p:txBody>
      </p:sp>
      <p:sp>
        <p:nvSpPr>
          <p:cNvPr id="5" name="Content Placeholder 2"/>
          <p:cNvSpPr txBox="1">
            <a:spLocks/>
          </p:cNvSpPr>
          <p:nvPr/>
        </p:nvSpPr>
        <p:spPr bwMode="auto">
          <a:xfrm>
            <a:off x="533400" y="1828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sz="2000" dirty="0" smtClean="0"/>
              <a:t>IT IS HEREBY ORDERED that the Secretary of the California State Transportation Agency, the Secretary of the California Environmental Protection Agency, and the Secretary of the Natural Resources Agency lead other relevant state departments including the California Air Resources Board, the California Department of Transportation, the California Energy Commission, and the Governor's Office of Business and Economic Development to develop an integrated action plan by July 2016 that establishes clear targets to </a:t>
            </a:r>
            <a:r>
              <a:rPr lang="en-US" sz="2000" b="1" dirty="0" smtClean="0"/>
              <a:t>improve freight efficiency, transition to zero-emission technologies, and increase competitiveness of California's freight system.</a:t>
            </a:r>
            <a:r>
              <a:rPr lang="en-US" sz="2000" dirty="0" smtClean="0"/>
              <a:t/>
            </a:r>
            <a:br>
              <a:rPr lang="en-US" sz="2000" dirty="0" smtClean="0"/>
            </a:b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427434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D5E2C6CF15B3049BC156E75EC307EFF" ma:contentTypeVersion="0" ma:contentTypeDescription="Create a new document." ma:contentTypeScope="" ma:versionID="6fce3e9d0419b5660671ffe50539515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22CDFB-A66D-470F-808B-9A76477EDBFF}">
  <ds:schemaRefs>
    <ds:schemaRef ds:uri="http://schemas.microsoft.com/office/2006/metadata/longProperties"/>
  </ds:schemaRefs>
</ds:datastoreItem>
</file>

<file path=customXml/itemProps2.xml><?xml version="1.0" encoding="utf-8"?>
<ds:datastoreItem xmlns:ds="http://schemas.openxmlformats.org/officeDocument/2006/customXml" ds:itemID="{4DCB9030-D56A-4D55-84D2-A449FE954FC7}">
  <ds:schemaRefs>
    <ds:schemaRef ds:uri="http://schemas.microsoft.com/sharepoint/v3/contenttype/forms"/>
  </ds:schemaRefs>
</ds:datastoreItem>
</file>

<file path=customXml/itemProps3.xml><?xml version="1.0" encoding="utf-8"?>
<ds:datastoreItem xmlns:ds="http://schemas.openxmlformats.org/officeDocument/2006/customXml" ds:itemID="{9F6361FB-BD25-4322-B340-45DA10E33AF6}">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89D24C3-D1B8-4F32-83C5-1A7E38A29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4712</TotalTime>
  <Words>660</Words>
  <Application>Microsoft Macintosh PowerPoint</Application>
  <PresentationFormat>On-screen Show (4:3)</PresentationFormat>
  <Paragraphs>86</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Custom Design</vt:lpstr>
      <vt:lpstr>Office Theme</vt:lpstr>
      <vt:lpstr>PowerPoint Presentation</vt:lpstr>
      <vt:lpstr>Policy Context:  What Matters to Shippers?</vt:lpstr>
      <vt:lpstr>Policy Context: What Matters to Shippers</vt:lpstr>
      <vt:lpstr>Policy Context: What Matters to Shippers</vt:lpstr>
      <vt:lpstr> What Happened in 2014?</vt:lpstr>
      <vt:lpstr> What Happened in 2014?</vt:lpstr>
      <vt:lpstr> What Happened in 2014?</vt:lpstr>
      <vt:lpstr> What Happened in 2014?</vt:lpstr>
      <vt:lpstr> Governor Brown’s Executive Order B-32-15</vt:lpstr>
      <vt:lpstr> Governor Brown’s Executive Order B-32-15</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Presentation-Trends in World Trade</dc:title>
  <dc:creator>tikidaddyo</dc:creator>
  <cp:lastModifiedBy>Cal State L.A.</cp:lastModifiedBy>
  <cp:revision>665</cp:revision>
  <cp:lastPrinted>2015-01-14T19:43:11Z</cp:lastPrinted>
  <dcterms:created xsi:type="dcterms:W3CDTF">2009-03-24T18:38:59Z</dcterms:created>
  <dcterms:modified xsi:type="dcterms:W3CDTF">2015-11-12T18:36:32Z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0x0101001D5E2C6CF15B3049BC156E75EC307EFF</vt:lpwstr>
  </property>
</Properties>
</file>