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charts/chart10.xml" ContentType="application/vnd.openxmlformats-officedocument.drawingml.char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rawings/drawing1.xml" ContentType="application/vnd.openxmlformats-officedocument.drawingml.chartshape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charts/chart12.xml" ContentType="application/vnd.openxmlformats-officedocument.drawingml.chart+xml"/>
  <Override PartName="/ppt/slideLayouts/slideLayout206.xml" ContentType="application/vnd.openxmlformats-officedocument.presentationml.slideLayou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62" r:id="rId2"/>
    <p:sldMasterId id="2147483688" r:id="rId3"/>
    <p:sldMasterId id="2147483703" r:id="rId4"/>
    <p:sldMasterId id="2147483717" r:id="rId5"/>
    <p:sldMasterId id="2147483732" r:id="rId6"/>
    <p:sldMasterId id="2147483747" r:id="rId7"/>
    <p:sldMasterId id="2147483761" r:id="rId8"/>
    <p:sldMasterId id="2147483774" r:id="rId9"/>
    <p:sldMasterId id="2147483788" r:id="rId10"/>
    <p:sldMasterId id="2147483806" r:id="rId11"/>
    <p:sldMasterId id="2147483915" r:id="rId12"/>
    <p:sldMasterId id="2147484168" r:id="rId13"/>
    <p:sldMasterId id="2147484220" r:id="rId14"/>
    <p:sldMasterId id="2147484229" r:id="rId15"/>
    <p:sldMasterId id="2147484246" r:id="rId16"/>
    <p:sldMasterId id="2147484259" r:id="rId17"/>
    <p:sldMasterId id="2147484274" r:id="rId18"/>
  </p:sldMasterIdLst>
  <p:notesMasterIdLst>
    <p:notesMasterId r:id="rId43"/>
  </p:notesMasterIdLst>
  <p:handoutMasterIdLst>
    <p:handoutMasterId r:id="rId44"/>
  </p:handoutMasterIdLst>
  <p:sldIdLst>
    <p:sldId id="395" r:id="rId19"/>
    <p:sldId id="843" r:id="rId20"/>
    <p:sldId id="856" r:id="rId21"/>
    <p:sldId id="1021" r:id="rId22"/>
    <p:sldId id="1022" r:id="rId23"/>
    <p:sldId id="1023" r:id="rId24"/>
    <p:sldId id="985" r:id="rId25"/>
    <p:sldId id="1027" r:id="rId26"/>
    <p:sldId id="986" r:id="rId27"/>
    <p:sldId id="983" r:id="rId28"/>
    <p:sldId id="1024" r:id="rId29"/>
    <p:sldId id="1025" r:id="rId30"/>
    <p:sldId id="1002" r:id="rId31"/>
    <p:sldId id="991" r:id="rId32"/>
    <p:sldId id="1026" r:id="rId33"/>
    <p:sldId id="1005" r:id="rId34"/>
    <p:sldId id="1001" r:id="rId35"/>
    <p:sldId id="1013" r:id="rId36"/>
    <p:sldId id="1016" r:id="rId37"/>
    <p:sldId id="1015" r:id="rId38"/>
    <p:sldId id="1018" r:id="rId39"/>
    <p:sldId id="1019" r:id="rId40"/>
    <p:sldId id="1028" r:id="rId41"/>
    <p:sldId id="1000" r:id="rId42"/>
  </p:sldIdLst>
  <p:sldSz cx="9144000" cy="6858000" type="screen4x3"/>
  <p:notesSz cx="93726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9"/>
    <a:srgbClr val="009900"/>
    <a:srgbClr val="1F497D"/>
    <a:srgbClr val="FF9DD9"/>
    <a:srgbClr val="9DD900"/>
    <a:srgbClr val="C00000"/>
    <a:srgbClr val="F79646"/>
    <a:srgbClr val="F796AA"/>
    <a:srgbClr val="64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82246" autoAdjust="0"/>
  </p:normalViewPr>
  <p:slideViewPr>
    <p:cSldViewPr>
      <p:cViewPr varScale="1">
        <p:scale>
          <a:sx n="69" d="100"/>
          <a:sy n="69" d="100"/>
        </p:scale>
        <p:origin x="-176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87427585065759E-2"/>
          <c:y val="4.9796483772862131E-2"/>
          <c:w val="0.90206224221972253"/>
          <c:h val="0.75539221911777465"/>
        </c:manualLayout>
      </c:layout>
      <c:barChart>
        <c:barDir val="col"/>
        <c:grouping val="clustered"/>
        <c:ser>
          <c:idx val="1"/>
          <c:order val="1"/>
          <c:tx>
            <c:strRef>
              <c:f>'Series Data'!$C$1</c:f>
              <c:strCache>
                <c:ptCount val="1"/>
                <c:pt idx="0">
                  <c:v>US:  +2.0%</c:v>
                </c:pt>
              </c:strCache>
            </c:strRef>
          </c:tx>
          <c:spPr>
            <a:solidFill>
              <a:srgbClr val="4F81BD"/>
            </a:solidFill>
            <a:ln w="28575">
              <a:solidFill>
                <a:srgbClr val="4F81BD"/>
              </a:solidFill>
              <a:prstDash val="solid"/>
            </a:ln>
          </c:spPr>
          <c:cat>
            <c:numRef>
              <c:f>'Series Data'!$A$2:$A$106</c:f>
              <c:numCache>
                <c:formatCode>mmm\-yy</c:formatCode>
                <c:ptCount val="10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</c:numCache>
            </c:numRef>
          </c:cat>
          <c:val>
            <c:numRef>
              <c:f>'Series Data'!$C$2:$C$106</c:f>
              <c:numCache>
                <c:formatCode>0.0%</c:formatCode>
                <c:ptCount val="105"/>
                <c:pt idx="0">
                  <c:v>1.4999999999999998E-2</c:v>
                </c:pt>
                <c:pt idx="1">
                  <c:v>1.3000000000000003E-2</c:v>
                </c:pt>
                <c:pt idx="2">
                  <c:v>1.3000000000000003E-2</c:v>
                </c:pt>
                <c:pt idx="3">
                  <c:v>1.2000000000000002E-2</c:v>
                </c:pt>
                <c:pt idx="4">
                  <c:v>1.3000000000000003E-2</c:v>
                </c:pt>
                <c:pt idx="5">
                  <c:v>1.3000000000000003E-2</c:v>
                </c:pt>
                <c:pt idx="6">
                  <c:v>1.1000000000000008E-2</c:v>
                </c:pt>
                <c:pt idx="7">
                  <c:v>9.0000000000000045E-3</c:v>
                </c:pt>
                <c:pt idx="8">
                  <c:v>9.0000000000000045E-3</c:v>
                </c:pt>
                <c:pt idx="9">
                  <c:v>1.0000000000000007E-2</c:v>
                </c:pt>
                <c:pt idx="10">
                  <c:v>9.0000000000000045E-3</c:v>
                </c:pt>
                <c:pt idx="11">
                  <c:v>8.0000000000000071E-3</c:v>
                </c:pt>
                <c:pt idx="12">
                  <c:v>7.0000000000000027E-3</c:v>
                </c:pt>
                <c:pt idx="13">
                  <c:v>5.0000000000000027E-3</c:v>
                </c:pt>
                <c:pt idx="14">
                  <c:v>3.0000000000000018E-3</c:v>
                </c:pt>
                <c:pt idx="15">
                  <c:v>1.0000000000000007E-3</c:v>
                </c:pt>
                <c:pt idx="16">
                  <c:v>-1.0000000000000007E-3</c:v>
                </c:pt>
                <c:pt idx="17">
                  <c:v>-3.0000000000000018E-3</c:v>
                </c:pt>
                <c:pt idx="18">
                  <c:v>-4.0000000000000027E-3</c:v>
                </c:pt>
                <c:pt idx="19">
                  <c:v>-6.0000000000000036E-3</c:v>
                </c:pt>
                <c:pt idx="20">
                  <c:v>-1.0000000000000007E-2</c:v>
                </c:pt>
                <c:pt idx="21">
                  <c:v>-1.4E-2</c:v>
                </c:pt>
                <c:pt idx="22">
                  <c:v>-2.0000000000000014E-2</c:v>
                </c:pt>
                <c:pt idx="23">
                  <c:v>-2.6000000000000006E-2</c:v>
                </c:pt>
                <c:pt idx="24">
                  <c:v>-3.2000000000000021E-2</c:v>
                </c:pt>
                <c:pt idx="25">
                  <c:v>-3.6000000000000018E-2</c:v>
                </c:pt>
                <c:pt idx="26">
                  <c:v>-4.200000000000003E-2</c:v>
                </c:pt>
                <c:pt idx="27">
                  <c:v>-4.5000000000000019E-2</c:v>
                </c:pt>
                <c:pt idx="28">
                  <c:v>-4.6000000000000006E-2</c:v>
                </c:pt>
                <c:pt idx="29">
                  <c:v>-4.900000000000003E-2</c:v>
                </c:pt>
                <c:pt idx="30">
                  <c:v>-4.900000000000003E-2</c:v>
                </c:pt>
                <c:pt idx="31">
                  <c:v>-4.900000000000003E-2</c:v>
                </c:pt>
                <c:pt idx="32">
                  <c:v>-4.8000000000000008E-2</c:v>
                </c:pt>
                <c:pt idx="33">
                  <c:v>-4.6000000000000006E-2</c:v>
                </c:pt>
                <c:pt idx="34">
                  <c:v>-4.1000000000000002E-2</c:v>
                </c:pt>
                <c:pt idx="35">
                  <c:v>-3.8000000000000006E-2</c:v>
                </c:pt>
                <c:pt idx="36">
                  <c:v>-3.2000000000000021E-2</c:v>
                </c:pt>
                <c:pt idx="37">
                  <c:v>-2.7000000000000021E-2</c:v>
                </c:pt>
                <c:pt idx="38">
                  <c:v>-2.0000000000000014E-2</c:v>
                </c:pt>
                <c:pt idx="39">
                  <c:v>-1.3000000000000003E-2</c:v>
                </c:pt>
                <c:pt idx="40">
                  <c:v>-6.0000000000000036E-3</c:v>
                </c:pt>
                <c:pt idx="41">
                  <c:v>-4.0000000000000027E-3</c:v>
                </c:pt>
                <c:pt idx="42">
                  <c:v>-2.0000000000000013E-3</c:v>
                </c:pt>
                <c:pt idx="43">
                  <c:v>0</c:v>
                </c:pt>
                <c:pt idx="44">
                  <c:v>1.0000000000000007E-3</c:v>
                </c:pt>
                <c:pt idx="45">
                  <c:v>4.0000000000000027E-3</c:v>
                </c:pt>
                <c:pt idx="46">
                  <c:v>5.0000000000000027E-3</c:v>
                </c:pt>
                <c:pt idx="47">
                  <c:v>8.0000000000000071E-3</c:v>
                </c:pt>
                <c:pt idx="48">
                  <c:v>9.0000000000000045E-3</c:v>
                </c:pt>
                <c:pt idx="49">
                  <c:v>1.0000000000000007E-2</c:v>
                </c:pt>
                <c:pt idx="50">
                  <c:v>1.1000000000000008E-2</c:v>
                </c:pt>
                <c:pt idx="51">
                  <c:v>1.1000000000000008E-2</c:v>
                </c:pt>
                <c:pt idx="52">
                  <c:v>8.0000000000000071E-3</c:v>
                </c:pt>
                <c:pt idx="53">
                  <c:v>1.0000000000000007E-2</c:v>
                </c:pt>
                <c:pt idx="54">
                  <c:v>1.2000000000000002E-2</c:v>
                </c:pt>
                <c:pt idx="55">
                  <c:v>1.3000000000000003E-2</c:v>
                </c:pt>
                <c:pt idx="56">
                  <c:v>1.4999999999999998E-2</c:v>
                </c:pt>
                <c:pt idx="57">
                  <c:v>1.4999999999999998E-2</c:v>
                </c:pt>
                <c:pt idx="58">
                  <c:v>1.4999999999999998E-2</c:v>
                </c:pt>
                <c:pt idx="59">
                  <c:v>1.6000000000000011E-2</c:v>
                </c:pt>
                <c:pt idx="60">
                  <c:v>1.8000000000000013E-2</c:v>
                </c:pt>
                <c:pt idx="61">
                  <c:v>1.900000000000001E-2</c:v>
                </c:pt>
                <c:pt idx="62">
                  <c:v>1.900000000000001E-2</c:v>
                </c:pt>
                <c:pt idx="63">
                  <c:v>1.7000000000000005E-2</c:v>
                </c:pt>
                <c:pt idx="64">
                  <c:v>1.7000000000000005E-2</c:v>
                </c:pt>
                <c:pt idx="65">
                  <c:v>1.6000000000000011E-2</c:v>
                </c:pt>
                <c:pt idx="66">
                  <c:v>1.6000000000000011E-2</c:v>
                </c:pt>
                <c:pt idx="67">
                  <c:v>1.7000000000000005E-2</c:v>
                </c:pt>
                <c:pt idx="68">
                  <c:v>1.6000000000000011E-2</c:v>
                </c:pt>
                <c:pt idx="69">
                  <c:v>1.6000000000000011E-2</c:v>
                </c:pt>
                <c:pt idx="70">
                  <c:v>1.7000000000000005E-2</c:v>
                </c:pt>
                <c:pt idx="71">
                  <c:v>1.7000000000000005E-2</c:v>
                </c:pt>
                <c:pt idx="72">
                  <c:v>1.6000000000000011E-2</c:v>
                </c:pt>
                <c:pt idx="73">
                  <c:v>1.6000000000000011E-2</c:v>
                </c:pt>
                <c:pt idx="74">
                  <c:v>1.4999999999999998E-2</c:v>
                </c:pt>
                <c:pt idx="75">
                  <c:v>1.6000000000000011E-2</c:v>
                </c:pt>
                <c:pt idx="76">
                  <c:v>1.7000000000000005E-2</c:v>
                </c:pt>
                <c:pt idx="77">
                  <c:v>1.8000000000000013E-2</c:v>
                </c:pt>
                <c:pt idx="78">
                  <c:v>1.7000000000000005E-2</c:v>
                </c:pt>
                <c:pt idx="79">
                  <c:v>1.8000000000000013E-2</c:v>
                </c:pt>
                <c:pt idx="80">
                  <c:v>1.8000000000000013E-2</c:v>
                </c:pt>
                <c:pt idx="81">
                  <c:v>1.8000000000000013E-2</c:v>
                </c:pt>
                <c:pt idx="82">
                  <c:v>1.900000000000001E-2</c:v>
                </c:pt>
                <c:pt idx="83">
                  <c:v>1.8000000000000013E-2</c:v>
                </c:pt>
                <c:pt idx="84">
                  <c:v>1.7000000000000005E-2</c:v>
                </c:pt>
                <c:pt idx="85">
                  <c:v>1.6000000000000011E-2</c:v>
                </c:pt>
                <c:pt idx="86">
                  <c:v>1.7000000000000005E-2</c:v>
                </c:pt>
                <c:pt idx="87">
                  <c:v>1.8000000000000013E-2</c:v>
                </c:pt>
                <c:pt idx="88">
                  <c:v>1.8000000000000013E-2</c:v>
                </c:pt>
                <c:pt idx="89">
                  <c:v>1.900000000000001E-2</c:v>
                </c:pt>
                <c:pt idx="90">
                  <c:v>2.0000000000000014E-2</c:v>
                </c:pt>
                <c:pt idx="91">
                  <c:v>2.0000000000000014E-2</c:v>
                </c:pt>
                <c:pt idx="92">
                  <c:v>2.0000000000000014E-2</c:v>
                </c:pt>
                <c:pt idx="93">
                  <c:v>2.0000000000000014E-2</c:v>
                </c:pt>
                <c:pt idx="94">
                  <c:v>2.1000000000000015E-2</c:v>
                </c:pt>
                <c:pt idx="95">
                  <c:v>2.3000000000000003E-2</c:v>
                </c:pt>
                <c:pt idx="96">
                  <c:v>2.3000000000000003E-2</c:v>
                </c:pt>
                <c:pt idx="97">
                  <c:v>2.3000000000000003E-2</c:v>
                </c:pt>
                <c:pt idx="98">
                  <c:v>2.3000000000000003E-2</c:v>
                </c:pt>
                <c:pt idx="99">
                  <c:v>2.2000000000000002E-2</c:v>
                </c:pt>
                <c:pt idx="100">
                  <c:v>2.2000000000000002E-2</c:v>
                </c:pt>
                <c:pt idx="101">
                  <c:v>2.1000000000000015E-2</c:v>
                </c:pt>
                <c:pt idx="102">
                  <c:v>2.1000000000000015E-2</c:v>
                </c:pt>
                <c:pt idx="103">
                  <c:v>2.1000000000000015E-2</c:v>
                </c:pt>
                <c:pt idx="104">
                  <c:v>2.0000000000000014E-2</c:v>
                </c:pt>
              </c:numCache>
            </c:numRef>
          </c:val>
        </c:ser>
        <c:dLbls/>
        <c:gapWidth val="0"/>
        <c:overlap val="4"/>
        <c:axId val="117545600"/>
        <c:axId val="117564160"/>
      </c:barChart>
      <c:lineChart>
        <c:grouping val="standard"/>
        <c:ser>
          <c:idx val="0"/>
          <c:order val="0"/>
          <c:tx>
            <c:strRef>
              <c:f>'Series Data'!$B$1</c:f>
              <c:strCache>
                <c:ptCount val="1"/>
                <c:pt idx="0">
                  <c:v>CA:  +2.8%</c:v>
                </c:pt>
              </c:strCache>
            </c:strRef>
          </c:tx>
          <c:spPr>
            <a:ln w="28575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'Series Data'!$A$2:$A$106</c:f>
              <c:numCache>
                <c:formatCode>mmm\-yy</c:formatCode>
                <c:ptCount val="105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</c:numCache>
            </c:numRef>
          </c:cat>
          <c:val>
            <c:numRef>
              <c:f>'Series Data'!$B$2:$B$106</c:f>
              <c:numCache>
                <c:formatCode>0.0%</c:formatCode>
                <c:ptCount val="105"/>
                <c:pt idx="0">
                  <c:v>1.2807758444621571E-2</c:v>
                </c:pt>
                <c:pt idx="1">
                  <c:v>1.1803520025236889E-2</c:v>
                </c:pt>
                <c:pt idx="2">
                  <c:v>1.3312929369885276E-2</c:v>
                </c:pt>
                <c:pt idx="3">
                  <c:v>1.0045302343903779E-2</c:v>
                </c:pt>
                <c:pt idx="4">
                  <c:v>8.0523204430740236E-3</c:v>
                </c:pt>
                <c:pt idx="5">
                  <c:v>7.3240688109659224E-3</c:v>
                </c:pt>
                <c:pt idx="6">
                  <c:v>1.0051959086304407E-2</c:v>
                </c:pt>
                <c:pt idx="7">
                  <c:v>6.6334450865543938E-3</c:v>
                </c:pt>
                <c:pt idx="8">
                  <c:v>5.8476863501832907E-3</c:v>
                </c:pt>
                <c:pt idx="9">
                  <c:v>5.0276815932077694E-3</c:v>
                </c:pt>
                <c:pt idx="10">
                  <c:v>5.2367971409566011E-3</c:v>
                </c:pt>
                <c:pt idx="11">
                  <c:v>4.9458175586296624E-3</c:v>
                </c:pt>
                <c:pt idx="12">
                  <c:v>1.1058564858483781E-3</c:v>
                </c:pt>
                <c:pt idx="13">
                  <c:v>-1.3640438052919828E-4</c:v>
                </c:pt>
                <c:pt idx="14">
                  <c:v>-3.3379784165666897E-3</c:v>
                </c:pt>
                <c:pt idx="15">
                  <c:v>6.5002600104113848E-5</c:v>
                </c:pt>
                <c:pt idx="16">
                  <c:v>-2.7276092504919837E-3</c:v>
                </c:pt>
                <c:pt idx="17">
                  <c:v>-6.434121599709468E-3</c:v>
                </c:pt>
                <c:pt idx="18">
                  <c:v>-1.0670169467397414E-2</c:v>
                </c:pt>
                <c:pt idx="19">
                  <c:v>-1.300451626698463E-2</c:v>
                </c:pt>
                <c:pt idx="20">
                  <c:v>-1.4978190561990012E-2</c:v>
                </c:pt>
                <c:pt idx="21">
                  <c:v>-2.0775749081896198E-2</c:v>
                </c:pt>
                <c:pt idx="22">
                  <c:v>-2.705964019955755E-2</c:v>
                </c:pt>
                <c:pt idx="23">
                  <c:v>-3.3127569348082565E-2</c:v>
                </c:pt>
                <c:pt idx="24">
                  <c:v>-3.8785681332319633E-2</c:v>
                </c:pt>
                <c:pt idx="25">
                  <c:v>-4.6754107306425492E-2</c:v>
                </c:pt>
                <c:pt idx="26">
                  <c:v>-5.1876178708460702E-2</c:v>
                </c:pt>
                <c:pt idx="27">
                  <c:v>-5.8836529086772844E-2</c:v>
                </c:pt>
                <c:pt idx="28">
                  <c:v>-6.0138967576402913E-2</c:v>
                </c:pt>
                <c:pt idx="29">
                  <c:v>-6.2296815635893649E-2</c:v>
                </c:pt>
                <c:pt idx="30">
                  <c:v>-6.7340772038144078E-2</c:v>
                </c:pt>
                <c:pt idx="31">
                  <c:v>-6.7126651085843425E-2</c:v>
                </c:pt>
                <c:pt idx="32">
                  <c:v>-6.8101065929727686E-2</c:v>
                </c:pt>
                <c:pt idx="33">
                  <c:v>-5.9495096739994695E-2</c:v>
                </c:pt>
                <c:pt idx="34">
                  <c:v>-5.4277522171100906E-2</c:v>
                </c:pt>
                <c:pt idx="35">
                  <c:v>-5.0760161756520261E-2</c:v>
                </c:pt>
                <c:pt idx="36">
                  <c:v>-4.4670380184954811E-2</c:v>
                </c:pt>
                <c:pt idx="37">
                  <c:v>-3.7639025188092964E-2</c:v>
                </c:pt>
                <c:pt idx="38">
                  <c:v>-3.1023437339241289E-2</c:v>
                </c:pt>
                <c:pt idx="39">
                  <c:v>-1.8480918244727102E-2</c:v>
                </c:pt>
                <c:pt idx="40">
                  <c:v>-1.1841248285132236E-2</c:v>
                </c:pt>
                <c:pt idx="41">
                  <c:v>-7.9154570706543356E-3</c:v>
                </c:pt>
                <c:pt idx="42">
                  <c:v>-1.6059131264113417E-3</c:v>
                </c:pt>
                <c:pt idx="43">
                  <c:v>6.5447328974865848E-4</c:v>
                </c:pt>
                <c:pt idx="44">
                  <c:v>2.7677751888723944E-3</c:v>
                </c:pt>
                <c:pt idx="45">
                  <c:v>5.0795753165047168E-3</c:v>
                </c:pt>
                <c:pt idx="46">
                  <c:v>6.0212930973699902E-3</c:v>
                </c:pt>
                <c:pt idx="47">
                  <c:v>9.2621375685300114E-3</c:v>
                </c:pt>
                <c:pt idx="48">
                  <c:v>1.1979903764506085E-2</c:v>
                </c:pt>
                <c:pt idx="49">
                  <c:v>1.3242406860558116E-2</c:v>
                </c:pt>
                <c:pt idx="50">
                  <c:v>1.2656614992567322E-2</c:v>
                </c:pt>
                <c:pt idx="51">
                  <c:v>7.7750102025020461E-3</c:v>
                </c:pt>
                <c:pt idx="52">
                  <c:v>4.7610032464573404E-3</c:v>
                </c:pt>
                <c:pt idx="53">
                  <c:v>4.6384011901252674E-3</c:v>
                </c:pt>
                <c:pt idx="54">
                  <c:v>9.2225133280419216E-3</c:v>
                </c:pt>
                <c:pt idx="55">
                  <c:v>1.1125801732868163E-2</c:v>
                </c:pt>
                <c:pt idx="56">
                  <c:v>1.4138654574643352E-2</c:v>
                </c:pt>
                <c:pt idx="57">
                  <c:v>1.0808764772679559E-2</c:v>
                </c:pt>
                <c:pt idx="58">
                  <c:v>1.2482128339547552E-2</c:v>
                </c:pt>
                <c:pt idx="59">
                  <c:v>1.2460186902803599E-2</c:v>
                </c:pt>
                <c:pt idx="60">
                  <c:v>1.7166271597687036E-2</c:v>
                </c:pt>
                <c:pt idx="61">
                  <c:v>1.7716989439695803E-2</c:v>
                </c:pt>
                <c:pt idx="62">
                  <c:v>2.0026842259782681E-2</c:v>
                </c:pt>
                <c:pt idx="63">
                  <c:v>2.0052085151542654E-2</c:v>
                </c:pt>
                <c:pt idx="64">
                  <c:v>2.1975491290754826E-2</c:v>
                </c:pt>
                <c:pt idx="65">
                  <c:v>2.5802035385249528E-2</c:v>
                </c:pt>
                <c:pt idx="66">
                  <c:v>2.3545050876240481E-2</c:v>
                </c:pt>
                <c:pt idx="67">
                  <c:v>2.4698485122483849E-2</c:v>
                </c:pt>
                <c:pt idx="68">
                  <c:v>2.4515725890439599E-2</c:v>
                </c:pt>
                <c:pt idx="69">
                  <c:v>3.0803583811822157E-2</c:v>
                </c:pt>
                <c:pt idx="70">
                  <c:v>3.1322465649119134E-2</c:v>
                </c:pt>
                <c:pt idx="71">
                  <c:v>3.2115324783074578E-2</c:v>
                </c:pt>
                <c:pt idx="72">
                  <c:v>2.9992850661313852E-2</c:v>
                </c:pt>
                <c:pt idx="73">
                  <c:v>3.1795519784642012E-2</c:v>
                </c:pt>
                <c:pt idx="74">
                  <c:v>3.1708503799949397E-2</c:v>
                </c:pt>
                <c:pt idx="75">
                  <c:v>3.2785987583761764E-2</c:v>
                </c:pt>
                <c:pt idx="76">
                  <c:v>3.2162245211512917E-2</c:v>
                </c:pt>
                <c:pt idx="77">
                  <c:v>3.0579936130082253E-2</c:v>
                </c:pt>
                <c:pt idx="78">
                  <c:v>3.3726583483493666E-2</c:v>
                </c:pt>
                <c:pt idx="79">
                  <c:v>3.5520108603427802E-2</c:v>
                </c:pt>
                <c:pt idx="80">
                  <c:v>3.4941481827854191E-2</c:v>
                </c:pt>
                <c:pt idx="81">
                  <c:v>3.0387632361449389E-2</c:v>
                </c:pt>
                <c:pt idx="82">
                  <c:v>3.1586012484059275E-2</c:v>
                </c:pt>
                <c:pt idx="83">
                  <c:v>3.0915058949624787E-2</c:v>
                </c:pt>
                <c:pt idx="84">
                  <c:v>2.9826938350541621E-2</c:v>
                </c:pt>
                <c:pt idx="85">
                  <c:v>2.9817368617219658E-2</c:v>
                </c:pt>
                <c:pt idx="86">
                  <c:v>2.9564928595151141E-2</c:v>
                </c:pt>
                <c:pt idx="87">
                  <c:v>3.0883629688048815E-2</c:v>
                </c:pt>
                <c:pt idx="88">
                  <c:v>3.1285766266415237E-2</c:v>
                </c:pt>
                <c:pt idx="89">
                  <c:v>3.1185580633225976E-2</c:v>
                </c:pt>
                <c:pt idx="90">
                  <c:v>2.9751685578030009E-2</c:v>
                </c:pt>
                <c:pt idx="91">
                  <c:v>3.0106582414557E-2</c:v>
                </c:pt>
                <c:pt idx="92">
                  <c:v>3.1627127300824419E-2</c:v>
                </c:pt>
                <c:pt idx="93">
                  <c:v>3.0934364043535344E-2</c:v>
                </c:pt>
                <c:pt idx="94">
                  <c:v>3.0664428482198636E-2</c:v>
                </c:pt>
                <c:pt idx="95">
                  <c:v>3.0618278696513929E-2</c:v>
                </c:pt>
                <c:pt idx="96">
                  <c:v>3.1743357096565082E-2</c:v>
                </c:pt>
                <c:pt idx="97">
                  <c:v>3.0337107698671182E-2</c:v>
                </c:pt>
                <c:pt idx="98">
                  <c:v>3.1135282998174169E-2</c:v>
                </c:pt>
                <c:pt idx="99">
                  <c:v>2.8608348494686645E-2</c:v>
                </c:pt>
                <c:pt idx="100">
                  <c:v>2.9361576556926845E-2</c:v>
                </c:pt>
                <c:pt idx="101">
                  <c:v>2.9550463888461831E-2</c:v>
                </c:pt>
                <c:pt idx="102">
                  <c:v>3.1555816746301493E-2</c:v>
                </c:pt>
                <c:pt idx="103">
                  <c:v>2.9907541154685635E-2</c:v>
                </c:pt>
                <c:pt idx="104">
                  <c:v>2.8000000000000004E-2</c:v>
                </c:pt>
              </c:numCache>
            </c:numRef>
          </c:val>
        </c:ser>
        <c:dLbls/>
        <c:marker val="1"/>
        <c:axId val="117545600"/>
        <c:axId val="117564160"/>
      </c:lineChart>
      <c:dateAx>
        <c:axId val="117545600"/>
        <c:scaling>
          <c:orientation val="minMax"/>
        </c:scaling>
        <c:axPos val="b"/>
        <c:numFmt formatCode="mmm\-yy" sourceLinked="1"/>
        <c:majorTickMark val="in"/>
        <c:tickLblPos val="low"/>
        <c:txPr>
          <a:bodyPr rot="-5400000" vert="horz"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17564160"/>
        <c:crosses val="autoZero"/>
        <c:auto val="1"/>
        <c:lblOffset val="100"/>
        <c:baseTimeUnit val="days"/>
        <c:majorUnit val="12"/>
        <c:majorTimeUnit val="months"/>
      </c:dateAx>
      <c:valAx>
        <c:axId val="117564160"/>
        <c:scaling>
          <c:orientation val="minMax"/>
          <c:min val="-7.0000000000000034E-2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17545600"/>
        <c:crosses val="autoZero"/>
        <c:crossBetween val="between"/>
        <c:majorUnit val="1.0000000000000007E-2"/>
        <c:minorUnit val="5.0000000000000122E-3"/>
      </c:valAx>
      <c:spPr>
        <a:noFill/>
      </c:spPr>
    </c:plotArea>
    <c:legend>
      <c:legendPos val="t"/>
      <c:layout>
        <c:manualLayout>
          <c:xMode val="edge"/>
          <c:yMode val="edge"/>
          <c:x val="0.26194535910283939"/>
          <c:y val="4.6208720178634394E-2"/>
          <c:w val="0.39839489382009163"/>
          <c:h val="8.5076389705018227E-2"/>
        </c:manualLayout>
      </c:layout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4202797136892933E-2"/>
          <c:y val="8.5154636920384968E-2"/>
          <c:w val="0.88502925666402421"/>
          <c:h val="0.830270716160485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 County</c:v>
                </c:pt>
              </c:strCache>
            </c:strRef>
          </c:tx>
          <c:spPr>
            <a:ln w="50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62.0%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59.9%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58.6%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362</c:v>
                </c:pt>
                <c:pt idx="1">
                  <c:v>343</c:v>
                </c:pt>
                <c:pt idx="2">
                  <c:v>374.1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 County</c:v>
                </c:pt>
              </c:strCache>
            </c:strRef>
          </c:tx>
          <c:spPr>
            <a:ln w="50800">
              <a:prstDash val="sysDash"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18.5%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16.5%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108.3</c:v>
                </c:pt>
                <c:pt idx="1">
                  <c:v>103.5</c:v>
                </c:pt>
                <c:pt idx="2">
                  <c:v>105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Inland Empire</c:v>
                </c:pt>
              </c:strCache>
            </c:strRef>
          </c:tx>
          <c:spPr>
            <a:ln w="508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16.6%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19.2%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97</c:v>
                </c:pt>
                <c:pt idx="1">
                  <c:v>110</c:v>
                </c:pt>
                <c:pt idx="2">
                  <c:v>170.8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Ventura County</c:v>
                </c:pt>
              </c:strCache>
            </c:strRef>
          </c:tx>
          <c:dLbls>
            <c:dLbl>
              <c:idx val="0"/>
              <c:layout>
                <c:manualLayout>
                  <c:x val="1.4961101137043709E-3"/>
                  <c:y val="-3.333333333333334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2</a:t>
                    </a:r>
                    <a:r>
                      <a:rPr lang="en-US" b="1" dirty="0" smtClean="0"/>
                      <a:t>.9%</a:t>
                    </a:r>
                    <a:endParaRPr lang="en-US" b="1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922202274087401E-3"/>
                  <c:y val="-3.095238095238095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</a:t>
                    </a:r>
                    <a:r>
                      <a:rPr lang="en-US" b="1" dirty="0" smtClean="0"/>
                      <a:t>.9%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22202274087401E-3"/>
                  <c:y val="-2.26192038495188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</a:t>
                    </a:r>
                    <a:r>
                      <a:rPr lang="en-US" b="1" dirty="0" smtClean="0"/>
                      <a:t>.8%</a:t>
                    </a:r>
                    <a:endParaRPr lang="en-US" b="1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2004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16.399999999999999</c:v>
                </c:pt>
                <c:pt idx="2">
                  <c:v>18.100000000000001</c:v>
                </c:pt>
              </c:numCache>
            </c:numRef>
          </c:val>
        </c:ser>
        <c:dLbls/>
        <c:overlap val="100"/>
        <c:axId val="88240512"/>
        <c:axId val="88242816"/>
      </c:barChart>
      <c:catAx>
        <c:axId val="88240512"/>
        <c:scaling>
          <c:orientation val="minMax"/>
        </c:scaling>
        <c:axPos val="b"/>
        <c:numFmt formatCode="General" sourceLinked="1"/>
        <c:tickLblPos val="nextTo"/>
        <c:spPr>
          <a:ln w="28575">
            <a:noFill/>
          </a:ln>
        </c:spPr>
        <c:crossAx val="88242816"/>
        <c:crosses val="autoZero"/>
        <c:auto val="1"/>
        <c:lblAlgn val="ctr"/>
        <c:lblOffset val="100"/>
      </c:catAx>
      <c:valAx>
        <c:axId val="88242816"/>
        <c:scaling>
          <c:orientation val="minMax"/>
        </c:scaling>
        <c:axPos val="l"/>
        <c:majorGridlines/>
        <c:numFmt formatCode="#,##0" sourceLinked="0"/>
        <c:tickLblPos val="nextTo"/>
        <c:spPr>
          <a:ln w="28575">
            <a:noFill/>
          </a:ln>
        </c:spPr>
        <c:crossAx val="88240512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7.1915421478957853E-2"/>
          <c:y val="2.7559055118114308E-5"/>
          <c:w val="0.88937314164275139"/>
          <c:h val="9.9622797150356268E-2"/>
        </c:manualLayout>
      </c:layout>
      <c:spPr>
        <a:noFill/>
        <a:ln w="28575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 b="0">
          <a:latin typeface="Calibri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483620103043224E-2"/>
          <c:y val="0.116332306287801"/>
          <c:w val="0.90988675026732757"/>
          <c:h val="0.7904030202746394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</c:v>
                </c:pt>
              </c:strCache>
            </c:strRef>
          </c:tx>
          <c:spPr>
            <a:ln w="47625">
              <a:prstDash val="solid"/>
            </a:ln>
          </c:spPr>
          <c:marker>
            <c:symbol val="square"/>
            <c:size val="7"/>
            <c:spPr>
              <a:ln>
                <a:solidFill>
                  <a:sysClr val="window" lastClr="FFFFFF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1"/>
                <c:pt idx="0">
                  <c:v>263.89999999999969</c:v>
                </c:pt>
                <c:pt idx="1">
                  <c:v>293.89999999999969</c:v>
                </c:pt>
                <c:pt idx="2" formatCode="0.0">
                  <c:v>329.4</c:v>
                </c:pt>
                <c:pt idx="3">
                  <c:v>349</c:v>
                </c:pt>
                <c:pt idx="4">
                  <c:v>357.1</c:v>
                </c:pt>
                <c:pt idx="5">
                  <c:v>282.5</c:v>
                </c:pt>
                <c:pt idx="6">
                  <c:v>347.9</c:v>
                </c:pt>
                <c:pt idx="7">
                  <c:v>387.5</c:v>
                </c:pt>
                <c:pt idx="8">
                  <c:v>404.9</c:v>
                </c:pt>
                <c:pt idx="9">
                  <c:v>414.7</c:v>
                </c:pt>
                <c:pt idx="10">
                  <c:v>418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York</c:v>
                </c:pt>
              </c:strCache>
            </c:strRef>
          </c:tx>
          <c:spPr>
            <a:ln w="50800"/>
          </c:spPr>
          <c:marker>
            <c:symbol val="triangle"/>
            <c:size val="9"/>
            <c:spPr>
              <a:solidFill>
                <a:srgbClr val="C0504D">
                  <a:lumMod val="75000"/>
                </a:srgbClr>
              </a:solidFill>
              <a:ln>
                <a:solidFill>
                  <a:sysClr val="window" lastClr="FFFFFF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1"/>
                <c:pt idx="0">
                  <c:v>245.1</c:v>
                </c:pt>
                <c:pt idx="1">
                  <c:v>267.60000000000002</c:v>
                </c:pt>
                <c:pt idx="2">
                  <c:v>295</c:v>
                </c:pt>
                <c:pt idx="3">
                  <c:v>323.7</c:v>
                </c:pt>
                <c:pt idx="4">
                  <c:v>353.3</c:v>
                </c:pt>
                <c:pt idx="5">
                  <c:v>266.60000000000002</c:v>
                </c:pt>
                <c:pt idx="6">
                  <c:v>326.8</c:v>
                </c:pt>
                <c:pt idx="7" formatCode="0.0">
                  <c:v>388.4</c:v>
                </c:pt>
                <c:pt idx="8">
                  <c:v>381.9</c:v>
                </c:pt>
                <c:pt idx="9">
                  <c:v>379.2</c:v>
                </c:pt>
                <c:pt idx="10">
                  <c:v>387.1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Laredo</c:v>
                </c:pt>
              </c:strCache>
            </c:strRef>
          </c:tx>
          <c:spPr>
            <a:ln w="47625"/>
          </c:spPr>
          <c:marker>
            <c:symbol val="square"/>
            <c:size val="7"/>
            <c:spPr>
              <a:ln>
                <a:solidFill>
                  <a:sysClr val="window" lastClr="FFFFFF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1"/>
                <c:pt idx="0">
                  <c:v>130.80000000000001</c:v>
                </c:pt>
                <c:pt idx="1">
                  <c:v>139.30000000000001</c:v>
                </c:pt>
                <c:pt idx="2">
                  <c:v>157.30000000000001</c:v>
                </c:pt>
                <c:pt idx="3">
                  <c:v>167.3</c:v>
                </c:pt>
                <c:pt idx="4">
                  <c:v>174.7</c:v>
                </c:pt>
                <c:pt idx="5">
                  <c:v>146.80000000000001</c:v>
                </c:pt>
                <c:pt idx="6">
                  <c:v>185.7</c:v>
                </c:pt>
                <c:pt idx="7">
                  <c:v>216.3</c:v>
                </c:pt>
                <c:pt idx="8">
                  <c:v>239.1</c:v>
                </c:pt>
                <c:pt idx="9">
                  <c:v>253.2</c:v>
                </c:pt>
                <c:pt idx="10">
                  <c:v>280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Detroit</c:v>
                </c:pt>
              </c:strCache>
            </c:strRef>
          </c:tx>
          <c:spPr>
            <a:ln w="47625"/>
          </c:spPr>
          <c:marker>
            <c:symbol val="circle"/>
            <c:size val="9"/>
            <c:spPr>
              <a:solidFill>
                <a:srgbClr val="9BBB59">
                  <a:lumMod val="75000"/>
                </a:srgbClr>
              </a:solidFill>
              <a:ln>
                <a:solidFill>
                  <a:sysClr val="window" lastClr="FFFFFF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Sheet1!$E$3:$E$13</c:f>
              <c:numCache>
                <c:formatCode>General</c:formatCode>
                <c:ptCount val="11"/>
                <c:pt idx="0">
                  <c:v>207.3</c:v>
                </c:pt>
                <c:pt idx="1">
                  <c:v>229.9</c:v>
                </c:pt>
                <c:pt idx="2">
                  <c:v>239.6</c:v>
                </c:pt>
                <c:pt idx="3">
                  <c:v>249</c:v>
                </c:pt>
                <c:pt idx="4">
                  <c:v>236.5</c:v>
                </c:pt>
                <c:pt idx="5">
                  <c:v>171</c:v>
                </c:pt>
                <c:pt idx="6" formatCode="0.0">
                  <c:v>219.2</c:v>
                </c:pt>
                <c:pt idx="7">
                  <c:v>245.1</c:v>
                </c:pt>
                <c:pt idx="8">
                  <c:v>253.2</c:v>
                </c:pt>
                <c:pt idx="9">
                  <c:v>244.9</c:v>
                </c:pt>
                <c:pt idx="10">
                  <c:v>260.39999999999969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Houston</c:v>
                </c:pt>
              </c:strCache>
            </c:strRef>
          </c:tx>
          <c:spPr>
            <a:ln w="47625">
              <a:prstDash val="solid"/>
            </a:ln>
          </c:spPr>
          <c:marker>
            <c:symbol val="circle"/>
            <c:size val="7"/>
            <c:spPr>
              <a:ln>
                <a:solidFill>
                  <a:sysClr val="window" lastClr="FFFFFF"/>
                </a:solidFill>
              </a:ln>
            </c:spPr>
          </c:marker>
          <c:cat>
            <c:numRef>
              <c:f>Sheet1!$A$2:$A$13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Sheet1!$F$3:$F$13</c:f>
              <c:numCache>
                <c:formatCode>General</c:formatCode>
                <c:ptCount val="11"/>
                <c:pt idx="0" formatCode="0.0">
                  <c:v>104.6</c:v>
                </c:pt>
                <c:pt idx="1">
                  <c:v>136.5</c:v>
                </c:pt>
                <c:pt idx="2">
                  <c:v>162.19999999999999</c:v>
                </c:pt>
                <c:pt idx="3">
                  <c:v>185.3</c:v>
                </c:pt>
                <c:pt idx="4">
                  <c:v>240.9</c:v>
                </c:pt>
                <c:pt idx="5">
                  <c:v>167.5</c:v>
                </c:pt>
                <c:pt idx="6">
                  <c:v>211.4</c:v>
                </c:pt>
                <c:pt idx="7">
                  <c:v>268.39999999999969</c:v>
                </c:pt>
                <c:pt idx="8">
                  <c:v>274</c:v>
                </c:pt>
                <c:pt idx="9">
                  <c:v>251.9</c:v>
                </c:pt>
                <c:pt idx="10">
                  <c:v>234.6</c:v>
                </c:pt>
              </c:numCache>
            </c:numRef>
          </c:val>
        </c:ser>
        <c:dLbls/>
        <c:marker val="1"/>
        <c:axId val="148235008"/>
        <c:axId val="148575744"/>
      </c:lineChart>
      <c:catAx>
        <c:axId val="148235008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ysClr val="windowText" lastClr="000000"/>
            </a:solidFill>
          </a:ln>
        </c:spPr>
        <c:crossAx val="148575744"/>
        <c:crosses val="autoZero"/>
        <c:auto val="1"/>
        <c:lblAlgn val="ctr"/>
        <c:lblOffset val="100"/>
        <c:tickLblSkip val="2"/>
      </c:catAx>
      <c:valAx>
        <c:axId val="148575744"/>
        <c:scaling>
          <c:orientation val="minMax"/>
        </c:scaling>
        <c:axPos val="l"/>
        <c:majorGridlines/>
        <c:numFmt formatCode="&quot;$&quot;#,##0" sourceLinked="0"/>
        <c:tickLblPos val="nextTo"/>
        <c:spPr>
          <a:ln w="9525">
            <a:solidFill>
              <a:sysClr val="windowText" lastClr="000000"/>
            </a:solidFill>
          </a:ln>
        </c:spPr>
        <c:crossAx val="148235008"/>
        <c:crosses val="autoZero"/>
        <c:crossBetween val="between"/>
        <c:majorUnit val="100"/>
      </c:valAx>
      <c:spPr>
        <a:noFill/>
        <a:ln w="28575">
          <a:noFill/>
        </a:ln>
      </c:spPr>
    </c:plotArea>
    <c:legend>
      <c:legendPos val="t"/>
      <c:layout>
        <c:manualLayout>
          <c:xMode val="edge"/>
          <c:yMode val="edge"/>
          <c:x val="7.150035790980673E-2"/>
          <c:y val="1.5463121457643898E-2"/>
          <c:w val="0.91872751133381125"/>
          <c:h val="0.13271082962455716"/>
        </c:manualLayout>
      </c:layout>
      <c:overlay val="1"/>
      <c:spPr>
        <a:noFill/>
        <a:ln w="28575">
          <a:noFill/>
        </a:ln>
      </c:spPr>
    </c:legend>
    <c:plotVisOnly val="1"/>
    <c:dispBlanksAs val="gap"/>
  </c:chart>
  <c:txPr>
    <a:bodyPr/>
    <a:lstStyle/>
    <a:p>
      <a:pPr>
        <a:defRPr sz="1600">
          <a:latin typeface="+mn-lt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90505429941164E-2"/>
          <c:y val="7.6738609112709882E-2"/>
          <c:w val="0.95219846372414463"/>
          <c:h val="0.83656197039237801"/>
        </c:manualLayout>
      </c:layout>
      <c:barChart>
        <c:barDir val="col"/>
        <c:grouping val="clustered"/>
        <c:ser>
          <c:idx val="1"/>
          <c:order val="0"/>
          <c:tx>
            <c:strRef>
              <c:f>PPT!$B$1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$140.8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$25.7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$12.9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$11.1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$9.5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PPT!$A$2:$A$6</c:f>
              <c:strCache>
                <c:ptCount val="5"/>
                <c:pt idx="0">
                  <c:v>China*</c:v>
                </c:pt>
                <c:pt idx="1">
                  <c:v>Japan</c:v>
                </c:pt>
                <c:pt idx="2">
                  <c:v>South Korea</c:v>
                </c:pt>
                <c:pt idx="3">
                  <c:v>Vietnam</c:v>
                </c:pt>
                <c:pt idx="4">
                  <c:v>Taiwan</c:v>
                </c:pt>
              </c:strCache>
            </c:strRef>
          </c:cat>
          <c:val>
            <c:numRef>
              <c:f>PPT!$B$2:$B$6</c:f>
              <c:numCache>
                <c:formatCode>#,###.0</c:formatCode>
                <c:ptCount val="5"/>
                <c:pt idx="0">
                  <c:v>140.80000000000001</c:v>
                </c:pt>
                <c:pt idx="1">
                  <c:v>25.7</c:v>
                </c:pt>
                <c:pt idx="2">
                  <c:v>12.9</c:v>
                </c:pt>
                <c:pt idx="3">
                  <c:v>11.1</c:v>
                </c:pt>
                <c:pt idx="4">
                  <c:v>9.5</c:v>
                </c:pt>
              </c:numCache>
            </c:numRef>
          </c:val>
        </c:ser>
        <c:dLbls/>
        <c:gapWidth val="33"/>
        <c:axId val="150608128"/>
        <c:axId val="150585344"/>
      </c:barChart>
      <c:catAx>
        <c:axId val="1506081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0585344"/>
        <c:crosses val="autoZero"/>
        <c:auto val="1"/>
        <c:lblAlgn val="ctr"/>
        <c:lblOffset val="100"/>
        <c:tickLblSkip val="1"/>
        <c:tickMarkSkip val="1"/>
      </c:catAx>
      <c:valAx>
        <c:axId val="150585344"/>
        <c:scaling>
          <c:orientation val="minMax"/>
        </c:scaling>
        <c:delete val="1"/>
        <c:axPos val="l"/>
        <c:numFmt formatCode="&quot;$&quot;#,##0" sourceLinked="0"/>
        <c:tickLblPos val="none"/>
        <c:crossAx val="150608128"/>
        <c:crosses val="autoZero"/>
        <c:crossBetween val="between"/>
      </c:valAx>
      <c:spPr>
        <a:noFill/>
        <a:ln w="28575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203399808669089E-2"/>
          <c:y val="8.8985925136579921E-2"/>
          <c:w val="0.96968552996295099"/>
          <c:h val="0.82250820913154377"/>
        </c:manualLayout>
      </c:layout>
      <c:barChart>
        <c:barDir val="col"/>
        <c:grouping val="clustered"/>
        <c:ser>
          <c:idx val="1"/>
          <c:order val="0"/>
          <c:tx>
            <c:strRef>
              <c:f>PPT!$B$1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$35.3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$14.7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$10.9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$8.5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$7.5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$7.5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PPT!$A$2:$A$7</c:f>
              <c:strCache>
                <c:ptCount val="6"/>
                <c:pt idx="0">
                  <c:v>China*</c:v>
                </c:pt>
                <c:pt idx="1">
                  <c:v>Japan</c:v>
                </c:pt>
                <c:pt idx="2">
                  <c:v>South Korea</c:v>
                </c:pt>
                <c:pt idx="3">
                  <c:v>Hong Kong</c:v>
                </c:pt>
                <c:pt idx="4">
                  <c:v>Taiwan</c:v>
                </c:pt>
                <c:pt idx="5">
                  <c:v>Australia</c:v>
                </c:pt>
              </c:strCache>
            </c:strRef>
          </c:cat>
          <c:val>
            <c:numRef>
              <c:f>PPT!$B$2:$B$7</c:f>
              <c:numCache>
                <c:formatCode>#,###.0</c:formatCode>
                <c:ptCount val="6"/>
                <c:pt idx="0">
                  <c:v>35.300000000000004</c:v>
                </c:pt>
                <c:pt idx="1">
                  <c:v>14.7</c:v>
                </c:pt>
                <c:pt idx="2">
                  <c:v>10.9</c:v>
                </c:pt>
                <c:pt idx="3">
                  <c:v>8.5</c:v>
                </c:pt>
                <c:pt idx="4">
                  <c:v>7.5</c:v>
                </c:pt>
                <c:pt idx="5" formatCode="General">
                  <c:v>7.5</c:v>
                </c:pt>
              </c:numCache>
            </c:numRef>
          </c:val>
        </c:ser>
        <c:dLbls/>
        <c:gapWidth val="46"/>
        <c:axId val="149588992"/>
        <c:axId val="149603072"/>
      </c:barChart>
      <c:catAx>
        <c:axId val="1495889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603072"/>
        <c:crosses val="autoZero"/>
        <c:auto val="1"/>
        <c:lblAlgn val="ctr"/>
        <c:lblOffset val="100"/>
        <c:tickLblSkip val="1"/>
        <c:tickMarkSkip val="1"/>
      </c:catAx>
      <c:valAx>
        <c:axId val="149603072"/>
        <c:scaling>
          <c:orientation val="minMax"/>
          <c:max val="40"/>
        </c:scaling>
        <c:delete val="1"/>
        <c:axPos val="l"/>
        <c:numFmt formatCode="&quot;$&quot;#,##0" sourceLinked="0"/>
        <c:tickLblPos val="none"/>
        <c:crossAx val="149588992"/>
        <c:crosses val="autoZero"/>
        <c:crossBetween val="between"/>
        <c:majorUnit val="10"/>
      </c:valAx>
      <c:spPr>
        <a:noFill/>
        <a:ln w="28575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92734319425044E-2"/>
          <c:y val="7.360594130279173E-2"/>
          <c:w val="0.90206224221972253"/>
          <c:h val="0.75539221911777465"/>
        </c:manualLayout>
      </c:layout>
      <c:lineChart>
        <c:grouping val="standard"/>
        <c:ser>
          <c:idx val="0"/>
          <c:order val="0"/>
          <c:tx>
            <c:strRef>
              <c:f>'Series Data'!$B$1</c:f>
              <c:strCache>
                <c:ptCount val="1"/>
                <c:pt idx="0">
                  <c:v> U.S.: 5.1%</c:v>
                </c:pt>
              </c:strCache>
            </c:strRef>
          </c:tx>
          <c:spPr>
            <a:ln w="5080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'Series Data'!$A$2:$A$310</c:f>
              <c:numCache>
                <c:formatCode>mmm\-yy</c:formatCode>
                <c:ptCount val="309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</c:numCache>
            </c:numRef>
          </c:cat>
          <c:val>
            <c:numRef>
              <c:f>'Series Data'!$B$2:$B$310</c:f>
              <c:numCache>
                <c:formatCode>0.0%</c:formatCode>
                <c:ptCount val="309"/>
                <c:pt idx="0">
                  <c:v>5.4000000000000034E-2</c:v>
                </c:pt>
                <c:pt idx="1">
                  <c:v>5.3000000000000012E-2</c:v>
                </c:pt>
                <c:pt idx="2">
                  <c:v>5.2000000000000032E-2</c:v>
                </c:pt>
                <c:pt idx="3">
                  <c:v>5.4000000000000034E-2</c:v>
                </c:pt>
                <c:pt idx="4">
                  <c:v>5.4000000000000034E-2</c:v>
                </c:pt>
                <c:pt idx="5">
                  <c:v>5.2000000000000032E-2</c:v>
                </c:pt>
                <c:pt idx="6">
                  <c:v>5.5000000000000014E-2</c:v>
                </c:pt>
                <c:pt idx="7">
                  <c:v>5.7000000000000023E-2</c:v>
                </c:pt>
                <c:pt idx="8">
                  <c:v>5.9000000000000025E-2</c:v>
                </c:pt>
                <c:pt idx="9">
                  <c:v>5.9000000000000025E-2</c:v>
                </c:pt>
                <c:pt idx="10">
                  <c:v>6.2000000000000027E-2</c:v>
                </c:pt>
                <c:pt idx="11">
                  <c:v>6.3E-2</c:v>
                </c:pt>
                <c:pt idx="12">
                  <c:v>6.4000000000000043E-2</c:v>
                </c:pt>
                <c:pt idx="13">
                  <c:v>6.6000000000000003E-2</c:v>
                </c:pt>
                <c:pt idx="14">
                  <c:v>6.8000000000000019E-2</c:v>
                </c:pt>
                <c:pt idx="15">
                  <c:v>6.7000000000000004E-2</c:v>
                </c:pt>
                <c:pt idx="16">
                  <c:v>6.9000000000000034E-2</c:v>
                </c:pt>
                <c:pt idx="17">
                  <c:v>6.9000000000000034E-2</c:v>
                </c:pt>
                <c:pt idx="18">
                  <c:v>6.8000000000000019E-2</c:v>
                </c:pt>
                <c:pt idx="19">
                  <c:v>6.9000000000000034E-2</c:v>
                </c:pt>
                <c:pt idx="20">
                  <c:v>6.9000000000000034E-2</c:v>
                </c:pt>
                <c:pt idx="21">
                  <c:v>7.0000000000000021E-2</c:v>
                </c:pt>
                <c:pt idx="22">
                  <c:v>7.0000000000000021E-2</c:v>
                </c:pt>
                <c:pt idx="23">
                  <c:v>7.3000000000000009E-2</c:v>
                </c:pt>
                <c:pt idx="24">
                  <c:v>7.3000000000000009E-2</c:v>
                </c:pt>
                <c:pt idx="25">
                  <c:v>7.4000000000000024E-2</c:v>
                </c:pt>
                <c:pt idx="26">
                  <c:v>7.4000000000000024E-2</c:v>
                </c:pt>
                <c:pt idx="27">
                  <c:v>7.4000000000000024E-2</c:v>
                </c:pt>
                <c:pt idx="28">
                  <c:v>7.5999999999999998E-2</c:v>
                </c:pt>
                <c:pt idx="29">
                  <c:v>7.8000000000000014E-2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7.3000000000000009E-2</c:v>
                </c:pt>
                <c:pt idx="34">
                  <c:v>7.4000000000000024E-2</c:v>
                </c:pt>
                <c:pt idx="35">
                  <c:v>7.4000000000000024E-2</c:v>
                </c:pt>
                <c:pt idx="36">
                  <c:v>7.3000000000000009E-2</c:v>
                </c:pt>
                <c:pt idx="37">
                  <c:v>7.0999999999999994E-2</c:v>
                </c:pt>
                <c:pt idx="38">
                  <c:v>7.0000000000000021E-2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7.0000000000000021E-2</c:v>
                </c:pt>
                <c:pt idx="42">
                  <c:v>6.9000000000000034E-2</c:v>
                </c:pt>
                <c:pt idx="43">
                  <c:v>6.8000000000000019E-2</c:v>
                </c:pt>
                <c:pt idx="44">
                  <c:v>6.7000000000000004E-2</c:v>
                </c:pt>
                <c:pt idx="45">
                  <c:v>6.8000000000000019E-2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6.4000000000000043E-2</c:v>
                </c:pt>
                <c:pt idx="52">
                  <c:v>6.1000000000000013E-2</c:v>
                </c:pt>
                <c:pt idx="53">
                  <c:v>6.1000000000000013E-2</c:v>
                </c:pt>
                <c:pt idx="54">
                  <c:v>6.1000000000000013E-2</c:v>
                </c:pt>
                <c:pt idx="55">
                  <c:v>6.0000000000000026E-2</c:v>
                </c:pt>
                <c:pt idx="56">
                  <c:v>5.9000000000000025E-2</c:v>
                </c:pt>
                <c:pt idx="57">
                  <c:v>5.8000000000000003E-2</c:v>
                </c:pt>
                <c:pt idx="58">
                  <c:v>5.5999999999999994E-2</c:v>
                </c:pt>
                <c:pt idx="59">
                  <c:v>5.5000000000000014E-2</c:v>
                </c:pt>
                <c:pt idx="60">
                  <c:v>5.5999999999999994E-2</c:v>
                </c:pt>
                <c:pt idx="61">
                  <c:v>5.4000000000000034E-2</c:v>
                </c:pt>
                <c:pt idx="62">
                  <c:v>5.4000000000000034E-2</c:v>
                </c:pt>
                <c:pt idx="63">
                  <c:v>5.8000000000000003E-2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5.7000000000000023E-2</c:v>
                </c:pt>
                <c:pt idx="67">
                  <c:v>5.7000000000000023E-2</c:v>
                </c:pt>
                <c:pt idx="68">
                  <c:v>5.5999999999999994E-2</c:v>
                </c:pt>
                <c:pt idx="69">
                  <c:v>5.5000000000000014E-2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5.5000000000000014E-2</c:v>
                </c:pt>
                <c:pt idx="74">
                  <c:v>5.5000000000000014E-2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5.3000000000000012E-2</c:v>
                </c:pt>
                <c:pt idx="78">
                  <c:v>5.5000000000000014E-2</c:v>
                </c:pt>
                <c:pt idx="79">
                  <c:v>5.1000000000000004E-2</c:v>
                </c:pt>
                <c:pt idx="80">
                  <c:v>5.2000000000000032E-2</c:v>
                </c:pt>
                <c:pt idx="81">
                  <c:v>5.2000000000000032E-2</c:v>
                </c:pt>
                <c:pt idx="82">
                  <c:v>5.4000000000000034E-2</c:v>
                </c:pt>
                <c:pt idx="83">
                  <c:v>5.4000000000000034E-2</c:v>
                </c:pt>
                <c:pt idx="84">
                  <c:v>5.3000000000000012E-2</c:v>
                </c:pt>
                <c:pt idx="85">
                  <c:v>5.2000000000000032E-2</c:v>
                </c:pt>
                <c:pt idx="86">
                  <c:v>5.2000000000000032E-2</c:v>
                </c:pt>
                <c:pt idx="87">
                  <c:v>5.1000000000000004E-2</c:v>
                </c:pt>
                <c:pt idx="88">
                  <c:v>4.900000000000003E-2</c:v>
                </c:pt>
                <c:pt idx="89">
                  <c:v>0.05</c:v>
                </c:pt>
                <c:pt idx="90">
                  <c:v>4.900000000000003E-2</c:v>
                </c:pt>
                <c:pt idx="91">
                  <c:v>4.8000000000000001E-2</c:v>
                </c:pt>
                <c:pt idx="92">
                  <c:v>4.900000000000003E-2</c:v>
                </c:pt>
                <c:pt idx="93">
                  <c:v>4.7000000000000014E-2</c:v>
                </c:pt>
                <c:pt idx="94">
                  <c:v>4.5999999999999999E-2</c:v>
                </c:pt>
                <c:pt idx="95">
                  <c:v>4.7000000000000014E-2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4.7000000000000014E-2</c:v>
                </c:pt>
                <c:pt idx="99">
                  <c:v>4.3000000000000003E-2</c:v>
                </c:pt>
                <c:pt idx="100">
                  <c:v>4.4000000000000025E-2</c:v>
                </c:pt>
                <c:pt idx="101">
                  <c:v>4.5000000000000012E-2</c:v>
                </c:pt>
                <c:pt idx="102">
                  <c:v>4.5000000000000012E-2</c:v>
                </c:pt>
                <c:pt idx="103">
                  <c:v>4.5000000000000012E-2</c:v>
                </c:pt>
                <c:pt idx="104">
                  <c:v>4.5999999999999999E-2</c:v>
                </c:pt>
                <c:pt idx="105">
                  <c:v>4.5000000000000012E-2</c:v>
                </c:pt>
                <c:pt idx="106">
                  <c:v>4.4000000000000025E-2</c:v>
                </c:pt>
                <c:pt idx="107">
                  <c:v>4.4000000000000025E-2</c:v>
                </c:pt>
                <c:pt idx="108">
                  <c:v>4.3000000000000003E-2</c:v>
                </c:pt>
                <c:pt idx="109">
                  <c:v>4.4000000000000025E-2</c:v>
                </c:pt>
                <c:pt idx="110">
                  <c:v>4.2000000000000023E-2</c:v>
                </c:pt>
                <c:pt idx="111">
                  <c:v>4.3000000000000003E-2</c:v>
                </c:pt>
                <c:pt idx="112">
                  <c:v>4.2000000000000023E-2</c:v>
                </c:pt>
                <c:pt idx="113">
                  <c:v>4.3000000000000003E-2</c:v>
                </c:pt>
                <c:pt idx="114">
                  <c:v>4.3000000000000003E-2</c:v>
                </c:pt>
                <c:pt idx="115">
                  <c:v>4.2000000000000023E-2</c:v>
                </c:pt>
                <c:pt idx="116">
                  <c:v>4.2000000000000023E-2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4.0000000000000022E-2</c:v>
                </c:pt>
                <c:pt idx="120">
                  <c:v>4.0000000000000022E-2</c:v>
                </c:pt>
                <c:pt idx="121">
                  <c:v>4.1000000000000002E-2</c:v>
                </c:pt>
                <c:pt idx="122">
                  <c:v>4.0000000000000022E-2</c:v>
                </c:pt>
                <c:pt idx="123">
                  <c:v>3.7999999999999999E-2</c:v>
                </c:pt>
                <c:pt idx="124">
                  <c:v>4.0000000000000022E-2</c:v>
                </c:pt>
                <c:pt idx="125">
                  <c:v>4.0000000000000022E-2</c:v>
                </c:pt>
                <c:pt idx="126">
                  <c:v>4.0000000000000022E-2</c:v>
                </c:pt>
                <c:pt idx="127">
                  <c:v>4.1000000000000002E-2</c:v>
                </c:pt>
                <c:pt idx="128">
                  <c:v>3.9000000000000014E-2</c:v>
                </c:pt>
                <c:pt idx="129">
                  <c:v>3.9000000000000014E-2</c:v>
                </c:pt>
                <c:pt idx="130">
                  <c:v>3.9000000000000014E-2</c:v>
                </c:pt>
                <c:pt idx="131">
                  <c:v>3.9000000000000014E-2</c:v>
                </c:pt>
                <c:pt idx="132">
                  <c:v>4.2000000000000023E-2</c:v>
                </c:pt>
                <c:pt idx="133">
                  <c:v>4.2000000000000023E-2</c:v>
                </c:pt>
                <c:pt idx="134">
                  <c:v>4.3000000000000003E-2</c:v>
                </c:pt>
                <c:pt idx="135">
                  <c:v>4.4000000000000025E-2</c:v>
                </c:pt>
                <c:pt idx="136">
                  <c:v>4.3000000000000003E-2</c:v>
                </c:pt>
                <c:pt idx="137">
                  <c:v>4.5000000000000012E-2</c:v>
                </c:pt>
                <c:pt idx="138">
                  <c:v>4.5999999999999999E-2</c:v>
                </c:pt>
                <c:pt idx="139">
                  <c:v>4.900000000000003E-2</c:v>
                </c:pt>
                <c:pt idx="140">
                  <c:v>0.05</c:v>
                </c:pt>
                <c:pt idx="141">
                  <c:v>5.3000000000000012E-2</c:v>
                </c:pt>
                <c:pt idx="142">
                  <c:v>5.5000000000000014E-2</c:v>
                </c:pt>
                <c:pt idx="143">
                  <c:v>5.7000000000000023E-2</c:v>
                </c:pt>
                <c:pt idx="144">
                  <c:v>5.7000000000000023E-2</c:v>
                </c:pt>
                <c:pt idx="145">
                  <c:v>5.7000000000000023E-2</c:v>
                </c:pt>
                <c:pt idx="146">
                  <c:v>5.7000000000000023E-2</c:v>
                </c:pt>
                <c:pt idx="147">
                  <c:v>5.9000000000000025E-2</c:v>
                </c:pt>
                <c:pt idx="148">
                  <c:v>5.8000000000000003E-2</c:v>
                </c:pt>
                <c:pt idx="149">
                  <c:v>5.8000000000000003E-2</c:v>
                </c:pt>
                <c:pt idx="150">
                  <c:v>5.8000000000000003E-2</c:v>
                </c:pt>
                <c:pt idx="151">
                  <c:v>5.7000000000000023E-2</c:v>
                </c:pt>
                <c:pt idx="152">
                  <c:v>5.7000000000000023E-2</c:v>
                </c:pt>
                <c:pt idx="153">
                  <c:v>5.7000000000000023E-2</c:v>
                </c:pt>
                <c:pt idx="154">
                  <c:v>5.9000000000000025E-2</c:v>
                </c:pt>
                <c:pt idx="155">
                  <c:v>6.0000000000000026E-2</c:v>
                </c:pt>
                <c:pt idx="156">
                  <c:v>5.8000000000000003E-2</c:v>
                </c:pt>
                <c:pt idx="157">
                  <c:v>5.9000000000000025E-2</c:v>
                </c:pt>
                <c:pt idx="158">
                  <c:v>5.9000000000000025E-2</c:v>
                </c:pt>
                <c:pt idx="159">
                  <c:v>6.0000000000000026E-2</c:v>
                </c:pt>
                <c:pt idx="160">
                  <c:v>6.1000000000000013E-2</c:v>
                </c:pt>
                <c:pt idx="161">
                  <c:v>6.3E-2</c:v>
                </c:pt>
                <c:pt idx="162">
                  <c:v>6.2000000000000027E-2</c:v>
                </c:pt>
                <c:pt idx="163">
                  <c:v>6.1000000000000013E-2</c:v>
                </c:pt>
                <c:pt idx="164">
                  <c:v>6.1000000000000013E-2</c:v>
                </c:pt>
                <c:pt idx="165">
                  <c:v>6.0000000000000026E-2</c:v>
                </c:pt>
                <c:pt idx="166">
                  <c:v>5.8000000000000003E-2</c:v>
                </c:pt>
                <c:pt idx="167">
                  <c:v>5.7000000000000023E-2</c:v>
                </c:pt>
                <c:pt idx="168">
                  <c:v>5.7000000000000023E-2</c:v>
                </c:pt>
                <c:pt idx="169">
                  <c:v>5.5999999999999994E-2</c:v>
                </c:pt>
                <c:pt idx="170">
                  <c:v>5.8000000000000003E-2</c:v>
                </c:pt>
                <c:pt idx="171">
                  <c:v>5.5999999999999994E-2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5.5000000000000014E-2</c:v>
                </c:pt>
                <c:pt idx="175">
                  <c:v>5.4000000000000034E-2</c:v>
                </c:pt>
                <c:pt idx="176">
                  <c:v>5.4000000000000034E-2</c:v>
                </c:pt>
                <c:pt idx="177">
                  <c:v>5.5000000000000014E-2</c:v>
                </c:pt>
                <c:pt idx="178">
                  <c:v>5.4000000000000034E-2</c:v>
                </c:pt>
                <c:pt idx="179">
                  <c:v>5.4000000000000034E-2</c:v>
                </c:pt>
                <c:pt idx="180">
                  <c:v>5.3000000000000012E-2</c:v>
                </c:pt>
                <c:pt idx="181">
                  <c:v>5.4000000000000034E-2</c:v>
                </c:pt>
                <c:pt idx="182">
                  <c:v>5.2000000000000032E-2</c:v>
                </c:pt>
                <c:pt idx="183">
                  <c:v>5.2000000000000032E-2</c:v>
                </c:pt>
                <c:pt idx="184">
                  <c:v>5.1000000000000004E-2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4.900000000000003E-2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4.900000000000003E-2</c:v>
                </c:pt>
                <c:pt idx="192">
                  <c:v>4.7000000000000014E-2</c:v>
                </c:pt>
                <c:pt idx="193">
                  <c:v>4.8000000000000001E-2</c:v>
                </c:pt>
                <c:pt idx="194">
                  <c:v>4.7000000000000014E-2</c:v>
                </c:pt>
                <c:pt idx="195">
                  <c:v>4.7000000000000014E-2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4.7000000000000014E-2</c:v>
                </c:pt>
                <c:pt idx="199">
                  <c:v>4.7000000000000014E-2</c:v>
                </c:pt>
                <c:pt idx="200">
                  <c:v>4.5000000000000012E-2</c:v>
                </c:pt>
                <c:pt idx="201">
                  <c:v>4.4000000000000025E-2</c:v>
                </c:pt>
                <c:pt idx="202">
                  <c:v>4.5000000000000012E-2</c:v>
                </c:pt>
                <c:pt idx="203">
                  <c:v>4.4000000000000025E-2</c:v>
                </c:pt>
                <c:pt idx="204">
                  <c:v>4.5999999999999999E-2</c:v>
                </c:pt>
                <c:pt idx="205">
                  <c:v>4.5000000000000012E-2</c:v>
                </c:pt>
                <c:pt idx="206">
                  <c:v>4.4000000000000025E-2</c:v>
                </c:pt>
                <c:pt idx="207">
                  <c:v>4.5000000000000012E-2</c:v>
                </c:pt>
                <c:pt idx="208">
                  <c:v>4.4000000000000025E-2</c:v>
                </c:pt>
                <c:pt idx="209">
                  <c:v>4.5999999999999999E-2</c:v>
                </c:pt>
                <c:pt idx="210">
                  <c:v>4.7000000000000014E-2</c:v>
                </c:pt>
                <c:pt idx="211">
                  <c:v>4.5999999999999999E-2</c:v>
                </c:pt>
                <c:pt idx="212">
                  <c:v>4.7000000000000014E-2</c:v>
                </c:pt>
                <c:pt idx="213">
                  <c:v>4.7000000000000014E-2</c:v>
                </c:pt>
                <c:pt idx="214">
                  <c:v>4.7000000000000014E-2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4.900000000000003E-2</c:v>
                </c:pt>
                <c:pt idx="218">
                  <c:v>5.1000000000000004E-2</c:v>
                </c:pt>
                <c:pt idx="219">
                  <c:v>0.05</c:v>
                </c:pt>
                <c:pt idx="220">
                  <c:v>5.4000000000000034E-2</c:v>
                </c:pt>
                <c:pt idx="221">
                  <c:v>5.5999999999999994E-2</c:v>
                </c:pt>
                <c:pt idx="222">
                  <c:v>5.8000000000000003E-2</c:v>
                </c:pt>
                <c:pt idx="223">
                  <c:v>6.1000000000000013E-2</c:v>
                </c:pt>
                <c:pt idx="224">
                  <c:v>6.1000000000000013E-2</c:v>
                </c:pt>
                <c:pt idx="225">
                  <c:v>6.5000000000000002E-2</c:v>
                </c:pt>
                <c:pt idx="226">
                  <c:v>6.8000000000000019E-2</c:v>
                </c:pt>
                <c:pt idx="227">
                  <c:v>7.3000000000000009E-2</c:v>
                </c:pt>
                <c:pt idx="228">
                  <c:v>7.8000000000000014E-2</c:v>
                </c:pt>
                <c:pt idx="229">
                  <c:v>8.3000000000000046E-2</c:v>
                </c:pt>
                <c:pt idx="230">
                  <c:v>8.7000000000000022E-2</c:v>
                </c:pt>
                <c:pt idx="231">
                  <c:v>9.0000000000000024E-2</c:v>
                </c:pt>
                <c:pt idx="232">
                  <c:v>9.4000000000000028E-2</c:v>
                </c:pt>
                <c:pt idx="233">
                  <c:v>9.5000000000000043E-2</c:v>
                </c:pt>
                <c:pt idx="234">
                  <c:v>9.5000000000000043E-2</c:v>
                </c:pt>
                <c:pt idx="235">
                  <c:v>9.6000000000000002E-2</c:v>
                </c:pt>
                <c:pt idx="236">
                  <c:v>9.8000000000000059E-2</c:v>
                </c:pt>
                <c:pt idx="237">
                  <c:v>0.1</c:v>
                </c:pt>
                <c:pt idx="238">
                  <c:v>9.9000000000000046E-2</c:v>
                </c:pt>
                <c:pt idx="239">
                  <c:v>9.9000000000000046E-2</c:v>
                </c:pt>
                <c:pt idx="240">
                  <c:v>9.8000000000000059E-2</c:v>
                </c:pt>
                <c:pt idx="241">
                  <c:v>9.8000000000000059E-2</c:v>
                </c:pt>
                <c:pt idx="242">
                  <c:v>9.9000000000000046E-2</c:v>
                </c:pt>
                <c:pt idx="243">
                  <c:v>9.9000000000000046E-2</c:v>
                </c:pt>
                <c:pt idx="244">
                  <c:v>9.6000000000000002E-2</c:v>
                </c:pt>
                <c:pt idx="245">
                  <c:v>9.4000000000000028E-2</c:v>
                </c:pt>
                <c:pt idx="246">
                  <c:v>9.4000000000000028E-2</c:v>
                </c:pt>
                <c:pt idx="247">
                  <c:v>9.5000000000000043E-2</c:v>
                </c:pt>
                <c:pt idx="248">
                  <c:v>9.5000000000000043E-2</c:v>
                </c:pt>
                <c:pt idx="249">
                  <c:v>9.4000000000000028E-2</c:v>
                </c:pt>
                <c:pt idx="250">
                  <c:v>9.8000000000000059E-2</c:v>
                </c:pt>
                <c:pt idx="251">
                  <c:v>9.3000000000000069E-2</c:v>
                </c:pt>
                <c:pt idx="252">
                  <c:v>9.2000000000000026E-2</c:v>
                </c:pt>
                <c:pt idx="253">
                  <c:v>9.0000000000000024E-2</c:v>
                </c:pt>
                <c:pt idx="254">
                  <c:v>9.0000000000000024E-2</c:v>
                </c:pt>
                <c:pt idx="255">
                  <c:v>9.1000000000000025E-2</c:v>
                </c:pt>
                <c:pt idx="256">
                  <c:v>9.0000000000000024E-2</c:v>
                </c:pt>
                <c:pt idx="257">
                  <c:v>9.1000000000000025E-2</c:v>
                </c:pt>
                <c:pt idx="258">
                  <c:v>9.0000000000000024E-2</c:v>
                </c:pt>
                <c:pt idx="259">
                  <c:v>9.0000000000000024E-2</c:v>
                </c:pt>
                <c:pt idx="260">
                  <c:v>9.0000000000000024E-2</c:v>
                </c:pt>
                <c:pt idx="261">
                  <c:v>8.8000000000000064E-2</c:v>
                </c:pt>
                <c:pt idx="262">
                  <c:v>8.6000000000000021E-2</c:v>
                </c:pt>
                <c:pt idx="263">
                  <c:v>8.5000000000000006E-2</c:v>
                </c:pt>
                <c:pt idx="264">
                  <c:v>8.3000000000000046E-2</c:v>
                </c:pt>
                <c:pt idx="265">
                  <c:v>8.3000000000000046E-2</c:v>
                </c:pt>
                <c:pt idx="266">
                  <c:v>8.2000000000000017E-2</c:v>
                </c:pt>
                <c:pt idx="267">
                  <c:v>8.2000000000000017E-2</c:v>
                </c:pt>
                <c:pt idx="268">
                  <c:v>8.2000000000000017E-2</c:v>
                </c:pt>
                <c:pt idx="269">
                  <c:v>8.2000000000000017E-2</c:v>
                </c:pt>
                <c:pt idx="270">
                  <c:v>8.2000000000000017E-2</c:v>
                </c:pt>
                <c:pt idx="271">
                  <c:v>8.0000000000000043E-2</c:v>
                </c:pt>
                <c:pt idx="272">
                  <c:v>7.8000000000000014E-2</c:v>
                </c:pt>
                <c:pt idx="273">
                  <c:v>7.8000000000000014E-2</c:v>
                </c:pt>
                <c:pt idx="274">
                  <c:v>7.6999999999999999E-2</c:v>
                </c:pt>
                <c:pt idx="275">
                  <c:v>7.9000000000000042E-2</c:v>
                </c:pt>
                <c:pt idx="276">
                  <c:v>8.0000000000000043E-2</c:v>
                </c:pt>
                <c:pt idx="277">
                  <c:v>7.6999999999999999E-2</c:v>
                </c:pt>
                <c:pt idx="278">
                  <c:v>7.5000000000000011E-2</c:v>
                </c:pt>
                <c:pt idx="279">
                  <c:v>7.5999999999999998E-2</c:v>
                </c:pt>
                <c:pt idx="280">
                  <c:v>7.5000000000000011E-2</c:v>
                </c:pt>
                <c:pt idx="281">
                  <c:v>7.5000000000000011E-2</c:v>
                </c:pt>
                <c:pt idx="282">
                  <c:v>7.3000000000000009E-2</c:v>
                </c:pt>
                <c:pt idx="283">
                  <c:v>7.2000000000000022E-2</c:v>
                </c:pt>
                <c:pt idx="284">
                  <c:v>7.2000000000000022E-2</c:v>
                </c:pt>
                <c:pt idx="285">
                  <c:v>7.2000000000000022E-2</c:v>
                </c:pt>
                <c:pt idx="286">
                  <c:v>7.0000000000000021E-2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6.6000000000000003E-2</c:v>
                </c:pt>
                <c:pt idx="291">
                  <c:v>6.2000000000000027E-2</c:v>
                </c:pt>
                <c:pt idx="292">
                  <c:v>6.3E-2</c:v>
                </c:pt>
                <c:pt idx="293">
                  <c:v>6.1000000000000013E-2</c:v>
                </c:pt>
                <c:pt idx="294">
                  <c:v>6.2000000000000027E-2</c:v>
                </c:pt>
                <c:pt idx="295">
                  <c:v>6.1000000000000013E-2</c:v>
                </c:pt>
                <c:pt idx="296">
                  <c:v>5.9000000000000025E-2</c:v>
                </c:pt>
                <c:pt idx="297">
                  <c:v>5.7000000000000023E-2</c:v>
                </c:pt>
                <c:pt idx="298">
                  <c:v>5.8000000000000003E-2</c:v>
                </c:pt>
                <c:pt idx="299">
                  <c:v>5.5999999999999994E-2</c:v>
                </c:pt>
                <c:pt idx="300">
                  <c:v>5.7000000000000023E-2</c:v>
                </c:pt>
                <c:pt idx="301">
                  <c:v>5.5000000000000014E-2</c:v>
                </c:pt>
                <c:pt idx="302">
                  <c:v>5.5000000000000014E-2</c:v>
                </c:pt>
                <c:pt idx="303">
                  <c:v>5.3999999999999999E-2</c:v>
                </c:pt>
                <c:pt idx="304">
                  <c:v>5.5000000000000014E-2</c:v>
                </c:pt>
                <c:pt idx="305">
                  <c:v>5.3000000000000012E-2</c:v>
                </c:pt>
                <c:pt idx="306">
                  <c:v>5.3000000000000012E-2</c:v>
                </c:pt>
                <c:pt idx="307">
                  <c:v>5.1000000000000004E-2</c:v>
                </c:pt>
                <c:pt idx="308">
                  <c:v>5.1000000000000004E-2</c:v>
                </c:pt>
              </c:numCache>
            </c:numRef>
          </c:val>
        </c:ser>
        <c:ser>
          <c:idx val="1"/>
          <c:order val="1"/>
          <c:tx>
            <c:strRef>
              <c:f>'Series Data'!$C$1</c:f>
              <c:strCache>
                <c:ptCount val="1"/>
                <c:pt idx="0">
                  <c:v>CA : 5.9%</c:v>
                </c:pt>
              </c:strCache>
            </c:strRef>
          </c:tx>
          <c:marker>
            <c:symbol val="none"/>
          </c:marker>
          <c:cat>
            <c:numRef>
              <c:f>'Series Data'!$A$2:$A$310</c:f>
              <c:numCache>
                <c:formatCode>mmm\-yy</c:formatCode>
                <c:ptCount val="309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</c:numCache>
            </c:numRef>
          </c:cat>
          <c:val>
            <c:numRef>
              <c:f>'Series Data'!$C$2:$C$310</c:f>
              <c:numCache>
                <c:formatCode>#0.0%</c:formatCode>
                <c:ptCount val="309"/>
                <c:pt idx="0">
                  <c:v>5.1999999999999998E-2</c:v>
                </c:pt>
                <c:pt idx="1">
                  <c:v>5.1999999999999998E-2</c:v>
                </c:pt>
                <c:pt idx="2">
                  <c:v>5.1999999999999998E-2</c:v>
                </c:pt>
                <c:pt idx="3">
                  <c:v>5.3000000000000012E-2</c:v>
                </c:pt>
                <c:pt idx="4">
                  <c:v>5.3999999999999999E-2</c:v>
                </c:pt>
                <c:pt idx="5">
                  <c:v>5.5000000000000014E-2</c:v>
                </c:pt>
                <c:pt idx="6">
                  <c:v>5.7000000000000023E-2</c:v>
                </c:pt>
                <c:pt idx="7">
                  <c:v>5.9000000000000018E-2</c:v>
                </c:pt>
                <c:pt idx="8">
                  <c:v>6.1000000000000013E-2</c:v>
                </c:pt>
                <c:pt idx="9">
                  <c:v>6.4000000000000043E-2</c:v>
                </c:pt>
                <c:pt idx="10">
                  <c:v>6.6000000000000003E-2</c:v>
                </c:pt>
                <c:pt idx="11">
                  <c:v>6.9000000000000034E-2</c:v>
                </c:pt>
                <c:pt idx="12">
                  <c:v>7.0999999999999994E-2</c:v>
                </c:pt>
                <c:pt idx="13">
                  <c:v>7.3999999999999996E-2</c:v>
                </c:pt>
                <c:pt idx="14">
                  <c:v>7.5000000000000011E-2</c:v>
                </c:pt>
                <c:pt idx="15">
                  <c:v>7.6999999999999999E-2</c:v>
                </c:pt>
                <c:pt idx="16">
                  <c:v>7.6999999999999999E-2</c:v>
                </c:pt>
                <c:pt idx="17">
                  <c:v>7.8000000000000014E-2</c:v>
                </c:pt>
                <c:pt idx="18">
                  <c:v>7.8000000000000014E-2</c:v>
                </c:pt>
                <c:pt idx="19">
                  <c:v>7.8000000000000014E-2</c:v>
                </c:pt>
                <c:pt idx="20">
                  <c:v>7.9000000000000042E-2</c:v>
                </c:pt>
                <c:pt idx="21">
                  <c:v>8.0000000000000043E-2</c:v>
                </c:pt>
                <c:pt idx="22">
                  <c:v>8.2000000000000003E-2</c:v>
                </c:pt>
                <c:pt idx="23">
                  <c:v>8.4000000000000047E-2</c:v>
                </c:pt>
                <c:pt idx="24">
                  <c:v>8.5000000000000006E-2</c:v>
                </c:pt>
                <c:pt idx="25">
                  <c:v>8.7000000000000022E-2</c:v>
                </c:pt>
                <c:pt idx="26">
                  <c:v>8.9000000000000065E-2</c:v>
                </c:pt>
                <c:pt idx="27">
                  <c:v>9.0000000000000024E-2</c:v>
                </c:pt>
                <c:pt idx="28">
                  <c:v>9.2000000000000026E-2</c:v>
                </c:pt>
                <c:pt idx="29">
                  <c:v>9.3000000000000069E-2</c:v>
                </c:pt>
                <c:pt idx="30">
                  <c:v>9.5000000000000043E-2</c:v>
                </c:pt>
                <c:pt idx="31">
                  <c:v>9.6000000000000002E-2</c:v>
                </c:pt>
                <c:pt idx="32">
                  <c:v>9.7000000000000003E-2</c:v>
                </c:pt>
                <c:pt idx="33">
                  <c:v>9.7000000000000003E-2</c:v>
                </c:pt>
                <c:pt idx="34">
                  <c:v>9.7000000000000003E-2</c:v>
                </c:pt>
                <c:pt idx="35">
                  <c:v>9.7000000000000003E-2</c:v>
                </c:pt>
                <c:pt idx="36">
                  <c:v>9.7000000000000003E-2</c:v>
                </c:pt>
                <c:pt idx="37">
                  <c:v>9.6000000000000002E-2</c:v>
                </c:pt>
                <c:pt idx="38">
                  <c:v>9.6000000000000002E-2</c:v>
                </c:pt>
                <c:pt idx="39">
                  <c:v>9.5000000000000043E-2</c:v>
                </c:pt>
                <c:pt idx="40">
                  <c:v>9.5000000000000043E-2</c:v>
                </c:pt>
                <c:pt idx="41">
                  <c:v>9.4000000000000028E-2</c:v>
                </c:pt>
                <c:pt idx="42">
                  <c:v>9.4000000000000028E-2</c:v>
                </c:pt>
                <c:pt idx="43">
                  <c:v>9.4000000000000028E-2</c:v>
                </c:pt>
                <c:pt idx="44">
                  <c:v>9.3000000000000069E-2</c:v>
                </c:pt>
                <c:pt idx="45">
                  <c:v>9.3000000000000069E-2</c:v>
                </c:pt>
                <c:pt idx="46">
                  <c:v>9.3000000000000069E-2</c:v>
                </c:pt>
                <c:pt idx="47">
                  <c:v>9.2000000000000026E-2</c:v>
                </c:pt>
                <c:pt idx="48">
                  <c:v>9.2000000000000026E-2</c:v>
                </c:pt>
                <c:pt idx="49">
                  <c:v>9.1000000000000025E-2</c:v>
                </c:pt>
                <c:pt idx="50">
                  <c:v>9.0000000000000024E-2</c:v>
                </c:pt>
                <c:pt idx="51">
                  <c:v>8.9000000000000065E-2</c:v>
                </c:pt>
                <c:pt idx="52">
                  <c:v>8.800000000000005E-2</c:v>
                </c:pt>
                <c:pt idx="53">
                  <c:v>8.7000000000000022E-2</c:v>
                </c:pt>
                <c:pt idx="54">
                  <c:v>8.6000000000000021E-2</c:v>
                </c:pt>
                <c:pt idx="55">
                  <c:v>8.5000000000000006E-2</c:v>
                </c:pt>
                <c:pt idx="56">
                  <c:v>8.3000000000000046E-2</c:v>
                </c:pt>
                <c:pt idx="57">
                  <c:v>8.2000000000000003E-2</c:v>
                </c:pt>
                <c:pt idx="58">
                  <c:v>8.0000000000000043E-2</c:v>
                </c:pt>
                <c:pt idx="59">
                  <c:v>7.9000000000000042E-2</c:v>
                </c:pt>
                <c:pt idx="60">
                  <c:v>7.8000000000000014E-2</c:v>
                </c:pt>
                <c:pt idx="61">
                  <c:v>7.8000000000000014E-2</c:v>
                </c:pt>
                <c:pt idx="62">
                  <c:v>7.8000000000000014E-2</c:v>
                </c:pt>
                <c:pt idx="63">
                  <c:v>7.9000000000000042E-2</c:v>
                </c:pt>
                <c:pt idx="64">
                  <c:v>7.9000000000000042E-2</c:v>
                </c:pt>
                <c:pt idx="65">
                  <c:v>8.0000000000000043E-2</c:v>
                </c:pt>
                <c:pt idx="66">
                  <c:v>8.0000000000000043E-2</c:v>
                </c:pt>
                <c:pt idx="67">
                  <c:v>7.9000000000000042E-2</c:v>
                </c:pt>
                <c:pt idx="68">
                  <c:v>7.9000000000000042E-2</c:v>
                </c:pt>
                <c:pt idx="69">
                  <c:v>7.9000000000000042E-2</c:v>
                </c:pt>
                <c:pt idx="70">
                  <c:v>7.8000000000000014E-2</c:v>
                </c:pt>
                <c:pt idx="71">
                  <c:v>7.8000000000000014E-2</c:v>
                </c:pt>
                <c:pt idx="72">
                  <c:v>7.6999999999999999E-2</c:v>
                </c:pt>
                <c:pt idx="73">
                  <c:v>7.6999999999999999E-2</c:v>
                </c:pt>
                <c:pt idx="74">
                  <c:v>7.5999999999999998E-2</c:v>
                </c:pt>
                <c:pt idx="75">
                  <c:v>7.5000000000000011E-2</c:v>
                </c:pt>
                <c:pt idx="76">
                  <c:v>7.3999999999999996E-2</c:v>
                </c:pt>
                <c:pt idx="77">
                  <c:v>7.3000000000000009E-2</c:v>
                </c:pt>
                <c:pt idx="78">
                  <c:v>7.0999999999999994E-2</c:v>
                </c:pt>
                <c:pt idx="79">
                  <c:v>7.0000000000000021E-2</c:v>
                </c:pt>
                <c:pt idx="80">
                  <c:v>7.0000000000000021E-2</c:v>
                </c:pt>
                <c:pt idx="81">
                  <c:v>6.9000000000000034E-2</c:v>
                </c:pt>
                <c:pt idx="82">
                  <c:v>6.9000000000000034E-2</c:v>
                </c:pt>
                <c:pt idx="83">
                  <c:v>6.9000000000000034E-2</c:v>
                </c:pt>
                <c:pt idx="84">
                  <c:v>6.8000000000000019E-2</c:v>
                </c:pt>
                <c:pt idx="85">
                  <c:v>6.7000000000000004E-2</c:v>
                </c:pt>
                <c:pt idx="86">
                  <c:v>6.6000000000000003E-2</c:v>
                </c:pt>
                <c:pt idx="87">
                  <c:v>6.5000000000000002E-2</c:v>
                </c:pt>
                <c:pt idx="88">
                  <c:v>6.4000000000000043E-2</c:v>
                </c:pt>
                <c:pt idx="89">
                  <c:v>6.3E-2</c:v>
                </c:pt>
                <c:pt idx="90">
                  <c:v>6.3E-2</c:v>
                </c:pt>
                <c:pt idx="91">
                  <c:v>6.2000000000000027E-2</c:v>
                </c:pt>
                <c:pt idx="92">
                  <c:v>6.2000000000000027E-2</c:v>
                </c:pt>
                <c:pt idx="93">
                  <c:v>6.1000000000000013E-2</c:v>
                </c:pt>
                <c:pt idx="94">
                  <c:v>6.1000000000000013E-2</c:v>
                </c:pt>
                <c:pt idx="95">
                  <c:v>6.0000000000000026E-2</c:v>
                </c:pt>
                <c:pt idx="96">
                  <c:v>6.0000000000000026E-2</c:v>
                </c:pt>
                <c:pt idx="97">
                  <c:v>6.0000000000000026E-2</c:v>
                </c:pt>
                <c:pt idx="98">
                  <c:v>6.0000000000000026E-2</c:v>
                </c:pt>
                <c:pt idx="99">
                  <c:v>6.0000000000000026E-2</c:v>
                </c:pt>
                <c:pt idx="100">
                  <c:v>5.9000000000000018E-2</c:v>
                </c:pt>
                <c:pt idx="101">
                  <c:v>5.9000000000000018E-2</c:v>
                </c:pt>
                <c:pt idx="102">
                  <c:v>6.0000000000000026E-2</c:v>
                </c:pt>
                <c:pt idx="103">
                  <c:v>6.0000000000000026E-2</c:v>
                </c:pt>
                <c:pt idx="104">
                  <c:v>5.9000000000000018E-2</c:v>
                </c:pt>
                <c:pt idx="105">
                  <c:v>5.9000000000000018E-2</c:v>
                </c:pt>
                <c:pt idx="106">
                  <c:v>5.8000000000000003E-2</c:v>
                </c:pt>
                <c:pt idx="107">
                  <c:v>5.7000000000000023E-2</c:v>
                </c:pt>
                <c:pt idx="108">
                  <c:v>5.6000000000000001E-2</c:v>
                </c:pt>
                <c:pt idx="109">
                  <c:v>5.5000000000000014E-2</c:v>
                </c:pt>
                <c:pt idx="110">
                  <c:v>5.3999999999999999E-2</c:v>
                </c:pt>
                <c:pt idx="111">
                  <c:v>5.3999999999999999E-2</c:v>
                </c:pt>
                <c:pt idx="112">
                  <c:v>5.3000000000000012E-2</c:v>
                </c:pt>
                <c:pt idx="113">
                  <c:v>5.1999999999999998E-2</c:v>
                </c:pt>
                <c:pt idx="114">
                  <c:v>5.1999999999999998E-2</c:v>
                </c:pt>
                <c:pt idx="115">
                  <c:v>5.1000000000000004E-2</c:v>
                </c:pt>
                <c:pt idx="116">
                  <c:v>5.1000000000000004E-2</c:v>
                </c:pt>
                <c:pt idx="117">
                  <c:v>5.1000000000000004E-2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5.1000000000000004E-2</c:v>
                </c:pt>
                <c:pt idx="124">
                  <c:v>5.1000000000000004E-2</c:v>
                </c:pt>
                <c:pt idx="125">
                  <c:v>0.05</c:v>
                </c:pt>
                <c:pt idx="126">
                  <c:v>0.05</c:v>
                </c:pt>
                <c:pt idx="127">
                  <c:v>4.900000000000003E-2</c:v>
                </c:pt>
                <c:pt idx="128">
                  <c:v>4.900000000000003E-2</c:v>
                </c:pt>
                <c:pt idx="129">
                  <c:v>4.8000000000000001E-2</c:v>
                </c:pt>
                <c:pt idx="130">
                  <c:v>4.7000000000000014E-2</c:v>
                </c:pt>
                <c:pt idx="131">
                  <c:v>4.7000000000000014E-2</c:v>
                </c:pt>
                <c:pt idx="132">
                  <c:v>4.8000000000000001E-2</c:v>
                </c:pt>
                <c:pt idx="133">
                  <c:v>4.8000000000000001E-2</c:v>
                </c:pt>
                <c:pt idx="134">
                  <c:v>4.900000000000003E-2</c:v>
                </c:pt>
                <c:pt idx="135">
                  <c:v>0.05</c:v>
                </c:pt>
                <c:pt idx="136">
                  <c:v>5.1000000000000004E-2</c:v>
                </c:pt>
                <c:pt idx="137">
                  <c:v>5.3000000000000012E-2</c:v>
                </c:pt>
                <c:pt idx="138">
                  <c:v>5.3999999999999999E-2</c:v>
                </c:pt>
                <c:pt idx="139">
                  <c:v>5.6000000000000001E-2</c:v>
                </c:pt>
                <c:pt idx="140">
                  <c:v>5.9000000000000018E-2</c:v>
                </c:pt>
                <c:pt idx="141">
                  <c:v>6.1000000000000013E-2</c:v>
                </c:pt>
                <c:pt idx="142">
                  <c:v>6.3E-2</c:v>
                </c:pt>
                <c:pt idx="143">
                  <c:v>6.4000000000000043E-2</c:v>
                </c:pt>
                <c:pt idx="144">
                  <c:v>6.5000000000000002E-2</c:v>
                </c:pt>
                <c:pt idx="145">
                  <c:v>6.6000000000000003E-2</c:v>
                </c:pt>
                <c:pt idx="146">
                  <c:v>6.6000000000000003E-2</c:v>
                </c:pt>
                <c:pt idx="147">
                  <c:v>6.7000000000000004E-2</c:v>
                </c:pt>
                <c:pt idx="148">
                  <c:v>6.7000000000000004E-2</c:v>
                </c:pt>
                <c:pt idx="149">
                  <c:v>6.7000000000000004E-2</c:v>
                </c:pt>
                <c:pt idx="150">
                  <c:v>6.7000000000000004E-2</c:v>
                </c:pt>
                <c:pt idx="151">
                  <c:v>6.7000000000000004E-2</c:v>
                </c:pt>
                <c:pt idx="152">
                  <c:v>6.7000000000000004E-2</c:v>
                </c:pt>
                <c:pt idx="153">
                  <c:v>6.7000000000000004E-2</c:v>
                </c:pt>
                <c:pt idx="154">
                  <c:v>6.8000000000000019E-2</c:v>
                </c:pt>
                <c:pt idx="155">
                  <c:v>6.8000000000000019E-2</c:v>
                </c:pt>
                <c:pt idx="156">
                  <c:v>6.8000000000000019E-2</c:v>
                </c:pt>
                <c:pt idx="157">
                  <c:v>6.8000000000000019E-2</c:v>
                </c:pt>
                <c:pt idx="158">
                  <c:v>6.8000000000000019E-2</c:v>
                </c:pt>
                <c:pt idx="159">
                  <c:v>6.9000000000000034E-2</c:v>
                </c:pt>
                <c:pt idx="160">
                  <c:v>6.9000000000000034E-2</c:v>
                </c:pt>
                <c:pt idx="161">
                  <c:v>6.9000000000000034E-2</c:v>
                </c:pt>
                <c:pt idx="162">
                  <c:v>6.9000000000000034E-2</c:v>
                </c:pt>
                <c:pt idx="163">
                  <c:v>6.9000000000000034E-2</c:v>
                </c:pt>
                <c:pt idx="164">
                  <c:v>6.8000000000000019E-2</c:v>
                </c:pt>
                <c:pt idx="165">
                  <c:v>6.7000000000000004E-2</c:v>
                </c:pt>
                <c:pt idx="166">
                  <c:v>6.6000000000000003E-2</c:v>
                </c:pt>
                <c:pt idx="167">
                  <c:v>6.6000000000000003E-2</c:v>
                </c:pt>
                <c:pt idx="168">
                  <c:v>6.5000000000000002E-2</c:v>
                </c:pt>
                <c:pt idx="169">
                  <c:v>6.5000000000000002E-2</c:v>
                </c:pt>
                <c:pt idx="170">
                  <c:v>6.4000000000000043E-2</c:v>
                </c:pt>
                <c:pt idx="171">
                  <c:v>6.4000000000000043E-2</c:v>
                </c:pt>
                <c:pt idx="172">
                  <c:v>6.3E-2</c:v>
                </c:pt>
                <c:pt idx="173">
                  <c:v>6.2000000000000027E-2</c:v>
                </c:pt>
                <c:pt idx="174">
                  <c:v>6.1000000000000013E-2</c:v>
                </c:pt>
                <c:pt idx="175">
                  <c:v>6.0000000000000026E-2</c:v>
                </c:pt>
                <c:pt idx="176">
                  <c:v>6.0000000000000026E-2</c:v>
                </c:pt>
                <c:pt idx="177">
                  <c:v>5.9000000000000018E-2</c:v>
                </c:pt>
                <c:pt idx="178">
                  <c:v>5.9000000000000018E-2</c:v>
                </c:pt>
                <c:pt idx="179">
                  <c:v>5.8000000000000003E-2</c:v>
                </c:pt>
                <c:pt idx="180">
                  <c:v>5.7000000000000023E-2</c:v>
                </c:pt>
                <c:pt idx="181">
                  <c:v>5.7000000000000023E-2</c:v>
                </c:pt>
                <c:pt idx="182">
                  <c:v>5.6000000000000001E-2</c:v>
                </c:pt>
                <c:pt idx="183">
                  <c:v>5.5000000000000014E-2</c:v>
                </c:pt>
                <c:pt idx="184">
                  <c:v>5.3999999999999999E-2</c:v>
                </c:pt>
                <c:pt idx="185">
                  <c:v>5.3000000000000012E-2</c:v>
                </c:pt>
                <c:pt idx="186">
                  <c:v>5.3000000000000012E-2</c:v>
                </c:pt>
                <c:pt idx="187">
                  <c:v>5.3000000000000012E-2</c:v>
                </c:pt>
                <c:pt idx="188">
                  <c:v>5.1999999999999998E-2</c:v>
                </c:pt>
                <c:pt idx="189">
                  <c:v>5.1999999999999998E-2</c:v>
                </c:pt>
                <c:pt idx="190">
                  <c:v>5.1000000000000004E-2</c:v>
                </c:pt>
                <c:pt idx="191">
                  <c:v>5.1000000000000004E-2</c:v>
                </c:pt>
                <c:pt idx="192">
                  <c:v>0.05</c:v>
                </c:pt>
                <c:pt idx="193">
                  <c:v>0.05</c:v>
                </c:pt>
                <c:pt idx="194">
                  <c:v>4.900000000000003E-2</c:v>
                </c:pt>
                <c:pt idx="195">
                  <c:v>4.900000000000003E-2</c:v>
                </c:pt>
                <c:pt idx="196">
                  <c:v>4.900000000000003E-2</c:v>
                </c:pt>
                <c:pt idx="197">
                  <c:v>4.900000000000003E-2</c:v>
                </c:pt>
                <c:pt idx="198">
                  <c:v>4.900000000000003E-2</c:v>
                </c:pt>
                <c:pt idx="199">
                  <c:v>4.900000000000003E-2</c:v>
                </c:pt>
                <c:pt idx="200">
                  <c:v>4.900000000000003E-2</c:v>
                </c:pt>
                <c:pt idx="201">
                  <c:v>4.900000000000003E-2</c:v>
                </c:pt>
                <c:pt idx="202">
                  <c:v>4.900000000000003E-2</c:v>
                </c:pt>
                <c:pt idx="203">
                  <c:v>4.900000000000003E-2</c:v>
                </c:pt>
                <c:pt idx="204">
                  <c:v>0.05</c:v>
                </c:pt>
                <c:pt idx="205">
                  <c:v>0.05</c:v>
                </c:pt>
                <c:pt idx="206">
                  <c:v>5.1000000000000004E-2</c:v>
                </c:pt>
                <c:pt idx="207">
                  <c:v>5.1000000000000004E-2</c:v>
                </c:pt>
                <c:pt idx="208">
                  <c:v>5.1999999999999998E-2</c:v>
                </c:pt>
                <c:pt idx="209">
                  <c:v>5.3000000000000012E-2</c:v>
                </c:pt>
                <c:pt idx="210">
                  <c:v>5.3999999999999999E-2</c:v>
                </c:pt>
                <c:pt idx="211">
                  <c:v>5.5000000000000014E-2</c:v>
                </c:pt>
                <c:pt idx="212">
                  <c:v>5.6000000000000001E-2</c:v>
                </c:pt>
                <c:pt idx="213">
                  <c:v>5.8000000000000003E-2</c:v>
                </c:pt>
                <c:pt idx="214">
                  <c:v>5.9000000000000018E-2</c:v>
                </c:pt>
                <c:pt idx="215">
                  <c:v>6.0000000000000026E-2</c:v>
                </c:pt>
                <c:pt idx="216">
                  <c:v>6.1000000000000013E-2</c:v>
                </c:pt>
                <c:pt idx="217">
                  <c:v>6.2000000000000027E-2</c:v>
                </c:pt>
                <c:pt idx="218">
                  <c:v>6.4000000000000043E-2</c:v>
                </c:pt>
                <c:pt idx="219">
                  <c:v>6.6000000000000003E-2</c:v>
                </c:pt>
                <c:pt idx="220">
                  <c:v>6.9000000000000034E-2</c:v>
                </c:pt>
                <c:pt idx="221">
                  <c:v>7.1999999999999995E-2</c:v>
                </c:pt>
                <c:pt idx="222">
                  <c:v>7.5000000000000011E-2</c:v>
                </c:pt>
                <c:pt idx="223">
                  <c:v>7.8000000000000014E-2</c:v>
                </c:pt>
                <c:pt idx="224">
                  <c:v>8.1000000000000003E-2</c:v>
                </c:pt>
                <c:pt idx="225">
                  <c:v>8.5000000000000006E-2</c:v>
                </c:pt>
                <c:pt idx="226">
                  <c:v>8.9000000000000065E-2</c:v>
                </c:pt>
                <c:pt idx="227">
                  <c:v>9.3000000000000069E-2</c:v>
                </c:pt>
                <c:pt idx="228">
                  <c:v>9.8000000000000059E-2</c:v>
                </c:pt>
                <c:pt idx="229">
                  <c:v>0.10299999999999998</c:v>
                </c:pt>
                <c:pt idx="230">
                  <c:v>0.10600000000000002</c:v>
                </c:pt>
                <c:pt idx="231">
                  <c:v>0.10900000000000004</c:v>
                </c:pt>
                <c:pt idx="232">
                  <c:v>0.112</c:v>
                </c:pt>
                <c:pt idx="233">
                  <c:v>0.113</c:v>
                </c:pt>
                <c:pt idx="234">
                  <c:v>0.115</c:v>
                </c:pt>
                <c:pt idx="235">
                  <c:v>0.11600000000000002</c:v>
                </c:pt>
                <c:pt idx="236">
                  <c:v>0.11799999999999998</c:v>
                </c:pt>
                <c:pt idx="237">
                  <c:v>0.11899999999999998</c:v>
                </c:pt>
                <c:pt idx="238">
                  <c:v>0.12000000000000002</c:v>
                </c:pt>
                <c:pt idx="239">
                  <c:v>0.12100000000000002</c:v>
                </c:pt>
                <c:pt idx="240">
                  <c:v>0.12100000000000002</c:v>
                </c:pt>
                <c:pt idx="241">
                  <c:v>0.12200000000000004</c:v>
                </c:pt>
                <c:pt idx="242">
                  <c:v>0.12200000000000004</c:v>
                </c:pt>
                <c:pt idx="243">
                  <c:v>0.12200000000000004</c:v>
                </c:pt>
                <c:pt idx="244">
                  <c:v>0.12100000000000002</c:v>
                </c:pt>
                <c:pt idx="245">
                  <c:v>0.12100000000000002</c:v>
                </c:pt>
                <c:pt idx="246">
                  <c:v>0.12100000000000002</c:v>
                </c:pt>
                <c:pt idx="247">
                  <c:v>0.12100000000000002</c:v>
                </c:pt>
                <c:pt idx="248">
                  <c:v>0.12200000000000004</c:v>
                </c:pt>
                <c:pt idx="249">
                  <c:v>0.12200000000000004</c:v>
                </c:pt>
                <c:pt idx="250">
                  <c:v>0.12100000000000002</c:v>
                </c:pt>
                <c:pt idx="251">
                  <c:v>0.12100000000000002</c:v>
                </c:pt>
                <c:pt idx="252">
                  <c:v>0.12000000000000002</c:v>
                </c:pt>
                <c:pt idx="253">
                  <c:v>0.11899999999999998</c:v>
                </c:pt>
                <c:pt idx="254">
                  <c:v>0.11799999999999998</c:v>
                </c:pt>
                <c:pt idx="255">
                  <c:v>0.11700000000000002</c:v>
                </c:pt>
                <c:pt idx="256">
                  <c:v>0.11700000000000002</c:v>
                </c:pt>
                <c:pt idx="257">
                  <c:v>0.11700000000000002</c:v>
                </c:pt>
                <c:pt idx="258">
                  <c:v>0.11600000000000002</c:v>
                </c:pt>
                <c:pt idx="259">
                  <c:v>0.11600000000000002</c:v>
                </c:pt>
                <c:pt idx="260">
                  <c:v>0.115</c:v>
                </c:pt>
                <c:pt idx="261">
                  <c:v>0.113</c:v>
                </c:pt>
                <c:pt idx="262">
                  <c:v>0.112</c:v>
                </c:pt>
                <c:pt idx="263">
                  <c:v>0.11</c:v>
                </c:pt>
                <c:pt idx="264">
                  <c:v>0.10900000000000004</c:v>
                </c:pt>
                <c:pt idx="265">
                  <c:v>0.10800000000000004</c:v>
                </c:pt>
                <c:pt idx="266">
                  <c:v>0.10700000000000004</c:v>
                </c:pt>
                <c:pt idx="267">
                  <c:v>0.10600000000000002</c:v>
                </c:pt>
                <c:pt idx="268">
                  <c:v>0.10500000000000002</c:v>
                </c:pt>
                <c:pt idx="269">
                  <c:v>0.10400000000000002</c:v>
                </c:pt>
                <c:pt idx="270">
                  <c:v>0.10199999999999998</c:v>
                </c:pt>
                <c:pt idx="271">
                  <c:v>0.1</c:v>
                </c:pt>
                <c:pt idx="272">
                  <c:v>9.9000000000000046E-2</c:v>
                </c:pt>
                <c:pt idx="273">
                  <c:v>9.7000000000000003E-2</c:v>
                </c:pt>
                <c:pt idx="274">
                  <c:v>9.6000000000000002E-2</c:v>
                </c:pt>
                <c:pt idx="275">
                  <c:v>9.5000000000000043E-2</c:v>
                </c:pt>
                <c:pt idx="276">
                  <c:v>9.4000000000000028E-2</c:v>
                </c:pt>
                <c:pt idx="277">
                  <c:v>9.3000000000000069E-2</c:v>
                </c:pt>
                <c:pt idx="278">
                  <c:v>9.1000000000000025E-2</c:v>
                </c:pt>
                <c:pt idx="279">
                  <c:v>9.0000000000000024E-2</c:v>
                </c:pt>
                <c:pt idx="280">
                  <c:v>8.9000000000000065E-2</c:v>
                </c:pt>
                <c:pt idx="281">
                  <c:v>8.800000000000005E-2</c:v>
                </c:pt>
                <c:pt idx="282">
                  <c:v>8.800000000000005E-2</c:v>
                </c:pt>
                <c:pt idx="283">
                  <c:v>8.7000000000000022E-2</c:v>
                </c:pt>
                <c:pt idx="284">
                  <c:v>8.5000000000000006E-2</c:v>
                </c:pt>
                <c:pt idx="285">
                  <c:v>8.4000000000000047E-2</c:v>
                </c:pt>
                <c:pt idx="286">
                  <c:v>8.3000000000000046E-2</c:v>
                </c:pt>
                <c:pt idx="287">
                  <c:v>8.2000000000000003E-2</c:v>
                </c:pt>
                <c:pt idx="288">
                  <c:v>8.1000000000000003E-2</c:v>
                </c:pt>
                <c:pt idx="289">
                  <c:v>8.0000000000000043E-2</c:v>
                </c:pt>
                <c:pt idx="290">
                  <c:v>7.9000000000000042E-2</c:v>
                </c:pt>
                <c:pt idx="291">
                  <c:v>7.8000000000000014E-2</c:v>
                </c:pt>
                <c:pt idx="292">
                  <c:v>7.5999999999999998E-2</c:v>
                </c:pt>
                <c:pt idx="293">
                  <c:v>7.5000000000000011E-2</c:v>
                </c:pt>
                <c:pt idx="294" formatCode="0.0%">
                  <c:v>7.3999999999999996E-2</c:v>
                </c:pt>
                <c:pt idx="295" formatCode="0.0%">
                  <c:v>7.3999999999999996E-2</c:v>
                </c:pt>
                <c:pt idx="296" formatCode="0.0%">
                  <c:v>7.3000000000000009E-2</c:v>
                </c:pt>
                <c:pt idx="297" formatCode="0.0%">
                  <c:v>7.1999999999999995E-2</c:v>
                </c:pt>
                <c:pt idx="298" formatCode="0.0%">
                  <c:v>7.1999999999999995E-2</c:v>
                </c:pt>
                <c:pt idx="299" formatCode="0.0%">
                  <c:v>7.0999999999999994E-2</c:v>
                </c:pt>
                <c:pt idx="300" formatCode="0.0%">
                  <c:v>7.0000000000000021E-2</c:v>
                </c:pt>
                <c:pt idx="301" formatCode="0.0%">
                  <c:v>6.7000000000000004E-2</c:v>
                </c:pt>
                <c:pt idx="302" formatCode="0.0%">
                  <c:v>6.5000000000000002E-2</c:v>
                </c:pt>
                <c:pt idx="303" formatCode="0.0%">
                  <c:v>6.3E-2</c:v>
                </c:pt>
                <c:pt idx="304" formatCode="0.0%">
                  <c:v>6.4000000000000043E-2</c:v>
                </c:pt>
                <c:pt idx="305" formatCode="0.0%">
                  <c:v>6.3E-2</c:v>
                </c:pt>
                <c:pt idx="306" formatCode="0.0%">
                  <c:v>6.2000000000000027E-2</c:v>
                </c:pt>
                <c:pt idx="307" formatCode="0.0%">
                  <c:v>6.1000000000000013E-2</c:v>
                </c:pt>
                <c:pt idx="308" formatCode="0.0%">
                  <c:v>5.9000000000000018E-2</c:v>
                </c:pt>
              </c:numCache>
            </c:numRef>
          </c:val>
        </c:ser>
        <c:dLbls/>
        <c:marker val="1"/>
        <c:axId val="118231040"/>
        <c:axId val="118232576"/>
      </c:lineChart>
      <c:dateAx>
        <c:axId val="118231040"/>
        <c:scaling>
          <c:orientation val="minMax"/>
        </c:scaling>
        <c:axPos val="b"/>
        <c:numFmt formatCode="mmm\-yy" sourceLinked="1"/>
        <c:majorTickMark val="in"/>
        <c:tickLblPos val="low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18232576"/>
        <c:crosses val="autoZero"/>
        <c:auto val="1"/>
        <c:lblOffset val="100"/>
        <c:baseTimeUnit val="days"/>
        <c:majorUnit val="12"/>
        <c:majorTimeUnit val="months"/>
      </c:dateAx>
      <c:valAx>
        <c:axId val="118232576"/>
        <c:scaling>
          <c:orientation val="minMax"/>
          <c:max val="0.14000000000000001"/>
          <c:min val="0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18231040"/>
        <c:crosses val="autoZero"/>
        <c:crossBetween val="between"/>
        <c:majorUnit val="2.0000000000000011E-2"/>
        <c:minorUnit val="1.0000000000000083E-2"/>
      </c:valAx>
      <c:spPr>
        <a:noFill/>
      </c:spPr>
    </c:plotArea>
    <c:legend>
      <c:legendPos val="t"/>
      <c:layout>
        <c:manualLayout>
          <c:xMode val="edge"/>
          <c:yMode val="edge"/>
          <c:x val="0.25146213142276136"/>
          <c:y val="9.5012290130400398E-2"/>
          <c:w val="0.48609503203991394"/>
          <c:h val="6.5426509186351733E-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5603066977738919E-2"/>
          <c:y val="7.0179795807462392E-2"/>
          <c:w val="0.85370127345193225"/>
          <c:h val="0.828332119278041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dLbls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  <c:numFmt formatCode="#,##0.0" sourceLinked="0"/>
          </c:dLbls>
          <c:cat>
            <c:strRef>
              <c:f>Sheet1!$A$2:$A$13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YTD</c:v>
                </c:pt>
              </c:strCache>
            </c:strRef>
          </c:cat>
          <c:val>
            <c:numRef>
              <c:f>Sheet1!$B$2:$B$13</c:f>
              <c:numCache>
                <c:formatCode>0.000</c:formatCode>
                <c:ptCount val="12"/>
                <c:pt idx="0">
                  <c:v>0.83440000000000003</c:v>
                </c:pt>
                <c:pt idx="1">
                  <c:v>0.92659999999999998</c:v>
                </c:pt>
                <c:pt idx="2">
                  <c:v>1.0495999999999999</c:v>
                </c:pt>
                <c:pt idx="3">
                  <c:v>1.1664000000000001</c:v>
                </c:pt>
                <c:pt idx="4">
                  <c:v>1.2988</c:v>
                </c:pt>
                <c:pt idx="5">
                  <c:v>1.0650999999999999</c:v>
                </c:pt>
                <c:pt idx="6">
                  <c:v>1.2795999999999998</c:v>
                </c:pt>
                <c:pt idx="7">
                  <c:v>1.4669000000000001</c:v>
                </c:pt>
                <c:pt idx="8">
                  <c:v>1.526</c:v>
                </c:pt>
                <c:pt idx="9">
                  <c:v>1.5609000000000002</c:v>
                </c:pt>
                <c:pt idx="10">
                  <c:v>1.6180000000000001</c:v>
                </c:pt>
                <c:pt idx="11">
                  <c:v>1.5222333333333333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dLbls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  <c:numFmt formatCode="#,##0.0" sourceLinked="0"/>
          </c:dLbls>
          <c:cat>
            <c:strRef>
              <c:f>Sheet1!$A$2:$A$13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YTD</c:v>
                </c:pt>
              </c:strCache>
            </c:strRef>
          </c:cat>
          <c:val>
            <c:numRef>
              <c:f>Sheet1!$C$2:$C$13</c:f>
              <c:numCache>
                <c:formatCode>0.000</c:formatCode>
                <c:ptCount val="12"/>
                <c:pt idx="0">
                  <c:v>1.5115999999999998</c:v>
                </c:pt>
                <c:pt idx="1">
                  <c:v>1.7194</c:v>
                </c:pt>
                <c:pt idx="2">
                  <c:v>1.8996999999999999</c:v>
                </c:pt>
                <c:pt idx="3">
                  <c:v>2.0038</c:v>
                </c:pt>
                <c:pt idx="4">
                  <c:v>2.1494</c:v>
                </c:pt>
                <c:pt idx="5">
                  <c:v>1.5903</c:v>
                </c:pt>
                <c:pt idx="6">
                  <c:v>1.9498</c:v>
                </c:pt>
                <c:pt idx="7">
                  <c:v>2.2446999999999999</c:v>
                </c:pt>
                <c:pt idx="8">
                  <c:v>2.3058000000000001</c:v>
                </c:pt>
                <c:pt idx="9">
                  <c:v>2.3019000000000003</c:v>
                </c:pt>
                <c:pt idx="10">
                  <c:v>2.3885000000000001</c:v>
                </c:pt>
                <c:pt idx="11">
                  <c:v>2.2984333333333336</c:v>
                </c:pt>
              </c:numCache>
            </c:numRef>
          </c:val>
        </c:ser>
        <c:dLbls/>
        <c:gapWidth val="51"/>
        <c:axId val="120739712"/>
        <c:axId val="120741248"/>
      </c:barChart>
      <c:catAx>
        <c:axId val="120739712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0741248"/>
        <c:crosses val="autoZero"/>
        <c:auto val="1"/>
        <c:lblAlgn val="ctr"/>
        <c:lblOffset val="100"/>
      </c:catAx>
      <c:valAx>
        <c:axId val="120741248"/>
        <c:scaling>
          <c:orientation val="minMax"/>
          <c:max val="3"/>
          <c:min val="0"/>
        </c:scaling>
        <c:axPos val="l"/>
        <c:majorGridlines/>
        <c:numFmt formatCode="0.0" sourceLinked="0"/>
        <c:tickLblPos val="nextTo"/>
        <c:crossAx val="1207397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10947530864197531"/>
          <c:y val="7.1748878923766815E-2"/>
          <c:w val="0.76706790123456792"/>
          <c:h val="0.17990231041747584"/>
        </c:manualLayout>
      </c:layout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5603066977738919E-2"/>
          <c:y val="7.0179795807462392E-2"/>
          <c:w val="0.85370127345193259"/>
          <c:h val="0.828332119278041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/>
              </a:solidFill>
            </a:ln>
          </c:spPr>
          <c:cat>
            <c:strRef>
              <c:f>Sheet1!$A$2:$A$13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YTD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6.7976113858361373E-2</c:v>
                </c:pt>
                <c:pt idx="1">
                  <c:v>7.0766857343607992E-2</c:v>
                </c:pt>
                <c:pt idx="2">
                  <c:v>7.5751124069890804E-2</c:v>
                </c:pt>
                <c:pt idx="3">
                  <c:v>8.0565839641929607E-2</c:v>
                </c:pt>
                <c:pt idx="4">
                  <c:v>8.8242088242088235E-2</c:v>
                </c:pt>
                <c:pt idx="5">
                  <c:v>7.3869350218813065E-2</c:v>
                </c:pt>
                <c:pt idx="6">
                  <c:v>8.5509609473149603E-2</c:v>
                </c:pt>
                <c:pt idx="7">
                  <c:v>9.4529543301606539E-2</c:v>
                </c:pt>
                <c:pt idx="8">
                  <c:v>9.4458165431777805E-2</c:v>
                </c:pt>
                <c:pt idx="9">
                  <c:v>9.3673484084689618E-2</c:v>
                </c:pt>
                <c:pt idx="10">
                  <c:v>9.3266697793994741E-2</c:v>
                </c:pt>
                <c:pt idx="11">
                  <c:v>8.5203124008821254E-2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C00000"/>
              </a:solidFill>
            </a:ln>
          </c:spPr>
          <c:cat>
            <c:strRef>
              <c:f>Sheet1!$A$2:$A$13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 YTD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0.1231456060741839</c:v>
                </c:pt>
                <c:pt idx="1">
                  <c:v>0.13131505991430995</c:v>
                </c:pt>
                <c:pt idx="2">
                  <c:v>0.13710404953846378</c:v>
                </c:pt>
                <c:pt idx="3">
                  <c:v>0.13840691827374701</c:v>
                </c:pt>
                <c:pt idx="4">
                  <c:v>0.1460329107387931</c:v>
                </c:pt>
                <c:pt idx="5">
                  <c:v>0.11029427063466192</c:v>
                </c:pt>
                <c:pt idx="6">
                  <c:v>0.13029590227473203</c:v>
                </c:pt>
                <c:pt idx="7">
                  <c:v>0.14465230475773139</c:v>
                </c:pt>
                <c:pt idx="8">
                  <c:v>0.14272715455608997</c:v>
                </c:pt>
                <c:pt idx="9">
                  <c:v>0.13814273368860722</c:v>
                </c:pt>
                <c:pt idx="10">
                  <c:v>0.13768078348637605</c:v>
                </c:pt>
                <c:pt idx="11">
                  <c:v>0.12864893708323849</c:v>
                </c:pt>
              </c:numCache>
            </c:numRef>
          </c:val>
        </c:ser>
        <c:marker val="1"/>
        <c:axId val="149571840"/>
        <c:axId val="150219008"/>
      </c:lineChart>
      <c:catAx>
        <c:axId val="149571840"/>
        <c:scaling>
          <c:orientation val="minMax"/>
        </c:scaling>
        <c:axPos val="b"/>
        <c:numFmt formatCode="General" sourceLinked="0"/>
        <c:tickLblPos val="nextTo"/>
        <c:crossAx val="150219008"/>
        <c:crosses val="autoZero"/>
        <c:auto val="1"/>
        <c:lblAlgn val="ctr"/>
        <c:lblOffset val="100"/>
      </c:catAx>
      <c:valAx>
        <c:axId val="150219008"/>
        <c:scaling>
          <c:orientation val="minMax"/>
        </c:scaling>
        <c:axPos val="l"/>
        <c:majorGridlines/>
        <c:numFmt formatCode="0%" sourceLinked="0"/>
        <c:tickLblPos val="nextTo"/>
        <c:crossAx val="14957184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5762345679012344"/>
          <c:y val="7.1748878923766815E-2"/>
          <c:w val="0.47077160493827158"/>
          <c:h val="7.2278992031825626E-2"/>
        </c:manualLayout>
      </c:layout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13540316956233"/>
          <c:y val="4.9566422422150133E-2"/>
          <c:w val="0.65479692016355795"/>
          <c:h val="0.8277571251548956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900"/>
            </a:solidFill>
            <a:ln w="12700">
              <a:noFill/>
              <a:prstDash val="solid"/>
            </a:ln>
          </c:spPr>
          <c:dPt>
            <c:idx val="0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700">
                <a:noFill/>
                <a:prstDash val="solid"/>
              </a:ln>
            </c:spPr>
          </c:dPt>
          <c:dLbls>
            <c:dLbl>
              <c:idx val="0"/>
              <c:layout/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3.27508403554819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1383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PPT!$A$4:$A$16</c:f>
              <c:strCache>
                <c:ptCount val="13"/>
                <c:pt idx="0">
                  <c:v>      Information</c:v>
                </c:pt>
                <c:pt idx="1">
                  <c:v>      Financial Activities</c:v>
                </c:pt>
                <c:pt idx="2">
                  <c:v>      Manufacturing</c:v>
                </c:pt>
                <c:pt idx="3">
                  <c:v>      Government</c:v>
                </c:pt>
                <c:pt idx="4">
                  <c:v>        Educational Services</c:v>
                </c:pt>
                <c:pt idx="5">
                  <c:v>        Administrative &amp; Support &amp; Waste Services</c:v>
                </c:pt>
                <c:pt idx="6">
                  <c:v>        Retail Trade</c:v>
                </c:pt>
                <c:pt idx="7">
                  <c:v>        Transportation, Warehousing &amp; Utilities</c:v>
                </c:pt>
                <c:pt idx="8">
                  <c:v>        Professional, Scientific &amp; Technical Services</c:v>
                </c:pt>
                <c:pt idx="9">
                  <c:v>        Wholesale Trade</c:v>
                </c:pt>
                <c:pt idx="10">
                  <c:v>        Health Care &amp; Social Assistance</c:v>
                </c:pt>
                <c:pt idx="11">
                  <c:v>      Leisure &amp; Hospitality</c:v>
                </c:pt>
                <c:pt idx="12">
                  <c:v>      Construction</c:v>
                </c:pt>
              </c:strCache>
            </c:strRef>
          </c:cat>
          <c:val>
            <c:numRef>
              <c:f>PPT!$B$4:$B$16</c:f>
              <c:numCache>
                <c:formatCode>0.0%</c:formatCode>
                <c:ptCount val="13"/>
                <c:pt idx="0">
                  <c:v>-1.2683916793505889E-2</c:v>
                </c:pt>
                <c:pt idx="1">
                  <c:v>-7.1530758226037161E-3</c:v>
                </c:pt>
                <c:pt idx="2">
                  <c:v>-3.3003300330033411E-3</c:v>
                </c:pt>
                <c:pt idx="3">
                  <c:v>8.5268505079825248E-3</c:v>
                </c:pt>
                <c:pt idx="4">
                  <c:v>8.9869281045751315E-3</c:v>
                </c:pt>
                <c:pt idx="5">
                  <c:v>1.394495412844044E-2</c:v>
                </c:pt>
                <c:pt idx="6">
                  <c:v>1.6666666666666621E-2</c:v>
                </c:pt>
                <c:pt idx="7">
                  <c:v>2.5045815516188154E-2</c:v>
                </c:pt>
                <c:pt idx="8">
                  <c:v>2.888730385164064E-2</c:v>
                </c:pt>
                <c:pt idx="9">
                  <c:v>3.1625835189309559E-2</c:v>
                </c:pt>
                <c:pt idx="10">
                  <c:v>3.8302606484424767E-2</c:v>
                </c:pt>
                <c:pt idx="11">
                  <c:v>4.1223969400764948E-2</c:v>
                </c:pt>
                <c:pt idx="12">
                  <c:v>5.5374592833876322E-2</c:v>
                </c:pt>
              </c:numCache>
            </c:numRef>
          </c:val>
        </c:ser>
        <c:dLbls/>
        <c:gapWidth val="30"/>
        <c:axId val="120940416"/>
        <c:axId val="120941952"/>
      </c:barChart>
      <c:catAx>
        <c:axId val="120940416"/>
        <c:scaling>
          <c:orientation val="minMax"/>
        </c:scaling>
        <c:axPos val="l"/>
        <c:numFmt formatCode="General" sourceLinked="1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en-US"/>
          </a:p>
        </c:txPr>
        <c:crossAx val="120941952"/>
        <c:crosses val="autoZero"/>
        <c:auto val="1"/>
        <c:lblAlgn val="ctr"/>
        <c:lblOffset val="100"/>
        <c:tickLblSkip val="1"/>
        <c:tickMarkSkip val="1"/>
      </c:catAx>
      <c:valAx>
        <c:axId val="120941952"/>
        <c:scaling>
          <c:orientation val="minMax"/>
          <c:max val="8.0000000000000043E-2"/>
          <c:min val="-4.0000000000000022E-2"/>
        </c:scaling>
        <c:axPos val="b"/>
        <c:numFmt formatCode="0%" sourceLinked="0"/>
        <c:tickLblPos val="nextTo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09404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4"/>
  <c:chart>
    <c:autoTitleDeleted val="1"/>
    <c:plotArea>
      <c:layout>
        <c:manualLayout>
          <c:layoutTarget val="inner"/>
          <c:xMode val="edge"/>
          <c:yMode val="edge"/>
          <c:x val="2.6954335354098434E-2"/>
          <c:y val="0.10400424666018611"/>
          <c:w val="0.9471071702320395"/>
          <c:h val="0.69974613829010335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San Pedro Bay Ports</c:v>
                </c:pt>
              </c:strCache>
            </c:strRef>
          </c:tx>
          <c:spPr>
            <a:solidFill>
              <a:srgbClr val="009DD9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3">
                  <c:v>'14YTD</c:v>
                </c:pt>
                <c:pt idx="14">
                  <c:v>'15YTD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11.8</c:v>
                </c:pt>
                <c:pt idx="1">
                  <c:v>13.1</c:v>
                </c:pt>
                <c:pt idx="2">
                  <c:v>14.2</c:v>
                </c:pt>
                <c:pt idx="3">
                  <c:v>15.8</c:v>
                </c:pt>
                <c:pt idx="4">
                  <c:v>15.7</c:v>
                </c:pt>
                <c:pt idx="5">
                  <c:v>14.3</c:v>
                </c:pt>
                <c:pt idx="6">
                  <c:v>11.8</c:v>
                </c:pt>
                <c:pt idx="7" formatCode="0.0">
                  <c:v>14.1</c:v>
                </c:pt>
                <c:pt idx="8" formatCode="0.0">
                  <c:v>14</c:v>
                </c:pt>
                <c:pt idx="9" formatCode="0.0">
                  <c:v>14.1</c:v>
                </c:pt>
                <c:pt idx="10" formatCode="0.0">
                  <c:v>14.6</c:v>
                </c:pt>
                <c:pt idx="11" formatCode="0.0">
                  <c:v>15.2</c:v>
                </c:pt>
                <c:pt idx="13" formatCode="0.0">
                  <c:v>11.391</c:v>
                </c:pt>
                <c:pt idx="14" formatCode="0.0">
                  <c:v>11.475000000000009</c:v>
                </c:pt>
              </c:numCache>
            </c:numRef>
          </c:val>
        </c:ser>
        <c:dLbls/>
        <c:gapWidth val="40"/>
        <c:overlap val="100"/>
        <c:axId val="120584448"/>
        <c:axId val="120889344"/>
      </c:barChart>
      <c:catAx>
        <c:axId val="1205844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889344"/>
        <c:crosses val="autoZero"/>
        <c:auto val="1"/>
        <c:lblAlgn val="ctr"/>
        <c:lblOffset val="100"/>
        <c:tickLblSkip val="1"/>
        <c:tickMarkSkip val="1"/>
      </c:catAx>
      <c:valAx>
        <c:axId val="120889344"/>
        <c:scaling>
          <c:orientation val="minMax"/>
        </c:scaling>
        <c:delete val="1"/>
        <c:axPos val="l"/>
        <c:numFmt formatCode="General" sourceLinked="1"/>
        <c:tickLblPos val="none"/>
        <c:crossAx val="120584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0161196664576218E-2"/>
          <c:y val="0.10069109927435542"/>
          <c:w val="0.88407184168350983"/>
          <c:h val="0.8137656322371507"/>
        </c:manualLayout>
      </c:layout>
      <c:lineChart>
        <c:grouping val="standard"/>
        <c:ser>
          <c:idx val="2"/>
          <c:order val="0"/>
          <c:tx>
            <c:strRef>
              <c:f>Sheet1!$A$4</c:f>
              <c:strCache>
                <c:ptCount val="1"/>
                <c:pt idx="0">
                  <c:v>New York</c:v>
                </c:pt>
              </c:strCache>
            </c:strRef>
          </c:tx>
          <c:spPr>
            <a:ln w="50800">
              <a:solidFill>
                <a:schemeClr val="accent4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Sheet1!$I$1:$S$1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Sheet1!$I$4:$S$4</c:f>
              <c:numCache>
                <c:formatCode>General</c:formatCode>
                <c:ptCount val="11"/>
                <c:pt idx="0">
                  <c:v>4.4779999999999998</c:v>
                </c:pt>
                <c:pt idx="1">
                  <c:v>4.7850000000000001</c:v>
                </c:pt>
                <c:pt idx="2">
                  <c:v>5.0860000000000003</c:v>
                </c:pt>
                <c:pt idx="3">
                  <c:v>5.2990000000000004</c:v>
                </c:pt>
                <c:pt idx="4">
                  <c:v>5.2649999999999944</c:v>
                </c:pt>
                <c:pt idx="5">
                  <c:v>4.5619999999999985</c:v>
                </c:pt>
                <c:pt idx="6">
                  <c:v>5.2919999999999998</c:v>
                </c:pt>
                <c:pt idx="7">
                  <c:v>5.5030000000000001</c:v>
                </c:pt>
                <c:pt idx="8">
                  <c:v>5.53</c:v>
                </c:pt>
                <c:pt idx="9">
                  <c:v>5.4669999999999996</c:v>
                </c:pt>
                <c:pt idx="10">
                  <c:v>5.7720000000000002</c:v>
                </c:pt>
              </c:numCache>
            </c:numRef>
          </c:val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Los Angeles</c:v>
                </c:pt>
              </c:strCache>
            </c:strRef>
          </c:tx>
          <c:spPr>
            <a:ln w="50800">
              <a:solidFill>
                <a:schemeClr val="accent2"/>
              </a:solidFill>
              <a:prstDash val="solid"/>
            </a:ln>
          </c:spPr>
          <c:marker>
            <c:symbol val="triangle"/>
            <c:size val="9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Sheet1!$I$1:$S$1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Sheet1!$I$6:$S$6</c:f>
              <c:numCache>
                <c:formatCode>General</c:formatCode>
                <c:ptCount val="11"/>
                <c:pt idx="0">
                  <c:v>7.3209999999999944</c:v>
                </c:pt>
                <c:pt idx="1">
                  <c:v>7.4850000000000003</c:v>
                </c:pt>
                <c:pt idx="2">
                  <c:v>8.4700000000000006</c:v>
                </c:pt>
                <c:pt idx="3">
                  <c:v>8.3550000000000111</c:v>
                </c:pt>
                <c:pt idx="4">
                  <c:v>7.85</c:v>
                </c:pt>
                <c:pt idx="5">
                  <c:v>6.7489999999999997</c:v>
                </c:pt>
                <c:pt idx="6">
                  <c:v>7.8319999999999999</c:v>
                </c:pt>
                <c:pt idx="7">
                  <c:v>7.9409999999999998</c:v>
                </c:pt>
                <c:pt idx="8">
                  <c:v>8.0780000000000012</c:v>
                </c:pt>
                <c:pt idx="9">
                  <c:v>7.8689999999999944</c:v>
                </c:pt>
                <c:pt idx="10">
                  <c:v>8.34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Long Beach</c:v>
                </c:pt>
              </c:strCache>
            </c:strRef>
          </c:tx>
          <c:spPr>
            <a:ln w="50800">
              <a:solidFill>
                <a:schemeClr val="accent3"/>
              </a:solidFill>
              <a:prstDash val="solid"/>
            </a:ln>
          </c:spPr>
          <c:marker>
            <c:symbol val="diamond"/>
            <c:size val="9"/>
            <c:spPr>
              <a:solidFill>
                <a:schemeClr val="accent3">
                  <a:lumMod val="75000"/>
                </a:schemeClr>
              </a:solidFill>
              <a:ln>
                <a:solidFill>
                  <a:prstClr val="white"/>
                </a:solidFill>
              </a:ln>
            </c:spPr>
          </c:marker>
          <c:cat>
            <c:numRef>
              <c:f>Sheet1!$I$1:$S$1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Sheet1!$I$5:$S$5</c:f>
              <c:numCache>
                <c:formatCode>General</c:formatCode>
                <c:ptCount val="11"/>
                <c:pt idx="0">
                  <c:v>5.78</c:v>
                </c:pt>
                <c:pt idx="1">
                  <c:v>6.71</c:v>
                </c:pt>
                <c:pt idx="2">
                  <c:v>7.29</c:v>
                </c:pt>
                <c:pt idx="3">
                  <c:v>7.3119999999999985</c:v>
                </c:pt>
                <c:pt idx="4">
                  <c:v>6.4880000000000004</c:v>
                </c:pt>
                <c:pt idx="5">
                  <c:v>5.0679999999999943</c:v>
                </c:pt>
                <c:pt idx="6">
                  <c:v>6.2629999999999955</c:v>
                </c:pt>
                <c:pt idx="7">
                  <c:v>6.0609999999999955</c:v>
                </c:pt>
                <c:pt idx="8">
                  <c:v>6.0460000000000003</c:v>
                </c:pt>
                <c:pt idx="9">
                  <c:v>6.7309999999999999</c:v>
                </c:pt>
                <c:pt idx="10">
                  <c:v>6.8209999999999944</c:v>
                </c:pt>
              </c:numCache>
            </c:numRef>
          </c:val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Savannah</c:v>
                </c:pt>
              </c:strCache>
            </c:strRef>
          </c:tx>
          <c:spPr>
            <a:ln w="50800">
              <a:solidFill>
                <a:schemeClr val="accent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Sheet1!$I$1:$S$1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Sheet1!$I$3:$S$3</c:f>
              <c:numCache>
                <c:formatCode>0.000</c:formatCode>
                <c:ptCount val="11"/>
                <c:pt idx="0">
                  <c:v>1.6619999999999986</c:v>
                </c:pt>
                <c:pt idx="1">
                  <c:v>1.9019999999999986</c:v>
                </c:pt>
                <c:pt idx="2">
                  <c:v>2.16</c:v>
                </c:pt>
                <c:pt idx="3">
                  <c:v>2.6040000000000001</c:v>
                </c:pt>
                <c:pt idx="4">
                  <c:v>2.6159999999999997</c:v>
                </c:pt>
                <c:pt idx="5">
                  <c:v>2.3569999999999975</c:v>
                </c:pt>
                <c:pt idx="6" formatCode="General">
                  <c:v>2.8249999999999997</c:v>
                </c:pt>
                <c:pt idx="7" formatCode="General">
                  <c:v>2.9449999999999998</c:v>
                </c:pt>
                <c:pt idx="8" formatCode="General">
                  <c:v>2.9659999999999997</c:v>
                </c:pt>
                <c:pt idx="9" formatCode="General">
                  <c:v>3.0339999999999998</c:v>
                </c:pt>
                <c:pt idx="10" formatCode="General">
                  <c:v>3.3459999999999988</c:v>
                </c:pt>
              </c:numCache>
            </c:numRef>
          </c:val>
        </c:ser>
        <c:ser>
          <c:idx val="0"/>
          <c:order val="4"/>
          <c:tx>
            <c:strRef>
              <c:f>Sheet1!$A$2</c:f>
              <c:strCache>
                <c:ptCount val="1"/>
                <c:pt idx="0">
                  <c:v>Oakland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numRef>
              <c:f>Sheet1!$I$1:$S$1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Sheet1!$I$2:$S$2</c:f>
              <c:numCache>
                <c:formatCode>General</c:formatCode>
                <c:ptCount val="11"/>
                <c:pt idx="0">
                  <c:v>2.048</c:v>
                </c:pt>
                <c:pt idx="1">
                  <c:v>2.274</c:v>
                </c:pt>
                <c:pt idx="2">
                  <c:v>2.3919999999999977</c:v>
                </c:pt>
                <c:pt idx="3">
                  <c:v>2.3879999999999999</c:v>
                </c:pt>
                <c:pt idx="4">
                  <c:v>2.2359999999999998</c:v>
                </c:pt>
                <c:pt idx="5">
                  <c:v>2.0449999999999999</c:v>
                </c:pt>
                <c:pt idx="6" formatCode="0.000">
                  <c:v>2.3299999999999987</c:v>
                </c:pt>
                <c:pt idx="7">
                  <c:v>2.343</c:v>
                </c:pt>
                <c:pt idx="8">
                  <c:v>2.3439999999999999</c:v>
                </c:pt>
                <c:pt idx="9">
                  <c:v>2.347</c:v>
                </c:pt>
                <c:pt idx="10">
                  <c:v>2.3939999999999997</c:v>
                </c:pt>
              </c:numCache>
            </c:numRef>
          </c:val>
        </c:ser>
        <c:dLbls/>
        <c:marker val="1"/>
        <c:axId val="124045184"/>
        <c:axId val="124046720"/>
      </c:lineChart>
      <c:catAx>
        <c:axId val="124045184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4046720"/>
        <c:crosses val="autoZero"/>
        <c:auto val="1"/>
        <c:lblAlgn val="ctr"/>
        <c:lblOffset val="100"/>
        <c:tickLblSkip val="1"/>
        <c:tickMarkSkip val="1"/>
      </c:catAx>
      <c:valAx>
        <c:axId val="124046720"/>
        <c:scaling>
          <c:orientation val="minMax"/>
          <c:max val="10"/>
          <c:min val="0"/>
        </c:scaling>
        <c:axPos val="l"/>
        <c:majorGridlines/>
        <c:numFmt formatCode="#,##0.0" sourceLinked="0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4045184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128666991847258"/>
          <c:y val="1.5712714219546103E-2"/>
          <c:w val="0.79724943674076165"/>
          <c:h val="6.292457928053112E-2"/>
        </c:manualLayout>
      </c:layout>
      <c:overlay val="1"/>
      <c:spPr>
        <a:noFill/>
        <a:ln w="28575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 pitchFamily="34" charset="0"/>
          <a:ea typeface="Times New Roman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1202122964717909E-2"/>
          <c:y val="0.10400424666018736"/>
          <c:w val="0.90285938262142063"/>
          <c:h val="0.704545499228327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Share of Top 10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dPt>
            <c:idx val="1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black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Sheet1!$B$2:$M$2</c:f>
              <c:numCache>
                <c:formatCode>0.0%</c:formatCode>
                <c:ptCount val="12"/>
                <c:pt idx="0">
                  <c:v>0.44546381483006825</c:v>
                </c:pt>
                <c:pt idx="1">
                  <c:v>0.44583053629202712</c:v>
                </c:pt>
                <c:pt idx="2">
                  <c:v>0.44072437775516821</c:v>
                </c:pt>
                <c:pt idx="3">
                  <c:v>0.4560349077161312</c:v>
                </c:pt>
                <c:pt idx="4">
                  <c:v>0.44777751428590007</c:v>
                </c:pt>
                <c:pt idx="5">
                  <c:v>0.42754482199274302</c:v>
                </c:pt>
                <c:pt idx="6">
                  <c:v>0.41000249592485433</c:v>
                </c:pt>
                <c:pt idx="7">
                  <c:v>0.42551970266211381</c:v>
                </c:pt>
                <c:pt idx="8">
                  <c:v>0.41821943213442608</c:v>
                </c:pt>
                <c:pt idx="9">
                  <c:v>0.42667303618994085</c:v>
                </c:pt>
                <c:pt idx="10">
                  <c:v>0.42064814534913408</c:v>
                </c:pt>
                <c:pt idx="11">
                  <c:v>0.41799999999999998</c:v>
                </c:pt>
              </c:numCache>
            </c:numRef>
          </c:val>
        </c:ser>
        <c:dLbls/>
        <c:gapWidth val="40"/>
        <c:axId val="124067200"/>
        <c:axId val="124126336"/>
      </c:barChart>
      <c:catAx>
        <c:axId val="124067200"/>
        <c:scaling>
          <c:orientation val="minMax"/>
        </c:scaling>
        <c:axPos val="b"/>
        <c:numFmt formatCode="General" sourceLinked="1"/>
        <c:tickLblPos val="nextTo"/>
        <c:spPr>
          <a:ln w="34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4126336"/>
        <c:crosses val="autoZero"/>
        <c:auto val="1"/>
        <c:lblAlgn val="ctr"/>
        <c:lblOffset val="100"/>
        <c:tickLblSkip val="1"/>
        <c:tickMarkSkip val="1"/>
      </c:catAx>
      <c:valAx>
        <c:axId val="124126336"/>
        <c:scaling>
          <c:orientation val="minMax"/>
          <c:max val="0.5"/>
          <c:min val="0.30000000000000032"/>
        </c:scaling>
        <c:axPos val="l"/>
        <c:numFmt formatCode="0%" sourceLinked="0"/>
        <c:tickLblPos val="nextTo"/>
        <c:spPr>
          <a:ln w="34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4067200"/>
        <c:crosses val="autoZero"/>
        <c:crossBetween val="between"/>
      </c:valAx>
      <c:spPr>
        <a:noFill/>
        <a:ln w="13699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'PPT series'!$B$1</c:f>
              <c:strCache>
                <c:ptCount val="1"/>
                <c:pt idx="0">
                  <c:v>Wholesale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cat>
            <c:numRef>
              <c:f>'PPT series'!$A$2:$A$94</c:f>
              <c:numCache>
                <c:formatCode>[$-409]mmm\-yy;@</c:formatCode>
                <c:ptCount val="9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41365</c:v>
                </c:pt>
                <c:pt idx="64">
                  <c:v>41396</c:v>
                </c:pt>
                <c:pt idx="65">
                  <c:v>41426</c:v>
                </c:pt>
                <c:pt idx="66">
                  <c:v>41456</c:v>
                </c:pt>
                <c:pt idx="67">
                  <c:v>41517</c:v>
                </c:pt>
                <c:pt idx="68">
                  <c:v>41518</c:v>
                </c:pt>
                <c:pt idx="69">
                  <c:v>41549</c:v>
                </c:pt>
                <c:pt idx="70">
                  <c:v>41581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41708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</c:numCache>
            </c:numRef>
          </c:cat>
          <c:val>
            <c:numRef>
              <c:f>'PPT series'!$B$2:$B$94</c:f>
              <c:numCache>
                <c:formatCode>#,###,###,##0</c:formatCode>
                <c:ptCount val="93"/>
                <c:pt idx="0">
                  <c:v>227100</c:v>
                </c:pt>
                <c:pt idx="1">
                  <c:v>227900</c:v>
                </c:pt>
                <c:pt idx="2">
                  <c:v>228000</c:v>
                </c:pt>
                <c:pt idx="3">
                  <c:v>227000</c:v>
                </c:pt>
                <c:pt idx="4">
                  <c:v>226200</c:v>
                </c:pt>
                <c:pt idx="5">
                  <c:v>226200</c:v>
                </c:pt>
                <c:pt idx="6">
                  <c:v>223800</c:v>
                </c:pt>
                <c:pt idx="7">
                  <c:v>222900</c:v>
                </c:pt>
                <c:pt idx="8">
                  <c:v>221900</c:v>
                </c:pt>
                <c:pt idx="9">
                  <c:v>221100</c:v>
                </c:pt>
                <c:pt idx="10">
                  <c:v>218800</c:v>
                </c:pt>
                <c:pt idx="11">
                  <c:v>218000</c:v>
                </c:pt>
                <c:pt idx="12">
                  <c:v>212200</c:v>
                </c:pt>
                <c:pt idx="13">
                  <c:v>210800</c:v>
                </c:pt>
                <c:pt idx="14">
                  <c:v>209300</c:v>
                </c:pt>
                <c:pt idx="15">
                  <c:v>206800</c:v>
                </c:pt>
                <c:pt idx="16">
                  <c:v>205900</c:v>
                </c:pt>
                <c:pt idx="17">
                  <c:v>205500</c:v>
                </c:pt>
                <c:pt idx="18">
                  <c:v>201700</c:v>
                </c:pt>
                <c:pt idx="19">
                  <c:v>200900</c:v>
                </c:pt>
                <c:pt idx="20">
                  <c:v>200400</c:v>
                </c:pt>
                <c:pt idx="21">
                  <c:v>201500</c:v>
                </c:pt>
                <c:pt idx="22">
                  <c:v>201000</c:v>
                </c:pt>
                <c:pt idx="23">
                  <c:v>201900</c:v>
                </c:pt>
                <c:pt idx="24">
                  <c:v>200700</c:v>
                </c:pt>
                <c:pt idx="25">
                  <c:v>200900</c:v>
                </c:pt>
                <c:pt idx="26">
                  <c:v>201400</c:v>
                </c:pt>
                <c:pt idx="27">
                  <c:v>203100</c:v>
                </c:pt>
                <c:pt idx="28">
                  <c:v>204100</c:v>
                </c:pt>
                <c:pt idx="29">
                  <c:v>204400</c:v>
                </c:pt>
                <c:pt idx="30">
                  <c:v>203800</c:v>
                </c:pt>
                <c:pt idx="31">
                  <c:v>203900</c:v>
                </c:pt>
                <c:pt idx="32">
                  <c:v>203700</c:v>
                </c:pt>
                <c:pt idx="33">
                  <c:v>204900</c:v>
                </c:pt>
                <c:pt idx="34">
                  <c:v>204500</c:v>
                </c:pt>
                <c:pt idx="35">
                  <c:v>205000</c:v>
                </c:pt>
                <c:pt idx="36">
                  <c:v>203100</c:v>
                </c:pt>
                <c:pt idx="37">
                  <c:v>203900</c:v>
                </c:pt>
                <c:pt idx="38">
                  <c:v>204100</c:v>
                </c:pt>
                <c:pt idx="39">
                  <c:v>205200</c:v>
                </c:pt>
                <c:pt idx="40">
                  <c:v>205600</c:v>
                </c:pt>
                <c:pt idx="41">
                  <c:v>205800</c:v>
                </c:pt>
                <c:pt idx="42">
                  <c:v>205600</c:v>
                </c:pt>
                <c:pt idx="43">
                  <c:v>206100</c:v>
                </c:pt>
                <c:pt idx="44">
                  <c:v>206900</c:v>
                </c:pt>
                <c:pt idx="45">
                  <c:v>207300</c:v>
                </c:pt>
                <c:pt idx="46">
                  <c:v>207400</c:v>
                </c:pt>
                <c:pt idx="47">
                  <c:v>208300</c:v>
                </c:pt>
                <c:pt idx="48">
                  <c:v>206700</c:v>
                </c:pt>
                <c:pt idx="49">
                  <c:v>207500</c:v>
                </c:pt>
                <c:pt idx="50">
                  <c:v>208100</c:v>
                </c:pt>
                <c:pt idx="51">
                  <c:v>211100</c:v>
                </c:pt>
                <c:pt idx="52">
                  <c:v>212100</c:v>
                </c:pt>
                <c:pt idx="53">
                  <c:v>212700</c:v>
                </c:pt>
                <c:pt idx="54">
                  <c:v>212500</c:v>
                </c:pt>
                <c:pt idx="55">
                  <c:v>213200</c:v>
                </c:pt>
                <c:pt idx="56">
                  <c:v>213400</c:v>
                </c:pt>
                <c:pt idx="57">
                  <c:v>214200</c:v>
                </c:pt>
                <c:pt idx="58">
                  <c:v>215200</c:v>
                </c:pt>
                <c:pt idx="59">
                  <c:v>216500</c:v>
                </c:pt>
                <c:pt idx="60">
                  <c:v>214900</c:v>
                </c:pt>
                <c:pt idx="61">
                  <c:v>216200</c:v>
                </c:pt>
                <c:pt idx="62">
                  <c:v>217400</c:v>
                </c:pt>
                <c:pt idx="63">
                  <c:v>217900</c:v>
                </c:pt>
                <c:pt idx="64">
                  <c:v>218400</c:v>
                </c:pt>
                <c:pt idx="65">
                  <c:v>219400</c:v>
                </c:pt>
                <c:pt idx="66">
                  <c:v>218600</c:v>
                </c:pt>
                <c:pt idx="67">
                  <c:v>218900</c:v>
                </c:pt>
                <c:pt idx="68">
                  <c:v>218800</c:v>
                </c:pt>
                <c:pt idx="69">
                  <c:v>220000</c:v>
                </c:pt>
                <c:pt idx="70">
                  <c:v>221200</c:v>
                </c:pt>
                <c:pt idx="71">
                  <c:v>222500</c:v>
                </c:pt>
                <c:pt idx="72">
                  <c:v>220000</c:v>
                </c:pt>
                <c:pt idx="73">
                  <c:v>221300</c:v>
                </c:pt>
                <c:pt idx="74">
                  <c:v>221600</c:v>
                </c:pt>
                <c:pt idx="75">
                  <c:v>221300</c:v>
                </c:pt>
                <c:pt idx="76">
                  <c:v>221800</c:v>
                </c:pt>
                <c:pt idx="77">
                  <c:v>222300</c:v>
                </c:pt>
                <c:pt idx="78">
                  <c:v>223000</c:v>
                </c:pt>
                <c:pt idx="79">
                  <c:v>224100</c:v>
                </c:pt>
                <c:pt idx="80">
                  <c:v>224500</c:v>
                </c:pt>
                <c:pt idx="81">
                  <c:v>226400</c:v>
                </c:pt>
                <c:pt idx="82">
                  <c:v>227400</c:v>
                </c:pt>
                <c:pt idx="83">
                  <c:v>228500</c:v>
                </c:pt>
                <c:pt idx="84">
                  <c:v>227900</c:v>
                </c:pt>
                <c:pt idx="85">
                  <c:v>228800</c:v>
                </c:pt>
                <c:pt idx="86">
                  <c:v>229800</c:v>
                </c:pt>
                <c:pt idx="87">
                  <c:v>231500</c:v>
                </c:pt>
                <c:pt idx="88">
                  <c:v>230700</c:v>
                </c:pt>
                <c:pt idx="89">
                  <c:v>232300</c:v>
                </c:pt>
                <c:pt idx="90">
                  <c:v>232200</c:v>
                </c:pt>
                <c:pt idx="91">
                  <c:v>231700</c:v>
                </c:pt>
                <c:pt idx="92">
                  <c:v>231600</c:v>
                </c:pt>
              </c:numCache>
            </c:numRef>
          </c:val>
        </c:ser>
        <c:ser>
          <c:idx val="1"/>
          <c:order val="1"/>
          <c:tx>
            <c:strRef>
              <c:f>'PPT series'!$C$1</c:f>
              <c:strCache>
                <c:ptCount val="1"/>
                <c:pt idx="0">
                  <c:v>Trans/Warehousing</c:v>
                </c:pt>
              </c:strCache>
            </c:strRef>
          </c:tx>
          <c:cat>
            <c:numRef>
              <c:f>'PPT series'!$A$2:$A$94</c:f>
              <c:numCache>
                <c:formatCode>[$-409]mmm\-yy;@</c:formatCode>
                <c:ptCount val="93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41184</c:v>
                </c:pt>
                <c:pt idx="58">
                  <c:v>41214</c:v>
                </c:pt>
                <c:pt idx="59">
                  <c:v>41245</c:v>
                </c:pt>
                <c:pt idx="60">
                  <c:v>41275</c:v>
                </c:pt>
                <c:pt idx="61">
                  <c:v>41306</c:v>
                </c:pt>
                <c:pt idx="62">
                  <c:v>41335</c:v>
                </c:pt>
                <c:pt idx="63">
                  <c:v>41365</c:v>
                </c:pt>
                <c:pt idx="64">
                  <c:v>41396</c:v>
                </c:pt>
                <c:pt idx="65">
                  <c:v>41426</c:v>
                </c:pt>
                <c:pt idx="66">
                  <c:v>41456</c:v>
                </c:pt>
                <c:pt idx="67">
                  <c:v>41517</c:v>
                </c:pt>
                <c:pt idx="68">
                  <c:v>41518</c:v>
                </c:pt>
                <c:pt idx="69">
                  <c:v>41549</c:v>
                </c:pt>
                <c:pt idx="70">
                  <c:v>41581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41708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</c:numCache>
            </c:numRef>
          </c:cat>
          <c:val>
            <c:numRef>
              <c:f>'PPT series'!$C$2:$C$94</c:f>
              <c:numCache>
                <c:formatCode>#,###,###,##0</c:formatCode>
                <c:ptCount val="93"/>
                <c:pt idx="0">
                  <c:v>148100</c:v>
                </c:pt>
                <c:pt idx="1">
                  <c:v>150500</c:v>
                </c:pt>
                <c:pt idx="2">
                  <c:v>147200</c:v>
                </c:pt>
                <c:pt idx="3">
                  <c:v>148800</c:v>
                </c:pt>
                <c:pt idx="4">
                  <c:v>150600</c:v>
                </c:pt>
                <c:pt idx="5">
                  <c:v>150200</c:v>
                </c:pt>
                <c:pt idx="6">
                  <c:v>151500</c:v>
                </c:pt>
                <c:pt idx="7">
                  <c:v>151300</c:v>
                </c:pt>
                <c:pt idx="8">
                  <c:v>148800</c:v>
                </c:pt>
                <c:pt idx="9">
                  <c:v>150400</c:v>
                </c:pt>
                <c:pt idx="10">
                  <c:v>148900</c:v>
                </c:pt>
                <c:pt idx="11">
                  <c:v>148600</c:v>
                </c:pt>
                <c:pt idx="12">
                  <c:v>143600</c:v>
                </c:pt>
                <c:pt idx="13">
                  <c:v>141500</c:v>
                </c:pt>
                <c:pt idx="14">
                  <c:v>140600</c:v>
                </c:pt>
                <c:pt idx="15">
                  <c:v>138500</c:v>
                </c:pt>
                <c:pt idx="16">
                  <c:v>139000</c:v>
                </c:pt>
                <c:pt idx="17">
                  <c:v>137500</c:v>
                </c:pt>
                <c:pt idx="18">
                  <c:v>135200</c:v>
                </c:pt>
                <c:pt idx="19">
                  <c:v>134500</c:v>
                </c:pt>
                <c:pt idx="20">
                  <c:v>135700</c:v>
                </c:pt>
                <c:pt idx="21">
                  <c:v>136900</c:v>
                </c:pt>
                <c:pt idx="22">
                  <c:v>137100</c:v>
                </c:pt>
                <c:pt idx="23">
                  <c:v>138200</c:v>
                </c:pt>
                <c:pt idx="24">
                  <c:v>136200</c:v>
                </c:pt>
                <c:pt idx="25">
                  <c:v>136700</c:v>
                </c:pt>
                <c:pt idx="26">
                  <c:v>135900</c:v>
                </c:pt>
                <c:pt idx="27">
                  <c:v>136900</c:v>
                </c:pt>
                <c:pt idx="28">
                  <c:v>139300</c:v>
                </c:pt>
                <c:pt idx="29">
                  <c:v>139700</c:v>
                </c:pt>
                <c:pt idx="30">
                  <c:v>138000</c:v>
                </c:pt>
                <c:pt idx="31">
                  <c:v>138500</c:v>
                </c:pt>
                <c:pt idx="32">
                  <c:v>138400</c:v>
                </c:pt>
                <c:pt idx="33">
                  <c:v>140400</c:v>
                </c:pt>
                <c:pt idx="34">
                  <c:v>140000</c:v>
                </c:pt>
                <c:pt idx="35">
                  <c:v>141500</c:v>
                </c:pt>
                <c:pt idx="36">
                  <c:v>137100</c:v>
                </c:pt>
                <c:pt idx="37">
                  <c:v>138900</c:v>
                </c:pt>
                <c:pt idx="38">
                  <c:v>137700</c:v>
                </c:pt>
                <c:pt idx="39">
                  <c:v>139500</c:v>
                </c:pt>
                <c:pt idx="40">
                  <c:v>139500</c:v>
                </c:pt>
                <c:pt idx="41">
                  <c:v>139200</c:v>
                </c:pt>
                <c:pt idx="42">
                  <c:v>139100</c:v>
                </c:pt>
                <c:pt idx="43">
                  <c:v>140200</c:v>
                </c:pt>
                <c:pt idx="44">
                  <c:v>139400</c:v>
                </c:pt>
                <c:pt idx="45">
                  <c:v>139800</c:v>
                </c:pt>
                <c:pt idx="46">
                  <c:v>140500</c:v>
                </c:pt>
                <c:pt idx="47">
                  <c:v>142200</c:v>
                </c:pt>
                <c:pt idx="48">
                  <c:v>138900</c:v>
                </c:pt>
                <c:pt idx="49">
                  <c:v>138500</c:v>
                </c:pt>
                <c:pt idx="50">
                  <c:v>139600</c:v>
                </c:pt>
                <c:pt idx="51">
                  <c:v>142000</c:v>
                </c:pt>
                <c:pt idx="52">
                  <c:v>142300</c:v>
                </c:pt>
                <c:pt idx="53">
                  <c:v>143500</c:v>
                </c:pt>
                <c:pt idx="54">
                  <c:v>142900</c:v>
                </c:pt>
                <c:pt idx="55">
                  <c:v>142300</c:v>
                </c:pt>
                <c:pt idx="56">
                  <c:v>142900</c:v>
                </c:pt>
                <c:pt idx="57">
                  <c:v>142600</c:v>
                </c:pt>
                <c:pt idx="58">
                  <c:v>143200</c:v>
                </c:pt>
                <c:pt idx="59">
                  <c:v>144600</c:v>
                </c:pt>
                <c:pt idx="60">
                  <c:v>143500</c:v>
                </c:pt>
                <c:pt idx="61">
                  <c:v>143900</c:v>
                </c:pt>
                <c:pt idx="62">
                  <c:v>141200</c:v>
                </c:pt>
                <c:pt idx="63">
                  <c:v>141200</c:v>
                </c:pt>
                <c:pt idx="64">
                  <c:v>143700</c:v>
                </c:pt>
                <c:pt idx="65">
                  <c:v>143600</c:v>
                </c:pt>
                <c:pt idx="66">
                  <c:v>145700</c:v>
                </c:pt>
                <c:pt idx="67">
                  <c:v>146900</c:v>
                </c:pt>
                <c:pt idx="68">
                  <c:v>146700</c:v>
                </c:pt>
                <c:pt idx="69">
                  <c:v>147400</c:v>
                </c:pt>
                <c:pt idx="70">
                  <c:v>149500</c:v>
                </c:pt>
                <c:pt idx="71">
                  <c:v>150400</c:v>
                </c:pt>
                <c:pt idx="72">
                  <c:v>148600</c:v>
                </c:pt>
                <c:pt idx="73">
                  <c:v>148600</c:v>
                </c:pt>
                <c:pt idx="74">
                  <c:v>147400</c:v>
                </c:pt>
                <c:pt idx="75">
                  <c:v>148200</c:v>
                </c:pt>
                <c:pt idx="76">
                  <c:v>150000</c:v>
                </c:pt>
                <c:pt idx="77">
                  <c:v>150200</c:v>
                </c:pt>
                <c:pt idx="78">
                  <c:v>149900</c:v>
                </c:pt>
                <c:pt idx="79">
                  <c:v>150400</c:v>
                </c:pt>
                <c:pt idx="80">
                  <c:v>151400</c:v>
                </c:pt>
                <c:pt idx="81">
                  <c:v>153000</c:v>
                </c:pt>
                <c:pt idx="82">
                  <c:v>153900</c:v>
                </c:pt>
                <c:pt idx="83">
                  <c:v>155800</c:v>
                </c:pt>
                <c:pt idx="84">
                  <c:v>151200</c:v>
                </c:pt>
                <c:pt idx="85">
                  <c:v>149600</c:v>
                </c:pt>
                <c:pt idx="86">
                  <c:v>153300</c:v>
                </c:pt>
                <c:pt idx="87">
                  <c:v>151600</c:v>
                </c:pt>
                <c:pt idx="88">
                  <c:v>152900</c:v>
                </c:pt>
                <c:pt idx="89">
                  <c:v>152500</c:v>
                </c:pt>
                <c:pt idx="90">
                  <c:v>153600</c:v>
                </c:pt>
                <c:pt idx="91">
                  <c:v>154300</c:v>
                </c:pt>
                <c:pt idx="92">
                  <c:v>155400</c:v>
                </c:pt>
              </c:numCache>
            </c:numRef>
          </c:val>
        </c:ser>
        <c:dLbls/>
        <c:gapWidth val="34"/>
        <c:overlap val="100"/>
        <c:axId val="148137472"/>
        <c:axId val="148139008"/>
      </c:barChart>
      <c:dateAx>
        <c:axId val="148137472"/>
        <c:scaling>
          <c:orientation val="minMax"/>
        </c:scaling>
        <c:axPos val="b"/>
        <c:numFmt formatCode="[$-409]mmm\-yy;@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8139008"/>
        <c:crosses val="autoZero"/>
        <c:auto val="1"/>
        <c:lblOffset val="100"/>
        <c:baseTimeUnit val="months"/>
        <c:majorUnit val="6"/>
        <c:majorTimeUnit val="months"/>
      </c:dateAx>
      <c:valAx>
        <c:axId val="148139008"/>
        <c:scaling>
          <c:orientation val="minMax"/>
          <c:min val="40000"/>
        </c:scaling>
        <c:axPos val="l"/>
        <c:majorGridlines/>
        <c:numFmt formatCode="#,###,###,##0" sourceLinked="1"/>
        <c:tickLblPos val="nextTo"/>
        <c:crossAx val="148137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304800" y="-1371600"/>
          <a:ext cx="0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0.81081</cdr:x>
      <cdr:y>0.2</cdr:y>
    </cdr:from>
    <cdr:to>
      <cdr:x>0.82883</cdr:x>
      <cdr:y>0.92308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858000" y="990600"/>
          <a:ext cx="152400" cy="3581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4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4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10C6F43-CC3B-47E7-85BA-F1AAD38F8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02763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4" y="2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29942"/>
            <a:ext cx="7498080" cy="31546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r>
              <a:rPr lang="en-US" smtClean="0"/>
              <a:t>Kyser Center for Economic Research, LAEDC/Kleinhenz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4" y="6658666"/>
            <a:ext cx="406146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521F53A8-8563-47FA-9E0D-4D269E76D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419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webapps/legacy/cesbtab1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news.release/empsit.nr0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Kyser Center for Economic Research, LAEDC/Kleinhenz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80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RAK 5/4/15</a:t>
            </a:r>
            <a:r>
              <a:rPr lang="en-US" baseline="0" dirty="0" smtClean="0"/>
              <a:t> Based on ITO Table 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5/8/2015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44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GE 10/20/15   *Sept 2015 hits max (total of 387,000 jobs)*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5/21/2015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0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International Trade Outlook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5/8/2015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LAEDC ITO</a:t>
            </a: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KRM: updated</a:t>
            </a:r>
            <a:r>
              <a:rPr lang="en-US" baseline="0" dirty="0" smtClean="0"/>
              <a:t> 4/25/14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2627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International Trade Outlook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5/8/2015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LAEDC ITO</a:t>
            </a: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Updated KRM 4/28/15</a:t>
            </a:r>
          </a:p>
        </p:txBody>
      </p:sp>
    </p:spTree>
    <p:extLst>
      <p:ext uri="{BB962C8B-B14F-4D97-AF65-F5344CB8AC3E}">
        <p14:creationId xmlns:p14="http://schemas.microsoft.com/office/powerpoint/2010/main" xmlns="" val="1276281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International Trade Outlook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5/8/2015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LAEDC ITO</a:t>
            </a: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287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International Trade Outlook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5/8/2015</a:t>
            </a:r>
            <a:endParaRPr lang="en-US" dirty="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LAEDC ITO</a:t>
            </a: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5362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>
                <a:hlinkClick r:id="rId3"/>
              </a:rPr>
              <a:t>http://www.bls.gov/webapps/legacy/cesbtab1.htm</a:t>
            </a:r>
            <a:r>
              <a:rPr lang="en-US" dirty="0" smtClean="0"/>
              <a:t> </a:t>
            </a:r>
          </a:p>
          <a:p>
            <a:pPr defTabSz="933237">
              <a:defRPr/>
            </a:pPr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GE 10/20/15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9/22/2015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24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100">
              <a:defRPr/>
            </a:pPr>
            <a:r>
              <a:rPr lang="en-US" dirty="0" smtClean="0">
                <a:hlinkClick r:id="rId3"/>
              </a:rPr>
              <a:t>http://www.bls.gov/news.release/empsit.nr0.htm</a:t>
            </a:r>
            <a:endParaRPr lang="en-US" dirty="0" smtClean="0"/>
          </a:p>
          <a:p>
            <a:pPr defTabSz="933100">
              <a:defRPr/>
            </a:pPr>
            <a:endParaRPr lang="en-US" dirty="0" smtClean="0"/>
          </a:p>
          <a:p>
            <a:pPr defTabSz="933100">
              <a:defRPr/>
            </a:pPr>
            <a:r>
              <a:rPr lang="en-US" baseline="0" dirty="0" smtClean="0"/>
              <a:t>GE 10/20/15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49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</a:t>
            </a:r>
            <a:r>
              <a:rPr lang="en-US" baseline="0" dirty="0" smtClean="0"/>
              <a:t> 10/7/15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56E9-3033-4AC5-936D-4F422290396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6/3/2015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3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BEA (March 19, 2015 Release, Downloaded May 4 2015)</a:t>
            </a:r>
          </a:p>
          <a:p>
            <a:endParaRPr lang="en-US" dirty="0" smtClean="0"/>
          </a:p>
          <a:p>
            <a:r>
              <a:rPr lang="en-US" dirty="0" smtClean="0"/>
              <a:t>NOTES: 2014</a:t>
            </a:r>
            <a:r>
              <a:rPr lang="en-US" baseline="0" dirty="0" smtClean="0"/>
              <a:t>-Q3 YTD: Imports +4.2%, Exports +5.7%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Total Trade as % of GDP</a:t>
            </a:r>
          </a:p>
          <a:p>
            <a:endParaRPr lang="en-US" dirty="0" smtClean="0"/>
          </a:p>
          <a:p>
            <a:pPr marL="228600" indent="-228600">
              <a:buAutoNum type="arabicPlain" startAt="1970"/>
            </a:pPr>
            <a:r>
              <a:rPr lang="en-US" dirty="0" smtClean="0"/>
              <a:t>       8% (Exports &gt; Imports)</a:t>
            </a:r>
          </a:p>
          <a:p>
            <a:pPr marL="228600" indent="-228600">
              <a:buNone/>
            </a:pPr>
            <a:r>
              <a:rPr lang="en-US" dirty="0" smtClean="0"/>
              <a:t>80/90  ~15%</a:t>
            </a:r>
          </a:p>
          <a:p>
            <a:pPr marL="228600" indent="-228600">
              <a:buNone/>
            </a:pPr>
            <a:r>
              <a:rPr lang="en-US" dirty="0" smtClean="0"/>
              <a:t>2000   ~ 20%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5/8/2015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7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BEA </a:t>
            </a:r>
            <a:r>
              <a:rPr lang="en-US" dirty="0" smtClean="0"/>
              <a:t>(Oct</a:t>
            </a:r>
            <a:r>
              <a:rPr lang="en-US" baseline="0" dirty="0" smtClean="0"/>
              <a:t> 29</a:t>
            </a:r>
            <a:r>
              <a:rPr lang="en-US" dirty="0" smtClean="0"/>
              <a:t>, </a:t>
            </a:r>
            <a:r>
              <a:rPr lang="en-US" dirty="0" smtClean="0"/>
              <a:t>2015 Release, Downloaded </a:t>
            </a:r>
            <a:r>
              <a:rPr lang="en-US" dirty="0" smtClean="0"/>
              <a:t>Nov 10 </a:t>
            </a:r>
            <a:r>
              <a:rPr lang="en-US" dirty="0" smtClean="0"/>
              <a:t>2015)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5/8/2015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7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 10/20/15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06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GE 9/18/15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9/22/2015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Kyser Center for Economic Research, LAEDC/Kleinhenz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63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International Trade Outlook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5/8/2015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LAEDC ITO</a:t>
            </a:r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KRM 4/28/15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959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  <a:noFill/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11/10/2015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11/10/2015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098D1-B65F-4A6D-ACF4-B11B93CD62DD}" type="datetimeFigureOut">
              <a:rPr lang="en-US" smtClean="0">
                <a:solidFill>
                  <a:prstClr val="black"/>
                </a:solidFill>
              </a:rPr>
              <a:pPr/>
              <a:t>11/10/2015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537A-CA14-4E12-AAAF-9E6E6B29663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1CDBA9-37FF-42D0-943A-92B002618D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62C5-F07C-4975-A7C4-3474F14CEA96}" type="datetime1">
              <a:rPr lang="en-US"/>
              <a:pPr>
                <a:defRPr/>
              </a:pPr>
              <a:t>11/10/2015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Kimberly Ritter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A8B3-FBC4-4ADB-B196-3F5604BC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67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8484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452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527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046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99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6418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66168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5987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895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854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1312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1137911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 userDrawn="1"/>
        </p:nvGrpSpPr>
        <p:grpSpPr>
          <a:xfrm>
            <a:off x="0" y="6019800"/>
            <a:ext cx="9144000" cy="847725"/>
            <a:chOff x="0" y="6019800"/>
            <a:chExt cx="9144000" cy="847725"/>
          </a:xfrm>
        </p:grpSpPr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1275" y="6652081"/>
              <a:ext cx="2667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Kyser Center for Economic Research</a:t>
              </a:r>
              <a:endParaRPr lang="en-US" sz="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Content Placeholder 5" descr="LAEDC-transparen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6019800"/>
              <a:ext cx="531325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979540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6974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0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FEB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117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0732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8120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83386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3023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820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7490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685800"/>
            <a:ext cx="4495800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29272059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7099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857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44961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493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5624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727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8294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3140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8351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441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4701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48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0376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77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 userDrawn="1"/>
        </p:nvGrpSpPr>
        <p:grpSpPr>
          <a:xfrm>
            <a:off x="0" y="6019800"/>
            <a:ext cx="9144000" cy="847725"/>
            <a:chOff x="0" y="6019800"/>
            <a:chExt cx="9144000" cy="847725"/>
          </a:xfrm>
        </p:grpSpPr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1275" y="6652081"/>
              <a:ext cx="2667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Kyser Center for Economic Research</a:t>
              </a: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Content Placeholder 5" descr="LAEDC-transparen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6019800"/>
              <a:ext cx="531325" cy="5334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4958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685800"/>
            <a:ext cx="4495800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xmlns="" val="3590204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590801"/>
            <a:ext cx="8229600" cy="35353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66049D8-AB8D-449F-A592-E9D13E1BA50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0066CC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4187-4C64-4AB1-A18B-9EAE8DE21054}" type="datetimeFigureOut">
              <a:rPr lang="en-US" smtClean="0">
                <a:solidFill>
                  <a:srgbClr val="0066CC"/>
                </a:solidFill>
              </a:rPr>
              <a:pPr/>
              <a:t>11/10/2015</a:t>
            </a:fld>
            <a:endParaRPr lang="en-US">
              <a:solidFill>
                <a:srgbClr val="0066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6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49D8-AB8D-449F-A592-E9D13E1BA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3D71-F4BE-4F29-86A2-8B7ED442C0F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826B-E575-467F-B21F-33168BE70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40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/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66049D8-AB8D-449F-A592-E9D13E1BA508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6" r:id="rId5"/>
    <p:sldLayoutId id="2147484227" r:id="rId6"/>
    <p:sldLayoutId id="214748422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  <p:sldLayoutId id="21474842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87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5AA4F8-C055-4C60-9F41-C0961C56CD94}" type="datetimeFigureOut">
              <a:rPr lang="en-US" smtClean="0">
                <a:solidFill>
                  <a:srgbClr val="FEB80A"/>
                </a:solidFill>
              </a:rPr>
              <a:pPr/>
              <a:t>11/10/2015</a:t>
            </a:fld>
            <a:endParaRPr lang="en-US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01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D756-28A0-424F-A441-726A021FBA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EC8-B33F-46B0-9B78-7191F5FBD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2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98D1-B65F-4A6D-ACF4-B11B93CD62DD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537A-CA14-4E12-AAAF-9E6E6B296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D5AA4F8-C055-4C60-9F41-C0961C56CD94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DB4187-4C64-4AB1-A18B-9EAE8DE21054}" type="datetimeFigureOut">
              <a:rPr lang="en-US" smtClean="0">
                <a:solidFill>
                  <a:srgbClr val="0066CC"/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11/10/2015</a:t>
            </a:fld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6CC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6049D8-AB8D-449F-A592-E9D13E1BA508}" type="slidenum">
              <a:rPr lang="en-US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9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3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3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0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0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9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0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3.xlsx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334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1E44"/>
                </a:solidFill>
                <a:latin typeface="Arial" pitchFamily="34" charset="0"/>
                <a:cs typeface="Arial" pitchFamily="34" charset="0"/>
              </a:rPr>
              <a:t>Robert A. Kleinhenz, Ph.D.</a:t>
            </a:r>
          </a:p>
          <a:p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Chief Economist, Kyser Center for Economic Research, LAEDC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0" y="0"/>
            <a:ext cx="9144000" cy="4267200"/>
            <a:chOff x="0" y="0"/>
            <a:chExt cx="9144000" cy="4267200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4000" cy="4267200"/>
              <a:chOff x="0" y="0"/>
              <a:chExt cx="9144000" cy="4267200"/>
            </a:xfrm>
          </p:grpSpPr>
          <p:pic>
            <p:nvPicPr>
              <p:cNvPr id="10" name="Picture 9" descr="blank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267200"/>
              </a:xfrm>
              <a:prstGeom prst="rect">
                <a:avLst/>
              </a:prstGeom>
            </p:spPr>
          </p:pic>
          <p:pic>
            <p:nvPicPr>
              <p:cNvPr id="11" name="Picture 10" descr="Pier A 4.jpg"/>
              <p:cNvPicPr>
                <a:picLocks noChangeAspect="1"/>
              </p:cNvPicPr>
              <p:nvPr/>
            </p:nvPicPr>
            <p:blipFill>
              <a:blip r:embed="rId4" cstate="print"/>
              <a:srcRect t="580" r="19094" b="5886"/>
              <a:stretch>
                <a:fillRect/>
              </a:stretch>
            </p:blipFill>
            <p:spPr>
              <a:xfrm>
                <a:off x="0" y="2978870"/>
                <a:ext cx="1498862" cy="114036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28600" y="1600200"/>
              <a:ext cx="868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Ports of Los Angeles and 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Long Beach: Links in a Chain</a:t>
              </a:r>
              <a:endPara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" y="4267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22</a:t>
            </a:r>
            <a:r>
              <a:rPr lang="en-US" sz="24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Annual Policy Conference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Pat Brown Institute for Public Affairs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November 13, 2015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Industries in Los Angeles County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114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TRADED INDUSTRIES</a:t>
            </a:r>
          </a:p>
          <a:p>
            <a:pPr algn="ctr">
              <a:buNone/>
            </a:pPr>
            <a:r>
              <a:rPr lang="en-US" sz="2800" u="sng" dirty="0" smtClean="0"/>
              <a:t>(Generate New Income)</a:t>
            </a:r>
          </a:p>
          <a:p>
            <a:pPr>
              <a:buClrTx/>
            </a:pPr>
            <a:r>
              <a:rPr lang="en-US" sz="2500" dirty="0" smtClean="0"/>
              <a:t>International Trade</a:t>
            </a:r>
          </a:p>
          <a:p>
            <a:pPr>
              <a:buClrTx/>
            </a:pPr>
            <a:r>
              <a:rPr lang="en-US" sz="2500" dirty="0" smtClean="0"/>
              <a:t>Entertainment</a:t>
            </a:r>
          </a:p>
          <a:p>
            <a:pPr>
              <a:buClrTx/>
            </a:pPr>
            <a:r>
              <a:rPr lang="en-US" sz="2500" dirty="0" smtClean="0"/>
              <a:t>Business Services</a:t>
            </a:r>
          </a:p>
          <a:p>
            <a:pPr>
              <a:buClrTx/>
            </a:pPr>
            <a:r>
              <a:rPr lang="en-US" sz="2500" dirty="0" smtClean="0"/>
              <a:t>Aerospace</a:t>
            </a:r>
          </a:p>
          <a:p>
            <a:pPr>
              <a:buClrTx/>
            </a:pPr>
            <a:r>
              <a:rPr lang="en-US" sz="2500" dirty="0" smtClean="0"/>
              <a:t>Fashion &amp; Apparel</a:t>
            </a:r>
          </a:p>
          <a:p>
            <a:pPr>
              <a:buClrTx/>
            </a:pPr>
            <a:r>
              <a:rPr lang="en-US" sz="2500" dirty="0" smtClean="0"/>
              <a:t>Tourism</a:t>
            </a:r>
          </a:p>
          <a:p>
            <a:pPr>
              <a:buClrTx/>
            </a:pPr>
            <a:r>
              <a:rPr lang="en-US" sz="2500" dirty="0" smtClean="0"/>
              <a:t>Knowledge Creation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343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LOCAL INDUSTRIES</a:t>
            </a:r>
          </a:p>
          <a:p>
            <a:pPr algn="ctr">
              <a:buNone/>
            </a:pPr>
            <a:r>
              <a:rPr lang="en-US" sz="2800" u="sng" dirty="0" smtClean="0"/>
              <a:t>(Circulate Income)</a:t>
            </a:r>
          </a:p>
          <a:p>
            <a:pPr>
              <a:buClrTx/>
            </a:pPr>
            <a:r>
              <a:rPr lang="en-US" sz="2500" dirty="0" smtClean="0"/>
              <a:t>Retail Sales</a:t>
            </a:r>
          </a:p>
          <a:p>
            <a:pPr>
              <a:buClrTx/>
            </a:pPr>
            <a:r>
              <a:rPr lang="en-US" sz="2500" dirty="0" smtClean="0"/>
              <a:t>Leisure &amp; Hospitality</a:t>
            </a:r>
          </a:p>
          <a:p>
            <a:pPr>
              <a:buClrTx/>
            </a:pPr>
            <a:r>
              <a:rPr lang="en-US" sz="2500" dirty="0" smtClean="0"/>
              <a:t>Health Care/Social Assistance</a:t>
            </a:r>
            <a:endParaRPr lang="en-US" sz="2500" dirty="0"/>
          </a:p>
        </p:txBody>
      </p:sp>
      <p:grpSp>
        <p:nvGrpSpPr>
          <p:cNvPr id="5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8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Job Trends by Industry – Los Angeles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1828800"/>
          <a:ext cx="8915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21920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cs typeface="Arial" pitchFamily="34" charset="0"/>
              </a:rPr>
              <a:t>YTY % change in nonfarm employment by industry, not seasonally adjusted</a:t>
            </a:r>
            <a:endParaRPr lang="en-US" sz="160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3505200" y="1676400"/>
            <a:ext cx="5334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9BBB59"/>
              </a:buClr>
              <a:buFont typeface="Georgia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Sept. 2015: +85,000 jobs, +2.0% YTY; u-rate: 6.2%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6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371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Millions of TEUs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Container Throughput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 Pedro Bay Ports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246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Sources:  Ports of Los Angeles and Long Beach; </a:t>
            </a:r>
            <a:r>
              <a:rPr lang="en-US" sz="1600" dirty="0" smtClean="0">
                <a:solidFill>
                  <a:prstClr val="black"/>
                </a:solidFill>
                <a:cs typeface="Tahoma" pitchFamily="34" charset="0"/>
              </a:rPr>
              <a:t>forecast </a:t>
            </a: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by LAEDC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00800" y="16764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Sept. 2015 YTD: +0.7%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2362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Year-to- Date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1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9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1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19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International Container Traffic</a:t>
            </a:r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 Nation’s Major Ports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1219200"/>
            <a:ext cx="1576072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Millions of TEUs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-35859" y="6376601"/>
            <a:ext cx="246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Source:  </a:t>
            </a:r>
            <a:r>
              <a:rPr lang="en-US" sz="1200" dirty="0" smtClean="0">
                <a:latin typeface="+mn-lt"/>
              </a:rPr>
              <a:t>Port Statistical Releases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04800" y="16002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San Pedro Ports Dominate Top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324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</a:t>
            </a:r>
            <a:r>
              <a:rPr lang="en-US" sz="1600" dirty="0" smtClean="0">
                <a:solidFill>
                  <a:prstClr val="black"/>
                </a:solidFill>
                <a:cs typeface="Tahoma" pitchFamily="34" charset="0"/>
              </a:rPr>
              <a:t>Port Statistical Releases, Compiled by LAEDC</a:t>
            </a:r>
          </a:p>
          <a:p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219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POLA/POLB Containers as a Share of Top Ten Total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L.A. County Trans/Warehousing &amp; Wholesale Employment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52400" y="19050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33600" y="1752600"/>
            <a:ext cx="660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Sept. 2015 YTY:  	Trans/Warehousing +4,000 jobs, +2.6% 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Wholesaling +7,100 jobs, +3.2%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5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0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6" name="Chart 11"/>
          <p:cNvGraphicFramePr>
            <a:graphicFrameLocks/>
          </p:cNvGraphicFramePr>
          <p:nvPr/>
        </p:nvGraphicFramePr>
        <p:xfrm>
          <a:off x="304800" y="1752600"/>
          <a:ext cx="84886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972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Trade-related Employment</a:t>
            </a: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with employment shares by county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0" y="6492240"/>
            <a:ext cx="2266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Source:  </a:t>
            </a:r>
            <a:r>
              <a:rPr lang="en-US" sz="1200" dirty="0" smtClean="0">
                <a:latin typeface="+mn-lt"/>
              </a:rPr>
              <a:t>California EDD, LMID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Employment, thousands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0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6" name="Chart 11"/>
          <p:cNvGraphicFramePr>
            <a:graphicFrameLocks/>
          </p:cNvGraphicFramePr>
          <p:nvPr/>
        </p:nvGraphicFramePr>
        <p:xfrm>
          <a:off x="457200" y="14478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Value of International Trade</a:t>
            </a:r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 Nation’s Leading Customs Districts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0" y="1447800"/>
            <a:ext cx="1319592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Billions </a:t>
            </a:r>
            <a:r>
              <a:rPr lang="en-US" sz="1600" dirty="0" smtClean="0">
                <a:latin typeface="+mn-lt"/>
              </a:rPr>
              <a:t>USD</a:t>
            </a:r>
            <a:endParaRPr lang="en-US" sz="1600" dirty="0">
              <a:latin typeface="+mn-lt"/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0" y="6492240"/>
            <a:ext cx="43893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Source:  U.S. Dept. of Commerce, </a:t>
            </a:r>
            <a:r>
              <a:rPr lang="en-US" sz="1200" dirty="0" smtClean="0">
                <a:latin typeface="+mn-lt"/>
              </a:rPr>
              <a:t>U.S. Bureau </a:t>
            </a:r>
            <a:r>
              <a:rPr lang="en-US" sz="1200" dirty="0">
                <a:latin typeface="+mn-lt"/>
              </a:rPr>
              <a:t>of the 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LACD Top 5 Import Sources, 2014</a:t>
            </a:r>
            <a:endParaRPr lang="en-US" sz="3200" b="0" dirty="0" smtClean="0">
              <a:solidFill>
                <a:srgbClr val="0070C0"/>
              </a:solidFill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0" y="6324600"/>
            <a:ext cx="4793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Source:  </a:t>
            </a:r>
            <a:r>
              <a:rPr lang="en-US" sz="1600" dirty="0" smtClean="0">
                <a:solidFill>
                  <a:prstClr val="black"/>
                </a:solidFill>
              </a:rPr>
              <a:t>USA Trade Online – *China includes Hong Kong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04800" y="12954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1473096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Billions of </a:t>
            </a:r>
            <a:r>
              <a:rPr lang="en-US" sz="1600" dirty="0" smtClean="0">
                <a:latin typeface="+mj-lt"/>
              </a:rPr>
              <a:t>U.S.$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90600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LACD Top 5 Export Destinations, 2014</a:t>
            </a:r>
            <a:endParaRPr lang="en-US" sz="3200" b="0" dirty="0" smtClean="0">
              <a:solidFill>
                <a:srgbClr val="0070C0"/>
              </a:solidFill>
            </a:endParaRP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0" y="6324600"/>
            <a:ext cx="48162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Source:  </a:t>
            </a:r>
            <a:r>
              <a:rPr lang="en-US" sz="1600" dirty="0" smtClean="0">
                <a:latin typeface="+mn-lt"/>
              </a:rPr>
              <a:t>USA Trade Online -- *China includes Hong Kong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57200" y="1219201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9600" y="1371600"/>
            <a:ext cx="1473096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Billions of </a:t>
            </a:r>
            <a:r>
              <a:rPr lang="en-US" sz="1600" dirty="0" smtClean="0">
                <a:latin typeface="+mj-lt"/>
              </a:rPr>
              <a:t>U.S.$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676400"/>
            <a:ext cx="80010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U.S. &amp; CA Economies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Los Angeles County/So Cal Trade Trends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Conclusion</a:t>
            </a:r>
          </a:p>
          <a:p>
            <a:pPr>
              <a:spcBef>
                <a:spcPts val="600"/>
              </a:spcBef>
              <a:buClr>
                <a:srgbClr val="000000">
                  <a:lumMod val="50000"/>
                </a:srgbClr>
              </a:buClr>
              <a:buSzPct val="150000"/>
            </a:pPr>
            <a:endParaRPr lang="en-US" sz="2800" dirty="0" smtClean="0">
              <a:solidFill>
                <a:srgbClr val="3399FF">
                  <a:lumMod val="50000"/>
                </a:srgbClr>
              </a:solidFill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0" y="6019800"/>
            <a:ext cx="9144000" cy="847725"/>
            <a:chOff x="0" y="6019800"/>
            <a:chExt cx="9144000" cy="847725"/>
          </a:xfrm>
        </p:grpSpPr>
        <p:sp>
          <p:nvSpPr>
            <p:cNvPr id="16" name="Rectangle 15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7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1275" y="6652081"/>
              <a:ext cx="2667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prstClr val="white"/>
                  </a:solidFill>
                  <a:cs typeface="Arial" pitchFamily="34" charset="0"/>
                </a:rPr>
                <a:t>Kyser Center for Economic Research</a:t>
              </a:r>
              <a:endParaRPr lang="en-US" sz="8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18" name="Content Placeholder 5" descr="LAEDC-transparen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0" y="6019800"/>
              <a:ext cx="531325" cy="533400"/>
            </a:xfrm>
            <a:prstGeom prst="rect">
              <a:avLst/>
            </a:prstGeom>
          </p:spPr>
        </p:pic>
      </p:grpSp>
      <p:grpSp>
        <p:nvGrpSpPr>
          <p:cNvPr id="3" name="Group 13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grpSp>
          <p:nvGrpSpPr>
            <p:cNvPr id="4" name="Group 7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10200" y="457200"/>
              <a:ext cx="3733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524000"/>
            <a:ext cx="8001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Computers &amp; Electronics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Computers and Semiconductors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Transportation Equipment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Autos and Auto Parts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Apparel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Women’s Clothing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Miscellaneous Manufacturing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Toys, Jewelry and Medical Equipment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Electrical Equipment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Appliances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1F497D">
                  <a:lumMod val="50000"/>
                </a:srgbClr>
              </a:buClr>
              <a:buSzPct val="150000"/>
              <a:buFont typeface="Arial" pitchFamily="34" charset="0"/>
              <a:buChar char="•"/>
            </a:pPr>
            <a:endParaRPr lang="en-US" sz="2800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04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LACD Top Imports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Ranked by Value, 2014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6324600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  <a:cs typeface="Arial" pitchFamily="34" charset="0"/>
              </a:rPr>
              <a:t>Source:  </a:t>
            </a:r>
            <a:r>
              <a:rPr lang="en-US" sz="1600" dirty="0" smtClean="0">
                <a:latin typeface="+mj-lt"/>
                <a:cs typeface="Arial" pitchFamily="34" charset="0"/>
              </a:rPr>
              <a:t>USA Trade Online</a:t>
            </a:r>
            <a:endParaRPr lang="en-US" sz="16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524000"/>
            <a:ext cx="8001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Computers &amp; Electronics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Measuring Instruments and Semiconductors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Transportation Equipment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Aerospace Products – Aircraft Engines and Parts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Chemicals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Organic &amp; Inorganic and Resins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Machinery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Ag &amp; Construction related and Pumps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Food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Meat – Frozen Beef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1F497D">
                  <a:lumMod val="50000"/>
                </a:srgbClr>
              </a:buClr>
              <a:buSzPct val="150000"/>
              <a:buFont typeface="Arial" pitchFamily="34" charset="0"/>
              <a:buChar char="•"/>
            </a:pPr>
            <a:endParaRPr lang="en-US" sz="2800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304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LACD Top Exports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Ranked by Value, 2014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6324600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  <a:cs typeface="Arial" pitchFamily="34" charset="0"/>
              </a:rPr>
              <a:t>Source:  </a:t>
            </a:r>
            <a:r>
              <a:rPr lang="en-US" sz="1600" dirty="0" smtClean="0">
                <a:latin typeface="+mj-lt"/>
                <a:cs typeface="Arial" pitchFamily="34" charset="0"/>
              </a:rPr>
              <a:t>USA Trade Online</a:t>
            </a:r>
            <a:endParaRPr lang="en-US" sz="16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057400"/>
            <a:ext cx="8001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Transportation equipment (aircraft   	products/parts)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Royalties (from film and music)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Petroleum Products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Precision Instruments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Semiconductors</a:t>
            </a:r>
          </a:p>
          <a:p>
            <a:pPr>
              <a:spcBef>
                <a:spcPts val="600"/>
              </a:spcBef>
              <a:buClr>
                <a:srgbClr val="1F497D">
                  <a:lumMod val="50000"/>
                </a:srgbClr>
              </a:buClr>
              <a:buSzPct val="150000"/>
              <a:buFont typeface="Arial" pitchFamily="34" charset="0"/>
              <a:buChar char="•"/>
            </a:pPr>
            <a:endParaRPr lang="en-US" sz="2800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1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57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Los Angeles Metro Area Exports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Ranked by Value, 2012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6248400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+mj-lt"/>
                <a:cs typeface="Arial" pitchFamily="34" charset="0"/>
              </a:rPr>
              <a:t>Source:  </a:t>
            </a:r>
            <a:r>
              <a:rPr lang="en-US" sz="1600" dirty="0" smtClean="0">
                <a:latin typeface="+mj-lt"/>
                <a:cs typeface="Arial" pitchFamily="34" charset="0"/>
              </a:rPr>
              <a:t>Brookings Institution </a:t>
            </a:r>
            <a:r>
              <a:rPr lang="en-US" sz="1600" i="1" dirty="0" smtClean="0">
                <a:latin typeface="+mj-lt"/>
                <a:cs typeface="Arial" pitchFamily="34" charset="0"/>
              </a:rPr>
              <a:t>Export Nation</a:t>
            </a:r>
            <a:endParaRPr lang="en-US" sz="16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static.selectleaders.com/static/images/real-estate-los-ang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3962400" cy="40714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Los Angeles County - Gateway to America’s Largest Consumer Market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81000" y="4800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California</a:t>
            </a:r>
          </a:p>
          <a:p>
            <a:pPr algn="ctr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Population:  37.7 Million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Southern California</a:t>
            </a:r>
          </a:p>
          <a:p>
            <a:endParaRPr lang="en-US" sz="1600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Angeles Metro Area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 Diego County</a:t>
            </a:r>
          </a:p>
          <a:p>
            <a:pPr algn="ctr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Population:  21.2 Million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4267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If LA County were a state, it would be larger than 43 other states in US.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324600"/>
            <a:ext cx="617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Calibri" pitchFamily="34" charset="0"/>
                <a:cs typeface="Times New Roman" pitchFamily="18" charset="0"/>
              </a:rPr>
              <a:t>Source: CA Department of Finance, Demographic Research Unit</a:t>
            </a:r>
            <a:endParaRPr lang="en-US" sz="15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1905000"/>
            <a:ext cx="4419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2057400"/>
            <a:ext cx="304800" cy="419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133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Los Angeles Metropolitan Area</a:t>
            </a:r>
          </a:p>
          <a:p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Los Angeles County*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Orange County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Riverside County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San Bernardino County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Ventura County</a:t>
            </a:r>
          </a:p>
          <a:p>
            <a:pPr>
              <a:buFont typeface="Arial" charset="0"/>
              <a:buChar char="•"/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Population:  18.06 Million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Challenges &amp; Opportunities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Port Competition</a:t>
            </a:r>
          </a:p>
          <a:p>
            <a:r>
              <a:rPr lang="en-US" dirty="0" smtClean="0"/>
              <a:t>Limited Industrial Space</a:t>
            </a:r>
          </a:p>
          <a:p>
            <a:r>
              <a:rPr lang="en-US" dirty="0" smtClean="0"/>
              <a:t>Labor-Automation </a:t>
            </a:r>
            <a:r>
              <a:rPr lang="en-US" dirty="0" smtClean="0"/>
              <a:t>Tradeoff</a:t>
            </a:r>
          </a:p>
          <a:p>
            <a:r>
              <a:rPr lang="en-US" dirty="0" smtClean="0"/>
              <a:t>Freeway </a:t>
            </a:r>
            <a:r>
              <a:rPr lang="en-US" dirty="0" smtClean="0"/>
              <a:t>Congestion</a:t>
            </a:r>
          </a:p>
          <a:p>
            <a:r>
              <a:rPr lang="en-US" dirty="0" smtClean="0"/>
              <a:t>Port-Related </a:t>
            </a:r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OPPORTUNTIES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Big Ship Ready, Efficient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Think Regional – IE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Alameda </a:t>
            </a:r>
            <a:r>
              <a:rPr lang="en-US" dirty="0" smtClean="0"/>
              <a:t>Corridor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Global </a:t>
            </a:r>
            <a:r>
              <a:rPr lang="en-US" dirty="0" smtClean="0"/>
              <a:t>Leaders in Adoption of Pollution Mitigation Efforts &amp; Technology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Growth of Trade – US &amp; Global!!!</a:t>
            </a:r>
          </a:p>
          <a:p>
            <a:endParaRPr lang="en-US"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0" name="Content Placeholder 5" descr="LAEDC-transparent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66800" y="5791200"/>
            <a:ext cx="6934200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THANK </a:t>
            </a:r>
            <a:r>
              <a:rPr lang="en-US" sz="4400" b="1" dirty="0" smtClean="0">
                <a:solidFill>
                  <a:srgbClr val="C00000"/>
                </a:solidFill>
              </a:rPr>
              <a:t>YOU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402638083_c89e7c5fe5_b-844x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200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6392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971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U.S. &amp; California</a:t>
            </a:r>
            <a:br>
              <a:rPr lang="en-US" sz="4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304800" y="1447800"/>
          <a:ext cx="8382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Adding Jobs At Steady Pace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371600"/>
            <a:ext cx="5257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YTY % change in nonfarm jobs, seasonally adjusted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2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28600" y="14478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In Full Employment Range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447800"/>
            <a:ext cx="4495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Unemployment Rate, Seasonally Adjusted</a:t>
            </a: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5" name="Content Placeholder 5" descr="LAEDC-transparent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927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Forecast Source: LAEDC (September 2015)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U.S. Economic Forecast</a:t>
            </a:r>
          </a:p>
        </p:txBody>
      </p:sp>
      <p:graphicFrame>
        <p:nvGraphicFramePr>
          <p:cNvPr id="353283" name="Object 2"/>
          <p:cNvGraphicFramePr>
            <a:graphicFrameLocks noChangeAspect="1"/>
          </p:cNvGraphicFramePr>
          <p:nvPr/>
        </p:nvGraphicFramePr>
        <p:xfrm>
          <a:off x="533400" y="1828800"/>
          <a:ext cx="8150225" cy="3816350"/>
        </p:xfrm>
        <a:graphic>
          <a:graphicData uri="http://schemas.openxmlformats.org/presentationml/2006/ole">
            <p:oleObj spid="_x0000_s2893828" name="Worksheet" r:id="rId5" imgW="7825643" imgH="366530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321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2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Total U.S. Goods Trade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8762974"/>
              </p:ext>
            </p:extLst>
          </p:nvPr>
        </p:nvGraphicFramePr>
        <p:xfrm>
          <a:off x="533400" y="13716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6324600"/>
            <a:ext cx="2743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Source: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BEA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4800" y="1143000"/>
            <a:ext cx="30480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Exports,  Imports of Goods </a:t>
            </a:r>
            <a:b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 in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Trillions (Nominal)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15"/>
            <p:cNvGrpSpPr/>
            <p:nvPr/>
          </p:nvGrpSpPr>
          <p:grpSpPr>
            <a:xfrm>
              <a:off x="0" y="0"/>
              <a:ext cx="9144000" cy="457200"/>
              <a:chOff x="0" y="0"/>
              <a:chExt cx="9144000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3048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304800"/>
                <a:ext cx="9144000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0" y="6019800"/>
              <a:ext cx="9144000" cy="838200"/>
              <a:chOff x="0" y="6019800"/>
              <a:chExt cx="9144000" cy="838200"/>
            </a:xfrm>
          </p:grpSpPr>
          <p:pic>
            <p:nvPicPr>
              <p:cNvPr id="12" name="Content Placeholder 5" descr="LAEDC-transparen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8200" y="6019800"/>
                <a:ext cx="531325" cy="533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00800" y="6642556"/>
                <a:ext cx="2667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Kyser Center for Economic Research</a:t>
                </a:r>
                <a:endParaRPr lang="en-US" sz="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Exports and Imports as % of GDP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8762974"/>
              </p:ext>
            </p:extLst>
          </p:nvPr>
        </p:nvGraphicFramePr>
        <p:xfrm>
          <a:off x="533400" y="1981200"/>
          <a:ext cx="82296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6324600"/>
            <a:ext cx="2743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Source: 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BEA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4800" y="1828800"/>
            <a:ext cx="3048000" cy="609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of GDP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9398927133263517_IFRZCPos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914400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white">
          <a:xfrm>
            <a:off x="0" y="457200"/>
            <a:ext cx="9144000" cy="6172200"/>
          </a:xfrm>
          <a:prstGeom prst="rect">
            <a:avLst/>
          </a:prstGeom>
          <a:solidFill>
            <a:srgbClr val="FFFFFF">
              <a:alpha val="7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752600"/>
            <a:ext cx="91440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Angeles County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6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Goods Movement/Trade Trends</a:t>
            </a:r>
            <a:endParaRPr lang="en-US" sz="4600" b="1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5" descr="LAEDC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531325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LAEDC 30 Anniversary">
  <a:themeElements>
    <a:clrScheme name="Mostly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66CC"/>
      </a:accent2>
      <a:accent3>
        <a:srgbClr val="FFFF00"/>
      </a:accent3>
      <a:accent4>
        <a:srgbClr val="008000"/>
      </a:accent4>
      <a:accent5>
        <a:srgbClr val="000099"/>
      </a:accent5>
      <a:accent6>
        <a:srgbClr val="3399FF"/>
      </a:accent6>
      <a:hlink>
        <a:srgbClr val="33CCCC"/>
      </a:hlink>
      <a:folHlink>
        <a:srgbClr val="CCEC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1049</Words>
  <Application>Microsoft Office PowerPoint</Application>
  <PresentationFormat>On-screen Show (4:3)</PresentationFormat>
  <Paragraphs>264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1_Custom Design</vt:lpstr>
      <vt:lpstr>Custom Design</vt:lpstr>
      <vt:lpstr>LAEDC Theme</vt:lpstr>
      <vt:lpstr>LAEDC 30 Anniversary</vt:lpstr>
      <vt:lpstr>1_LAEDC 30 Anniversary</vt:lpstr>
      <vt:lpstr>2_LAEDC 30 Anniversary</vt:lpstr>
      <vt:lpstr>3_LAEDC 30 Anniversary</vt:lpstr>
      <vt:lpstr>4_LAEDC 30 Anniversary</vt:lpstr>
      <vt:lpstr>5_LAEDC 30 Anniversary</vt:lpstr>
      <vt:lpstr>6_LAEDC 30 Anniversary</vt:lpstr>
      <vt:lpstr>Office Theme</vt:lpstr>
      <vt:lpstr>9_Office Theme</vt:lpstr>
      <vt:lpstr>7_LAEDC 30 Anniversary</vt:lpstr>
      <vt:lpstr>3_Custom Design</vt:lpstr>
      <vt:lpstr>13_Office Theme</vt:lpstr>
      <vt:lpstr>1_Office Theme</vt:lpstr>
      <vt:lpstr>1_LAEDC Theme</vt:lpstr>
      <vt:lpstr>2_Office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 Total U.S. Goods Trade</vt:lpstr>
      <vt:lpstr> Exports and Imports as % of GDP</vt:lpstr>
      <vt:lpstr>Slide 9</vt:lpstr>
      <vt:lpstr>Major Industries in Los Angeles County</vt:lpstr>
      <vt:lpstr>Slide 11</vt:lpstr>
      <vt:lpstr>Slide 12</vt:lpstr>
      <vt:lpstr>International Container Traffic at Nation’s Major Ports</vt:lpstr>
      <vt:lpstr>Slide 14</vt:lpstr>
      <vt:lpstr>Slide 15</vt:lpstr>
      <vt:lpstr>Trade-related Employment with employment shares by county</vt:lpstr>
      <vt:lpstr>Value of International Trade at Nation’s Leading Customs Districts</vt:lpstr>
      <vt:lpstr>LACD Top 5 Import Sources, 2014</vt:lpstr>
      <vt:lpstr>LACD Top 5 Export Destinations, 2014</vt:lpstr>
      <vt:lpstr>Slide 20</vt:lpstr>
      <vt:lpstr>Slide 21</vt:lpstr>
      <vt:lpstr>Slide 22</vt:lpstr>
      <vt:lpstr>Slide 23</vt:lpstr>
      <vt:lpstr>Challenges &amp; Opportunities</vt:lpstr>
    </vt:vector>
  </TitlesOfParts>
  <Company>LAEDC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LAEDC</dc:creator>
  <cp:lastModifiedBy>Robert Kleinhenz</cp:lastModifiedBy>
  <cp:revision>714</cp:revision>
  <dcterms:created xsi:type="dcterms:W3CDTF">2012-06-12T20:47:11Z</dcterms:created>
  <dcterms:modified xsi:type="dcterms:W3CDTF">2015-11-10T17:21:15Z</dcterms:modified>
</cp:coreProperties>
</file>