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notesSlides/notesSlide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7.xml" ContentType="application/vnd.openxmlformats-officedocument.themeOverride+xml"/>
  <Override PartName="/ppt/notesSlides/notesSlide1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8.xml" ContentType="application/vnd.openxmlformats-officedocument.themeOverride+xml"/>
  <Override PartName="/ppt/notesSlides/notesSlide11.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9.xml" ContentType="application/vnd.openxmlformats-officedocument.themeOverride+xml"/>
  <Override PartName="/ppt/notesSlides/notesSlide12.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0.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27"/>
  </p:notesMasterIdLst>
  <p:sldIdLst>
    <p:sldId id="325" r:id="rId5"/>
    <p:sldId id="387" r:id="rId6"/>
    <p:sldId id="391" r:id="rId7"/>
    <p:sldId id="390" r:id="rId8"/>
    <p:sldId id="388" r:id="rId9"/>
    <p:sldId id="379" r:id="rId10"/>
    <p:sldId id="382" r:id="rId11"/>
    <p:sldId id="381" r:id="rId12"/>
    <p:sldId id="383" r:id="rId13"/>
    <p:sldId id="384" r:id="rId14"/>
    <p:sldId id="385" r:id="rId15"/>
    <p:sldId id="386" r:id="rId16"/>
    <p:sldId id="392" r:id="rId17"/>
    <p:sldId id="393" r:id="rId18"/>
    <p:sldId id="394" r:id="rId19"/>
    <p:sldId id="397" r:id="rId20"/>
    <p:sldId id="398" r:id="rId21"/>
    <p:sldId id="399" r:id="rId22"/>
    <p:sldId id="400" r:id="rId23"/>
    <p:sldId id="401" r:id="rId24"/>
    <p:sldId id="402" r:id="rId25"/>
    <p:sldId id="403" r:id="rId26"/>
  </p:sldIdLst>
  <p:sldSz cx="18288000" cy="13716000"/>
  <p:notesSz cx="6858000" cy="9144000"/>
  <p:defaultTextStyle>
    <a:defPPr>
      <a:defRPr lang="en-US"/>
    </a:defPPr>
    <a:lvl1pPr marL="0" algn="l" defTabSz="1219261" rtl="0" eaLnBrk="1" latinLnBrk="0" hangingPunct="1">
      <a:defRPr sz="4800" kern="1200">
        <a:solidFill>
          <a:schemeClr val="tx1"/>
        </a:solidFill>
        <a:latin typeface="+mn-lt"/>
        <a:ea typeface="+mn-ea"/>
        <a:cs typeface="+mn-cs"/>
      </a:defRPr>
    </a:lvl1pPr>
    <a:lvl2pPr marL="1219261" algn="l" defTabSz="1219261" rtl="0" eaLnBrk="1" latinLnBrk="0" hangingPunct="1">
      <a:defRPr sz="4800" kern="1200">
        <a:solidFill>
          <a:schemeClr val="tx1"/>
        </a:solidFill>
        <a:latin typeface="+mn-lt"/>
        <a:ea typeface="+mn-ea"/>
        <a:cs typeface="+mn-cs"/>
      </a:defRPr>
    </a:lvl2pPr>
    <a:lvl3pPr marL="2438522" algn="l" defTabSz="1219261" rtl="0" eaLnBrk="1" latinLnBrk="0" hangingPunct="1">
      <a:defRPr sz="4800" kern="1200">
        <a:solidFill>
          <a:schemeClr val="tx1"/>
        </a:solidFill>
        <a:latin typeface="+mn-lt"/>
        <a:ea typeface="+mn-ea"/>
        <a:cs typeface="+mn-cs"/>
      </a:defRPr>
    </a:lvl3pPr>
    <a:lvl4pPr marL="3657783" algn="l" defTabSz="1219261" rtl="0" eaLnBrk="1" latinLnBrk="0" hangingPunct="1">
      <a:defRPr sz="4800" kern="1200">
        <a:solidFill>
          <a:schemeClr val="tx1"/>
        </a:solidFill>
        <a:latin typeface="+mn-lt"/>
        <a:ea typeface="+mn-ea"/>
        <a:cs typeface="+mn-cs"/>
      </a:defRPr>
    </a:lvl4pPr>
    <a:lvl5pPr marL="4877044" algn="l" defTabSz="1219261" rtl="0" eaLnBrk="1" latinLnBrk="0" hangingPunct="1">
      <a:defRPr sz="4800" kern="1200">
        <a:solidFill>
          <a:schemeClr val="tx1"/>
        </a:solidFill>
        <a:latin typeface="+mn-lt"/>
        <a:ea typeface="+mn-ea"/>
        <a:cs typeface="+mn-cs"/>
      </a:defRPr>
    </a:lvl5pPr>
    <a:lvl6pPr marL="6096305" algn="l" defTabSz="1219261" rtl="0" eaLnBrk="1" latinLnBrk="0" hangingPunct="1">
      <a:defRPr sz="4800" kern="1200">
        <a:solidFill>
          <a:schemeClr val="tx1"/>
        </a:solidFill>
        <a:latin typeface="+mn-lt"/>
        <a:ea typeface="+mn-ea"/>
        <a:cs typeface="+mn-cs"/>
      </a:defRPr>
    </a:lvl6pPr>
    <a:lvl7pPr marL="7315566" algn="l" defTabSz="1219261" rtl="0" eaLnBrk="1" latinLnBrk="0" hangingPunct="1">
      <a:defRPr sz="4800" kern="1200">
        <a:solidFill>
          <a:schemeClr val="tx1"/>
        </a:solidFill>
        <a:latin typeface="+mn-lt"/>
        <a:ea typeface="+mn-ea"/>
        <a:cs typeface="+mn-cs"/>
      </a:defRPr>
    </a:lvl7pPr>
    <a:lvl8pPr marL="8534827" algn="l" defTabSz="1219261" rtl="0" eaLnBrk="1" latinLnBrk="0" hangingPunct="1">
      <a:defRPr sz="4800" kern="1200">
        <a:solidFill>
          <a:schemeClr val="tx1"/>
        </a:solidFill>
        <a:latin typeface="+mn-lt"/>
        <a:ea typeface="+mn-ea"/>
        <a:cs typeface="+mn-cs"/>
      </a:defRPr>
    </a:lvl8pPr>
    <a:lvl9pPr marL="9754088" algn="l" defTabSz="1219261" rtl="0" eaLnBrk="1" latinLnBrk="0" hangingPunct="1">
      <a:defRPr sz="4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18812"/>
    <a:srgbClr val="FFCF00"/>
    <a:srgbClr val="4B5058"/>
    <a:srgbClr val="FFFFFF"/>
    <a:srgbClr val="FFD707"/>
    <a:srgbClr val="F5CE46"/>
    <a:srgbClr val="AA8B00"/>
    <a:srgbClr val="FFF72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40" autoAdjust="0"/>
    <p:restoredTop sz="75531" autoAdjust="0"/>
  </p:normalViewPr>
  <p:slideViewPr>
    <p:cSldViewPr snapToGrid="0" snapToObjects="1">
      <p:cViewPr varScale="1">
        <p:scale>
          <a:sx n="79" d="100"/>
          <a:sy n="79" d="100"/>
        </p:scale>
        <p:origin x="138" y="1020"/>
      </p:cViewPr>
      <p:guideLst>
        <p:guide orient="horz" pos="4320"/>
        <p:guide pos="57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irds2\irds2new\share\TimSechang\Surveys\BCSSE\Findings%202023.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Book1"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irds2\irds2new\share\TimSechang\Surveys\BCSSE\Findings%202023.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irds2\irds2new\share\TimSechang\Surveys\BCSSE\Findings%202023.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irds2\irds2new\share\TimSechang\Surveys\BCSSE\Findings%202023.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Book1"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Book1"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Book1"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60" b="1" i="0" u="none" strike="noStrike" kern="1200" cap="all" baseline="0">
                <a:solidFill>
                  <a:schemeClr val="tx1">
                    <a:lumMod val="65000"/>
                    <a:lumOff val="35000"/>
                  </a:schemeClr>
                </a:solidFill>
                <a:latin typeface="+mn-lt"/>
                <a:ea typeface="+mn-ea"/>
                <a:cs typeface="+mn-cs"/>
              </a:defRPr>
            </a:pPr>
            <a:r>
              <a:rPr lang="en-US" dirty="0"/>
              <a:t>FTF gender</a:t>
            </a:r>
          </a:p>
        </c:rich>
      </c:tx>
      <c:layout>
        <c:manualLayout>
          <c:xMode val="edge"/>
          <c:yMode val="edge"/>
          <c:x val="0.38556874280030906"/>
          <c:y val="2.0525451559934318E-2"/>
        </c:manualLayout>
      </c:layout>
      <c:overlay val="0"/>
      <c:spPr>
        <a:noFill/>
        <a:ln>
          <a:noFill/>
        </a:ln>
        <a:effectLst/>
      </c:spPr>
      <c:txPr>
        <a:bodyPr rot="0" spcFirstLastPara="1" vertOverflow="ellipsis" vert="horz" wrap="square" anchor="ctr" anchorCtr="1"/>
        <a:lstStyle/>
        <a:p>
          <a:pPr>
            <a:defRPr sz="216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8212-4808-85C9-50E340F97837}"/>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8212-4808-85C9-50E340F97837}"/>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8212-4808-85C9-50E340F97837}"/>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8212-4808-85C9-50E340F97837}"/>
              </c:ext>
            </c:extLst>
          </c:dPt>
          <c:dLbls>
            <c:dLbl>
              <c:idx val="0"/>
              <c:spPr>
                <a:solidFill>
                  <a:sysClr val="window" lastClr="FFFFFF"/>
                </a:solidFill>
                <a:ln>
                  <a:solidFill>
                    <a:srgbClr val="4472C4"/>
                  </a:solidFill>
                </a:ln>
                <a:effectLst/>
              </c:spPr>
              <c:txPr>
                <a:bodyPr rot="0" spcFirstLastPara="1" vertOverflow="clip" horzOverflow="clip" vert="horz" wrap="square" lIns="36576" tIns="18288" rIns="36576" bIns="18288" anchor="ctr" anchorCtr="1">
                  <a:spAutoFit/>
                </a:bodyPr>
                <a:lstStyle/>
                <a:p>
                  <a:pPr>
                    <a:defRPr sz="1800" b="1" i="0" u="none" strike="noStrike" kern="120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1-8212-4808-85C9-50E340F97837}"/>
                </c:ext>
              </c:extLst>
            </c:dLbl>
            <c:dLbl>
              <c:idx val="1"/>
              <c:spPr>
                <a:solidFill>
                  <a:sysClr val="window" lastClr="FFFFFF"/>
                </a:solidFill>
                <a:ln>
                  <a:solidFill>
                    <a:srgbClr val="4472C4"/>
                  </a:solidFill>
                </a:ln>
                <a:effectLst/>
              </c:spPr>
              <c:txPr>
                <a:bodyPr rot="0" spcFirstLastPara="1" vertOverflow="clip" horzOverflow="clip" vert="horz" wrap="square" lIns="36576" tIns="18288" rIns="36576" bIns="18288" anchor="ctr" anchorCtr="1">
                  <a:spAutoFit/>
                </a:bodyPr>
                <a:lstStyle/>
                <a:p>
                  <a:pPr>
                    <a:defRPr sz="1800" b="1" i="0" u="none" strike="noStrike" kern="120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3-8212-4808-85C9-50E340F97837}"/>
                </c:ext>
              </c:extLst>
            </c:dLbl>
            <c:dLbl>
              <c:idx val="2"/>
              <c:layout>
                <c:manualLayout>
                  <c:x val="-0.11877777596588178"/>
                  <c:y val="6.3168051887332072E-2"/>
                </c:manualLayout>
              </c:layout>
              <c:spPr>
                <a:solidFill>
                  <a:sysClr val="window" lastClr="FFFFFF"/>
                </a:solidFill>
                <a:ln>
                  <a:solidFill>
                    <a:srgbClr val="4472C4"/>
                  </a:solidFill>
                </a:ln>
                <a:effectLst/>
              </c:spPr>
              <c:txPr>
                <a:bodyPr rot="0" spcFirstLastPara="1" vertOverflow="clip" horzOverflow="clip" vert="horz" wrap="square" lIns="36576" tIns="18288" rIns="36576" bIns="18288" anchor="ctr" anchorCtr="1">
                  <a:spAutoFit/>
                </a:bodyPr>
                <a:lstStyle/>
                <a:p>
                  <a:pPr>
                    <a:defRPr sz="1800" b="1" i="0" u="none" strike="noStrike" kern="1200" baseline="0">
                      <a:solidFill>
                        <a:schemeClr val="accent3"/>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5-8212-4808-85C9-50E340F97837}"/>
                </c:ext>
              </c:extLst>
            </c:dLbl>
            <c:dLbl>
              <c:idx val="3"/>
              <c:layout>
                <c:manualLayout>
                  <c:x val="0.2664885999234527"/>
                  <c:y val="3.2602865490235909E-2"/>
                </c:manualLayout>
              </c:layout>
              <c:spPr>
                <a:solidFill>
                  <a:sysClr val="window" lastClr="FFFFFF"/>
                </a:solidFill>
                <a:ln>
                  <a:solidFill>
                    <a:srgbClr val="4472C4"/>
                  </a:solidFill>
                </a:ln>
                <a:effectLst/>
              </c:spPr>
              <c:txPr>
                <a:bodyPr rot="0" spcFirstLastPara="1" vertOverflow="clip" horzOverflow="clip" vert="horz" wrap="square" lIns="36576" tIns="18288" rIns="36576" bIns="18288" anchor="ctr" anchorCtr="1">
                  <a:spAutoFit/>
                </a:bodyPr>
                <a:lstStyle/>
                <a:p>
                  <a:pPr>
                    <a:defRPr sz="1800" b="1" i="0" u="none" strike="noStrike" kern="1200" baseline="0">
                      <a:solidFill>
                        <a:schemeClr val="accent4"/>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7-8212-4808-85C9-50E340F97837}"/>
                </c:ext>
              </c:extLst>
            </c:dLbl>
            <c:spPr>
              <a:solidFill>
                <a:sysClr val="window" lastClr="FFFFFF"/>
              </a:solidFill>
              <a:ln>
                <a:solidFill>
                  <a:srgbClr val="4472C4"/>
                </a:solidFill>
              </a:ln>
              <a:effectLst/>
            </c:sp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Demographics!$A$3:$A$6</c:f>
              <c:strCache>
                <c:ptCount val="4"/>
                <c:pt idx="0">
                  <c:v>Male</c:v>
                </c:pt>
                <c:pt idx="1">
                  <c:v>Female</c:v>
                </c:pt>
                <c:pt idx="2">
                  <c:v>Another gender identity</c:v>
                </c:pt>
                <c:pt idx="3">
                  <c:v>Prefer not to respond</c:v>
                </c:pt>
              </c:strCache>
            </c:strRef>
          </c:cat>
          <c:val>
            <c:numRef>
              <c:f>Demographics!$B$3:$B$6</c:f>
              <c:numCache>
                <c:formatCode>0%</c:formatCode>
                <c:ptCount val="4"/>
                <c:pt idx="0">
                  <c:v>0.39</c:v>
                </c:pt>
                <c:pt idx="1">
                  <c:v>0.56999999999999995</c:v>
                </c:pt>
                <c:pt idx="2">
                  <c:v>0.02</c:v>
                </c:pt>
                <c:pt idx="3">
                  <c:v>0.03</c:v>
                </c:pt>
              </c:numCache>
            </c:numRef>
          </c:val>
          <c:extLst>
            <c:ext xmlns:c16="http://schemas.microsoft.com/office/drawing/2014/chart" uri="{C3380CC4-5D6E-409C-BE32-E72D297353CC}">
              <c16:uniqueId val="{00000008-8212-4808-85C9-50E340F97837}"/>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360" b="0" i="0" u="none" strike="noStrike" kern="1200" spc="0" baseline="0">
                <a:solidFill>
                  <a:schemeClr val="tx1">
                    <a:lumMod val="65000"/>
                    <a:lumOff val="35000"/>
                  </a:schemeClr>
                </a:solidFill>
                <a:latin typeface="+mn-lt"/>
                <a:ea typeface="+mn-ea"/>
                <a:cs typeface="+mn-cs"/>
              </a:defRPr>
            </a:pPr>
            <a:r>
              <a:rPr lang="en-US"/>
              <a:t>Student faculty interaction</a:t>
            </a:r>
          </a:p>
        </c:rich>
      </c:tx>
      <c:overlay val="0"/>
      <c:spPr>
        <a:noFill/>
        <a:ln>
          <a:noFill/>
        </a:ln>
        <a:effectLst/>
      </c:spPr>
      <c:txPr>
        <a:bodyPr rot="0" spcFirstLastPara="1" vertOverflow="ellipsis" vert="horz" wrap="square" anchor="ctr" anchorCtr="1"/>
        <a:lstStyle/>
        <a:p>
          <a:pPr>
            <a:defRPr sz="33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1"/>
          <c:order val="0"/>
          <c:tx>
            <c:strRef>
              <c:f>Sheet7!$F$1</c:f>
              <c:strCache>
                <c:ptCount val="1"/>
                <c:pt idx="0">
                  <c:v>TR</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anchor="ctr" anchorCtr="1"/>
              <a:lstStyle/>
              <a:p>
                <a:pPr>
                  <a:defRPr sz="2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Sheet7!$C$27:$C$30</c:f>
              <c:strCache>
                <c:ptCount val="4"/>
                <c:pt idx="0">
                  <c:v>Talk about career plans with a faculty member </c:v>
                </c:pt>
                <c:pt idx="1">
                  <c:v>Discuss course topics, ideas, or concepts with a faculty member outside of class </c:v>
                </c:pt>
                <c:pt idx="2">
                  <c:v>Work with a faculty member on activities other than coursework (committees, student groups, etc.) </c:v>
                </c:pt>
                <c:pt idx="3">
                  <c:v>Discuss your academic performance with a faculty member </c:v>
                </c:pt>
              </c:strCache>
            </c:strRef>
          </c:cat>
          <c:val>
            <c:numRef>
              <c:f>Sheet7!$F$27:$F$30</c:f>
              <c:numCache>
                <c:formatCode>0%</c:formatCode>
                <c:ptCount val="4"/>
                <c:pt idx="0">
                  <c:v>0.54647435896999996</c:v>
                </c:pt>
                <c:pt idx="1">
                  <c:v>0.40960000000000002</c:v>
                </c:pt>
                <c:pt idx="2">
                  <c:v>0.34134615385</c:v>
                </c:pt>
                <c:pt idx="3">
                  <c:v>0.57234726688000004</c:v>
                </c:pt>
              </c:numCache>
            </c:numRef>
          </c:val>
          <c:extLst>
            <c:ext xmlns:c16="http://schemas.microsoft.com/office/drawing/2014/chart" uri="{C3380CC4-5D6E-409C-BE32-E72D297353CC}">
              <c16:uniqueId val="{00000000-0C56-420A-9B11-488096C8386E}"/>
            </c:ext>
          </c:extLst>
        </c:ser>
        <c:ser>
          <c:idx val="0"/>
          <c:order val="1"/>
          <c:tx>
            <c:strRef>
              <c:f>Sheet7!$E$1</c:f>
              <c:strCache>
                <c:ptCount val="1"/>
                <c:pt idx="0">
                  <c:v>FY</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2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Sheet7!$C$27:$C$30</c:f>
              <c:strCache>
                <c:ptCount val="4"/>
                <c:pt idx="0">
                  <c:v>Talk about career plans with a faculty member </c:v>
                </c:pt>
                <c:pt idx="1">
                  <c:v>Discuss course topics, ideas, or concepts with a faculty member outside of class </c:v>
                </c:pt>
                <c:pt idx="2">
                  <c:v>Work with a faculty member on activities other than coursework (committees, student groups, etc.) </c:v>
                </c:pt>
                <c:pt idx="3">
                  <c:v>Discuss your academic performance with a faculty member </c:v>
                </c:pt>
              </c:strCache>
            </c:strRef>
          </c:cat>
          <c:val>
            <c:numRef>
              <c:f>Sheet7!$E$27:$E$30</c:f>
              <c:numCache>
                <c:formatCode>0%</c:formatCode>
                <c:ptCount val="4"/>
                <c:pt idx="0">
                  <c:v>0.56517094017000002</c:v>
                </c:pt>
                <c:pt idx="1">
                  <c:v>0.44658119658000001</c:v>
                </c:pt>
                <c:pt idx="2">
                  <c:v>0.42994652406</c:v>
                </c:pt>
                <c:pt idx="3">
                  <c:v>0.53632478632000002</c:v>
                </c:pt>
              </c:numCache>
            </c:numRef>
          </c:val>
          <c:extLst>
            <c:ext xmlns:c16="http://schemas.microsoft.com/office/drawing/2014/chart" uri="{C3380CC4-5D6E-409C-BE32-E72D297353CC}">
              <c16:uniqueId val="{00000001-0C56-420A-9B11-488096C8386E}"/>
            </c:ext>
          </c:extLst>
        </c:ser>
        <c:dLbls>
          <c:dLblPos val="outEnd"/>
          <c:showLegendKey val="0"/>
          <c:showVal val="1"/>
          <c:showCatName val="0"/>
          <c:showSerName val="0"/>
          <c:showPercent val="0"/>
          <c:showBubbleSize val="0"/>
        </c:dLbls>
        <c:gapWidth val="182"/>
        <c:axId val="941803312"/>
        <c:axId val="529602336"/>
      </c:barChart>
      <c:catAx>
        <c:axId val="941803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529602336"/>
        <c:crosses val="autoZero"/>
        <c:auto val="1"/>
        <c:lblAlgn val="ctr"/>
        <c:lblOffset val="100"/>
        <c:noMultiLvlLbl val="0"/>
      </c:catAx>
      <c:valAx>
        <c:axId val="52960233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941803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800"/>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360" b="0" i="0" u="none" strike="noStrike" kern="1200" spc="0" baseline="0">
                <a:solidFill>
                  <a:schemeClr val="tx1">
                    <a:lumMod val="65000"/>
                    <a:lumOff val="35000"/>
                  </a:schemeClr>
                </a:solidFill>
                <a:latin typeface="+mn-lt"/>
                <a:ea typeface="+mn-ea"/>
                <a:cs typeface="+mn-cs"/>
              </a:defRPr>
            </a:pPr>
            <a:r>
              <a:rPr lang="en-US"/>
              <a:t>Supportive Campus Environment</a:t>
            </a:r>
          </a:p>
        </c:rich>
      </c:tx>
      <c:overlay val="0"/>
      <c:spPr>
        <a:noFill/>
        <a:ln>
          <a:noFill/>
        </a:ln>
        <a:effectLst/>
      </c:spPr>
      <c:txPr>
        <a:bodyPr rot="0" spcFirstLastPara="1" vertOverflow="ellipsis" vert="horz" wrap="square" anchor="ctr" anchorCtr="1"/>
        <a:lstStyle/>
        <a:p>
          <a:pPr>
            <a:defRPr sz="33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1"/>
          <c:order val="0"/>
          <c:tx>
            <c:strRef>
              <c:f>Sheet7!$F$1</c:f>
              <c:strCache>
                <c:ptCount val="1"/>
                <c:pt idx="0">
                  <c:v>TR</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anchor="ctr" anchorCtr="1"/>
              <a:lstStyle/>
              <a:p>
                <a:pPr>
                  <a:defRPr sz="2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Sheet7!$C$31:$C$37</c:f>
              <c:strCache>
                <c:ptCount val="7"/>
                <c:pt idx="0">
                  <c:v>Support to help students succeed academically </c:v>
                </c:pt>
                <c:pt idx="1">
                  <c:v>Opportunities to attend campus activities and events </c:v>
                </c:pt>
                <c:pt idx="2">
                  <c:v>Opportunities to interact with students from different backgrounds (social, racial, ethnic, religious, etc.) </c:v>
                </c:pt>
                <c:pt idx="3">
                  <c:v>Help managing your non-academic responsibilities (work, family, etc.) </c:v>
                </c:pt>
                <c:pt idx="4">
                  <c:v>Learning support services (tutoring, writing center, success coaches, etc.) </c:v>
                </c:pt>
                <c:pt idx="5">
                  <c:v>Opportunities to be involved socially </c:v>
                </c:pt>
                <c:pt idx="6">
                  <c:v>A challenging academic experience </c:v>
                </c:pt>
              </c:strCache>
            </c:strRef>
          </c:cat>
          <c:val>
            <c:numRef>
              <c:f>Sheet7!$F$31:$F$37</c:f>
              <c:numCache>
                <c:formatCode>0%</c:formatCode>
                <c:ptCount val="7"/>
                <c:pt idx="0">
                  <c:v>0.76388888888999995</c:v>
                </c:pt>
                <c:pt idx="1">
                  <c:v>0.45644599303</c:v>
                </c:pt>
                <c:pt idx="2">
                  <c:v>0.61979166666999996</c:v>
                </c:pt>
                <c:pt idx="3">
                  <c:v>0.59652173912999995</c:v>
                </c:pt>
                <c:pt idx="4">
                  <c:v>0.63410301954000003</c:v>
                </c:pt>
                <c:pt idx="5">
                  <c:v>0.47038327526000001</c:v>
                </c:pt>
                <c:pt idx="6">
                  <c:v>0.37565217391</c:v>
                </c:pt>
              </c:numCache>
            </c:numRef>
          </c:val>
          <c:extLst>
            <c:ext xmlns:c16="http://schemas.microsoft.com/office/drawing/2014/chart" uri="{C3380CC4-5D6E-409C-BE32-E72D297353CC}">
              <c16:uniqueId val="{00000000-B0D9-464D-AE5D-A029638C1829}"/>
            </c:ext>
          </c:extLst>
        </c:ser>
        <c:ser>
          <c:idx val="0"/>
          <c:order val="1"/>
          <c:tx>
            <c:strRef>
              <c:f>Sheet7!$E$1</c:f>
              <c:strCache>
                <c:ptCount val="1"/>
                <c:pt idx="0">
                  <c:v>FY</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2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Sheet7!$C$31:$C$37</c:f>
              <c:strCache>
                <c:ptCount val="7"/>
                <c:pt idx="0">
                  <c:v>Support to help students succeed academically </c:v>
                </c:pt>
                <c:pt idx="1">
                  <c:v>Opportunities to attend campus activities and events </c:v>
                </c:pt>
                <c:pt idx="2">
                  <c:v>Opportunities to interact with students from different backgrounds (social, racial, ethnic, religious, etc.) </c:v>
                </c:pt>
                <c:pt idx="3">
                  <c:v>Help managing your non-academic responsibilities (work, family, etc.) </c:v>
                </c:pt>
                <c:pt idx="4">
                  <c:v>Learning support services (tutoring, writing center, success coaches, etc.) </c:v>
                </c:pt>
                <c:pt idx="5">
                  <c:v>Opportunities to be involved socially </c:v>
                </c:pt>
                <c:pt idx="6">
                  <c:v>A challenging academic experience </c:v>
                </c:pt>
              </c:strCache>
            </c:strRef>
          </c:cat>
          <c:val>
            <c:numRef>
              <c:f>Sheet7!$E$31:$E$37</c:f>
              <c:numCache>
                <c:formatCode>0%</c:formatCode>
                <c:ptCount val="7"/>
                <c:pt idx="0">
                  <c:v>0.61520737326999997</c:v>
                </c:pt>
                <c:pt idx="1">
                  <c:v>0.43433179723999998</c:v>
                </c:pt>
                <c:pt idx="2">
                  <c:v>0.51668584579999999</c:v>
                </c:pt>
                <c:pt idx="3">
                  <c:v>0.47235023041000002</c:v>
                </c:pt>
                <c:pt idx="4">
                  <c:v>0.52488151659000004</c:v>
                </c:pt>
                <c:pt idx="5">
                  <c:v>0.46889400922000002</c:v>
                </c:pt>
                <c:pt idx="6">
                  <c:v>0.24395857306999999</c:v>
                </c:pt>
              </c:numCache>
            </c:numRef>
          </c:val>
          <c:extLst>
            <c:ext xmlns:c16="http://schemas.microsoft.com/office/drawing/2014/chart" uri="{C3380CC4-5D6E-409C-BE32-E72D297353CC}">
              <c16:uniqueId val="{00000001-B0D9-464D-AE5D-A029638C1829}"/>
            </c:ext>
          </c:extLst>
        </c:ser>
        <c:dLbls>
          <c:dLblPos val="outEnd"/>
          <c:showLegendKey val="0"/>
          <c:showVal val="1"/>
          <c:showCatName val="0"/>
          <c:showSerName val="0"/>
          <c:showPercent val="0"/>
          <c:showBubbleSize val="0"/>
        </c:dLbls>
        <c:gapWidth val="182"/>
        <c:axId val="941803312"/>
        <c:axId val="529602336"/>
      </c:barChart>
      <c:catAx>
        <c:axId val="941803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529602336"/>
        <c:crosses val="autoZero"/>
        <c:auto val="1"/>
        <c:lblAlgn val="ctr"/>
        <c:lblOffset val="100"/>
        <c:noMultiLvlLbl val="0"/>
      </c:catAx>
      <c:valAx>
        <c:axId val="52960233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941803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8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60" b="1" i="0" u="none" strike="noStrike" kern="1200" cap="all" baseline="0">
                <a:solidFill>
                  <a:schemeClr val="tx1">
                    <a:lumMod val="65000"/>
                    <a:lumOff val="35000"/>
                  </a:schemeClr>
                </a:solidFill>
                <a:latin typeface="+mn-lt"/>
                <a:ea typeface="+mn-ea"/>
                <a:cs typeface="+mn-cs"/>
              </a:defRPr>
            </a:pPr>
            <a:r>
              <a:rPr lang="en-US"/>
              <a:t>TS gender</a:t>
            </a:r>
          </a:p>
        </c:rich>
      </c:tx>
      <c:layout>
        <c:manualLayout>
          <c:xMode val="edge"/>
          <c:yMode val="edge"/>
          <c:x val="0.38556874280030906"/>
          <c:y val="2.0525451559934318E-2"/>
        </c:manualLayout>
      </c:layout>
      <c:overlay val="0"/>
      <c:spPr>
        <a:noFill/>
        <a:ln>
          <a:noFill/>
        </a:ln>
        <a:effectLst/>
      </c:spPr>
      <c:txPr>
        <a:bodyPr rot="0" spcFirstLastPara="1" vertOverflow="ellipsis" vert="horz" wrap="square" anchor="ctr" anchorCtr="1"/>
        <a:lstStyle/>
        <a:p>
          <a:pPr>
            <a:defRPr sz="216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0757-47C6-9C1E-2C7F4FF51EF7}"/>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0757-47C6-9C1E-2C7F4FF51EF7}"/>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0757-47C6-9C1E-2C7F4FF51EF7}"/>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0757-47C6-9C1E-2C7F4FF51EF7}"/>
              </c:ext>
            </c:extLst>
          </c:dPt>
          <c:dLbls>
            <c:dLbl>
              <c:idx val="0"/>
              <c:spPr>
                <a:solidFill>
                  <a:sysClr val="window" lastClr="FFFFFF"/>
                </a:solidFill>
                <a:ln>
                  <a:solidFill>
                    <a:srgbClr val="4472C4"/>
                  </a:solidFill>
                </a:ln>
                <a:effectLst/>
              </c:spPr>
              <c:txPr>
                <a:bodyPr rot="0" spcFirstLastPara="1" vertOverflow="clip" horzOverflow="clip" vert="horz" wrap="square" lIns="36576" tIns="18288" rIns="36576" bIns="18288" anchor="ctr" anchorCtr="1">
                  <a:spAutoFit/>
                </a:bodyPr>
                <a:lstStyle/>
                <a:p>
                  <a:pPr>
                    <a:defRPr sz="1800" b="1" i="0" u="none" strike="noStrike" kern="120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1-0757-47C6-9C1E-2C7F4FF51EF7}"/>
                </c:ext>
              </c:extLst>
            </c:dLbl>
            <c:dLbl>
              <c:idx val="1"/>
              <c:spPr>
                <a:solidFill>
                  <a:sysClr val="window" lastClr="FFFFFF"/>
                </a:solidFill>
                <a:ln>
                  <a:solidFill>
                    <a:srgbClr val="4472C4"/>
                  </a:solidFill>
                </a:ln>
                <a:effectLst/>
              </c:spPr>
              <c:txPr>
                <a:bodyPr rot="0" spcFirstLastPara="1" vertOverflow="clip" horzOverflow="clip" vert="horz" wrap="square" lIns="36576" tIns="18288" rIns="36576" bIns="18288" anchor="ctr" anchorCtr="1">
                  <a:spAutoFit/>
                </a:bodyPr>
                <a:lstStyle/>
                <a:p>
                  <a:pPr>
                    <a:defRPr sz="1800" b="1" i="0" u="none" strike="noStrike" kern="120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3-0757-47C6-9C1E-2C7F4FF51EF7}"/>
                </c:ext>
              </c:extLst>
            </c:dLbl>
            <c:dLbl>
              <c:idx val="2"/>
              <c:layout>
                <c:manualLayout>
                  <c:x val="-0.20773905368487067"/>
                  <c:y val="5.1761326696089162E-2"/>
                </c:manualLayout>
              </c:layout>
              <c:spPr>
                <a:solidFill>
                  <a:sysClr val="window" lastClr="FFFFFF"/>
                </a:solidFill>
                <a:ln>
                  <a:solidFill>
                    <a:srgbClr val="4472C4"/>
                  </a:solidFill>
                </a:ln>
                <a:effectLst/>
              </c:spPr>
              <c:txPr>
                <a:bodyPr rot="0" spcFirstLastPara="1" vertOverflow="clip" horzOverflow="clip" vert="horz" wrap="square" lIns="36576" tIns="18288" rIns="36576" bIns="18288" anchor="ctr" anchorCtr="1">
                  <a:spAutoFit/>
                </a:bodyPr>
                <a:lstStyle/>
                <a:p>
                  <a:pPr>
                    <a:defRPr sz="1800" b="1" i="0" u="none" strike="noStrike" kern="1200" baseline="0">
                      <a:solidFill>
                        <a:schemeClr val="accent3"/>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5-0757-47C6-9C1E-2C7F4FF51EF7}"/>
                </c:ext>
              </c:extLst>
            </c:dLbl>
            <c:dLbl>
              <c:idx val="3"/>
              <c:layout>
                <c:manualLayout>
                  <c:x val="0.25752775250190579"/>
                  <c:y val="3.5641198151687404E-3"/>
                </c:manualLayout>
              </c:layout>
              <c:spPr>
                <a:solidFill>
                  <a:sysClr val="window" lastClr="FFFFFF"/>
                </a:solidFill>
                <a:ln>
                  <a:solidFill>
                    <a:srgbClr val="4472C4"/>
                  </a:solidFill>
                </a:ln>
                <a:effectLst/>
              </c:spPr>
              <c:txPr>
                <a:bodyPr rot="0" spcFirstLastPara="1" vertOverflow="clip" horzOverflow="clip" vert="horz" wrap="square" lIns="36576" tIns="18288" rIns="36576" bIns="18288" anchor="ctr" anchorCtr="1">
                  <a:spAutoFit/>
                </a:bodyPr>
                <a:lstStyle/>
                <a:p>
                  <a:pPr>
                    <a:defRPr sz="1800" b="1" i="0" u="none" strike="noStrike" kern="1200" baseline="0">
                      <a:solidFill>
                        <a:schemeClr val="accent4"/>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7-0757-47C6-9C1E-2C7F4FF51EF7}"/>
                </c:ext>
              </c:extLst>
            </c:dLbl>
            <c:spPr>
              <a:solidFill>
                <a:sysClr val="window" lastClr="FFFFFF"/>
              </a:solidFill>
              <a:ln>
                <a:solidFill>
                  <a:srgbClr val="4472C4"/>
                </a:solidFill>
              </a:ln>
              <a:effectLst/>
            </c:sp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Demographics!$A$26:$A$29</c:f>
              <c:strCache>
                <c:ptCount val="4"/>
                <c:pt idx="0">
                  <c:v>Male</c:v>
                </c:pt>
                <c:pt idx="1">
                  <c:v>Female</c:v>
                </c:pt>
                <c:pt idx="2">
                  <c:v>Another gender identity</c:v>
                </c:pt>
                <c:pt idx="3">
                  <c:v>Prefer not to respond</c:v>
                </c:pt>
              </c:strCache>
            </c:strRef>
          </c:cat>
          <c:val>
            <c:numRef>
              <c:f>Demographics!$B$26:$B$29</c:f>
              <c:numCache>
                <c:formatCode>0%</c:formatCode>
                <c:ptCount val="4"/>
                <c:pt idx="0">
                  <c:v>0.32</c:v>
                </c:pt>
                <c:pt idx="1">
                  <c:v>0.63</c:v>
                </c:pt>
                <c:pt idx="2">
                  <c:v>0.02</c:v>
                </c:pt>
                <c:pt idx="3">
                  <c:v>0.03</c:v>
                </c:pt>
              </c:numCache>
            </c:numRef>
          </c:val>
          <c:extLst>
            <c:ext xmlns:c16="http://schemas.microsoft.com/office/drawing/2014/chart" uri="{C3380CC4-5D6E-409C-BE32-E72D297353CC}">
              <c16:uniqueId val="{00000008-0757-47C6-9C1E-2C7F4FF51EF7}"/>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1" i="0" u="none" strike="noStrike" kern="1200" cap="all" baseline="0">
                <a:solidFill>
                  <a:schemeClr val="tx1">
                    <a:lumMod val="65000"/>
                    <a:lumOff val="35000"/>
                  </a:schemeClr>
                </a:solidFill>
                <a:latin typeface="+mn-lt"/>
                <a:ea typeface="+mn-ea"/>
                <a:cs typeface="+mn-cs"/>
              </a:defRPr>
            </a:pPr>
            <a:r>
              <a:rPr lang="en-US"/>
              <a:t>FY Ethnicity</a:t>
            </a:r>
          </a:p>
        </c:rich>
      </c:tx>
      <c:overlay val="0"/>
      <c:spPr>
        <a:noFill/>
        <a:ln>
          <a:noFill/>
        </a:ln>
        <a:effectLst/>
      </c:spPr>
      <c:txPr>
        <a:bodyPr rot="0" spcFirstLastPara="1" vertOverflow="ellipsis" vert="horz" wrap="square" anchor="ctr" anchorCtr="1"/>
        <a:lstStyle/>
        <a:p>
          <a:pPr>
            <a:defRPr sz="192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1929769276713157"/>
          <c:y val="0.13288693836288146"/>
          <c:w val="0.59470164229868772"/>
          <c:h val="0.78936072505029609"/>
        </c:manualLayout>
      </c:layout>
      <c:pieChart>
        <c:varyColors val="1"/>
        <c:ser>
          <c:idx val="0"/>
          <c:order val="0"/>
          <c:explosion val="2"/>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AEE5-4E53-8ECA-9473EE0C6E10}"/>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AEE5-4E53-8ECA-9473EE0C6E10}"/>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AEE5-4E53-8ECA-9473EE0C6E10}"/>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AEE5-4E53-8ECA-9473EE0C6E10}"/>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AEE5-4E53-8ECA-9473EE0C6E10}"/>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AEE5-4E53-8ECA-9473EE0C6E10}"/>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AEE5-4E53-8ECA-9473EE0C6E10}"/>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AEE5-4E53-8ECA-9473EE0C6E10}"/>
              </c:ext>
            </c:extLst>
          </c:dPt>
          <c:dLbls>
            <c:dLbl>
              <c:idx val="0"/>
              <c:spPr>
                <a:solidFill>
                  <a:sysClr val="window" lastClr="FFFFFF"/>
                </a:solidFill>
                <a:ln>
                  <a:solidFill>
                    <a:srgbClr val="4472C4"/>
                  </a:solidFill>
                </a:ln>
                <a:effectLst/>
              </c:spPr>
              <c:txPr>
                <a:bodyPr rot="0" spcFirstLastPara="1" vertOverflow="clip" horzOverflow="clip" vert="horz" wrap="square" lIns="36576" tIns="18288" rIns="36576" bIns="18288" anchor="ctr" anchorCtr="1">
                  <a:spAutoFit/>
                </a:bodyPr>
                <a:lstStyle/>
                <a:p>
                  <a:pPr>
                    <a:defRPr sz="1600" b="1" i="0" u="none" strike="noStrike" kern="120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1-AEE5-4E53-8ECA-9473EE0C6E10}"/>
                </c:ext>
              </c:extLst>
            </c:dLbl>
            <c:dLbl>
              <c:idx val="1"/>
              <c:spPr>
                <a:solidFill>
                  <a:sysClr val="window" lastClr="FFFFFF"/>
                </a:solidFill>
                <a:ln>
                  <a:solidFill>
                    <a:srgbClr val="4472C4"/>
                  </a:solidFill>
                </a:ln>
                <a:effectLst/>
              </c:spPr>
              <c:txPr>
                <a:bodyPr rot="0" spcFirstLastPara="1" vertOverflow="clip" horzOverflow="clip" vert="horz" wrap="square" lIns="36576" tIns="18288" rIns="36576" bIns="18288" anchor="ctr" anchorCtr="1">
                  <a:spAutoFit/>
                </a:bodyPr>
                <a:lstStyle/>
                <a:p>
                  <a:pPr>
                    <a:defRPr sz="1600" b="1" i="0" u="none" strike="noStrike" kern="120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3-AEE5-4E53-8ECA-9473EE0C6E10}"/>
                </c:ext>
              </c:extLst>
            </c:dLbl>
            <c:dLbl>
              <c:idx val="2"/>
              <c:layout>
                <c:manualLayout>
                  <c:x val="-4.0981081442739875E-2"/>
                  <c:y val="-0.15298622280763582"/>
                </c:manualLayout>
              </c:layout>
              <c:spPr>
                <a:solidFill>
                  <a:sysClr val="window" lastClr="FFFFFF"/>
                </a:solidFill>
                <a:ln>
                  <a:solidFill>
                    <a:srgbClr val="4472C4"/>
                  </a:solidFill>
                </a:ln>
                <a:effectLst/>
              </c:spPr>
              <c:txPr>
                <a:bodyPr rot="0" spcFirstLastPara="1" vertOverflow="clip" horzOverflow="clip" vert="horz" wrap="square" lIns="36576" tIns="18288" rIns="36576" bIns="18288" anchor="ctr" anchorCtr="1">
                  <a:spAutoFit/>
                </a:bodyPr>
                <a:lstStyle/>
                <a:p>
                  <a:pPr>
                    <a:defRPr sz="1600" b="1" i="0" u="none" strike="noStrike" kern="1200" baseline="0">
                      <a:solidFill>
                        <a:schemeClr val="accent3"/>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5-AEE5-4E53-8ECA-9473EE0C6E10}"/>
                </c:ext>
              </c:extLst>
            </c:dLbl>
            <c:dLbl>
              <c:idx val="3"/>
              <c:layout>
                <c:manualLayout>
                  <c:x val="-8.4800788482460691E-3"/>
                  <c:y val="0.16603141022646645"/>
                </c:manualLayout>
              </c:layout>
              <c:spPr>
                <a:solidFill>
                  <a:sysClr val="window" lastClr="FFFFFF"/>
                </a:solidFill>
                <a:ln>
                  <a:solidFill>
                    <a:srgbClr val="4472C4"/>
                  </a:solidFill>
                </a:ln>
                <a:effectLst/>
              </c:spPr>
              <c:txPr>
                <a:bodyPr rot="0" spcFirstLastPara="1" vertOverflow="clip" horzOverflow="clip" vert="horz" wrap="square" lIns="36576" tIns="18288" rIns="36576" bIns="18288" anchor="ctr" anchorCtr="1">
                  <a:spAutoFit/>
                </a:bodyPr>
                <a:lstStyle/>
                <a:p>
                  <a:pPr>
                    <a:defRPr sz="1600" b="1" i="0" u="none" strike="noStrike" kern="1200" baseline="0">
                      <a:solidFill>
                        <a:schemeClr val="accent4"/>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7-AEE5-4E53-8ECA-9473EE0C6E10}"/>
                </c:ext>
              </c:extLst>
            </c:dLbl>
            <c:dLbl>
              <c:idx val="4"/>
              <c:layout>
                <c:manualLayout>
                  <c:x val="-5.8910304573938435E-2"/>
                  <c:y val="-0.15128637588755098"/>
                </c:manualLayout>
              </c:layout>
              <c:spPr>
                <a:solidFill>
                  <a:sysClr val="window" lastClr="FFFFFF"/>
                </a:solidFill>
                <a:ln>
                  <a:solidFill>
                    <a:srgbClr val="4472C4"/>
                  </a:solidFill>
                </a:ln>
                <a:effectLst/>
              </c:spPr>
              <c:txPr>
                <a:bodyPr rot="0" spcFirstLastPara="1" vertOverflow="clip" horzOverflow="clip" vert="horz" wrap="square" lIns="36576" tIns="18288" rIns="36576" bIns="18288" anchor="ctr" anchorCtr="1">
                  <a:spAutoFit/>
                </a:bodyPr>
                <a:lstStyle/>
                <a:p>
                  <a:pPr>
                    <a:defRPr sz="1600" b="1" i="0" u="none" strike="noStrike" kern="1200" baseline="0">
                      <a:solidFill>
                        <a:schemeClr val="accent5"/>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9-AEE5-4E53-8ECA-9473EE0C6E10}"/>
                </c:ext>
              </c:extLst>
            </c:dLbl>
            <c:dLbl>
              <c:idx val="5"/>
              <c:spPr>
                <a:solidFill>
                  <a:sysClr val="window" lastClr="FFFFFF"/>
                </a:solidFill>
                <a:ln>
                  <a:solidFill>
                    <a:srgbClr val="4472C4"/>
                  </a:solidFill>
                </a:ln>
                <a:effectLst/>
              </c:spPr>
              <c:txPr>
                <a:bodyPr rot="0" spcFirstLastPara="1" vertOverflow="clip" horzOverflow="clip" vert="horz" wrap="square" lIns="36576" tIns="18288" rIns="36576" bIns="18288" anchor="ctr" anchorCtr="1">
                  <a:spAutoFit/>
                </a:bodyPr>
                <a:lstStyle/>
                <a:p>
                  <a:pPr>
                    <a:defRPr sz="1600" b="1" i="0" u="none" strike="noStrike" kern="120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B-AEE5-4E53-8ECA-9473EE0C6E10}"/>
                </c:ext>
              </c:extLst>
            </c:dLbl>
            <c:dLbl>
              <c:idx val="6"/>
              <c:layout>
                <c:manualLayout>
                  <c:x val="3.8419763852568542E-3"/>
                  <c:y val="-1.6998469200848441E-2"/>
                </c:manualLayout>
              </c:layout>
              <c:spPr>
                <a:solidFill>
                  <a:sysClr val="window" lastClr="FFFFFF"/>
                </a:solidFill>
                <a:ln>
                  <a:solidFill>
                    <a:srgbClr val="4472C4"/>
                  </a:solidFill>
                </a:ln>
                <a:effectLst/>
              </c:spPr>
              <c:txPr>
                <a:bodyPr rot="0" spcFirstLastPara="1" vertOverflow="clip" horzOverflow="clip" vert="horz" wrap="square" lIns="36576" tIns="18288" rIns="36576" bIns="18288" anchor="ctr" anchorCtr="1">
                  <a:spAutoFit/>
                </a:bodyPr>
                <a:lstStyle/>
                <a:p>
                  <a:pPr>
                    <a:defRPr sz="1600" b="1" i="0" u="none" strike="noStrike" kern="1200" baseline="0">
                      <a:solidFill>
                        <a:schemeClr val="accent1">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D-AEE5-4E53-8ECA-9473EE0C6E10}"/>
                </c:ext>
              </c:extLst>
            </c:dLbl>
            <c:dLbl>
              <c:idx val="7"/>
              <c:layout>
                <c:manualLayout>
                  <c:x val="1.4087246745941799E-2"/>
                  <c:y val="-4.0796326082036219E-2"/>
                </c:manualLayout>
              </c:layout>
              <c:tx>
                <c:rich>
                  <a:bodyPr rot="0" spcFirstLastPara="1" vertOverflow="clip" horzOverflow="clip" vert="horz" wrap="square" lIns="36576" tIns="18288" rIns="36576" bIns="18288" anchor="ctr" anchorCtr="1">
                    <a:spAutoFit/>
                  </a:bodyPr>
                  <a:lstStyle/>
                  <a:p>
                    <a:pPr>
                      <a:defRPr sz="1600" b="1" i="0" u="none" strike="noStrike" kern="1200" baseline="0">
                        <a:solidFill>
                          <a:schemeClr val="accent1"/>
                        </a:solidFill>
                        <a:latin typeface="+mn-lt"/>
                        <a:ea typeface="+mn-ea"/>
                        <a:cs typeface="+mn-cs"/>
                      </a:defRPr>
                    </a:pPr>
                    <a:r>
                      <a:rPr lang="en-US" baseline="0" dirty="0"/>
                      <a:t>No response
</a:t>
                    </a:r>
                    <a:fld id="{97DD7D7A-F1BA-4AA8-9299-81C4FEDB332F}" type="PERCENTAGE">
                      <a:rPr lang="en-US" baseline="0"/>
                      <a:pPr>
                        <a:defRPr>
                          <a:solidFill>
                            <a:schemeClr val="accent1"/>
                          </a:solidFill>
                        </a:defRPr>
                      </a:pPr>
                      <a:t>[PERCENTAGE]</a:t>
                    </a:fld>
                    <a:endParaRPr lang="en-US" baseline="0" dirty="0"/>
                  </a:p>
                </c:rich>
              </c:tx>
              <c:spPr>
                <a:solidFill>
                  <a:sysClr val="window" lastClr="FFFFFF"/>
                </a:solidFill>
                <a:ln>
                  <a:solidFill>
                    <a:srgbClr val="4472C4"/>
                  </a:solidFill>
                </a:ln>
                <a:effectLst/>
              </c:spPr>
              <c:txPr>
                <a:bodyPr rot="0" spcFirstLastPara="1" vertOverflow="clip" horzOverflow="clip" vert="horz" wrap="square" lIns="36576" tIns="18288" rIns="36576" bIns="18288" anchor="ctr" anchorCtr="1">
                  <a:spAutoFit/>
                </a:bodyPr>
                <a:lstStyle/>
                <a:p>
                  <a:pPr>
                    <a:defRPr sz="1600" b="1" i="0" u="none" strike="noStrike" kern="120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F-AEE5-4E53-8ECA-9473EE0C6E10}"/>
                </c:ext>
              </c:extLst>
            </c:dLbl>
            <c:spPr>
              <a:solidFill>
                <a:sysClr val="window" lastClr="FFFFFF"/>
              </a:solidFill>
              <a:ln>
                <a:solidFill>
                  <a:srgbClr val="4472C4"/>
                </a:solidFill>
              </a:ln>
              <a:effectLst/>
            </c:sp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Demographics!$A$10:$A$17</c:f>
              <c:strCache>
                <c:ptCount val="8"/>
                <c:pt idx="0">
                  <c:v>Asian</c:v>
                </c:pt>
                <c:pt idx="1">
                  <c:v>Black/AA</c:v>
                </c:pt>
                <c:pt idx="2">
                  <c:v>Hispanic/Latino</c:v>
                </c:pt>
                <c:pt idx="3">
                  <c:v>Indigenous, Amer Ind, Native American, Alaska Native</c:v>
                </c:pt>
                <c:pt idx="4">
                  <c:v>Native Hawaiian/Pacific Islander</c:v>
                </c:pt>
                <c:pt idx="5">
                  <c:v>White</c:v>
                </c:pt>
                <c:pt idx="6">
                  <c:v>Another race</c:v>
                </c:pt>
                <c:pt idx="7">
                  <c:v>NR</c:v>
                </c:pt>
              </c:strCache>
            </c:strRef>
          </c:cat>
          <c:val>
            <c:numRef>
              <c:f>Demographics!$B$10:$B$17</c:f>
              <c:numCache>
                <c:formatCode>0.0%</c:formatCode>
                <c:ptCount val="8"/>
                <c:pt idx="0" formatCode="0.00%">
                  <c:v>0.106</c:v>
                </c:pt>
                <c:pt idx="1">
                  <c:v>4.4999999999999998E-2</c:v>
                </c:pt>
                <c:pt idx="2">
                  <c:v>0.82599999999999996</c:v>
                </c:pt>
                <c:pt idx="3">
                  <c:v>5.0000000000000001E-3</c:v>
                </c:pt>
                <c:pt idx="4">
                  <c:v>0.01</c:v>
                </c:pt>
                <c:pt idx="5">
                  <c:v>6.2E-2</c:v>
                </c:pt>
                <c:pt idx="6">
                  <c:v>8.0000000000000002E-3</c:v>
                </c:pt>
                <c:pt idx="7">
                  <c:v>0.13</c:v>
                </c:pt>
              </c:numCache>
            </c:numRef>
          </c:val>
          <c:extLst>
            <c:ext xmlns:c16="http://schemas.microsoft.com/office/drawing/2014/chart" uri="{C3380CC4-5D6E-409C-BE32-E72D297353CC}">
              <c16:uniqueId val="{00000010-AEE5-4E53-8ECA-9473EE0C6E10}"/>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1" i="0" u="none" strike="noStrike" kern="1200" cap="all" baseline="0">
                <a:solidFill>
                  <a:schemeClr val="tx1">
                    <a:lumMod val="65000"/>
                    <a:lumOff val="35000"/>
                  </a:schemeClr>
                </a:solidFill>
                <a:latin typeface="+mn-lt"/>
                <a:ea typeface="+mn-ea"/>
                <a:cs typeface="+mn-cs"/>
              </a:defRPr>
            </a:pPr>
            <a:r>
              <a:rPr lang="en-US"/>
              <a:t>TS Ethnicity</a:t>
            </a:r>
          </a:p>
        </c:rich>
      </c:tx>
      <c:overlay val="0"/>
      <c:spPr>
        <a:noFill/>
        <a:ln>
          <a:noFill/>
        </a:ln>
        <a:effectLst/>
      </c:spPr>
      <c:txPr>
        <a:bodyPr rot="0" spcFirstLastPara="1" vertOverflow="ellipsis" vert="horz" wrap="square" anchor="ctr" anchorCtr="1"/>
        <a:lstStyle/>
        <a:p>
          <a:pPr>
            <a:defRPr sz="192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5786758402965015"/>
          <c:y val="0.16717593841420761"/>
          <c:w val="0.48426474805805386"/>
          <c:h val="0.7876993783541838"/>
        </c:manualLayout>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BC2F-46F6-B6BD-175188488163}"/>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BC2F-46F6-B6BD-175188488163}"/>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BC2F-46F6-B6BD-175188488163}"/>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BC2F-46F6-B6BD-175188488163}"/>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BC2F-46F6-B6BD-175188488163}"/>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BC2F-46F6-B6BD-175188488163}"/>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BC2F-46F6-B6BD-175188488163}"/>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BC2F-46F6-B6BD-175188488163}"/>
              </c:ext>
            </c:extLst>
          </c:dPt>
          <c:dLbls>
            <c:dLbl>
              <c:idx val="0"/>
              <c:spPr>
                <a:solidFill>
                  <a:sysClr val="window" lastClr="FFFFFF"/>
                </a:solidFill>
                <a:ln>
                  <a:solidFill>
                    <a:srgbClr val="4472C4"/>
                  </a:solidFill>
                </a:ln>
                <a:effectLst/>
              </c:spPr>
              <c:txPr>
                <a:bodyPr rot="0" spcFirstLastPara="1" vertOverflow="clip" horzOverflow="clip" vert="horz" wrap="square" lIns="36576" tIns="18288" rIns="36576" bIns="18288" anchor="ctr" anchorCtr="1">
                  <a:spAutoFit/>
                </a:bodyPr>
                <a:lstStyle/>
                <a:p>
                  <a:pPr>
                    <a:defRPr sz="1600" b="1" i="0" u="none" strike="noStrike" kern="120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1-BC2F-46F6-B6BD-175188488163}"/>
                </c:ext>
              </c:extLst>
            </c:dLbl>
            <c:dLbl>
              <c:idx val="1"/>
              <c:spPr>
                <a:solidFill>
                  <a:sysClr val="window" lastClr="FFFFFF"/>
                </a:solidFill>
                <a:ln>
                  <a:solidFill>
                    <a:srgbClr val="4472C4"/>
                  </a:solidFill>
                </a:ln>
                <a:effectLst/>
              </c:spPr>
              <c:txPr>
                <a:bodyPr rot="0" spcFirstLastPara="1" vertOverflow="clip" horzOverflow="clip" vert="horz" wrap="square" lIns="36576" tIns="18288" rIns="36576" bIns="18288" anchor="ctr" anchorCtr="1">
                  <a:spAutoFit/>
                </a:bodyPr>
                <a:lstStyle/>
                <a:p>
                  <a:pPr>
                    <a:defRPr sz="1600" b="1" i="0" u="none" strike="noStrike" kern="120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3-BC2F-46F6-B6BD-175188488163}"/>
                </c:ext>
              </c:extLst>
            </c:dLbl>
            <c:dLbl>
              <c:idx val="2"/>
              <c:layout>
                <c:manualLayout>
                  <c:x val="7.4571672142664811E-3"/>
                  <c:y val="-0.19754149660810691"/>
                </c:manualLayout>
              </c:layout>
              <c:spPr>
                <a:solidFill>
                  <a:sysClr val="window" lastClr="FFFFFF"/>
                </a:solidFill>
                <a:ln>
                  <a:solidFill>
                    <a:srgbClr val="4472C4"/>
                  </a:solidFill>
                </a:ln>
                <a:effectLst/>
              </c:spPr>
              <c:txPr>
                <a:bodyPr rot="0" spcFirstLastPara="1" vertOverflow="clip" horzOverflow="clip" vert="horz" wrap="square" lIns="36576" tIns="18288" rIns="36576" bIns="18288" anchor="ctr" anchorCtr="1">
                  <a:spAutoFit/>
                </a:bodyPr>
                <a:lstStyle/>
                <a:p>
                  <a:pPr>
                    <a:defRPr sz="1600" b="1" i="0" u="none" strike="noStrike" kern="1200" baseline="0">
                      <a:solidFill>
                        <a:schemeClr val="accent3"/>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5-BC2F-46F6-B6BD-175188488163}"/>
                </c:ext>
              </c:extLst>
            </c:dLbl>
            <c:dLbl>
              <c:idx val="3"/>
              <c:layout>
                <c:manualLayout>
                  <c:x val="-6.4945215824595351E-2"/>
                  <c:y val="0.14752698594491842"/>
                </c:manualLayout>
              </c:layout>
              <c:spPr>
                <a:solidFill>
                  <a:sysClr val="window" lastClr="FFFFFF"/>
                </a:solidFill>
                <a:ln>
                  <a:solidFill>
                    <a:srgbClr val="4472C4"/>
                  </a:solidFill>
                </a:ln>
                <a:effectLst/>
              </c:spPr>
              <c:txPr>
                <a:bodyPr rot="0" spcFirstLastPara="1" vertOverflow="clip" horzOverflow="clip" vert="horz" wrap="square" lIns="36576" tIns="18288" rIns="36576" bIns="18288" anchor="ctr" anchorCtr="1">
                  <a:spAutoFit/>
                </a:bodyPr>
                <a:lstStyle/>
                <a:p>
                  <a:pPr>
                    <a:defRPr sz="1600" b="1" i="0" u="none" strike="noStrike" kern="1200" baseline="0">
                      <a:solidFill>
                        <a:schemeClr val="accent4"/>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7-BC2F-46F6-B6BD-175188488163}"/>
                </c:ext>
              </c:extLst>
            </c:dLbl>
            <c:dLbl>
              <c:idx val="4"/>
              <c:layout>
                <c:manualLayout>
                  <c:x val="-7.6702291346741766E-2"/>
                  <c:y val="-0.12129741019796039"/>
                </c:manualLayout>
              </c:layout>
              <c:spPr>
                <a:solidFill>
                  <a:sysClr val="window" lastClr="FFFFFF"/>
                </a:solidFill>
                <a:ln>
                  <a:solidFill>
                    <a:srgbClr val="4472C4"/>
                  </a:solidFill>
                </a:ln>
                <a:effectLst/>
              </c:spPr>
              <c:txPr>
                <a:bodyPr rot="0" spcFirstLastPara="1" vertOverflow="clip" horzOverflow="clip" vert="horz" wrap="square" lIns="36576" tIns="18288" rIns="36576" bIns="18288" anchor="ctr" anchorCtr="1">
                  <a:spAutoFit/>
                </a:bodyPr>
                <a:lstStyle/>
                <a:p>
                  <a:pPr>
                    <a:defRPr sz="1600" b="1" i="0" u="none" strike="noStrike" kern="1200" baseline="0">
                      <a:solidFill>
                        <a:schemeClr val="accent5"/>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9-BC2F-46F6-B6BD-175188488163}"/>
                </c:ext>
              </c:extLst>
            </c:dLbl>
            <c:dLbl>
              <c:idx val="5"/>
              <c:layout>
                <c:manualLayout>
                  <c:x val="-2.0240882438723556E-2"/>
                  <c:y val="-5.3717424516239592E-2"/>
                </c:manualLayout>
              </c:layout>
              <c:spPr>
                <a:solidFill>
                  <a:sysClr val="window" lastClr="FFFFFF"/>
                </a:solidFill>
                <a:ln>
                  <a:solidFill>
                    <a:srgbClr val="4472C4"/>
                  </a:solidFill>
                </a:ln>
                <a:effectLst/>
              </c:spPr>
              <c:txPr>
                <a:bodyPr rot="0" spcFirstLastPara="1" vertOverflow="clip" horzOverflow="clip" vert="horz" wrap="square" lIns="36576" tIns="18288" rIns="36576" bIns="18288" anchor="ctr" anchorCtr="1">
                  <a:spAutoFit/>
                </a:bodyPr>
                <a:lstStyle/>
                <a:p>
                  <a:pPr>
                    <a:defRPr sz="1600" b="1" i="0" u="none" strike="noStrike" kern="1200" baseline="0">
                      <a:solidFill>
                        <a:schemeClr val="accent6"/>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B-BC2F-46F6-B6BD-175188488163}"/>
                </c:ext>
              </c:extLst>
            </c:dLbl>
            <c:dLbl>
              <c:idx val="6"/>
              <c:spPr>
                <a:solidFill>
                  <a:sysClr val="window" lastClr="FFFFFF"/>
                </a:solidFill>
                <a:ln>
                  <a:solidFill>
                    <a:srgbClr val="4472C4"/>
                  </a:solidFill>
                </a:ln>
                <a:effectLst/>
              </c:spPr>
              <c:txPr>
                <a:bodyPr rot="0" spcFirstLastPara="1" vertOverflow="clip" horzOverflow="clip" vert="horz" wrap="square" lIns="36576" tIns="18288" rIns="36576" bIns="18288" anchor="ctr" anchorCtr="1">
                  <a:spAutoFit/>
                </a:bodyPr>
                <a:lstStyle/>
                <a:p>
                  <a:pPr>
                    <a:defRPr sz="1600" b="1" i="0" u="none" strike="noStrike" kern="1200" baseline="0">
                      <a:solidFill>
                        <a:schemeClr val="accent1">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D-BC2F-46F6-B6BD-175188488163}"/>
                </c:ext>
              </c:extLst>
            </c:dLbl>
            <c:dLbl>
              <c:idx val="7"/>
              <c:tx>
                <c:rich>
                  <a:bodyPr rot="0" spcFirstLastPara="1" vertOverflow="clip" horzOverflow="clip" vert="horz" wrap="square" lIns="36576" tIns="18288" rIns="36576" bIns="18288" anchor="ctr" anchorCtr="1">
                    <a:spAutoFit/>
                  </a:bodyPr>
                  <a:lstStyle/>
                  <a:p>
                    <a:pPr>
                      <a:defRPr sz="1600" b="1" i="0" u="none" strike="noStrike" kern="1200" baseline="0">
                        <a:solidFill>
                          <a:schemeClr val="accent1"/>
                        </a:solidFill>
                        <a:latin typeface="+mn-lt"/>
                        <a:ea typeface="+mn-ea"/>
                        <a:cs typeface="+mn-cs"/>
                      </a:defRPr>
                    </a:pPr>
                    <a:r>
                      <a:rPr lang="en-US" baseline="0" dirty="0"/>
                      <a:t>No response
</a:t>
                    </a:r>
                    <a:fld id="{53B788CF-9C6E-441C-A4D4-536548DB854C}" type="PERCENTAGE">
                      <a:rPr lang="en-US" baseline="0"/>
                      <a:pPr>
                        <a:defRPr>
                          <a:solidFill>
                            <a:schemeClr val="accent1"/>
                          </a:solidFill>
                        </a:defRPr>
                      </a:pPr>
                      <a:t>[PERCENTAGE]</a:t>
                    </a:fld>
                    <a:endParaRPr lang="en-US" baseline="0" dirty="0"/>
                  </a:p>
                </c:rich>
              </c:tx>
              <c:spPr>
                <a:solidFill>
                  <a:sysClr val="window" lastClr="FFFFFF"/>
                </a:solidFill>
                <a:ln>
                  <a:solidFill>
                    <a:srgbClr val="4472C4"/>
                  </a:solidFill>
                </a:ln>
                <a:effectLst/>
              </c:spPr>
              <c:txPr>
                <a:bodyPr rot="0" spcFirstLastPara="1" vertOverflow="clip" horzOverflow="clip" vert="horz" wrap="square" lIns="36576" tIns="18288" rIns="36576" bIns="18288" anchor="ctr" anchorCtr="1">
                  <a:spAutoFit/>
                </a:bodyPr>
                <a:lstStyle/>
                <a:p>
                  <a:pPr>
                    <a:defRPr sz="1600" b="1" i="0" u="none" strike="noStrike" kern="120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1669510428164706"/>
                      <c:h val="7.338425095711025E-2"/>
                    </c:manualLayout>
                  </c15:layout>
                  <c15:dlblFieldTable/>
                  <c15:showDataLabelsRange val="0"/>
                </c:ext>
                <c:ext xmlns:c16="http://schemas.microsoft.com/office/drawing/2014/chart" uri="{C3380CC4-5D6E-409C-BE32-E72D297353CC}">
                  <c16:uniqueId val="{0000000F-BC2F-46F6-B6BD-175188488163}"/>
                </c:ext>
              </c:extLst>
            </c:dLbl>
            <c:spPr>
              <a:solidFill>
                <a:sysClr val="window" lastClr="FFFFFF"/>
              </a:solidFill>
              <a:ln>
                <a:solidFill>
                  <a:srgbClr val="4472C4"/>
                </a:solidFill>
              </a:ln>
              <a:effectLst/>
            </c:sp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Demographics!$A$33:$A$40</c:f>
              <c:strCache>
                <c:ptCount val="8"/>
                <c:pt idx="0">
                  <c:v>Asian</c:v>
                </c:pt>
                <c:pt idx="1">
                  <c:v>Black/AA</c:v>
                </c:pt>
                <c:pt idx="2">
                  <c:v>Hispanic/Latino</c:v>
                </c:pt>
                <c:pt idx="3">
                  <c:v>Indigenous, Amer Ind, Native American, Alaska Native</c:v>
                </c:pt>
                <c:pt idx="4">
                  <c:v>Native Hawaiian/Pacific Islander</c:v>
                </c:pt>
                <c:pt idx="5">
                  <c:v>White</c:v>
                </c:pt>
                <c:pt idx="6">
                  <c:v>Another race</c:v>
                </c:pt>
                <c:pt idx="7">
                  <c:v>NR</c:v>
                </c:pt>
              </c:strCache>
            </c:strRef>
          </c:cat>
          <c:val>
            <c:numRef>
              <c:f>Demographics!$B$33:$B$40</c:f>
              <c:numCache>
                <c:formatCode>0%</c:formatCode>
                <c:ptCount val="8"/>
                <c:pt idx="0">
                  <c:v>0.17</c:v>
                </c:pt>
                <c:pt idx="1">
                  <c:v>7.0000000000000007E-2</c:v>
                </c:pt>
                <c:pt idx="2">
                  <c:v>0.71</c:v>
                </c:pt>
                <c:pt idx="3">
                  <c:v>0.02</c:v>
                </c:pt>
                <c:pt idx="4">
                  <c:v>0.01</c:v>
                </c:pt>
                <c:pt idx="5">
                  <c:v>0.01</c:v>
                </c:pt>
                <c:pt idx="6">
                  <c:v>0.14000000000000001</c:v>
                </c:pt>
                <c:pt idx="7">
                  <c:v>0.01</c:v>
                </c:pt>
              </c:numCache>
            </c:numRef>
          </c:val>
          <c:extLst>
            <c:ext xmlns:c16="http://schemas.microsoft.com/office/drawing/2014/chart" uri="{C3380CC4-5D6E-409C-BE32-E72D297353CC}">
              <c16:uniqueId val="{00000010-BC2F-46F6-B6BD-175188488163}"/>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0"/>
          <c:tx>
            <c:strRef>
              <c:f>Sheet7!$F$1</c:f>
              <c:strCache>
                <c:ptCount val="1"/>
                <c:pt idx="0">
                  <c:v>TR</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anchor="ctr" anchorCtr="1"/>
              <a:lstStyle/>
              <a:p>
                <a:pPr>
                  <a:defRPr sz="2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Sheet7!$C$2:$C$8</c:f>
              <c:strCache>
                <c:ptCount val="7"/>
                <c:pt idx="0">
                  <c:v>Analyze numerical and statistical information </c:v>
                </c:pt>
                <c:pt idx="1">
                  <c:v>Work effectively with others </c:v>
                </c:pt>
                <c:pt idx="2">
                  <c:v>Speak clearly and effectively </c:v>
                </c:pt>
                <c:pt idx="3">
                  <c:v>Think critically and analytically </c:v>
                </c:pt>
                <c:pt idx="4">
                  <c:v>Write clearly and effectively </c:v>
                </c:pt>
                <c:pt idx="5">
                  <c:v>Use computing and information technology </c:v>
                </c:pt>
                <c:pt idx="6">
                  <c:v>Learn effectively on your own </c:v>
                </c:pt>
              </c:strCache>
            </c:strRef>
          </c:cat>
          <c:val>
            <c:numRef>
              <c:f>Sheet7!$F$2:$F$8</c:f>
              <c:numCache>
                <c:formatCode>0%</c:formatCode>
                <c:ptCount val="7"/>
                <c:pt idx="0">
                  <c:v>0.42031523643000002</c:v>
                </c:pt>
                <c:pt idx="1">
                  <c:v>0.62086956522000003</c:v>
                </c:pt>
                <c:pt idx="2">
                  <c:v>0.5625</c:v>
                </c:pt>
                <c:pt idx="3">
                  <c:v>0.56794425087</c:v>
                </c:pt>
                <c:pt idx="4">
                  <c:v>0.53645833333000004</c:v>
                </c:pt>
                <c:pt idx="5">
                  <c:v>0.6</c:v>
                </c:pt>
                <c:pt idx="6">
                  <c:v>0.65739130435000004</c:v>
                </c:pt>
              </c:numCache>
            </c:numRef>
          </c:val>
          <c:extLst>
            <c:ext xmlns:c16="http://schemas.microsoft.com/office/drawing/2014/chart" uri="{C3380CC4-5D6E-409C-BE32-E72D297353CC}">
              <c16:uniqueId val="{00000000-C1CF-4B93-A21E-6B25DC9898D9}"/>
            </c:ext>
          </c:extLst>
        </c:ser>
        <c:ser>
          <c:idx val="0"/>
          <c:order val="1"/>
          <c:tx>
            <c:strRef>
              <c:f>Sheet7!$E$1</c:f>
              <c:strCache>
                <c:ptCount val="1"/>
                <c:pt idx="0">
                  <c:v>FY</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2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Sheet7!$C$2:$C$8</c:f>
              <c:strCache>
                <c:ptCount val="7"/>
                <c:pt idx="0">
                  <c:v>Analyze numerical and statistical information </c:v>
                </c:pt>
                <c:pt idx="1">
                  <c:v>Work effectively with others </c:v>
                </c:pt>
                <c:pt idx="2">
                  <c:v>Speak clearly and effectively </c:v>
                </c:pt>
                <c:pt idx="3">
                  <c:v>Think critically and analytically </c:v>
                </c:pt>
                <c:pt idx="4">
                  <c:v>Write clearly and effectively </c:v>
                </c:pt>
                <c:pt idx="5">
                  <c:v>Use computing and information technology </c:v>
                </c:pt>
                <c:pt idx="6">
                  <c:v>Learn effectively on your own </c:v>
                </c:pt>
              </c:strCache>
            </c:strRef>
          </c:cat>
          <c:val>
            <c:numRef>
              <c:f>Sheet7!$E$2:$E$8</c:f>
              <c:numCache>
                <c:formatCode>0%</c:formatCode>
                <c:ptCount val="7"/>
                <c:pt idx="0">
                  <c:v>0.21428571429000001</c:v>
                </c:pt>
                <c:pt idx="1">
                  <c:v>0.42922899884999999</c:v>
                </c:pt>
                <c:pt idx="2">
                  <c:v>0.27713625866000002</c:v>
                </c:pt>
                <c:pt idx="3">
                  <c:v>0.32142857142999998</c:v>
                </c:pt>
                <c:pt idx="4">
                  <c:v>0.29377880183999999</c:v>
                </c:pt>
                <c:pt idx="5">
                  <c:v>0.38523644752000002</c:v>
                </c:pt>
                <c:pt idx="6">
                  <c:v>0.35640138407999999</c:v>
                </c:pt>
              </c:numCache>
            </c:numRef>
          </c:val>
          <c:extLst>
            <c:ext xmlns:c16="http://schemas.microsoft.com/office/drawing/2014/chart" uri="{C3380CC4-5D6E-409C-BE32-E72D297353CC}">
              <c16:uniqueId val="{00000001-C1CF-4B93-A21E-6B25DC9898D9}"/>
            </c:ext>
          </c:extLst>
        </c:ser>
        <c:dLbls>
          <c:showLegendKey val="0"/>
          <c:showVal val="0"/>
          <c:showCatName val="0"/>
          <c:showSerName val="0"/>
          <c:showPercent val="0"/>
          <c:showBubbleSize val="0"/>
        </c:dLbls>
        <c:gapWidth val="182"/>
        <c:axId val="941803312"/>
        <c:axId val="529602336"/>
      </c:barChart>
      <c:catAx>
        <c:axId val="941803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529602336"/>
        <c:crosses val="autoZero"/>
        <c:auto val="1"/>
        <c:lblAlgn val="ctr"/>
        <c:lblOffset val="100"/>
        <c:noMultiLvlLbl val="0"/>
      </c:catAx>
      <c:valAx>
        <c:axId val="52960233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r>
                  <a:rPr lang="en-US" dirty="0"/>
                  <a:t>%</a:t>
                </a:r>
                <a:r>
                  <a:rPr lang="en-US" baseline="0" dirty="0"/>
                  <a:t> Agree</a:t>
                </a:r>
                <a:endParaRPr lang="en-US" dirty="0"/>
              </a:p>
            </c:rich>
          </c:tx>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941803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8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Sheet7!$F$1</c:f>
              <c:strCache>
                <c:ptCount val="1"/>
                <c:pt idx="0">
                  <c:v>TR</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anchor="ctr" anchorCtr="1"/>
              <a:lstStyle/>
              <a:p>
                <a:pPr>
                  <a:defRPr sz="2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Sheet7!$C$13:$C$16</c:f>
              <c:strCache>
                <c:ptCount val="4"/>
                <c:pt idx="0">
                  <c:v>People from economic backgrounds other than your own </c:v>
                </c:pt>
                <c:pt idx="1">
                  <c:v>People with political views other than your own </c:v>
                </c:pt>
                <c:pt idx="2">
                  <c:v>People of races or ethnicities other than your own </c:v>
                </c:pt>
                <c:pt idx="3">
                  <c:v>People with religious beliefs other than your own </c:v>
                </c:pt>
              </c:strCache>
            </c:strRef>
          </c:cat>
          <c:val>
            <c:numRef>
              <c:f>Sheet7!$F$13:$F$16</c:f>
              <c:numCache>
                <c:formatCode>0%</c:formatCode>
                <c:ptCount val="4"/>
                <c:pt idx="0">
                  <c:v>0.67149758453999997</c:v>
                </c:pt>
                <c:pt idx="1">
                  <c:v>0.50241545893999995</c:v>
                </c:pt>
                <c:pt idx="2">
                  <c:v>0.69808306709000001</c:v>
                </c:pt>
                <c:pt idx="3">
                  <c:v>0.61280000000000001</c:v>
                </c:pt>
              </c:numCache>
            </c:numRef>
          </c:val>
          <c:extLst>
            <c:ext xmlns:c16="http://schemas.microsoft.com/office/drawing/2014/chart" uri="{C3380CC4-5D6E-409C-BE32-E72D297353CC}">
              <c16:uniqueId val="{00000000-3DB1-4C27-8595-B0FFE3263A42}"/>
            </c:ext>
          </c:extLst>
        </c:ser>
        <c:ser>
          <c:idx val="0"/>
          <c:order val="1"/>
          <c:tx>
            <c:strRef>
              <c:f>Sheet7!$E$1</c:f>
              <c:strCache>
                <c:ptCount val="1"/>
                <c:pt idx="0">
                  <c:v>FY</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2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Sheet7!$C$13:$C$16</c:f>
              <c:strCache>
                <c:ptCount val="4"/>
                <c:pt idx="0">
                  <c:v>People from economic backgrounds other than your own </c:v>
                </c:pt>
                <c:pt idx="1">
                  <c:v>People with political views other than your own </c:v>
                </c:pt>
                <c:pt idx="2">
                  <c:v>People of races or ethnicities other than your own </c:v>
                </c:pt>
                <c:pt idx="3">
                  <c:v>People with religious beliefs other than your own </c:v>
                </c:pt>
              </c:strCache>
            </c:strRef>
          </c:cat>
          <c:val>
            <c:numRef>
              <c:f>Sheet7!$E$13:$E$16</c:f>
              <c:numCache>
                <c:formatCode>0%</c:formatCode>
                <c:ptCount val="4"/>
                <c:pt idx="0">
                  <c:v>0.67060085837000005</c:v>
                </c:pt>
                <c:pt idx="1">
                  <c:v>0.55721925134000005</c:v>
                </c:pt>
                <c:pt idx="2">
                  <c:v>0.71901709402000002</c:v>
                </c:pt>
                <c:pt idx="3">
                  <c:v>0.62139037432999999</c:v>
                </c:pt>
              </c:numCache>
            </c:numRef>
          </c:val>
          <c:extLst>
            <c:ext xmlns:c16="http://schemas.microsoft.com/office/drawing/2014/chart" uri="{C3380CC4-5D6E-409C-BE32-E72D297353CC}">
              <c16:uniqueId val="{00000001-3DB1-4C27-8595-B0FFE3263A42}"/>
            </c:ext>
          </c:extLst>
        </c:ser>
        <c:dLbls>
          <c:dLblPos val="outEnd"/>
          <c:showLegendKey val="0"/>
          <c:showVal val="1"/>
          <c:showCatName val="0"/>
          <c:showSerName val="0"/>
          <c:showPercent val="0"/>
          <c:showBubbleSize val="0"/>
        </c:dLbls>
        <c:gapWidth val="182"/>
        <c:axId val="941803312"/>
        <c:axId val="529602336"/>
      </c:barChart>
      <c:catAx>
        <c:axId val="941803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529602336"/>
        <c:crosses val="autoZero"/>
        <c:auto val="1"/>
        <c:lblAlgn val="ctr"/>
        <c:lblOffset val="100"/>
        <c:noMultiLvlLbl val="0"/>
      </c:catAx>
      <c:valAx>
        <c:axId val="52960233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941803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800"/>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Sheet7!$F$1</c:f>
              <c:strCache>
                <c:ptCount val="1"/>
                <c:pt idx="0">
                  <c:v>TR</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anchor="ctr" anchorCtr="1"/>
              <a:lstStyle/>
              <a:p>
                <a:pPr>
                  <a:defRPr sz="2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Sheet7!$C$9:$C$12</c:f>
              <c:strCache>
                <c:ptCount val="4"/>
                <c:pt idx="0">
                  <c:v>Ask another student to help you understand course material </c:v>
                </c:pt>
                <c:pt idx="1">
                  <c:v>Work with other students on course projects or assignments </c:v>
                </c:pt>
                <c:pt idx="2">
                  <c:v>Prepare for exams by discussing or working through course material with other students </c:v>
                </c:pt>
                <c:pt idx="3">
                  <c:v>Explain course material to one or more students </c:v>
                </c:pt>
              </c:strCache>
            </c:strRef>
          </c:cat>
          <c:val>
            <c:numRef>
              <c:f>Sheet7!$F$9:$F$12</c:f>
              <c:numCache>
                <c:formatCode>0%</c:formatCode>
                <c:ptCount val="4"/>
                <c:pt idx="0">
                  <c:v>0.46730462519999999</c:v>
                </c:pt>
                <c:pt idx="1">
                  <c:v>0.61698717949000004</c:v>
                </c:pt>
                <c:pt idx="2">
                  <c:v>0.56891025641000004</c:v>
                </c:pt>
                <c:pt idx="3">
                  <c:v>0.44283413848999997</c:v>
                </c:pt>
              </c:numCache>
            </c:numRef>
          </c:val>
          <c:extLst>
            <c:ext xmlns:c16="http://schemas.microsoft.com/office/drawing/2014/chart" uri="{C3380CC4-5D6E-409C-BE32-E72D297353CC}">
              <c16:uniqueId val="{00000000-6949-4E14-81D1-B4F7282DBDC9}"/>
            </c:ext>
          </c:extLst>
        </c:ser>
        <c:ser>
          <c:idx val="0"/>
          <c:order val="1"/>
          <c:tx>
            <c:strRef>
              <c:f>Sheet7!$E$1</c:f>
              <c:strCache>
                <c:ptCount val="1"/>
                <c:pt idx="0">
                  <c:v>FY</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2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Sheet7!$C$9:$C$12</c:f>
              <c:strCache>
                <c:ptCount val="4"/>
                <c:pt idx="0">
                  <c:v>Ask another student to help you understand course material </c:v>
                </c:pt>
                <c:pt idx="1">
                  <c:v>Work with other students on course projects or assignments </c:v>
                </c:pt>
                <c:pt idx="2">
                  <c:v>Prepare for exams by discussing or working through course material with other students </c:v>
                </c:pt>
                <c:pt idx="3">
                  <c:v>Explain course material to one or more students </c:v>
                </c:pt>
              </c:strCache>
            </c:strRef>
          </c:cat>
          <c:val>
            <c:numRef>
              <c:f>Sheet7!$E$9:$E$12</c:f>
              <c:numCache>
                <c:formatCode>0%</c:formatCode>
                <c:ptCount val="4"/>
                <c:pt idx="0">
                  <c:v>0.64818763325999995</c:v>
                </c:pt>
                <c:pt idx="1">
                  <c:v>0.73717948718000004</c:v>
                </c:pt>
                <c:pt idx="2">
                  <c:v>0.67700534758999997</c:v>
                </c:pt>
                <c:pt idx="3">
                  <c:v>0.55448717949000004</c:v>
                </c:pt>
              </c:numCache>
            </c:numRef>
          </c:val>
          <c:extLst>
            <c:ext xmlns:c16="http://schemas.microsoft.com/office/drawing/2014/chart" uri="{C3380CC4-5D6E-409C-BE32-E72D297353CC}">
              <c16:uniqueId val="{00000001-6949-4E14-81D1-B4F7282DBDC9}"/>
            </c:ext>
          </c:extLst>
        </c:ser>
        <c:dLbls>
          <c:dLblPos val="outEnd"/>
          <c:showLegendKey val="0"/>
          <c:showVal val="1"/>
          <c:showCatName val="0"/>
          <c:showSerName val="0"/>
          <c:showPercent val="0"/>
          <c:showBubbleSize val="0"/>
        </c:dLbls>
        <c:gapWidth val="182"/>
        <c:axId val="941803312"/>
        <c:axId val="529602336"/>
      </c:barChart>
      <c:catAx>
        <c:axId val="941803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529602336"/>
        <c:crosses val="autoZero"/>
        <c:auto val="1"/>
        <c:lblAlgn val="ctr"/>
        <c:lblOffset val="100"/>
        <c:noMultiLvlLbl val="0"/>
      </c:catAx>
      <c:valAx>
        <c:axId val="52960233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941803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800"/>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360" b="0" i="0" u="none" strike="noStrike" kern="1200" spc="0" baseline="0">
                <a:solidFill>
                  <a:schemeClr val="tx1">
                    <a:lumMod val="65000"/>
                    <a:lumOff val="35000"/>
                  </a:schemeClr>
                </a:solidFill>
                <a:latin typeface="+mn-lt"/>
                <a:ea typeface="+mn-ea"/>
                <a:cs typeface="+mn-cs"/>
              </a:defRPr>
            </a:pPr>
            <a:r>
              <a:rPr lang="en-US"/>
              <a:t>Expected academic difficulty</a:t>
            </a:r>
          </a:p>
        </c:rich>
      </c:tx>
      <c:overlay val="0"/>
      <c:spPr>
        <a:noFill/>
        <a:ln>
          <a:noFill/>
        </a:ln>
        <a:effectLst/>
      </c:spPr>
      <c:txPr>
        <a:bodyPr rot="0" spcFirstLastPara="1" vertOverflow="ellipsis" vert="horz" wrap="square" anchor="ctr" anchorCtr="1"/>
        <a:lstStyle/>
        <a:p>
          <a:pPr>
            <a:defRPr sz="33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1"/>
          <c:order val="0"/>
          <c:tx>
            <c:strRef>
              <c:f>Sheet7!$F$1</c:f>
              <c:strCache>
                <c:ptCount val="1"/>
                <c:pt idx="0">
                  <c:v>TR</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anchor="ctr" anchorCtr="1"/>
              <a:lstStyle/>
              <a:p>
                <a:pPr>
                  <a:defRPr sz="2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Sheet7!$C$17:$C$20</c:f>
              <c:strCache>
                <c:ptCount val="4"/>
                <c:pt idx="0">
                  <c:v>Getting help with school work </c:v>
                </c:pt>
                <c:pt idx="1">
                  <c:v>Interacting with faculty </c:v>
                </c:pt>
                <c:pt idx="2">
                  <c:v>Learning course material </c:v>
                </c:pt>
                <c:pt idx="3">
                  <c:v>Managing your time </c:v>
                </c:pt>
              </c:strCache>
            </c:strRef>
          </c:cat>
          <c:val>
            <c:numRef>
              <c:f>Sheet7!$F$17:$F$20</c:f>
              <c:numCache>
                <c:formatCode>0%</c:formatCode>
                <c:ptCount val="4"/>
                <c:pt idx="0">
                  <c:v>0.17495987159000001</c:v>
                </c:pt>
                <c:pt idx="1">
                  <c:v>0.15705128204999999</c:v>
                </c:pt>
                <c:pt idx="2">
                  <c:v>0.25</c:v>
                </c:pt>
                <c:pt idx="3">
                  <c:v>0.42628205128000002</c:v>
                </c:pt>
              </c:numCache>
            </c:numRef>
          </c:val>
          <c:extLst>
            <c:ext xmlns:c16="http://schemas.microsoft.com/office/drawing/2014/chart" uri="{C3380CC4-5D6E-409C-BE32-E72D297353CC}">
              <c16:uniqueId val="{00000000-81B2-41CF-B24C-BF1E007AF45F}"/>
            </c:ext>
          </c:extLst>
        </c:ser>
        <c:ser>
          <c:idx val="0"/>
          <c:order val="1"/>
          <c:tx>
            <c:strRef>
              <c:f>Sheet7!$E$1</c:f>
              <c:strCache>
                <c:ptCount val="1"/>
                <c:pt idx="0">
                  <c:v>FY</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2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Sheet7!$C$17:$C$20</c:f>
              <c:strCache>
                <c:ptCount val="4"/>
                <c:pt idx="0">
                  <c:v>Getting help with school work </c:v>
                </c:pt>
                <c:pt idx="1">
                  <c:v>Interacting with faculty </c:v>
                </c:pt>
                <c:pt idx="2">
                  <c:v>Learning course material </c:v>
                </c:pt>
                <c:pt idx="3">
                  <c:v>Managing your time </c:v>
                </c:pt>
              </c:strCache>
            </c:strRef>
          </c:cat>
          <c:val>
            <c:numRef>
              <c:f>Sheet7!$E$17:$E$20</c:f>
              <c:numCache>
                <c:formatCode>0%</c:formatCode>
                <c:ptCount val="4"/>
                <c:pt idx="0">
                  <c:v>0.16505894962000001</c:v>
                </c:pt>
                <c:pt idx="1">
                  <c:v>0.16470588235</c:v>
                </c:pt>
                <c:pt idx="2">
                  <c:v>0.26951871657999998</c:v>
                </c:pt>
                <c:pt idx="3">
                  <c:v>0.30579399142000002</c:v>
                </c:pt>
              </c:numCache>
            </c:numRef>
          </c:val>
          <c:extLst>
            <c:ext xmlns:c16="http://schemas.microsoft.com/office/drawing/2014/chart" uri="{C3380CC4-5D6E-409C-BE32-E72D297353CC}">
              <c16:uniqueId val="{00000001-81B2-41CF-B24C-BF1E007AF45F}"/>
            </c:ext>
          </c:extLst>
        </c:ser>
        <c:dLbls>
          <c:dLblPos val="outEnd"/>
          <c:showLegendKey val="0"/>
          <c:showVal val="1"/>
          <c:showCatName val="0"/>
          <c:showSerName val="0"/>
          <c:showPercent val="0"/>
          <c:showBubbleSize val="0"/>
        </c:dLbls>
        <c:gapWidth val="182"/>
        <c:axId val="941803312"/>
        <c:axId val="529602336"/>
      </c:barChart>
      <c:catAx>
        <c:axId val="941803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529602336"/>
        <c:crosses val="autoZero"/>
        <c:auto val="1"/>
        <c:lblAlgn val="ctr"/>
        <c:lblOffset val="100"/>
        <c:noMultiLvlLbl val="0"/>
      </c:catAx>
      <c:valAx>
        <c:axId val="52960233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941803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800"/>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360" b="0" i="0" u="none" strike="noStrike" kern="1200" spc="0" baseline="0">
                <a:solidFill>
                  <a:schemeClr val="tx1">
                    <a:lumMod val="65000"/>
                    <a:lumOff val="35000"/>
                  </a:schemeClr>
                </a:solidFill>
                <a:latin typeface="+mn-lt"/>
                <a:ea typeface="+mn-ea"/>
                <a:cs typeface="+mn-cs"/>
              </a:defRPr>
            </a:pPr>
            <a:r>
              <a:rPr lang="en-US"/>
              <a:t>Academic Perserverance</a:t>
            </a:r>
          </a:p>
        </c:rich>
      </c:tx>
      <c:overlay val="0"/>
      <c:spPr>
        <a:noFill/>
        <a:ln>
          <a:noFill/>
        </a:ln>
        <a:effectLst/>
      </c:spPr>
      <c:txPr>
        <a:bodyPr rot="0" spcFirstLastPara="1" vertOverflow="ellipsis" vert="horz" wrap="square" anchor="ctr" anchorCtr="1"/>
        <a:lstStyle/>
        <a:p>
          <a:pPr>
            <a:defRPr sz="33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1"/>
          <c:order val="0"/>
          <c:tx>
            <c:strRef>
              <c:f>Sheet7!$F$1</c:f>
              <c:strCache>
                <c:ptCount val="1"/>
                <c:pt idx="0">
                  <c:v>TR</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anchor="ctr" anchorCtr="1"/>
              <a:lstStyle/>
              <a:p>
                <a:pPr>
                  <a:defRPr sz="2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Sheet7!$C$21:$C$26</c:f>
              <c:strCache>
                <c:ptCount val="6"/>
                <c:pt idx="0">
                  <c:v>Ask instructors for help when you struggle with course assignments </c:v>
                </c:pt>
                <c:pt idx="1">
                  <c:v>Participate regularly in course discussions, even when you dont feel like it </c:v>
                </c:pt>
                <c:pt idx="2">
                  <c:v>Find additional information for course assignments when you dont understand the material </c:v>
                </c:pt>
                <c:pt idx="3">
                  <c:v>Finish something you have started when you encounter challenges </c:v>
                </c:pt>
                <c:pt idx="4">
                  <c:v>Study when there are other interesting things to do </c:v>
                </c:pt>
                <c:pt idx="5">
                  <c:v>Stay positive, even when you do poorly on a test or assignment </c:v>
                </c:pt>
              </c:strCache>
            </c:strRef>
          </c:cat>
          <c:val>
            <c:numRef>
              <c:f>Sheet7!$F$21:$F$26</c:f>
              <c:numCache>
                <c:formatCode>0%</c:formatCode>
                <c:ptCount val="6"/>
                <c:pt idx="0">
                  <c:v>0.625</c:v>
                </c:pt>
                <c:pt idx="1">
                  <c:v>0.53205128204999996</c:v>
                </c:pt>
                <c:pt idx="2">
                  <c:v>0.61290322581000001</c:v>
                </c:pt>
                <c:pt idx="3">
                  <c:v>0.64743589743999996</c:v>
                </c:pt>
                <c:pt idx="4">
                  <c:v>0.45367412141000002</c:v>
                </c:pt>
                <c:pt idx="5">
                  <c:v>0.50240770464999995</c:v>
                </c:pt>
              </c:numCache>
            </c:numRef>
          </c:val>
          <c:extLst>
            <c:ext xmlns:c16="http://schemas.microsoft.com/office/drawing/2014/chart" uri="{C3380CC4-5D6E-409C-BE32-E72D297353CC}">
              <c16:uniqueId val="{00000000-FD97-4DF7-9EE9-6E0FA2B478C4}"/>
            </c:ext>
          </c:extLst>
        </c:ser>
        <c:ser>
          <c:idx val="0"/>
          <c:order val="1"/>
          <c:tx>
            <c:strRef>
              <c:f>Sheet7!$E$1</c:f>
              <c:strCache>
                <c:ptCount val="1"/>
                <c:pt idx="0">
                  <c:v>FY</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2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Sheet7!$C$21:$C$26</c:f>
              <c:strCache>
                <c:ptCount val="6"/>
                <c:pt idx="0">
                  <c:v>Ask instructors for help when you struggle with course assignments </c:v>
                </c:pt>
                <c:pt idx="1">
                  <c:v>Participate regularly in course discussions, even when you dont feel like it </c:v>
                </c:pt>
                <c:pt idx="2">
                  <c:v>Find additional information for course assignments when you dont understand the material </c:v>
                </c:pt>
                <c:pt idx="3">
                  <c:v>Finish something you have started when you encounter challenges </c:v>
                </c:pt>
                <c:pt idx="4">
                  <c:v>Study when there are other interesting things to do </c:v>
                </c:pt>
                <c:pt idx="5">
                  <c:v>Stay positive, even when you do poorly on a test or assignment </c:v>
                </c:pt>
              </c:strCache>
            </c:strRef>
          </c:cat>
          <c:val>
            <c:numRef>
              <c:f>Sheet7!$E$21:$E$26</c:f>
              <c:numCache>
                <c:formatCode>0%</c:formatCode>
                <c:ptCount val="6"/>
                <c:pt idx="0">
                  <c:v>0.44539614561000002</c:v>
                </c:pt>
                <c:pt idx="1">
                  <c:v>0.26310160428000001</c:v>
                </c:pt>
                <c:pt idx="2">
                  <c:v>0.43743315508000002</c:v>
                </c:pt>
                <c:pt idx="3">
                  <c:v>0.42122186495000002</c:v>
                </c:pt>
                <c:pt idx="4">
                  <c:v>0.23265741729</c:v>
                </c:pt>
                <c:pt idx="5">
                  <c:v>0.33940042827</c:v>
                </c:pt>
              </c:numCache>
            </c:numRef>
          </c:val>
          <c:extLst>
            <c:ext xmlns:c16="http://schemas.microsoft.com/office/drawing/2014/chart" uri="{C3380CC4-5D6E-409C-BE32-E72D297353CC}">
              <c16:uniqueId val="{00000001-FD97-4DF7-9EE9-6E0FA2B478C4}"/>
            </c:ext>
          </c:extLst>
        </c:ser>
        <c:dLbls>
          <c:dLblPos val="outEnd"/>
          <c:showLegendKey val="0"/>
          <c:showVal val="1"/>
          <c:showCatName val="0"/>
          <c:showSerName val="0"/>
          <c:showPercent val="0"/>
          <c:showBubbleSize val="0"/>
        </c:dLbls>
        <c:gapWidth val="182"/>
        <c:axId val="941803312"/>
        <c:axId val="529602336"/>
      </c:barChart>
      <c:catAx>
        <c:axId val="941803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529602336"/>
        <c:crosses val="autoZero"/>
        <c:auto val="1"/>
        <c:lblAlgn val="ctr"/>
        <c:lblOffset val="100"/>
        <c:noMultiLvlLbl val="0"/>
      </c:catAx>
      <c:valAx>
        <c:axId val="52960233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941803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8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42A2D8-ECCF-1C46-B237-17F547EBB246}" type="datetimeFigureOut">
              <a:rPr lang="en-US" smtClean="0"/>
              <a:t>4/22/2024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E949D7-85B7-6F40-8004-F075B9FDDB0A}" type="slidenum">
              <a:rPr lang="en-US" smtClean="0"/>
              <a:t>‹#›</a:t>
            </a:fld>
            <a:endParaRPr lang="en-US"/>
          </a:p>
        </p:txBody>
      </p:sp>
    </p:spTree>
    <p:extLst>
      <p:ext uri="{BB962C8B-B14F-4D97-AF65-F5344CB8AC3E}">
        <p14:creationId xmlns:p14="http://schemas.microsoft.com/office/powerpoint/2010/main" val="2921412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A1E949D7-85B7-6F40-8004-F075B9FDDB0A}" type="slidenum">
              <a:rPr lang="en-US" smtClean="0"/>
              <a:t>1</a:t>
            </a:fld>
            <a:endParaRPr lang="en-US"/>
          </a:p>
        </p:txBody>
      </p:sp>
    </p:spTree>
    <p:extLst>
      <p:ext uri="{BB962C8B-B14F-4D97-AF65-F5344CB8AC3E}">
        <p14:creationId xmlns:p14="http://schemas.microsoft.com/office/powerpoint/2010/main" val="815010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45382B"/>
                </a:solidFill>
                <a:effectLst/>
                <a:latin typeface="BentonSansRegular"/>
              </a:rPr>
              <a:t>During the coming school year, how certain are you that you will do the following?</a:t>
            </a:r>
          </a:p>
          <a:p>
            <a:pPr algn="l">
              <a:buFont typeface="Arial" panose="020B0604020202020204" pitchFamily="34" charset="0"/>
              <a:buChar char="•"/>
            </a:pPr>
            <a:r>
              <a:rPr lang="en-US" b="0" i="0" dirty="0">
                <a:solidFill>
                  <a:srgbClr val="45382B"/>
                </a:solidFill>
                <a:effectLst/>
                <a:latin typeface="BentonSansRegular"/>
              </a:rPr>
              <a:t>Study when there are other interesting things to do</a:t>
            </a:r>
          </a:p>
          <a:p>
            <a:pPr algn="l">
              <a:buFont typeface="Arial" panose="020B0604020202020204" pitchFamily="34" charset="0"/>
              <a:buChar char="•"/>
            </a:pPr>
            <a:r>
              <a:rPr lang="en-US" b="0" i="0" dirty="0">
                <a:solidFill>
                  <a:srgbClr val="45382B"/>
                </a:solidFill>
                <a:effectLst/>
                <a:latin typeface="BentonSansRegular"/>
              </a:rPr>
              <a:t>Find additional information for course assignments when you don’t understand the material</a:t>
            </a:r>
          </a:p>
          <a:p>
            <a:pPr algn="l">
              <a:buFont typeface="Arial" panose="020B0604020202020204" pitchFamily="34" charset="0"/>
              <a:buChar char="•"/>
            </a:pPr>
            <a:r>
              <a:rPr lang="en-US" b="0" i="0" dirty="0">
                <a:solidFill>
                  <a:srgbClr val="45382B"/>
                </a:solidFill>
                <a:effectLst/>
                <a:latin typeface="BentonSansRegular"/>
              </a:rPr>
              <a:t>Participate regularly in course discussions, even when you don’t feel like it</a:t>
            </a:r>
          </a:p>
          <a:p>
            <a:pPr algn="l">
              <a:buFont typeface="Arial" panose="020B0604020202020204" pitchFamily="34" charset="0"/>
              <a:buChar char="•"/>
            </a:pPr>
            <a:r>
              <a:rPr lang="en-US" b="0" i="0" dirty="0">
                <a:solidFill>
                  <a:srgbClr val="45382B"/>
                </a:solidFill>
                <a:effectLst/>
                <a:latin typeface="BentonSansRegular"/>
              </a:rPr>
              <a:t>Ask instructors for help when you struggle with course assignments</a:t>
            </a:r>
          </a:p>
          <a:p>
            <a:pPr algn="l">
              <a:buFont typeface="Arial" panose="020B0604020202020204" pitchFamily="34" charset="0"/>
              <a:buChar char="•"/>
            </a:pPr>
            <a:r>
              <a:rPr lang="en-US" b="0" i="0" dirty="0">
                <a:solidFill>
                  <a:srgbClr val="45382B"/>
                </a:solidFill>
                <a:effectLst/>
                <a:latin typeface="BentonSansRegular"/>
              </a:rPr>
              <a:t>Finish something you have started when you encounter challenges</a:t>
            </a:r>
          </a:p>
          <a:p>
            <a:pPr algn="l">
              <a:buFont typeface="Arial" panose="020B0604020202020204" pitchFamily="34" charset="0"/>
              <a:buChar char="•"/>
            </a:pPr>
            <a:r>
              <a:rPr lang="en-US" b="0" i="0" dirty="0">
                <a:solidFill>
                  <a:srgbClr val="45382B"/>
                </a:solidFill>
                <a:effectLst/>
                <a:latin typeface="BentonSansRegular"/>
              </a:rPr>
              <a:t>Stay positive, even when you do poorly on a test or assignment</a:t>
            </a:r>
          </a:p>
          <a:p>
            <a:endParaRPr lang="en-US" dirty="0"/>
          </a:p>
        </p:txBody>
      </p:sp>
      <p:sp>
        <p:nvSpPr>
          <p:cNvPr id="4" name="Slide Number Placeholder 3"/>
          <p:cNvSpPr>
            <a:spLocks noGrp="1"/>
          </p:cNvSpPr>
          <p:nvPr>
            <p:ph type="sldNum" sz="quarter" idx="5"/>
          </p:nvPr>
        </p:nvSpPr>
        <p:spPr/>
        <p:txBody>
          <a:bodyPr/>
          <a:lstStyle/>
          <a:p>
            <a:fld id="{A1E949D7-85B7-6F40-8004-F075B9FDDB0A}" type="slidenum">
              <a:rPr lang="en-US" smtClean="0"/>
              <a:t>10</a:t>
            </a:fld>
            <a:endParaRPr lang="en-US"/>
          </a:p>
        </p:txBody>
      </p:sp>
    </p:spTree>
    <p:extLst>
      <p:ext uri="{BB962C8B-B14F-4D97-AF65-F5344CB8AC3E}">
        <p14:creationId xmlns:p14="http://schemas.microsoft.com/office/powerpoint/2010/main" val="1664131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45382B"/>
                </a:solidFill>
                <a:effectLst/>
                <a:latin typeface="BentonSansRegular"/>
              </a:rPr>
              <a:t>During the coming school year, about how often do you expect to do the following?</a:t>
            </a:r>
          </a:p>
          <a:p>
            <a:pPr algn="l">
              <a:buFont typeface="Arial" panose="020B0604020202020204" pitchFamily="34" charset="0"/>
              <a:buChar char="•"/>
            </a:pPr>
            <a:r>
              <a:rPr lang="en-US" b="0" i="0" dirty="0">
                <a:solidFill>
                  <a:srgbClr val="45382B"/>
                </a:solidFill>
                <a:effectLst/>
                <a:latin typeface="BentonSansRegular"/>
              </a:rPr>
              <a:t>Talk about career plans with a faculty member</a:t>
            </a:r>
          </a:p>
          <a:p>
            <a:pPr algn="l">
              <a:buFont typeface="Arial" panose="020B0604020202020204" pitchFamily="34" charset="0"/>
              <a:buChar char="•"/>
            </a:pPr>
            <a:r>
              <a:rPr lang="en-US" b="0" i="0" dirty="0">
                <a:solidFill>
                  <a:srgbClr val="45382B"/>
                </a:solidFill>
                <a:effectLst/>
                <a:latin typeface="BentonSansRegular"/>
              </a:rPr>
              <a:t>Work with a faculty member on activities other than coursework (committees, student groups, etc.)</a:t>
            </a:r>
          </a:p>
          <a:p>
            <a:pPr algn="l">
              <a:buFont typeface="Arial" panose="020B0604020202020204" pitchFamily="34" charset="0"/>
              <a:buChar char="•"/>
            </a:pPr>
            <a:r>
              <a:rPr lang="en-US" b="0" i="0" dirty="0">
                <a:solidFill>
                  <a:srgbClr val="45382B"/>
                </a:solidFill>
                <a:effectLst/>
                <a:latin typeface="BentonSansRegular"/>
              </a:rPr>
              <a:t>Discuss course topics, ideas, or concepts with a faculty member outside of class</a:t>
            </a:r>
          </a:p>
          <a:p>
            <a:pPr algn="l">
              <a:buFont typeface="Arial" panose="020B0604020202020204" pitchFamily="34" charset="0"/>
              <a:buChar char="•"/>
            </a:pPr>
            <a:r>
              <a:rPr lang="en-US" b="0" i="0" dirty="0">
                <a:solidFill>
                  <a:srgbClr val="45382B"/>
                </a:solidFill>
                <a:effectLst/>
                <a:latin typeface="BentonSansRegular"/>
              </a:rPr>
              <a:t>Discuss your academic performance with a faculty member</a:t>
            </a:r>
          </a:p>
          <a:p>
            <a:endParaRPr lang="en-US" dirty="0"/>
          </a:p>
        </p:txBody>
      </p:sp>
      <p:sp>
        <p:nvSpPr>
          <p:cNvPr id="4" name="Slide Number Placeholder 3"/>
          <p:cNvSpPr>
            <a:spLocks noGrp="1"/>
          </p:cNvSpPr>
          <p:nvPr>
            <p:ph type="sldNum" sz="quarter" idx="5"/>
          </p:nvPr>
        </p:nvSpPr>
        <p:spPr/>
        <p:txBody>
          <a:bodyPr/>
          <a:lstStyle/>
          <a:p>
            <a:fld id="{A1E949D7-85B7-6F40-8004-F075B9FDDB0A}" type="slidenum">
              <a:rPr lang="en-US" smtClean="0"/>
              <a:t>11</a:t>
            </a:fld>
            <a:endParaRPr lang="en-US"/>
          </a:p>
        </p:txBody>
      </p:sp>
    </p:spTree>
    <p:extLst>
      <p:ext uri="{BB962C8B-B14F-4D97-AF65-F5344CB8AC3E}">
        <p14:creationId xmlns:p14="http://schemas.microsoft.com/office/powerpoint/2010/main" val="1731550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45382B"/>
                </a:solidFill>
                <a:effectLst/>
                <a:latin typeface="BentonSansRegular"/>
              </a:rPr>
              <a:t>How important is it to you that your institution provide each of the following?</a:t>
            </a:r>
          </a:p>
          <a:p>
            <a:pPr algn="l">
              <a:buFont typeface="Arial" panose="020B0604020202020204" pitchFamily="34" charset="0"/>
              <a:buChar char="•"/>
            </a:pPr>
            <a:r>
              <a:rPr lang="en-US" b="0" i="0" dirty="0">
                <a:solidFill>
                  <a:srgbClr val="45382B"/>
                </a:solidFill>
                <a:effectLst/>
                <a:latin typeface="BentonSansRegular"/>
              </a:rPr>
              <a:t>A challenging academic experience</a:t>
            </a:r>
          </a:p>
          <a:p>
            <a:pPr algn="l">
              <a:buFont typeface="Arial" panose="020B0604020202020204" pitchFamily="34" charset="0"/>
              <a:buChar char="•"/>
            </a:pPr>
            <a:r>
              <a:rPr lang="en-US" b="0" i="0" dirty="0">
                <a:solidFill>
                  <a:srgbClr val="45382B"/>
                </a:solidFill>
                <a:effectLst/>
                <a:latin typeface="BentonSansRegular"/>
              </a:rPr>
              <a:t>Support to help students succeed academically</a:t>
            </a:r>
          </a:p>
          <a:p>
            <a:pPr algn="l">
              <a:buFont typeface="Arial" panose="020B0604020202020204" pitchFamily="34" charset="0"/>
              <a:buChar char="•"/>
            </a:pPr>
            <a:r>
              <a:rPr lang="en-US" b="0" i="0" dirty="0">
                <a:solidFill>
                  <a:srgbClr val="45382B"/>
                </a:solidFill>
                <a:effectLst/>
                <a:latin typeface="BentonSansRegular"/>
              </a:rPr>
              <a:t>Opportunities to interact with students from different backgrounds (social, racial/ethnic, religious, etc.)</a:t>
            </a:r>
          </a:p>
          <a:p>
            <a:pPr algn="l">
              <a:buFont typeface="Arial" panose="020B0604020202020204" pitchFamily="34" charset="0"/>
              <a:buChar char="•"/>
            </a:pPr>
            <a:r>
              <a:rPr lang="en-US" b="0" i="0" dirty="0">
                <a:solidFill>
                  <a:srgbClr val="45382B"/>
                </a:solidFill>
                <a:effectLst/>
                <a:latin typeface="BentonSansRegular"/>
              </a:rPr>
              <a:t>Help manage your non-academic responsibilities (work, family, etc.)</a:t>
            </a:r>
          </a:p>
          <a:p>
            <a:pPr algn="l">
              <a:buFont typeface="Arial" panose="020B0604020202020204" pitchFamily="34" charset="0"/>
              <a:buChar char="•"/>
            </a:pPr>
            <a:r>
              <a:rPr lang="en-US" b="0" i="0" dirty="0">
                <a:solidFill>
                  <a:srgbClr val="45382B"/>
                </a:solidFill>
                <a:effectLst/>
                <a:latin typeface="BentonSansRegular"/>
              </a:rPr>
              <a:t>Opportunities to be involved socially</a:t>
            </a:r>
          </a:p>
          <a:p>
            <a:pPr algn="l">
              <a:buFont typeface="Arial" panose="020B0604020202020204" pitchFamily="34" charset="0"/>
              <a:buChar char="•"/>
            </a:pPr>
            <a:r>
              <a:rPr lang="en-US" b="0" i="0" dirty="0">
                <a:solidFill>
                  <a:srgbClr val="45382B"/>
                </a:solidFill>
                <a:effectLst/>
                <a:latin typeface="BentonSansRegular"/>
              </a:rPr>
              <a:t>Opportunities to attend campus activities and events</a:t>
            </a:r>
          </a:p>
          <a:p>
            <a:pPr algn="l">
              <a:buFont typeface="Arial" panose="020B0604020202020204" pitchFamily="34" charset="0"/>
              <a:buChar char="•"/>
            </a:pPr>
            <a:r>
              <a:rPr lang="en-US" b="0" i="0" dirty="0">
                <a:solidFill>
                  <a:srgbClr val="45382B"/>
                </a:solidFill>
                <a:effectLst/>
                <a:latin typeface="BentonSansRegular"/>
              </a:rPr>
              <a:t>Learning support services (tutoring services, writing center, etc.)</a:t>
            </a:r>
          </a:p>
          <a:p>
            <a:endParaRPr lang="en-US" dirty="0"/>
          </a:p>
        </p:txBody>
      </p:sp>
      <p:sp>
        <p:nvSpPr>
          <p:cNvPr id="4" name="Slide Number Placeholder 3"/>
          <p:cNvSpPr>
            <a:spLocks noGrp="1"/>
          </p:cNvSpPr>
          <p:nvPr>
            <p:ph type="sldNum" sz="quarter" idx="5"/>
          </p:nvPr>
        </p:nvSpPr>
        <p:spPr/>
        <p:txBody>
          <a:bodyPr/>
          <a:lstStyle/>
          <a:p>
            <a:fld id="{A1E949D7-85B7-6F40-8004-F075B9FDDB0A}" type="slidenum">
              <a:rPr lang="en-US" smtClean="0"/>
              <a:t>12</a:t>
            </a:fld>
            <a:endParaRPr lang="en-US"/>
          </a:p>
        </p:txBody>
      </p:sp>
    </p:spTree>
    <p:extLst>
      <p:ext uri="{BB962C8B-B14F-4D97-AF65-F5344CB8AC3E}">
        <p14:creationId xmlns:p14="http://schemas.microsoft.com/office/powerpoint/2010/main" val="3238971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E949D7-85B7-6F40-8004-F075B9FDDB0A}" type="slidenum">
              <a:rPr lang="en-US" smtClean="0"/>
              <a:t>13</a:t>
            </a:fld>
            <a:endParaRPr lang="en-US"/>
          </a:p>
        </p:txBody>
      </p:sp>
    </p:spTree>
    <p:extLst>
      <p:ext uri="{BB962C8B-B14F-4D97-AF65-F5344CB8AC3E}">
        <p14:creationId xmlns:p14="http://schemas.microsoft.com/office/powerpoint/2010/main" val="3500304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E949D7-85B7-6F40-8004-F075B9FDDB0A}" type="slidenum">
              <a:rPr lang="en-US" smtClean="0"/>
              <a:t>14</a:t>
            </a:fld>
            <a:endParaRPr lang="en-US"/>
          </a:p>
        </p:txBody>
      </p:sp>
    </p:spTree>
    <p:extLst>
      <p:ext uri="{BB962C8B-B14F-4D97-AF65-F5344CB8AC3E}">
        <p14:creationId xmlns:p14="http://schemas.microsoft.com/office/powerpoint/2010/main" val="1153452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E949D7-85B7-6F40-8004-F075B9FDDB0A}" type="slidenum">
              <a:rPr lang="en-US" smtClean="0"/>
              <a:t>15</a:t>
            </a:fld>
            <a:endParaRPr lang="en-US"/>
          </a:p>
        </p:txBody>
      </p:sp>
    </p:spTree>
    <p:extLst>
      <p:ext uri="{BB962C8B-B14F-4D97-AF65-F5344CB8AC3E}">
        <p14:creationId xmlns:p14="http://schemas.microsoft.com/office/powerpoint/2010/main" val="2716906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E949D7-85B7-6F40-8004-F075B9FDDB0A}" type="slidenum">
              <a:rPr lang="en-US" smtClean="0"/>
              <a:t>16</a:t>
            </a:fld>
            <a:endParaRPr lang="en-US"/>
          </a:p>
        </p:txBody>
      </p:sp>
    </p:spTree>
    <p:extLst>
      <p:ext uri="{BB962C8B-B14F-4D97-AF65-F5344CB8AC3E}">
        <p14:creationId xmlns:p14="http://schemas.microsoft.com/office/powerpoint/2010/main" val="27589790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E949D7-85B7-6F40-8004-F075B9FDDB0A}" type="slidenum">
              <a:rPr lang="en-US" smtClean="0"/>
              <a:t>17</a:t>
            </a:fld>
            <a:endParaRPr lang="en-US"/>
          </a:p>
        </p:txBody>
      </p:sp>
    </p:spTree>
    <p:extLst>
      <p:ext uri="{BB962C8B-B14F-4D97-AF65-F5344CB8AC3E}">
        <p14:creationId xmlns:p14="http://schemas.microsoft.com/office/powerpoint/2010/main" val="22793570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E949D7-85B7-6F40-8004-F075B9FDDB0A}" type="slidenum">
              <a:rPr lang="en-US" smtClean="0"/>
              <a:t>18</a:t>
            </a:fld>
            <a:endParaRPr lang="en-US"/>
          </a:p>
        </p:txBody>
      </p:sp>
    </p:spTree>
    <p:extLst>
      <p:ext uri="{BB962C8B-B14F-4D97-AF65-F5344CB8AC3E}">
        <p14:creationId xmlns:p14="http://schemas.microsoft.com/office/powerpoint/2010/main" val="42433109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E949D7-85B7-6F40-8004-F075B9FDDB0A}" type="slidenum">
              <a:rPr lang="en-US" smtClean="0"/>
              <a:t>19</a:t>
            </a:fld>
            <a:endParaRPr lang="en-US"/>
          </a:p>
        </p:txBody>
      </p:sp>
    </p:spTree>
    <p:extLst>
      <p:ext uri="{BB962C8B-B14F-4D97-AF65-F5344CB8AC3E}">
        <p14:creationId xmlns:p14="http://schemas.microsoft.com/office/powerpoint/2010/main" val="23077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E949D7-85B7-6F40-8004-F075B9FDDB0A}" type="slidenum">
              <a:rPr lang="en-US" smtClean="0"/>
              <a:t>2</a:t>
            </a:fld>
            <a:endParaRPr lang="en-US"/>
          </a:p>
        </p:txBody>
      </p:sp>
    </p:spTree>
    <p:extLst>
      <p:ext uri="{BB962C8B-B14F-4D97-AF65-F5344CB8AC3E}">
        <p14:creationId xmlns:p14="http://schemas.microsoft.com/office/powerpoint/2010/main" val="21049174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E949D7-85B7-6F40-8004-F075B9FDDB0A}" type="slidenum">
              <a:rPr lang="en-US" smtClean="0"/>
              <a:t>20</a:t>
            </a:fld>
            <a:endParaRPr lang="en-US"/>
          </a:p>
        </p:txBody>
      </p:sp>
    </p:spTree>
    <p:extLst>
      <p:ext uri="{BB962C8B-B14F-4D97-AF65-F5344CB8AC3E}">
        <p14:creationId xmlns:p14="http://schemas.microsoft.com/office/powerpoint/2010/main" val="14744121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E949D7-85B7-6F40-8004-F075B9FDDB0A}" type="slidenum">
              <a:rPr lang="en-US" smtClean="0"/>
              <a:t>21</a:t>
            </a:fld>
            <a:endParaRPr lang="en-US"/>
          </a:p>
        </p:txBody>
      </p:sp>
    </p:spTree>
    <p:extLst>
      <p:ext uri="{BB962C8B-B14F-4D97-AF65-F5344CB8AC3E}">
        <p14:creationId xmlns:p14="http://schemas.microsoft.com/office/powerpoint/2010/main" val="30948724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E949D7-85B7-6F40-8004-F075B9FDDB0A}" type="slidenum">
              <a:rPr lang="en-US" smtClean="0"/>
              <a:t>22</a:t>
            </a:fld>
            <a:endParaRPr lang="en-US"/>
          </a:p>
        </p:txBody>
      </p:sp>
    </p:spTree>
    <p:extLst>
      <p:ext uri="{BB962C8B-B14F-4D97-AF65-F5344CB8AC3E}">
        <p14:creationId xmlns:p14="http://schemas.microsoft.com/office/powerpoint/2010/main" val="552433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E949D7-85B7-6F40-8004-F075B9FDDB0A}" type="slidenum">
              <a:rPr lang="en-US" smtClean="0"/>
              <a:t>3</a:t>
            </a:fld>
            <a:endParaRPr lang="en-US"/>
          </a:p>
        </p:txBody>
      </p:sp>
    </p:spTree>
    <p:extLst>
      <p:ext uri="{BB962C8B-B14F-4D97-AF65-F5344CB8AC3E}">
        <p14:creationId xmlns:p14="http://schemas.microsoft.com/office/powerpoint/2010/main" val="1105679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Combined scale scores range 0-60.  Each item is converted to a 60-point scale (</a:t>
            </a:r>
            <a:r>
              <a:rPr lang="en-US" b="0" i="0" dirty="0">
                <a:solidFill>
                  <a:srgbClr val="45382B"/>
                </a:solidFill>
                <a:effectLst/>
                <a:latin typeface="BentonSansRegular"/>
              </a:rPr>
              <a:t>(e.g., never=0, sometimes=20, often=40, and very often=60), then averaged together as student-level scores.</a:t>
            </a:r>
          </a:p>
          <a:p>
            <a:endParaRPr lang="en-US" dirty="0"/>
          </a:p>
          <a:p>
            <a:r>
              <a:rPr lang="en-US" dirty="0"/>
              <a:t>Other institutions include all other participating BCSSE institutions in same Carnegie class. </a:t>
            </a:r>
          </a:p>
          <a:p>
            <a:endParaRPr lang="en-US" dirty="0"/>
          </a:p>
        </p:txBody>
      </p:sp>
      <p:sp>
        <p:nvSpPr>
          <p:cNvPr id="4" name="Slide Number Placeholder 3"/>
          <p:cNvSpPr>
            <a:spLocks noGrp="1"/>
          </p:cNvSpPr>
          <p:nvPr>
            <p:ph type="sldNum" sz="quarter" idx="5"/>
          </p:nvPr>
        </p:nvSpPr>
        <p:spPr/>
        <p:txBody>
          <a:bodyPr/>
          <a:lstStyle/>
          <a:p>
            <a:fld id="{A1E949D7-85B7-6F40-8004-F075B9FDDB0A}" type="slidenum">
              <a:rPr lang="en-US" smtClean="0"/>
              <a:t>4</a:t>
            </a:fld>
            <a:endParaRPr lang="en-US"/>
          </a:p>
        </p:txBody>
      </p:sp>
    </p:spTree>
    <p:extLst>
      <p:ext uri="{BB962C8B-B14F-4D97-AF65-F5344CB8AC3E}">
        <p14:creationId xmlns:p14="http://schemas.microsoft.com/office/powerpoint/2010/main" val="484085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Combined scale scores range 0-60.  Each item is converted to a 60-point scale (</a:t>
            </a:r>
            <a:r>
              <a:rPr lang="en-US" b="0" i="0" dirty="0">
                <a:solidFill>
                  <a:srgbClr val="45382B"/>
                </a:solidFill>
                <a:effectLst/>
                <a:latin typeface="BentonSansRegular"/>
              </a:rPr>
              <a:t>(e.g., never=0, sometimes=20, often=40, and very often=60), then averaged together as student-level scores.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Other institutions include all other participating BCSSE institutions in same Carnegie class. </a:t>
            </a:r>
          </a:p>
          <a:p>
            <a:endParaRPr lang="en-US" dirty="0"/>
          </a:p>
          <a:p>
            <a:endParaRPr lang="en-US" dirty="0"/>
          </a:p>
        </p:txBody>
      </p:sp>
      <p:sp>
        <p:nvSpPr>
          <p:cNvPr id="4" name="Slide Number Placeholder 3"/>
          <p:cNvSpPr>
            <a:spLocks noGrp="1"/>
          </p:cNvSpPr>
          <p:nvPr>
            <p:ph type="sldNum" sz="quarter" idx="5"/>
          </p:nvPr>
        </p:nvSpPr>
        <p:spPr/>
        <p:txBody>
          <a:bodyPr/>
          <a:lstStyle/>
          <a:p>
            <a:fld id="{A1E949D7-85B7-6F40-8004-F075B9FDDB0A}" type="slidenum">
              <a:rPr lang="en-US" smtClean="0"/>
              <a:t>5</a:t>
            </a:fld>
            <a:endParaRPr lang="en-US"/>
          </a:p>
        </p:txBody>
      </p:sp>
    </p:spTree>
    <p:extLst>
      <p:ext uri="{BB962C8B-B14F-4D97-AF65-F5344CB8AC3E}">
        <p14:creationId xmlns:p14="http://schemas.microsoft.com/office/powerpoint/2010/main" val="4231590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Scores are combined agreement items (Top 2) of either the 4 point or 6 point scale. </a:t>
            </a:r>
          </a:p>
          <a:p>
            <a:endParaRPr lang="en-US"/>
          </a:p>
          <a:p>
            <a:endParaRPr lang="en-US"/>
          </a:p>
          <a:p>
            <a:endParaRPr lang="en-US"/>
          </a:p>
          <a:p>
            <a:pPr algn="l"/>
            <a:r>
              <a:rPr lang="en-US" b="0" i="0">
                <a:solidFill>
                  <a:srgbClr val="45382B"/>
                </a:solidFill>
                <a:effectLst/>
                <a:latin typeface="BentonSansRegular"/>
              </a:rPr>
              <a:t>How prepared are you to do the following in your academic work at this institution?</a:t>
            </a:r>
          </a:p>
          <a:p>
            <a:pPr algn="l">
              <a:buFont typeface="Arial" panose="020B0604020202020204" pitchFamily="34" charset="0"/>
              <a:buChar char="•"/>
            </a:pPr>
            <a:r>
              <a:rPr lang="en-US" b="0" i="0">
                <a:solidFill>
                  <a:srgbClr val="45382B"/>
                </a:solidFill>
                <a:effectLst/>
                <a:latin typeface="BentonSansRegular"/>
              </a:rPr>
              <a:t>Write clearly and effectively</a:t>
            </a:r>
          </a:p>
          <a:p>
            <a:pPr algn="l">
              <a:buFont typeface="Arial" panose="020B0604020202020204" pitchFamily="34" charset="0"/>
              <a:buChar char="•"/>
            </a:pPr>
            <a:r>
              <a:rPr lang="en-US" b="0" i="0">
                <a:solidFill>
                  <a:srgbClr val="45382B"/>
                </a:solidFill>
                <a:effectLst/>
                <a:latin typeface="BentonSansRegular"/>
              </a:rPr>
              <a:t>Speak clearly and effectively</a:t>
            </a:r>
          </a:p>
          <a:p>
            <a:pPr algn="l">
              <a:buFont typeface="Arial" panose="020B0604020202020204" pitchFamily="34" charset="0"/>
              <a:buChar char="•"/>
            </a:pPr>
            <a:r>
              <a:rPr lang="en-US" b="0" i="0">
                <a:solidFill>
                  <a:srgbClr val="45382B"/>
                </a:solidFill>
                <a:effectLst/>
                <a:latin typeface="BentonSansRegular"/>
              </a:rPr>
              <a:t>Think critically and analytically</a:t>
            </a:r>
          </a:p>
          <a:p>
            <a:pPr algn="l">
              <a:buFont typeface="Arial" panose="020B0604020202020204" pitchFamily="34" charset="0"/>
              <a:buChar char="•"/>
            </a:pPr>
            <a:r>
              <a:rPr lang="en-US" b="0" i="0">
                <a:solidFill>
                  <a:srgbClr val="45382B"/>
                </a:solidFill>
                <a:effectLst/>
                <a:latin typeface="BentonSansRegular"/>
              </a:rPr>
              <a:t>Analyze numerical and statistical information</a:t>
            </a:r>
          </a:p>
          <a:p>
            <a:pPr algn="l">
              <a:buFont typeface="Arial" panose="020B0604020202020204" pitchFamily="34" charset="0"/>
              <a:buChar char="•"/>
            </a:pPr>
            <a:r>
              <a:rPr lang="en-US" b="0" i="0">
                <a:solidFill>
                  <a:srgbClr val="45382B"/>
                </a:solidFill>
                <a:effectLst/>
                <a:latin typeface="BentonSansRegular"/>
              </a:rPr>
              <a:t>Work effectively with others</a:t>
            </a:r>
          </a:p>
          <a:p>
            <a:pPr algn="l">
              <a:buFont typeface="Arial" panose="020B0604020202020204" pitchFamily="34" charset="0"/>
              <a:buChar char="•"/>
            </a:pPr>
            <a:r>
              <a:rPr lang="en-US" b="0" i="0">
                <a:solidFill>
                  <a:srgbClr val="45382B"/>
                </a:solidFill>
                <a:effectLst/>
                <a:latin typeface="BentonSansRegular"/>
              </a:rPr>
              <a:t>Use computing and information technology</a:t>
            </a:r>
          </a:p>
          <a:p>
            <a:pPr algn="l">
              <a:buFont typeface="Arial" panose="020B0604020202020204" pitchFamily="34" charset="0"/>
              <a:buChar char="•"/>
            </a:pPr>
            <a:r>
              <a:rPr lang="en-US" b="0" i="0">
                <a:solidFill>
                  <a:srgbClr val="45382B"/>
                </a:solidFill>
                <a:effectLst/>
                <a:latin typeface="BentonSansRegular"/>
              </a:rPr>
              <a:t>Learn effectively on your own</a:t>
            </a:r>
          </a:p>
          <a:p>
            <a:endParaRPr lang="en-US"/>
          </a:p>
          <a:p>
            <a:endParaRPr lang="en-US" dirty="0"/>
          </a:p>
        </p:txBody>
      </p:sp>
      <p:sp>
        <p:nvSpPr>
          <p:cNvPr id="4" name="Slide Number Placeholder 3"/>
          <p:cNvSpPr>
            <a:spLocks noGrp="1"/>
          </p:cNvSpPr>
          <p:nvPr>
            <p:ph type="sldNum" sz="quarter" idx="5"/>
          </p:nvPr>
        </p:nvSpPr>
        <p:spPr/>
        <p:txBody>
          <a:bodyPr/>
          <a:lstStyle/>
          <a:p>
            <a:fld id="{A1E949D7-85B7-6F40-8004-F075B9FDDB0A}" type="slidenum">
              <a:rPr lang="en-US" smtClean="0"/>
              <a:t>6</a:t>
            </a:fld>
            <a:endParaRPr lang="en-US"/>
          </a:p>
        </p:txBody>
      </p:sp>
    </p:spTree>
    <p:extLst>
      <p:ext uri="{BB962C8B-B14F-4D97-AF65-F5344CB8AC3E}">
        <p14:creationId xmlns:p14="http://schemas.microsoft.com/office/powerpoint/2010/main" val="2383986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45382B"/>
                </a:solidFill>
                <a:effectLst/>
                <a:latin typeface="BentonSansRegular"/>
              </a:rPr>
              <a:t>During the coming school year, about how often do you expect to have discussions with people from the following groups?</a:t>
            </a:r>
          </a:p>
          <a:p>
            <a:pPr algn="l">
              <a:buFont typeface="Arial" panose="020B0604020202020204" pitchFamily="34" charset="0"/>
              <a:buChar char="•"/>
            </a:pPr>
            <a:r>
              <a:rPr lang="en-US" b="0" i="0" dirty="0">
                <a:solidFill>
                  <a:srgbClr val="45382B"/>
                </a:solidFill>
                <a:effectLst/>
                <a:latin typeface="BentonSansRegular"/>
              </a:rPr>
              <a:t>People of a race or ethnicity other than your own</a:t>
            </a:r>
          </a:p>
          <a:p>
            <a:pPr algn="l">
              <a:buFont typeface="Arial" panose="020B0604020202020204" pitchFamily="34" charset="0"/>
              <a:buChar char="•"/>
            </a:pPr>
            <a:r>
              <a:rPr lang="en-US" b="0" i="0" dirty="0">
                <a:solidFill>
                  <a:srgbClr val="45382B"/>
                </a:solidFill>
                <a:effectLst/>
                <a:latin typeface="BentonSansRegular"/>
              </a:rPr>
              <a:t>People from an economic background other than your own</a:t>
            </a:r>
          </a:p>
          <a:p>
            <a:pPr algn="l">
              <a:buFont typeface="Arial" panose="020B0604020202020204" pitchFamily="34" charset="0"/>
              <a:buChar char="•"/>
            </a:pPr>
            <a:r>
              <a:rPr lang="en-US" b="0" i="0" dirty="0">
                <a:solidFill>
                  <a:srgbClr val="45382B"/>
                </a:solidFill>
                <a:effectLst/>
                <a:latin typeface="BentonSansRegular"/>
              </a:rPr>
              <a:t>People with religious beliefs other than your own</a:t>
            </a:r>
          </a:p>
          <a:p>
            <a:pPr algn="l">
              <a:buFont typeface="Arial" panose="020B0604020202020204" pitchFamily="34" charset="0"/>
              <a:buChar char="•"/>
            </a:pPr>
            <a:r>
              <a:rPr lang="en-US" b="0" i="0" dirty="0">
                <a:solidFill>
                  <a:srgbClr val="45382B"/>
                </a:solidFill>
                <a:effectLst/>
                <a:latin typeface="BentonSansRegular"/>
              </a:rPr>
              <a:t>People with political views other than your own</a:t>
            </a:r>
          </a:p>
          <a:p>
            <a:endParaRPr lang="en-US" dirty="0"/>
          </a:p>
        </p:txBody>
      </p:sp>
      <p:sp>
        <p:nvSpPr>
          <p:cNvPr id="4" name="Slide Number Placeholder 3"/>
          <p:cNvSpPr>
            <a:spLocks noGrp="1"/>
          </p:cNvSpPr>
          <p:nvPr>
            <p:ph type="sldNum" sz="quarter" idx="5"/>
          </p:nvPr>
        </p:nvSpPr>
        <p:spPr/>
        <p:txBody>
          <a:bodyPr/>
          <a:lstStyle/>
          <a:p>
            <a:fld id="{A1E949D7-85B7-6F40-8004-F075B9FDDB0A}" type="slidenum">
              <a:rPr lang="en-US" smtClean="0"/>
              <a:t>7</a:t>
            </a:fld>
            <a:endParaRPr lang="en-US"/>
          </a:p>
        </p:txBody>
      </p:sp>
    </p:spTree>
    <p:extLst>
      <p:ext uri="{BB962C8B-B14F-4D97-AF65-F5344CB8AC3E}">
        <p14:creationId xmlns:p14="http://schemas.microsoft.com/office/powerpoint/2010/main" val="3998520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45382B"/>
                </a:solidFill>
                <a:effectLst/>
                <a:latin typeface="BentonSansRegular"/>
              </a:rPr>
              <a:t>During the coming school year, about how often do you expect to do the following?</a:t>
            </a:r>
          </a:p>
          <a:p>
            <a:pPr algn="l">
              <a:buFont typeface="Arial" panose="020B0604020202020204" pitchFamily="34" charset="0"/>
              <a:buChar char="•"/>
            </a:pPr>
            <a:r>
              <a:rPr lang="en-US" b="0" i="0">
                <a:solidFill>
                  <a:srgbClr val="45382B"/>
                </a:solidFill>
                <a:effectLst/>
                <a:latin typeface="BentonSansRegular"/>
              </a:rPr>
              <a:t>Ask another student to help you understand course material</a:t>
            </a:r>
          </a:p>
          <a:p>
            <a:pPr algn="l">
              <a:buFont typeface="Arial" panose="020B0604020202020204" pitchFamily="34" charset="0"/>
              <a:buChar char="•"/>
            </a:pPr>
            <a:r>
              <a:rPr lang="en-US" b="0" i="0">
                <a:solidFill>
                  <a:srgbClr val="45382B"/>
                </a:solidFill>
                <a:effectLst/>
                <a:latin typeface="BentonSansRegular"/>
              </a:rPr>
              <a:t>Explain course material to one or more students</a:t>
            </a:r>
          </a:p>
          <a:p>
            <a:pPr algn="l">
              <a:buFont typeface="Arial" panose="020B0604020202020204" pitchFamily="34" charset="0"/>
              <a:buChar char="•"/>
            </a:pPr>
            <a:r>
              <a:rPr lang="en-US" b="0" i="0">
                <a:solidFill>
                  <a:srgbClr val="45382B"/>
                </a:solidFill>
                <a:effectLst/>
                <a:latin typeface="BentonSansRegular"/>
              </a:rPr>
              <a:t>Prepare for exams by discussing or working through course material with other students</a:t>
            </a:r>
          </a:p>
          <a:p>
            <a:pPr algn="l">
              <a:buFont typeface="Arial" panose="020B0604020202020204" pitchFamily="34" charset="0"/>
              <a:buChar char="•"/>
            </a:pPr>
            <a:r>
              <a:rPr lang="en-US" b="0" i="0">
                <a:solidFill>
                  <a:srgbClr val="45382B"/>
                </a:solidFill>
                <a:effectLst/>
                <a:latin typeface="BentonSansRegular"/>
              </a:rPr>
              <a:t>Work with other students on course projects or assignments</a:t>
            </a:r>
          </a:p>
          <a:p>
            <a:endParaRPr lang="en-US" dirty="0"/>
          </a:p>
        </p:txBody>
      </p:sp>
      <p:sp>
        <p:nvSpPr>
          <p:cNvPr id="4" name="Slide Number Placeholder 3"/>
          <p:cNvSpPr>
            <a:spLocks noGrp="1"/>
          </p:cNvSpPr>
          <p:nvPr>
            <p:ph type="sldNum" sz="quarter" idx="5"/>
          </p:nvPr>
        </p:nvSpPr>
        <p:spPr/>
        <p:txBody>
          <a:bodyPr/>
          <a:lstStyle/>
          <a:p>
            <a:fld id="{A1E949D7-85B7-6F40-8004-F075B9FDDB0A}" type="slidenum">
              <a:rPr lang="en-US" smtClean="0"/>
              <a:t>8</a:t>
            </a:fld>
            <a:endParaRPr lang="en-US"/>
          </a:p>
        </p:txBody>
      </p:sp>
    </p:spTree>
    <p:extLst>
      <p:ext uri="{BB962C8B-B14F-4D97-AF65-F5344CB8AC3E}">
        <p14:creationId xmlns:p14="http://schemas.microsoft.com/office/powerpoint/2010/main" val="3152047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45382B"/>
                </a:solidFill>
                <a:effectLst/>
                <a:latin typeface="BentonSansRegular"/>
              </a:rPr>
              <a:t>During the coming school year, how difficult do you expect the following to be?</a:t>
            </a:r>
          </a:p>
          <a:p>
            <a:pPr algn="l">
              <a:buFont typeface="Arial" panose="020B0604020202020204" pitchFamily="34" charset="0"/>
              <a:buChar char="•"/>
            </a:pPr>
            <a:r>
              <a:rPr lang="en-US" b="0" i="0" dirty="0">
                <a:solidFill>
                  <a:srgbClr val="45382B"/>
                </a:solidFill>
                <a:effectLst/>
                <a:latin typeface="BentonSansRegular"/>
              </a:rPr>
              <a:t>Learning course material</a:t>
            </a:r>
          </a:p>
          <a:p>
            <a:pPr algn="l">
              <a:buFont typeface="Arial" panose="020B0604020202020204" pitchFamily="34" charset="0"/>
              <a:buChar char="•"/>
            </a:pPr>
            <a:r>
              <a:rPr lang="en-US" b="0" i="0" dirty="0">
                <a:solidFill>
                  <a:srgbClr val="45382B"/>
                </a:solidFill>
                <a:effectLst/>
                <a:latin typeface="BentonSansRegular"/>
              </a:rPr>
              <a:t>Managing your time</a:t>
            </a:r>
          </a:p>
          <a:p>
            <a:pPr algn="l">
              <a:buFont typeface="Arial" panose="020B0604020202020204" pitchFamily="34" charset="0"/>
              <a:buChar char="•"/>
            </a:pPr>
            <a:r>
              <a:rPr lang="en-US" b="0" i="0" dirty="0">
                <a:solidFill>
                  <a:srgbClr val="45382B"/>
                </a:solidFill>
                <a:effectLst/>
                <a:latin typeface="BentonSansRegular"/>
              </a:rPr>
              <a:t>Getting help with school work</a:t>
            </a:r>
          </a:p>
          <a:p>
            <a:pPr algn="l">
              <a:buFont typeface="Arial" panose="020B0604020202020204" pitchFamily="34" charset="0"/>
              <a:buChar char="•"/>
            </a:pPr>
            <a:r>
              <a:rPr lang="en-US" b="0" i="0" dirty="0">
                <a:solidFill>
                  <a:srgbClr val="45382B"/>
                </a:solidFill>
                <a:effectLst/>
                <a:latin typeface="BentonSansRegular"/>
              </a:rPr>
              <a:t>Interacting with faculty</a:t>
            </a:r>
          </a:p>
          <a:p>
            <a:endParaRPr lang="en-US" dirty="0"/>
          </a:p>
        </p:txBody>
      </p:sp>
      <p:sp>
        <p:nvSpPr>
          <p:cNvPr id="4" name="Slide Number Placeholder 3"/>
          <p:cNvSpPr>
            <a:spLocks noGrp="1"/>
          </p:cNvSpPr>
          <p:nvPr>
            <p:ph type="sldNum" sz="quarter" idx="5"/>
          </p:nvPr>
        </p:nvSpPr>
        <p:spPr/>
        <p:txBody>
          <a:bodyPr/>
          <a:lstStyle/>
          <a:p>
            <a:fld id="{A1E949D7-85B7-6F40-8004-F075B9FDDB0A}" type="slidenum">
              <a:rPr lang="en-US" smtClean="0"/>
              <a:t>9</a:t>
            </a:fld>
            <a:endParaRPr lang="en-US"/>
          </a:p>
        </p:txBody>
      </p:sp>
    </p:spTree>
    <p:extLst>
      <p:ext uri="{BB962C8B-B14F-4D97-AF65-F5344CB8AC3E}">
        <p14:creationId xmlns:p14="http://schemas.microsoft.com/office/powerpoint/2010/main" val="3955638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4260856"/>
            <a:ext cx="15544800" cy="2940051"/>
          </a:xfrm>
        </p:spPr>
        <p:txBody>
          <a:bodyPr/>
          <a:lstStyle/>
          <a:p>
            <a:r>
              <a:rPr lang="en-US"/>
              <a:t>Click to edit Master title style</a:t>
            </a:r>
          </a:p>
        </p:txBody>
      </p:sp>
      <p:sp>
        <p:nvSpPr>
          <p:cNvPr id="3" name="Subtitle 2"/>
          <p:cNvSpPr>
            <a:spLocks noGrp="1"/>
          </p:cNvSpPr>
          <p:nvPr>
            <p:ph type="subTitle" idx="1"/>
          </p:nvPr>
        </p:nvSpPr>
        <p:spPr>
          <a:xfrm>
            <a:off x="2743200" y="7772400"/>
            <a:ext cx="12801600" cy="3505200"/>
          </a:xfrm>
        </p:spPr>
        <p:txBody>
          <a:bodyPr/>
          <a:lstStyle>
            <a:lvl1pPr marL="0" indent="0" algn="ctr">
              <a:buNone/>
              <a:defRPr>
                <a:solidFill>
                  <a:schemeClr val="tx1">
                    <a:tint val="75000"/>
                  </a:schemeClr>
                </a:solidFill>
              </a:defRPr>
            </a:lvl1pPr>
            <a:lvl2pPr marL="914324" indent="0" algn="ctr">
              <a:buNone/>
              <a:defRPr>
                <a:solidFill>
                  <a:schemeClr val="tx1">
                    <a:tint val="75000"/>
                  </a:schemeClr>
                </a:solidFill>
              </a:defRPr>
            </a:lvl2pPr>
            <a:lvl3pPr marL="1828648" indent="0" algn="ctr">
              <a:buNone/>
              <a:defRPr>
                <a:solidFill>
                  <a:schemeClr val="tx1">
                    <a:tint val="75000"/>
                  </a:schemeClr>
                </a:solidFill>
              </a:defRPr>
            </a:lvl3pPr>
            <a:lvl4pPr marL="2742971" indent="0" algn="ctr">
              <a:buNone/>
              <a:defRPr>
                <a:solidFill>
                  <a:schemeClr val="tx1">
                    <a:tint val="75000"/>
                  </a:schemeClr>
                </a:solidFill>
              </a:defRPr>
            </a:lvl4pPr>
            <a:lvl5pPr marL="3657295" indent="0" algn="ctr">
              <a:buNone/>
              <a:defRPr>
                <a:solidFill>
                  <a:schemeClr val="tx1">
                    <a:tint val="75000"/>
                  </a:schemeClr>
                </a:solidFill>
              </a:defRPr>
            </a:lvl5pPr>
            <a:lvl6pPr marL="4571619" indent="0" algn="ctr">
              <a:buNone/>
              <a:defRPr>
                <a:solidFill>
                  <a:schemeClr val="tx1">
                    <a:tint val="75000"/>
                  </a:schemeClr>
                </a:solidFill>
              </a:defRPr>
            </a:lvl6pPr>
            <a:lvl7pPr marL="5485943" indent="0" algn="ctr">
              <a:buNone/>
              <a:defRPr>
                <a:solidFill>
                  <a:schemeClr val="tx1">
                    <a:tint val="75000"/>
                  </a:schemeClr>
                </a:solidFill>
              </a:defRPr>
            </a:lvl7pPr>
            <a:lvl8pPr marL="6400267" indent="0" algn="ctr">
              <a:buNone/>
              <a:defRPr>
                <a:solidFill>
                  <a:schemeClr val="tx1">
                    <a:tint val="75000"/>
                  </a:schemeClr>
                </a:solidFill>
              </a:defRPr>
            </a:lvl8pPr>
            <a:lvl9pPr marL="731459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4/22/2024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549281"/>
            <a:ext cx="4114800" cy="117030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549281"/>
            <a:ext cx="12039600" cy="117030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7" y="8813804"/>
            <a:ext cx="15544800" cy="2724149"/>
          </a:xfrm>
        </p:spPr>
        <p:txBody>
          <a:bodyPr anchor="t"/>
          <a:lstStyle>
            <a:lvl1pPr algn="l">
              <a:defRPr sz="8024" b="1" cap="all"/>
            </a:lvl1pPr>
          </a:lstStyle>
          <a:p>
            <a:r>
              <a:rPr lang="en-US"/>
              <a:t>Click to edit Master title style</a:t>
            </a:r>
          </a:p>
        </p:txBody>
      </p:sp>
      <p:sp>
        <p:nvSpPr>
          <p:cNvPr id="3" name="Text Placeholder 2"/>
          <p:cNvSpPr>
            <a:spLocks noGrp="1"/>
          </p:cNvSpPr>
          <p:nvPr>
            <p:ph type="body" idx="1"/>
          </p:nvPr>
        </p:nvSpPr>
        <p:spPr>
          <a:xfrm>
            <a:off x="1444627" y="5813427"/>
            <a:ext cx="15544800" cy="3000373"/>
          </a:xfrm>
        </p:spPr>
        <p:txBody>
          <a:bodyPr anchor="b"/>
          <a:lstStyle>
            <a:lvl1pPr marL="0" indent="0">
              <a:buNone/>
              <a:defRPr sz="3974">
                <a:solidFill>
                  <a:schemeClr val="tx1">
                    <a:tint val="75000"/>
                  </a:schemeClr>
                </a:solidFill>
              </a:defRPr>
            </a:lvl1pPr>
            <a:lvl2pPr marL="914324" indent="0">
              <a:buNone/>
              <a:defRPr sz="3600">
                <a:solidFill>
                  <a:schemeClr val="tx1">
                    <a:tint val="75000"/>
                  </a:schemeClr>
                </a:solidFill>
              </a:defRPr>
            </a:lvl2pPr>
            <a:lvl3pPr marL="1828648" indent="0">
              <a:buNone/>
              <a:defRPr sz="3225">
                <a:solidFill>
                  <a:schemeClr val="tx1">
                    <a:tint val="75000"/>
                  </a:schemeClr>
                </a:solidFill>
              </a:defRPr>
            </a:lvl3pPr>
            <a:lvl4pPr marL="2742971" indent="0">
              <a:buNone/>
              <a:defRPr sz="2775">
                <a:solidFill>
                  <a:schemeClr val="tx1">
                    <a:tint val="75000"/>
                  </a:schemeClr>
                </a:solidFill>
              </a:defRPr>
            </a:lvl4pPr>
            <a:lvl5pPr marL="3657295" indent="0">
              <a:buNone/>
              <a:defRPr sz="2775">
                <a:solidFill>
                  <a:schemeClr val="tx1">
                    <a:tint val="75000"/>
                  </a:schemeClr>
                </a:solidFill>
              </a:defRPr>
            </a:lvl5pPr>
            <a:lvl6pPr marL="4571619" indent="0">
              <a:buNone/>
              <a:defRPr sz="2775">
                <a:solidFill>
                  <a:schemeClr val="tx1">
                    <a:tint val="75000"/>
                  </a:schemeClr>
                </a:solidFill>
              </a:defRPr>
            </a:lvl6pPr>
            <a:lvl7pPr marL="5485943" indent="0">
              <a:buNone/>
              <a:defRPr sz="2775">
                <a:solidFill>
                  <a:schemeClr val="tx1">
                    <a:tint val="75000"/>
                  </a:schemeClr>
                </a:solidFill>
              </a:defRPr>
            </a:lvl7pPr>
            <a:lvl8pPr marL="6400267" indent="0">
              <a:buNone/>
              <a:defRPr sz="2775">
                <a:solidFill>
                  <a:schemeClr val="tx1">
                    <a:tint val="75000"/>
                  </a:schemeClr>
                </a:solidFill>
              </a:defRPr>
            </a:lvl8pPr>
            <a:lvl9pPr marL="7314591" indent="0">
              <a:buNone/>
              <a:defRPr sz="277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3200404"/>
            <a:ext cx="8077200" cy="9051925"/>
          </a:xfrm>
        </p:spPr>
        <p:txBody>
          <a:bodyPr/>
          <a:lstStyle>
            <a:lvl1pPr>
              <a:defRPr sz="5624"/>
            </a:lvl1pPr>
            <a:lvl2pPr>
              <a:defRPr sz="4799"/>
            </a:lvl2pPr>
            <a:lvl3pPr>
              <a:defRPr sz="3974"/>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96400" y="3200404"/>
            <a:ext cx="8077200" cy="9051925"/>
          </a:xfrm>
        </p:spPr>
        <p:txBody>
          <a:bodyPr/>
          <a:lstStyle>
            <a:lvl1pPr>
              <a:defRPr sz="5624"/>
            </a:lvl1pPr>
            <a:lvl2pPr>
              <a:defRPr sz="4799"/>
            </a:lvl2pPr>
            <a:lvl3pPr>
              <a:defRPr sz="3974"/>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2560D-EC28-3B41-86E8-18F1CE0113B4}" type="datetimeFigureOut">
              <a:rPr lang="en-US" smtClean="0"/>
              <a:t>4/22/2024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3070228"/>
            <a:ext cx="8080376" cy="1279525"/>
          </a:xfrm>
        </p:spPr>
        <p:txBody>
          <a:bodyPr anchor="b"/>
          <a:lstStyle>
            <a:lvl1pPr marL="0" indent="0">
              <a:buNone/>
              <a:defRPr sz="4799" b="1"/>
            </a:lvl1pPr>
            <a:lvl2pPr marL="914324" indent="0">
              <a:buNone/>
              <a:defRPr sz="3974" b="1"/>
            </a:lvl2pPr>
            <a:lvl3pPr marL="1828648" indent="0">
              <a:buNone/>
              <a:defRPr sz="3600" b="1"/>
            </a:lvl3pPr>
            <a:lvl4pPr marL="2742971" indent="0">
              <a:buNone/>
              <a:defRPr sz="3225" b="1"/>
            </a:lvl4pPr>
            <a:lvl5pPr marL="3657295" indent="0">
              <a:buNone/>
              <a:defRPr sz="3225" b="1"/>
            </a:lvl5pPr>
            <a:lvl6pPr marL="4571619" indent="0">
              <a:buNone/>
              <a:defRPr sz="3225" b="1"/>
            </a:lvl6pPr>
            <a:lvl7pPr marL="5485943" indent="0">
              <a:buNone/>
              <a:defRPr sz="3225" b="1"/>
            </a:lvl7pPr>
            <a:lvl8pPr marL="6400267" indent="0">
              <a:buNone/>
              <a:defRPr sz="3225" b="1"/>
            </a:lvl8pPr>
            <a:lvl9pPr marL="7314591" indent="0">
              <a:buNone/>
              <a:defRPr sz="3225" b="1"/>
            </a:lvl9pPr>
          </a:lstStyle>
          <a:p>
            <a:pPr lvl="0"/>
            <a:r>
              <a:rPr lang="en-US"/>
              <a:t>Click to edit Master text styles</a:t>
            </a:r>
          </a:p>
        </p:txBody>
      </p:sp>
      <p:sp>
        <p:nvSpPr>
          <p:cNvPr id="4" name="Content Placeholder 3"/>
          <p:cNvSpPr>
            <a:spLocks noGrp="1"/>
          </p:cNvSpPr>
          <p:nvPr>
            <p:ph sz="half" idx="2"/>
          </p:nvPr>
        </p:nvSpPr>
        <p:spPr>
          <a:xfrm>
            <a:off x="914400" y="4349749"/>
            <a:ext cx="8080376" cy="7902576"/>
          </a:xfrm>
        </p:spPr>
        <p:txBody>
          <a:bodyPr/>
          <a:lstStyle>
            <a:lvl1pPr>
              <a:defRPr sz="4799"/>
            </a:lvl1pPr>
            <a:lvl2pPr>
              <a:defRPr sz="3974"/>
            </a:lvl2pPr>
            <a:lvl3pPr>
              <a:defRPr sz="3600"/>
            </a:lvl3pPr>
            <a:lvl4pPr>
              <a:defRPr sz="3225"/>
            </a:lvl4pPr>
            <a:lvl5pPr>
              <a:defRPr sz="3225"/>
            </a:lvl5pPr>
            <a:lvl6pPr>
              <a:defRPr sz="3225"/>
            </a:lvl6pPr>
            <a:lvl7pPr>
              <a:defRPr sz="3225"/>
            </a:lvl7pPr>
            <a:lvl8pPr>
              <a:defRPr sz="3225"/>
            </a:lvl8pPr>
            <a:lvl9pPr>
              <a:defRPr sz="32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90057" y="3070228"/>
            <a:ext cx="8083550" cy="1279525"/>
          </a:xfrm>
        </p:spPr>
        <p:txBody>
          <a:bodyPr anchor="b"/>
          <a:lstStyle>
            <a:lvl1pPr marL="0" indent="0">
              <a:buNone/>
              <a:defRPr sz="4799" b="1"/>
            </a:lvl1pPr>
            <a:lvl2pPr marL="914324" indent="0">
              <a:buNone/>
              <a:defRPr sz="3974" b="1"/>
            </a:lvl2pPr>
            <a:lvl3pPr marL="1828648" indent="0">
              <a:buNone/>
              <a:defRPr sz="3600" b="1"/>
            </a:lvl3pPr>
            <a:lvl4pPr marL="2742971" indent="0">
              <a:buNone/>
              <a:defRPr sz="3225" b="1"/>
            </a:lvl4pPr>
            <a:lvl5pPr marL="3657295" indent="0">
              <a:buNone/>
              <a:defRPr sz="3225" b="1"/>
            </a:lvl5pPr>
            <a:lvl6pPr marL="4571619" indent="0">
              <a:buNone/>
              <a:defRPr sz="3225" b="1"/>
            </a:lvl6pPr>
            <a:lvl7pPr marL="5485943" indent="0">
              <a:buNone/>
              <a:defRPr sz="3225" b="1"/>
            </a:lvl7pPr>
            <a:lvl8pPr marL="6400267" indent="0">
              <a:buNone/>
              <a:defRPr sz="3225" b="1"/>
            </a:lvl8pPr>
            <a:lvl9pPr marL="7314591" indent="0">
              <a:buNone/>
              <a:defRPr sz="3225" b="1"/>
            </a:lvl9pPr>
          </a:lstStyle>
          <a:p>
            <a:pPr lvl="0"/>
            <a:r>
              <a:rPr lang="en-US"/>
              <a:t>Click to edit Master text styles</a:t>
            </a:r>
          </a:p>
        </p:txBody>
      </p:sp>
      <p:sp>
        <p:nvSpPr>
          <p:cNvPr id="6" name="Content Placeholder 5"/>
          <p:cNvSpPr>
            <a:spLocks noGrp="1"/>
          </p:cNvSpPr>
          <p:nvPr>
            <p:ph sz="quarter" idx="4"/>
          </p:nvPr>
        </p:nvSpPr>
        <p:spPr>
          <a:xfrm>
            <a:off x="9290057" y="4349749"/>
            <a:ext cx="8083550" cy="7902576"/>
          </a:xfrm>
        </p:spPr>
        <p:txBody>
          <a:bodyPr/>
          <a:lstStyle>
            <a:lvl1pPr>
              <a:defRPr sz="4799"/>
            </a:lvl1pPr>
            <a:lvl2pPr>
              <a:defRPr sz="3974"/>
            </a:lvl2pPr>
            <a:lvl3pPr>
              <a:defRPr sz="3600"/>
            </a:lvl3pPr>
            <a:lvl4pPr>
              <a:defRPr sz="3225"/>
            </a:lvl4pPr>
            <a:lvl5pPr>
              <a:defRPr sz="3225"/>
            </a:lvl5pPr>
            <a:lvl6pPr>
              <a:defRPr sz="3225"/>
            </a:lvl6pPr>
            <a:lvl7pPr>
              <a:defRPr sz="3225"/>
            </a:lvl7pPr>
            <a:lvl8pPr>
              <a:defRPr sz="3225"/>
            </a:lvl8pPr>
            <a:lvl9pPr>
              <a:defRPr sz="32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t>4/22/2024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2560D-EC28-3B41-86E8-18F1CE0113B4}" type="datetimeFigureOut">
              <a:rPr lang="en-US" smtClean="0"/>
              <a:t>4/22/2024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4/22/2024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7" y="546100"/>
            <a:ext cx="6016626" cy="2324101"/>
          </a:xfrm>
        </p:spPr>
        <p:txBody>
          <a:bodyPr anchor="b"/>
          <a:lstStyle>
            <a:lvl1pPr algn="l">
              <a:defRPr sz="3974" b="1"/>
            </a:lvl1pPr>
          </a:lstStyle>
          <a:p>
            <a:r>
              <a:rPr lang="en-US"/>
              <a:t>Click to edit Master title style</a:t>
            </a:r>
          </a:p>
        </p:txBody>
      </p:sp>
      <p:sp>
        <p:nvSpPr>
          <p:cNvPr id="3" name="Content Placeholder 2"/>
          <p:cNvSpPr>
            <a:spLocks noGrp="1"/>
          </p:cNvSpPr>
          <p:nvPr>
            <p:ph idx="1"/>
          </p:nvPr>
        </p:nvSpPr>
        <p:spPr>
          <a:xfrm>
            <a:off x="7150100" y="546106"/>
            <a:ext cx="10223500" cy="11706227"/>
          </a:xfrm>
        </p:spPr>
        <p:txBody>
          <a:bodyPr/>
          <a:lstStyle>
            <a:lvl1pPr>
              <a:defRPr sz="6374"/>
            </a:lvl1pPr>
            <a:lvl2pPr>
              <a:defRPr sz="5624"/>
            </a:lvl2pPr>
            <a:lvl3pPr>
              <a:defRPr sz="4799"/>
            </a:lvl3pPr>
            <a:lvl4pPr>
              <a:defRPr sz="3974"/>
            </a:lvl4pPr>
            <a:lvl5pPr>
              <a:defRPr sz="3974"/>
            </a:lvl5pPr>
            <a:lvl6pPr>
              <a:defRPr sz="3974"/>
            </a:lvl6pPr>
            <a:lvl7pPr>
              <a:defRPr sz="3974"/>
            </a:lvl7pPr>
            <a:lvl8pPr>
              <a:defRPr sz="3974"/>
            </a:lvl8pPr>
            <a:lvl9pPr>
              <a:defRPr sz="397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7" y="2870207"/>
            <a:ext cx="6016626" cy="9382125"/>
          </a:xfrm>
        </p:spPr>
        <p:txBody>
          <a:bodyPr/>
          <a:lstStyle>
            <a:lvl1pPr marL="0" indent="0">
              <a:buNone/>
              <a:defRPr sz="2775"/>
            </a:lvl1pPr>
            <a:lvl2pPr marL="914324" indent="0">
              <a:buNone/>
              <a:defRPr sz="2400"/>
            </a:lvl2pPr>
            <a:lvl3pPr marL="1828648" indent="0">
              <a:buNone/>
              <a:defRPr sz="2025"/>
            </a:lvl3pPr>
            <a:lvl4pPr marL="2742971" indent="0">
              <a:buNone/>
              <a:defRPr sz="1800"/>
            </a:lvl4pPr>
            <a:lvl5pPr marL="3657295" indent="0">
              <a:buNone/>
              <a:defRPr sz="1800"/>
            </a:lvl5pPr>
            <a:lvl6pPr marL="4571619" indent="0">
              <a:buNone/>
              <a:defRPr sz="1800"/>
            </a:lvl6pPr>
            <a:lvl7pPr marL="5485943" indent="0">
              <a:buNone/>
              <a:defRPr sz="1800"/>
            </a:lvl7pPr>
            <a:lvl8pPr marL="6400267" indent="0">
              <a:buNone/>
              <a:defRPr sz="1800"/>
            </a:lvl8pPr>
            <a:lvl9pPr marL="7314591" indent="0">
              <a:buNone/>
              <a:defRPr sz="18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4/22/2024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9601204"/>
            <a:ext cx="10972800" cy="1133477"/>
          </a:xfrm>
        </p:spPr>
        <p:txBody>
          <a:bodyPr anchor="b"/>
          <a:lstStyle>
            <a:lvl1pPr algn="l">
              <a:defRPr sz="3974" b="1"/>
            </a:lvl1pPr>
          </a:lstStyle>
          <a:p>
            <a:r>
              <a:rPr lang="en-US"/>
              <a:t>Click to edit Master title style</a:t>
            </a:r>
          </a:p>
        </p:txBody>
      </p:sp>
      <p:sp>
        <p:nvSpPr>
          <p:cNvPr id="3" name="Picture Placeholder 2"/>
          <p:cNvSpPr>
            <a:spLocks noGrp="1"/>
          </p:cNvSpPr>
          <p:nvPr>
            <p:ph type="pic" idx="1"/>
          </p:nvPr>
        </p:nvSpPr>
        <p:spPr>
          <a:xfrm>
            <a:off x="3584576" y="1225549"/>
            <a:ext cx="10972800" cy="8229600"/>
          </a:xfrm>
        </p:spPr>
        <p:txBody>
          <a:bodyPr/>
          <a:lstStyle>
            <a:lvl1pPr marL="0" indent="0">
              <a:buNone/>
              <a:defRPr sz="6374"/>
            </a:lvl1pPr>
            <a:lvl2pPr marL="914324" indent="0">
              <a:buNone/>
              <a:defRPr sz="5624"/>
            </a:lvl2pPr>
            <a:lvl3pPr marL="1828648" indent="0">
              <a:buNone/>
              <a:defRPr sz="4799"/>
            </a:lvl3pPr>
            <a:lvl4pPr marL="2742971" indent="0">
              <a:buNone/>
              <a:defRPr sz="3974"/>
            </a:lvl4pPr>
            <a:lvl5pPr marL="3657295" indent="0">
              <a:buNone/>
              <a:defRPr sz="3974"/>
            </a:lvl5pPr>
            <a:lvl6pPr marL="4571619" indent="0">
              <a:buNone/>
              <a:defRPr sz="3974"/>
            </a:lvl6pPr>
            <a:lvl7pPr marL="5485943" indent="0">
              <a:buNone/>
              <a:defRPr sz="3974"/>
            </a:lvl7pPr>
            <a:lvl8pPr marL="6400267" indent="0">
              <a:buNone/>
              <a:defRPr sz="3974"/>
            </a:lvl8pPr>
            <a:lvl9pPr marL="7314591" indent="0">
              <a:buNone/>
              <a:defRPr sz="3974"/>
            </a:lvl9pPr>
          </a:lstStyle>
          <a:p>
            <a:endParaRPr lang="en-US"/>
          </a:p>
        </p:txBody>
      </p:sp>
      <p:sp>
        <p:nvSpPr>
          <p:cNvPr id="4" name="Text Placeholder 3"/>
          <p:cNvSpPr>
            <a:spLocks noGrp="1"/>
          </p:cNvSpPr>
          <p:nvPr>
            <p:ph type="body" sz="half" idx="2"/>
          </p:nvPr>
        </p:nvSpPr>
        <p:spPr>
          <a:xfrm>
            <a:off x="3584576" y="10734680"/>
            <a:ext cx="10972800" cy="1609725"/>
          </a:xfrm>
        </p:spPr>
        <p:txBody>
          <a:bodyPr/>
          <a:lstStyle>
            <a:lvl1pPr marL="0" indent="0">
              <a:buNone/>
              <a:defRPr sz="2775"/>
            </a:lvl1pPr>
            <a:lvl2pPr marL="914324" indent="0">
              <a:buNone/>
              <a:defRPr sz="2400"/>
            </a:lvl2pPr>
            <a:lvl3pPr marL="1828648" indent="0">
              <a:buNone/>
              <a:defRPr sz="2025"/>
            </a:lvl3pPr>
            <a:lvl4pPr marL="2742971" indent="0">
              <a:buNone/>
              <a:defRPr sz="1800"/>
            </a:lvl4pPr>
            <a:lvl5pPr marL="3657295" indent="0">
              <a:buNone/>
              <a:defRPr sz="1800"/>
            </a:lvl5pPr>
            <a:lvl6pPr marL="4571619" indent="0">
              <a:buNone/>
              <a:defRPr sz="1800"/>
            </a:lvl6pPr>
            <a:lvl7pPr marL="5485943" indent="0">
              <a:buNone/>
              <a:defRPr sz="1800"/>
            </a:lvl7pPr>
            <a:lvl8pPr marL="6400267" indent="0">
              <a:buNone/>
              <a:defRPr sz="1800"/>
            </a:lvl8pPr>
            <a:lvl9pPr marL="7314591" indent="0">
              <a:buNone/>
              <a:defRPr sz="18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4/22/2024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49277"/>
            <a:ext cx="16459200" cy="2286000"/>
          </a:xfrm>
          <a:prstGeom prst="rect">
            <a:avLst/>
          </a:prstGeom>
        </p:spPr>
        <p:txBody>
          <a:bodyPr vert="horz" lIns="243852" tIns="121926" rIns="243852" bIns="121926" rtlCol="0" anchor="ctr">
            <a:normAutofit/>
          </a:bodyPr>
          <a:lstStyle/>
          <a:p>
            <a:r>
              <a:rPr lang="en-US"/>
              <a:t>Click to edit Master title style</a:t>
            </a:r>
          </a:p>
        </p:txBody>
      </p:sp>
      <p:sp>
        <p:nvSpPr>
          <p:cNvPr id="3" name="Text Placeholder 2"/>
          <p:cNvSpPr>
            <a:spLocks noGrp="1"/>
          </p:cNvSpPr>
          <p:nvPr>
            <p:ph type="body" idx="1"/>
          </p:nvPr>
        </p:nvSpPr>
        <p:spPr>
          <a:xfrm>
            <a:off x="914400" y="3200404"/>
            <a:ext cx="16459200" cy="9051925"/>
          </a:xfrm>
          <a:prstGeom prst="rect">
            <a:avLst/>
          </a:prstGeom>
        </p:spPr>
        <p:txBody>
          <a:bodyPr vert="horz" lIns="243852" tIns="121926" rIns="243852" bIns="1219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14401" y="12712705"/>
            <a:ext cx="4267200" cy="730251"/>
          </a:xfrm>
          <a:prstGeom prst="rect">
            <a:avLst/>
          </a:prstGeom>
        </p:spPr>
        <p:txBody>
          <a:bodyPr vert="horz" lIns="243852" tIns="121926" rIns="243852" bIns="121926" rtlCol="0" anchor="ctr"/>
          <a:lstStyle>
            <a:lvl1pPr algn="l">
              <a:defRPr sz="2400">
                <a:solidFill>
                  <a:schemeClr val="tx1">
                    <a:tint val="75000"/>
                  </a:schemeClr>
                </a:solidFill>
              </a:defRPr>
            </a:lvl1pPr>
          </a:lstStyle>
          <a:p>
            <a:fld id="{68C2560D-EC28-3B41-86E8-18F1CE0113B4}" type="datetimeFigureOut">
              <a:rPr lang="en-US" smtClean="0"/>
              <a:t>4/22/2024</a:t>
            </a:fld>
            <a:endParaRPr lang="en-US"/>
          </a:p>
        </p:txBody>
      </p:sp>
      <p:sp>
        <p:nvSpPr>
          <p:cNvPr id="5" name="Footer Placeholder 4"/>
          <p:cNvSpPr>
            <a:spLocks noGrp="1"/>
          </p:cNvSpPr>
          <p:nvPr>
            <p:ph type="ftr" sz="quarter" idx="3"/>
          </p:nvPr>
        </p:nvSpPr>
        <p:spPr>
          <a:xfrm>
            <a:off x="6248400" y="12712705"/>
            <a:ext cx="5791200" cy="730251"/>
          </a:xfrm>
          <a:prstGeom prst="rect">
            <a:avLst/>
          </a:prstGeom>
        </p:spPr>
        <p:txBody>
          <a:bodyPr vert="horz" lIns="243852" tIns="121926" rIns="243852" bIns="121926" rtlCol="0" anchor="ctr"/>
          <a:lstStyle>
            <a:lvl1pPr algn="ctr">
              <a:defRPr sz="2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3106400" y="12712705"/>
            <a:ext cx="4267200" cy="730251"/>
          </a:xfrm>
          <a:prstGeom prst="rect">
            <a:avLst/>
          </a:prstGeom>
        </p:spPr>
        <p:txBody>
          <a:bodyPr vert="horz" lIns="243852" tIns="121926" rIns="243852" bIns="121926" rtlCol="0" anchor="ctr"/>
          <a:lstStyle>
            <a:lvl1pPr algn="r">
              <a:defRPr sz="24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txStyles>
    <p:titleStyle>
      <a:lvl1pPr algn="ctr" defTabSz="914324" rtl="0" eaLnBrk="1" latinLnBrk="0" hangingPunct="1">
        <a:spcBef>
          <a:spcPct val="0"/>
        </a:spcBef>
        <a:buNone/>
        <a:defRPr sz="8774" kern="1200">
          <a:solidFill>
            <a:schemeClr val="tx1"/>
          </a:solidFill>
          <a:latin typeface="+mj-lt"/>
          <a:ea typeface="+mj-ea"/>
          <a:cs typeface="+mj-cs"/>
        </a:defRPr>
      </a:lvl1pPr>
    </p:titleStyle>
    <p:bodyStyle>
      <a:lvl1pPr marL="685743" indent="-685743" algn="l" defTabSz="914324" rtl="0" eaLnBrk="1" latinLnBrk="0" hangingPunct="1">
        <a:spcBef>
          <a:spcPct val="20000"/>
        </a:spcBef>
        <a:buFont typeface="Arial"/>
        <a:buChar char="•"/>
        <a:defRPr sz="6374" kern="1200">
          <a:solidFill>
            <a:schemeClr val="tx1"/>
          </a:solidFill>
          <a:latin typeface="+mn-lt"/>
          <a:ea typeface="+mn-ea"/>
          <a:cs typeface="+mn-cs"/>
        </a:defRPr>
      </a:lvl1pPr>
      <a:lvl2pPr marL="1485776" indent="-571452" algn="l" defTabSz="914324" rtl="0" eaLnBrk="1" latinLnBrk="0" hangingPunct="1">
        <a:spcBef>
          <a:spcPct val="20000"/>
        </a:spcBef>
        <a:buFont typeface="Arial"/>
        <a:buChar char="–"/>
        <a:defRPr sz="5624" kern="1200">
          <a:solidFill>
            <a:schemeClr val="tx1"/>
          </a:solidFill>
          <a:latin typeface="+mn-lt"/>
          <a:ea typeface="+mn-ea"/>
          <a:cs typeface="+mn-cs"/>
        </a:defRPr>
      </a:lvl2pPr>
      <a:lvl3pPr marL="2285809" indent="-457162" algn="l" defTabSz="914324" rtl="0" eaLnBrk="1" latinLnBrk="0" hangingPunct="1">
        <a:spcBef>
          <a:spcPct val="20000"/>
        </a:spcBef>
        <a:buFont typeface="Arial"/>
        <a:buChar char="•"/>
        <a:defRPr sz="4799" kern="1200">
          <a:solidFill>
            <a:schemeClr val="tx1"/>
          </a:solidFill>
          <a:latin typeface="+mn-lt"/>
          <a:ea typeface="+mn-ea"/>
          <a:cs typeface="+mn-cs"/>
        </a:defRPr>
      </a:lvl3pPr>
      <a:lvl4pPr marL="3200133" indent="-457162" algn="l" defTabSz="914324" rtl="0" eaLnBrk="1" latinLnBrk="0" hangingPunct="1">
        <a:spcBef>
          <a:spcPct val="20000"/>
        </a:spcBef>
        <a:buFont typeface="Arial"/>
        <a:buChar char="–"/>
        <a:defRPr sz="3974" kern="1200">
          <a:solidFill>
            <a:schemeClr val="tx1"/>
          </a:solidFill>
          <a:latin typeface="+mn-lt"/>
          <a:ea typeface="+mn-ea"/>
          <a:cs typeface="+mn-cs"/>
        </a:defRPr>
      </a:lvl4pPr>
      <a:lvl5pPr marL="4114457" indent="-457162" algn="l" defTabSz="914324" rtl="0" eaLnBrk="1" latinLnBrk="0" hangingPunct="1">
        <a:spcBef>
          <a:spcPct val="20000"/>
        </a:spcBef>
        <a:buFont typeface="Arial"/>
        <a:buChar char="»"/>
        <a:defRPr sz="3974" kern="1200">
          <a:solidFill>
            <a:schemeClr val="tx1"/>
          </a:solidFill>
          <a:latin typeface="+mn-lt"/>
          <a:ea typeface="+mn-ea"/>
          <a:cs typeface="+mn-cs"/>
        </a:defRPr>
      </a:lvl5pPr>
      <a:lvl6pPr marL="5028781" indent="-457162" algn="l" defTabSz="914324" rtl="0" eaLnBrk="1" latinLnBrk="0" hangingPunct="1">
        <a:spcBef>
          <a:spcPct val="20000"/>
        </a:spcBef>
        <a:buFont typeface="Arial"/>
        <a:buChar char="•"/>
        <a:defRPr sz="3974" kern="1200">
          <a:solidFill>
            <a:schemeClr val="tx1"/>
          </a:solidFill>
          <a:latin typeface="+mn-lt"/>
          <a:ea typeface="+mn-ea"/>
          <a:cs typeface="+mn-cs"/>
        </a:defRPr>
      </a:lvl6pPr>
      <a:lvl7pPr marL="5943104" indent="-457162" algn="l" defTabSz="914324" rtl="0" eaLnBrk="1" latinLnBrk="0" hangingPunct="1">
        <a:spcBef>
          <a:spcPct val="20000"/>
        </a:spcBef>
        <a:buFont typeface="Arial"/>
        <a:buChar char="•"/>
        <a:defRPr sz="3974" kern="1200">
          <a:solidFill>
            <a:schemeClr val="tx1"/>
          </a:solidFill>
          <a:latin typeface="+mn-lt"/>
          <a:ea typeface="+mn-ea"/>
          <a:cs typeface="+mn-cs"/>
        </a:defRPr>
      </a:lvl7pPr>
      <a:lvl8pPr marL="6857428" indent="-457162" algn="l" defTabSz="914324" rtl="0" eaLnBrk="1" latinLnBrk="0" hangingPunct="1">
        <a:spcBef>
          <a:spcPct val="20000"/>
        </a:spcBef>
        <a:buFont typeface="Arial"/>
        <a:buChar char="•"/>
        <a:defRPr sz="3974" kern="1200">
          <a:solidFill>
            <a:schemeClr val="tx1"/>
          </a:solidFill>
          <a:latin typeface="+mn-lt"/>
          <a:ea typeface="+mn-ea"/>
          <a:cs typeface="+mn-cs"/>
        </a:defRPr>
      </a:lvl8pPr>
      <a:lvl9pPr marL="7771752" indent="-457162" algn="l" defTabSz="914324" rtl="0" eaLnBrk="1" latinLnBrk="0" hangingPunct="1">
        <a:spcBef>
          <a:spcPct val="20000"/>
        </a:spcBef>
        <a:buFont typeface="Arial"/>
        <a:buChar char="•"/>
        <a:defRPr sz="3974" kern="1200">
          <a:solidFill>
            <a:schemeClr val="tx1"/>
          </a:solidFill>
          <a:latin typeface="+mn-lt"/>
          <a:ea typeface="+mn-ea"/>
          <a:cs typeface="+mn-cs"/>
        </a:defRPr>
      </a:lvl9pPr>
    </p:bodyStyle>
    <p:otherStyle>
      <a:defPPr>
        <a:defRPr lang="en-US"/>
      </a:defPPr>
      <a:lvl1pPr marL="0" algn="l" defTabSz="914324" rtl="0" eaLnBrk="1" latinLnBrk="0" hangingPunct="1">
        <a:defRPr sz="3600" kern="1200">
          <a:solidFill>
            <a:schemeClr val="tx1"/>
          </a:solidFill>
          <a:latin typeface="+mn-lt"/>
          <a:ea typeface="+mn-ea"/>
          <a:cs typeface="+mn-cs"/>
        </a:defRPr>
      </a:lvl1pPr>
      <a:lvl2pPr marL="914324" algn="l" defTabSz="914324" rtl="0" eaLnBrk="1" latinLnBrk="0" hangingPunct="1">
        <a:defRPr sz="3600" kern="1200">
          <a:solidFill>
            <a:schemeClr val="tx1"/>
          </a:solidFill>
          <a:latin typeface="+mn-lt"/>
          <a:ea typeface="+mn-ea"/>
          <a:cs typeface="+mn-cs"/>
        </a:defRPr>
      </a:lvl2pPr>
      <a:lvl3pPr marL="1828648" algn="l" defTabSz="914324" rtl="0" eaLnBrk="1" latinLnBrk="0" hangingPunct="1">
        <a:defRPr sz="3600" kern="1200">
          <a:solidFill>
            <a:schemeClr val="tx1"/>
          </a:solidFill>
          <a:latin typeface="+mn-lt"/>
          <a:ea typeface="+mn-ea"/>
          <a:cs typeface="+mn-cs"/>
        </a:defRPr>
      </a:lvl3pPr>
      <a:lvl4pPr marL="2742971" algn="l" defTabSz="914324" rtl="0" eaLnBrk="1" latinLnBrk="0" hangingPunct="1">
        <a:defRPr sz="3600" kern="1200">
          <a:solidFill>
            <a:schemeClr val="tx1"/>
          </a:solidFill>
          <a:latin typeface="+mn-lt"/>
          <a:ea typeface="+mn-ea"/>
          <a:cs typeface="+mn-cs"/>
        </a:defRPr>
      </a:lvl4pPr>
      <a:lvl5pPr marL="3657295" algn="l" defTabSz="914324" rtl="0" eaLnBrk="1" latinLnBrk="0" hangingPunct="1">
        <a:defRPr sz="3600" kern="1200">
          <a:solidFill>
            <a:schemeClr val="tx1"/>
          </a:solidFill>
          <a:latin typeface="+mn-lt"/>
          <a:ea typeface="+mn-ea"/>
          <a:cs typeface="+mn-cs"/>
        </a:defRPr>
      </a:lvl5pPr>
      <a:lvl6pPr marL="4571619" algn="l" defTabSz="914324" rtl="0" eaLnBrk="1" latinLnBrk="0" hangingPunct="1">
        <a:defRPr sz="3600" kern="1200">
          <a:solidFill>
            <a:schemeClr val="tx1"/>
          </a:solidFill>
          <a:latin typeface="+mn-lt"/>
          <a:ea typeface="+mn-ea"/>
          <a:cs typeface="+mn-cs"/>
        </a:defRPr>
      </a:lvl6pPr>
      <a:lvl7pPr marL="5485943" algn="l" defTabSz="914324" rtl="0" eaLnBrk="1" latinLnBrk="0" hangingPunct="1">
        <a:defRPr sz="3600" kern="1200">
          <a:solidFill>
            <a:schemeClr val="tx1"/>
          </a:solidFill>
          <a:latin typeface="+mn-lt"/>
          <a:ea typeface="+mn-ea"/>
          <a:cs typeface="+mn-cs"/>
        </a:defRPr>
      </a:lvl7pPr>
      <a:lvl8pPr marL="6400267" algn="l" defTabSz="914324" rtl="0" eaLnBrk="1" latinLnBrk="0" hangingPunct="1">
        <a:defRPr sz="3600" kern="1200">
          <a:solidFill>
            <a:schemeClr val="tx1"/>
          </a:solidFill>
          <a:latin typeface="+mn-lt"/>
          <a:ea typeface="+mn-ea"/>
          <a:cs typeface="+mn-cs"/>
        </a:defRPr>
      </a:lvl8pPr>
      <a:lvl9pPr marL="7314591" algn="l" defTabSz="914324"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C7C4647-23E4-5846-97FC-EE0768357ED9}"/>
              </a:ext>
            </a:extLst>
          </p:cNvPr>
          <p:cNvSpPr txBox="1">
            <a:spLocks/>
          </p:cNvSpPr>
          <p:nvPr/>
        </p:nvSpPr>
        <p:spPr>
          <a:xfrm>
            <a:off x="2038878" y="7479013"/>
            <a:ext cx="13716000" cy="1209314"/>
          </a:xfrm>
          <a:prstGeom prst="rect">
            <a:avLst/>
          </a:prstGeom>
        </p:spPr>
        <p:txBody>
          <a:bodyPr vert="horz" lIns="137160" tIns="68580" rIns="137160" bIns="6858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b="1" dirty="0">
                <a:latin typeface="FuturaBT Book" panose="020B0502020204020303" pitchFamily="34" charset="77"/>
                <a:cs typeface="Futura" panose="020B0602020204020303" pitchFamily="34" charset="-79"/>
              </a:rPr>
              <a:t>BCSSE 2023: Highlights</a:t>
            </a:r>
          </a:p>
        </p:txBody>
      </p:sp>
      <p:sp>
        <p:nvSpPr>
          <p:cNvPr id="12" name="Rectangle 11">
            <a:extLst>
              <a:ext uri="{FF2B5EF4-FFF2-40B4-BE49-F238E27FC236}">
                <a16:creationId xmlns:a16="http://schemas.microsoft.com/office/drawing/2014/main" id="{88F2AB8A-0E58-F74A-AE8F-15642DF0E6BD}"/>
              </a:ext>
            </a:extLst>
          </p:cNvPr>
          <p:cNvSpPr/>
          <p:nvPr/>
        </p:nvSpPr>
        <p:spPr>
          <a:xfrm>
            <a:off x="3152030" y="8688327"/>
            <a:ext cx="11489696" cy="646331"/>
          </a:xfrm>
          <a:prstGeom prst="rect">
            <a:avLst/>
          </a:prstGeom>
        </p:spPr>
        <p:txBody>
          <a:bodyPr wrap="square">
            <a:spAutoFit/>
          </a:bodyPr>
          <a:lstStyle/>
          <a:p>
            <a:pPr algn="ctr"/>
            <a:r>
              <a:rPr lang="en-US" sz="3600" dirty="0">
                <a:solidFill>
                  <a:schemeClr val="tx1">
                    <a:lumMod val="75000"/>
                    <a:lumOff val="25000"/>
                  </a:schemeClr>
                </a:solidFill>
              </a:rPr>
              <a:t>Beginning College Survey of Student Engagement </a:t>
            </a:r>
          </a:p>
        </p:txBody>
      </p:sp>
      <p:pic>
        <p:nvPicPr>
          <p:cNvPr id="2" name="Picture 1">
            <a:extLst>
              <a:ext uri="{FF2B5EF4-FFF2-40B4-BE49-F238E27FC236}">
                <a16:creationId xmlns:a16="http://schemas.microsoft.com/office/drawing/2014/main" id="{E5CA3D85-4BC7-04F9-23DE-609859896289}"/>
              </a:ext>
            </a:extLst>
          </p:cNvPr>
          <p:cNvPicPr>
            <a:picLocks noChangeAspect="1"/>
          </p:cNvPicPr>
          <p:nvPr/>
        </p:nvPicPr>
        <p:blipFill>
          <a:blip r:embed="rId3"/>
          <a:stretch>
            <a:fillRect/>
          </a:stretch>
        </p:blipFill>
        <p:spPr>
          <a:xfrm>
            <a:off x="7102484" y="3177771"/>
            <a:ext cx="3588787" cy="4301242"/>
          </a:xfrm>
          <a:prstGeom prst="rect">
            <a:avLst/>
          </a:prstGeom>
        </p:spPr>
      </p:pic>
      <p:sp>
        <p:nvSpPr>
          <p:cNvPr id="3" name="Rectangle 2">
            <a:extLst>
              <a:ext uri="{FF2B5EF4-FFF2-40B4-BE49-F238E27FC236}">
                <a16:creationId xmlns:a16="http://schemas.microsoft.com/office/drawing/2014/main" id="{EAB59E37-BD00-9018-B3DE-68126B6BC449}"/>
              </a:ext>
            </a:extLst>
          </p:cNvPr>
          <p:cNvSpPr/>
          <p:nvPr/>
        </p:nvSpPr>
        <p:spPr>
          <a:xfrm>
            <a:off x="3152029" y="9386827"/>
            <a:ext cx="11489696" cy="646331"/>
          </a:xfrm>
          <a:prstGeom prst="rect">
            <a:avLst/>
          </a:prstGeom>
        </p:spPr>
        <p:txBody>
          <a:bodyPr wrap="square">
            <a:spAutoFit/>
          </a:bodyPr>
          <a:lstStyle/>
          <a:p>
            <a:pPr algn="ctr"/>
            <a:r>
              <a:rPr lang="en-US" sz="3600" dirty="0">
                <a:solidFill>
                  <a:schemeClr val="tx1">
                    <a:lumMod val="75000"/>
                    <a:lumOff val="25000"/>
                  </a:schemeClr>
                </a:solidFill>
              </a:rPr>
              <a:t>Office of Institutional Effectiveness</a:t>
            </a:r>
          </a:p>
        </p:txBody>
      </p:sp>
    </p:spTree>
    <p:extLst>
      <p:ext uri="{BB962C8B-B14F-4D97-AF65-F5344CB8AC3E}">
        <p14:creationId xmlns:p14="http://schemas.microsoft.com/office/powerpoint/2010/main" val="3169077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ubtitle 2">
            <a:extLst>
              <a:ext uri="{FF2B5EF4-FFF2-40B4-BE49-F238E27FC236}">
                <a16:creationId xmlns:a16="http://schemas.microsoft.com/office/drawing/2014/main" id="{AB395F5F-1E3B-0844-BBBC-C58305014CE2}"/>
              </a:ext>
            </a:extLst>
          </p:cNvPr>
          <p:cNvSpPr txBox="1">
            <a:spLocks/>
          </p:cNvSpPr>
          <p:nvPr/>
        </p:nvSpPr>
        <p:spPr>
          <a:xfrm>
            <a:off x="418997" y="1366621"/>
            <a:ext cx="7555422" cy="838581"/>
          </a:xfrm>
          <a:prstGeom prst="rect">
            <a:avLst/>
          </a:prstGeom>
        </p:spPr>
        <p:txBody>
          <a:bodyPr vert="horz" lIns="244644" tIns="122322" rIns="244644" bIns="122322" rtlCol="0">
            <a:normAutofit lnSpcReduction="10000"/>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3488" dirty="0">
                <a:solidFill>
                  <a:schemeClr val="tx1">
                    <a:lumMod val="75000"/>
                    <a:lumOff val="25000"/>
                  </a:schemeClr>
                </a:solidFill>
                <a:latin typeface="Calibri" panose="020F0502020204030204" pitchFamily="34" charset="0"/>
                <a:cs typeface="Calibri" panose="020F0502020204030204" pitchFamily="34" charset="0"/>
              </a:rPr>
              <a:t>First-Year and Transfer students</a:t>
            </a:r>
          </a:p>
        </p:txBody>
      </p:sp>
      <p:cxnSp>
        <p:nvCxnSpPr>
          <p:cNvPr id="3" name="Straight Connector 2">
            <a:extLst>
              <a:ext uri="{FF2B5EF4-FFF2-40B4-BE49-F238E27FC236}">
                <a16:creationId xmlns:a16="http://schemas.microsoft.com/office/drawing/2014/main" id="{66950B32-A2A7-F14E-AA1B-9276D14F4E32}"/>
              </a:ext>
            </a:extLst>
          </p:cNvPr>
          <p:cNvCxnSpPr/>
          <p:nvPr/>
        </p:nvCxnSpPr>
        <p:spPr>
          <a:xfrm>
            <a:off x="0" y="2249641"/>
            <a:ext cx="18288000" cy="0"/>
          </a:xfrm>
          <a:prstGeom prst="line">
            <a:avLst/>
          </a:prstGeom>
          <a:ln w="31750">
            <a:solidFill>
              <a:srgbClr val="F7CF47"/>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593AB26-A5F3-974A-B790-4803484624C9}"/>
              </a:ext>
            </a:extLst>
          </p:cNvPr>
          <p:cNvSpPr/>
          <p:nvPr/>
        </p:nvSpPr>
        <p:spPr>
          <a:xfrm>
            <a:off x="0" y="13641806"/>
            <a:ext cx="18288000" cy="8725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pic>
        <p:nvPicPr>
          <p:cNvPr id="11" name="Picture 10">
            <a:extLst>
              <a:ext uri="{FF2B5EF4-FFF2-40B4-BE49-F238E27FC236}">
                <a16:creationId xmlns:a16="http://schemas.microsoft.com/office/drawing/2014/main" id="{A7B6BE99-5D07-DB43-AE1C-94AE6661A8A3}"/>
              </a:ext>
            </a:extLst>
          </p:cNvPr>
          <p:cNvPicPr>
            <a:picLocks noChangeAspect="1"/>
          </p:cNvPicPr>
          <p:nvPr/>
        </p:nvPicPr>
        <p:blipFill>
          <a:blip r:embed="rId3"/>
          <a:stretch>
            <a:fillRect/>
          </a:stretch>
        </p:blipFill>
        <p:spPr>
          <a:xfrm>
            <a:off x="15318482" y="12952871"/>
            <a:ext cx="2608910" cy="480722"/>
          </a:xfrm>
          <a:prstGeom prst="rect">
            <a:avLst/>
          </a:prstGeom>
        </p:spPr>
      </p:pic>
      <p:sp>
        <p:nvSpPr>
          <p:cNvPr id="8" name="Title 1">
            <a:extLst>
              <a:ext uri="{FF2B5EF4-FFF2-40B4-BE49-F238E27FC236}">
                <a16:creationId xmlns:a16="http://schemas.microsoft.com/office/drawing/2014/main" id="{6B39B4E9-1659-7542-8899-D6118FB4EC0B}"/>
              </a:ext>
            </a:extLst>
          </p:cNvPr>
          <p:cNvSpPr txBox="1">
            <a:spLocks/>
          </p:cNvSpPr>
          <p:nvPr/>
        </p:nvSpPr>
        <p:spPr>
          <a:xfrm>
            <a:off x="418997" y="300654"/>
            <a:ext cx="13794686" cy="1275042"/>
          </a:xfrm>
          <a:prstGeom prst="rect">
            <a:avLst/>
          </a:prstGeom>
        </p:spPr>
        <p:txBody>
          <a:bodyPr vert="horz" lIns="244644" tIns="122322" rIns="244644" bIns="122322" rtlCol="0" anchor="ctr">
            <a:noAutofit/>
          </a:bodyPr>
          <a:lstStyle>
            <a:lvl1pPr algn="ctr" defTabSz="1087444" rtl="0" eaLnBrk="1" latinLnBrk="0" hangingPunct="1">
              <a:spcBef>
                <a:spcPct val="0"/>
              </a:spcBef>
              <a:buNone/>
              <a:defRPr sz="6000" kern="1200">
                <a:solidFill>
                  <a:schemeClr val="bg2"/>
                </a:solidFill>
                <a:latin typeface="Futura Bk BT Book"/>
                <a:ea typeface="+mj-ea"/>
                <a:cs typeface="Open Sans"/>
              </a:defRPr>
            </a:lvl1pPr>
          </a:lstStyle>
          <a:p>
            <a:pPr algn="l"/>
            <a:r>
              <a:rPr lang="en-US" b="1" dirty="0">
                <a:solidFill>
                  <a:schemeClr val="tx1"/>
                </a:solidFill>
                <a:latin typeface="FuturaBT Book" panose="020B0502020204020303" pitchFamily="34" charset="77"/>
                <a:cs typeface="Futura Medium" panose="020B0602020204020303" pitchFamily="34" charset="-79"/>
              </a:rPr>
              <a:t>Academic Perseverance</a:t>
            </a:r>
            <a:endParaRPr lang="en-US" sz="2400" b="1" dirty="0">
              <a:solidFill>
                <a:schemeClr val="tx1"/>
              </a:solidFill>
              <a:latin typeface="FuturaBT Book" panose="020B0502020204020303" pitchFamily="34" charset="77"/>
              <a:cs typeface="Futura Medium" panose="020B0602020204020303" pitchFamily="34" charset="-79"/>
            </a:endParaRPr>
          </a:p>
        </p:txBody>
      </p:sp>
      <p:sp>
        <p:nvSpPr>
          <p:cNvPr id="6" name="TextBox 5">
            <a:extLst>
              <a:ext uri="{FF2B5EF4-FFF2-40B4-BE49-F238E27FC236}">
                <a16:creationId xmlns:a16="http://schemas.microsoft.com/office/drawing/2014/main" id="{3DD26E6A-C748-CB37-A9CE-21BA33E582E1}"/>
              </a:ext>
            </a:extLst>
          </p:cNvPr>
          <p:cNvSpPr txBox="1"/>
          <p:nvPr/>
        </p:nvSpPr>
        <p:spPr>
          <a:xfrm>
            <a:off x="8697432" y="6411432"/>
            <a:ext cx="65" cy="738664"/>
          </a:xfrm>
          <a:prstGeom prst="rect">
            <a:avLst/>
          </a:prstGeom>
          <a:noFill/>
        </p:spPr>
        <p:txBody>
          <a:bodyPr wrap="none" lIns="0" tIns="0" rIns="0" bIns="0" rtlCol="0">
            <a:spAutoFit/>
          </a:bodyPr>
          <a:lstStyle/>
          <a:p>
            <a:endParaRPr lang="en-US" dirty="0"/>
          </a:p>
        </p:txBody>
      </p:sp>
      <p:graphicFrame>
        <p:nvGraphicFramePr>
          <p:cNvPr id="5" name="Chart 4">
            <a:extLst>
              <a:ext uri="{FF2B5EF4-FFF2-40B4-BE49-F238E27FC236}">
                <a16:creationId xmlns:a16="http://schemas.microsoft.com/office/drawing/2014/main" id="{8C5E3AA1-DC6C-4B2F-B942-0DAD931F004F}"/>
              </a:ext>
            </a:extLst>
          </p:cNvPr>
          <p:cNvGraphicFramePr>
            <a:graphicFrameLocks/>
          </p:cNvGraphicFramePr>
          <p:nvPr>
            <p:extLst>
              <p:ext uri="{D42A27DB-BD31-4B8C-83A1-F6EECF244321}">
                <p14:modId xmlns:p14="http://schemas.microsoft.com/office/powerpoint/2010/main" val="3109751927"/>
              </p:ext>
            </p:extLst>
          </p:nvPr>
        </p:nvGraphicFramePr>
        <p:xfrm>
          <a:off x="566057" y="2641663"/>
          <a:ext cx="17361335" cy="1010299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12827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ubtitle 2">
            <a:extLst>
              <a:ext uri="{FF2B5EF4-FFF2-40B4-BE49-F238E27FC236}">
                <a16:creationId xmlns:a16="http://schemas.microsoft.com/office/drawing/2014/main" id="{AB395F5F-1E3B-0844-BBBC-C58305014CE2}"/>
              </a:ext>
            </a:extLst>
          </p:cNvPr>
          <p:cNvSpPr txBox="1">
            <a:spLocks/>
          </p:cNvSpPr>
          <p:nvPr/>
        </p:nvSpPr>
        <p:spPr>
          <a:xfrm>
            <a:off x="418997" y="1366621"/>
            <a:ext cx="7555422" cy="838581"/>
          </a:xfrm>
          <a:prstGeom prst="rect">
            <a:avLst/>
          </a:prstGeom>
        </p:spPr>
        <p:txBody>
          <a:bodyPr vert="horz" lIns="244644" tIns="122322" rIns="244644" bIns="122322" rtlCol="0">
            <a:normAutofit lnSpcReduction="10000"/>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3488" dirty="0">
                <a:solidFill>
                  <a:schemeClr val="tx1">
                    <a:lumMod val="75000"/>
                    <a:lumOff val="25000"/>
                  </a:schemeClr>
                </a:solidFill>
                <a:latin typeface="Calibri" panose="020F0502020204030204" pitchFamily="34" charset="0"/>
                <a:cs typeface="Calibri" panose="020F0502020204030204" pitchFamily="34" charset="0"/>
              </a:rPr>
              <a:t>First-Year and Transfer students</a:t>
            </a:r>
          </a:p>
        </p:txBody>
      </p:sp>
      <p:cxnSp>
        <p:nvCxnSpPr>
          <p:cNvPr id="3" name="Straight Connector 2">
            <a:extLst>
              <a:ext uri="{FF2B5EF4-FFF2-40B4-BE49-F238E27FC236}">
                <a16:creationId xmlns:a16="http://schemas.microsoft.com/office/drawing/2014/main" id="{66950B32-A2A7-F14E-AA1B-9276D14F4E32}"/>
              </a:ext>
            </a:extLst>
          </p:cNvPr>
          <p:cNvCxnSpPr/>
          <p:nvPr/>
        </p:nvCxnSpPr>
        <p:spPr>
          <a:xfrm>
            <a:off x="0" y="2249641"/>
            <a:ext cx="18288000" cy="0"/>
          </a:xfrm>
          <a:prstGeom prst="line">
            <a:avLst/>
          </a:prstGeom>
          <a:ln w="31750">
            <a:solidFill>
              <a:srgbClr val="F7CF47"/>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593AB26-A5F3-974A-B790-4803484624C9}"/>
              </a:ext>
            </a:extLst>
          </p:cNvPr>
          <p:cNvSpPr/>
          <p:nvPr/>
        </p:nvSpPr>
        <p:spPr>
          <a:xfrm>
            <a:off x="0" y="13641806"/>
            <a:ext cx="18288000" cy="8725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pic>
        <p:nvPicPr>
          <p:cNvPr id="11" name="Picture 10">
            <a:extLst>
              <a:ext uri="{FF2B5EF4-FFF2-40B4-BE49-F238E27FC236}">
                <a16:creationId xmlns:a16="http://schemas.microsoft.com/office/drawing/2014/main" id="{A7B6BE99-5D07-DB43-AE1C-94AE6661A8A3}"/>
              </a:ext>
            </a:extLst>
          </p:cNvPr>
          <p:cNvPicPr>
            <a:picLocks noChangeAspect="1"/>
          </p:cNvPicPr>
          <p:nvPr/>
        </p:nvPicPr>
        <p:blipFill>
          <a:blip r:embed="rId3"/>
          <a:stretch>
            <a:fillRect/>
          </a:stretch>
        </p:blipFill>
        <p:spPr>
          <a:xfrm>
            <a:off x="15318482" y="12952871"/>
            <a:ext cx="2608910" cy="480722"/>
          </a:xfrm>
          <a:prstGeom prst="rect">
            <a:avLst/>
          </a:prstGeom>
        </p:spPr>
      </p:pic>
      <p:sp>
        <p:nvSpPr>
          <p:cNvPr id="8" name="Title 1">
            <a:extLst>
              <a:ext uri="{FF2B5EF4-FFF2-40B4-BE49-F238E27FC236}">
                <a16:creationId xmlns:a16="http://schemas.microsoft.com/office/drawing/2014/main" id="{6B39B4E9-1659-7542-8899-D6118FB4EC0B}"/>
              </a:ext>
            </a:extLst>
          </p:cNvPr>
          <p:cNvSpPr txBox="1">
            <a:spLocks/>
          </p:cNvSpPr>
          <p:nvPr/>
        </p:nvSpPr>
        <p:spPr>
          <a:xfrm>
            <a:off x="418997" y="300654"/>
            <a:ext cx="13794686" cy="1275042"/>
          </a:xfrm>
          <a:prstGeom prst="rect">
            <a:avLst/>
          </a:prstGeom>
        </p:spPr>
        <p:txBody>
          <a:bodyPr vert="horz" lIns="244644" tIns="122322" rIns="244644" bIns="122322" rtlCol="0" anchor="ctr">
            <a:noAutofit/>
          </a:bodyPr>
          <a:lstStyle>
            <a:lvl1pPr algn="ctr" defTabSz="1087444" rtl="0" eaLnBrk="1" latinLnBrk="0" hangingPunct="1">
              <a:spcBef>
                <a:spcPct val="0"/>
              </a:spcBef>
              <a:buNone/>
              <a:defRPr sz="6000" kern="1200">
                <a:solidFill>
                  <a:schemeClr val="bg2"/>
                </a:solidFill>
                <a:latin typeface="Futura Bk BT Book"/>
                <a:ea typeface="+mj-ea"/>
                <a:cs typeface="Open Sans"/>
              </a:defRPr>
            </a:lvl1pPr>
          </a:lstStyle>
          <a:p>
            <a:pPr algn="l"/>
            <a:r>
              <a:rPr lang="en-US" b="1" dirty="0">
                <a:solidFill>
                  <a:schemeClr val="tx1"/>
                </a:solidFill>
                <a:latin typeface="FuturaBT Book" panose="020B0502020204020303" pitchFamily="34" charset="77"/>
                <a:cs typeface="Futura Medium" panose="020B0602020204020303" pitchFamily="34" charset="-79"/>
              </a:rPr>
              <a:t>Student-Faculty Interaction</a:t>
            </a:r>
          </a:p>
        </p:txBody>
      </p:sp>
      <p:sp>
        <p:nvSpPr>
          <p:cNvPr id="6" name="TextBox 5">
            <a:extLst>
              <a:ext uri="{FF2B5EF4-FFF2-40B4-BE49-F238E27FC236}">
                <a16:creationId xmlns:a16="http://schemas.microsoft.com/office/drawing/2014/main" id="{3DD26E6A-C748-CB37-A9CE-21BA33E582E1}"/>
              </a:ext>
            </a:extLst>
          </p:cNvPr>
          <p:cNvSpPr txBox="1"/>
          <p:nvPr/>
        </p:nvSpPr>
        <p:spPr>
          <a:xfrm>
            <a:off x="8697432" y="6411432"/>
            <a:ext cx="65" cy="738664"/>
          </a:xfrm>
          <a:prstGeom prst="rect">
            <a:avLst/>
          </a:prstGeom>
          <a:noFill/>
        </p:spPr>
        <p:txBody>
          <a:bodyPr wrap="none" lIns="0" tIns="0" rIns="0" bIns="0" rtlCol="0">
            <a:spAutoFit/>
          </a:bodyPr>
          <a:lstStyle/>
          <a:p>
            <a:endParaRPr lang="en-US" dirty="0"/>
          </a:p>
        </p:txBody>
      </p:sp>
      <p:graphicFrame>
        <p:nvGraphicFramePr>
          <p:cNvPr id="5" name="Chart 4">
            <a:extLst>
              <a:ext uri="{FF2B5EF4-FFF2-40B4-BE49-F238E27FC236}">
                <a16:creationId xmlns:a16="http://schemas.microsoft.com/office/drawing/2014/main" id="{2F03CC42-2333-4250-BA35-196A7498AD1F}"/>
              </a:ext>
            </a:extLst>
          </p:cNvPr>
          <p:cNvGraphicFramePr>
            <a:graphicFrameLocks/>
          </p:cNvGraphicFramePr>
          <p:nvPr>
            <p:extLst>
              <p:ext uri="{D42A27DB-BD31-4B8C-83A1-F6EECF244321}">
                <p14:modId xmlns:p14="http://schemas.microsoft.com/office/powerpoint/2010/main" val="604414936"/>
              </p:ext>
            </p:extLst>
          </p:nvPr>
        </p:nvGraphicFramePr>
        <p:xfrm>
          <a:off x="418996" y="2457854"/>
          <a:ext cx="17508395" cy="1045056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75275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ubtitle 2">
            <a:extLst>
              <a:ext uri="{FF2B5EF4-FFF2-40B4-BE49-F238E27FC236}">
                <a16:creationId xmlns:a16="http://schemas.microsoft.com/office/drawing/2014/main" id="{AB395F5F-1E3B-0844-BBBC-C58305014CE2}"/>
              </a:ext>
            </a:extLst>
          </p:cNvPr>
          <p:cNvSpPr txBox="1">
            <a:spLocks/>
          </p:cNvSpPr>
          <p:nvPr/>
        </p:nvSpPr>
        <p:spPr>
          <a:xfrm>
            <a:off x="418997" y="1366621"/>
            <a:ext cx="7555422" cy="838581"/>
          </a:xfrm>
          <a:prstGeom prst="rect">
            <a:avLst/>
          </a:prstGeom>
        </p:spPr>
        <p:txBody>
          <a:bodyPr vert="horz" lIns="244644" tIns="122322" rIns="244644" bIns="122322" rtlCol="0">
            <a:normAutofit lnSpcReduction="10000"/>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3488" dirty="0">
                <a:solidFill>
                  <a:schemeClr val="tx1">
                    <a:lumMod val="75000"/>
                    <a:lumOff val="25000"/>
                  </a:schemeClr>
                </a:solidFill>
                <a:latin typeface="Calibri" panose="020F0502020204030204" pitchFamily="34" charset="0"/>
                <a:cs typeface="Calibri" panose="020F0502020204030204" pitchFamily="34" charset="0"/>
              </a:rPr>
              <a:t>First-Year and Transfer students</a:t>
            </a:r>
          </a:p>
        </p:txBody>
      </p:sp>
      <p:cxnSp>
        <p:nvCxnSpPr>
          <p:cNvPr id="3" name="Straight Connector 2">
            <a:extLst>
              <a:ext uri="{FF2B5EF4-FFF2-40B4-BE49-F238E27FC236}">
                <a16:creationId xmlns:a16="http://schemas.microsoft.com/office/drawing/2014/main" id="{66950B32-A2A7-F14E-AA1B-9276D14F4E32}"/>
              </a:ext>
            </a:extLst>
          </p:cNvPr>
          <p:cNvCxnSpPr/>
          <p:nvPr/>
        </p:nvCxnSpPr>
        <p:spPr>
          <a:xfrm>
            <a:off x="0" y="2249641"/>
            <a:ext cx="18288000" cy="0"/>
          </a:xfrm>
          <a:prstGeom prst="line">
            <a:avLst/>
          </a:prstGeom>
          <a:ln w="31750">
            <a:solidFill>
              <a:srgbClr val="F7CF47"/>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593AB26-A5F3-974A-B790-4803484624C9}"/>
              </a:ext>
            </a:extLst>
          </p:cNvPr>
          <p:cNvSpPr/>
          <p:nvPr/>
        </p:nvSpPr>
        <p:spPr>
          <a:xfrm>
            <a:off x="0" y="13641806"/>
            <a:ext cx="18288000" cy="8725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pic>
        <p:nvPicPr>
          <p:cNvPr id="11" name="Picture 10">
            <a:extLst>
              <a:ext uri="{FF2B5EF4-FFF2-40B4-BE49-F238E27FC236}">
                <a16:creationId xmlns:a16="http://schemas.microsoft.com/office/drawing/2014/main" id="{A7B6BE99-5D07-DB43-AE1C-94AE6661A8A3}"/>
              </a:ext>
            </a:extLst>
          </p:cNvPr>
          <p:cNvPicPr>
            <a:picLocks noChangeAspect="1"/>
          </p:cNvPicPr>
          <p:nvPr/>
        </p:nvPicPr>
        <p:blipFill>
          <a:blip r:embed="rId3"/>
          <a:stretch>
            <a:fillRect/>
          </a:stretch>
        </p:blipFill>
        <p:spPr>
          <a:xfrm>
            <a:off x="15318482" y="12952871"/>
            <a:ext cx="2608910" cy="480722"/>
          </a:xfrm>
          <a:prstGeom prst="rect">
            <a:avLst/>
          </a:prstGeom>
        </p:spPr>
      </p:pic>
      <p:sp>
        <p:nvSpPr>
          <p:cNvPr id="8" name="Title 1">
            <a:extLst>
              <a:ext uri="{FF2B5EF4-FFF2-40B4-BE49-F238E27FC236}">
                <a16:creationId xmlns:a16="http://schemas.microsoft.com/office/drawing/2014/main" id="{6B39B4E9-1659-7542-8899-D6118FB4EC0B}"/>
              </a:ext>
            </a:extLst>
          </p:cNvPr>
          <p:cNvSpPr txBox="1">
            <a:spLocks/>
          </p:cNvSpPr>
          <p:nvPr/>
        </p:nvSpPr>
        <p:spPr>
          <a:xfrm>
            <a:off x="418997" y="300654"/>
            <a:ext cx="13794686" cy="1275042"/>
          </a:xfrm>
          <a:prstGeom prst="rect">
            <a:avLst/>
          </a:prstGeom>
        </p:spPr>
        <p:txBody>
          <a:bodyPr vert="horz" lIns="244644" tIns="122322" rIns="244644" bIns="122322" rtlCol="0" anchor="ctr">
            <a:noAutofit/>
          </a:bodyPr>
          <a:lstStyle>
            <a:lvl1pPr algn="ctr" defTabSz="1087444" rtl="0" eaLnBrk="1" latinLnBrk="0" hangingPunct="1">
              <a:spcBef>
                <a:spcPct val="0"/>
              </a:spcBef>
              <a:buNone/>
              <a:defRPr sz="6000" kern="1200">
                <a:solidFill>
                  <a:schemeClr val="bg2"/>
                </a:solidFill>
                <a:latin typeface="Futura Bk BT Book"/>
                <a:ea typeface="+mj-ea"/>
                <a:cs typeface="Open Sans"/>
              </a:defRPr>
            </a:lvl1pPr>
          </a:lstStyle>
          <a:p>
            <a:pPr algn="l"/>
            <a:r>
              <a:rPr lang="en-US" b="1" dirty="0">
                <a:solidFill>
                  <a:schemeClr val="tx1"/>
                </a:solidFill>
                <a:latin typeface="FuturaBT Book" panose="020B0502020204020303" pitchFamily="34" charset="77"/>
                <a:cs typeface="Futura Medium" panose="020B0602020204020303" pitchFamily="34" charset="-79"/>
              </a:rPr>
              <a:t>Supportive Campus Environment</a:t>
            </a:r>
          </a:p>
        </p:txBody>
      </p:sp>
      <p:sp>
        <p:nvSpPr>
          <p:cNvPr id="6" name="TextBox 5">
            <a:extLst>
              <a:ext uri="{FF2B5EF4-FFF2-40B4-BE49-F238E27FC236}">
                <a16:creationId xmlns:a16="http://schemas.microsoft.com/office/drawing/2014/main" id="{3DD26E6A-C748-CB37-A9CE-21BA33E582E1}"/>
              </a:ext>
            </a:extLst>
          </p:cNvPr>
          <p:cNvSpPr txBox="1"/>
          <p:nvPr/>
        </p:nvSpPr>
        <p:spPr>
          <a:xfrm>
            <a:off x="8697432" y="6411432"/>
            <a:ext cx="65" cy="738664"/>
          </a:xfrm>
          <a:prstGeom prst="rect">
            <a:avLst/>
          </a:prstGeom>
          <a:noFill/>
        </p:spPr>
        <p:txBody>
          <a:bodyPr wrap="none" lIns="0" tIns="0" rIns="0" bIns="0" rtlCol="0">
            <a:spAutoFit/>
          </a:bodyPr>
          <a:lstStyle/>
          <a:p>
            <a:endParaRPr lang="en-US" dirty="0"/>
          </a:p>
        </p:txBody>
      </p:sp>
      <p:graphicFrame>
        <p:nvGraphicFramePr>
          <p:cNvPr id="5" name="Chart 4">
            <a:extLst>
              <a:ext uri="{FF2B5EF4-FFF2-40B4-BE49-F238E27FC236}">
                <a16:creationId xmlns:a16="http://schemas.microsoft.com/office/drawing/2014/main" id="{6840E5BF-A4E9-4F9D-B613-D5A59FB7ED73}"/>
              </a:ext>
            </a:extLst>
          </p:cNvPr>
          <p:cNvGraphicFramePr>
            <a:graphicFrameLocks/>
          </p:cNvGraphicFramePr>
          <p:nvPr>
            <p:extLst>
              <p:ext uri="{D42A27DB-BD31-4B8C-83A1-F6EECF244321}">
                <p14:modId xmlns:p14="http://schemas.microsoft.com/office/powerpoint/2010/main" val="3072392003"/>
              </p:ext>
            </p:extLst>
          </p:nvPr>
        </p:nvGraphicFramePr>
        <p:xfrm>
          <a:off x="418997" y="2641663"/>
          <a:ext cx="17508395" cy="1022395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22329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C7C4647-23E4-5846-97FC-EE0768357ED9}"/>
              </a:ext>
            </a:extLst>
          </p:cNvPr>
          <p:cNvSpPr txBox="1">
            <a:spLocks/>
          </p:cNvSpPr>
          <p:nvPr/>
        </p:nvSpPr>
        <p:spPr>
          <a:xfrm>
            <a:off x="2038878" y="7479013"/>
            <a:ext cx="13716000" cy="1209314"/>
          </a:xfrm>
          <a:prstGeom prst="rect">
            <a:avLst/>
          </a:prstGeom>
        </p:spPr>
        <p:txBody>
          <a:bodyPr vert="horz" lIns="137160" tIns="68580" rIns="137160" bIns="6858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b="1" dirty="0">
                <a:latin typeface="FuturaBT Book" panose="020B0502020204020303" pitchFamily="34" charset="77"/>
                <a:cs typeface="Futura" panose="020B0602020204020303" pitchFamily="34" charset="-79"/>
              </a:rPr>
              <a:t>Qualitative Findings</a:t>
            </a:r>
          </a:p>
        </p:txBody>
      </p:sp>
      <p:pic>
        <p:nvPicPr>
          <p:cNvPr id="2" name="Picture 1">
            <a:extLst>
              <a:ext uri="{FF2B5EF4-FFF2-40B4-BE49-F238E27FC236}">
                <a16:creationId xmlns:a16="http://schemas.microsoft.com/office/drawing/2014/main" id="{E5CA3D85-4BC7-04F9-23DE-609859896289}"/>
              </a:ext>
            </a:extLst>
          </p:cNvPr>
          <p:cNvPicPr>
            <a:picLocks noChangeAspect="1"/>
          </p:cNvPicPr>
          <p:nvPr/>
        </p:nvPicPr>
        <p:blipFill>
          <a:blip r:embed="rId3"/>
          <a:stretch>
            <a:fillRect/>
          </a:stretch>
        </p:blipFill>
        <p:spPr>
          <a:xfrm>
            <a:off x="7102484" y="3177771"/>
            <a:ext cx="3588787" cy="4301242"/>
          </a:xfrm>
          <a:prstGeom prst="rect">
            <a:avLst/>
          </a:prstGeom>
        </p:spPr>
      </p:pic>
    </p:spTree>
    <p:extLst>
      <p:ext uri="{BB962C8B-B14F-4D97-AF65-F5344CB8AC3E}">
        <p14:creationId xmlns:p14="http://schemas.microsoft.com/office/powerpoint/2010/main" val="1695579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ubtitle 2">
            <a:extLst>
              <a:ext uri="{FF2B5EF4-FFF2-40B4-BE49-F238E27FC236}">
                <a16:creationId xmlns:a16="http://schemas.microsoft.com/office/drawing/2014/main" id="{AB395F5F-1E3B-0844-BBBC-C58305014CE2}"/>
              </a:ext>
            </a:extLst>
          </p:cNvPr>
          <p:cNvSpPr txBox="1">
            <a:spLocks/>
          </p:cNvSpPr>
          <p:nvPr/>
        </p:nvSpPr>
        <p:spPr>
          <a:xfrm>
            <a:off x="418997" y="1366621"/>
            <a:ext cx="7555422" cy="838581"/>
          </a:xfrm>
          <a:prstGeom prst="rect">
            <a:avLst/>
          </a:prstGeom>
        </p:spPr>
        <p:txBody>
          <a:bodyPr vert="horz" lIns="244644" tIns="122322" rIns="244644" bIns="122322" rtlCol="0">
            <a:normAutofit lnSpcReduction="10000"/>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3488" dirty="0">
                <a:solidFill>
                  <a:schemeClr val="tx1">
                    <a:lumMod val="75000"/>
                    <a:lumOff val="25000"/>
                  </a:schemeClr>
                </a:solidFill>
                <a:latin typeface="Calibri" panose="020F0502020204030204" pitchFamily="34" charset="0"/>
                <a:cs typeface="Calibri" panose="020F0502020204030204" pitchFamily="34" charset="0"/>
              </a:rPr>
              <a:t>First-Year and Transfer students</a:t>
            </a:r>
          </a:p>
        </p:txBody>
      </p:sp>
      <p:cxnSp>
        <p:nvCxnSpPr>
          <p:cNvPr id="3" name="Straight Connector 2">
            <a:extLst>
              <a:ext uri="{FF2B5EF4-FFF2-40B4-BE49-F238E27FC236}">
                <a16:creationId xmlns:a16="http://schemas.microsoft.com/office/drawing/2014/main" id="{66950B32-A2A7-F14E-AA1B-9276D14F4E32}"/>
              </a:ext>
            </a:extLst>
          </p:cNvPr>
          <p:cNvCxnSpPr/>
          <p:nvPr/>
        </p:nvCxnSpPr>
        <p:spPr>
          <a:xfrm>
            <a:off x="0" y="2249641"/>
            <a:ext cx="18288000" cy="0"/>
          </a:xfrm>
          <a:prstGeom prst="line">
            <a:avLst/>
          </a:prstGeom>
          <a:ln w="31750">
            <a:solidFill>
              <a:srgbClr val="F7CF47"/>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593AB26-A5F3-974A-B790-4803484624C9}"/>
              </a:ext>
            </a:extLst>
          </p:cNvPr>
          <p:cNvSpPr/>
          <p:nvPr/>
        </p:nvSpPr>
        <p:spPr>
          <a:xfrm>
            <a:off x="0" y="13641806"/>
            <a:ext cx="18288000" cy="8725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pic>
        <p:nvPicPr>
          <p:cNvPr id="11" name="Picture 10">
            <a:extLst>
              <a:ext uri="{FF2B5EF4-FFF2-40B4-BE49-F238E27FC236}">
                <a16:creationId xmlns:a16="http://schemas.microsoft.com/office/drawing/2014/main" id="{A7B6BE99-5D07-DB43-AE1C-94AE6661A8A3}"/>
              </a:ext>
            </a:extLst>
          </p:cNvPr>
          <p:cNvPicPr>
            <a:picLocks noChangeAspect="1"/>
          </p:cNvPicPr>
          <p:nvPr/>
        </p:nvPicPr>
        <p:blipFill>
          <a:blip r:embed="rId3"/>
          <a:stretch>
            <a:fillRect/>
          </a:stretch>
        </p:blipFill>
        <p:spPr>
          <a:xfrm>
            <a:off x="15318482" y="12952871"/>
            <a:ext cx="2608910" cy="480722"/>
          </a:xfrm>
          <a:prstGeom prst="rect">
            <a:avLst/>
          </a:prstGeom>
        </p:spPr>
      </p:pic>
      <p:sp>
        <p:nvSpPr>
          <p:cNvPr id="8" name="Title 1">
            <a:extLst>
              <a:ext uri="{FF2B5EF4-FFF2-40B4-BE49-F238E27FC236}">
                <a16:creationId xmlns:a16="http://schemas.microsoft.com/office/drawing/2014/main" id="{6B39B4E9-1659-7542-8899-D6118FB4EC0B}"/>
              </a:ext>
            </a:extLst>
          </p:cNvPr>
          <p:cNvSpPr txBox="1">
            <a:spLocks/>
          </p:cNvSpPr>
          <p:nvPr/>
        </p:nvSpPr>
        <p:spPr>
          <a:xfrm>
            <a:off x="418997" y="300654"/>
            <a:ext cx="13794686" cy="1275042"/>
          </a:xfrm>
          <a:prstGeom prst="rect">
            <a:avLst/>
          </a:prstGeom>
        </p:spPr>
        <p:txBody>
          <a:bodyPr vert="horz" lIns="244644" tIns="122322" rIns="244644" bIns="122322" rtlCol="0" anchor="ctr">
            <a:noAutofit/>
          </a:bodyPr>
          <a:lstStyle>
            <a:lvl1pPr algn="ctr" defTabSz="1087444" rtl="0" eaLnBrk="1" latinLnBrk="0" hangingPunct="1">
              <a:spcBef>
                <a:spcPct val="0"/>
              </a:spcBef>
              <a:buNone/>
              <a:defRPr sz="6000" kern="1200">
                <a:solidFill>
                  <a:schemeClr val="bg2"/>
                </a:solidFill>
                <a:latin typeface="Futura Bk BT Book"/>
                <a:ea typeface="+mj-ea"/>
                <a:cs typeface="Open Sans"/>
              </a:defRPr>
            </a:lvl1pPr>
          </a:lstStyle>
          <a:p>
            <a:pPr algn="l"/>
            <a:r>
              <a:rPr lang="en-US" b="1" dirty="0">
                <a:solidFill>
                  <a:schemeClr val="tx1"/>
                </a:solidFill>
                <a:latin typeface="FuturaBT Book" panose="020B0502020204020303" pitchFamily="34" charset="77"/>
                <a:cs typeface="Futura Medium" panose="020B0602020204020303" pitchFamily="34" charset="-79"/>
              </a:rPr>
              <a:t>Expectations</a:t>
            </a:r>
          </a:p>
        </p:txBody>
      </p:sp>
      <p:sp>
        <p:nvSpPr>
          <p:cNvPr id="6" name="TextBox 5">
            <a:extLst>
              <a:ext uri="{FF2B5EF4-FFF2-40B4-BE49-F238E27FC236}">
                <a16:creationId xmlns:a16="http://schemas.microsoft.com/office/drawing/2014/main" id="{3DD26E6A-C748-CB37-A9CE-21BA33E582E1}"/>
              </a:ext>
            </a:extLst>
          </p:cNvPr>
          <p:cNvSpPr txBox="1"/>
          <p:nvPr/>
        </p:nvSpPr>
        <p:spPr>
          <a:xfrm>
            <a:off x="8697432" y="6411432"/>
            <a:ext cx="65" cy="738664"/>
          </a:xfrm>
          <a:prstGeom prst="rect">
            <a:avLst/>
          </a:prstGeom>
          <a:noFill/>
        </p:spPr>
        <p:txBody>
          <a:bodyPr wrap="none" lIns="0" tIns="0" rIns="0" bIns="0" rtlCol="0">
            <a:spAutoFit/>
          </a:bodyPr>
          <a:lstStyle/>
          <a:p>
            <a:endParaRPr lang="en-US" dirty="0"/>
          </a:p>
        </p:txBody>
      </p:sp>
      <p:sp>
        <p:nvSpPr>
          <p:cNvPr id="4" name="Content Placeholder 3">
            <a:extLst>
              <a:ext uri="{FF2B5EF4-FFF2-40B4-BE49-F238E27FC236}">
                <a16:creationId xmlns:a16="http://schemas.microsoft.com/office/drawing/2014/main" id="{BBBA6DD0-F8B0-3B0F-3DDD-D7C859DCA601}"/>
              </a:ext>
            </a:extLst>
          </p:cNvPr>
          <p:cNvSpPr>
            <a:spLocks noGrp="1"/>
          </p:cNvSpPr>
          <p:nvPr>
            <p:ph sz="half" idx="1"/>
          </p:nvPr>
        </p:nvSpPr>
        <p:spPr>
          <a:xfrm>
            <a:off x="914400" y="3200404"/>
            <a:ext cx="7265439" cy="9051925"/>
          </a:xfrm>
        </p:spPr>
        <p:txBody>
          <a:bodyPr>
            <a:normAutofit/>
          </a:bodyPr>
          <a:lstStyle/>
          <a:p>
            <a:pPr marL="0" indent="0">
              <a:buNone/>
            </a:pPr>
            <a:r>
              <a:rPr lang="en-US" sz="4000" dirty="0"/>
              <a:t>At the end of the survey, students were asked:</a:t>
            </a:r>
          </a:p>
          <a:p>
            <a:pPr marL="0" indent="0">
              <a:buNone/>
            </a:pPr>
            <a:r>
              <a:rPr lang="en-US" sz="4000" i="1" dirty="0"/>
              <a:t>What are you most looking forward to about the coming year? What is your biggest concern?</a:t>
            </a:r>
          </a:p>
          <a:p>
            <a:pPr marL="0" indent="0">
              <a:buNone/>
            </a:pPr>
            <a:r>
              <a:rPr lang="en-US" sz="4000" dirty="0"/>
              <a:t>Eight themes emerged from First-Year and Transfer student responses.</a:t>
            </a:r>
          </a:p>
        </p:txBody>
      </p:sp>
      <p:sp>
        <p:nvSpPr>
          <p:cNvPr id="7" name="Content Placeholder 6">
            <a:extLst>
              <a:ext uri="{FF2B5EF4-FFF2-40B4-BE49-F238E27FC236}">
                <a16:creationId xmlns:a16="http://schemas.microsoft.com/office/drawing/2014/main" id="{042B6609-16E4-F403-E5EB-C10BBDCA2251}"/>
              </a:ext>
            </a:extLst>
          </p:cNvPr>
          <p:cNvSpPr>
            <a:spLocks noGrp="1"/>
          </p:cNvSpPr>
          <p:nvPr>
            <p:ph sz="half" idx="2"/>
          </p:nvPr>
        </p:nvSpPr>
        <p:spPr>
          <a:xfrm>
            <a:off x="7742583" y="3200404"/>
            <a:ext cx="9631017" cy="9051925"/>
          </a:xfrm>
        </p:spPr>
        <p:txBody>
          <a:bodyPr>
            <a:normAutofit/>
          </a:bodyPr>
          <a:lstStyle/>
          <a:p>
            <a:pPr marL="0" indent="0">
              <a:buNone/>
            </a:pPr>
            <a:r>
              <a:rPr lang="en-US" dirty="0"/>
              <a:t>Social Interaction</a:t>
            </a:r>
          </a:p>
          <a:p>
            <a:pPr marL="0" indent="0">
              <a:buNone/>
            </a:pPr>
            <a:r>
              <a:rPr lang="en-US" dirty="0"/>
              <a:t>Academic Preparation</a:t>
            </a:r>
          </a:p>
          <a:p>
            <a:pPr marL="0" indent="0">
              <a:buNone/>
            </a:pPr>
            <a:r>
              <a:rPr lang="en-US" dirty="0"/>
              <a:t>Mental Health</a:t>
            </a:r>
          </a:p>
          <a:p>
            <a:pPr marL="0" indent="0">
              <a:buNone/>
            </a:pPr>
            <a:r>
              <a:rPr lang="en-US" dirty="0"/>
              <a:t>Time Management</a:t>
            </a:r>
          </a:p>
          <a:p>
            <a:pPr marL="0" indent="0">
              <a:buNone/>
            </a:pPr>
            <a:r>
              <a:rPr lang="en-US" dirty="0"/>
              <a:t>Financial Concerns</a:t>
            </a:r>
          </a:p>
          <a:p>
            <a:pPr marL="0" indent="0">
              <a:buNone/>
            </a:pPr>
            <a:r>
              <a:rPr lang="en-US" dirty="0"/>
              <a:t>Professional </a:t>
            </a:r>
            <a:r>
              <a:rPr lang="en-US" sz="6000" dirty="0"/>
              <a:t>Growth</a:t>
            </a:r>
            <a:endParaRPr lang="en-US" dirty="0"/>
          </a:p>
          <a:p>
            <a:pPr marL="0" indent="0">
              <a:buNone/>
            </a:pPr>
            <a:r>
              <a:rPr lang="en-US" dirty="0"/>
              <a:t>Personal </a:t>
            </a:r>
            <a:r>
              <a:rPr lang="en-US" sz="6000" dirty="0"/>
              <a:t>Growth</a:t>
            </a:r>
            <a:endParaRPr lang="en-US" dirty="0"/>
          </a:p>
          <a:p>
            <a:pPr marL="0" indent="0">
              <a:buNone/>
            </a:pPr>
            <a:endParaRPr lang="en-US" dirty="0"/>
          </a:p>
        </p:txBody>
      </p:sp>
    </p:spTree>
    <p:extLst>
      <p:ext uri="{BB962C8B-B14F-4D97-AF65-F5344CB8AC3E}">
        <p14:creationId xmlns:p14="http://schemas.microsoft.com/office/powerpoint/2010/main" val="2486334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ubtitle 2">
            <a:extLst>
              <a:ext uri="{FF2B5EF4-FFF2-40B4-BE49-F238E27FC236}">
                <a16:creationId xmlns:a16="http://schemas.microsoft.com/office/drawing/2014/main" id="{AB395F5F-1E3B-0844-BBBC-C58305014CE2}"/>
              </a:ext>
            </a:extLst>
          </p:cNvPr>
          <p:cNvSpPr txBox="1">
            <a:spLocks/>
          </p:cNvSpPr>
          <p:nvPr/>
        </p:nvSpPr>
        <p:spPr>
          <a:xfrm>
            <a:off x="418997" y="1366621"/>
            <a:ext cx="7555422" cy="838581"/>
          </a:xfrm>
          <a:prstGeom prst="rect">
            <a:avLst/>
          </a:prstGeom>
        </p:spPr>
        <p:txBody>
          <a:bodyPr vert="horz" lIns="244644" tIns="122322" rIns="244644" bIns="122322" rtlCol="0">
            <a:normAutofit lnSpcReduction="10000"/>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3488" dirty="0">
                <a:latin typeface="Calibri" panose="020F0502020204030204" pitchFamily="34" charset="0"/>
                <a:cs typeface="Calibri" panose="020F0502020204030204" pitchFamily="34" charset="0"/>
              </a:rPr>
              <a:t>First-Year</a:t>
            </a:r>
            <a:r>
              <a:rPr lang="en-US" sz="3488" dirty="0">
                <a:solidFill>
                  <a:schemeClr val="tx1">
                    <a:lumMod val="75000"/>
                    <a:lumOff val="25000"/>
                  </a:schemeClr>
                </a:solidFill>
                <a:latin typeface="Calibri" panose="020F0502020204030204" pitchFamily="34" charset="0"/>
                <a:cs typeface="Calibri" panose="020F0502020204030204" pitchFamily="34" charset="0"/>
              </a:rPr>
              <a:t> and </a:t>
            </a:r>
            <a:r>
              <a:rPr lang="en-US" sz="3488" dirty="0">
                <a:solidFill>
                  <a:schemeClr val="accent2"/>
                </a:solidFill>
                <a:latin typeface="Calibri" panose="020F0502020204030204" pitchFamily="34" charset="0"/>
                <a:cs typeface="Calibri" panose="020F0502020204030204" pitchFamily="34" charset="0"/>
              </a:rPr>
              <a:t>Transfer</a:t>
            </a:r>
            <a:r>
              <a:rPr lang="en-US" sz="3488" dirty="0">
                <a:solidFill>
                  <a:schemeClr val="tx1">
                    <a:lumMod val="75000"/>
                    <a:lumOff val="25000"/>
                  </a:schemeClr>
                </a:solidFill>
                <a:latin typeface="Calibri" panose="020F0502020204030204" pitchFamily="34" charset="0"/>
                <a:cs typeface="Calibri" panose="020F0502020204030204" pitchFamily="34" charset="0"/>
              </a:rPr>
              <a:t> students</a:t>
            </a:r>
          </a:p>
        </p:txBody>
      </p:sp>
      <p:cxnSp>
        <p:nvCxnSpPr>
          <p:cNvPr id="3" name="Straight Connector 2">
            <a:extLst>
              <a:ext uri="{FF2B5EF4-FFF2-40B4-BE49-F238E27FC236}">
                <a16:creationId xmlns:a16="http://schemas.microsoft.com/office/drawing/2014/main" id="{66950B32-A2A7-F14E-AA1B-9276D14F4E32}"/>
              </a:ext>
            </a:extLst>
          </p:cNvPr>
          <p:cNvCxnSpPr/>
          <p:nvPr/>
        </p:nvCxnSpPr>
        <p:spPr>
          <a:xfrm>
            <a:off x="0" y="2249641"/>
            <a:ext cx="18288000" cy="0"/>
          </a:xfrm>
          <a:prstGeom prst="line">
            <a:avLst/>
          </a:prstGeom>
          <a:ln w="31750">
            <a:solidFill>
              <a:srgbClr val="F7CF47"/>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593AB26-A5F3-974A-B790-4803484624C9}"/>
              </a:ext>
            </a:extLst>
          </p:cNvPr>
          <p:cNvSpPr/>
          <p:nvPr/>
        </p:nvSpPr>
        <p:spPr>
          <a:xfrm>
            <a:off x="0" y="13641806"/>
            <a:ext cx="18288000" cy="8725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pic>
        <p:nvPicPr>
          <p:cNvPr id="11" name="Picture 10">
            <a:extLst>
              <a:ext uri="{FF2B5EF4-FFF2-40B4-BE49-F238E27FC236}">
                <a16:creationId xmlns:a16="http://schemas.microsoft.com/office/drawing/2014/main" id="{A7B6BE99-5D07-DB43-AE1C-94AE6661A8A3}"/>
              </a:ext>
            </a:extLst>
          </p:cNvPr>
          <p:cNvPicPr>
            <a:picLocks noChangeAspect="1"/>
          </p:cNvPicPr>
          <p:nvPr/>
        </p:nvPicPr>
        <p:blipFill>
          <a:blip r:embed="rId3"/>
          <a:stretch>
            <a:fillRect/>
          </a:stretch>
        </p:blipFill>
        <p:spPr>
          <a:xfrm>
            <a:off x="15318482" y="12952871"/>
            <a:ext cx="2608910" cy="480722"/>
          </a:xfrm>
          <a:prstGeom prst="rect">
            <a:avLst/>
          </a:prstGeom>
        </p:spPr>
      </p:pic>
      <p:sp>
        <p:nvSpPr>
          <p:cNvPr id="8" name="Title 1">
            <a:extLst>
              <a:ext uri="{FF2B5EF4-FFF2-40B4-BE49-F238E27FC236}">
                <a16:creationId xmlns:a16="http://schemas.microsoft.com/office/drawing/2014/main" id="{6B39B4E9-1659-7542-8899-D6118FB4EC0B}"/>
              </a:ext>
            </a:extLst>
          </p:cNvPr>
          <p:cNvSpPr txBox="1">
            <a:spLocks/>
          </p:cNvSpPr>
          <p:nvPr/>
        </p:nvSpPr>
        <p:spPr>
          <a:xfrm>
            <a:off x="418997" y="300654"/>
            <a:ext cx="13794686" cy="1275042"/>
          </a:xfrm>
          <a:prstGeom prst="rect">
            <a:avLst/>
          </a:prstGeom>
        </p:spPr>
        <p:txBody>
          <a:bodyPr vert="horz" lIns="244644" tIns="122322" rIns="244644" bIns="122322" rtlCol="0" anchor="ctr">
            <a:noAutofit/>
          </a:bodyPr>
          <a:lstStyle>
            <a:lvl1pPr algn="ctr" defTabSz="1087444" rtl="0" eaLnBrk="1" latinLnBrk="0" hangingPunct="1">
              <a:spcBef>
                <a:spcPct val="0"/>
              </a:spcBef>
              <a:buNone/>
              <a:defRPr sz="6000" kern="1200">
                <a:solidFill>
                  <a:schemeClr val="bg2"/>
                </a:solidFill>
                <a:latin typeface="Futura Bk BT Book"/>
                <a:ea typeface="+mj-ea"/>
                <a:cs typeface="Open Sans"/>
              </a:defRPr>
            </a:lvl1pPr>
          </a:lstStyle>
          <a:p>
            <a:pPr algn="l"/>
            <a:r>
              <a:rPr lang="en-US" b="1" dirty="0">
                <a:solidFill>
                  <a:schemeClr val="tx1"/>
                </a:solidFill>
                <a:latin typeface="FuturaBT Book" panose="020B0502020204020303" pitchFamily="34" charset="77"/>
                <a:cs typeface="Futura Medium" panose="020B0602020204020303" pitchFamily="34" charset="-79"/>
              </a:rPr>
              <a:t>Social Integration</a:t>
            </a:r>
          </a:p>
        </p:txBody>
      </p:sp>
      <p:sp>
        <p:nvSpPr>
          <p:cNvPr id="6" name="TextBox 5">
            <a:extLst>
              <a:ext uri="{FF2B5EF4-FFF2-40B4-BE49-F238E27FC236}">
                <a16:creationId xmlns:a16="http://schemas.microsoft.com/office/drawing/2014/main" id="{3DD26E6A-C748-CB37-A9CE-21BA33E582E1}"/>
              </a:ext>
            </a:extLst>
          </p:cNvPr>
          <p:cNvSpPr txBox="1"/>
          <p:nvPr/>
        </p:nvSpPr>
        <p:spPr>
          <a:xfrm>
            <a:off x="8697432" y="6411432"/>
            <a:ext cx="65" cy="738664"/>
          </a:xfrm>
          <a:prstGeom prst="rect">
            <a:avLst/>
          </a:prstGeom>
          <a:noFill/>
        </p:spPr>
        <p:txBody>
          <a:bodyPr wrap="none" lIns="0" tIns="0" rIns="0" bIns="0" rtlCol="0">
            <a:spAutoFit/>
          </a:bodyPr>
          <a:lstStyle/>
          <a:p>
            <a:endParaRPr lang="en-US" dirty="0"/>
          </a:p>
        </p:txBody>
      </p:sp>
      <p:sp>
        <p:nvSpPr>
          <p:cNvPr id="4" name="Content Placeholder 3">
            <a:extLst>
              <a:ext uri="{FF2B5EF4-FFF2-40B4-BE49-F238E27FC236}">
                <a16:creationId xmlns:a16="http://schemas.microsoft.com/office/drawing/2014/main" id="{BBBA6DD0-F8B0-3B0F-3DDD-D7C859DCA601}"/>
              </a:ext>
            </a:extLst>
          </p:cNvPr>
          <p:cNvSpPr>
            <a:spLocks noGrp="1"/>
          </p:cNvSpPr>
          <p:nvPr>
            <p:ph sz="half" idx="1"/>
          </p:nvPr>
        </p:nvSpPr>
        <p:spPr>
          <a:xfrm>
            <a:off x="5827364" y="3128867"/>
            <a:ext cx="4788975" cy="9051925"/>
          </a:xfrm>
        </p:spPr>
        <p:txBody>
          <a:bodyPr>
            <a:noAutofit/>
          </a:bodyPr>
          <a:lstStyle/>
          <a:p>
            <a:pPr marL="0" indent="0">
              <a:buNone/>
            </a:pPr>
            <a:r>
              <a:rPr lang="en-US" sz="2400" dirty="0"/>
              <a:t>Both first-year and transfer students mentioned social interaction related topics including meeting new people, making new friends, and talking to professors. They are interested in learning from people of different backgrounds and hope to get involved on campus. However, they are also apprehensive about their ability to form friendships. Many students are anxious about not making any friends, feeling alone, or not fitting in. </a:t>
            </a:r>
          </a:p>
        </p:txBody>
      </p:sp>
      <p:sp>
        <p:nvSpPr>
          <p:cNvPr id="7" name="Content Placeholder 6">
            <a:extLst>
              <a:ext uri="{FF2B5EF4-FFF2-40B4-BE49-F238E27FC236}">
                <a16:creationId xmlns:a16="http://schemas.microsoft.com/office/drawing/2014/main" id="{042B6609-16E4-F403-E5EB-C10BBDCA2251}"/>
              </a:ext>
            </a:extLst>
          </p:cNvPr>
          <p:cNvSpPr>
            <a:spLocks noGrp="1"/>
          </p:cNvSpPr>
          <p:nvPr>
            <p:ph sz="half" idx="2"/>
          </p:nvPr>
        </p:nvSpPr>
        <p:spPr>
          <a:xfrm>
            <a:off x="695740" y="3200404"/>
            <a:ext cx="5131624" cy="9051925"/>
          </a:xfrm>
        </p:spPr>
        <p:txBody>
          <a:bodyPr>
            <a:noAutofit/>
          </a:bodyPr>
          <a:lstStyle/>
          <a:p>
            <a:pPr marL="0" indent="0">
              <a:buNone/>
            </a:pPr>
            <a:r>
              <a:rPr lang="en-US" sz="4000" dirty="0"/>
              <a:t>Social Interaction</a:t>
            </a:r>
          </a:p>
          <a:p>
            <a:pPr marL="0" indent="0">
              <a:buNone/>
            </a:pPr>
            <a:r>
              <a:rPr lang="en-US" sz="4000" dirty="0">
                <a:solidFill>
                  <a:schemeClr val="bg1">
                    <a:lumMod val="75000"/>
                  </a:schemeClr>
                </a:solidFill>
              </a:rPr>
              <a:t>Academic Preparation</a:t>
            </a:r>
          </a:p>
          <a:p>
            <a:pPr marL="0" indent="0">
              <a:buNone/>
            </a:pPr>
            <a:r>
              <a:rPr lang="en-US" sz="4000" dirty="0">
                <a:solidFill>
                  <a:schemeClr val="bg1">
                    <a:lumMod val="75000"/>
                  </a:schemeClr>
                </a:solidFill>
              </a:rPr>
              <a:t>Mental Health</a:t>
            </a:r>
          </a:p>
          <a:p>
            <a:pPr marL="0" indent="0">
              <a:buNone/>
            </a:pPr>
            <a:r>
              <a:rPr lang="en-US" sz="4000" dirty="0">
                <a:solidFill>
                  <a:schemeClr val="bg1">
                    <a:lumMod val="75000"/>
                  </a:schemeClr>
                </a:solidFill>
              </a:rPr>
              <a:t>Time Management</a:t>
            </a:r>
          </a:p>
          <a:p>
            <a:pPr marL="0" indent="0">
              <a:buNone/>
            </a:pPr>
            <a:r>
              <a:rPr lang="en-US" sz="4000" dirty="0">
                <a:solidFill>
                  <a:schemeClr val="bg1">
                    <a:lumMod val="75000"/>
                  </a:schemeClr>
                </a:solidFill>
              </a:rPr>
              <a:t>Financial Concerns</a:t>
            </a:r>
          </a:p>
          <a:p>
            <a:pPr marL="0" indent="0">
              <a:buNone/>
            </a:pPr>
            <a:r>
              <a:rPr lang="en-US" sz="4000" dirty="0">
                <a:solidFill>
                  <a:schemeClr val="bg1">
                    <a:lumMod val="75000"/>
                  </a:schemeClr>
                </a:solidFill>
              </a:rPr>
              <a:t>Professional Growth</a:t>
            </a:r>
          </a:p>
          <a:p>
            <a:pPr marL="0" indent="0">
              <a:buNone/>
            </a:pPr>
            <a:r>
              <a:rPr lang="en-US" sz="4000" dirty="0">
                <a:solidFill>
                  <a:schemeClr val="bg1">
                    <a:lumMod val="75000"/>
                  </a:schemeClr>
                </a:solidFill>
              </a:rPr>
              <a:t>Personal Growth</a:t>
            </a:r>
          </a:p>
          <a:p>
            <a:pPr marL="0" indent="0">
              <a:buNone/>
            </a:pPr>
            <a:endParaRPr lang="en-US" sz="4000" dirty="0"/>
          </a:p>
        </p:txBody>
      </p:sp>
      <p:sp>
        <p:nvSpPr>
          <p:cNvPr id="2" name="Content Placeholder 6">
            <a:extLst>
              <a:ext uri="{FF2B5EF4-FFF2-40B4-BE49-F238E27FC236}">
                <a16:creationId xmlns:a16="http://schemas.microsoft.com/office/drawing/2014/main" id="{DBFE5301-74CB-98E1-92DF-7C96F7DE1AE2}"/>
              </a:ext>
            </a:extLst>
          </p:cNvPr>
          <p:cNvSpPr txBox="1">
            <a:spLocks/>
          </p:cNvSpPr>
          <p:nvPr/>
        </p:nvSpPr>
        <p:spPr>
          <a:xfrm>
            <a:off x="10765475" y="3128867"/>
            <a:ext cx="5857462" cy="9051925"/>
          </a:xfrm>
          <a:prstGeom prst="rect">
            <a:avLst/>
          </a:prstGeom>
        </p:spPr>
        <p:txBody>
          <a:bodyPr vert="horz" lIns="243852" tIns="121926" rIns="243852" bIns="121926" rtlCol="0">
            <a:normAutofit/>
          </a:bodyPr>
          <a:lstStyle>
            <a:lvl1pPr marL="685743" indent="-685743" algn="l" defTabSz="914324" rtl="0" eaLnBrk="1" latinLnBrk="0" hangingPunct="1">
              <a:spcBef>
                <a:spcPct val="20000"/>
              </a:spcBef>
              <a:buFont typeface="Arial"/>
              <a:buChar char="•"/>
              <a:defRPr sz="5624" kern="1200">
                <a:solidFill>
                  <a:schemeClr val="tx1"/>
                </a:solidFill>
                <a:latin typeface="+mn-lt"/>
                <a:ea typeface="+mn-ea"/>
                <a:cs typeface="+mn-cs"/>
              </a:defRPr>
            </a:lvl1pPr>
            <a:lvl2pPr marL="1485776" indent="-571452" algn="l" defTabSz="914324" rtl="0" eaLnBrk="1" latinLnBrk="0" hangingPunct="1">
              <a:spcBef>
                <a:spcPct val="20000"/>
              </a:spcBef>
              <a:buFont typeface="Arial"/>
              <a:buChar char="–"/>
              <a:defRPr sz="4799" kern="1200">
                <a:solidFill>
                  <a:schemeClr val="tx1"/>
                </a:solidFill>
                <a:latin typeface="+mn-lt"/>
                <a:ea typeface="+mn-ea"/>
                <a:cs typeface="+mn-cs"/>
              </a:defRPr>
            </a:lvl2pPr>
            <a:lvl3pPr marL="2285809" indent="-457162" algn="l" defTabSz="914324" rtl="0" eaLnBrk="1" latinLnBrk="0" hangingPunct="1">
              <a:spcBef>
                <a:spcPct val="20000"/>
              </a:spcBef>
              <a:buFont typeface="Arial"/>
              <a:buChar char="•"/>
              <a:defRPr sz="3974" kern="1200">
                <a:solidFill>
                  <a:schemeClr val="tx1"/>
                </a:solidFill>
                <a:latin typeface="+mn-lt"/>
                <a:ea typeface="+mn-ea"/>
                <a:cs typeface="+mn-cs"/>
              </a:defRPr>
            </a:lvl3pPr>
            <a:lvl4pPr marL="3200133" indent="-457162" algn="l" defTabSz="914324" rtl="0" eaLnBrk="1" latinLnBrk="0" hangingPunct="1">
              <a:spcBef>
                <a:spcPct val="20000"/>
              </a:spcBef>
              <a:buFont typeface="Arial"/>
              <a:buChar char="–"/>
              <a:defRPr sz="3600" kern="1200">
                <a:solidFill>
                  <a:schemeClr val="tx1"/>
                </a:solidFill>
                <a:latin typeface="+mn-lt"/>
                <a:ea typeface="+mn-ea"/>
                <a:cs typeface="+mn-cs"/>
              </a:defRPr>
            </a:lvl4pPr>
            <a:lvl5pPr marL="4114457" indent="-457162" algn="l" defTabSz="914324" rtl="0" eaLnBrk="1" latinLnBrk="0" hangingPunct="1">
              <a:spcBef>
                <a:spcPct val="20000"/>
              </a:spcBef>
              <a:buFont typeface="Arial"/>
              <a:buChar char="»"/>
              <a:defRPr sz="3600" kern="1200">
                <a:solidFill>
                  <a:schemeClr val="tx1"/>
                </a:solidFill>
                <a:latin typeface="+mn-lt"/>
                <a:ea typeface="+mn-ea"/>
                <a:cs typeface="+mn-cs"/>
              </a:defRPr>
            </a:lvl5pPr>
            <a:lvl6pPr marL="5028781" indent="-457162" algn="l" defTabSz="914324" rtl="0" eaLnBrk="1" latinLnBrk="0" hangingPunct="1">
              <a:spcBef>
                <a:spcPct val="20000"/>
              </a:spcBef>
              <a:buFont typeface="Arial"/>
              <a:buChar char="•"/>
              <a:defRPr sz="3600" kern="1200">
                <a:solidFill>
                  <a:schemeClr val="tx1"/>
                </a:solidFill>
                <a:latin typeface="+mn-lt"/>
                <a:ea typeface="+mn-ea"/>
                <a:cs typeface="+mn-cs"/>
              </a:defRPr>
            </a:lvl6pPr>
            <a:lvl7pPr marL="5943104" indent="-457162" algn="l" defTabSz="914324" rtl="0" eaLnBrk="1" latinLnBrk="0" hangingPunct="1">
              <a:spcBef>
                <a:spcPct val="20000"/>
              </a:spcBef>
              <a:buFont typeface="Arial"/>
              <a:buChar char="•"/>
              <a:defRPr sz="3600" kern="1200">
                <a:solidFill>
                  <a:schemeClr val="tx1"/>
                </a:solidFill>
                <a:latin typeface="+mn-lt"/>
                <a:ea typeface="+mn-ea"/>
                <a:cs typeface="+mn-cs"/>
              </a:defRPr>
            </a:lvl7pPr>
            <a:lvl8pPr marL="6857428" indent="-457162" algn="l" defTabSz="914324" rtl="0" eaLnBrk="1" latinLnBrk="0" hangingPunct="1">
              <a:spcBef>
                <a:spcPct val="20000"/>
              </a:spcBef>
              <a:buFont typeface="Arial"/>
              <a:buChar char="•"/>
              <a:defRPr sz="3600" kern="1200">
                <a:solidFill>
                  <a:schemeClr val="tx1"/>
                </a:solidFill>
                <a:latin typeface="+mn-lt"/>
                <a:ea typeface="+mn-ea"/>
                <a:cs typeface="+mn-cs"/>
              </a:defRPr>
            </a:lvl8pPr>
            <a:lvl9pPr marL="7771752" indent="-457162" algn="l" defTabSz="914324" rtl="0" eaLnBrk="1" latinLnBrk="0" hangingPunct="1">
              <a:spcBef>
                <a:spcPct val="20000"/>
              </a:spcBef>
              <a:buFont typeface="Arial"/>
              <a:buChar char="•"/>
              <a:defRPr sz="3600" kern="1200">
                <a:solidFill>
                  <a:schemeClr val="tx1"/>
                </a:solidFill>
                <a:latin typeface="+mn-lt"/>
                <a:ea typeface="+mn-ea"/>
                <a:cs typeface="+mn-cs"/>
              </a:defRPr>
            </a:lvl9pPr>
          </a:lstStyle>
          <a:p>
            <a:pPr marL="0" indent="0">
              <a:buFont typeface="Arial"/>
              <a:buNone/>
            </a:pPr>
            <a:r>
              <a:rPr lang="en-US" sz="2000" i="1" dirty="0">
                <a:solidFill>
                  <a:schemeClr val="tx2"/>
                </a:solidFill>
              </a:rPr>
              <a:t>“I'm most looking forward to meeting new people and having new experiences. My biggest concern is feeling homesick and being alone.”</a:t>
            </a:r>
          </a:p>
          <a:p>
            <a:pPr marL="0" indent="0">
              <a:buFont typeface="Arial"/>
              <a:buNone/>
            </a:pPr>
            <a:endParaRPr lang="en-US" sz="2000" i="1" dirty="0">
              <a:solidFill>
                <a:schemeClr val="tx2"/>
              </a:solidFill>
            </a:endParaRPr>
          </a:p>
          <a:p>
            <a:pPr marL="0" indent="0">
              <a:buFont typeface="Arial"/>
              <a:buNone/>
            </a:pPr>
            <a:r>
              <a:rPr lang="en-US" sz="2000" i="1" dirty="0">
                <a:solidFill>
                  <a:schemeClr val="tx2"/>
                </a:solidFill>
              </a:rPr>
              <a:t>“Staying on top with my classes. Getting to know my professor more &amp; being able to bond with them. As well getting to know the campus even more &amp; learn about it. Not fitting in with my classes nor classmates as well feeling unsure about major.”</a:t>
            </a:r>
          </a:p>
          <a:p>
            <a:pPr marL="0" indent="0">
              <a:buFont typeface="Arial"/>
              <a:buNone/>
            </a:pPr>
            <a:endParaRPr lang="en-US" sz="2000" i="1" dirty="0">
              <a:solidFill>
                <a:schemeClr val="accent2"/>
              </a:solidFill>
            </a:endParaRPr>
          </a:p>
          <a:p>
            <a:pPr marL="0" indent="0">
              <a:buFont typeface="Arial"/>
              <a:buNone/>
            </a:pPr>
            <a:r>
              <a:rPr lang="en-US" sz="2000" i="1" dirty="0">
                <a:solidFill>
                  <a:schemeClr val="accent2"/>
                </a:solidFill>
              </a:rPr>
              <a:t>“What I am most looking forward to about the coming year is hopefully making new friends … My biggest concern is being new to the campus and not having any friends is a little intimidating for me.”</a:t>
            </a:r>
          </a:p>
          <a:p>
            <a:pPr marL="0" indent="0">
              <a:buFont typeface="Arial"/>
              <a:buNone/>
            </a:pPr>
            <a:endParaRPr lang="en-US" sz="2000" i="1" dirty="0"/>
          </a:p>
          <a:p>
            <a:pPr marL="0" indent="0">
              <a:buFont typeface="Arial"/>
              <a:buNone/>
            </a:pPr>
            <a:r>
              <a:rPr lang="en-US" sz="2000" i="1" dirty="0">
                <a:solidFill>
                  <a:schemeClr val="accent2"/>
                </a:solidFill>
              </a:rPr>
              <a:t>“I am not looking forward to interacting with the teachers or my peers. Interacting for me is difficult because I don't know how to interact or what to say. Oftentimes I need a script. Despite all of this, I want to know the teachers and my peers and I want to be their friend. I want to be able to ask them for help but it's very difficult for me to do so. I am scared of talking to people.”</a:t>
            </a:r>
          </a:p>
          <a:p>
            <a:pPr marL="0" indent="0">
              <a:buFont typeface="Arial"/>
              <a:buNone/>
            </a:pPr>
            <a:endParaRPr lang="en-US" sz="2000" i="1" dirty="0">
              <a:solidFill>
                <a:schemeClr val="accent2"/>
              </a:solidFill>
            </a:endParaRPr>
          </a:p>
          <a:p>
            <a:pPr marL="0" indent="0">
              <a:buFont typeface="Arial"/>
              <a:buNone/>
            </a:pPr>
            <a:r>
              <a:rPr lang="en-US" sz="2000" i="1" dirty="0">
                <a:solidFill>
                  <a:schemeClr val="accent2"/>
                </a:solidFill>
              </a:rPr>
              <a:t>“… I am shy, so making friends is a bit hard for me, but I am looking forward to it.”</a:t>
            </a:r>
          </a:p>
          <a:p>
            <a:pPr marL="0" indent="0">
              <a:buFont typeface="Arial"/>
              <a:buNone/>
            </a:pPr>
            <a:endParaRPr lang="en-US" sz="2000" i="1" dirty="0"/>
          </a:p>
        </p:txBody>
      </p:sp>
    </p:spTree>
    <p:extLst>
      <p:ext uri="{BB962C8B-B14F-4D97-AF65-F5344CB8AC3E}">
        <p14:creationId xmlns:p14="http://schemas.microsoft.com/office/powerpoint/2010/main" val="4155338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ubtitle 2">
            <a:extLst>
              <a:ext uri="{FF2B5EF4-FFF2-40B4-BE49-F238E27FC236}">
                <a16:creationId xmlns:a16="http://schemas.microsoft.com/office/drawing/2014/main" id="{AB395F5F-1E3B-0844-BBBC-C58305014CE2}"/>
              </a:ext>
            </a:extLst>
          </p:cNvPr>
          <p:cNvSpPr txBox="1">
            <a:spLocks/>
          </p:cNvSpPr>
          <p:nvPr/>
        </p:nvSpPr>
        <p:spPr>
          <a:xfrm>
            <a:off x="418997" y="1366621"/>
            <a:ext cx="7555422" cy="838581"/>
          </a:xfrm>
          <a:prstGeom prst="rect">
            <a:avLst/>
          </a:prstGeom>
        </p:spPr>
        <p:txBody>
          <a:bodyPr vert="horz" lIns="244644" tIns="122322" rIns="244644" bIns="122322" rtlCol="0">
            <a:normAutofit lnSpcReduction="10000"/>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3488" dirty="0">
                <a:latin typeface="Calibri" panose="020F0502020204030204" pitchFamily="34" charset="0"/>
                <a:cs typeface="Calibri" panose="020F0502020204030204" pitchFamily="34" charset="0"/>
              </a:rPr>
              <a:t>First-Year</a:t>
            </a:r>
            <a:r>
              <a:rPr lang="en-US" sz="3488" dirty="0">
                <a:solidFill>
                  <a:schemeClr val="tx1">
                    <a:lumMod val="75000"/>
                    <a:lumOff val="25000"/>
                  </a:schemeClr>
                </a:solidFill>
                <a:latin typeface="Calibri" panose="020F0502020204030204" pitchFamily="34" charset="0"/>
                <a:cs typeface="Calibri" panose="020F0502020204030204" pitchFamily="34" charset="0"/>
              </a:rPr>
              <a:t> and </a:t>
            </a:r>
            <a:r>
              <a:rPr lang="en-US" sz="3488" dirty="0">
                <a:solidFill>
                  <a:srgbClr val="C00000"/>
                </a:solidFill>
                <a:latin typeface="Calibri" panose="020F0502020204030204" pitchFamily="34" charset="0"/>
                <a:cs typeface="Calibri" panose="020F0502020204030204" pitchFamily="34" charset="0"/>
              </a:rPr>
              <a:t>Transfer</a:t>
            </a:r>
            <a:r>
              <a:rPr lang="en-US" sz="3488" dirty="0">
                <a:solidFill>
                  <a:schemeClr val="tx1">
                    <a:lumMod val="75000"/>
                    <a:lumOff val="25000"/>
                  </a:schemeClr>
                </a:solidFill>
                <a:latin typeface="Calibri" panose="020F0502020204030204" pitchFamily="34" charset="0"/>
                <a:cs typeface="Calibri" panose="020F0502020204030204" pitchFamily="34" charset="0"/>
              </a:rPr>
              <a:t> students</a:t>
            </a:r>
          </a:p>
        </p:txBody>
      </p:sp>
      <p:cxnSp>
        <p:nvCxnSpPr>
          <p:cNvPr id="3" name="Straight Connector 2">
            <a:extLst>
              <a:ext uri="{FF2B5EF4-FFF2-40B4-BE49-F238E27FC236}">
                <a16:creationId xmlns:a16="http://schemas.microsoft.com/office/drawing/2014/main" id="{66950B32-A2A7-F14E-AA1B-9276D14F4E32}"/>
              </a:ext>
            </a:extLst>
          </p:cNvPr>
          <p:cNvCxnSpPr/>
          <p:nvPr/>
        </p:nvCxnSpPr>
        <p:spPr>
          <a:xfrm>
            <a:off x="0" y="2249641"/>
            <a:ext cx="18288000" cy="0"/>
          </a:xfrm>
          <a:prstGeom prst="line">
            <a:avLst/>
          </a:prstGeom>
          <a:ln w="31750">
            <a:solidFill>
              <a:srgbClr val="F7CF47"/>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593AB26-A5F3-974A-B790-4803484624C9}"/>
              </a:ext>
            </a:extLst>
          </p:cNvPr>
          <p:cNvSpPr/>
          <p:nvPr/>
        </p:nvSpPr>
        <p:spPr>
          <a:xfrm>
            <a:off x="0" y="13641806"/>
            <a:ext cx="18288000" cy="8725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pic>
        <p:nvPicPr>
          <p:cNvPr id="11" name="Picture 10">
            <a:extLst>
              <a:ext uri="{FF2B5EF4-FFF2-40B4-BE49-F238E27FC236}">
                <a16:creationId xmlns:a16="http://schemas.microsoft.com/office/drawing/2014/main" id="{A7B6BE99-5D07-DB43-AE1C-94AE6661A8A3}"/>
              </a:ext>
            </a:extLst>
          </p:cNvPr>
          <p:cNvPicPr>
            <a:picLocks noChangeAspect="1"/>
          </p:cNvPicPr>
          <p:nvPr/>
        </p:nvPicPr>
        <p:blipFill>
          <a:blip r:embed="rId3"/>
          <a:stretch>
            <a:fillRect/>
          </a:stretch>
        </p:blipFill>
        <p:spPr>
          <a:xfrm>
            <a:off x="15318482" y="12952871"/>
            <a:ext cx="2608910" cy="480722"/>
          </a:xfrm>
          <a:prstGeom prst="rect">
            <a:avLst/>
          </a:prstGeom>
        </p:spPr>
      </p:pic>
      <p:sp>
        <p:nvSpPr>
          <p:cNvPr id="8" name="Title 1">
            <a:extLst>
              <a:ext uri="{FF2B5EF4-FFF2-40B4-BE49-F238E27FC236}">
                <a16:creationId xmlns:a16="http://schemas.microsoft.com/office/drawing/2014/main" id="{6B39B4E9-1659-7542-8899-D6118FB4EC0B}"/>
              </a:ext>
            </a:extLst>
          </p:cNvPr>
          <p:cNvSpPr txBox="1">
            <a:spLocks/>
          </p:cNvSpPr>
          <p:nvPr/>
        </p:nvSpPr>
        <p:spPr>
          <a:xfrm>
            <a:off x="418997" y="300654"/>
            <a:ext cx="13794686" cy="1275042"/>
          </a:xfrm>
          <a:prstGeom prst="rect">
            <a:avLst/>
          </a:prstGeom>
        </p:spPr>
        <p:txBody>
          <a:bodyPr vert="horz" lIns="244644" tIns="122322" rIns="244644" bIns="122322" rtlCol="0" anchor="ctr">
            <a:noAutofit/>
          </a:bodyPr>
          <a:lstStyle>
            <a:lvl1pPr algn="ctr" defTabSz="1087444" rtl="0" eaLnBrk="1" latinLnBrk="0" hangingPunct="1">
              <a:spcBef>
                <a:spcPct val="0"/>
              </a:spcBef>
              <a:buNone/>
              <a:defRPr sz="6000" kern="1200">
                <a:solidFill>
                  <a:schemeClr val="bg2"/>
                </a:solidFill>
                <a:latin typeface="Futura Bk BT Book"/>
                <a:ea typeface="+mj-ea"/>
                <a:cs typeface="Open Sans"/>
              </a:defRPr>
            </a:lvl1pPr>
          </a:lstStyle>
          <a:p>
            <a:pPr algn="l"/>
            <a:r>
              <a:rPr lang="en-US" b="1" dirty="0">
                <a:solidFill>
                  <a:schemeClr val="tx1"/>
                </a:solidFill>
                <a:latin typeface="FuturaBT Book" panose="020B0502020204020303" pitchFamily="34" charset="77"/>
                <a:cs typeface="Futura Medium" panose="020B0602020204020303" pitchFamily="34" charset="-79"/>
              </a:rPr>
              <a:t>Academic Preparation</a:t>
            </a:r>
          </a:p>
        </p:txBody>
      </p:sp>
      <p:sp>
        <p:nvSpPr>
          <p:cNvPr id="6" name="TextBox 5">
            <a:extLst>
              <a:ext uri="{FF2B5EF4-FFF2-40B4-BE49-F238E27FC236}">
                <a16:creationId xmlns:a16="http://schemas.microsoft.com/office/drawing/2014/main" id="{3DD26E6A-C748-CB37-A9CE-21BA33E582E1}"/>
              </a:ext>
            </a:extLst>
          </p:cNvPr>
          <p:cNvSpPr txBox="1"/>
          <p:nvPr/>
        </p:nvSpPr>
        <p:spPr>
          <a:xfrm>
            <a:off x="8697432" y="6411432"/>
            <a:ext cx="65" cy="738664"/>
          </a:xfrm>
          <a:prstGeom prst="rect">
            <a:avLst/>
          </a:prstGeom>
          <a:noFill/>
        </p:spPr>
        <p:txBody>
          <a:bodyPr wrap="none" lIns="0" tIns="0" rIns="0" bIns="0" rtlCol="0">
            <a:spAutoFit/>
          </a:bodyPr>
          <a:lstStyle/>
          <a:p>
            <a:endParaRPr lang="en-US" dirty="0"/>
          </a:p>
        </p:txBody>
      </p:sp>
      <p:sp>
        <p:nvSpPr>
          <p:cNvPr id="4" name="Content Placeholder 3">
            <a:extLst>
              <a:ext uri="{FF2B5EF4-FFF2-40B4-BE49-F238E27FC236}">
                <a16:creationId xmlns:a16="http://schemas.microsoft.com/office/drawing/2014/main" id="{BBBA6DD0-F8B0-3B0F-3DDD-D7C859DCA601}"/>
              </a:ext>
            </a:extLst>
          </p:cNvPr>
          <p:cNvSpPr>
            <a:spLocks noGrp="1"/>
          </p:cNvSpPr>
          <p:nvPr>
            <p:ph sz="half" idx="1"/>
          </p:nvPr>
        </p:nvSpPr>
        <p:spPr>
          <a:xfrm>
            <a:off x="5827364" y="3128867"/>
            <a:ext cx="4788975" cy="9051925"/>
          </a:xfrm>
        </p:spPr>
        <p:txBody>
          <a:bodyPr>
            <a:noAutofit/>
          </a:bodyPr>
          <a:lstStyle/>
          <a:p>
            <a:pPr marL="0" indent="0">
              <a:buNone/>
            </a:pPr>
            <a:r>
              <a:rPr lang="en-US" sz="2400" dirty="0"/>
              <a:t>The most frequent topic among Transfer students was related fear of falling behind in class due to academic unpreparedness or poor time management between school, part-time work, and family responsibilities. Transfer students are more likely to have children to care for. </a:t>
            </a:r>
          </a:p>
          <a:p>
            <a:pPr marL="0" indent="0">
              <a:buNone/>
            </a:pPr>
            <a:r>
              <a:rPr lang="en-US" sz="2400" dirty="0"/>
              <a:t>Academic difficulty is also a frequent concern among first-year students, but less so comparatively.  They express worry about being underprepared from high school, having poor study habits or losing motivation to keep moving forward in their education. </a:t>
            </a:r>
          </a:p>
        </p:txBody>
      </p:sp>
      <p:sp>
        <p:nvSpPr>
          <p:cNvPr id="7" name="Content Placeholder 6">
            <a:extLst>
              <a:ext uri="{FF2B5EF4-FFF2-40B4-BE49-F238E27FC236}">
                <a16:creationId xmlns:a16="http://schemas.microsoft.com/office/drawing/2014/main" id="{042B6609-16E4-F403-E5EB-C10BBDCA2251}"/>
              </a:ext>
            </a:extLst>
          </p:cNvPr>
          <p:cNvSpPr>
            <a:spLocks noGrp="1"/>
          </p:cNvSpPr>
          <p:nvPr>
            <p:ph sz="half" idx="2"/>
          </p:nvPr>
        </p:nvSpPr>
        <p:spPr>
          <a:xfrm>
            <a:off x="695740" y="3200404"/>
            <a:ext cx="5131624" cy="9051925"/>
          </a:xfrm>
        </p:spPr>
        <p:txBody>
          <a:bodyPr>
            <a:noAutofit/>
          </a:bodyPr>
          <a:lstStyle/>
          <a:p>
            <a:pPr marL="0" indent="0">
              <a:buNone/>
            </a:pPr>
            <a:r>
              <a:rPr lang="en-US" sz="4000" dirty="0">
                <a:solidFill>
                  <a:schemeClr val="bg1">
                    <a:lumMod val="75000"/>
                  </a:schemeClr>
                </a:solidFill>
              </a:rPr>
              <a:t>Social Interaction</a:t>
            </a:r>
          </a:p>
          <a:p>
            <a:pPr marL="0" indent="0">
              <a:buNone/>
            </a:pPr>
            <a:r>
              <a:rPr lang="en-US" sz="4000" dirty="0"/>
              <a:t>Academic Preparation</a:t>
            </a:r>
          </a:p>
          <a:p>
            <a:pPr marL="0" indent="0">
              <a:buNone/>
            </a:pPr>
            <a:r>
              <a:rPr lang="en-US" sz="4000" dirty="0">
                <a:solidFill>
                  <a:schemeClr val="bg1">
                    <a:lumMod val="75000"/>
                  </a:schemeClr>
                </a:solidFill>
              </a:rPr>
              <a:t>Mental Health</a:t>
            </a:r>
          </a:p>
          <a:p>
            <a:pPr marL="0" indent="0">
              <a:buNone/>
            </a:pPr>
            <a:r>
              <a:rPr lang="en-US" sz="4000" dirty="0">
                <a:solidFill>
                  <a:schemeClr val="bg1">
                    <a:lumMod val="75000"/>
                  </a:schemeClr>
                </a:solidFill>
              </a:rPr>
              <a:t>Time Management</a:t>
            </a:r>
          </a:p>
          <a:p>
            <a:pPr marL="0" indent="0">
              <a:buNone/>
            </a:pPr>
            <a:r>
              <a:rPr lang="en-US" sz="4000" dirty="0">
                <a:solidFill>
                  <a:schemeClr val="bg1">
                    <a:lumMod val="75000"/>
                  </a:schemeClr>
                </a:solidFill>
              </a:rPr>
              <a:t>Financial Concerns</a:t>
            </a:r>
          </a:p>
          <a:p>
            <a:pPr marL="0" indent="0">
              <a:buNone/>
            </a:pPr>
            <a:r>
              <a:rPr lang="en-US" sz="4000" dirty="0">
                <a:solidFill>
                  <a:schemeClr val="bg1">
                    <a:lumMod val="75000"/>
                  </a:schemeClr>
                </a:solidFill>
              </a:rPr>
              <a:t>Professional Growth</a:t>
            </a:r>
          </a:p>
          <a:p>
            <a:pPr marL="0" indent="0">
              <a:buNone/>
            </a:pPr>
            <a:r>
              <a:rPr lang="en-US" sz="4000" dirty="0">
                <a:solidFill>
                  <a:schemeClr val="bg1">
                    <a:lumMod val="75000"/>
                  </a:schemeClr>
                </a:solidFill>
              </a:rPr>
              <a:t>Personal Growth</a:t>
            </a:r>
          </a:p>
          <a:p>
            <a:pPr marL="0" indent="0">
              <a:buNone/>
            </a:pPr>
            <a:endParaRPr lang="en-US" sz="4000" dirty="0"/>
          </a:p>
        </p:txBody>
      </p:sp>
      <p:sp>
        <p:nvSpPr>
          <p:cNvPr id="2" name="Content Placeholder 6">
            <a:extLst>
              <a:ext uri="{FF2B5EF4-FFF2-40B4-BE49-F238E27FC236}">
                <a16:creationId xmlns:a16="http://schemas.microsoft.com/office/drawing/2014/main" id="{DBFE5301-74CB-98E1-92DF-7C96F7DE1AE2}"/>
              </a:ext>
            </a:extLst>
          </p:cNvPr>
          <p:cNvSpPr txBox="1">
            <a:spLocks/>
          </p:cNvSpPr>
          <p:nvPr/>
        </p:nvSpPr>
        <p:spPr>
          <a:xfrm>
            <a:off x="10765475" y="3128867"/>
            <a:ext cx="5857462" cy="9051925"/>
          </a:xfrm>
          <a:prstGeom prst="rect">
            <a:avLst/>
          </a:prstGeom>
        </p:spPr>
        <p:txBody>
          <a:bodyPr vert="horz" lIns="243852" tIns="121926" rIns="243852" bIns="121926" rtlCol="0">
            <a:normAutofit/>
          </a:bodyPr>
          <a:lstStyle>
            <a:lvl1pPr marL="685743" indent="-685743" algn="l" defTabSz="914324" rtl="0" eaLnBrk="1" latinLnBrk="0" hangingPunct="1">
              <a:spcBef>
                <a:spcPct val="20000"/>
              </a:spcBef>
              <a:buFont typeface="Arial"/>
              <a:buChar char="•"/>
              <a:defRPr sz="5624" kern="1200">
                <a:solidFill>
                  <a:schemeClr val="tx1"/>
                </a:solidFill>
                <a:latin typeface="+mn-lt"/>
                <a:ea typeface="+mn-ea"/>
                <a:cs typeface="+mn-cs"/>
              </a:defRPr>
            </a:lvl1pPr>
            <a:lvl2pPr marL="1485776" indent="-571452" algn="l" defTabSz="914324" rtl="0" eaLnBrk="1" latinLnBrk="0" hangingPunct="1">
              <a:spcBef>
                <a:spcPct val="20000"/>
              </a:spcBef>
              <a:buFont typeface="Arial"/>
              <a:buChar char="–"/>
              <a:defRPr sz="4799" kern="1200">
                <a:solidFill>
                  <a:schemeClr val="tx1"/>
                </a:solidFill>
                <a:latin typeface="+mn-lt"/>
                <a:ea typeface="+mn-ea"/>
                <a:cs typeface="+mn-cs"/>
              </a:defRPr>
            </a:lvl2pPr>
            <a:lvl3pPr marL="2285809" indent="-457162" algn="l" defTabSz="914324" rtl="0" eaLnBrk="1" latinLnBrk="0" hangingPunct="1">
              <a:spcBef>
                <a:spcPct val="20000"/>
              </a:spcBef>
              <a:buFont typeface="Arial"/>
              <a:buChar char="•"/>
              <a:defRPr sz="3974" kern="1200">
                <a:solidFill>
                  <a:schemeClr val="tx1"/>
                </a:solidFill>
                <a:latin typeface="+mn-lt"/>
                <a:ea typeface="+mn-ea"/>
                <a:cs typeface="+mn-cs"/>
              </a:defRPr>
            </a:lvl3pPr>
            <a:lvl4pPr marL="3200133" indent="-457162" algn="l" defTabSz="914324" rtl="0" eaLnBrk="1" latinLnBrk="0" hangingPunct="1">
              <a:spcBef>
                <a:spcPct val="20000"/>
              </a:spcBef>
              <a:buFont typeface="Arial"/>
              <a:buChar char="–"/>
              <a:defRPr sz="3600" kern="1200">
                <a:solidFill>
                  <a:schemeClr val="tx1"/>
                </a:solidFill>
                <a:latin typeface="+mn-lt"/>
                <a:ea typeface="+mn-ea"/>
                <a:cs typeface="+mn-cs"/>
              </a:defRPr>
            </a:lvl4pPr>
            <a:lvl5pPr marL="4114457" indent="-457162" algn="l" defTabSz="914324" rtl="0" eaLnBrk="1" latinLnBrk="0" hangingPunct="1">
              <a:spcBef>
                <a:spcPct val="20000"/>
              </a:spcBef>
              <a:buFont typeface="Arial"/>
              <a:buChar char="»"/>
              <a:defRPr sz="3600" kern="1200">
                <a:solidFill>
                  <a:schemeClr val="tx1"/>
                </a:solidFill>
                <a:latin typeface="+mn-lt"/>
                <a:ea typeface="+mn-ea"/>
                <a:cs typeface="+mn-cs"/>
              </a:defRPr>
            </a:lvl5pPr>
            <a:lvl6pPr marL="5028781" indent="-457162" algn="l" defTabSz="914324" rtl="0" eaLnBrk="1" latinLnBrk="0" hangingPunct="1">
              <a:spcBef>
                <a:spcPct val="20000"/>
              </a:spcBef>
              <a:buFont typeface="Arial"/>
              <a:buChar char="•"/>
              <a:defRPr sz="3600" kern="1200">
                <a:solidFill>
                  <a:schemeClr val="tx1"/>
                </a:solidFill>
                <a:latin typeface="+mn-lt"/>
                <a:ea typeface="+mn-ea"/>
                <a:cs typeface="+mn-cs"/>
              </a:defRPr>
            </a:lvl6pPr>
            <a:lvl7pPr marL="5943104" indent="-457162" algn="l" defTabSz="914324" rtl="0" eaLnBrk="1" latinLnBrk="0" hangingPunct="1">
              <a:spcBef>
                <a:spcPct val="20000"/>
              </a:spcBef>
              <a:buFont typeface="Arial"/>
              <a:buChar char="•"/>
              <a:defRPr sz="3600" kern="1200">
                <a:solidFill>
                  <a:schemeClr val="tx1"/>
                </a:solidFill>
                <a:latin typeface="+mn-lt"/>
                <a:ea typeface="+mn-ea"/>
                <a:cs typeface="+mn-cs"/>
              </a:defRPr>
            </a:lvl7pPr>
            <a:lvl8pPr marL="6857428" indent="-457162" algn="l" defTabSz="914324" rtl="0" eaLnBrk="1" latinLnBrk="0" hangingPunct="1">
              <a:spcBef>
                <a:spcPct val="20000"/>
              </a:spcBef>
              <a:buFont typeface="Arial"/>
              <a:buChar char="•"/>
              <a:defRPr sz="3600" kern="1200">
                <a:solidFill>
                  <a:schemeClr val="tx1"/>
                </a:solidFill>
                <a:latin typeface="+mn-lt"/>
                <a:ea typeface="+mn-ea"/>
                <a:cs typeface="+mn-cs"/>
              </a:defRPr>
            </a:lvl8pPr>
            <a:lvl9pPr marL="7771752" indent="-457162" algn="l" defTabSz="914324" rtl="0" eaLnBrk="1" latinLnBrk="0" hangingPunct="1">
              <a:spcBef>
                <a:spcPct val="20000"/>
              </a:spcBef>
              <a:buFont typeface="Arial"/>
              <a:buChar char="•"/>
              <a:defRPr sz="3600" kern="1200">
                <a:solidFill>
                  <a:schemeClr val="tx1"/>
                </a:solidFill>
                <a:latin typeface="+mn-lt"/>
                <a:ea typeface="+mn-ea"/>
                <a:cs typeface="+mn-cs"/>
              </a:defRPr>
            </a:lvl9pPr>
          </a:lstStyle>
          <a:p>
            <a:pPr marL="0" indent="0">
              <a:buFont typeface="Arial"/>
              <a:buNone/>
            </a:pPr>
            <a:r>
              <a:rPr lang="en-US" sz="2000" i="1" dirty="0">
                <a:solidFill>
                  <a:srgbClr val="C00000"/>
                </a:solidFill>
              </a:rPr>
              <a:t>“I am looking forward to finishing my degree and starting a satisfying career.  My biggest concern is having a job that will pay enough for my basic needs and help out my family, while also being flexible enough to go to school full-time.”</a:t>
            </a:r>
          </a:p>
          <a:p>
            <a:pPr marL="0" indent="0">
              <a:buFont typeface="Arial"/>
              <a:buNone/>
            </a:pPr>
            <a:r>
              <a:rPr lang="en-US" sz="2000" i="1" dirty="0">
                <a:solidFill>
                  <a:srgbClr val="C00000"/>
                </a:solidFill>
              </a:rPr>
              <a:t>“Right now, my biggest concern is being able to find a part time job to help with my living expenses (food, bills, rent) and my school expenses. I was recently laid off and it's been difficult to buy food sometimes.”</a:t>
            </a:r>
          </a:p>
          <a:p>
            <a:pPr marL="0" indent="0">
              <a:buFont typeface="Arial"/>
              <a:buNone/>
            </a:pPr>
            <a:endParaRPr lang="en-US" sz="2000" i="1" dirty="0">
              <a:solidFill>
                <a:srgbClr val="C00000"/>
              </a:solidFill>
            </a:endParaRPr>
          </a:p>
          <a:p>
            <a:pPr marL="0" indent="0">
              <a:buFont typeface="Arial"/>
              <a:buNone/>
            </a:pPr>
            <a:r>
              <a:rPr lang="en-US" sz="2000" i="1" dirty="0">
                <a:solidFill>
                  <a:srgbClr val="C00000"/>
                </a:solidFill>
              </a:rPr>
              <a:t>“My biggest concerns are that I resigned my full time job to be a full time student with a 2 year old toddler. Paying for day care, transportation (live 52 miles away), paying for tuition, food, necessities, etc. I'm scared. Definitely made a risky decision but I plan to apply for scholarships, take advantage of the resources at school and pray for the best.”</a:t>
            </a:r>
          </a:p>
          <a:p>
            <a:pPr marL="0" indent="0">
              <a:buFont typeface="Arial"/>
              <a:buNone/>
            </a:pPr>
            <a:endParaRPr lang="en-US" sz="2000" i="1" dirty="0"/>
          </a:p>
          <a:p>
            <a:pPr marL="0" indent="0">
              <a:buFont typeface="Arial"/>
              <a:buNone/>
            </a:pPr>
            <a:r>
              <a:rPr lang="en-US" sz="2000" i="1" dirty="0">
                <a:solidFill>
                  <a:schemeClr val="tx2"/>
                </a:solidFill>
              </a:rPr>
              <a:t>“I am looking forward to the college experience. My biggest concern is that my high school did not prepare my for the work load.”</a:t>
            </a:r>
          </a:p>
          <a:p>
            <a:pPr marL="0" indent="0">
              <a:buFont typeface="Arial"/>
              <a:buNone/>
            </a:pPr>
            <a:endParaRPr lang="en-US" sz="2000" i="1" dirty="0"/>
          </a:p>
          <a:p>
            <a:pPr marL="0" indent="0">
              <a:buFont typeface="Arial"/>
              <a:buNone/>
            </a:pPr>
            <a:endParaRPr lang="en-US" sz="2000" i="1" dirty="0"/>
          </a:p>
        </p:txBody>
      </p:sp>
    </p:spTree>
    <p:extLst>
      <p:ext uri="{BB962C8B-B14F-4D97-AF65-F5344CB8AC3E}">
        <p14:creationId xmlns:p14="http://schemas.microsoft.com/office/powerpoint/2010/main" val="1522545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ubtitle 2">
            <a:extLst>
              <a:ext uri="{FF2B5EF4-FFF2-40B4-BE49-F238E27FC236}">
                <a16:creationId xmlns:a16="http://schemas.microsoft.com/office/drawing/2014/main" id="{AB395F5F-1E3B-0844-BBBC-C58305014CE2}"/>
              </a:ext>
            </a:extLst>
          </p:cNvPr>
          <p:cNvSpPr txBox="1">
            <a:spLocks/>
          </p:cNvSpPr>
          <p:nvPr/>
        </p:nvSpPr>
        <p:spPr>
          <a:xfrm>
            <a:off x="418997" y="1366621"/>
            <a:ext cx="7555422" cy="838581"/>
          </a:xfrm>
          <a:prstGeom prst="rect">
            <a:avLst/>
          </a:prstGeom>
        </p:spPr>
        <p:txBody>
          <a:bodyPr vert="horz" lIns="244644" tIns="122322" rIns="244644" bIns="122322" rtlCol="0">
            <a:normAutofit lnSpcReduction="10000"/>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3488" dirty="0">
                <a:latin typeface="Calibri" panose="020F0502020204030204" pitchFamily="34" charset="0"/>
                <a:cs typeface="Calibri" panose="020F0502020204030204" pitchFamily="34" charset="0"/>
              </a:rPr>
              <a:t>First-Year</a:t>
            </a:r>
            <a:r>
              <a:rPr lang="en-US" sz="3488" dirty="0">
                <a:solidFill>
                  <a:schemeClr val="tx1">
                    <a:lumMod val="75000"/>
                    <a:lumOff val="25000"/>
                  </a:schemeClr>
                </a:solidFill>
                <a:latin typeface="Calibri" panose="020F0502020204030204" pitchFamily="34" charset="0"/>
                <a:cs typeface="Calibri" panose="020F0502020204030204" pitchFamily="34" charset="0"/>
              </a:rPr>
              <a:t> students</a:t>
            </a:r>
          </a:p>
        </p:txBody>
      </p:sp>
      <p:cxnSp>
        <p:nvCxnSpPr>
          <p:cNvPr id="3" name="Straight Connector 2">
            <a:extLst>
              <a:ext uri="{FF2B5EF4-FFF2-40B4-BE49-F238E27FC236}">
                <a16:creationId xmlns:a16="http://schemas.microsoft.com/office/drawing/2014/main" id="{66950B32-A2A7-F14E-AA1B-9276D14F4E32}"/>
              </a:ext>
            </a:extLst>
          </p:cNvPr>
          <p:cNvCxnSpPr/>
          <p:nvPr/>
        </p:nvCxnSpPr>
        <p:spPr>
          <a:xfrm>
            <a:off x="0" y="2249641"/>
            <a:ext cx="18288000" cy="0"/>
          </a:xfrm>
          <a:prstGeom prst="line">
            <a:avLst/>
          </a:prstGeom>
          <a:ln w="31750">
            <a:solidFill>
              <a:srgbClr val="F7CF47"/>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593AB26-A5F3-974A-B790-4803484624C9}"/>
              </a:ext>
            </a:extLst>
          </p:cNvPr>
          <p:cNvSpPr/>
          <p:nvPr/>
        </p:nvSpPr>
        <p:spPr>
          <a:xfrm>
            <a:off x="0" y="13641806"/>
            <a:ext cx="18288000" cy="8725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pic>
        <p:nvPicPr>
          <p:cNvPr id="11" name="Picture 10">
            <a:extLst>
              <a:ext uri="{FF2B5EF4-FFF2-40B4-BE49-F238E27FC236}">
                <a16:creationId xmlns:a16="http://schemas.microsoft.com/office/drawing/2014/main" id="{A7B6BE99-5D07-DB43-AE1C-94AE6661A8A3}"/>
              </a:ext>
            </a:extLst>
          </p:cNvPr>
          <p:cNvPicPr>
            <a:picLocks noChangeAspect="1"/>
          </p:cNvPicPr>
          <p:nvPr/>
        </p:nvPicPr>
        <p:blipFill>
          <a:blip r:embed="rId3"/>
          <a:stretch>
            <a:fillRect/>
          </a:stretch>
        </p:blipFill>
        <p:spPr>
          <a:xfrm>
            <a:off x="15318482" y="12952871"/>
            <a:ext cx="2608910" cy="480722"/>
          </a:xfrm>
          <a:prstGeom prst="rect">
            <a:avLst/>
          </a:prstGeom>
        </p:spPr>
      </p:pic>
      <p:sp>
        <p:nvSpPr>
          <p:cNvPr id="8" name="Title 1">
            <a:extLst>
              <a:ext uri="{FF2B5EF4-FFF2-40B4-BE49-F238E27FC236}">
                <a16:creationId xmlns:a16="http://schemas.microsoft.com/office/drawing/2014/main" id="{6B39B4E9-1659-7542-8899-D6118FB4EC0B}"/>
              </a:ext>
            </a:extLst>
          </p:cNvPr>
          <p:cNvSpPr txBox="1">
            <a:spLocks/>
          </p:cNvSpPr>
          <p:nvPr/>
        </p:nvSpPr>
        <p:spPr>
          <a:xfrm>
            <a:off x="418997" y="300654"/>
            <a:ext cx="13794686" cy="1275042"/>
          </a:xfrm>
          <a:prstGeom prst="rect">
            <a:avLst/>
          </a:prstGeom>
        </p:spPr>
        <p:txBody>
          <a:bodyPr vert="horz" lIns="244644" tIns="122322" rIns="244644" bIns="122322" rtlCol="0" anchor="ctr">
            <a:noAutofit/>
          </a:bodyPr>
          <a:lstStyle>
            <a:lvl1pPr algn="ctr" defTabSz="1087444" rtl="0" eaLnBrk="1" latinLnBrk="0" hangingPunct="1">
              <a:spcBef>
                <a:spcPct val="0"/>
              </a:spcBef>
              <a:buNone/>
              <a:defRPr sz="6000" kern="1200">
                <a:solidFill>
                  <a:schemeClr val="bg2"/>
                </a:solidFill>
                <a:latin typeface="Futura Bk BT Book"/>
                <a:ea typeface="+mj-ea"/>
                <a:cs typeface="Open Sans"/>
              </a:defRPr>
            </a:lvl1pPr>
          </a:lstStyle>
          <a:p>
            <a:pPr algn="l"/>
            <a:r>
              <a:rPr lang="en-US" b="1" dirty="0">
                <a:solidFill>
                  <a:schemeClr val="tx1"/>
                </a:solidFill>
                <a:latin typeface="FuturaBT Book" panose="020B0502020204020303" pitchFamily="34" charset="77"/>
                <a:cs typeface="Futura Medium" panose="020B0602020204020303" pitchFamily="34" charset="-79"/>
              </a:rPr>
              <a:t>Mental Health</a:t>
            </a:r>
          </a:p>
        </p:txBody>
      </p:sp>
      <p:sp>
        <p:nvSpPr>
          <p:cNvPr id="6" name="TextBox 5">
            <a:extLst>
              <a:ext uri="{FF2B5EF4-FFF2-40B4-BE49-F238E27FC236}">
                <a16:creationId xmlns:a16="http://schemas.microsoft.com/office/drawing/2014/main" id="{3DD26E6A-C748-CB37-A9CE-21BA33E582E1}"/>
              </a:ext>
            </a:extLst>
          </p:cNvPr>
          <p:cNvSpPr txBox="1"/>
          <p:nvPr/>
        </p:nvSpPr>
        <p:spPr>
          <a:xfrm>
            <a:off x="8697432" y="6411432"/>
            <a:ext cx="65" cy="738664"/>
          </a:xfrm>
          <a:prstGeom prst="rect">
            <a:avLst/>
          </a:prstGeom>
          <a:noFill/>
        </p:spPr>
        <p:txBody>
          <a:bodyPr wrap="none" lIns="0" tIns="0" rIns="0" bIns="0" rtlCol="0">
            <a:spAutoFit/>
          </a:bodyPr>
          <a:lstStyle/>
          <a:p>
            <a:endParaRPr lang="en-US" dirty="0"/>
          </a:p>
        </p:txBody>
      </p:sp>
      <p:sp>
        <p:nvSpPr>
          <p:cNvPr id="4" name="Content Placeholder 3">
            <a:extLst>
              <a:ext uri="{FF2B5EF4-FFF2-40B4-BE49-F238E27FC236}">
                <a16:creationId xmlns:a16="http://schemas.microsoft.com/office/drawing/2014/main" id="{BBBA6DD0-F8B0-3B0F-3DDD-D7C859DCA601}"/>
              </a:ext>
            </a:extLst>
          </p:cNvPr>
          <p:cNvSpPr>
            <a:spLocks noGrp="1"/>
          </p:cNvSpPr>
          <p:nvPr>
            <p:ph sz="half" idx="1"/>
          </p:nvPr>
        </p:nvSpPr>
        <p:spPr>
          <a:xfrm>
            <a:off x="5827364" y="3128867"/>
            <a:ext cx="4788975" cy="9051925"/>
          </a:xfrm>
        </p:spPr>
        <p:txBody>
          <a:bodyPr>
            <a:noAutofit/>
          </a:bodyPr>
          <a:lstStyle/>
          <a:p>
            <a:pPr marL="0" indent="0">
              <a:buNone/>
            </a:pPr>
            <a:r>
              <a:rPr lang="en-US" sz="2400" dirty="0"/>
              <a:t>Mental heath concerns was one of the most frequent topics among first year students, but not transfers. First year students felt anxious about being in a new environment, not being able to handle the stress or find support and getting overwhelmed (burnout). </a:t>
            </a:r>
          </a:p>
        </p:txBody>
      </p:sp>
      <p:sp>
        <p:nvSpPr>
          <p:cNvPr id="7" name="Content Placeholder 6">
            <a:extLst>
              <a:ext uri="{FF2B5EF4-FFF2-40B4-BE49-F238E27FC236}">
                <a16:creationId xmlns:a16="http://schemas.microsoft.com/office/drawing/2014/main" id="{042B6609-16E4-F403-E5EB-C10BBDCA2251}"/>
              </a:ext>
            </a:extLst>
          </p:cNvPr>
          <p:cNvSpPr>
            <a:spLocks noGrp="1"/>
          </p:cNvSpPr>
          <p:nvPr>
            <p:ph sz="half" idx="2"/>
          </p:nvPr>
        </p:nvSpPr>
        <p:spPr>
          <a:xfrm>
            <a:off x="695740" y="3200404"/>
            <a:ext cx="5131624" cy="9051925"/>
          </a:xfrm>
        </p:spPr>
        <p:txBody>
          <a:bodyPr>
            <a:noAutofit/>
          </a:bodyPr>
          <a:lstStyle/>
          <a:p>
            <a:pPr marL="0" indent="0">
              <a:buNone/>
            </a:pPr>
            <a:r>
              <a:rPr lang="en-US" sz="4000" dirty="0">
                <a:solidFill>
                  <a:schemeClr val="bg1">
                    <a:lumMod val="75000"/>
                  </a:schemeClr>
                </a:solidFill>
              </a:rPr>
              <a:t>Social Interaction</a:t>
            </a:r>
          </a:p>
          <a:p>
            <a:pPr marL="0" indent="0">
              <a:buNone/>
            </a:pPr>
            <a:r>
              <a:rPr lang="en-US" sz="4000" dirty="0">
                <a:solidFill>
                  <a:schemeClr val="bg1">
                    <a:lumMod val="75000"/>
                  </a:schemeClr>
                </a:solidFill>
              </a:rPr>
              <a:t>Academic Preparation</a:t>
            </a:r>
          </a:p>
          <a:p>
            <a:pPr marL="0" indent="0">
              <a:buNone/>
            </a:pPr>
            <a:r>
              <a:rPr lang="en-US" sz="4000" dirty="0"/>
              <a:t>Mental Health</a:t>
            </a:r>
          </a:p>
          <a:p>
            <a:pPr marL="0" indent="0">
              <a:buNone/>
            </a:pPr>
            <a:r>
              <a:rPr lang="en-US" sz="4000" dirty="0">
                <a:solidFill>
                  <a:schemeClr val="bg1">
                    <a:lumMod val="75000"/>
                  </a:schemeClr>
                </a:solidFill>
              </a:rPr>
              <a:t>Time Management</a:t>
            </a:r>
          </a:p>
          <a:p>
            <a:pPr marL="0" indent="0">
              <a:buNone/>
            </a:pPr>
            <a:r>
              <a:rPr lang="en-US" sz="4000" dirty="0">
                <a:solidFill>
                  <a:schemeClr val="bg1">
                    <a:lumMod val="75000"/>
                  </a:schemeClr>
                </a:solidFill>
              </a:rPr>
              <a:t>Financial Concerns</a:t>
            </a:r>
          </a:p>
          <a:p>
            <a:pPr marL="0" indent="0">
              <a:buNone/>
            </a:pPr>
            <a:r>
              <a:rPr lang="en-US" sz="4000" dirty="0">
                <a:solidFill>
                  <a:schemeClr val="bg1">
                    <a:lumMod val="75000"/>
                  </a:schemeClr>
                </a:solidFill>
              </a:rPr>
              <a:t>Professional Growth</a:t>
            </a:r>
          </a:p>
          <a:p>
            <a:pPr marL="0" indent="0">
              <a:buNone/>
            </a:pPr>
            <a:r>
              <a:rPr lang="en-US" sz="4000" dirty="0">
                <a:solidFill>
                  <a:schemeClr val="bg1">
                    <a:lumMod val="75000"/>
                  </a:schemeClr>
                </a:solidFill>
              </a:rPr>
              <a:t>Personal Growth</a:t>
            </a:r>
          </a:p>
          <a:p>
            <a:pPr marL="0" indent="0">
              <a:buNone/>
            </a:pPr>
            <a:endParaRPr lang="en-US" sz="4000" dirty="0"/>
          </a:p>
        </p:txBody>
      </p:sp>
      <p:sp>
        <p:nvSpPr>
          <p:cNvPr id="2" name="Content Placeholder 6">
            <a:extLst>
              <a:ext uri="{FF2B5EF4-FFF2-40B4-BE49-F238E27FC236}">
                <a16:creationId xmlns:a16="http://schemas.microsoft.com/office/drawing/2014/main" id="{DBFE5301-74CB-98E1-92DF-7C96F7DE1AE2}"/>
              </a:ext>
            </a:extLst>
          </p:cNvPr>
          <p:cNvSpPr txBox="1">
            <a:spLocks/>
          </p:cNvSpPr>
          <p:nvPr/>
        </p:nvSpPr>
        <p:spPr>
          <a:xfrm>
            <a:off x="10765475" y="3128867"/>
            <a:ext cx="5857462" cy="9051925"/>
          </a:xfrm>
          <a:prstGeom prst="rect">
            <a:avLst/>
          </a:prstGeom>
        </p:spPr>
        <p:txBody>
          <a:bodyPr vert="horz" lIns="243852" tIns="121926" rIns="243852" bIns="121926" rtlCol="0">
            <a:normAutofit/>
          </a:bodyPr>
          <a:lstStyle>
            <a:lvl1pPr marL="685743" indent="-685743" algn="l" defTabSz="914324" rtl="0" eaLnBrk="1" latinLnBrk="0" hangingPunct="1">
              <a:spcBef>
                <a:spcPct val="20000"/>
              </a:spcBef>
              <a:buFont typeface="Arial"/>
              <a:buChar char="•"/>
              <a:defRPr sz="5624" kern="1200">
                <a:solidFill>
                  <a:schemeClr val="tx1"/>
                </a:solidFill>
                <a:latin typeface="+mn-lt"/>
                <a:ea typeface="+mn-ea"/>
                <a:cs typeface="+mn-cs"/>
              </a:defRPr>
            </a:lvl1pPr>
            <a:lvl2pPr marL="1485776" indent="-571452" algn="l" defTabSz="914324" rtl="0" eaLnBrk="1" latinLnBrk="0" hangingPunct="1">
              <a:spcBef>
                <a:spcPct val="20000"/>
              </a:spcBef>
              <a:buFont typeface="Arial"/>
              <a:buChar char="–"/>
              <a:defRPr sz="4799" kern="1200">
                <a:solidFill>
                  <a:schemeClr val="tx1"/>
                </a:solidFill>
                <a:latin typeface="+mn-lt"/>
                <a:ea typeface="+mn-ea"/>
                <a:cs typeface="+mn-cs"/>
              </a:defRPr>
            </a:lvl2pPr>
            <a:lvl3pPr marL="2285809" indent="-457162" algn="l" defTabSz="914324" rtl="0" eaLnBrk="1" latinLnBrk="0" hangingPunct="1">
              <a:spcBef>
                <a:spcPct val="20000"/>
              </a:spcBef>
              <a:buFont typeface="Arial"/>
              <a:buChar char="•"/>
              <a:defRPr sz="3974" kern="1200">
                <a:solidFill>
                  <a:schemeClr val="tx1"/>
                </a:solidFill>
                <a:latin typeface="+mn-lt"/>
                <a:ea typeface="+mn-ea"/>
                <a:cs typeface="+mn-cs"/>
              </a:defRPr>
            </a:lvl3pPr>
            <a:lvl4pPr marL="3200133" indent="-457162" algn="l" defTabSz="914324" rtl="0" eaLnBrk="1" latinLnBrk="0" hangingPunct="1">
              <a:spcBef>
                <a:spcPct val="20000"/>
              </a:spcBef>
              <a:buFont typeface="Arial"/>
              <a:buChar char="–"/>
              <a:defRPr sz="3600" kern="1200">
                <a:solidFill>
                  <a:schemeClr val="tx1"/>
                </a:solidFill>
                <a:latin typeface="+mn-lt"/>
                <a:ea typeface="+mn-ea"/>
                <a:cs typeface="+mn-cs"/>
              </a:defRPr>
            </a:lvl4pPr>
            <a:lvl5pPr marL="4114457" indent="-457162" algn="l" defTabSz="914324" rtl="0" eaLnBrk="1" latinLnBrk="0" hangingPunct="1">
              <a:spcBef>
                <a:spcPct val="20000"/>
              </a:spcBef>
              <a:buFont typeface="Arial"/>
              <a:buChar char="»"/>
              <a:defRPr sz="3600" kern="1200">
                <a:solidFill>
                  <a:schemeClr val="tx1"/>
                </a:solidFill>
                <a:latin typeface="+mn-lt"/>
                <a:ea typeface="+mn-ea"/>
                <a:cs typeface="+mn-cs"/>
              </a:defRPr>
            </a:lvl5pPr>
            <a:lvl6pPr marL="5028781" indent="-457162" algn="l" defTabSz="914324" rtl="0" eaLnBrk="1" latinLnBrk="0" hangingPunct="1">
              <a:spcBef>
                <a:spcPct val="20000"/>
              </a:spcBef>
              <a:buFont typeface="Arial"/>
              <a:buChar char="•"/>
              <a:defRPr sz="3600" kern="1200">
                <a:solidFill>
                  <a:schemeClr val="tx1"/>
                </a:solidFill>
                <a:latin typeface="+mn-lt"/>
                <a:ea typeface="+mn-ea"/>
                <a:cs typeface="+mn-cs"/>
              </a:defRPr>
            </a:lvl6pPr>
            <a:lvl7pPr marL="5943104" indent="-457162" algn="l" defTabSz="914324" rtl="0" eaLnBrk="1" latinLnBrk="0" hangingPunct="1">
              <a:spcBef>
                <a:spcPct val="20000"/>
              </a:spcBef>
              <a:buFont typeface="Arial"/>
              <a:buChar char="•"/>
              <a:defRPr sz="3600" kern="1200">
                <a:solidFill>
                  <a:schemeClr val="tx1"/>
                </a:solidFill>
                <a:latin typeface="+mn-lt"/>
                <a:ea typeface="+mn-ea"/>
                <a:cs typeface="+mn-cs"/>
              </a:defRPr>
            </a:lvl7pPr>
            <a:lvl8pPr marL="6857428" indent="-457162" algn="l" defTabSz="914324" rtl="0" eaLnBrk="1" latinLnBrk="0" hangingPunct="1">
              <a:spcBef>
                <a:spcPct val="20000"/>
              </a:spcBef>
              <a:buFont typeface="Arial"/>
              <a:buChar char="•"/>
              <a:defRPr sz="3600" kern="1200">
                <a:solidFill>
                  <a:schemeClr val="tx1"/>
                </a:solidFill>
                <a:latin typeface="+mn-lt"/>
                <a:ea typeface="+mn-ea"/>
                <a:cs typeface="+mn-cs"/>
              </a:defRPr>
            </a:lvl8pPr>
            <a:lvl9pPr marL="7771752" indent="-457162" algn="l" defTabSz="914324" rtl="0" eaLnBrk="1" latinLnBrk="0" hangingPunct="1">
              <a:spcBef>
                <a:spcPct val="20000"/>
              </a:spcBef>
              <a:buFont typeface="Arial"/>
              <a:buChar char="•"/>
              <a:defRPr sz="3600" kern="1200">
                <a:solidFill>
                  <a:schemeClr val="tx1"/>
                </a:solidFill>
                <a:latin typeface="+mn-lt"/>
                <a:ea typeface="+mn-ea"/>
                <a:cs typeface="+mn-cs"/>
              </a:defRPr>
            </a:lvl9pPr>
          </a:lstStyle>
          <a:p>
            <a:pPr marL="0" indent="0">
              <a:buFont typeface="Arial"/>
              <a:buNone/>
            </a:pPr>
            <a:r>
              <a:rPr lang="en-US" sz="2000" i="1" dirty="0">
                <a:solidFill>
                  <a:schemeClr val="tx2"/>
                </a:solidFill>
              </a:rPr>
              <a:t>“My biggest concern is how anti-social I am and how I can get anxiety attacks. But something that I'm looking for is making new friends and adapting hopefully quick.”</a:t>
            </a:r>
          </a:p>
          <a:p>
            <a:pPr marL="0" indent="0">
              <a:buFont typeface="Arial"/>
              <a:buNone/>
            </a:pPr>
            <a:endParaRPr lang="en-US" sz="2000" i="1" dirty="0">
              <a:solidFill>
                <a:schemeClr val="tx2"/>
              </a:solidFill>
            </a:endParaRPr>
          </a:p>
          <a:p>
            <a:pPr marL="0" indent="0">
              <a:buFont typeface="Arial"/>
              <a:buNone/>
            </a:pPr>
            <a:r>
              <a:rPr lang="en-US" sz="2000" i="1" dirty="0">
                <a:solidFill>
                  <a:schemeClr val="tx2"/>
                </a:solidFill>
              </a:rPr>
              <a:t>“Making new close friends that will last a lifetime and finding my career passion and life goal. Failing classes and having mental breakdowns and emotional struggles.”</a:t>
            </a:r>
          </a:p>
          <a:p>
            <a:pPr marL="0" indent="0">
              <a:buFont typeface="Arial"/>
              <a:buNone/>
            </a:pPr>
            <a:endParaRPr lang="en-US" sz="2000" i="1" dirty="0">
              <a:solidFill>
                <a:schemeClr val="tx2"/>
              </a:solidFill>
            </a:endParaRPr>
          </a:p>
          <a:p>
            <a:pPr marL="0" indent="0">
              <a:buFont typeface="Arial"/>
              <a:buNone/>
            </a:pPr>
            <a:r>
              <a:rPr lang="en-US" sz="2000" i="1" dirty="0">
                <a:solidFill>
                  <a:schemeClr val="tx2"/>
                </a:solidFill>
              </a:rPr>
              <a:t>I'm most looking forward to meeting new people. My biggest concern is getting overwhelmed and stressed.</a:t>
            </a:r>
          </a:p>
          <a:p>
            <a:pPr marL="0" indent="0">
              <a:buFont typeface="Arial"/>
              <a:buNone/>
            </a:pPr>
            <a:endParaRPr lang="en-US" sz="2000" i="1" dirty="0">
              <a:solidFill>
                <a:schemeClr val="tx2"/>
              </a:solidFill>
            </a:endParaRPr>
          </a:p>
          <a:p>
            <a:pPr marL="0" indent="0">
              <a:buFont typeface="Arial"/>
              <a:buNone/>
            </a:pPr>
            <a:r>
              <a:rPr lang="en-US" sz="2000" i="1" dirty="0">
                <a:solidFill>
                  <a:schemeClr val="tx2"/>
                </a:solidFill>
              </a:rPr>
              <a:t>What I'm looking forward to this upcoming year is to live my college life, be able to finally stay in class without getting a panic attack or anxiety and to be great friends with my classmates and teachers. One of my biggest concern is I might get panic attacks or a lot of anxiety. (I hope not, I'm trying to be a new person).</a:t>
            </a:r>
          </a:p>
          <a:p>
            <a:pPr marL="0" indent="0">
              <a:buFont typeface="Arial"/>
              <a:buNone/>
            </a:pPr>
            <a:endParaRPr lang="en-US" sz="2000" i="1" dirty="0"/>
          </a:p>
          <a:p>
            <a:pPr marL="0" indent="0">
              <a:buFont typeface="Arial"/>
              <a:buNone/>
            </a:pPr>
            <a:endParaRPr lang="en-US" sz="2000" i="1" dirty="0"/>
          </a:p>
          <a:p>
            <a:pPr marL="0" indent="0">
              <a:buFont typeface="Arial"/>
              <a:buNone/>
            </a:pPr>
            <a:endParaRPr lang="en-US" sz="2000" i="1" dirty="0"/>
          </a:p>
        </p:txBody>
      </p:sp>
    </p:spTree>
    <p:extLst>
      <p:ext uri="{BB962C8B-B14F-4D97-AF65-F5344CB8AC3E}">
        <p14:creationId xmlns:p14="http://schemas.microsoft.com/office/powerpoint/2010/main" val="2108921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ubtitle 2">
            <a:extLst>
              <a:ext uri="{FF2B5EF4-FFF2-40B4-BE49-F238E27FC236}">
                <a16:creationId xmlns:a16="http://schemas.microsoft.com/office/drawing/2014/main" id="{AB395F5F-1E3B-0844-BBBC-C58305014CE2}"/>
              </a:ext>
            </a:extLst>
          </p:cNvPr>
          <p:cNvSpPr txBox="1">
            <a:spLocks/>
          </p:cNvSpPr>
          <p:nvPr/>
        </p:nvSpPr>
        <p:spPr>
          <a:xfrm>
            <a:off x="418997" y="1366621"/>
            <a:ext cx="7555422" cy="838581"/>
          </a:xfrm>
          <a:prstGeom prst="rect">
            <a:avLst/>
          </a:prstGeom>
        </p:spPr>
        <p:txBody>
          <a:bodyPr vert="horz" lIns="244644" tIns="122322" rIns="244644" bIns="122322" rtlCol="0">
            <a:normAutofit lnSpcReduction="10000"/>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3488" dirty="0">
                <a:latin typeface="Calibri" panose="020F0502020204030204" pitchFamily="34" charset="0"/>
                <a:cs typeface="Calibri" panose="020F0502020204030204" pitchFamily="34" charset="0"/>
              </a:rPr>
              <a:t>First-Year</a:t>
            </a:r>
            <a:r>
              <a:rPr lang="en-US" sz="3488" dirty="0">
                <a:solidFill>
                  <a:schemeClr val="tx1">
                    <a:lumMod val="75000"/>
                    <a:lumOff val="25000"/>
                  </a:schemeClr>
                </a:solidFill>
                <a:latin typeface="Calibri" panose="020F0502020204030204" pitchFamily="34" charset="0"/>
                <a:cs typeface="Calibri" panose="020F0502020204030204" pitchFamily="34" charset="0"/>
              </a:rPr>
              <a:t> and </a:t>
            </a:r>
            <a:r>
              <a:rPr lang="en-US" sz="3488" dirty="0">
                <a:solidFill>
                  <a:srgbClr val="C00000"/>
                </a:solidFill>
                <a:latin typeface="Calibri" panose="020F0502020204030204" pitchFamily="34" charset="0"/>
                <a:cs typeface="Calibri" panose="020F0502020204030204" pitchFamily="34" charset="0"/>
              </a:rPr>
              <a:t>Transfer</a:t>
            </a:r>
            <a:r>
              <a:rPr lang="en-US" sz="3488" dirty="0">
                <a:solidFill>
                  <a:schemeClr val="tx1">
                    <a:lumMod val="75000"/>
                    <a:lumOff val="25000"/>
                  </a:schemeClr>
                </a:solidFill>
                <a:latin typeface="Calibri" panose="020F0502020204030204" pitchFamily="34" charset="0"/>
                <a:cs typeface="Calibri" panose="020F0502020204030204" pitchFamily="34" charset="0"/>
              </a:rPr>
              <a:t> students</a:t>
            </a:r>
          </a:p>
        </p:txBody>
      </p:sp>
      <p:cxnSp>
        <p:nvCxnSpPr>
          <p:cNvPr id="3" name="Straight Connector 2">
            <a:extLst>
              <a:ext uri="{FF2B5EF4-FFF2-40B4-BE49-F238E27FC236}">
                <a16:creationId xmlns:a16="http://schemas.microsoft.com/office/drawing/2014/main" id="{66950B32-A2A7-F14E-AA1B-9276D14F4E32}"/>
              </a:ext>
            </a:extLst>
          </p:cNvPr>
          <p:cNvCxnSpPr/>
          <p:nvPr/>
        </p:nvCxnSpPr>
        <p:spPr>
          <a:xfrm>
            <a:off x="0" y="2249641"/>
            <a:ext cx="18288000" cy="0"/>
          </a:xfrm>
          <a:prstGeom prst="line">
            <a:avLst/>
          </a:prstGeom>
          <a:ln w="31750">
            <a:solidFill>
              <a:srgbClr val="F7CF47"/>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593AB26-A5F3-974A-B790-4803484624C9}"/>
              </a:ext>
            </a:extLst>
          </p:cNvPr>
          <p:cNvSpPr/>
          <p:nvPr/>
        </p:nvSpPr>
        <p:spPr>
          <a:xfrm>
            <a:off x="0" y="13641806"/>
            <a:ext cx="18288000" cy="8725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pic>
        <p:nvPicPr>
          <p:cNvPr id="11" name="Picture 10">
            <a:extLst>
              <a:ext uri="{FF2B5EF4-FFF2-40B4-BE49-F238E27FC236}">
                <a16:creationId xmlns:a16="http://schemas.microsoft.com/office/drawing/2014/main" id="{A7B6BE99-5D07-DB43-AE1C-94AE6661A8A3}"/>
              </a:ext>
            </a:extLst>
          </p:cNvPr>
          <p:cNvPicPr>
            <a:picLocks noChangeAspect="1"/>
          </p:cNvPicPr>
          <p:nvPr/>
        </p:nvPicPr>
        <p:blipFill>
          <a:blip r:embed="rId3"/>
          <a:stretch>
            <a:fillRect/>
          </a:stretch>
        </p:blipFill>
        <p:spPr>
          <a:xfrm>
            <a:off x="15318482" y="12952871"/>
            <a:ext cx="2608910" cy="480722"/>
          </a:xfrm>
          <a:prstGeom prst="rect">
            <a:avLst/>
          </a:prstGeom>
        </p:spPr>
      </p:pic>
      <p:sp>
        <p:nvSpPr>
          <p:cNvPr id="8" name="Title 1">
            <a:extLst>
              <a:ext uri="{FF2B5EF4-FFF2-40B4-BE49-F238E27FC236}">
                <a16:creationId xmlns:a16="http://schemas.microsoft.com/office/drawing/2014/main" id="{6B39B4E9-1659-7542-8899-D6118FB4EC0B}"/>
              </a:ext>
            </a:extLst>
          </p:cNvPr>
          <p:cNvSpPr txBox="1">
            <a:spLocks/>
          </p:cNvSpPr>
          <p:nvPr/>
        </p:nvSpPr>
        <p:spPr>
          <a:xfrm>
            <a:off x="418997" y="300654"/>
            <a:ext cx="13794686" cy="1275042"/>
          </a:xfrm>
          <a:prstGeom prst="rect">
            <a:avLst/>
          </a:prstGeom>
        </p:spPr>
        <p:txBody>
          <a:bodyPr vert="horz" lIns="244644" tIns="122322" rIns="244644" bIns="122322" rtlCol="0" anchor="ctr">
            <a:noAutofit/>
          </a:bodyPr>
          <a:lstStyle>
            <a:lvl1pPr algn="ctr" defTabSz="1087444" rtl="0" eaLnBrk="1" latinLnBrk="0" hangingPunct="1">
              <a:spcBef>
                <a:spcPct val="0"/>
              </a:spcBef>
              <a:buNone/>
              <a:defRPr sz="6000" kern="1200">
                <a:solidFill>
                  <a:schemeClr val="bg2"/>
                </a:solidFill>
                <a:latin typeface="Futura Bk BT Book"/>
                <a:ea typeface="+mj-ea"/>
                <a:cs typeface="Open Sans"/>
              </a:defRPr>
            </a:lvl1pPr>
          </a:lstStyle>
          <a:p>
            <a:pPr algn="l"/>
            <a:r>
              <a:rPr lang="en-US" b="1" dirty="0">
                <a:solidFill>
                  <a:schemeClr val="tx1"/>
                </a:solidFill>
                <a:latin typeface="FuturaBT Book" panose="020B0502020204020303" pitchFamily="34" charset="77"/>
                <a:cs typeface="Futura Medium" panose="020B0602020204020303" pitchFamily="34" charset="-79"/>
              </a:rPr>
              <a:t>Time Management</a:t>
            </a:r>
          </a:p>
        </p:txBody>
      </p:sp>
      <p:sp>
        <p:nvSpPr>
          <p:cNvPr id="6" name="TextBox 5">
            <a:extLst>
              <a:ext uri="{FF2B5EF4-FFF2-40B4-BE49-F238E27FC236}">
                <a16:creationId xmlns:a16="http://schemas.microsoft.com/office/drawing/2014/main" id="{3DD26E6A-C748-CB37-A9CE-21BA33E582E1}"/>
              </a:ext>
            </a:extLst>
          </p:cNvPr>
          <p:cNvSpPr txBox="1"/>
          <p:nvPr/>
        </p:nvSpPr>
        <p:spPr>
          <a:xfrm>
            <a:off x="8697432" y="6411432"/>
            <a:ext cx="65" cy="738664"/>
          </a:xfrm>
          <a:prstGeom prst="rect">
            <a:avLst/>
          </a:prstGeom>
          <a:noFill/>
        </p:spPr>
        <p:txBody>
          <a:bodyPr wrap="none" lIns="0" tIns="0" rIns="0" bIns="0" rtlCol="0">
            <a:spAutoFit/>
          </a:bodyPr>
          <a:lstStyle/>
          <a:p>
            <a:endParaRPr lang="en-US" dirty="0"/>
          </a:p>
        </p:txBody>
      </p:sp>
      <p:sp>
        <p:nvSpPr>
          <p:cNvPr id="4" name="Content Placeholder 3">
            <a:extLst>
              <a:ext uri="{FF2B5EF4-FFF2-40B4-BE49-F238E27FC236}">
                <a16:creationId xmlns:a16="http://schemas.microsoft.com/office/drawing/2014/main" id="{BBBA6DD0-F8B0-3B0F-3DDD-D7C859DCA601}"/>
              </a:ext>
            </a:extLst>
          </p:cNvPr>
          <p:cNvSpPr>
            <a:spLocks noGrp="1"/>
          </p:cNvSpPr>
          <p:nvPr>
            <p:ph sz="half" idx="1"/>
          </p:nvPr>
        </p:nvSpPr>
        <p:spPr>
          <a:xfrm>
            <a:off x="5827364" y="3128867"/>
            <a:ext cx="4788975" cy="9051925"/>
          </a:xfrm>
        </p:spPr>
        <p:txBody>
          <a:bodyPr>
            <a:noAutofit/>
          </a:bodyPr>
          <a:lstStyle/>
          <a:p>
            <a:pPr marL="0" indent="0">
              <a:buNone/>
            </a:pPr>
            <a:r>
              <a:rPr lang="en-US" sz="2400" dirty="0"/>
              <a:t>For first year students, time management is a significant concern. Specifically, managing time between classwork, a job, family, and a social life. Transfer students also remark on time management as a concern, but more so because it will cause them to fall behind in class, whereas first year students desire a social life. </a:t>
            </a:r>
          </a:p>
          <a:p>
            <a:pPr marL="0" indent="0">
              <a:buNone/>
            </a:pPr>
            <a:endParaRPr lang="en-US" sz="2400" dirty="0"/>
          </a:p>
        </p:txBody>
      </p:sp>
      <p:sp>
        <p:nvSpPr>
          <p:cNvPr id="7" name="Content Placeholder 6">
            <a:extLst>
              <a:ext uri="{FF2B5EF4-FFF2-40B4-BE49-F238E27FC236}">
                <a16:creationId xmlns:a16="http://schemas.microsoft.com/office/drawing/2014/main" id="{042B6609-16E4-F403-E5EB-C10BBDCA2251}"/>
              </a:ext>
            </a:extLst>
          </p:cNvPr>
          <p:cNvSpPr>
            <a:spLocks noGrp="1"/>
          </p:cNvSpPr>
          <p:nvPr>
            <p:ph sz="half" idx="2"/>
          </p:nvPr>
        </p:nvSpPr>
        <p:spPr>
          <a:xfrm>
            <a:off x="695740" y="3200404"/>
            <a:ext cx="5131624" cy="9051925"/>
          </a:xfrm>
        </p:spPr>
        <p:txBody>
          <a:bodyPr>
            <a:noAutofit/>
          </a:bodyPr>
          <a:lstStyle/>
          <a:p>
            <a:pPr marL="0" indent="0">
              <a:buNone/>
            </a:pPr>
            <a:r>
              <a:rPr lang="en-US" sz="4000" dirty="0">
                <a:solidFill>
                  <a:schemeClr val="bg1">
                    <a:lumMod val="75000"/>
                  </a:schemeClr>
                </a:solidFill>
              </a:rPr>
              <a:t>Social Interaction</a:t>
            </a:r>
          </a:p>
          <a:p>
            <a:pPr marL="0" indent="0">
              <a:buNone/>
            </a:pPr>
            <a:r>
              <a:rPr lang="en-US" sz="4000" dirty="0">
                <a:solidFill>
                  <a:schemeClr val="bg1">
                    <a:lumMod val="75000"/>
                  </a:schemeClr>
                </a:solidFill>
              </a:rPr>
              <a:t>Academic Preparation</a:t>
            </a:r>
          </a:p>
          <a:p>
            <a:pPr marL="0" indent="0">
              <a:buNone/>
            </a:pPr>
            <a:r>
              <a:rPr lang="en-US" sz="4000" dirty="0">
                <a:solidFill>
                  <a:schemeClr val="bg1">
                    <a:lumMod val="75000"/>
                  </a:schemeClr>
                </a:solidFill>
              </a:rPr>
              <a:t>Mental Health</a:t>
            </a:r>
          </a:p>
          <a:p>
            <a:pPr marL="0" indent="0">
              <a:buNone/>
            </a:pPr>
            <a:r>
              <a:rPr lang="en-US" sz="4000" dirty="0"/>
              <a:t>Time Management</a:t>
            </a:r>
          </a:p>
          <a:p>
            <a:pPr marL="0" indent="0">
              <a:buNone/>
            </a:pPr>
            <a:r>
              <a:rPr lang="en-US" sz="4000" dirty="0">
                <a:solidFill>
                  <a:schemeClr val="bg1">
                    <a:lumMod val="75000"/>
                  </a:schemeClr>
                </a:solidFill>
              </a:rPr>
              <a:t>Financial Concerns</a:t>
            </a:r>
          </a:p>
          <a:p>
            <a:pPr marL="0" indent="0">
              <a:buNone/>
            </a:pPr>
            <a:r>
              <a:rPr lang="en-US" sz="4000" dirty="0">
                <a:solidFill>
                  <a:schemeClr val="bg1">
                    <a:lumMod val="75000"/>
                  </a:schemeClr>
                </a:solidFill>
              </a:rPr>
              <a:t>Professional Growth</a:t>
            </a:r>
          </a:p>
          <a:p>
            <a:pPr marL="0" indent="0">
              <a:buNone/>
            </a:pPr>
            <a:r>
              <a:rPr lang="en-US" sz="4000" dirty="0">
                <a:solidFill>
                  <a:schemeClr val="bg1">
                    <a:lumMod val="75000"/>
                  </a:schemeClr>
                </a:solidFill>
              </a:rPr>
              <a:t>Personal Growth</a:t>
            </a:r>
          </a:p>
          <a:p>
            <a:pPr marL="0" indent="0">
              <a:buNone/>
            </a:pPr>
            <a:endParaRPr lang="en-US" sz="4000" dirty="0"/>
          </a:p>
        </p:txBody>
      </p:sp>
      <p:sp>
        <p:nvSpPr>
          <p:cNvPr id="2" name="Content Placeholder 6">
            <a:extLst>
              <a:ext uri="{FF2B5EF4-FFF2-40B4-BE49-F238E27FC236}">
                <a16:creationId xmlns:a16="http://schemas.microsoft.com/office/drawing/2014/main" id="{DBFE5301-74CB-98E1-92DF-7C96F7DE1AE2}"/>
              </a:ext>
            </a:extLst>
          </p:cNvPr>
          <p:cNvSpPr txBox="1">
            <a:spLocks/>
          </p:cNvSpPr>
          <p:nvPr/>
        </p:nvSpPr>
        <p:spPr>
          <a:xfrm>
            <a:off x="10765475" y="3128867"/>
            <a:ext cx="5857462" cy="9051925"/>
          </a:xfrm>
          <a:prstGeom prst="rect">
            <a:avLst/>
          </a:prstGeom>
        </p:spPr>
        <p:txBody>
          <a:bodyPr vert="horz" lIns="243852" tIns="121926" rIns="243852" bIns="121926" rtlCol="0">
            <a:normAutofit/>
          </a:bodyPr>
          <a:lstStyle>
            <a:lvl1pPr marL="685743" indent="-685743" algn="l" defTabSz="914324" rtl="0" eaLnBrk="1" latinLnBrk="0" hangingPunct="1">
              <a:spcBef>
                <a:spcPct val="20000"/>
              </a:spcBef>
              <a:buFont typeface="Arial"/>
              <a:buChar char="•"/>
              <a:defRPr sz="5624" kern="1200">
                <a:solidFill>
                  <a:schemeClr val="tx1"/>
                </a:solidFill>
                <a:latin typeface="+mn-lt"/>
                <a:ea typeface="+mn-ea"/>
                <a:cs typeface="+mn-cs"/>
              </a:defRPr>
            </a:lvl1pPr>
            <a:lvl2pPr marL="1485776" indent="-571452" algn="l" defTabSz="914324" rtl="0" eaLnBrk="1" latinLnBrk="0" hangingPunct="1">
              <a:spcBef>
                <a:spcPct val="20000"/>
              </a:spcBef>
              <a:buFont typeface="Arial"/>
              <a:buChar char="–"/>
              <a:defRPr sz="4799" kern="1200">
                <a:solidFill>
                  <a:schemeClr val="tx1"/>
                </a:solidFill>
                <a:latin typeface="+mn-lt"/>
                <a:ea typeface="+mn-ea"/>
                <a:cs typeface="+mn-cs"/>
              </a:defRPr>
            </a:lvl2pPr>
            <a:lvl3pPr marL="2285809" indent="-457162" algn="l" defTabSz="914324" rtl="0" eaLnBrk="1" latinLnBrk="0" hangingPunct="1">
              <a:spcBef>
                <a:spcPct val="20000"/>
              </a:spcBef>
              <a:buFont typeface="Arial"/>
              <a:buChar char="•"/>
              <a:defRPr sz="3974" kern="1200">
                <a:solidFill>
                  <a:schemeClr val="tx1"/>
                </a:solidFill>
                <a:latin typeface="+mn-lt"/>
                <a:ea typeface="+mn-ea"/>
                <a:cs typeface="+mn-cs"/>
              </a:defRPr>
            </a:lvl3pPr>
            <a:lvl4pPr marL="3200133" indent="-457162" algn="l" defTabSz="914324" rtl="0" eaLnBrk="1" latinLnBrk="0" hangingPunct="1">
              <a:spcBef>
                <a:spcPct val="20000"/>
              </a:spcBef>
              <a:buFont typeface="Arial"/>
              <a:buChar char="–"/>
              <a:defRPr sz="3600" kern="1200">
                <a:solidFill>
                  <a:schemeClr val="tx1"/>
                </a:solidFill>
                <a:latin typeface="+mn-lt"/>
                <a:ea typeface="+mn-ea"/>
                <a:cs typeface="+mn-cs"/>
              </a:defRPr>
            </a:lvl4pPr>
            <a:lvl5pPr marL="4114457" indent="-457162" algn="l" defTabSz="914324" rtl="0" eaLnBrk="1" latinLnBrk="0" hangingPunct="1">
              <a:spcBef>
                <a:spcPct val="20000"/>
              </a:spcBef>
              <a:buFont typeface="Arial"/>
              <a:buChar char="»"/>
              <a:defRPr sz="3600" kern="1200">
                <a:solidFill>
                  <a:schemeClr val="tx1"/>
                </a:solidFill>
                <a:latin typeface="+mn-lt"/>
                <a:ea typeface="+mn-ea"/>
                <a:cs typeface="+mn-cs"/>
              </a:defRPr>
            </a:lvl5pPr>
            <a:lvl6pPr marL="5028781" indent="-457162" algn="l" defTabSz="914324" rtl="0" eaLnBrk="1" latinLnBrk="0" hangingPunct="1">
              <a:spcBef>
                <a:spcPct val="20000"/>
              </a:spcBef>
              <a:buFont typeface="Arial"/>
              <a:buChar char="•"/>
              <a:defRPr sz="3600" kern="1200">
                <a:solidFill>
                  <a:schemeClr val="tx1"/>
                </a:solidFill>
                <a:latin typeface="+mn-lt"/>
                <a:ea typeface="+mn-ea"/>
                <a:cs typeface="+mn-cs"/>
              </a:defRPr>
            </a:lvl6pPr>
            <a:lvl7pPr marL="5943104" indent="-457162" algn="l" defTabSz="914324" rtl="0" eaLnBrk="1" latinLnBrk="0" hangingPunct="1">
              <a:spcBef>
                <a:spcPct val="20000"/>
              </a:spcBef>
              <a:buFont typeface="Arial"/>
              <a:buChar char="•"/>
              <a:defRPr sz="3600" kern="1200">
                <a:solidFill>
                  <a:schemeClr val="tx1"/>
                </a:solidFill>
                <a:latin typeface="+mn-lt"/>
                <a:ea typeface="+mn-ea"/>
                <a:cs typeface="+mn-cs"/>
              </a:defRPr>
            </a:lvl7pPr>
            <a:lvl8pPr marL="6857428" indent="-457162" algn="l" defTabSz="914324" rtl="0" eaLnBrk="1" latinLnBrk="0" hangingPunct="1">
              <a:spcBef>
                <a:spcPct val="20000"/>
              </a:spcBef>
              <a:buFont typeface="Arial"/>
              <a:buChar char="•"/>
              <a:defRPr sz="3600" kern="1200">
                <a:solidFill>
                  <a:schemeClr val="tx1"/>
                </a:solidFill>
                <a:latin typeface="+mn-lt"/>
                <a:ea typeface="+mn-ea"/>
                <a:cs typeface="+mn-cs"/>
              </a:defRPr>
            </a:lvl8pPr>
            <a:lvl9pPr marL="7771752" indent="-457162" algn="l" defTabSz="914324" rtl="0" eaLnBrk="1" latinLnBrk="0" hangingPunct="1">
              <a:spcBef>
                <a:spcPct val="20000"/>
              </a:spcBef>
              <a:buFont typeface="Arial"/>
              <a:buChar char="•"/>
              <a:defRPr sz="3600" kern="1200">
                <a:solidFill>
                  <a:schemeClr val="tx1"/>
                </a:solidFill>
                <a:latin typeface="+mn-lt"/>
                <a:ea typeface="+mn-ea"/>
                <a:cs typeface="+mn-cs"/>
              </a:defRPr>
            </a:lvl9pPr>
          </a:lstStyle>
          <a:p>
            <a:pPr marL="0" indent="0">
              <a:buFont typeface="Arial"/>
              <a:buNone/>
            </a:pPr>
            <a:r>
              <a:rPr lang="en-US" sz="2000" i="1" dirty="0">
                <a:solidFill>
                  <a:schemeClr val="tx2"/>
                </a:solidFill>
              </a:rPr>
              <a:t>“…I have concerns about adjusting to higher academic standards, homesickness, financial responsibilities, and time management. “</a:t>
            </a:r>
          </a:p>
          <a:p>
            <a:pPr marL="0" indent="0">
              <a:buFont typeface="Arial"/>
              <a:buNone/>
            </a:pPr>
            <a:endParaRPr lang="en-US" sz="2000" i="1" dirty="0">
              <a:solidFill>
                <a:schemeClr val="tx2"/>
              </a:solidFill>
            </a:endParaRPr>
          </a:p>
          <a:p>
            <a:pPr marL="0" indent="0">
              <a:buFont typeface="Arial"/>
              <a:buNone/>
            </a:pPr>
            <a:r>
              <a:rPr lang="en-US" sz="2000" i="1" dirty="0">
                <a:solidFill>
                  <a:schemeClr val="tx2"/>
                </a:solidFill>
              </a:rPr>
              <a:t>“My biggest concern is being able to understand the material in a couple of my classes and overall being able to manage my time especially with having a part time job as well.”</a:t>
            </a:r>
          </a:p>
          <a:p>
            <a:pPr marL="0" indent="0">
              <a:buFont typeface="Arial"/>
              <a:buNone/>
            </a:pPr>
            <a:endParaRPr lang="en-US" sz="2000" i="1" dirty="0">
              <a:solidFill>
                <a:schemeClr val="tx2"/>
              </a:solidFill>
            </a:endParaRPr>
          </a:p>
          <a:p>
            <a:pPr marL="0" indent="0">
              <a:buFont typeface="Arial"/>
              <a:buNone/>
            </a:pPr>
            <a:r>
              <a:rPr lang="en-US" sz="2000" i="1" dirty="0">
                <a:solidFill>
                  <a:schemeClr val="tx2"/>
                </a:solidFill>
              </a:rPr>
              <a:t>“My biggest concern is making managing time with my family , school and work”</a:t>
            </a:r>
          </a:p>
          <a:p>
            <a:pPr marL="0" indent="0">
              <a:buFont typeface="Arial"/>
              <a:buNone/>
            </a:pPr>
            <a:endParaRPr lang="en-US" sz="2000" i="1" dirty="0">
              <a:solidFill>
                <a:schemeClr val="tx2"/>
              </a:solidFill>
            </a:endParaRPr>
          </a:p>
          <a:p>
            <a:pPr marL="0" indent="0">
              <a:buFont typeface="Arial"/>
              <a:buNone/>
            </a:pPr>
            <a:r>
              <a:rPr lang="en-US" sz="2000" i="1" dirty="0">
                <a:solidFill>
                  <a:schemeClr val="tx2"/>
                </a:solidFill>
              </a:rPr>
              <a:t>“My concern is probably just managing time and money since I'm basically going to transition from teen to young adult.”</a:t>
            </a:r>
          </a:p>
          <a:p>
            <a:pPr marL="0" indent="0">
              <a:buFont typeface="Arial"/>
              <a:buNone/>
            </a:pPr>
            <a:endParaRPr lang="en-US" sz="2000" i="1" dirty="0">
              <a:solidFill>
                <a:schemeClr val="tx2"/>
              </a:solidFill>
            </a:endParaRPr>
          </a:p>
          <a:p>
            <a:pPr marL="0" indent="0">
              <a:buFont typeface="Arial"/>
              <a:buNone/>
            </a:pPr>
            <a:r>
              <a:rPr lang="en-US" sz="2000" i="1" dirty="0">
                <a:solidFill>
                  <a:schemeClr val="accent2"/>
                </a:solidFill>
              </a:rPr>
              <a:t>“Reaching the opportunity to get closer to receive my degree. My biggest concern is balancing my time with my 18-month-old child, full- time classes and self-care.”</a:t>
            </a:r>
          </a:p>
          <a:p>
            <a:pPr marL="0" indent="0">
              <a:buFont typeface="Arial"/>
              <a:buNone/>
            </a:pPr>
            <a:endParaRPr lang="en-US" sz="2000" i="1" dirty="0"/>
          </a:p>
        </p:txBody>
      </p:sp>
    </p:spTree>
    <p:extLst>
      <p:ext uri="{BB962C8B-B14F-4D97-AF65-F5344CB8AC3E}">
        <p14:creationId xmlns:p14="http://schemas.microsoft.com/office/powerpoint/2010/main" val="1893014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ubtitle 2">
            <a:extLst>
              <a:ext uri="{FF2B5EF4-FFF2-40B4-BE49-F238E27FC236}">
                <a16:creationId xmlns:a16="http://schemas.microsoft.com/office/drawing/2014/main" id="{AB395F5F-1E3B-0844-BBBC-C58305014CE2}"/>
              </a:ext>
            </a:extLst>
          </p:cNvPr>
          <p:cNvSpPr txBox="1">
            <a:spLocks/>
          </p:cNvSpPr>
          <p:nvPr/>
        </p:nvSpPr>
        <p:spPr>
          <a:xfrm>
            <a:off x="418997" y="1366621"/>
            <a:ext cx="7555422" cy="838581"/>
          </a:xfrm>
          <a:prstGeom prst="rect">
            <a:avLst/>
          </a:prstGeom>
        </p:spPr>
        <p:txBody>
          <a:bodyPr vert="horz" lIns="244644" tIns="122322" rIns="244644" bIns="122322" rtlCol="0">
            <a:normAutofit lnSpcReduction="10000"/>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3488" dirty="0">
                <a:solidFill>
                  <a:srgbClr val="C00000"/>
                </a:solidFill>
                <a:latin typeface="Calibri" panose="020F0502020204030204" pitchFamily="34" charset="0"/>
                <a:cs typeface="Calibri" panose="020F0502020204030204" pitchFamily="34" charset="0"/>
              </a:rPr>
              <a:t>Transfer</a:t>
            </a:r>
            <a:r>
              <a:rPr lang="en-US" sz="3488" dirty="0">
                <a:solidFill>
                  <a:schemeClr val="tx1">
                    <a:lumMod val="75000"/>
                    <a:lumOff val="25000"/>
                  </a:schemeClr>
                </a:solidFill>
                <a:latin typeface="Calibri" panose="020F0502020204030204" pitchFamily="34" charset="0"/>
                <a:cs typeface="Calibri" panose="020F0502020204030204" pitchFamily="34" charset="0"/>
              </a:rPr>
              <a:t> students</a:t>
            </a:r>
          </a:p>
        </p:txBody>
      </p:sp>
      <p:cxnSp>
        <p:nvCxnSpPr>
          <p:cNvPr id="3" name="Straight Connector 2">
            <a:extLst>
              <a:ext uri="{FF2B5EF4-FFF2-40B4-BE49-F238E27FC236}">
                <a16:creationId xmlns:a16="http://schemas.microsoft.com/office/drawing/2014/main" id="{66950B32-A2A7-F14E-AA1B-9276D14F4E32}"/>
              </a:ext>
            </a:extLst>
          </p:cNvPr>
          <p:cNvCxnSpPr/>
          <p:nvPr/>
        </p:nvCxnSpPr>
        <p:spPr>
          <a:xfrm>
            <a:off x="0" y="2249641"/>
            <a:ext cx="18288000" cy="0"/>
          </a:xfrm>
          <a:prstGeom prst="line">
            <a:avLst/>
          </a:prstGeom>
          <a:ln w="31750">
            <a:solidFill>
              <a:srgbClr val="F7CF47"/>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593AB26-A5F3-974A-B790-4803484624C9}"/>
              </a:ext>
            </a:extLst>
          </p:cNvPr>
          <p:cNvSpPr/>
          <p:nvPr/>
        </p:nvSpPr>
        <p:spPr>
          <a:xfrm>
            <a:off x="0" y="13641806"/>
            <a:ext cx="18288000" cy="8725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pic>
        <p:nvPicPr>
          <p:cNvPr id="11" name="Picture 10">
            <a:extLst>
              <a:ext uri="{FF2B5EF4-FFF2-40B4-BE49-F238E27FC236}">
                <a16:creationId xmlns:a16="http://schemas.microsoft.com/office/drawing/2014/main" id="{A7B6BE99-5D07-DB43-AE1C-94AE6661A8A3}"/>
              </a:ext>
            </a:extLst>
          </p:cNvPr>
          <p:cNvPicPr>
            <a:picLocks noChangeAspect="1"/>
          </p:cNvPicPr>
          <p:nvPr/>
        </p:nvPicPr>
        <p:blipFill>
          <a:blip r:embed="rId3"/>
          <a:stretch>
            <a:fillRect/>
          </a:stretch>
        </p:blipFill>
        <p:spPr>
          <a:xfrm>
            <a:off x="15318482" y="12952871"/>
            <a:ext cx="2608910" cy="480722"/>
          </a:xfrm>
          <a:prstGeom prst="rect">
            <a:avLst/>
          </a:prstGeom>
        </p:spPr>
      </p:pic>
      <p:sp>
        <p:nvSpPr>
          <p:cNvPr id="8" name="Title 1">
            <a:extLst>
              <a:ext uri="{FF2B5EF4-FFF2-40B4-BE49-F238E27FC236}">
                <a16:creationId xmlns:a16="http://schemas.microsoft.com/office/drawing/2014/main" id="{6B39B4E9-1659-7542-8899-D6118FB4EC0B}"/>
              </a:ext>
            </a:extLst>
          </p:cNvPr>
          <p:cNvSpPr txBox="1">
            <a:spLocks/>
          </p:cNvSpPr>
          <p:nvPr/>
        </p:nvSpPr>
        <p:spPr>
          <a:xfrm>
            <a:off x="418997" y="300654"/>
            <a:ext cx="13794686" cy="1275042"/>
          </a:xfrm>
          <a:prstGeom prst="rect">
            <a:avLst/>
          </a:prstGeom>
        </p:spPr>
        <p:txBody>
          <a:bodyPr vert="horz" lIns="244644" tIns="122322" rIns="244644" bIns="122322" rtlCol="0" anchor="ctr">
            <a:noAutofit/>
          </a:bodyPr>
          <a:lstStyle>
            <a:lvl1pPr algn="ctr" defTabSz="1087444" rtl="0" eaLnBrk="1" latinLnBrk="0" hangingPunct="1">
              <a:spcBef>
                <a:spcPct val="0"/>
              </a:spcBef>
              <a:buNone/>
              <a:defRPr sz="6000" kern="1200">
                <a:solidFill>
                  <a:schemeClr val="bg2"/>
                </a:solidFill>
                <a:latin typeface="Futura Bk BT Book"/>
                <a:ea typeface="+mj-ea"/>
                <a:cs typeface="Open Sans"/>
              </a:defRPr>
            </a:lvl1pPr>
          </a:lstStyle>
          <a:p>
            <a:pPr algn="l"/>
            <a:r>
              <a:rPr lang="en-US" b="1" dirty="0">
                <a:solidFill>
                  <a:schemeClr val="tx1"/>
                </a:solidFill>
                <a:latin typeface="FuturaBT Book" panose="020B0502020204020303" pitchFamily="34" charset="77"/>
                <a:cs typeface="Futura Medium" panose="020B0602020204020303" pitchFamily="34" charset="-79"/>
              </a:rPr>
              <a:t>Financial Concern</a:t>
            </a:r>
          </a:p>
        </p:txBody>
      </p:sp>
      <p:sp>
        <p:nvSpPr>
          <p:cNvPr id="6" name="TextBox 5">
            <a:extLst>
              <a:ext uri="{FF2B5EF4-FFF2-40B4-BE49-F238E27FC236}">
                <a16:creationId xmlns:a16="http://schemas.microsoft.com/office/drawing/2014/main" id="{3DD26E6A-C748-CB37-A9CE-21BA33E582E1}"/>
              </a:ext>
            </a:extLst>
          </p:cNvPr>
          <p:cNvSpPr txBox="1"/>
          <p:nvPr/>
        </p:nvSpPr>
        <p:spPr>
          <a:xfrm>
            <a:off x="8697432" y="6411432"/>
            <a:ext cx="65" cy="738664"/>
          </a:xfrm>
          <a:prstGeom prst="rect">
            <a:avLst/>
          </a:prstGeom>
          <a:noFill/>
        </p:spPr>
        <p:txBody>
          <a:bodyPr wrap="none" lIns="0" tIns="0" rIns="0" bIns="0" rtlCol="0">
            <a:spAutoFit/>
          </a:bodyPr>
          <a:lstStyle/>
          <a:p>
            <a:endParaRPr lang="en-US" dirty="0"/>
          </a:p>
        </p:txBody>
      </p:sp>
      <p:sp>
        <p:nvSpPr>
          <p:cNvPr id="4" name="Content Placeholder 3">
            <a:extLst>
              <a:ext uri="{FF2B5EF4-FFF2-40B4-BE49-F238E27FC236}">
                <a16:creationId xmlns:a16="http://schemas.microsoft.com/office/drawing/2014/main" id="{BBBA6DD0-F8B0-3B0F-3DDD-D7C859DCA601}"/>
              </a:ext>
            </a:extLst>
          </p:cNvPr>
          <p:cNvSpPr>
            <a:spLocks noGrp="1"/>
          </p:cNvSpPr>
          <p:nvPr>
            <p:ph sz="half" idx="1"/>
          </p:nvPr>
        </p:nvSpPr>
        <p:spPr>
          <a:xfrm>
            <a:off x="5827364" y="3128867"/>
            <a:ext cx="4788975" cy="9051925"/>
          </a:xfrm>
        </p:spPr>
        <p:txBody>
          <a:bodyPr>
            <a:noAutofit/>
          </a:bodyPr>
          <a:lstStyle/>
          <a:p>
            <a:pPr marL="0" indent="0">
              <a:buNone/>
            </a:pPr>
            <a:r>
              <a:rPr lang="en-US" sz="2400" dirty="0"/>
              <a:t>Transfer students expressed more financial concerns compared to first-years. Students express worry paying for 1) tuition, 2) additional costs such as books and supplies and 3) transportation.  Additionally, students are concerned they will not be able to keep up with paying for daily living with the additional costs. </a:t>
            </a:r>
          </a:p>
        </p:txBody>
      </p:sp>
      <p:sp>
        <p:nvSpPr>
          <p:cNvPr id="7" name="Content Placeholder 6">
            <a:extLst>
              <a:ext uri="{FF2B5EF4-FFF2-40B4-BE49-F238E27FC236}">
                <a16:creationId xmlns:a16="http://schemas.microsoft.com/office/drawing/2014/main" id="{042B6609-16E4-F403-E5EB-C10BBDCA2251}"/>
              </a:ext>
            </a:extLst>
          </p:cNvPr>
          <p:cNvSpPr>
            <a:spLocks noGrp="1"/>
          </p:cNvSpPr>
          <p:nvPr>
            <p:ph sz="half" idx="2"/>
          </p:nvPr>
        </p:nvSpPr>
        <p:spPr>
          <a:xfrm>
            <a:off x="695740" y="3200404"/>
            <a:ext cx="5131624" cy="9051925"/>
          </a:xfrm>
        </p:spPr>
        <p:txBody>
          <a:bodyPr>
            <a:noAutofit/>
          </a:bodyPr>
          <a:lstStyle/>
          <a:p>
            <a:pPr marL="0" indent="0">
              <a:buNone/>
            </a:pPr>
            <a:r>
              <a:rPr lang="en-US" sz="4000" dirty="0">
                <a:solidFill>
                  <a:schemeClr val="bg1">
                    <a:lumMod val="75000"/>
                  </a:schemeClr>
                </a:solidFill>
              </a:rPr>
              <a:t>Social Interaction</a:t>
            </a:r>
          </a:p>
          <a:p>
            <a:pPr marL="0" indent="0">
              <a:buNone/>
            </a:pPr>
            <a:r>
              <a:rPr lang="en-US" sz="4000" dirty="0">
                <a:solidFill>
                  <a:schemeClr val="bg1">
                    <a:lumMod val="75000"/>
                  </a:schemeClr>
                </a:solidFill>
              </a:rPr>
              <a:t>Academic Preparation</a:t>
            </a:r>
          </a:p>
          <a:p>
            <a:pPr marL="0" indent="0">
              <a:buNone/>
            </a:pPr>
            <a:r>
              <a:rPr lang="en-US" sz="4000" dirty="0">
                <a:solidFill>
                  <a:schemeClr val="bg1">
                    <a:lumMod val="75000"/>
                  </a:schemeClr>
                </a:solidFill>
              </a:rPr>
              <a:t>Mental Health</a:t>
            </a:r>
          </a:p>
          <a:p>
            <a:pPr marL="0" indent="0">
              <a:buNone/>
            </a:pPr>
            <a:r>
              <a:rPr lang="en-US" sz="4000" dirty="0">
                <a:solidFill>
                  <a:schemeClr val="bg1">
                    <a:lumMod val="75000"/>
                  </a:schemeClr>
                </a:solidFill>
              </a:rPr>
              <a:t>Time Management</a:t>
            </a:r>
          </a:p>
          <a:p>
            <a:pPr marL="0" indent="0">
              <a:buNone/>
            </a:pPr>
            <a:r>
              <a:rPr lang="en-US" sz="4000" dirty="0"/>
              <a:t>Financial Concerns</a:t>
            </a:r>
          </a:p>
          <a:p>
            <a:pPr marL="0" indent="0">
              <a:buNone/>
            </a:pPr>
            <a:r>
              <a:rPr lang="en-US" sz="4000" dirty="0">
                <a:solidFill>
                  <a:schemeClr val="bg1">
                    <a:lumMod val="75000"/>
                  </a:schemeClr>
                </a:solidFill>
              </a:rPr>
              <a:t>Professional Growth</a:t>
            </a:r>
          </a:p>
          <a:p>
            <a:pPr marL="0" indent="0">
              <a:buNone/>
            </a:pPr>
            <a:r>
              <a:rPr lang="en-US" sz="4000" dirty="0">
                <a:solidFill>
                  <a:schemeClr val="bg1">
                    <a:lumMod val="75000"/>
                  </a:schemeClr>
                </a:solidFill>
              </a:rPr>
              <a:t>Personal Growth</a:t>
            </a:r>
            <a:endParaRPr lang="en-US" sz="4000" dirty="0"/>
          </a:p>
        </p:txBody>
      </p:sp>
      <p:sp>
        <p:nvSpPr>
          <p:cNvPr id="2" name="Content Placeholder 6">
            <a:extLst>
              <a:ext uri="{FF2B5EF4-FFF2-40B4-BE49-F238E27FC236}">
                <a16:creationId xmlns:a16="http://schemas.microsoft.com/office/drawing/2014/main" id="{DBFE5301-74CB-98E1-92DF-7C96F7DE1AE2}"/>
              </a:ext>
            </a:extLst>
          </p:cNvPr>
          <p:cNvSpPr txBox="1">
            <a:spLocks/>
          </p:cNvSpPr>
          <p:nvPr/>
        </p:nvSpPr>
        <p:spPr>
          <a:xfrm>
            <a:off x="10765475" y="3128867"/>
            <a:ext cx="5857462" cy="9051925"/>
          </a:xfrm>
          <a:prstGeom prst="rect">
            <a:avLst/>
          </a:prstGeom>
        </p:spPr>
        <p:txBody>
          <a:bodyPr vert="horz" lIns="243852" tIns="121926" rIns="243852" bIns="121926" rtlCol="0">
            <a:normAutofit/>
          </a:bodyPr>
          <a:lstStyle>
            <a:lvl1pPr marL="685743" indent="-685743" algn="l" defTabSz="914324" rtl="0" eaLnBrk="1" latinLnBrk="0" hangingPunct="1">
              <a:spcBef>
                <a:spcPct val="20000"/>
              </a:spcBef>
              <a:buFont typeface="Arial"/>
              <a:buChar char="•"/>
              <a:defRPr sz="5624" kern="1200">
                <a:solidFill>
                  <a:schemeClr val="tx1"/>
                </a:solidFill>
                <a:latin typeface="+mn-lt"/>
                <a:ea typeface="+mn-ea"/>
                <a:cs typeface="+mn-cs"/>
              </a:defRPr>
            </a:lvl1pPr>
            <a:lvl2pPr marL="1485776" indent="-571452" algn="l" defTabSz="914324" rtl="0" eaLnBrk="1" latinLnBrk="0" hangingPunct="1">
              <a:spcBef>
                <a:spcPct val="20000"/>
              </a:spcBef>
              <a:buFont typeface="Arial"/>
              <a:buChar char="–"/>
              <a:defRPr sz="4799" kern="1200">
                <a:solidFill>
                  <a:schemeClr val="tx1"/>
                </a:solidFill>
                <a:latin typeface="+mn-lt"/>
                <a:ea typeface="+mn-ea"/>
                <a:cs typeface="+mn-cs"/>
              </a:defRPr>
            </a:lvl2pPr>
            <a:lvl3pPr marL="2285809" indent="-457162" algn="l" defTabSz="914324" rtl="0" eaLnBrk="1" latinLnBrk="0" hangingPunct="1">
              <a:spcBef>
                <a:spcPct val="20000"/>
              </a:spcBef>
              <a:buFont typeface="Arial"/>
              <a:buChar char="•"/>
              <a:defRPr sz="3974" kern="1200">
                <a:solidFill>
                  <a:schemeClr val="tx1"/>
                </a:solidFill>
                <a:latin typeface="+mn-lt"/>
                <a:ea typeface="+mn-ea"/>
                <a:cs typeface="+mn-cs"/>
              </a:defRPr>
            </a:lvl3pPr>
            <a:lvl4pPr marL="3200133" indent="-457162" algn="l" defTabSz="914324" rtl="0" eaLnBrk="1" latinLnBrk="0" hangingPunct="1">
              <a:spcBef>
                <a:spcPct val="20000"/>
              </a:spcBef>
              <a:buFont typeface="Arial"/>
              <a:buChar char="–"/>
              <a:defRPr sz="3600" kern="1200">
                <a:solidFill>
                  <a:schemeClr val="tx1"/>
                </a:solidFill>
                <a:latin typeface="+mn-lt"/>
                <a:ea typeface="+mn-ea"/>
                <a:cs typeface="+mn-cs"/>
              </a:defRPr>
            </a:lvl4pPr>
            <a:lvl5pPr marL="4114457" indent="-457162" algn="l" defTabSz="914324" rtl="0" eaLnBrk="1" latinLnBrk="0" hangingPunct="1">
              <a:spcBef>
                <a:spcPct val="20000"/>
              </a:spcBef>
              <a:buFont typeface="Arial"/>
              <a:buChar char="»"/>
              <a:defRPr sz="3600" kern="1200">
                <a:solidFill>
                  <a:schemeClr val="tx1"/>
                </a:solidFill>
                <a:latin typeface="+mn-lt"/>
                <a:ea typeface="+mn-ea"/>
                <a:cs typeface="+mn-cs"/>
              </a:defRPr>
            </a:lvl5pPr>
            <a:lvl6pPr marL="5028781" indent="-457162" algn="l" defTabSz="914324" rtl="0" eaLnBrk="1" latinLnBrk="0" hangingPunct="1">
              <a:spcBef>
                <a:spcPct val="20000"/>
              </a:spcBef>
              <a:buFont typeface="Arial"/>
              <a:buChar char="•"/>
              <a:defRPr sz="3600" kern="1200">
                <a:solidFill>
                  <a:schemeClr val="tx1"/>
                </a:solidFill>
                <a:latin typeface="+mn-lt"/>
                <a:ea typeface="+mn-ea"/>
                <a:cs typeface="+mn-cs"/>
              </a:defRPr>
            </a:lvl6pPr>
            <a:lvl7pPr marL="5943104" indent="-457162" algn="l" defTabSz="914324" rtl="0" eaLnBrk="1" latinLnBrk="0" hangingPunct="1">
              <a:spcBef>
                <a:spcPct val="20000"/>
              </a:spcBef>
              <a:buFont typeface="Arial"/>
              <a:buChar char="•"/>
              <a:defRPr sz="3600" kern="1200">
                <a:solidFill>
                  <a:schemeClr val="tx1"/>
                </a:solidFill>
                <a:latin typeface="+mn-lt"/>
                <a:ea typeface="+mn-ea"/>
                <a:cs typeface="+mn-cs"/>
              </a:defRPr>
            </a:lvl7pPr>
            <a:lvl8pPr marL="6857428" indent="-457162" algn="l" defTabSz="914324" rtl="0" eaLnBrk="1" latinLnBrk="0" hangingPunct="1">
              <a:spcBef>
                <a:spcPct val="20000"/>
              </a:spcBef>
              <a:buFont typeface="Arial"/>
              <a:buChar char="•"/>
              <a:defRPr sz="3600" kern="1200">
                <a:solidFill>
                  <a:schemeClr val="tx1"/>
                </a:solidFill>
                <a:latin typeface="+mn-lt"/>
                <a:ea typeface="+mn-ea"/>
                <a:cs typeface="+mn-cs"/>
              </a:defRPr>
            </a:lvl8pPr>
            <a:lvl9pPr marL="7771752" indent="-457162" algn="l" defTabSz="914324" rtl="0" eaLnBrk="1" latinLnBrk="0" hangingPunct="1">
              <a:spcBef>
                <a:spcPct val="20000"/>
              </a:spcBef>
              <a:buFont typeface="Arial"/>
              <a:buChar char="•"/>
              <a:defRPr sz="3600" kern="1200">
                <a:solidFill>
                  <a:schemeClr val="tx1"/>
                </a:solidFill>
                <a:latin typeface="+mn-lt"/>
                <a:ea typeface="+mn-ea"/>
                <a:cs typeface="+mn-cs"/>
              </a:defRPr>
            </a:lvl9pPr>
          </a:lstStyle>
          <a:p>
            <a:pPr marL="0" indent="0">
              <a:buFont typeface="Arial"/>
              <a:buNone/>
            </a:pPr>
            <a:r>
              <a:rPr lang="en-US" sz="2000" i="1" dirty="0">
                <a:solidFill>
                  <a:schemeClr val="accent2"/>
                </a:solidFill>
              </a:rPr>
              <a:t>“I'm looking forward to learning as much as I can this coming year. My biggest concern is paying for tuition. I didn't qualify for financial aid and had to get a 2nd job to try to afford it.”</a:t>
            </a:r>
          </a:p>
          <a:p>
            <a:pPr marL="0" indent="0">
              <a:buFont typeface="Arial"/>
              <a:buNone/>
            </a:pPr>
            <a:endParaRPr lang="en-US" sz="2000" i="1" dirty="0">
              <a:solidFill>
                <a:schemeClr val="accent2"/>
              </a:solidFill>
            </a:endParaRPr>
          </a:p>
          <a:p>
            <a:pPr marL="0" indent="0">
              <a:buFont typeface="Arial"/>
              <a:buNone/>
            </a:pPr>
            <a:r>
              <a:rPr lang="en-US" sz="2000" i="1" dirty="0">
                <a:solidFill>
                  <a:schemeClr val="accent2"/>
                </a:solidFill>
              </a:rPr>
              <a:t>“My biggest concern is whether or not I'm going to get financial aid and how I will afford school if not.”</a:t>
            </a:r>
          </a:p>
          <a:p>
            <a:pPr marL="0" indent="0">
              <a:buFont typeface="Arial"/>
              <a:buNone/>
            </a:pPr>
            <a:endParaRPr lang="en-US" sz="2000" i="1" dirty="0">
              <a:solidFill>
                <a:schemeClr val="accent2"/>
              </a:solidFill>
            </a:endParaRPr>
          </a:p>
          <a:p>
            <a:pPr marL="0" indent="0">
              <a:buFont typeface="Arial"/>
              <a:buNone/>
            </a:pPr>
            <a:r>
              <a:rPr lang="en-US" sz="2000" i="1" dirty="0">
                <a:solidFill>
                  <a:schemeClr val="accent2"/>
                </a:solidFill>
              </a:rPr>
              <a:t>‘Biggest concern is having enough gas money to go to and from school while trying to find a job to afford to continue to go to school on a daily basis.”</a:t>
            </a:r>
          </a:p>
          <a:p>
            <a:pPr marL="0" indent="0">
              <a:buFont typeface="Arial"/>
              <a:buNone/>
            </a:pPr>
            <a:endParaRPr lang="en-US" sz="2000" i="1" dirty="0">
              <a:solidFill>
                <a:schemeClr val="accent2"/>
              </a:solidFill>
            </a:endParaRPr>
          </a:p>
          <a:p>
            <a:pPr marL="0" indent="0">
              <a:buFont typeface="Arial"/>
              <a:buNone/>
            </a:pPr>
            <a:r>
              <a:rPr lang="en-US" sz="2000" i="1" dirty="0">
                <a:solidFill>
                  <a:schemeClr val="accent2"/>
                </a:solidFill>
              </a:rPr>
              <a:t>“Paying for tuition and supplies. “</a:t>
            </a:r>
          </a:p>
        </p:txBody>
      </p:sp>
    </p:spTree>
    <p:extLst>
      <p:ext uri="{BB962C8B-B14F-4D97-AF65-F5344CB8AC3E}">
        <p14:creationId xmlns:p14="http://schemas.microsoft.com/office/powerpoint/2010/main" val="146787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ubtitle 2">
            <a:extLst>
              <a:ext uri="{FF2B5EF4-FFF2-40B4-BE49-F238E27FC236}">
                <a16:creationId xmlns:a16="http://schemas.microsoft.com/office/drawing/2014/main" id="{AB395F5F-1E3B-0844-BBBC-C58305014CE2}"/>
              </a:ext>
            </a:extLst>
          </p:cNvPr>
          <p:cNvSpPr txBox="1">
            <a:spLocks/>
          </p:cNvSpPr>
          <p:nvPr/>
        </p:nvSpPr>
        <p:spPr>
          <a:xfrm>
            <a:off x="418997" y="1366621"/>
            <a:ext cx="11022726" cy="838581"/>
          </a:xfrm>
          <a:prstGeom prst="rect">
            <a:avLst/>
          </a:prstGeom>
        </p:spPr>
        <p:txBody>
          <a:bodyPr vert="horz" lIns="244644" tIns="122322" rIns="244644" bIns="122322" rtlCol="0">
            <a:normAutofit lnSpcReduction="10000"/>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endParaRPr lang="en-US" sz="3488" dirty="0">
              <a:solidFill>
                <a:schemeClr val="tx1">
                  <a:lumMod val="75000"/>
                  <a:lumOff val="25000"/>
                </a:schemeClr>
              </a:solidFill>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66950B32-A2A7-F14E-AA1B-9276D14F4E32}"/>
              </a:ext>
            </a:extLst>
          </p:cNvPr>
          <p:cNvCxnSpPr/>
          <p:nvPr/>
        </p:nvCxnSpPr>
        <p:spPr>
          <a:xfrm>
            <a:off x="0" y="2249641"/>
            <a:ext cx="18288000" cy="0"/>
          </a:xfrm>
          <a:prstGeom prst="line">
            <a:avLst/>
          </a:prstGeom>
          <a:ln w="31750">
            <a:solidFill>
              <a:srgbClr val="F7CF47"/>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593AB26-A5F3-974A-B790-4803484624C9}"/>
              </a:ext>
            </a:extLst>
          </p:cNvPr>
          <p:cNvSpPr/>
          <p:nvPr/>
        </p:nvSpPr>
        <p:spPr>
          <a:xfrm>
            <a:off x="0" y="13641806"/>
            <a:ext cx="18288000" cy="8725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pic>
        <p:nvPicPr>
          <p:cNvPr id="11" name="Picture 10">
            <a:extLst>
              <a:ext uri="{FF2B5EF4-FFF2-40B4-BE49-F238E27FC236}">
                <a16:creationId xmlns:a16="http://schemas.microsoft.com/office/drawing/2014/main" id="{A7B6BE99-5D07-DB43-AE1C-94AE6661A8A3}"/>
              </a:ext>
            </a:extLst>
          </p:cNvPr>
          <p:cNvPicPr>
            <a:picLocks noChangeAspect="1"/>
          </p:cNvPicPr>
          <p:nvPr/>
        </p:nvPicPr>
        <p:blipFill>
          <a:blip r:embed="rId3"/>
          <a:stretch>
            <a:fillRect/>
          </a:stretch>
        </p:blipFill>
        <p:spPr>
          <a:xfrm>
            <a:off x="15318482" y="12952871"/>
            <a:ext cx="2608910" cy="480722"/>
          </a:xfrm>
          <a:prstGeom prst="rect">
            <a:avLst/>
          </a:prstGeom>
        </p:spPr>
      </p:pic>
      <p:sp>
        <p:nvSpPr>
          <p:cNvPr id="8" name="Title 1">
            <a:extLst>
              <a:ext uri="{FF2B5EF4-FFF2-40B4-BE49-F238E27FC236}">
                <a16:creationId xmlns:a16="http://schemas.microsoft.com/office/drawing/2014/main" id="{6B39B4E9-1659-7542-8899-D6118FB4EC0B}"/>
              </a:ext>
            </a:extLst>
          </p:cNvPr>
          <p:cNvSpPr txBox="1">
            <a:spLocks/>
          </p:cNvSpPr>
          <p:nvPr/>
        </p:nvSpPr>
        <p:spPr>
          <a:xfrm>
            <a:off x="418997" y="300654"/>
            <a:ext cx="13794686" cy="1275042"/>
          </a:xfrm>
          <a:prstGeom prst="rect">
            <a:avLst/>
          </a:prstGeom>
        </p:spPr>
        <p:txBody>
          <a:bodyPr vert="horz" lIns="244644" tIns="122322" rIns="244644" bIns="122322" rtlCol="0" anchor="ctr">
            <a:noAutofit/>
          </a:bodyPr>
          <a:lstStyle>
            <a:lvl1pPr algn="ctr" defTabSz="1087444" rtl="0" eaLnBrk="1" latinLnBrk="0" hangingPunct="1">
              <a:spcBef>
                <a:spcPct val="0"/>
              </a:spcBef>
              <a:buNone/>
              <a:defRPr sz="6000" kern="1200">
                <a:solidFill>
                  <a:schemeClr val="bg2"/>
                </a:solidFill>
                <a:latin typeface="Futura Bk BT Book"/>
                <a:ea typeface="+mj-ea"/>
                <a:cs typeface="Open Sans"/>
              </a:defRPr>
            </a:lvl1pPr>
          </a:lstStyle>
          <a:p>
            <a:pPr algn="l"/>
            <a:r>
              <a:rPr lang="en-US" b="1" dirty="0">
                <a:solidFill>
                  <a:schemeClr val="tx1"/>
                </a:solidFill>
                <a:latin typeface="FuturaBT Book" panose="020B0502020204020303" pitchFamily="34" charset="77"/>
                <a:cs typeface="Futura Medium" panose="020B0602020204020303" pitchFamily="34" charset="-79"/>
              </a:rPr>
              <a:t>Participants</a:t>
            </a:r>
            <a:endParaRPr lang="en-US" sz="2400" b="1" dirty="0">
              <a:solidFill>
                <a:schemeClr val="tx1"/>
              </a:solidFill>
              <a:latin typeface="FuturaBT Book" panose="020B0502020204020303" pitchFamily="34" charset="77"/>
              <a:cs typeface="Futura Medium" panose="020B0602020204020303" pitchFamily="34" charset="-79"/>
            </a:endParaRPr>
          </a:p>
        </p:txBody>
      </p:sp>
      <p:sp>
        <p:nvSpPr>
          <p:cNvPr id="6" name="TextBox 5">
            <a:extLst>
              <a:ext uri="{FF2B5EF4-FFF2-40B4-BE49-F238E27FC236}">
                <a16:creationId xmlns:a16="http://schemas.microsoft.com/office/drawing/2014/main" id="{3DD26E6A-C748-CB37-A9CE-21BA33E582E1}"/>
              </a:ext>
            </a:extLst>
          </p:cNvPr>
          <p:cNvSpPr txBox="1"/>
          <p:nvPr/>
        </p:nvSpPr>
        <p:spPr>
          <a:xfrm>
            <a:off x="8697432" y="6411432"/>
            <a:ext cx="65" cy="738664"/>
          </a:xfrm>
          <a:prstGeom prst="rect">
            <a:avLst/>
          </a:prstGeom>
          <a:noFill/>
        </p:spPr>
        <p:txBody>
          <a:bodyPr wrap="none" lIns="0" tIns="0" rIns="0" bIns="0" rtlCol="0">
            <a:spAutoFit/>
          </a:bodyPr>
          <a:lstStyle/>
          <a:p>
            <a:endParaRPr lang="en-US" dirty="0"/>
          </a:p>
        </p:txBody>
      </p:sp>
      <p:sp>
        <p:nvSpPr>
          <p:cNvPr id="15" name="Subtitle 2">
            <a:extLst>
              <a:ext uri="{FF2B5EF4-FFF2-40B4-BE49-F238E27FC236}">
                <a16:creationId xmlns:a16="http://schemas.microsoft.com/office/drawing/2014/main" id="{CC1AC9D1-41E9-D5A3-6C29-87096586E2D1}"/>
              </a:ext>
            </a:extLst>
          </p:cNvPr>
          <p:cNvSpPr txBox="1">
            <a:spLocks/>
          </p:cNvSpPr>
          <p:nvPr/>
        </p:nvSpPr>
        <p:spPr>
          <a:xfrm>
            <a:off x="418997" y="1360447"/>
            <a:ext cx="11022726" cy="838581"/>
          </a:xfrm>
          <a:prstGeom prst="rect">
            <a:avLst/>
          </a:prstGeom>
        </p:spPr>
        <p:txBody>
          <a:bodyPr vert="horz" lIns="244644" tIns="122322" rIns="244644" bIns="122322" rtlCol="0">
            <a:normAutofit lnSpcReduction="10000"/>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3488" dirty="0">
                <a:solidFill>
                  <a:schemeClr val="tx1">
                    <a:lumMod val="75000"/>
                    <a:lumOff val="25000"/>
                  </a:schemeClr>
                </a:solidFill>
                <a:latin typeface="Calibri" panose="020F0502020204030204" pitchFamily="34" charset="0"/>
                <a:cs typeface="Calibri" panose="020F0502020204030204" pitchFamily="34" charset="0"/>
              </a:rPr>
              <a:t>Gender</a:t>
            </a:r>
          </a:p>
        </p:txBody>
      </p:sp>
      <p:graphicFrame>
        <p:nvGraphicFramePr>
          <p:cNvPr id="16" name="Chart 15">
            <a:extLst>
              <a:ext uri="{FF2B5EF4-FFF2-40B4-BE49-F238E27FC236}">
                <a16:creationId xmlns:a16="http://schemas.microsoft.com/office/drawing/2014/main" id="{48263FAF-226C-CFC7-AEE6-81527F101338}"/>
              </a:ext>
            </a:extLst>
          </p:cNvPr>
          <p:cNvGraphicFramePr>
            <a:graphicFrameLocks/>
          </p:cNvGraphicFramePr>
          <p:nvPr>
            <p:extLst>
              <p:ext uri="{D42A27DB-BD31-4B8C-83A1-F6EECF244321}">
                <p14:modId xmlns:p14="http://schemas.microsoft.com/office/powerpoint/2010/main" val="3020892542"/>
              </p:ext>
            </p:extLst>
          </p:nvPr>
        </p:nvGraphicFramePr>
        <p:xfrm>
          <a:off x="635000" y="2677982"/>
          <a:ext cx="8339944" cy="62325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a:extLst>
              <a:ext uri="{FF2B5EF4-FFF2-40B4-BE49-F238E27FC236}">
                <a16:creationId xmlns:a16="http://schemas.microsoft.com/office/drawing/2014/main" id="{F6418E7F-6A9F-4518-A419-CA243490FAF8}"/>
              </a:ext>
            </a:extLst>
          </p:cNvPr>
          <p:cNvGraphicFramePr>
            <a:graphicFrameLocks/>
          </p:cNvGraphicFramePr>
          <p:nvPr>
            <p:extLst>
              <p:ext uri="{D42A27DB-BD31-4B8C-83A1-F6EECF244321}">
                <p14:modId xmlns:p14="http://schemas.microsoft.com/office/powerpoint/2010/main" val="437964797"/>
              </p:ext>
            </p:extLst>
          </p:nvPr>
        </p:nvGraphicFramePr>
        <p:xfrm>
          <a:off x="10146752" y="2621300"/>
          <a:ext cx="7397261" cy="6624637"/>
        </p:xfrm>
        <a:graphic>
          <a:graphicData uri="http://schemas.openxmlformats.org/drawingml/2006/chart">
            <c:chart xmlns:c="http://schemas.openxmlformats.org/drawingml/2006/chart" xmlns:r="http://schemas.openxmlformats.org/officeDocument/2006/relationships" r:id="rId5"/>
          </a:graphicData>
        </a:graphic>
      </p:graphicFrame>
      <p:sp>
        <p:nvSpPr>
          <p:cNvPr id="18" name="TextBox 17">
            <a:extLst>
              <a:ext uri="{FF2B5EF4-FFF2-40B4-BE49-F238E27FC236}">
                <a16:creationId xmlns:a16="http://schemas.microsoft.com/office/drawing/2014/main" id="{5ED9485E-AD20-0CD8-37D9-7B2904E83B44}"/>
              </a:ext>
            </a:extLst>
          </p:cNvPr>
          <p:cNvSpPr txBox="1"/>
          <p:nvPr/>
        </p:nvSpPr>
        <p:spPr>
          <a:xfrm>
            <a:off x="635000" y="9828175"/>
            <a:ext cx="16687800" cy="461665"/>
          </a:xfrm>
          <a:prstGeom prst="rect">
            <a:avLst/>
          </a:prstGeom>
          <a:noFill/>
        </p:spPr>
        <p:txBody>
          <a:bodyPr wrap="square" rtlCol="0">
            <a:spAutoFit/>
          </a:bodyPr>
          <a:lstStyle/>
          <a:p>
            <a:r>
              <a:rPr lang="en-US" sz="2400" dirty="0"/>
              <a:t>Among both First-Time Freshman (FTF) and Transfer Students (TS), more participants identified as female compared to male. </a:t>
            </a:r>
          </a:p>
        </p:txBody>
      </p:sp>
    </p:spTree>
    <p:extLst>
      <p:ext uri="{BB962C8B-B14F-4D97-AF65-F5344CB8AC3E}">
        <p14:creationId xmlns:p14="http://schemas.microsoft.com/office/powerpoint/2010/main" val="1653688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ubtitle 2">
            <a:extLst>
              <a:ext uri="{FF2B5EF4-FFF2-40B4-BE49-F238E27FC236}">
                <a16:creationId xmlns:a16="http://schemas.microsoft.com/office/drawing/2014/main" id="{AB395F5F-1E3B-0844-BBBC-C58305014CE2}"/>
              </a:ext>
            </a:extLst>
          </p:cNvPr>
          <p:cNvSpPr txBox="1">
            <a:spLocks/>
          </p:cNvSpPr>
          <p:nvPr/>
        </p:nvSpPr>
        <p:spPr>
          <a:xfrm>
            <a:off x="418997" y="1366621"/>
            <a:ext cx="7555422" cy="838581"/>
          </a:xfrm>
          <a:prstGeom prst="rect">
            <a:avLst/>
          </a:prstGeom>
        </p:spPr>
        <p:txBody>
          <a:bodyPr vert="horz" lIns="244644" tIns="122322" rIns="244644" bIns="122322" rtlCol="0">
            <a:normAutofit lnSpcReduction="10000"/>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3488" dirty="0">
                <a:solidFill>
                  <a:srgbClr val="C00000"/>
                </a:solidFill>
                <a:latin typeface="Calibri" panose="020F0502020204030204" pitchFamily="34" charset="0"/>
                <a:cs typeface="Calibri" panose="020F0502020204030204" pitchFamily="34" charset="0"/>
              </a:rPr>
              <a:t>Transfer</a:t>
            </a:r>
            <a:r>
              <a:rPr lang="en-US" sz="3488" dirty="0">
                <a:solidFill>
                  <a:schemeClr val="tx1">
                    <a:lumMod val="75000"/>
                    <a:lumOff val="25000"/>
                  </a:schemeClr>
                </a:solidFill>
                <a:latin typeface="Calibri" panose="020F0502020204030204" pitchFamily="34" charset="0"/>
                <a:cs typeface="Calibri" panose="020F0502020204030204" pitchFamily="34" charset="0"/>
              </a:rPr>
              <a:t> students</a:t>
            </a:r>
          </a:p>
        </p:txBody>
      </p:sp>
      <p:cxnSp>
        <p:nvCxnSpPr>
          <p:cNvPr id="3" name="Straight Connector 2">
            <a:extLst>
              <a:ext uri="{FF2B5EF4-FFF2-40B4-BE49-F238E27FC236}">
                <a16:creationId xmlns:a16="http://schemas.microsoft.com/office/drawing/2014/main" id="{66950B32-A2A7-F14E-AA1B-9276D14F4E32}"/>
              </a:ext>
            </a:extLst>
          </p:cNvPr>
          <p:cNvCxnSpPr/>
          <p:nvPr/>
        </p:nvCxnSpPr>
        <p:spPr>
          <a:xfrm>
            <a:off x="0" y="2249641"/>
            <a:ext cx="18288000" cy="0"/>
          </a:xfrm>
          <a:prstGeom prst="line">
            <a:avLst/>
          </a:prstGeom>
          <a:ln w="31750">
            <a:solidFill>
              <a:srgbClr val="F7CF47"/>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593AB26-A5F3-974A-B790-4803484624C9}"/>
              </a:ext>
            </a:extLst>
          </p:cNvPr>
          <p:cNvSpPr/>
          <p:nvPr/>
        </p:nvSpPr>
        <p:spPr>
          <a:xfrm>
            <a:off x="0" y="13641806"/>
            <a:ext cx="18288000" cy="8725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pic>
        <p:nvPicPr>
          <p:cNvPr id="11" name="Picture 10">
            <a:extLst>
              <a:ext uri="{FF2B5EF4-FFF2-40B4-BE49-F238E27FC236}">
                <a16:creationId xmlns:a16="http://schemas.microsoft.com/office/drawing/2014/main" id="{A7B6BE99-5D07-DB43-AE1C-94AE6661A8A3}"/>
              </a:ext>
            </a:extLst>
          </p:cNvPr>
          <p:cNvPicPr>
            <a:picLocks noChangeAspect="1"/>
          </p:cNvPicPr>
          <p:nvPr/>
        </p:nvPicPr>
        <p:blipFill>
          <a:blip r:embed="rId3"/>
          <a:stretch>
            <a:fillRect/>
          </a:stretch>
        </p:blipFill>
        <p:spPr>
          <a:xfrm>
            <a:off x="15318482" y="12952871"/>
            <a:ext cx="2608910" cy="480722"/>
          </a:xfrm>
          <a:prstGeom prst="rect">
            <a:avLst/>
          </a:prstGeom>
        </p:spPr>
      </p:pic>
      <p:sp>
        <p:nvSpPr>
          <p:cNvPr id="8" name="Title 1">
            <a:extLst>
              <a:ext uri="{FF2B5EF4-FFF2-40B4-BE49-F238E27FC236}">
                <a16:creationId xmlns:a16="http://schemas.microsoft.com/office/drawing/2014/main" id="{6B39B4E9-1659-7542-8899-D6118FB4EC0B}"/>
              </a:ext>
            </a:extLst>
          </p:cNvPr>
          <p:cNvSpPr txBox="1">
            <a:spLocks/>
          </p:cNvSpPr>
          <p:nvPr/>
        </p:nvSpPr>
        <p:spPr>
          <a:xfrm>
            <a:off x="418997" y="300654"/>
            <a:ext cx="13794686" cy="1275042"/>
          </a:xfrm>
          <a:prstGeom prst="rect">
            <a:avLst/>
          </a:prstGeom>
        </p:spPr>
        <p:txBody>
          <a:bodyPr vert="horz" lIns="244644" tIns="122322" rIns="244644" bIns="122322" rtlCol="0" anchor="ctr">
            <a:noAutofit/>
          </a:bodyPr>
          <a:lstStyle>
            <a:lvl1pPr algn="ctr" defTabSz="1087444" rtl="0" eaLnBrk="1" latinLnBrk="0" hangingPunct="1">
              <a:spcBef>
                <a:spcPct val="0"/>
              </a:spcBef>
              <a:buNone/>
              <a:defRPr sz="6000" kern="1200">
                <a:solidFill>
                  <a:schemeClr val="bg2"/>
                </a:solidFill>
                <a:latin typeface="Futura Bk BT Book"/>
                <a:ea typeface="+mj-ea"/>
                <a:cs typeface="Open Sans"/>
              </a:defRPr>
            </a:lvl1pPr>
          </a:lstStyle>
          <a:p>
            <a:pPr algn="l"/>
            <a:r>
              <a:rPr lang="en-US" b="1" dirty="0">
                <a:solidFill>
                  <a:schemeClr val="tx1"/>
                </a:solidFill>
                <a:latin typeface="FuturaBT Book" panose="020B0502020204020303" pitchFamily="34" charset="77"/>
                <a:cs typeface="Futura Medium" panose="020B0602020204020303" pitchFamily="34" charset="-79"/>
              </a:rPr>
              <a:t>Professional Growth</a:t>
            </a:r>
          </a:p>
        </p:txBody>
      </p:sp>
      <p:sp>
        <p:nvSpPr>
          <p:cNvPr id="6" name="TextBox 5">
            <a:extLst>
              <a:ext uri="{FF2B5EF4-FFF2-40B4-BE49-F238E27FC236}">
                <a16:creationId xmlns:a16="http://schemas.microsoft.com/office/drawing/2014/main" id="{3DD26E6A-C748-CB37-A9CE-21BA33E582E1}"/>
              </a:ext>
            </a:extLst>
          </p:cNvPr>
          <p:cNvSpPr txBox="1"/>
          <p:nvPr/>
        </p:nvSpPr>
        <p:spPr>
          <a:xfrm>
            <a:off x="8697432" y="6411432"/>
            <a:ext cx="65" cy="738664"/>
          </a:xfrm>
          <a:prstGeom prst="rect">
            <a:avLst/>
          </a:prstGeom>
          <a:noFill/>
        </p:spPr>
        <p:txBody>
          <a:bodyPr wrap="none" lIns="0" tIns="0" rIns="0" bIns="0" rtlCol="0">
            <a:spAutoFit/>
          </a:bodyPr>
          <a:lstStyle/>
          <a:p>
            <a:endParaRPr lang="en-US" dirty="0"/>
          </a:p>
        </p:txBody>
      </p:sp>
      <p:sp>
        <p:nvSpPr>
          <p:cNvPr id="4" name="Content Placeholder 3">
            <a:extLst>
              <a:ext uri="{FF2B5EF4-FFF2-40B4-BE49-F238E27FC236}">
                <a16:creationId xmlns:a16="http://schemas.microsoft.com/office/drawing/2014/main" id="{BBBA6DD0-F8B0-3B0F-3DDD-D7C859DCA601}"/>
              </a:ext>
            </a:extLst>
          </p:cNvPr>
          <p:cNvSpPr>
            <a:spLocks noGrp="1"/>
          </p:cNvSpPr>
          <p:nvPr>
            <p:ph sz="half" idx="1"/>
          </p:nvPr>
        </p:nvSpPr>
        <p:spPr>
          <a:xfrm>
            <a:off x="5827364" y="3128867"/>
            <a:ext cx="4788975" cy="9051925"/>
          </a:xfrm>
        </p:spPr>
        <p:txBody>
          <a:bodyPr>
            <a:noAutofit/>
          </a:bodyPr>
          <a:lstStyle/>
          <a:p>
            <a:pPr marL="0" indent="0">
              <a:buNone/>
            </a:pPr>
            <a:r>
              <a:rPr lang="en-US" sz="2400" dirty="0"/>
              <a:t>Transfer students were also more excited about their career/professional development and finding employment opportunities related to their major. </a:t>
            </a:r>
          </a:p>
        </p:txBody>
      </p:sp>
      <p:sp>
        <p:nvSpPr>
          <p:cNvPr id="7" name="Content Placeholder 6">
            <a:extLst>
              <a:ext uri="{FF2B5EF4-FFF2-40B4-BE49-F238E27FC236}">
                <a16:creationId xmlns:a16="http://schemas.microsoft.com/office/drawing/2014/main" id="{042B6609-16E4-F403-E5EB-C10BBDCA2251}"/>
              </a:ext>
            </a:extLst>
          </p:cNvPr>
          <p:cNvSpPr>
            <a:spLocks noGrp="1"/>
          </p:cNvSpPr>
          <p:nvPr>
            <p:ph sz="half" idx="2"/>
          </p:nvPr>
        </p:nvSpPr>
        <p:spPr>
          <a:xfrm>
            <a:off x="695740" y="3200404"/>
            <a:ext cx="5131624" cy="9051925"/>
          </a:xfrm>
        </p:spPr>
        <p:txBody>
          <a:bodyPr>
            <a:noAutofit/>
          </a:bodyPr>
          <a:lstStyle/>
          <a:p>
            <a:pPr marL="0" indent="0">
              <a:buNone/>
            </a:pPr>
            <a:r>
              <a:rPr lang="en-US" sz="4000" dirty="0">
                <a:solidFill>
                  <a:schemeClr val="bg1">
                    <a:lumMod val="75000"/>
                  </a:schemeClr>
                </a:solidFill>
              </a:rPr>
              <a:t>Social Interaction</a:t>
            </a:r>
          </a:p>
          <a:p>
            <a:pPr marL="0" indent="0">
              <a:buNone/>
            </a:pPr>
            <a:r>
              <a:rPr lang="en-US" sz="4000" dirty="0">
                <a:solidFill>
                  <a:schemeClr val="bg1">
                    <a:lumMod val="75000"/>
                  </a:schemeClr>
                </a:solidFill>
              </a:rPr>
              <a:t>Academic Preparation</a:t>
            </a:r>
          </a:p>
          <a:p>
            <a:pPr marL="0" indent="0">
              <a:buNone/>
            </a:pPr>
            <a:r>
              <a:rPr lang="en-US" sz="4000" dirty="0">
                <a:solidFill>
                  <a:schemeClr val="bg1">
                    <a:lumMod val="75000"/>
                  </a:schemeClr>
                </a:solidFill>
              </a:rPr>
              <a:t>Mental Health</a:t>
            </a:r>
          </a:p>
          <a:p>
            <a:pPr marL="0" indent="0">
              <a:buNone/>
            </a:pPr>
            <a:r>
              <a:rPr lang="en-US" sz="4000" dirty="0">
                <a:solidFill>
                  <a:schemeClr val="bg1">
                    <a:lumMod val="75000"/>
                  </a:schemeClr>
                </a:solidFill>
              </a:rPr>
              <a:t>Time Management</a:t>
            </a:r>
          </a:p>
          <a:p>
            <a:pPr marL="0" indent="0">
              <a:buNone/>
            </a:pPr>
            <a:r>
              <a:rPr lang="en-US" sz="4000" dirty="0">
                <a:solidFill>
                  <a:schemeClr val="bg1">
                    <a:lumMod val="75000"/>
                  </a:schemeClr>
                </a:solidFill>
              </a:rPr>
              <a:t>Financial Concerns</a:t>
            </a:r>
          </a:p>
          <a:p>
            <a:pPr marL="0" indent="0">
              <a:buNone/>
            </a:pPr>
            <a:r>
              <a:rPr lang="en-US" sz="4000" dirty="0"/>
              <a:t>Professional Growth</a:t>
            </a:r>
          </a:p>
          <a:p>
            <a:pPr marL="0" indent="0">
              <a:buNone/>
            </a:pPr>
            <a:r>
              <a:rPr lang="en-US" sz="4000" dirty="0">
                <a:solidFill>
                  <a:schemeClr val="bg1">
                    <a:lumMod val="75000"/>
                  </a:schemeClr>
                </a:solidFill>
              </a:rPr>
              <a:t>Personal Growth</a:t>
            </a:r>
          </a:p>
          <a:p>
            <a:pPr marL="0" indent="0">
              <a:buNone/>
            </a:pPr>
            <a:endParaRPr lang="en-US" sz="4000" dirty="0"/>
          </a:p>
        </p:txBody>
      </p:sp>
      <p:sp>
        <p:nvSpPr>
          <p:cNvPr id="2" name="Content Placeholder 6">
            <a:extLst>
              <a:ext uri="{FF2B5EF4-FFF2-40B4-BE49-F238E27FC236}">
                <a16:creationId xmlns:a16="http://schemas.microsoft.com/office/drawing/2014/main" id="{DBFE5301-74CB-98E1-92DF-7C96F7DE1AE2}"/>
              </a:ext>
            </a:extLst>
          </p:cNvPr>
          <p:cNvSpPr txBox="1">
            <a:spLocks/>
          </p:cNvSpPr>
          <p:nvPr/>
        </p:nvSpPr>
        <p:spPr>
          <a:xfrm>
            <a:off x="10765475" y="3128867"/>
            <a:ext cx="5857462" cy="9051925"/>
          </a:xfrm>
          <a:prstGeom prst="rect">
            <a:avLst/>
          </a:prstGeom>
        </p:spPr>
        <p:txBody>
          <a:bodyPr vert="horz" lIns="243852" tIns="121926" rIns="243852" bIns="121926" rtlCol="0">
            <a:normAutofit/>
          </a:bodyPr>
          <a:lstStyle>
            <a:lvl1pPr marL="685743" indent="-685743" algn="l" defTabSz="914324" rtl="0" eaLnBrk="1" latinLnBrk="0" hangingPunct="1">
              <a:spcBef>
                <a:spcPct val="20000"/>
              </a:spcBef>
              <a:buFont typeface="Arial"/>
              <a:buChar char="•"/>
              <a:defRPr sz="5624" kern="1200">
                <a:solidFill>
                  <a:schemeClr val="tx1"/>
                </a:solidFill>
                <a:latin typeface="+mn-lt"/>
                <a:ea typeface="+mn-ea"/>
                <a:cs typeface="+mn-cs"/>
              </a:defRPr>
            </a:lvl1pPr>
            <a:lvl2pPr marL="1485776" indent="-571452" algn="l" defTabSz="914324" rtl="0" eaLnBrk="1" latinLnBrk="0" hangingPunct="1">
              <a:spcBef>
                <a:spcPct val="20000"/>
              </a:spcBef>
              <a:buFont typeface="Arial"/>
              <a:buChar char="–"/>
              <a:defRPr sz="4799" kern="1200">
                <a:solidFill>
                  <a:schemeClr val="tx1"/>
                </a:solidFill>
                <a:latin typeface="+mn-lt"/>
                <a:ea typeface="+mn-ea"/>
                <a:cs typeface="+mn-cs"/>
              </a:defRPr>
            </a:lvl2pPr>
            <a:lvl3pPr marL="2285809" indent="-457162" algn="l" defTabSz="914324" rtl="0" eaLnBrk="1" latinLnBrk="0" hangingPunct="1">
              <a:spcBef>
                <a:spcPct val="20000"/>
              </a:spcBef>
              <a:buFont typeface="Arial"/>
              <a:buChar char="•"/>
              <a:defRPr sz="3974" kern="1200">
                <a:solidFill>
                  <a:schemeClr val="tx1"/>
                </a:solidFill>
                <a:latin typeface="+mn-lt"/>
                <a:ea typeface="+mn-ea"/>
                <a:cs typeface="+mn-cs"/>
              </a:defRPr>
            </a:lvl3pPr>
            <a:lvl4pPr marL="3200133" indent="-457162" algn="l" defTabSz="914324" rtl="0" eaLnBrk="1" latinLnBrk="0" hangingPunct="1">
              <a:spcBef>
                <a:spcPct val="20000"/>
              </a:spcBef>
              <a:buFont typeface="Arial"/>
              <a:buChar char="–"/>
              <a:defRPr sz="3600" kern="1200">
                <a:solidFill>
                  <a:schemeClr val="tx1"/>
                </a:solidFill>
                <a:latin typeface="+mn-lt"/>
                <a:ea typeface="+mn-ea"/>
                <a:cs typeface="+mn-cs"/>
              </a:defRPr>
            </a:lvl4pPr>
            <a:lvl5pPr marL="4114457" indent="-457162" algn="l" defTabSz="914324" rtl="0" eaLnBrk="1" latinLnBrk="0" hangingPunct="1">
              <a:spcBef>
                <a:spcPct val="20000"/>
              </a:spcBef>
              <a:buFont typeface="Arial"/>
              <a:buChar char="»"/>
              <a:defRPr sz="3600" kern="1200">
                <a:solidFill>
                  <a:schemeClr val="tx1"/>
                </a:solidFill>
                <a:latin typeface="+mn-lt"/>
                <a:ea typeface="+mn-ea"/>
                <a:cs typeface="+mn-cs"/>
              </a:defRPr>
            </a:lvl5pPr>
            <a:lvl6pPr marL="5028781" indent="-457162" algn="l" defTabSz="914324" rtl="0" eaLnBrk="1" latinLnBrk="0" hangingPunct="1">
              <a:spcBef>
                <a:spcPct val="20000"/>
              </a:spcBef>
              <a:buFont typeface="Arial"/>
              <a:buChar char="•"/>
              <a:defRPr sz="3600" kern="1200">
                <a:solidFill>
                  <a:schemeClr val="tx1"/>
                </a:solidFill>
                <a:latin typeface="+mn-lt"/>
                <a:ea typeface="+mn-ea"/>
                <a:cs typeface="+mn-cs"/>
              </a:defRPr>
            </a:lvl6pPr>
            <a:lvl7pPr marL="5943104" indent="-457162" algn="l" defTabSz="914324" rtl="0" eaLnBrk="1" latinLnBrk="0" hangingPunct="1">
              <a:spcBef>
                <a:spcPct val="20000"/>
              </a:spcBef>
              <a:buFont typeface="Arial"/>
              <a:buChar char="•"/>
              <a:defRPr sz="3600" kern="1200">
                <a:solidFill>
                  <a:schemeClr val="tx1"/>
                </a:solidFill>
                <a:latin typeface="+mn-lt"/>
                <a:ea typeface="+mn-ea"/>
                <a:cs typeface="+mn-cs"/>
              </a:defRPr>
            </a:lvl7pPr>
            <a:lvl8pPr marL="6857428" indent="-457162" algn="l" defTabSz="914324" rtl="0" eaLnBrk="1" latinLnBrk="0" hangingPunct="1">
              <a:spcBef>
                <a:spcPct val="20000"/>
              </a:spcBef>
              <a:buFont typeface="Arial"/>
              <a:buChar char="•"/>
              <a:defRPr sz="3600" kern="1200">
                <a:solidFill>
                  <a:schemeClr val="tx1"/>
                </a:solidFill>
                <a:latin typeface="+mn-lt"/>
                <a:ea typeface="+mn-ea"/>
                <a:cs typeface="+mn-cs"/>
              </a:defRPr>
            </a:lvl8pPr>
            <a:lvl9pPr marL="7771752" indent="-457162" algn="l" defTabSz="914324" rtl="0" eaLnBrk="1" latinLnBrk="0" hangingPunct="1">
              <a:spcBef>
                <a:spcPct val="20000"/>
              </a:spcBef>
              <a:buFont typeface="Arial"/>
              <a:buChar char="•"/>
              <a:defRPr sz="3600" kern="1200">
                <a:solidFill>
                  <a:schemeClr val="tx1"/>
                </a:solidFill>
                <a:latin typeface="+mn-lt"/>
                <a:ea typeface="+mn-ea"/>
                <a:cs typeface="+mn-cs"/>
              </a:defRPr>
            </a:lvl9pPr>
          </a:lstStyle>
          <a:p>
            <a:pPr marL="0" indent="0">
              <a:buFont typeface="Arial"/>
              <a:buNone/>
            </a:pPr>
            <a:r>
              <a:rPr lang="en-US" sz="2000" i="1" dirty="0">
                <a:solidFill>
                  <a:schemeClr val="accent2"/>
                </a:solidFill>
              </a:rPr>
              <a:t>“I'm looking forward to a successful school year and learn new things about my major.”</a:t>
            </a:r>
          </a:p>
          <a:p>
            <a:pPr marL="0" indent="0">
              <a:buFont typeface="Arial"/>
              <a:buNone/>
            </a:pPr>
            <a:endParaRPr lang="en-US" sz="2000" i="1" dirty="0">
              <a:solidFill>
                <a:schemeClr val="accent2"/>
              </a:solidFill>
            </a:endParaRPr>
          </a:p>
          <a:p>
            <a:pPr marL="0" indent="0">
              <a:buFont typeface="Arial"/>
              <a:buNone/>
            </a:pPr>
            <a:r>
              <a:rPr lang="en-US" sz="2000" i="1" dirty="0">
                <a:solidFill>
                  <a:schemeClr val="accent2"/>
                </a:solidFill>
              </a:rPr>
              <a:t>“I'm looking forward to learning more about social work and what avenues of career paths I can choose.”</a:t>
            </a:r>
          </a:p>
          <a:p>
            <a:pPr marL="0" indent="0">
              <a:buFont typeface="Arial"/>
              <a:buNone/>
            </a:pPr>
            <a:endParaRPr lang="en-US" sz="2000" i="1" dirty="0">
              <a:solidFill>
                <a:schemeClr val="accent2"/>
              </a:solidFill>
            </a:endParaRPr>
          </a:p>
          <a:p>
            <a:pPr marL="0" indent="0">
              <a:buFont typeface="Arial"/>
              <a:buNone/>
            </a:pPr>
            <a:endParaRPr lang="en-US" sz="2000" i="1" dirty="0">
              <a:solidFill>
                <a:schemeClr val="accent2"/>
              </a:solidFill>
            </a:endParaRPr>
          </a:p>
        </p:txBody>
      </p:sp>
    </p:spTree>
    <p:extLst>
      <p:ext uri="{BB962C8B-B14F-4D97-AF65-F5344CB8AC3E}">
        <p14:creationId xmlns:p14="http://schemas.microsoft.com/office/powerpoint/2010/main" val="20281582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ubtitle 2">
            <a:extLst>
              <a:ext uri="{FF2B5EF4-FFF2-40B4-BE49-F238E27FC236}">
                <a16:creationId xmlns:a16="http://schemas.microsoft.com/office/drawing/2014/main" id="{AB395F5F-1E3B-0844-BBBC-C58305014CE2}"/>
              </a:ext>
            </a:extLst>
          </p:cNvPr>
          <p:cNvSpPr txBox="1">
            <a:spLocks/>
          </p:cNvSpPr>
          <p:nvPr/>
        </p:nvSpPr>
        <p:spPr>
          <a:xfrm>
            <a:off x="418997" y="1366621"/>
            <a:ext cx="7555422" cy="838581"/>
          </a:xfrm>
          <a:prstGeom prst="rect">
            <a:avLst/>
          </a:prstGeom>
        </p:spPr>
        <p:txBody>
          <a:bodyPr vert="horz" lIns="244644" tIns="122322" rIns="244644" bIns="122322" rtlCol="0">
            <a:normAutofit lnSpcReduction="10000"/>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3488" dirty="0">
                <a:solidFill>
                  <a:srgbClr val="C00000"/>
                </a:solidFill>
                <a:latin typeface="Calibri" panose="020F0502020204030204" pitchFamily="34" charset="0"/>
                <a:cs typeface="Calibri" panose="020F0502020204030204" pitchFamily="34" charset="0"/>
              </a:rPr>
              <a:t>Transfer</a:t>
            </a:r>
            <a:r>
              <a:rPr lang="en-US" sz="3488" dirty="0">
                <a:solidFill>
                  <a:schemeClr val="tx1">
                    <a:lumMod val="75000"/>
                    <a:lumOff val="25000"/>
                  </a:schemeClr>
                </a:solidFill>
                <a:latin typeface="Calibri" panose="020F0502020204030204" pitchFamily="34" charset="0"/>
                <a:cs typeface="Calibri" panose="020F0502020204030204" pitchFamily="34" charset="0"/>
              </a:rPr>
              <a:t> students</a:t>
            </a:r>
          </a:p>
        </p:txBody>
      </p:sp>
      <p:cxnSp>
        <p:nvCxnSpPr>
          <p:cNvPr id="3" name="Straight Connector 2">
            <a:extLst>
              <a:ext uri="{FF2B5EF4-FFF2-40B4-BE49-F238E27FC236}">
                <a16:creationId xmlns:a16="http://schemas.microsoft.com/office/drawing/2014/main" id="{66950B32-A2A7-F14E-AA1B-9276D14F4E32}"/>
              </a:ext>
            </a:extLst>
          </p:cNvPr>
          <p:cNvCxnSpPr/>
          <p:nvPr/>
        </p:nvCxnSpPr>
        <p:spPr>
          <a:xfrm>
            <a:off x="0" y="2249641"/>
            <a:ext cx="18288000" cy="0"/>
          </a:xfrm>
          <a:prstGeom prst="line">
            <a:avLst/>
          </a:prstGeom>
          <a:ln w="31750">
            <a:solidFill>
              <a:srgbClr val="F7CF47"/>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593AB26-A5F3-974A-B790-4803484624C9}"/>
              </a:ext>
            </a:extLst>
          </p:cNvPr>
          <p:cNvSpPr/>
          <p:nvPr/>
        </p:nvSpPr>
        <p:spPr>
          <a:xfrm>
            <a:off x="0" y="13641806"/>
            <a:ext cx="18288000" cy="8725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pic>
        <p:nvPicPr>
          <p:cNvPr id="11" name="Picture 10">
            <a:extLst>
              <a:ext uri="{FF2B5EF4-FFF2-40B4-BE49-F238E27FC236}">
                <a16:creationId xmlns:a16="http://schemas.microsoft.com/office/drawing/2014/main" id="{A7B6BE99-5D07-DB43-AE1C-94AE6661A8A3}"/>
              </a:ext>
            </a:extLst>
          </p:cNvPr>
          <p:cNvPicPr>
            <a:picLocks noChangeAspect="1"/>
          </p:cNvPicPr>
          <p:nvPr/>
        </p:nvPicPr>
        <p:blipFill>
          <a:blip r:embed="rId3"/>
          <a:stretch>
            <a:fillRect/>
          </a:stretch>
        </p:blipFill>
        <p:spPr>
          <a:xfrm>
            <a:off x="15318482" y="12952871"/>
            <a:ext cx="2608910" cy="480722"/>
          </a:xfrm>
          <a:prstGeom prst="rect">
            <a:avLst/>
          </a:prstGeom>
        </p:spPr>
      </p:pic>
      <p:sp>
        <p:nvSpPr>
          <p:cNvPr id="8" name="Title 1">
            <a:extLst>
              <a:ext uri="{FF2B5EF4-FFF2-40B4-BE49-F238E27FC236}">
                <a16:creationId xmlns:a16="http://schemas.microsoft.com/office/drawing/2014/main" id="{6B39B4E9-1659-7542-8899-D6118FB4EC0B}"/>
              </a:ext>
            </a:extLst>
          </p:cNvPr>
          <p:cNvSpPr txBox="1">
            <a:spLocks/>
          </p:cNvSpPr>
          <p:nvPr/>
        </p:nvSpPr>
        <p:spPr>
          <a:xfrm>
            <a:off x="418997" y="300654"/>
            <a:ext cx="13794686" cy="1275042"/>
          </a:xfrm>
          <a:prstGeom prst="rect">
            <a:avLst/>
          </a:prstGeom>
        </p:spPr>
        <p:txBody>
          <a:bodyPr vert="horz" lIns="244644" tIns="122322" rIns="244644" bIns="122322" rtlCol="0" anchor="ctr">
            <a:noAutofit/>
          </a:bodyPr>
          <a:lstStyle>
            <a:lvl1pPr algn="ctr" defTabSz="1087444" rtl="0" eaLnBrk="1" latinLnBrk="0" hangingPunct="1">
              <a:spcBef>
                <a:spcPct val="0"/>
              </a:spcBef>
              <a:buNone/>
              <a:defRPr sz="6000" kern="1200">
                <a:solidFill>
                  <a:schemeClr val="bg2"/>
                </a:solidFill>
                <a:latin typeface="Futura Bk BT Book"/>
                <a:ea typeface="+mj-ea"/>
                <a:cs typeface="Open Sans"/>
              </a:defRPr>
            </a:lvl1pPr>
          </a:lstStyle>
          <a:p>
            <a:pPr algn="l"/>
            <a:r>
              <a:rPr lang="en-US" b="1" dirty="0">
                <a:solidFill>
                  <a:schemeClr val="tx1"/>
                </a:solidFill>
                <a:latin typeface="FuturaBT Book" panose="020B0502020204020303" pitchFamily="34" charset="77"/>
                <a:cs typeface="Futura Medium" panose="020B0602020204020303" pitchFamily="34" charset="-79"/>
              </a:rPr>
              <a:t>Professional Growth</a:t>
            </a:r>
          </a:p>
        </p:txBody>
      </p:sp>
      <p:sp>
        <p:nvSpPr>
          <p:cNvPr id="6" name="TextBox 5">
            <a:extLst>
              <a:ext uri="{FF2B5EF4-FFF2-40B4-BE49-F238E27FC236}">
                <a16:creationId xmlns:a16="http://schemas.microsoft.com/office/drawing/2014/main" id="{3DD26E6A-C748-CB37-A9CE-21BA33E582E1}"/>
              </a:ext>
            </a:extLst>
          </p:cNvPr>
          <p:cNvSpPr txBox="1"/>
          <p:nvPr/>
        </p:nvSpPr>
        <p:spPr>
          <a:xfrm>
            <a:off x="8697432" y="6411432"/>
            <a:ext cx="65" cy="738664"/>
          </a:xfrm>
          <a:prstGeom prst="rect">
            <a:avLst/>
          </a:prstGeom>
          <a:noFill/>
        </p:spPr>
        <p:txBody>
          <a:bodyPr wrap="none" lIns="0" tIns="0" rIns="0" bIns="0" rtlCol="0">
            <a:spAutoFit/>
          </a:bodyPr>
          <a:lstStyle/>
          <a:p>
            <a:endParaRPr lang="en-US" dirty="0"/>
          </a:p>
        </p:txBody>
      </p:sp>
      <p:sp>
        <p:nvSpPr>
          <p:cNvPr id="4" name="Content Placeholder 3">
            <a:extLst>
              <a:ext uri="{FF2B5EF4-FFF2-40B4-BE49-F238E27FC236}">
                <a16:creationId xmlns:a16="http://schemas.microsoft.com/office/drawing/2014/main" id="{BBBA6DD0-F8B0-3B0F-3DDD-D7C859DCA601}"/>
              </a:ext>
            </a:extLst>
          </p:cNvPr>
          <p:cNvSpPr>
            <a:spLocks noGrp="1"/>
          </p:cNvSpPr>
          <p:nvPr>
            <p:ph sz="half" idx="1"/>
          </p:nvPr>
        </p:nvSpPr>
        <p:spPr>
          <a:xfrm>
            <a:off x="5827364" y="3128867"/>
            <a:ext cx="4788975" cy="9051925"/>
          </a:xfrm>
        </p:spPr>
        <p:txBody>
          <a:bodyPr>
            <a:noAutofit/>
          </a:bodyPr>
          <a:lstStyle/>
          <a:p>
            <a:pPr marL="0" indent="0">
              <a:buNone/>
            </a:pPr>
            <a:r>
              <a:rPr lang="en-US" sz="2400" dirty="0"/>
              <a:t>The final common theme among Transfer student responses were related to related to social interaction and career growth. Many students hope to grow as a person with attributes related to being confident, pushing themselves, and understanding their own strengths &amp; weaknesses.</a:t>
            </a:r>
          </a:p>
        </p:txBody>
      </p:sp>
      <p:sp>
        <p:nvSpPr>
          <p:cNvPr id="7" name="Content Placeholder 6">
            <a:extLst>
              <a:ext uri="{FF2B5EF4-FFF2-40B4-BE49-F238E27FC236}">
                <a16:creationId xmlns:a16="http://schemas.microsoft.com/office/drawing/2014/main" id="{042B6609-16E4-F403-E5EB-C10BBDCA2251}"/>
              </a:ext>
            </a:extLst>
          </p:cNvPr>
          <p:cNvSpPr>
            <a:spLocks noGrp="1"/>
          </p:cNvSpPr>
          <p:nvPr>
            <p:ph sz="half" idx="2"/>
          </p:nvPr>
        </p:nvSpPr>
        <p:spPr>
          <a:xfrm>
            <a:off x="695740" y="3200404"/>
            <a:ext cx="5131624" cy="9051925"/>
          </a:xfrm>
        </p:spPr>
        <p:txBody>
          <a:bodyPr>
            <a:noAutofit/>
          </a:bodyPr>
          <a:lstStyle/>
          <a:p>
            <a:pPr marL="0" indent="0">
              <a:buNone/>
            </a:pPr>
            <a:r>
              <a:rPr lang="en-US" sz="4000" dirty="0">
                <a:solidFill>
                  <a:schemeClr val="bg1">
                    <a:lumMod val="75000"/>
                  </a:schemeClr>
                </a:solidFill>
              </a:rPr>
              <a:t>Social Interaction</a:t>
            </a:r>
          </a:p>
          <a:p>
            <a:pPr marL="0" indent="0">
              <a:buNone/>
            </a:pPr>
            <a:r>
              <a:rPr lang="en-US" sz="4000" dirty="0">
                <a:solidFill>
                  <a:schemeClr val="bg1">
                    <a:lumMod val="75000"/>
                  </a:schemeClr>
                </a:solidFill>
              </a:rPr>
              <a:t>Academic Preparation</a:t>
            </a:r>
          </a:p>
          <a:p>
            <a:pPr marL="0" indent="0">
              <a:buNone/>
            </a:pPr>
            <a:r>
              <a:rPr lang="en-US" sz="4000" dirty="0">
                <a:solidFill>
                  <a:schemeClr val="bg1">
                    <a:lumMod val="75000"/>
                  </a:schemeClr>
                </a:solidFill>
              </a:rPr>
              <a:t>Mental Health</a:t>
            </a:r>
          </a:p>
          <a:p>
            <a:pPr marL="0" indent="0">
              <a:buNone/>
            </a:pPr>
            <a:r>
              <a:rPr lang="en-US" sz="4000" dirty="0">
                <a:solidFill>
                  <a:schemeClr val="bg1">
                    <a:lumMod val="75000"/>
                  </a:schemeClr>
                </a:solidFill>
              </a:rPr>
              <a:t>Time Management</a:t>
            </a:r>
          </a:p>
          <a:p>
            <a:pPr marL="0" indent="0">
              <a:buNone/>
            </a:pPr>
            <a:r>
              <a:rPr lang="en-US" sz="4000" dirty="0">
                <a:solidFill>
                  <a:schemeClr val="bg1">
                    <a:lumMod val="75000"/>
                  </a:schemeClr>
                </a:solidFill>
              </a:rPr>
              <a:t>Financial Concerns</a:t>
            </a:r>
          </a:p>
          <a:p>
            <a:pPr marL="0" indent="0">
              <a:buNone/>
            </a:pPr>
            <a:r>
              <a:rPr lang="en-US" sz="4000" dirty="0">
                <a:solidFill>
                  <a:schemeClr val="bg1">
                    <a:lumMod val="75000"/>
                  </a:schemeClr>
                </a:solidFill>
              </a:rPr>
              <a:t>Professional Growth</a:t>
            </a:r>
          </a:p>
          <a:p>
            <a:pPr marL="0" indent="0">
              <a:buNone/>
            </a:pPr>
            <a:r>
              <a:rPr lang="en-US" sz="4000" dirty="0"/>
              <a:t>Personal Growth</a:t>
            </a:r>
          </a:p>
          <a:p>
            <a:pPr marL="0" indent="0">
              <a:buNone/>
            </a:pPr>
            <a:endParaRPr lang="en-US" sz="4000" dirty="0"/>
          </a:p>
        </p:txBody>
      </p:sp>
      <p:sp>
        <p:nvSpPr>
          <p:cNvPr id="2" name="Content Placeholder 6">
            <a:extLst>
              <a:ext uri="{FF2B5EF4-FFF2-40B4-BE49-F238E27FC236}">
                <a16:creationId xmlns:a16="http://schemas.microsoft.com/office/drawing/2014/main" id="{DBFE5301-74CB-98E1-92DF-7C96F7DE1AE2}"/>
              </a:ext>
            </a:extLst>
          </p:cNvPr>
          <p:cNvSpPr txBox="1">
            <a:spLocks/>
          </p:cNvSpPr>
          <p:nvPr/>
        </p:nvSpPr>
        <p:spPr>
          <a:xfrm>
            <a:off x="10765475" y="3128867"/>
            <a:ext cx="5857462" cy="9051925"/>
          </a:xfrm>
          <a:prstGeom prst="rect">
            <a:avLst/>
          </a:prstGeom>
        </p:spPr>
        <p:txBody>
          <a:bodyPr vert="horz" lIns="243852" tIns="121926" rIns="243852" bIns="121926" rtlCol="0">
            <a:normAutofit/>
          </a:bodyPr>
          <a:lstStyle>
            <a:lvl1pPr marL="685743" indent="-685743" algn="l" defTabSz="914324" rtl="0" eaLnBrk="1" latinLnBrk="0" hangingPunct="1">
              <a:spcBef>
                <a:spcPct val="20000"/>
              </a:spcBef>
              <a:buFont typeface="Arial"/>
              <a:buChar char="•"/>
              <a:defRPr sz="5624" kern="1200">
                <a:solidFill>
                  <a:schemeClr val="tx1"/>
                </a:solidFill>
                <a:latin typeface="+mn-lt"/>
                <a:ea typeface="+mn-ea"/>
                <a:cs typeface="+mn-cs"/>
              </a:defRPr>
            </a:lvl1pPr>
            <a:lvl2pPr marL="1485776" indent="-571452" algn="l" defTabSz="914324" rtl="0" eaLnBrk="1" latinLnBrk="0" hangingPunct="1">
              <a:spcBef>
                <a:spcPct val="20000"/>
              </a:spcBef>
              <a:buFont typeface="Arial"/>
              <a:buChar char="–"/>
              <a:defRPr sz="4799" kern="1200">
                <a:solidFill>
                  <a:schemeClr val="tx1"/>
                </a:solidFill>
                <a:latin typeface="+mn-lt"/>
                <a:ea typeface="+mn-ea"/>
                <a:cs typeface="+mn-cs"/>
              </a:defRPr>
            </a:lvl2pPr>
            <a:lvl3pPr marL="2285809" indent="-457162" algn="l" defTabSz="914324" rtl="0" eaLnBrk="1" latinLnBrk="0" hangingPunct="1">
              <a:spcBef>
                <a:spcPct val="20000"/>
              </a:spcBef>
              <a:buFont typeface="Arial"/>
              <a:buChar char="•"/>
              <a:defRPr sz="3974" kern="1200">
                <a:solidFill>
                  <a:schemeClr val="tx1"/>
                </a:solidFill>
                <a:latin typeface="+mn-lt"/>
                <a:ea typeface="+mn-ea"/>
                <a:cs typeface="+mn-cs"/>
              </a:defRPr>
            </a:lvl3pPr>
            <a:lvl4pPr marL="3200133" indent="-457162" algn="l" defTabSz="914324" rtl="0" eaLnBrk="1" latinLnBrk="0" hangingPunct="1">
              <a:spcBef>
                <a:spcPct val="20000"/>
              </a:spcBef>
              <a:buFont typeface="Arial"/>
              <a:buChar char="–"/>
              <a:defRPr sz="3600" kern="1200">
                <a:solidFill>
                  <a:schemeClr val="tx1"/>
                </a:solidFill>
                <a:latin typeface="+mn-lt"/>
                <a:ea typeface="+mn-ea"/>
                <a:cs typeface="+mn-cs"/>
              </a:defRPr>
            </a:lvl4pPr>
            <a:lvl5pPr marL="4114457" indent="-457162" algn="l" defTabSz="914324" rtl="0" eaLnBrk="1" latinLnBrk="0" hangingPunct="1">
              <a:spcBef>
                <a:spcPct val="20000"/>
              </a:spcBef>
              <a:buFont typeface="Arial"/>
              <a:buChar char="»"/>
              <a:defRPr sz="3600" kern="1200">
                <a:solidFill>
                  <a:schemeClr val="tx1"/>
                </a:solidFill>
                <a:latin typeface="+mn-lt"/>
                <a:ea typeface="+mn-ea"/>
                <a:cs typeface="+mn-cs"/>
              </a:defRPr>
            </a:lvl5pPr>
            <a:lvl6pPr marL="5028781" indent="-457162" algn="l" defTabSz="914324" rtl="0" eaLnBrk="1" latinLnBrk="0" hangingPunct="1">
              <a:spcBef>
                <a:spcPct val="20000"/>
              </a:spcBef>
              <a:buFont typeface="Arial"/>
              <a:buChar char="•"/>
              <a:defRPr sz="3600" kern="1200">
                <a:solidFill>
                  <a:schemeClr val="tx1"/>
                </a:solidFill>
                <a:latin typeface="+mn-lt"/>
                <a:ea typeface="+mn-ea"/>
                <a:cs typeface="+mn-cs"/>
              </a:defRPr>
            </a:lvl6pPr>
            <a:lvl7pPr marL="5943104" indent="-457162" algn="l" defTabSz="914324" rtl="0" eaLnBrk="1" latinLnBrk="0" hangingPunct="1">
              <a:spcBef>
                <a:spcPct val="20000"/>
              </a:spcBef>
              <a:buFont typeface="Arial"/>
              <a:buChar char="•"/>
              <a:defRPr sz="3600" kern="1200">
                <a:solidFill>
                  <a:schemeClr val="tx1"/>
                </a:solidFill>
                <a:latin typeface="+mn-lt"/>
                <a:ea typeface="+mn-ea"/>
                <a:cs typeface="+mn-cs"/>
              </a:defRPr>
            </a:lvl7pPr>
            <a:lvl8pPr marL="6857428" indent="-457162" algn="l" defTabSz="914324" rtl="0" eaLnBrk="1" latinLnBrk="0" hangingPunct="1">
              <a:spcBef>
                <a:spcPct val="20000"/>
              </a:spcBef>
              <a:buFont typeface="Arial"/>
              <a:buChar char="•"/>
              <a:defRPr sz="3600" kern="1200">
                <a:solidFill>
                  <a:schemeClr val="tx1"/>
                </a:solidFill>
                <a:latin typeface="+mn-lt"/>
                <a:ea typeface="+mn-ea"/>
                <a:cs typeface="+mn-cs"/>
              </a:defRPr>
            </a:lvl8pPr>
            <a:lvl9pPr marL="7771752" indent="-457162" algn="l" defTabSz="914324" rtl="0" eaLnBrk="1" latinLnBrk="0" hangingPunct="1">
              <a:spcBef>
                <a:spcPct val="20000"/>
              </a:spcBef>
              <a:buFont typeface="Arial"/>
              <a:buChar char="•"/>
              <a:defRPr sz="3600" kern="1200">
                <a:solidFill>
                  <a:schemeClr val="tx1"/>
                </a:solidFill>
                <a:latin typeface="+mn-lt"/>
                <a:ea typeface="+mn-ea"/>
                <a:cs typeface="+mn-cs"/>
              </a:defRPr>
            </a:lvl9pPr>
          </a:lstStyle>
          <a:p>
            <a:pPr marL="0" indent="0">
              <a:buFont typeface="Arial"/>
              <a:buNone/>
            </a:pPr>
            <a:r>
              <a:rPr lang="en-US" sz="2000" i="1" dirty="0">
                <a:solidFill>
                  <a:schemeClr val="accent2"/>
                </a:solidFill>
              </a:rPr>
              <a:t>“I am looking forward to taking on this new experience and really stepping out of my comfort zone. My biggest concern is not feeling like I belong here.”</a:t>
            </a:r>
          </a:p>
          <a:p>
            <a:pPr marL="0" indent="0">
              <a:buFont typeface="Arial"/>
              <a:buNone/>
            </a:pPr>
            <a:endParaRPr lang="en-US" sz="2000" i="1" dirty="0">
              <a:solidFill>
                <a:schemeClr val="accent2"/>
              </a:solidFill>
            </a:endParaRPr>
          </a:p>
          <a:p>
            <a:pPr marL="0" indent="0">
              <a:buFont typeface="Arial"/>
              <a:buNone/>
            </a:pPr>
            <a:r>
              <a:rPr lang="en-US" sz="2000" i="1" dirty="0">
                <a:solidFill>
                  <a:schemeClr val="accent2"/>
                </a:solidFill>
              </a:rPr>
              <a:t>“I'm looking forward to gaining a better sense of self and understanding my strengths and weaknesses more fully.”</a:t>
            </a:r>
          </a:p>
          <a:p>
            <a:pPr marL="0" indent="0">
              <a:buFont typeface="Arial"/>
              <a:buNone/>
            </a:pPr>
            <a:endParaRPr lang="en-US" sz="2000" i="1" dirty="0">
              <a:solidFill>
                <a:schemeClr val="accent2"/>
              </a:solidFill>
            </a:endParaRPr>
          </a:p>
          <a:p>
            <a:pPr marL="0" indent="0">
              <a:buFont typeface="Arial"/>
              <a:buNone/>
            </a:pPr>
            <a:r>
              <a:rPr lang="en-US" sz="2000" i="1" dirty="0">
                <a:solidFill>
                  <a:schemeClr val="accent2"/>
                </a:solidFill>
              </a:rPr>
              <a:t>“Looking forward to this year is mostly about personal growth and pushing myself to do things I've never done.”</a:t>
            </a:r>
          </a:p>
          <a:p>
            <a:pPr marL="0" indent="0">
              <a:buFont typeface="Arial"/>
              <a:buNone/>
            </a:pPr>
            <a:endParaRPr lang="en-US" sz="2000" i="1" dirty="0">
              <a:solidFill>
                <a:schemeClr val="accent2"/>
              </a:solidFill>
            </a:endParaRPr>
          </a:p>
          <a:p>
            <a:pPr marL="0" indent="0">
              <a:buFont typeface="Arial"/>
              <a:buNone/>
            </a:pPr>
            <a:r>
              <a:rPr lang="en-US" sz="2000" i="1" dirty="0">
                <a:solidFill>
                  <a:schemeClr val="accent2"/>
                </a:solidFill>
              </a:rPr>
              <a:t>“Looking forward to meeting new people and making personal developments.”</a:t>
            </a:r>
          </a:p>
        </p:txBody>
      </p:sp>
    </p:spTree>
    <p:extLst>
      <p:ext uri="{BB962C8B-B14F-4D97-AF65-F5344CB8AC3E}">
        <p14:creationId xmlns:p14="http://schemas.microsoft.com/office/powerpoint/2010/main" val="22686839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C7C4647-23E4-5846-97FC-EE0768357ED9}"/>
              </a:ext>
            </a:extLst>
          </p:cNvPr>
          <p:cNvSpPr txBox="1">
            <a:spLocks/>
          </p:cNvSpPr>
          <p:nvPr/>
        </p:nvSpPr>
        <p:spPr>
          <a:xfrm>
            <a:off x="2038878" y="8423225"/>
            <a:ext cx="13716000" cy="1209314"/>
          </a:xfrm>
          <a:prstGeom prst="rect">
            <a:avLst/>
          </a:prstGeom>
        </p:spPr>
        <p:txBody>
          <a:bodyPr vert="horz" lIns="137160" tIns="68580" rIns="137160" bIns="6858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b="1" dirty="0">
                <a:latin typeface="FuturaBT Book" panose="020B0502020204020303" pitchFamily="34" charset="77"/>
                <a:cs typeface="Futura" panose="020B0602020204020303" pitchFamily="34" charset="-79"/>
              </a:rPr>
              <a:t>For Questions</a:t>
            </a:r>
          </a:p>
          <a:p>
            <a:pPr algn="ctr"/>
            <a:endParaRPr lang="en-US" sz="2400" b="1" dirty="0">
              <a:latin typeface="FuturaBT Book" panose="020B0502020204020303" pitchFamily="34" charset="77"/>
              <a:cs typeface="Futura" panose="020B0602020204020303" pitchFamily="34" charset="-79"/>
            </a:endParaRPr>
          </a:p>
          <a:p>
            <a:pPr algn="ctr"/>
            <a:r>
              <a:rPr lang="en-US" sz="2400" b="1" dirty="0">
                <a:latin typeface="FuturaBT Book" panose="020B0502020204020303" pitchFamily="34" charset="77"/>
                <a:cs typeface="Futura" panose="020B0602020204020303" pitchFamily="34" charset="-79"/>
              </a:rPr>
              <a:t>Contact the Office of Institutional Effectiveness</a:t>
            </a:r>
          </a:p>
          <a:p>
            <a:pPr algn="ctr"/>
            <a:endParaRPr lang="en-US" sz="2400" b="1" i="1" dirty="0">
              <a:latin typeface="FuturaBT Book" panose="020B0502020204020303" pitchFamily="34" charset="77"/>
              <a:cs typeface="Futura" panose="020B0602020204020303" pitchFamily="34" charset="-79"/>
            </a:endParaRPr>
          </a:p>
          <a:p>
            <a:pPr algn="ctr"/>
            <a:r>
              <a:rPr lang="en-US" sz="2400" b="1" i="1" dirty="0">
                <a:latin typeface="FuturaBT Book" panose="020B0502020204020303" pitchFamily="34" charset="77"/>
                <a:cs typeface="Futura" panose="020B0602020204020303" pitchFamily="34" charset="-79"/>
              </a:rPr>
              <a:t>IE@calstatela.edu</a:t>
            </a:r>
          </a:p>
        </p:txBody>
      </p:sp>
      <p:pic>
        <p:nvPicPr>
          <p:cNvPr id="2" name="Picture 1">
            <a:extLst>
              <a:ext uri="{FF2B5EF4-FFF2-40B4-BE49-F238E27FC236}">
                <a16:creationId xmlns:a16="http://schemas.microsoft.com/office/drawing/2014/main" id="{E5CA3D85-4BC7-04F9-23DE-609859896289}"/>
              </a:ext>
            </a:extLst>
          </p:cNvPr>
          <p:cNvPicPr>
            <a:picLocks noChangeAspect="1"/>
          </p:cNvPicPr>
          <p:nvPr/>
        </p:nvPicPr>
        <p:blipFill>
          <a:blip r:embed="rId3"/>
          <a:stretch>
            <a:fillRect/>
          </a:stretch>
        </p:blipFill>
        <p:spPr>
          <a:xfrm>
            <a:off x="7102484" y="3177771"/>
            <a:ext cx="3588787" cy="4301242"/>
          </a:xfrm>
          <a:prstGeom prst="rect">
            <a:avLst/>
          </a:prstGeom>
        </p:spPr>
      </p:pic>
    </p:spTree>
    <p:extLst>
      <p:ext uri="{BB962C8B-B14F-4D97-AF65-F5344CB8AC3E}">
        <p14:creationId xmlns:p14="http://schemas.microsoft.com/office/powerpoint/2010/main" val="3796585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ubtitle 2">
            <a:extLst>
              <a:ext uri="{FF2B5EF4-FFF2-40B4-BE49-F238E27FC236}">
                <a16:creationId xmlns:a16="http://schemas.microsoft.com/office/drawing/2014/main" id="{AB395F5F-1E3B-0844-BBBC-C58305014CE2}"/>
              </a:ext>
            </a:extLst>
          </p:cNvPr>
          <p:cNvSpPr txBox="1">
            <a:spLocks/>
          </p:cNvSpPr>
          <p:nvPr/>
        </p:nvSpPr>
        <p:spPr>
          <a:xfrm>
            <a:off x="418997" y="1366621"/>
            <a:ext cx="11022726" cy="838581"/>
          </a:xfrm>
          <a:prstGeom prst="rect">
            <a:avLst/>
          </a:prstGeom>
        </p:spPr>
        <p:txBody>
          <a:bodyPr vert="horz" lIns="244644" tIns="122322" rIns="244644" bIns="122322" rtlCol="0">
            <a:normAutofit lnSpcReduction="10000"/>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endParaRPr lang="en-US" sz="3488" dirty="0">
              <a:solidFill>
                <a:schemeClr val="tx1">
                  <a:lumMod val="75000"/>
                  <a:lumOff val="25000"/>
                </a:schemeClr>
              </a:solidFill>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66950B32-A2A7-F14E-AA1B-9276D14F4E32}"/>
              </a:ext>
            </a:extLst>
          </p:cNvPr>
          <p:cNvCxnSpPr/>
          <p:nvPr/>
        </p:nvCxnSpPr>
        <p:spPr>
          <a:xfrm>
            <a:off x="0" y="2249641"/>
            <a:ext cx="18288000" cy="0"/>
          </a:xfrm>
          <a:prstGeom prst="line">
            <a:avLst/>
          </a:prstGeom>
          <a:ln w="31750">
            <a:solidFill>
              <a:srgbClr val="F7CF47"/>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593AB26-A5F3-974A-B790-4803484624C9}"/>
              </a:ext>
            </a:extLst>
          </p:cNvPr>
          <p:cNvSpPr/>
          <p:nvPr/>
        </p:nvSpPr>
        <p:spPr>
          <a:xfrm>
            <a:off x="0" y="13641806"/>
            <a:ext cx="18288000" cy="8725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pic>
        <p:nvPicPr>
          <p:cNvPr id="11" name="Picture 10">
            <a:extLst>
              <a:ext uri="{FF2B5EF4-FFF2-40B4-BE49-F238E27FC236}">
                <a16:creationId xmlns:a16="http://schemas.microsoft.com/office/drawing/2014/main" id="{A7B6BE99-5D07-DB43-AE1C-94AE6661A8A3}"/>
              </a:ext>
            </a:extLst>
          </p:cNvPr>
          <p:cNvPicPr>
            <a:picLocks noChangeAspect="1"/>
          </p:cNvPicPr>
          <p:nvPr/>
        </p:nvPicPr>
        <p:blipFill>
          <a:blip r:embed="rId3"/>
          <a:stretch>
            <a:fillRect/>
          </a:stretch>
        </p:blipFill>
        <p:spPr>
          <a:xfrm>
            <a:off x="15318482" y="12952871"/>
            <a:ext cx="2608910" cy="480722"/>
          </a:xfrm>
          <a:prstGeom prst="rect">
            <a:avLst/>
          </a:prstGeom>
        </p:spPr>
      </p:pic>
      <p:sp>
        <p:nvSpPr>
          <p:cNvPr id="8" name="Title 1">
            <a:extLst>
              <a:ext uri="{FF2B5EF4-FFF2-40B4-BE49-F238E27FC236}">
                <a16:creationId xmlns:a16="http://schemas.microsoft.com/office/drawing/2014/main" id="{6B39B4E9-1659-7542-8899-D6118FB4EC0B}"/>
              </a:ext>
            </a:extLst>
          </p:cNvPr>
          <p:cNvSpPr txBox="1">
            <a:spLocks/>
          </p:cNvSpPr>
          <p:nvPr/>
        </p:nvSpPr>
        <p:spPr>
          <a:xfrm>
            <a:off x="418997" y="300654"/>
            <a:ext cx="13794686" cy="1275042"/>
          </a:xfrm>
          <a:prstGeom prst="rect">
            <a:avLst/>
          </a:prstGeom>
        </p:spPr>
        <p:txBody>
          <a:bodyPr vert="horz" lIns="244644" tIns="122322" rIns="244644" bIns="122322" rtlCol="0" anchor="ctr">
            <a:noAutofit/>
          </a:bodyPr>
          <a:lstStyle>
            <a:lvl1pPr algn="ctr" defTabSz="1087444" rtl="0" eaLnBrk="1" latinLnBrk="0" hangingPunct="1">
              <a:spcBef>
                <a:spcPct val="0"/>
              </a:spcBef>
              <a:buNone/>
              <a:defRPr sz="6000" kern="1200">
                <a:solidFill>
                  <a:schemeClr val="bg2"/>
                </a:solidFill>
                <a:latin typeface="Futura Bk BT Book"/>
                <a:ea typeface="+mj-ea"/>
                <a:cs typeface="Open Sans"/>
              </a:defRPr>
            </a:lvl1pPr>
          </a:lstStyle>
          <a:p>
            <a:pPr algn="l"/>
            <a:r>
              <a:rPr lang="en-US" b="1" dirty="0">
                <a:solidFill>
                  <a:schemeClr val="tx1"/>
                </a:solidFill>
                <a:latin typeface="FuturaBT Book" panose="020B0502020204020303" pitchFamily="34" charset="77"/>
                <a:cs typeface="Futura Medium" panose="020B0602020204020303" pitchFamily="34" charset="-79"/>
              </a:rPr>
              <a:t>Participants</a:t>
            </a:r>
            <a:endParaRPr lang="en-US" sz="2400" b="1" dirty="0">
              <a:solidFill>
                <a:schemeClr val="tx1"/>
              </a:solidFill>
              <a:latin typeface="FuturaBT Book" panose="020B0502020204020303" pitchFamily="34" charset="77"/>
              <a:cs typeface="Futura Medium" panose="020B0602020204020303" pitchFamily="34" charset="-79"/>
            </a:endParaRPr>
          </a:p>
        </p:txBody>
      </p:sp>
      <p:sp>
        <p:nvSpPr>
          <p:cNvPr id="6" name="TextBox 5">
            <a:extLst>
              <a:ext uri="{FF2B5EF4-FFF2-40B4-BE49-F238E27FC236}">
                <a16:creationId xmlns:a16="http://schemas.microsoft.com/office/drawing/2014/main" id="{3DD26E6A-C748-CB37-A9CE-21BA33E582E1}"/>
              </a:ext>
            </a:extLst>
          </p:cNvPr>
          <p:cNvSpPr txBox="1"/>
          <p:nvPr/>
        </p:nvSpPr>
        <p:spPr>
          <a:xfrm>
            <a:off x="8697432" y="6411432"/>
            <a:ext cx="65" cy="738664"/>
          </a:xfrm>
          <a:prstGeom prst="rect">
            <a:avLst/>
          </a:prstGeom>
          <a:noFill/>
        </p:spPr>
        <p:txBody>
          <a:bodyPr wrap="none" lIns="0" tIns="0" rIns="0" bIns="0" rtlCol="0">
            <a:spAutoFit/>
          </a:bodyPr>
          <a:lstStyle/>
          <a:p>
            <a:endParaRPr lang="en-US" dirty="0"/>
          </a:p>
        </p:txBody>
      </p:sp>
      <p:sp>
        <p:nvSpPr>
          <p:cNvPr id="15" name="Subtitle 2">
            <a:extLst>
              <a:ext uri="{FF2B5EF4-FFF2-40B4-BE49-F238E27FC236}">
                <a16:creationId xmlns:a16="http://schemas.microsoft.com/office/drawing/2014/main" id="{CC1AC9D1-41E9-D5A3-6C29-87096586E2D1}"/>
              </a:ext>
            </a:extLst>
          </p:cNvPr>
          <p:cNvSpPr txBox="1">
            <a:spLocks/>
          </p:cNvSpPr>
          <p:nvPr/>
        </p:nvSpPr>
        <p:spPr>
          <a:xfrm>
            <a:off x="418997" y="1360447"/>
            <a:ext cx="11022726" cy="838581"/>
          </a:xfrm>
          <a:prstGeom prst="rect">
            <a:avLst/>
          </a:prstGeom>
        </p:spPr>
        <p:txBody>
          <a:bodyPr vert="horz" lIns="244644" tIns="122322" rIns="244644" bIns="122322" rtlCol="0">
            <a:normAutofit lnSpcReduction="10000"/>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3488" dirty="0">
                <a:solidFill>
                  <a:schemeClr val="tx1">
                    <a:lumMod val="75000"/>
                    <a:lumOff val="25000"/>
                  </a:schemeClr>
                </a:solidFill>
                <a:latin typeface="Calibri" panose="020F0502020204030204" pitchFamily="34" charset="0"/>
                <a:cs typeface="Calibri" panose="020F0502020204030204" pitchFamily="34" charset="0"/>
              </a:rPr>
              <a:t>Race/Ethnicity</a:t>
            </a:r>
          </a:p>
        </p:txBody>
      </p:sp>
      <p:graphicFrame>
        <p:nvGraphicFramePr>
          <p:cNvPr id="5" name="Chart 4">
            <a:extLst>
              <a:ext uri="{FF2B5EF4-FFF2-40B4-BE49-F238E27FC236}">
                <a16:creationId xmlns:a16="http://schemas.microsoft.com/office/drawing/2014/main" id="{DB488FCB-F53D-A7F4-84C8-AC98F4D4A85A}"/>
              </a:ext>
            </a:extLst>
          </p:cNvPr>
          <p:cNvGraphicFramePr>
            <a:graphicFrameLocks/>
          </p:cNvGraphicFramePr>
          <p:nvPr>
            <p:extLst>
              <p:ext uri="{D42A27DB-BD31-4B8C-83A1-F6EECF244321}">
                <p14:modId xmlns:p14="http://schemas.microsoft.com/office/powerpoint/2010/main" val="3038265586"/>
              </p:ext>
            </p:extLst>
          </p:nvPr>
        </p:nvGraphicFramePr>
        <p:xfrm>
          <a:off x="0" y="2255815"/>
          <a:ext cx="9916771" cy="747126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FFBDFA2B-7EA6-4955-AE71-C4B30BB74A61}"/>
              </a:ext>
            </a:extLst>
          </p:cNvPr>
          <p:cNvGraphicFramePr>
            <a:graphicFrameLocks/>
          </p:cNvGraphicFramePr>
          <p:nvPr>
            <p:extLst>
              <p:ext uri="{D42A27DB-BD31-4B8C-83A1-F6EECF244321}">
                <p14:modId xmlns:p14="http://schemas.microsoft.com/office/powerpoint/2010/main" val="2068936028"/>
              </p:ext>
            </p:extLst>
          </p:nvPr>
        </p:nvGraphicFramePr>
        <p:xfrm>
          <a:off x="8543192" y="2294081"/>
          <a:ext cx="11921417" cy="7329093"/>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a:extLst>
              <a:ext uri="{FF2B5EF4-FFF2-40B4-BE49-F238E27FC236}">
                <a16:creationId xmlns:a16="http://schemas.microsoft.com/office/drawing/2014/main" id="{4148E3BD-511B-0950-3177-9F204D8F3FD4}"/>
              </a:ext>
            </a:extLst>
          </p:cNvPr>
          <p:cNvSpPr txBox="1"/>
          <p:nvPr/>
        </p:nvSpPr>
        <p:spPr>
          <a:xfrm>
            <a:off x="418997" y="10336493"/>
            <a:ext cx="16865703" cy="523220"/>
          </a:xfrm>
          <a:prstGeom prst="rect">
            <a:avLst/>
          </a:prstGeom>
          <a:noFill/>
        </p:spPr>
        <p:txBody>
          <a:bodyPr wrap="square" rtlCol="0">
            <a:spAutoFit/>
          </a:bodyPr>
          <a:lstStyle/>
          <a:p>
            <a:r>
              <a:rPr lang="en-US" sz="2800" dirty="0"/>
              <a:t>Most students identified as Hispanic/Latino, followed by “No response” by FTF and “Another race” by TS. </a:t>
            </a:r>
          </a:p>
        </p:txBody>
      </p:sp>
    </p:spTree>
    <p:extLst>
      <p:ext uri="{BB962C8B-B14F-4D97-AF65-F5344CB8AC3E}">
        <p14:creationId xmlns:p14="http://schemas.microsoft.com/office/powerpoint/2010/main" val="3424641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ubtitle 2">
            <a:extLst>
              <a:ext uri="{FF2B5EF4-FFF2-40B4-BE49-F238E27FC236}">
                <a16:creationId xmlns:a16="http://schemas.microsoft.com/office/drawing/2014/main" id="{AB395F5F-1E3B-0844-BBBC-C58305014CE2}"/>
              </a:ext>
            </a:extLst>
          </p:cNvPr>
          <p:cNvSpPr txBox="1">
            <a:spLocks/>
          </p:cNvSpPr>
          <p:nvPr/>
        </p:nvSpPr>
        <p:spPr>
          <a:xfrm>
            <a:off x="418997" y="1366621"/>
            <a:ext cx="11022726" cy="838581"/>
          </a:xfrm>
          <a:prstGeom prst="rect">
            <a:avLst/>
          </a:prstGeom>
        </p:spPr>
        <p:txBody>
          <a:bodyPr vert="horz" lIns="244644" tIns="122322" rIns="244644" bIns="122322" rtlCol="0">
            <a:normAutofit lnSpcReduction="10000"/>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3488" dirty="0">
                <a:solidFill>
                  <a:schemeClr val="tx1">
                    <a:lumMod val="75000"/>
                    <a:lumOff val="25000"/>
                  </a:schemeClr>
                </a:solidFill>
                <a:latin typeface="Calibri" panose="020F0502020204030204" pitchFamily="34" charset="0"/>
                <a:cs typeface="Calibri" panose="020F0502020204030204" pitchFamily="34" charset="0"/>
              </a:rPr>
              <a:t>Compared to other participating institutions</a:t>
            </a:r>
          </a:p>
        </p:txBody>
      </p:sp>
      <p:cxnSp>
        <p:nvCxnSpPr>
          <p:cNvPr id="3" name="Straight Connector 2">
            <a:extLst>
              <a:ext uri="{FF2B5EF4-FFF2-40B4-BE49-F238E27FC236}">
                <a16:creationId xmlns:a16="http://schemas.microsoft.com/office/drawing/2014/main" id="{66950B32-A2A7-F14E-AA1B-9276D14F4E32}"/>
              </a:ext>
            </a:extLst>
          </p:cNvPr>
          <p:cNvCxnSpPr/>
          <p:nvPr/>
        </p:nvCxnSpPr>
        <p:spPr>
          <a:xfrm>
            <a:off x="0" y="2249641"/>
            <a:ext cx="18288000" cy="0"/>
          </a:xfrm>
          <a:prstGeom prst="line">
            <a:avLst/>
          </a:prstGeom>
          <a:ln w="31750">
            <a:solidFill>
              <a:srgbClr val="F7CF47"/>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593AB26-A5F3-974A-B790-4803484624C9}"/>
              </a:ext>
            </a:extLst>
          </p:cNvPr>
          <p:cNvSpPr/>
          <p:nvPr/>
        </p:nvSpPr>
        <p:spPr>
          <a:xfrm>
            <a:off x="0" y="13641806"/>
            <a:ext cx="18288000" cy="8725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pic>
        <p:nvPicPr>
          <p:cNvPr id="11" name="Picture 10">
            <a:extLst>
              <a:ext uri="{FF2B5EF4-FFF2-40B4-BE49-F238E27FC236}">
                <a16:creationId xmlns:a16="http://schemas.microsoft.com/office/drawing/2014/main" id="{A7B6BE99-5D07-DB43-AE1C-94AE6661A8A3}"/>
              </a:ext>
            </a:extLst>
          </p:cNvPr>
          <p:cNvPicPr>
            <a:picLocks noChangeAspect="1"/>
          </p:cNvPicPr>
          <p:nvPr/>
        </p:nvPicPr>
        <p:blipFill>
          <a:blip r:embed="rId3"/>
          <a:stretch>
            <a:fillRect/>
          </a:stretch>
        </p:blipFill>
        <p:spPr>
          <a:xfrm>
            <a:off x="15318482" y="12952871"/>
            <a:ext cx="2608910" cy="480722"/>
          </a:xfrm>
          <a:prstGeom prst="rect">
            <a:avLst/>
          </a:prstGeom>
        </p:spPr>
      </p:pic>
      <p:sp>
        <p:nvSpPr>
          <p:cNvPr id="8" name="Title 1">
            <a:extLst>
              <a:ext uri="{FF2B5EF4-FFF2-40B4-BE49-F238E27FC236}">
                <a16:creationId xmlns:a16="http://schemas.microsoft.com/office/drawing/2014/main" id="{6B39B4E9-1659-7542-8899-D6118FB4EC0B}"/>
              </a:ext>
            </a:extLst>
          </p:cNvPr>
          <p:cNvSpPr txBox="1">
            <a:spLocks/>
          </p:cNvSpPr>
          <p:nvPr/>
        </p:nvSpPr>
        <p:spPr>
          <a:xfrm>
            <a:off x="418997" y="300654"/>
            <a:ext cx="13794686" cy="1275042"/>
          </a:xfrm>
          <a:prstGeom prst="rect">
            <a:avLst/>
          </a:prstGeom>
        </p:spPr>
        <p:txBody>
          <a:bodyPr vert="horz" lIns="244644" tIns="122322" rIns="244644" bIns="122322" rtlCol="0" anchor="ctr">
            <a:noAutofit/>
          </a:bodyPr>
          <a:lstStyle>
            <a:lvl1pPr algn="ctr" defTabSz="1087444" rtl="0" eaLnBrk="1" latinLnBrk="0" hangingPunct="1">
              <a:spcBef>
                <a:spcPct val="0"/>
              </a:spcBef>
              <a:buNone/>
              <a:defRPr sz="6000" kern="1200">
                <a:solidFill>
                  <a:schemeClr val="bg2"/>
                </a:solidFill>
                <a:latin typeface="Futura Bk BT Book"/>
                <a:ea typeface="+mj-ea"/>
                <a:cs typeface="Open Sans"/>
              </a:defRPr>
            </a:lvl1pPr>
          </a:lstStyle>
          <a:p>
            <a:pPr algn="l"/>
            <a:r>
              <a:rPr lang="en-US" b="1" dirty="0">
                <a:solidFill>
                  <a:schemeClr val="tx1"/>
                </a:solidFill>
                <a:latin typeface="FuturaBT Book" panose="020B0502020204020303" pitchFamily="34" charset="77"/>
                <a:cs typeface="Futura Medium" panose="020B0602020204020303" pitchFamily="34" charset="-79"/>
              </a:rPr>
              <a:t>Summary – First-Time Freshman</a:t>
            </a:r>
            <a:endParaRPr lang="en-US" sz="2400" b="1" dirty="0">
              <a:solidFill>
                <a:schemeClr val="tx1"/>
              </a:solidFill>
              <a:latin typeface="FuturaBT Book" panose="020B0502020204020303" pitchFamily="34" charset="77"/>
              <a:cs typeface="Futura Medium" panose="020B0602020204020303" pitchFamily="34" charset="-79"/>
            </a:endParaRPr>
          </a:p>
        </p:txBody>
      </p:sp>
      <p:sp>
        <p:nvSpPr>
          <p:cNvPr id="6" name="TextBox 5">
            <a:extLst>
              <a:ext uri="{FF2B5EF4-FFF2-40B4-BE49-F238E27FC236}">
                <a16:creationId xmlns:a16="http://schemas.microsoft.com/office/drawing/2014/main" id="{3DD26E6A-C748-CB37-A9CE-21BA33E582E1}"/>
              </a:ext>
            </a:extLst>
          </p:cNvPr>
          <p:cNvSpPr txBox="1"/>
          <p:nvPr/>
        </p:nvSpPr>
        <p:spPr>
          <a:xfrm>
            <a:off x="8697432" y="6411432"/>
            <a:ext cx="65" cy="738664"/>
          </a:xfrm>
          <a:prstGeom prst="rect">
            <a:avLst/>
          </a:prstGeom>
          <a:noFill/>
        </p:spPr>
        <p:txBody>
          <a:bodyPr wrap="none" lIns="0" tIns="0" rIns="0" bIns="0" rtlCol="0">
            <a:spAutoFit/>
          </a:bodyPr>
          <a:lstStyle/>
          <a:p>
            <a:endParaRPr lang="en-US" dirty="0"/>
          </a:p>
        </p:txBody>
      </p:sp>
      <p:graphicFrame>
        <p:nvGraphicFramePr>
          <p:cNvPr id="2" name="Table 1">
            <a:extLst>
              <a:ext uri="{FF2B5EF4-FFF2-40B4-BE49-F238E27FC236}">
                <a16:creationId xmlns:a16="http://schemas.microsoft.com/office/drawing/2014/main" id="{63E9CE72-D96B-E151-05E7-BE40A606712F}"/>
              </a:ext>
            </a:extLst>
          </p:cNvPr>
          <p:cNvGraphicFramePr>
            <a:graphicFrameLocks noGrp="1"/>
          </p:cNvGraphicFramePr>
          <p:nvPr>
            <p:extLst>
              <p:ext uri="{D42A27DB-BD31-4B8C-83A1-F6EECF244321}">
                <p14:modId xmlns:p14="http://schemas.microsoft.com/office/powerpoint/2010/main" val="2311159432"/>
              </p:ext>
            </p:extLst>
          </p:nvPr>
        </p:nvGraphicFramePr>
        <p:xfrm>
          <a:off x="515816" y="2493024"/>
          <a:ext cx="17411575" cy="8319692"/>
        </p:xfrm>
        <a:graphic>
          <a:graphicData uri="http://schemas.openxmlformats.org/drawingml/2006/table">
            <a:tbl>
              <a:tblPr>
                <a:tableStyleId>{5C22544A-7EE6-4342-B048-85BDC9FD1C3A}</a:tableStyleId>
              </a:tblPr>
              <a:tblGrid>
                <a:gridCol w="7903214">
                  <a:extLst>
                    <a:ext uri="{9D8B030D-6E8A-4147-A177-3AD203B41FA5}">
                      <a16:colId xmlns:a16="http://schemas.microsoft.com/office/drawing/2014/main" val="1137925975"/>
                    </a:ext>
                  </a:extLst>
                </a:gridCol>
                <a:gridCol w="4803193">
                  <a:extLst>
                    <a:ext uri="{9D8B030D-6E8A-4147-A177-3AD203B41FA5}">
                      <a16:colId xmlns:a16="http://schemas.microsoft.com/office/drawing/2014/main" val="1122907469"/>
                    </a:ext>
                  </a:extLst>
                </a:gridCol>
                <a:gridCol w="2352584">
                  <a:extLst>
                    <a:ext uri="{9D8B030D-6E8A-4147-A177-3AD203B41FA5}">
                      <a16:colId xmlns:a16="http://schemas.microsoft.com/office/drawing/2014/main" val="3955197211"/>
                    </a:ext>
                  </a:extLst>
                </a:gridCol>
                <a:gridCol w="2352584">
                  <a:extLst>
                    <a:ext uri="{9D8B030D-6E8A-4147-A177-3AD203B41FA5}">
                      <a16:colId xmlns:a16="http://schemas.microsoft.com/office/drawing/2014/main" val="2146021516"/>
                    </a:ext>
                  </a:extLst>
                </a:gridCol>
              </a:tblGrid>
              <a:tr h="977007">
                <a:tc>
                  <a:txBody>
                    <a:bodyPr/>
                    <a:lstStyle/>
                    <a:p>
                      <a:pPr algn="ctr" fontAlgn="b"/>
                      <a:r>
                        <a:rPr lang="en-US" sz="2800" b="1" i="0" u="none" strike="noStrike" dirty="0">
                          <a:solidFill>
                            <a:schemeClr val="tx1"/>
                          </a:solidFill>
                          <a:effectLst/>
                          <a:latin typeface="Calibri" panose="020F0502020204030204" pitchFamily="34" charset="0"/>
                        </a:rPr>
                        <a:t>Engagement Indicator (EI)</a:t>
                      </a:r>
                    </a:p>
                  </a:txBody>
                  <a:tcPr marL="9525" marR="9525" marT="9525" marB="0" anchor="b">
                    <a:solidFill>
                      <a:srgbClr val="FFC000"/>
                    </a:solidFill>
                  </a:tcPr>
                </a:tc>
                <a:tc>
                  <a:txBody>
                    <a:bodyPr/>
                    <a:lstStyle/>
                    <a:p>
                      <a:pPr algn="ctr" fontAlgn="b"/>
                      <a:r>
                        <a:rPr lang="en-US" sz="2800" b="1" i="0" u="none" strike="noStrike">
                          <a:solidFill>
                            <a:schemeClr val="tx1"/>
                          </a:solidFill>
                          <a:effectLst/>
                          <a:latin typeface="Calibri" panose="020F0502020204030204" pitchFamily="34" charset="0"/>
                        </a:rPr>
                        <a:t>Cal State LA</a:t>
                      </a:r>
                    </a:p>
                  </a:txBody>
                  <a:tcPr marL="9525" marR="9525" marT="9525" marB="0" anchor="b">
                    <a:solidFill>
                      <a:srgbClr val="FFC000"/>
                    </a:solidFill>
                  </a:tcPr>
                </a:tc>
                <a:tc>
                  <a:txBody>
                    <a:bodyPr/>
                    <a:lstStyle/>
                    <a:p>
                      <a:pPr algn="ctr" fontAlgn="b"/>
                      <a:r>
                        <a:rPr lang="en-US" sz="2800" b="1" i="0" u="none" strike="noStrike">
                          <a:solidFill>
                            <a:schemeClr val="tx1"/>
                          </a:solidFill>
                          <a:effectLst/>
                          <a:latin typeface="Calibri" panose="020F0502020204030204" pitchFamily="34" charset="0"/>
                        </a:rPr>
                        <a:t>Other Institutions</a:t>
                      </a:r>
                    </a:p>
                  </a:txBody>
                  <a:tcPr marL="9525" marR="9525" marT="9525" marB="0" anchor="b">
                    <a:solidFill>
                      <a:srgbClr val="FFC000"/>
                    </a:solidFill>
                  </a:tcPr>
                </a:tc>
                <a:tc>
                  <a:txBody>
                    <a:bodyPr/>
                    <a:lstStyle/>
                    <a:p>
                      <a:pPr algn="ctr" fontAlgn="b"/>
                      <a:r>
                        <a:rPr lang="en-US" sz="2800" b="1" i="0" u="none" strike="noStrike" dirty="0">
                          <a:solidFill>
                            <a:schemeClr val="tx1"/>
                          </a:solidFill>
                          <a:effectLst/>
                          <a:latin typeface="Calibri" panose="020F0502020204030204" pitchFamily="34" charset="0"/>
                        </a:rPr>
                        <a:t>Diff</a:t>
                      </a:r>
                    </a:p>
                  </a:txBody>
                  <a:tcPr marL="9525" marR="9525" marT="9525" marB="0" anchor="b">
                    <a:solidFill>
                      <a:srgbClr val="FFC000"/>
                    </a:solidFill>
                  </a:tcPr>
                </a:tc>
                <a:extLst>
                  <a:ext uri="{0D108BD9-81ED-4DB2-BD59-A6C34878D82A}">
                    <a16:rowId xmlns:a16="http://schemas.microsoft.com/office/drawing/2014/main" val="825294668"/>
                  </a:ext>
                </a:extLst>
              </a:tr>
              <a:tr h="1048955">
                <a:tc>
                  <a:txBody>
                    <a:bodyPr/>
                    <a:lstStyle/>
                    <a:p>
                      <a:pPr algn="ctr" fontAlgn="b"/>
                      <a:r>
                        <a:rPr lang="en-US" sz="2800" b="0" i="0" u="none" strike="noStrike">
                          <a:solidFill>
                            <a:schemeClr val="tx1"/>
                          </a:solidFill>
                          <a:effectLst/>
                          <a:latin typeface="Calibri" panose="020F0502020204030204" pitchFamily="34" charset="0"/>
                        </a:rPr>
                        <a:t>Expected Academic Difficulty</a:t>
                      </a:r>
                    </a:p>
                  </a:txBody>
                  <a:tcPr marL="9525" marR="9525" marT="9525" marB="0" anchor="b">
                    <a:solidFill>
                      <a:srgbClr val="FFC000"/>
                    </a:solidFill>
                  </a:tcPr>
                </a:tc>
                <a:tc>
                  <a:txBody>
                    <a:bodyPr/>
                    <a:lstStyle/>
                    <a:p>
                      <a:pPr algn="ctr" fontAlgn="b"/>
                      <a:r>
                        <a:rPr lang="en-US" sz="2800" b="0" i="0" u="none" strike="noStrike">
                          <a:solidFill>
                            <a:schemeClr val="tx1"/>
                          </a:solidFill>
                          <a:effectLst/>
                          <a:latin typeface="Calibri" panose="020F0502020204030204" pitchFamily="34" charset="0"/>
                        </a:rPr>
                        <a:t>31.5</a:t>
                      </a:r>
                    </a:p>
                  </a:txBody>
                  <a:tcPr marL="9525" marR="9525" marT="9525" marB="0" anchor="b">
                    <a:solidFill>
                      <a:srgbClr val="FFC000"/>
                    </a:solidFill>
                  </a:tcPr>
                </a:tc>
                <a:tc>
                  <a:txBody>
                    <a:bodyPr/>
                    <a:lstStyle/>
                    <a:p>
                      <a:pPr algn="ctr" fontAlgn="b"/>
                      <a:r>
                        <a:rPr lang="en-US" sz="2800" b="0" i="0" u="none" strike="noStrike">
                          <a:solidFill>
                            <a:schemeClr val="tx1"/>
                          </a:solidFill>
                          <a:effectLst/>
                          <a:latin typeface="Calibri" panose="020F0502020204030204" pitchFamily="34" charset="0"/>
                        </a:rPr>
                        <a:t>28.5</a:t>
                      </a:r>
                    </a:p>
                  </a:txBody>
                  <a:tcPr marL="9525" marR="9525" marT="9525" marB="0" anchor="b">
                    <a:solidFill>
                      <a:srgbClr val="FFC000"/>
                    </a:solidFill>
                  </a:tcPr>
                </a:tc>
                <a:tc>
                  <a:txBody>
                    <a:bodyPr/>
                    <a:lstStyle/>
                    <a:p>
                      <a:pPr algn="ctr" fontAlgn="b"/>
                      <a:r>
                        <a:rPr lang="en-US" sz="2800" b="0" i="0" u="none" strike="noStrike" dirty="0">
                          <a:solidFill>
                            <a:schemeClr val="tx1"/>
                          </a:solidFill>
                          <a:effectLst/>
                          <a:latin typeface="Calibri" panose="020F0502020204030204" pitchFamily="34" charset="0"/>
                        </a:rPr>
                        <a:t>3</a:t>
                      </a:r>
                    </a:p>
                  </a:txBody>
                  <a:tcPr marL="9525" marR="9525" marT="9525" marB="0" anchor="b">
                    <a:solidFill>
                      <a:srgbClr val="FFC000"/>
                    </a:solidFill>
                  </a:tcPr>
                </a:tc>
                <a:extLst>
                  <a:ext uri="{0D108BD9-81ED-4DB2-BD59-A6C34878D82A}">
                    <a16:rowId xmlns:a16="http://schemas.microsoft.com/office/drawing/2014/main" val="1660410565"/>
                  </a:ext>
                </a:extLst>
              </a:tr>
              <a:tr h="1048955">
                <a:tc>
                  <a:txBody>
                    <a:bodyPr/>
                    <a:lstStyle/>
                    <a:p>
                      <a:pPr algn="ctr" fontAlgn="b"/>
                      <a:r>
                        <a:rPr lang="en-US" sz="2800" b="0" i="0" u="none" strike="noStrike">
                          <a:solidFill>
                            <a:schemeClr val="tx1"/>
                          </a:solidFill>
                          <a:effectLst/>
                          <a:latin typeface="Calibri" panose="020F0502020204030204" pitchFamily="34" charset="0"/>
                        </a:rPr>
                        <a:t>Collaborative Learning</a:t>
                      </a:r>
                    </a:p>
                  </a:txBody>
                  <a:tcPr marL="9525" marR="9525" marT="9525" marB="0" anchor="b">
                    <a:solidFill>
                      <a:srgbClr val="FFC000"/>
                    </a:solidFill>
                  </a:tcPr>
                </a:tc>
                <a:tc>
                  <a:txBody>
                    <a:bodyPr/>
                    <a:lstStyle/>
                    <a:p>
                      <a:pPr algn="ctr" fontAlgn="b"/>
                      <a:r>
                        <a:rPr lang="en-US" sz="2800" b="0" i="0" u="none" strike="noStrike">
                          <a:solidFill>
                            <a:schemeClr val="tx1"/>
                          </a:solidFill>
                          <a:effectLst/>
                          <a:latin typeface="Calibri" panose="020F0502020204030204" pitchFamily="34" charset="0"/>
                        </a:rPr>
                        <a:t>37.2</a:t>
                      </a:r>
                    </a:p>
                  </a:txBody>
                  <a:tcPr marL="9525" marR="9525" marT="9525" marB="0" anchor="b">
                    <a:solidFill>
                      <a:srgbClr val="FFC000"/>
                    </a:solidFill>
                  </a:tcPr>
                </a:tc>
                <a:tc>
                  <a:txBody>
                    <a:bodyPr/>
                    <a:lstStyle/>
                    <a:p>
                      <a:pPr algn="ctr" fontAlgn="b"/>
                      <a:r>
                        <a:rPr lang="en-US" sz="2800" b="0" i="0" u="none" strike="noStrike">
                          <a:solidFill>
                            <a:schemeClr val="tx1"/>
                          </a:solidFill>
                          <a:effectLst/>
                          <a:latin typeface="Calibri" panose="020F0502020204030204" pitchFamily="34" charset="0"/>
                        </a:rPr>
                        <a:t>37.1</a:t>
                      </a:r>
                    </a:p>
                  </a:txBody>
                  <a:tcPr marL="9525" marR="9525" marT="9525" marB="0" anchor="b">
                    <a:solidFill>
                      <a:srgbClr val="FFC000"/>
                    </a:solidFill>
                  </a:tcPr>
                </a:tc>
                <a:tc>
                  <a:txBody>
                    <a:bodyPr/>
                    <a:lstStyle/>
                    <a:p>
                      <a:pPr algn="ctr" fontAlgn="b"/>
                      <a:r>
                        <a:rPr lang="en-US" sz="2800" b="0" i="0" u="none" strike="noStrike">
                          <a:solidFill>
                            <a:schemeClr val="tx1"/>
                          </a:solidFill>
                          <a:effectLst/>
                          <a:latin typeface="Calibri" panose="020F0502020204030204" pitchFamily="34" charset="0"/>
                        </a:rPr>
                        <a:t>0.1</a:t>
                      </a:r>
                    </a:p>
                  </a:txBody>
                  <a:tcPr marL="9525" marR="9525" marT="9525" marB="0" anchor="b">
                    <a:solidFill>
                      <a:srgbClr val="FFC000"/>
                    </a:solidFill>
                  </a:tcPr>
                </a:tc>
                <a:extLst>
                  <a:ext uri="{0D108BD9-81ED-4DB2-BD59-A6C34878D82A}">
                    <a16:rowId xmlns:a16="http://schemas.microsoft.com/office/drawing/2014/main" val="3989199940"/>
                  </a:ext>
                </a:extLst>
              </a:tr>
              <a:tr h="1048955">
                <a:tc>
                  <a:txBody>
                    <a:bodyPr/>
                    <a:lstStyle/>
                    <a:p>
                      <a:pPr algn="ctr" fontAlgn="b"/>
                      <a:r>
                        <a:rPr lang="en-US" sz="2800" b="0" i="0" u="none" strike="noStrike">
                          <a:solidFill>
                            <a:schemeClr val="tx1"/>
                          </a:solidFill>
                          <a:effectLst/>
                          <a:latin typeface="Calibri" panose="020F0502020204030204" pitchFamily="34" charset="0"/>
                        </a:rPr>
                        <a:t>Student Faculty Interaction</a:t>
                      </a:r>
                    </a:p>
                  </a:txBody>
                  <a:tcPr marL="9525" marR="9525" marT="9525" marB="0" anchor="b">
                    <a:solidFill>
                      <a:srgbClr val="FFC000"/>
                    </a:solidFill>
                  </a:tcPr>
                </a:tc>
                <a:tc>
                  <a:txBody>
                    <a:bodyPr/>
                    <a:lstStyle/>
                    <a:p>
                      <a:pPr algn="ctr" fontAlgn="b"/>
                      <a:r>
                        <a:rPr lang="en-US" sz="2800" b="0" i="0" u="none" strike="noStrike">
                          <a:solidFill>
                            <a:schemeClr val="tx1"/>
                          </a:solidFill>
                          <a:effectLst/>
                          <a:latin typeface="Calibri" panose="020F0502020204030204" pitchFamily="34" charset="0"/>
                        </a:rPr>
                        <a:t>31.3</a:t>
                      </a:r>
                    </a:p>
                  </a:txBody>
                  <a:tcPr marL="9525" marR="9525" marT="9525" marB="0" anchor="b">
                    <a:solidFill>
                      <a:srgbClr val="FFC000"/>
                    </a:solidFill>
                  </a:tcPr>
                </a:tc>
                <a:tc>
                  <a:txBody>
                    <a:bodyPr/>
                    <a:lstStyle/>
                    <a:p>
                      <a:pPr algn="ctr" fontAlgn="b"/>
                      <a:r>
                        <a:rPr lang="en-US" sz="2800" b="0" i="0" u="none" strike="noStrike">
                          <a:solidFill>
                            <a:schemeClr val="tx1"/>
                          </a:solidFill>
                          <a:effectLst/>
                          <a:latin typeface="Calibri" panose="020F0502020204030204" pitchFamily="34" charset="0"/>
                        </a:rPr>
                        <a:t>32.1</a:t>
                      </a:r>
                    </a:p>
                  </a:txBody>
                  <a:tcPr marL="9525" marR="9525" marT="9525" marB="0" anchor="b">
                    <a:solidFill>
                      <a:srgbClr val="FFC000"/>
                    </a:solidFill>
                  </a:tcPr>
                </a:tc>
                <a:tc>
                  <a:txBody>
                    <a:bodyPr/>
                    <a:lstStyle/>
                    <a:p>
                      <a:pPr algn="ctr" fontAlgn="b"/>
                      <a:r>
                        <a:rPr lang="en-US" sz="2800" b="0" i="0" u="none" strike="noStrike">
                          <a:solidFill>
                            <a:schemeClr val="tx1"/>
                          </a:solidFill>
                          <a:effectLst/>
                          <a:latin typeface="Calibri" panose="020F0502020204030204" pitchFamily="34" charset="0"/>
                        </a:rPr>
                        <a:t>-0.8</a:t>
                      </a:r>
                    </a:p>
                  </a:txBody>
                  <a:tcPr marL="9525" marR="9525" marT="9525" marB="0" anchor="b">
                    <a:solidFill>
                      <a:srgbClr val="FFC000"/>
                    </a:solidFill>
                  </a:tcPr>
                </a:tc>
                <a:extLst>
                  <a:ext uri="{0D108BD9-81ED-4DB2-BD59-A6C34878D82A}">
                    <a16:rowId xmlns:a16="http://schemas.microsoft.com/office/drawing/2014/main" val="475750389"/>
                  </a:ext>
                </a:extLst>
              </a:tr>
              <a:tr h="1048955">
                <a:tc>
                  <a:txBody>
                    <a:bodyPr/>
                    <a:lstStyle/>
                    <a:p>
                      <a:pPr algn="ctr" fontAlgn="b"/>
                      <a:r>
                        <a:rPr lang="en-US" sz="2800" b="0" i="0" u="none" strike="noStrike">
                          <a:solidFill>
                            <a:schemeClr val="tx1"/>
                          </a:solidFill>
                          <a:effectLst/>
                          <a:latin typeface="Calibri" panose="020F0502020204030204" pitchFamily="34" charset="0"/>
                        </a:rPr>
                        <a:t>Academic Perseverance</a:t>
                      </a:r>
                    </a:p>
                  </a:txBody>
                  <a:tcPr marL="9525" marR="9525" marT="9525" marB="0" anchor="b">
                    <a:solidFill>
                      <a:srgbClr val="FFC000"/>
                    </a:solidFill>
                  </a:tcPr>
                </a:tc>
                <a:tc>
                  <a:txBody>
                    <a:bodyPr/>
                    <a:lstStyle/>
                    <a:p>
                      <a:pPr algn="ctr" fontAlgn="b"/>
                      <a:r>
                        <a:rPr lang="en-US" sz="2800" b="0" i="0" u="none" strike="noStrike">
                          <a:solidFill>
                            <a:schemeClr val="tx1"/>
                          </a:solidFill>
                          <a:effectLst/>
                          <a:latin typeface="Calibri" panose="020F0502020204030204" pitchFamily="34" charset="0"/>
                        </a:rPr>
                        <a:t>37</a:t>
                      </a:r>
                    </a:p>
                  </a:txBody>
                  <a:tcPr marL="9525" marR="9525" marT="9525" marB="0" anchor="b">
                    <a:solidFill>
                      <a:srgbClr val="FFC000"/>
                    </a:solidFill>
                  </a:tcPr>
                </a:tc>
                <a:tc>
                  <a:txBody>
                    <a:bodyPr/>
                    <a:lstStyle/>
                    <a:p>
                      <a:pPr algn="ctr" fontAlgn="b"/>
                      <a:r>
                        <a:rPr lang="en-US" sz="2800" b="0" i="0" u="none" strike="noStrike">
                          <a:solidFill>
                            <a:schemeClr val="tx1"/>
                          </a:solidFill>
                          <a:effectLst/>
                          <a:latin typeface="Calibri" panose="020F0502020204030204" pitchFamily="34" charset="0"/>
                        </a:rPr>
                        <a:t>38.1</a:t>
                      </a:r>
                    </a:p>
                  </a:txBody>
                  <a:tcPr marL="9525" marR="9525" marT="9525" marB="0" anchor="b">
                    <a:solidFill>
                      <a:srgbClr val="FFC000"/>
                    </a:solidFill>
                  </a:tcPr>
                </a:tc>
                <a:tc>
                  <a:txBody>
                    <a:bodyPr/>
                    <a:lstStyle/>
                    <a:p>
                      <a:pPr algn="ctr" fontAlgn="b"/>
                      <a:r>
                        <a:rPr lang="en-US" sz="2800" b="0" i="0" u="none" strike="noStrike">
                          <a:solidFill>
                            <a:schemeClr val="tx1"/>
                          </a:solidFill>
                          <a:effectLst/>
                          <a:latin typeface="Calibri" panose="020F0502020204030204" pitchFamily="34" charset="0"/>
                        </a:rPr>
                        <a:t>-1.1</a:t>
                      </a:r>
                    </a:p>
                  </a:txBody>
                  <a:tcPr marL="9525" marR="9525" marT="9525" marB="0" anchor="b">
                    <a:solidFill>
                      <a:srgbClr val="FFC000"/>
                    </a:solidFill>
                  </a:tcPr>
                </a:tc>
                <a:extLst>
                  <a:ext uri="{0D108BD9-81ED-4DB2-BD59-A6C34878D82A}">
                    <a16:rowId xmlns:a16="http://schemas.microsoft.com/office/drawing/2014/main" val="2076227122"/>
                  </a:ext>
                </a:extLst>
              </a:tr>
              <a:tr h="1048955">
                <a:tc>
                  <a:txBody>
                    <a:bodyPr/>
                    <a:lstStyle/>
                    <a:p>
                      <a:pPr algn="ctr" fontAlgn="b"/>
                      <a:r>
                        <a:rPr lang="en-US" sz="2800" b="0" i="0" u="none" strike="noStrike">
                          <a:solidFill>
                            <a:schemeClr val="tx1"/>
                          </a:solidFill>
                          <a:effectLst/>
                          <a:latin typeface="Calibri" panose="020F0502020204030204" pitchFamily="34" charset="0"/>
                        </a:rPr>
                        <a:t>Supportive Campus Environment</a:t>
                      </a:r>
                    </a:p>
                  </a:txBody>
                  <a:tcPr marL="9525" marR="9525" marT="9525" marB="0" anchor="b">
                    <a:solidFill>
                      <a:srgbClr val="FFC000"/>
                    </a:solidFill>
                  </a:tcPr>
                </a:tc>
                <a:tc>
                  <a:txBody>
                    <a:bodyPr/>
                    <a:lstStyle/>
                    <a:p>
                      <a:pPr algn="ctr" fontAlgn="b"/>
                      <a:r>
                        <a:rPr lang="en-US" sz="2800" b="0" i="0" u="none" strike="noStrike">
                          <a:solidFill>
                            <a:schemeClr val="tx1"/>
                          </a:solidFill>
                          <a:effectLst/>
                          <a:latin typeface="Calibri" panose="020F0502020204030204" pitchFamily="34" charset="0"/>
                        </a:rPr>
                        <a:t>41.4</a:t>
                      </a:r>
                    </a:p>
                  </a:txBody>
                  <a:tcPr marL="9525" marR="9525" marT="9525" marB="0" anchor="b">
                    <a:solidFill>
                      <a:srgbClr val="FFC000"/>
                    </a:solidFill>
                  </a:tcPr>
                </a:tc>
                <a:tc>
                  <a:txBody>
                    <a:bodyPr/>
                    <a:lstStyle/>
                    <a:p>
                      <a:pPr algn="ctr" fontAlgn="b"/>
                      <a:r>
                        <a:rPr lang="en-US" sz="2800" b="0" i="0" u="none" strike="noStrike">
                          <a:solidFill>
                            <a:schemeClr val="tx1"/>
                          </a:solidFill>
                          <a:effectLst/>
                          <a:latin typeface="Calibri" panose="020F0502020204030204" pitchFamily="34" charset="0"/>
                        </a:rPr>
                        <a:t>43.2</a:t>
                      </a:r>
                    </a:p>
                  </a:txBody>
                  <a:tcPr marL="9525" marR="9525" marT="9525" marB="0" anchor="b">
                    <a:solidFill>
                      <a:srgbClr val="FFC000"/>
                    </a:solidFill>
                  </a:tcPr>
                </a:tc>
                <a:tc>
                  <a:txBody>
                    <a:bodyPr/>
                    <a:lstStyle/>
                    <a:p>
                      <a:pPr algn="ctr" fontAlgn="b"/>
                      <a:r>
                        <a:rPr lang="en-US" sz="2800" b="0" i="0" u="none" strike="noStrike">
                          <a:solidFill>
                            <a:schemeClr val="tx1"/>
                          </a:solidFill>
                          <a:effectLst/>
                          <a:latin typeface="Calibri" panose="020F0502020204030204" pitchFamily="34" charset="0"/>
                        </a:rPr>
                        <a:t>-1.8</a:t>
                      </a:r>
                    </a:p>
                  </a:txBody>
                  <a:tcPr marL="9525" marR="9525" marT="9525" marB="0" anchor="b">
                    <a:solidFill>
                      <a:srgbClr val="FFC000"/>
                    </a:solidFill>
                  </a:tcPr>
                </a:tc>
                <a:extLst>
                  <a:ext uri="{0D108BD9-81ED-4DB2-BD59-A6C34878D82A}">
                    <a16:rowId xmlns:a16="http://schemas.microsoft.com/office/drawing/2014/main" val="601682411"/>
                  </a:ext>
                </a:extLst>
              </a:tr>
              <a:tr h="1048955">
                <a:tc>
                  <a:txBody>
                    <a:bodyPr/>
                    <a:lstStyle/>
                    <a:p>
                      <a:pPr algn="ctr" fontAlgn="b"/>
                      <a:r>
                        <a:rPr lang="en-US" sz="2800" b="0" i="0" u="none" strike="noStrike" dirty="0">
                          <a:solidFill>
                            <a:schemeClr val="tx1"/>
                          </a:solidFill>
                          <a:effectLst/>
                          <a:latin typeface="Calibri" panose="020F0502020204030204" pitchFamily="34" charset="0"/>
                        </a:rPr>
                        <a:t>Academic Preparation</a:t>
                      </a:r>
                    </a:p>
                  </a:txBody>
                  <a:tcPr marL="9525" marR="9525" marT="9525" marB="0" anchor="b">
                    <a:solidFill>
                      <a:srgbClr val="FFC000"/>
                    </a:solidFill>
                  </a:tcPr>
                </a:tc>
                <a:tc>
                  <a:txBody>
                    <a:bodyPr/>
                    <a:lstStyle/>
                    <a:p>
                      <a:pPr algn="ctr" fontAlgn="b"/>
                      <a:r>
                        <a:rPr lang="en-US" sz="2800" b="0" i="0" u="none" strike="noStrike">
                          <a:solidFill>
                            <a:schemeClr val="tx1"/>
                          </a:solidFill>
                          <a:effectLst/>
                          <a:latin typeface="Calibri" panose="020F0502020204030204" pitchFamily="34" charset="0"/>
                        </a:rPr>
                        <a:t>36</a:t>
                      </a:r>
                    </a:p>
                  </a:txBody>
                  <a:tcPr marL="9525" marR="9525" marT="9525" marB="0" anchor="b">
                    <a:solidFill>
                      <a:srgbClr val="FFC000"/>
                    </a:solidFill>
                  </a:tcPr>
                </a:tc>
                <a:tc>
                  <a:txBody>
                    <a:bodyPr/>
                    <a:lstStyle/>
                    <a:p>
                      <a:pPr algn="ctr" fontAlgn="b"/>
                      <a:r>
                        <a:rPr lang="en-US" sz="2800" b="0" i="0" u="none" strike="noStrike">
                          <a:solidFill>
                            <a:schemeClr val="tx1"/>
                          </a:solidFill>
                          <a:effectLst/>
                          <a:latin typeface="Calibri" panose="020F0502020204030204" pitchFamily="34" charset="0"/>
                        </a:rPr>
                        <a:t>40.5</a:t>
                      </a:r>
                    </a:p>
                  </a:txBody>
                  <a:tcPr marL="9525" marR="9525" marT="9525" marB="0" anchor="b">
                    <a:solidFill>
                      <a:srgbClr val="FFC000"/>
                    </a:solidFill>
                  </a:tcPr>
                </a:tc>
                <a:tc>
                  <a:txBody>
                    <a:bodyPr/>
                    <a:lstStyle/>
                    <a:p>
                      <a:pPr algn="ctr" fontAlgn="b"/>
                      <a:r>
                        <a:rPr lang="en-US" sz="2800" b="0" i="0" u="none" strike="noStrike">
                          <a:solidFill>
                            <a:schemeClr val="tx1"/>
                          </a:solidFill>
                          <a:effectLst/>
                          <a:latin typeface="Calibri" panose="020F0502020204030204" pitchFamily="34" charset="0"/>
                        </a:rPr>
                        <a:t>-4.5</a:t>
                      </a:r>
                    </a:p>
                  </a:txBody>
                  <a:tcPr marL="9525" marR="9525" marT="9525" marB="0" anchor="b">
                    <a:solidFill>
                      <a:srgbClr val="FFC000"/>
                    </a:solidFill>
                  </a:tcPr>
                </a:tc>
                <a:extLst>
                  <a:ext uri="{0D108BD9-81ED-4DB2-BD59-A6C34878D82A}">
                    <a16:rowId xmlns:a16="http://schemas.microsoft.com/office/drawing/2014/main" val="2355460857"/>
                  </a:ext>
                </a:extLst>
              </a:tr>
              <a:tr h="1048955">
                <a:tc>
                  <a:txBody>
                    <a:bodyPr/>
                    <a:lstStyle/>
                    <a:p>
                      <a:pPr algn="ctr" fontAlgn="b"/>
                      <a:r>
                        <a:rPr lang="en-US" sz="2800" b="0" i="0" u="none" strike="noStrike" dirty="0">
                          <a:solidFill>
                            <a:schemeClr val="tx1"/>
                          </a:solidFill>
                          <a:effectLst/>
                          <a:latin typeface="Calibri" panose="020F0502020204030204" pitchFamily="34" charset="0"/>
                        </a:rPr>
                        <a:t>Discussions with Diverse Others</a:t>
                      </a:r>
                    </a:p>
                  </a:txBody>
                  <a:tcPr marL="9525" marR="9525" marT="9525" marB="0" anchor="b">
                    <a:solidFill>
                      <a:srgbClr val="FFC000"/>
                    </a:solidFill>
                  </a:tcPr>
                </a:tc>
                <a:tc>
                  <a:txBody>
                    <a:bodyPr/>
                    <a:lstStyle/>
                    <a:p>
                      <a:pPr algn="ctr" fontAlgn="b"/>
                      <a:r>
                        <a:rPr lang="en-US" sz="2800" b="0" i="0" u="none" strike="noStrike">
                          <a:solidFill>
                            <a:schemeClr val="tx1"/>
                          </a:solidFill>
                          <a:effectLst/>
                          <a:latin typeface="Calibri" panose="020F0502020204030204" pitchFamily="34" charset="0"/>
                        </a:rPr>
                        <a:t>36.6</a:t>
                      </a:r>
                    </a:p>
                  </a:txBody>
                  <a:tcPr marL="9525" marR="9525" marT="9525" marB="0" anchor="b">
                    <a:solidFill>
                      <a:srgbClr val="FFC000"/>
                    </a:solidFill>
                  </a:tcPr>
                </a:tc>
                <a:tc>
                  <a:txBody>
                    <a:bodyPr/>
                    <a:lstStyle/>
                    <a:p>
                      <a:pPr algn="ctr" fontAlgn="b"/>
                      <a:r>
                        <a:rPr lang="en-US" sz="2800" b="0" i="0" u="none" strike="noStrike">
                          <a:solidFill>
                            <a:schemeClr val="tx1"/>
                          </a:solidFill>
                          <a:effectLst/>
                          <a:latin typeface="Calibri" panose="020F0502020204030204" pitchFamily="34" charset="0"/>
                        </a:rPr>
                        <a:t>41.8</a:t>
                      </a:r>
                    </a:p>
                  </a:txBody>
                  <a:tcPr marL="9525" marR="9525" marT="9525" marB="0" anchor="b">
                    <a:solidFill>
                      <a:srgbClr val="FFC000"/>
                    </a:solidFill>
                  </a:tcPr>
                </a:tc>
                <a:tc>
                  <a:txBody>
                    <a:bodyPr/>
                    <a:lstStyle/>
                    <a:p>
                      <a:pPr algn="ctr" fontAlgn="b"/>
                      <a:r>
                        <a:rPr lang="en-US" sz="2800" b="0" i="0" u="none" strike="noStrike" dirty="0">
                          <a:solidFill>
                            <a:schemeClr val="tx1"/>
                          </a:solidFill>
                          <a:effectLst/>
                          <a:latin typeface="Calibri" panose="020F0502020204030204" pitchFamily="34" charset="0"/>
                        </a:rPr>
                        <a:t>-5.2</a:t>
                      </a:r>
                    </a:p>
                  </a:txBody>
                  <a:tcPr marL="9525" marR="9525" marT="9525" marB="0" anchor="b">
                    <a:solidFill>
                      <a:srgbClr val="FFC000"/>
                    </a:solidFill>
                  </a:tcPr>
                </a:tc>
                <a:extLst>
                  <a:ext uri="{0D108BD9-81ED-4DB2-BD59-A6C34878D82A}">
                    <a16:rowId xmlns:a16="http://schemas.microsoft.com/office/drawing/2014/main" val="1426628204"/>
                  </a:ext>
                </a:extLst>
              </a:tr>
            </a:tbl>
          </a:graphicData>
        </a:graphic>
      </p:graphicFrame>
      <p:sp>
        <p:nvSpPr>
          <p:cNvPr id="4" name="TextBox 3">
            <a:extLst>
              <a:ext uri="{FF2B5EF4-FFF2-40B4-BE49-F238E27FC236}">
                <a16:creationId xmlns:a16="http://schemas.microsoft.com/office/drawing/2014/main" id="{5D796458-A7B5-4E27-2898-E60195DD7CF2}"/>
              </a:ext>
            </a:extLst>
          </p:cNvPr>
          <p:cNvSpPr txBox="1"/>
          <p:nvPr/>
        </p:nvSpPr>
        <p:spPr>
          <a:xfrm>
            <a:off x="515816" y="11214100"/>
            <a:ext cx="17264184" cy="1200329"/>
          </a:xfrm>
          <a:prstGeom prst="rect">
            <a:avLst/>
          </a:prstGeom>
          <a:noFill/>
        </p:spPr>
        <p:txBody>
          <a:bodyPr wrap="square" rtlCol="0">
            <a:spAutoFit/>
          </a:bodyPr>
          <a:lstStyle/>
          <a:p>
            <a:r>
              <a:rPr lang="en-US" sz="2400" dirty="0"/>
              <a:t>This table shows combined Engagement Indicator (EI) average responses for First Time Freshman sorted by highest difference compared to other participating BCSSE institutions.  Other institutions include BCSSE participating universities/colleges within the same Carnegie classification (Masters Large).  </a:t>
            </a:r>
          </a:p>
        </p:txBody>
      </p:sp>
    </p:spTree>
    <p:extLst>
      <p:ext uri="{BB962C8B-B14F-4D97-AF65-F5344CB8AC3E}">
        <p14:creationId xmlns:p14="http://schemas.microsoft.com/office/powerpoint/2010/main" val="2906808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ubtitle 2">
            <a:extLst>
              <a:ext uri="{FF2B5EF4-FFF2-40B4-BE49-F238E27FC236}">
                <a16:creationId xmlns:a16="http://schemas.microsoft.com/office/drawing/2014/main" id="{AB395F5F-1E3B-0844-BBBC-C58305014CE2}"/>
              </a:ext>
            </a:extLst>
          </p:cNvPr>
          <p:cNvSpPr txBox="1">
            <a:spLocks/>
          </p:cNvSpPr>
          <p:nvPr/>
        </p:nvSpPr>
        <p:spPr>
          <a:xfrm>
            <a:off x="418996" y="1366621"/>
            <a:ext cx="9205649" cy="838581"/>
          </a:xfrm>
          <a:prstGeom prst="rect">
            <a:avLst/>
          </a:prstGeom>
        </p:spPr>
        <p:txBody>
          <a:bodyPr vert="horz" lIns="244644" tIns="122322" rIns="244644" bIns="122322" rtlCol="0">
            <a:normAutofit lnSpcReduction="10000"/>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3488" dirty="0">
                <a:solidFill>
                  <a:schemeClr val="tx1">
                    <a:lumMod val="75000"/>
                    <a:lumOff val="25000"/>
                  </a:schemeClr>
                </a:solidFill>
                <a:latin typeface="Calibri" panose="020F0502020204030204" pitchFamily="34" charset="0"/>
                <a:cs typeface="Calibri" panose="020F0502020204030204" pitchFamily="34" charset="0"/>
              </a:rPr>
              <a:t>Compared to other participating institutions</a:t>
            </a:r>
          </a:p>
        </p:txBody>
      </p:sp>
      <p:cxnSp>
        <p:nvCxnSpPr>
          <p:cNvPr id="3" name="Straight Connector 2">
            <a:extLst>
              <a:ext uri="{FF2B5EF4-FFF2-40B4-BE49-F238E27FC236}">
                <a16:creationId xmlns:a16="http://schemas.microsoft.com/office/drawing/2014/main" id="{66950B32-A2A7-F14E-AA1B-9276D14F4E32}"/>
              </a:ext>
            </a:extLst>
          </p:cNvPr>
          <p:cNvCxnSpPr/>
          <p:nvPr/>
        </p:nvCxnSpPr>
        <p:spPr>
          <a:xfrm>
            <a:off x="0" y="2249641"/>
            <a:ext cx="18288000" cy="0"/>
          </a:xfrm>
          <a:prstGeom prst="line">
            <a:avLst/>
          </a:prstGeom>
          <a:ln w="31750">
            <a:solidFill>
              <a:srgbClr val="F7CF47"/>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593AB26-A5F3-974A-B790-4803484624C9}"/>
              </a:ext>
            </a:extLst>
          </p:cNvPr>
          <p:cNvSpPr/>
          <p:nvPr/>
        </p:nvSpPr>
        <p:spPr>
          <a:xfrm>
            <a:off x="0" y="13641806"/>
            <a:ext cx="18288000" cy="8725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pic>
        <p:nvPicPr>
          <p:cNvPr id="11" name="Picture 10">
            <a:extLst>
              <a:ext uri="{FF2B5EF4-FFF2-40B4-BE49-F238E27FC236}">
                <a16:creationId xmlns:a16="http://schemas.microsoft.com/office/drawing/2014/main" id="{A7B6BE99-5D07-DB43-AE1C-94AE6661A8A3}"/>
              </a:ext>
            </a:extLst>
          </p:cNvPr>
          <p:cNvPicPr>
            <a:picLocks noChangeAspect="1"/>
          </p:cNvPicPr>
          <p:nvPr/>
        </p:nvPicPr>
        <p:blipFill>
          <a:blip r:embed="rId3"/>
          <a:stretch>
            <a:fillRect/>
          </a:stretch>
        </p:blipFill>
        <p:spPr>
          <a:xfrm>
            <a:off x="15318482" y="12952871"/>
            <a:ext cx="2608910" cy="480722"/>
          </a:xfrm>
          <a:prstGeom prst="rect">
            <a:avLst/>
          </a:prstGeom>
        </p:spPr>
      </p:pic>
      <p:sp>
        <p:nvSpPr>
          <p:cNvPr id="8" name="Title 1">
            <a:extLst>
              <a:ext uri="{FF2B5EF4-FFF2-40B4-BE49-F238E27FC236}">
                <a16:creationId xmlns:a16="http://schemas.microsoft.com/office/drawing/2014/main" id="{6B39B4E9-1659-7542-8899-D6118FB4EC0B}"/>
              </a:ext>
            </a:extLst>
          </p:cNvPr>
          <p:cNvSpPr txBox="1">
            <a:spLocks/>
          </p:cNvSpPr>
          <p:nvPr/>
        </p:nvSpPr>
        <p:spPr>
          <a:xfrm>
            <a:off x="418997" y="300654"/>
            <a:ext cx="13794686" cy="1275042"/>
          </a:xfrm>
          <a:prstGeom prst="rect">
            <a:avLst/>
          </a:prstGeom>
        </p:spPr>
        <p:txBody>
          <a:bodyPr vert="horz" lIns="244644" tIns="122322" rIns="244644" bIns="122322" rtlCol="0" anchor="ctr">
            <a:noAutofit/>
          </a:bodyPr>
          <a:lstStyle>
            <a:lvl1pPr algn="ctr" defTabSz="1087444" rtl="0" eaLnBrk="1" latinLnBrk="0" hangingPunct="1">
              <a:spcBef>
                <a:spcPct val="0"/>
              </a:spcBef>
              <a:buNone/>
              <a:defRPr sz="6000" kern="1200">
                <a:solidFill>
                  <a:schemeClr val="bg2"/>
                </a:solidFill>
                <a:latin typeface="Futura Bk BT Book"/>
                <a:ea typeface="+mj-ea"/>
                <a:cs typeface="Open Sans"/>
              </a:defRPr>
            </a:lvl1pPr>
          </a:lstStyle>
          <a:p>
            <a:pPr algn="l"/>
            <a:r>
              <a:rPr lang="en-US" b="1" dirty="0">
                <a:solidFill>
                  <a:schemeClr val="tx1"/>
                </a:solidFill>
                <a:latin typeface="FuturaBT Book" panose="020B0502020204020303" pitchFamily="34" charset="77"/>
                <a:cs typeface="Futura Medium" panose="020B0602020204020303" pitchFamily="34" charset="-79"/>
              </a:rPr>
              <a:t>Summary – Transfer Students	</a:t>
            </a:r>
            <a:endParaRPr lang="en-US" sz="2400" b="1" dirty="0">
              <a:solidFill>
                <a:schemeClr val="tx1"/>
              </a:solidFill>
              <a:latin typeface="FuturaBT Book" panose="020B0502020204020303" pitchFamily="34" charset="77"/>
              <a:cs typeface="Futura Medium" panose="020B0602020204020303" pitchFamily="34" charset="-79"/>
            </a:endParaRPr>
          </a:p>
        </p:txBody>
      </p:sp>
      <p:sp>
        <p:nvSpPr>
          <p:cNvPr id="6" name="TextBox 5">
            <a:extLst>
              <a:ext uri="{FF2B5EF4-FFF2-40B4-BE49-F238E27FC236}">
                <a16:creationId xmlns:a16="http://schemas.microsoft.com/office/drawing/2014/main" id="{3DD26E6A-C748-CB37-A9CE-21BA33E582E1}"/>
              </a:ext>
            </a:extLst>
          </p:cNvPr>
          <p:cNvSpPr txBox="1"/>
          <p:nvPr/>
        </p:nvSpPr>
        <p:spPr>
          <a:xfrm>
            <a:off x="8697432" y="6411432"/>
            <a:ext cx="65" cy="738664"/>
          </a:xfrm>
          <a:prstGeom prst="rect">
            <a:avLst/>
          </a:prstGeom>
          <a:noFill/>
        </p:spPr>
        <p:txBody>
          <a:bodyPr wrap="none" lIns="0" tIns="0" rIns="0" bIns="0" rtlCol="0">
            <a:spAutoFit/>
          </a:bodyPr>
          <a:lstStyle/>
          <a:p>
            <a:endParaRPr lang="en-US" dirty="0"/>
          </a:p>
        </p:txBody>
      </p:sp>
      <p:graphicFrame>
        <p:nvGraphicFramePr>
          <p:cNvPr id="2" name="Table 1">
            <a:extLst>
              <a:ext uri="{FF2B5EF4-FFF2-40B4-BE49-F238E27FC236}">
                <a16:creationId xmlns:a16="http://schemas.microsoft.com/office/drawing/2014/main" id="{63E9CE72-D96B-E151-05E7-BE40A606712F}"/>
              </a:ext>
            </a:extLst>
          </p:cNvPr>
          <p:cNvGraphicFramePr>
            <a:graphicFrameLocks noGrp="1"/>
          </p:cNvGraphicFramePr>
          <p:nvPr>
            <p:extLst>
              <p:ext uri="{D42A27DB-BD31-4B8C-83A1-F6EECF244321}">
                <p14:modId xmlns:p14="http://schemas.microsoft.com/office/powerpoint/2010/main" val="1201310495"/>
              </p:ext>
            </p:extLst>
          </p:nvPr>
        </p:nvGraphicFramePr>
        <p:xfrm>
          <a:off x="515816" y="2493024"/>
          <a:ext cx="17411575" cy="8319692"/>
        </p:xfrm>
        <a:graphic>
          <a:graphicData uri="http://schemas.openxmlformats.org/drawingml/2006/table">
            <a:tbl>
              <a:tblPr>
                <a:tableStyleId>{5C22544A-7EE6-4342-B048-85BDC9FD1C3A}</a:tableStyleId>
              </a:tblPr>
              <a:tblGrid>
                <a:gridCol w="7903214">
                  <a:extLst>
                    <a:ext uri="{9D8B030D-6E8A-4147-A177-3AD203B41FA5}">
                      <a16:colId xmlns:a16="http://schemas.microsoft.com/office/drawing/2014/main" val="1137925975"/>
                    </a:ext>
                  </a:extLst>
                </a:gridCol>
                <a:gridCol w="4803193">
                  <a:extLst>
                    <a:ext uri="{9D8B030D-6E8A-4147-A177-3AD203B41FA5}">
                      <a16:colId xmlns:a16="http://schemas.microsoft.com/office/drawing/2014/main" val="1122907469"/>
                    </a:ext>
                  </a:extLst>
                </a:gridCol>
                <a:gridCol w="2352584">
                  <a:extLst>
                    <a:ext uri="{9D8B030D-6E8A-4147-A177-3AD203B41FA5}">
                      <a16:colId xmlns:a16="http://schemas.microsoft.com/office/drawing/2014/main" val="3955197211"/>
                    </a:ext>
                  </a:extLst>
                </a:gridCol>
                <a:gridCol w="2352584">
                  <a:extLst>
                    <a:ext uri="{9D8B030D-6E8A-4147-A177-3AD203B41FA5}">
                      <a16:colId xmlns:a16="http://schemas.microsoft.com/office/drawing/2014/main" val="2146021516"/>
                    </a:ext>
                  </a:extLst>
                </a:gridCol>
              </a:tblGrid>
              <a:tr h="977007">
                <a:tc>
                  <a:txBody>
                    <a:bodyPr/>
                    <a:lstStyle/>
                    <a:p>
                      <a:pPr algn="ctr" fontAlgn="b"/>
                      <a:r>
                        <a:rPr lang="en-US" sz="2800" b="1" i="0" u="none" strike="noStrike" dirty="0">
                          <a:solidFill>
                            <a:srgbClr val="000000"/>
                          </a:solidFill>
                          <a:effectLst/>
                          <a:latin typeface="Calibri" panose="020F0502020204030204" pitchFamily="34" charset="0"/>
                        </a:rPr>
                        <a:t>Engagement Indicator (EI)</a:t>
                      </a:r>
                    </a:p>
                  </a:txBody>
                  <a:tcPr marL="9525" marR="9525" marT="9525" marB="0" anchor="b">
                    <a:solidFill>
                      <a:srgbClr val="FFC000"/>
                    </a:solidFill>
                  </a:tcPr>
                </a:tc>
                <a:tc>
                  <a:txBody>
                    <a:bodyPr/>
                    <a:lstStyle/>
                    <a:p>
                      <a:pPr algn="ctr" fontAlgn="b"/>
                      <a:r>
                        <a:rPr lang="en-US" sz="2800" b="1" i="0" u="none" strike="noStrike">
                          <a:solidFill>
                            <a:srgbClr val="000000"/>
                          </a:solidFill>
                          <a:effectLst/>
                          <a:latin typeface="Calibri" panose="020F0502020204030204" pitchFamily="34" charset="0"/>
                        </a:rPr>
                        <a:t>Cal State LA</a:t>
                      </a:r>
                    </a:p>
                  </a:txBody>
                  <a:tcPr marL="9525" marR="9525" marT="9525" marB="0" anchor="b">
                    <a:solidFill>
                      <a:srgbClr val="FFC000"/>
                    </a:solidFill>
                  </a:tcPr>
                </a:tc>
                <a:tc>
                  <a:txBody>
                    <a:bodyPr/>
                    <a:lstStyle/>
                    <a:p>
                      <a:pPr algn="ctr" fontAlgn="b"/>
                      <a:r>
                        <a:rPr lang="en-US" sz="2800" b="1" i="0" u="none" strike="noStrike">
                          <a:solidFill>
                            <a:srgbClr val="000000"/>
                          </a:solidFill>
                          <a:effectLst/>
                          <a:latin typeface="Calibri" panose="020F0502020204030204" pitchFamily="34" charset="0"/>
                        </a:rPr>
                        <a:t>Other Institutions</a:t>
                      </a:r>
                    </a:p>
                  </a:txBody>
                  <a:tcPr marL="9525" marR="9525" marT="9525" marB="0" anchor="b">
                    <a:solidFill>
                      <a:srgbClr val="FFC000"/>
                    </a:solidFill>
                  </a:tcPr>
                </a:tc>
                <a:tc>
                  <a:txBody>
                    <a:bodyPr/>
                    <a:lstStyle/>
                    <a:p>
                      <a:pPr algn="ctr" fontAlgn="b"/>
                      <a:r>
                        <a:rPr lang="en-US" sz="2800" b="1" i="0" u="none" strike="noStrike" dirty="0">
                          <a:solidFill>
                            <a:srgbClr val="000000"/>
                          </a:solidFill>
                          <a:effectLst/>
                          <a:latin typeface="Calibri" panose="020F0502020204030204" pitchFamily="34" charset="0"/>
                        </a:rPr>
                        <a:t>Diff</a:t>
                      </a:r>
                    </a:p>
                  </a:txBody>
                  <a:tcPr marL="9525" marR="9525" marT="9525" marB="0" anchor="b">
                    <a:solidFill>
                      <a:srgbClr val="FFC000"/>
                    </a:solidFill>
                  </a:tcPr>
                </a:tc>
                <a:extLst>
                  <a:ext uri="{0D108BD9-81ED-4DB2-BD59-A6C34878D82A}">
                    <a16:rowId xmlns:a16="http://schemas.microsoft.com/office/drawing/2014/main" val="825294668"/>
                  </a:ext>
                </a:extLst>
              </a:tr>
              <a:tr h="1048955">
                <a:tc>
                  <a:txBody>
                    <a:bodyPr/>
                    <a:lstStyle/>
                    <a:p>
                      <a:pPr algn="ctr" fontAlgn="b"/>
                      <a:r>
                        <a:rPr lang="en-US" sz="2800" b="0" i="0" u="none" strike="noStrike">
                          <a:solidFill>
                            <a:srgbClr val="000000"/>
                          </a:solidFill>
                          <a:effectLst/>
                          <a:latin typeface="Calibri" panose="020F0502020204030204" pitchFamily="34" charset="0"/>
                        </a:rPr>
                        <a:t>Academic Perseverance</a:t>
                      </a:r>
                    </a:p>
                  </a:txBody>
                  <a:tcPr marL="9525" marR="9525" marT="9525" marB="0" anchor="b">
                    <a:solidFill>
                      <a:srgbClr val="FFC000"/>
                    </a:solidFill>
                  </a:tcPr>
                </a:tc>
                <a:tc>
                  <a:txBody>
                    <a:bodyPr/>
                    <a:lstStyle/>
                    <a:p>
                      <a:pPr algn="ctr" fontAlgn="b"/>
                      <a:r>
                        <a:rPr lang="en-US" sz="2800" b="0" i="0" u="none" strike="noStrike">
                          <a:solidFill>
                            <a:srgbClr val="000000"/>
                          </a:solidFill>
                          <a:effectLst/>
                          <a:latin typeface="Calibri" panose="020F0502020204030204" pitchFamily="34" charset="0"/>
                        </a:rPr>
                        <a:t>44.1</a:t>
                      </a:r>
                    </a:p>
                  </a:txBody>
                  <a:tcPr marL="9525" marR="9525" marT="9525" marB="0" anchor="b">
                    <a:solidFill>
                      <a:srgbClr val="FFC000"/>
                    </a:solidFill>
                  </a:tcPr>
                </a:tc>
                <a:tc>
                  <a:txBody>
                    <a:bodyPr/>
                    <a:lstStyle/>
                    <a:p>
                      <a:pPr algn="ctr" fontAlgn="b"/>
                      <a:r>
                        <a:rPr lang="en-US" sz="2800" b="0" i="0" u="none" strike="noStrike">
                          <a:solidFill>
                            <a:srgbClr val="000000"/>
                          </a:solidFill>
                          <a:effectLst/>
                          <a:latin typeface="Calibri" panose="020F0502020204030204" pitchFamily="34" charset="0"/>
                        </a:rPr>
                        <a:t>41.7</a:t>
                      </a:r>
                    </a:p>
                  </a:txBody>
                  <a:tcPr marL="9525" marR="9525" marT="9525" marB="0" anchor="b">
                    <a:solidFill>
                      <a:srgbClr val="FFC000"/>
                    </a:solidFill>
                  </a:tcPr>
                </a:tc>
                <a:tc>
                  <a:txBody>
                    <a:bodyPr/>
                    <a:lstStyle/>
                    <a:p>
                      <a:pPr algn="ctr" fontAlgn="b"/>
                      <a:r>
                        <a:rPr lang="en-US" sz="2800" b="0" i="0" u="none" strike="noStrike">
                          <a:solidFill>
                            <a:srgbClr val="000000"/>
                          </a:solidFill>
                          <a:effectLst/>
                          <a:latin typeface="Calibri" panose="020F0502020204030204" pitchFamily="34" charset="0"/>
                        </a:rPr>
                        <a:t>2.4</a:t>
                      </a:r>
                    </a:p>
                  </a:txBody>
                  <a:tcPr marL="9525" marR="9525" marT="9525" marB="0" anchor="b">
                    <a:solidFill>
                      <a:srgbClr val="FFC000"/>
                    </a:solidFill>
                  </a:tcPr>
                </a:tc>
                <a:extLst>
                  <a:ext uri="{0D108BD9-81ED-4DB2-BD59-A6C34878D82A}">
                    <a16:rowId xmlns:a16="http://schemas.microsoft.com/office/drawing/2014/main" val="1660410565"/>
                  </a:ext>
                </a:extLst>
              </a:tr>
              <a:tr h="1048955">
                <a:tc>
                  <a:txBody>
                    <a:bodyPr/>
                    <a:lstStyle/>
                    <a:p>
                      <a:pPr algn="ctr" fontAlgn="b"/>
                      <a:r>
                        <a:rPr lang="en-US" sz="2800" b="0" i="0" u="none" strike="noStrike">
                          <a:solidFill>
                            <a:srgbClr val="000000"/>
                          </a:solidFill>
                          <a:effectLst/>
                          <a:latin typeface="Calibri" panose="020F0502020204030204" pitchFamily="34" charset="0"/>
                        </a:rPr>
                        <a:t>Expected Academic Difficulty</a:t>
                      </a:r>
                    </a:p>
                  </a:txBody>
                  <a:tcPr marL="9525" marR="9525" marT="9525" marB="0" anchor="b">
                    <a:solidFill>
                      <a:srgbClr val="FFC000"/>
                    </a:solidFill>
                  </a:tcPr>
                </a:tc>
                <a:tc>
                  <a:txBody>
                    <a:bodyPr/>
                    <a:lstStyle/>
                    <a:p>
                      <a:pPr algn="ctr" fontAlgn="b"/>
                      <a:r>
                        <a:rPr lang="en-US" sz="2800" b="0" i="0" u="none" strike="noStrike">
                          <a:solidFill>
                            <a:srgbClr val="000000"/>
                          </a:solidFill>
                          <a:effectLst/>
                          <a:latin typeface="Calibri" panose="020F0502020204030204" pitchFamily="34" charset="0"/>
                        </a:rPr>
                        <a:t>30.6</a:t>
                      </a:r>
                    </a:p>
                  </a:txBody>
                  <a:tcPr marL="9525" marR="9525" marT="9525" marB="0" anchor="b">
                    <a:solidFill>
                      <a:srgbClr val="FFC000"/>
                    </a:solidFill>
                  </a:tcPr>
                </a:tc>
                <a:tc>
                  <a:txBody>
                    <a:bodyPr/>
                    <a:lstStyle/>
                    <a:p>
                      <a:pPr algn="ctr" fontAlgn="b"/>
                      <a:r>
                        <a:rPr lang="en-US" sz="2800" b="0" i="0" u="none" strike="noStrike">
                          <a:solidFill>
                            <a:srgbClr val="000000"/>
                          </a:solidFill>
                          <a:effectLst/>
                          <a:latin typeface="Calibri" panose="020F0502020204030204" pitchFamily="34" charset="0"/>
                        </a:rPr>
                        <a:t>28.5</a:t>
                      </a:r>
                    </a:p>
                  </a:txBody>
                  <a:tcPr marL="9525" marR="9525" marT="9525" marB="0" anchor="b">
                    <a:solidFill>
                      <a:srgbClr val="FFC000"/>
                    </a:solidFill>
                  </a:tcPr>
                </a:tc>
                <a:tc>
                  <a:txBody>
                    <a:bodyPr/>
                    <a:lstStyle/>
                    <a:p>
                      <a:pPr algn="ctr" fontAlgn="b"/>
                      <a:r>
                        <a:rPr lang="en-US" sz="2800" b="0" i="0" u="none" strike="noStrike">
                          <a:solidFill>
                            <a:srgbClr val="000000"/>
                          </a:solidFill>
                          <a:effectLst/>
                          <a:latin typeface="Calibri" panose="020F0502020204030204" pitchFamily="34" charset="0"/>
                        </a:rPr>
                        <a:t>2.1</a:t>
                      </a:r>
                    </a:p>
                  </a:txBody>
                  <a:tcPr marL="9525" marR="9525" marT="9525" marB="0" anchor="b">
                    <a:solidFill>
                      <a:srgbClr val="FFC000"/>
                    </a:solidFill>
                  </a:tcPr>
                </a:tc>
                <a:extLst>
                  <a:ext uri="{0D108BD9-81ED-4DB2-BD59-A6C34878D82A}">
                    <a16:rowId xmlns:a16="http://schemas.microsoft.com/office/drawing/2014/main" val="3989199940"/>
                  </a:ext>
                </a:extLst>
              </a:tr>
              <a:tr h="1048955">
                <a:tc>
                  <a:txBody>
                    <a:bodyPr/>
                    <a:lstStyle/>
                    <a:p>
                      <a:pPr algn="ctr" fontAlgn="b"/>
                      <a:r>
                        <a:rPr lang="en-US" sz="2800" b="0" i="0" u="none" strike="noStrike">
                          <a:solidFill>
                            <a:srgbClr val="000000"/>
                          </a:solidFill>
                          <a:effectLst/>
                          <a:latin typeface="Calibri" panose="020F0502020204030204" pitchFamily="34" charset="0"/>
                        </a:rPr>
                        <a:t>Supportive Campus Environment</a:t>
                      </a:r>
                    </a:p>
                  </a:txBody>
                  <a:tcPr marL="9525" marR="9525" marT="9525" marB="0" anchor="b">
                    <a:solidFill>
                      <a:srgbClr val="FFC000"/>
                    </a:solidFill>
                  </a:tcPr>
                </a:tc>
                <a:tc>
                  <a:txBody>
                    <a:bodyPr/>
                    <a:lstStyle/>
                    <a:p>
                      <a:pPr algn="ctr" fontAlgn="b"/>
                      <a:r>
                        <a:rPr lang="en-US" sz="2800" b="0" i="0" u="none" strike="noStrike">
                          <a:solidFill>
                            <a:srgbClr val="000000"/>
                          </a:solidFill>
                          <a:effectLst/>
                          <a:latin typeface="Calibri" panose="020F0502020204030204" pitchFamily="34" charset="0"/>
                        </a:rPr>
                        <a:t>43.7</a:t>
                      </a:r>
                    </a:p>
                  </a:txBody>
                  <a:tcPr marL="9525" marR="9525" marT="9525" marB="0" anchor="b">
                    <a:solidFill>
                      <a:srgbClr val="FFC000"/>
                    </a:solidFill>
                  </a:tcPr>
                </a:tc>
                <a:tc>
                  <a:txBody>
                    <a:bodyPr/>
                    <a:lstStyle/>
                    <a:p>
                      <a:pPr algn="ctr" fontAlgn="b"/>
                      <a:r>
                        <a:rPr lang="en-US" sz="2800" b="0" i="0" u="none" strike="noStrike">
                          <a:solidFill>
                            <a:srgbClr val="000000"/>
                          </a:solidFill>
                          <a:effectLst/>
                          <a:latin typeface="Calibri" panose="020F0502020204030204" pitchFamily="34" charset="0"/>
                        </a:rPr>
                        <a:t>42.2</a:t>
                      </a:r>
                    </a:p>
                  </a:txBody>
                  <a:tcPr marL="9525" marR="9525" marT="9525" marB="0" anchor="b">
                    <a:solidFill>
                      <a:srgbClr val="FFC000"/>
                    </a:solidFill>
                  </a:tcPr>
                </a:tc>
                <a:tc>
                  <a:txBody>
                    <a:bodyPr/>
                    <a:lstStyle/>
                    <a:p>
                      <a:pPr algn="ctr" fontAlgn="b"/>
                      <a:r>
                        <a:rPr lang="en-US" sz="2800" b="0" i="0" u="none" strike="noStrike">
                          <a:solidFill>
                            <a:srgbClr val="000000"/>
                          </a:solidFill>
                          <a:effectLst/>
                          <a:latin typeface="Calibri" panose="020F0502020204030204" pitchFamily="34" charset="0"/>
                        </a:rPr>
                        <a:t>1.5</a:t>
                      </a:r>
                    </a:p>
                  </a:txBody>
                  <a:tcPr marL="9525" marR="9525" marT="9525" marB="0" anchor="b">
                    <a:solidFill>
                      <a:srgbClr val="FFC000"/>
                    </a:solidFill>
                  </a:tcPr>
                </a:tc>
                <a:extLst>
                  <a:ext uri="{0D108BD9-81ED-4DB2-BD59-A6C34878D82A}">
                    <a16:rowId xmlns:a16="http://schemas.microsoft.com/office/drawing/2014/main" val="475750389"/>
                  </a:ext>
                </a:extLst>
              </a:tr>
              <a:tr h="1048955">
                <a:tc>
                  <a:txBody>
                    <a:bodyPr/>
                    <a:lstStyle/>
                    <a:p>
                      <a:pPr algn="ctr" fontAlgn="b"/>
                      <a:r>
                        <a:rPr lang="en-US" sz="2800" b="0" i="0" u="none" strike="noStrike">
                          <a:solidFill>
                            <a:srgbClr val="000000"/>
                          </a:solidFill>
                          <a:effectLst/>
                          <a:latin typeface="Calibri" panose="020F0502020204030204" pitchFamily="34" charset="0"/>
                        </a:rPr>
                        <a:t>Student Faculty Interaction</a:t>
                      </a:r>
                    </a:p>
                  </a:txBody>
                  <a:tcPr marL="9525" marR="9525" marT="9525" marB="0" anchor="b">
                    <a:solidFill>
                      <a:srgbClr val="FFC000"/>
                    </a:solidFill>
                  </a:tcPr>
                </a:tc>
                <a:tc>
                  <a:txBody>
                    <a:bodyPr/>
                    <a:lstStyle/>
                    <a:p>
                      <a:pPr algn="ctr" fontAlgn="b"/>
                      <a:r>
                        <a:rPr lang="en-US" sz="2800" b="0" i="0" u="none" strike="noStrike">
                          <a:solidFill>
                            <a:srgbClr val="000000"/>
                          </a:solidFill>
                          <a:effectLst/>
                          <a:latin typeface="Calibri" panose="020F0502020204030204" pitchFamily="34" charset="0"/>
                        </a:rPr>
                        <a:t>30.6</a:t>
                      </a:r>
                    </a:p>
                  </a:txBody>
                  <a:tcPr marL="9525" marR="9525" marT="9525" marB="0" anchor="b">
                    <a:solidFill>
                      <a:srgbClr val="FFC000"/>
                    </a:solidFill>
                  </a:tcPr>
                </a:tc>
                <a:tc>
                  <a:txBody>
                    <a:bodyPr/>
                    <a:lstStyle/>
                    <a:p>
                      <a:pPr algn="ctr" fontAlgn="b"/>
                      <a:r>
                        <a:rPr lang="en-US" sz="2800" b="0" i="0" u="none" strike="noStrike">
                          <a:solidFill>
                            <a:srgbClr val="000000"/>
                          </a:solidFill>
                          <a:effectLst/>
                          <a:latin typeface="Calibri" panose="020F0502020204030204" pitchFamily="34" charset="0"/>
                        </a:rPr>
                        <a:t>29.7</a:t>
                      </a:r>
                    </a:p>
                  </a:txBody>
                  <a:tcPr marL="9525" marR="9525" marT="9525" marB="0" anchor="b">
                    <a:solidFill>
                      <a:srgbClr val="FFC000"/>
                    </a:solidFill>
                  </a:tcPr>
                </a:tc>
                <a:tc>
                  <a:txBody>
                    <a:bodyPr/>
                    <a:lstStyle/>
                    <a:p>
                      <a:pPr algn="ctr" fontAlgn="b"/>
                      <a:r>
                        <a:rPr lang="en-US" sz="2800" b="0" i="0" u="none" strike="noStrike">
                          <a:solidFill>
                            <a:srgbClr val="000000"/>
                          </a:solidFill>
                          <a:effectLst/>
                          <a:latin typeface="Calibri" panose="020F0502020204030204" pitchFamily="34" charset="0"/>
                        </a:rPr>
                        <a:t>0.9</a:t>
                      </a:r>
                    </a:p>
                  </a:txBody>
                  <a:tcPr marL="9525" marR="9525" marT="9525" marB="0" anchor="b">
                    <a:solidFill>
                      <a:srgbClr val="FFC000"/>
                    </a:solidFill>
                  </a:tcPr>
                </a:tc>
                <a:extLst>
                  <a:ext uri="{0D108BD9-81ED-4DB2-BD59-A6C34878D82A}">
                    <a16:rowId xmlns:a16="http://schemas.microsoft.com/office/drawing/2014/main" val="2076227122"/>
                  </a:ext>
                </a:extLst>
              </a:tr>
              <a:tr h="1048955">
                <a:tc>
                  <a:txBody>
                    <a:bodyPr/>
                    <a:lstStyle/>
                    <a:p>
                      <a:pPr algn="ctr" fontAlgn="b"/>
                      <a:r>
                        <a:rPr lang="en-US" sz="2800" b="0" i="0" u="none" strike="noStrike">
                          <a:solidFill>
                            <a:srgbClr val="000000"/>
                          </a:solidFill>
                          <a:effectLst/>
                          <a:latin typeface="Calibri" panose="020F0502020204030204" pitchFamily="34" charset="0"/>
                        </a:rPr>
                        <a:t>Collaborative Learning</a:t>
                      </a:r>
                    </a:p>
                  </a:txBody>
                  <a:tcPr marL="9525" marR="9525" marT="9525" marB="0" anchor="b">
                    <a:solidFill>
                      <a:srgbClr val="FFC000"/>
                    </a:solidFill>
                  </a:tcPr>
                </a:tc>
                <a:tc>
                  <a:txBody>
                    <a:bodyPr/>
                    <a:lstStyle/>
                    <a:p>
                      <a:pPr algn="ctr" fontAlgn="b"/>
                      <a:r>
                        <a:rPr lang="en-US" sz="2800" b="0" i="0" u="none" strike="noStrike">
                          <a:solidFill>
                            <a:srgbClr val="000000"/>
                          </a:solidFill>
                          <a:effectLst/>
                          <a:latin typeface="Calibri" panose="020F0502020204030204" pitchFamily="34" charset="0"/>
                        </a:rPr>
                        <a:t>33</a:t>
                      </a:r>
                    </a:p>
                  </a:txBody>
                  <a:tcPr marL="9525" marR="9525" marT="9525" marB="0" anchor="b">
                    <a:solidFill>
                      <a:srgbClr val="FFC000"/>
                    </a:solidFill>
                  </a:tcPr>
                </a:tc>
                <a:tc>
                  <a:txBody>
                    <a:bodyPr/>
                    <a:lstStyle/>
                    <a:p>
                      <a:pPr algn="ctr" fontAlgn="b"/>
                      <a:r>
                        <a:rPr lang="en-US" sz="2800" b="0" i="0" u="none" strike="noStrike">
                          <a:solidFill>
                            <a:srgbClr val="000000"/>
                          </a:solidFill>
                          <a:effectLst/>
                          <a:latin typeface="Calibri" panose="020F0502020204030204" pitchFamily="34" charset="0"/>
                        </a:rPr>
                        <a:t>32.3</a:t>
                      </a:r>
                    </a:p>
                  </a:txBody>
                  <a:tcPr marL="9525" marR="9525" marT="9525" marB="0" anchor="b">
                    <a:solidFill>
                      <a:srgbClr val="FFC000"/>
                    </a:solidFill>
                  </a:tcPr>
                </a:tc>
                <a:tc>
                  <a:txBody>
                    <a:bodyPr/>
                    <a:lstStyle/>
                    <a:p>
                      <a:pPr algn="ctr" fontAlgn="b"/>
                      <a:r>
                        <a:rPr lang="en-US" sz="2800" b="0" i="0" u="none" strike="noStrike">
                          <a:solidFill>
                            <a:srgbClr val="000000"/>
                          </a:solidFill>
                          <a:effectLst/>
                          <a:latin typeface="Calibri" panose="020F0502020204030204" pitchFamily="34" charset="0"/>
                        </a:rPr>
                        <a:t>0.7</a:t>
                      </a:r>
                    </a:p>
                  </a:txBody>
                  <a:tcPr marL="9525" marR="9525" marT="9525" marB="0" anchor="b">
                    <a:solidFill>
                      <a:srgbClr val="FFC000"/>
                    </a:solidFill>
                  </a:tcPr>
                </a:tc>
                <a:extLst>
                  <a:ext uri="{0D108BD9-81ED-4DB2-BD59-A6C34878D82A}">
                    <a16:rowId xmlns:a16="http://schemas.microsoft.com/office/drawing/2014/main" val="601682411"/>
                  </a:ext>
                </a:extLst>
              </a:tr>
              <a:tr h="1048955">
                <a:tc>
                  <a:txBody>
                    <a:bodyPr/>
                    <a:lstStyle/>
                    <a:p>
                      <a:pPr algn="ctr" fontAlgn="b"/>
                      <a:r>
                        <a:rPr lang="en-US" sz="2800" b="0" i="0" u="none" strike="noStrike">
                          <a:solidFill>
                            <a:srgbClr val="000000"/>
                          </a:solidFill>
                          <a:effectLst/>
                          <a:latin typeface="Calibri" panose="020F0502020204030204" pitchFamily="34" charset="0"/>
                        </a:rPr>
                        <a:t>Academic Preparation</a:t>
                      </a:r>
                    </a:p>
                  </a:txBody>
                  <a:tcPr marL="9525" marR="9525" marT="9525" marB="0" anchor="b">
                    <a:solidFill>
                      <a:srgbClr val="FFC000"/>
                    </a:solidFill>
                  </a:tcPr>
                </a:tc>
                <a:tc>
                  <a:txBody>
                    <a:bodyPr/>
                    <a:lstStyle/>
                    <a:p>
                      <a:pPr algn="ctr" fontAlgn="b"/>
                      <a:r>
                        <a:rPr lang="en-US" sz="2800" b="0" i="0" u="none" strike="noStrike">
                          <a:solidFill>
                            <a:srgbClr val="000000"/>
                          </a:solidFill>
                          <a:effectLst/>
                          <a:latin typeface="Calibri" panose="020F0502020204030204" pitchFamily="34" charset="0"/>
                        </a:rPr>
                        <a:t>43.8</a:t>
                      </a:r>
                    </a:p>
                  </a:txBody>
                  <a:tcPr marL="9525" marR="9525" marT="9525" marB="0" anchor="b">
                    <a:solidFill>
                      <a:srgbClr val="FFC000"/>
                    </a:solidFill>
                  </a:tcPr>
                </a:tc>
                <a:tc>
                  <a:txBody>
                    <a:bodyPr/>
                    <a:lstStyle/>
                    <a:p>
                      <a:pPr algn="ctr" fontAlgn="b"/>
                      <a:r>
                        <a:rPr lang="en-US" sz="2800" b="0" i="0" u="none" strike="noStrike">
                          <a:solidFill>
                            <a:srgbClr val="000000"/>
                          </a:solidFill>
                          <a:effectLst/>
                          <a:latin typeface="Calibri" panose="020F0502020204030204" pitchFamily="34" charset="0"/>
                        </a:rPr>
                        <a:t>44.8</a:t>
                      </a:r>
                    </a:p>
                  </a:txBody>
                  <a:tcPr marL="9525" marR="9525" marT="9525" marB="0" anchor="b">
                    <a:solidFill>
                      <a:srgbClr val="FFC000"/>
                    </a:solidFill>
                  </a:tcPr>
                </a:tc>
                <a:tc>
                  <a:txBody>
                    <a:bodyPr/>
                    <a:lstStyle/>
                    <a:p>
                      <a:pPr algn="ctr" fontAlgn="b"/>
                      <a:r>
                        <a:rPr lang="en-US" sz="2800" b="0" i="0" u="none" strike="noStrike">
                          <a:solidFill>
                            <a:srgbClr val="000000"/>
                          </a:solidFill>
                          <a:effectLst/>
                          <a:latin typeface="Calibri" panose="020F0502020204030204" pitchFamily="34" charset="0"/>
                        </a:rPr>
                        <a:t>-1</a:t>
                      </a:r>
                    </a:p>
                  </a:txBody>
                  <a:tcPr marL="9525" marR="9525" marT="9525" marB="0" anchor="b">
                    <a:solidFill>
                      <a:srgbClr val="FFC000"/>
                    </a:solidFill>
                  </a:tcPr>
                </a:tc>
                <a:extLst>
                  <a:ext uri="{0D108BD9-81ED-4DB2-BD59-A6C34878D82A}">
                    <a16:rowId xmlns:a16="http://schemas.microsoft.com/office/drawing/2014/main" val="2355460857"/>
                  </a:ext>
                </a:extLst>
              </a:tr>
              <a:tr h="1048955">
                <a:tc>
                  <a:txBody>
                    <a:bodyPr/>
                    <a:lstStyle/>
                    <a:p>
                      <a:pPr algn="ctr" fontAlgn="b"/>
                      <a:r>
                        <a:rPr lang="en-US" sz="2800" b="0" i="0" u="none" strike="noStrike">
                          <a:solidFill>
                            <a:srgbClr val="000000"/>
                          </a:solidFill>
                          <a:effectLst/>
                          <a:latin typeface="Calibri" panose="020F0502020204030204" pitchFamily="34" charset="0"/>
                        </a:rPr>
                        <a:t>Discussions with Diverse Others</a:t>
                      </a:r>
                    </a:p>
                  </a:txBody>
                  <a:tcPr marL="9525" marR="9525" marT="9525" marB="0" anchor="b">
                    <a:solidFill>
                      <a:srgbClr val="FFC000"/>
                    </a:solidFill>
                  </a:tcPr>
                </a:tc>
                <a:tc>
                  <a:txBody>
                    <a:bodyPr/>
                    <a:lstStyle/>
                    <a:p>
                      <a:pPr algn="ctr" fontAlgn="b"/>
                      <a:r>
                        <a:rPr lang="en-US" sz="2800" b="0" i="0" u="none" strike="noStrike">
                          <a:solidFill>
                            <a:srgbClr val="000000"/>
                          </a:solidFill>
                          <a:effectLst/>
                          <a:latin typeface="Calibri" panose="020F0502020204030204" pitchFamily="34" charset="0"/>
                        </a:rPr>
                        <a:t>37.1</a:t>
                      </a:r>
                    </a:p>
                  </a:txBody>
                  <a:tcPr marL="9525" marR="9525" marT="9525" marB="0" anchor="b">
                    <a:solidFill>
                      <a:srgbClr val="FFC000"/>
                    </a:solidFill>
                  </a:tcPr>
                </a:tc>
                <a:tc>
                  <a:txBody>
                    <a:bodyPr/>
                    <a:lstStyle/>
                    <a:p>
                      <a:pPr algn="ctr" fontAlgn="b"/>
                      <a:r>
                        <a:rPr lang="en-US" sz="2800" b="0" i="0" u="none" strike="noStrike">
                          <a:solidFill>
                            <a:srgbClr val="000000"/>
                          </a:solidFill>
                          <a:effectLst/>
                          <a:latin typeface="Calibri" panose="020F0502020204030204" pitchFamily="34" charset="0"/>
                        </a:rPr>
                        <a:t>39.8</a:t>
                      </a:r>
                    </a:p>
                  </a:txBody>
                  <a:tcPr marL="9525" marR="9525" marT="9525" marB="0" anchor="b">
                    <a:solidFill>
                      <a:srgbClr val="FFC000"/>
                    </a:solidFill>
                  </a:tcPr>
                </a:tc>
                <a:tc>
                  <a:txBody>
                    <a:bodyPr/>
                    <a:lstStyle/>
                    <a:p>
                      <a:pPr algn="ctr" fontAlgn="b"/>
                      <a:r>
                        <a:rPr lang="en-US" sz="2800" b="0" i="0" u="none" strike="noStrike" dirty="0">
                          <a:solidFill>
                            <a:srgbClr val="000000"/>
                          </a:solidFill>
                          <a:effectLst/>
                          <a:latin typeface="Calibri" panose="020F0502020204030204" pitchFamily="34" charset="0"/>
                        </a:rPr>
                        <a:t>-2.7</a:t>
                      </a:r>
                    </a:p>
                  </a:txBody>
                  <a:tcPr marL="9525" marR="9525" marT="9525" marB="0" anchor="b">
                    <a:solidFill>
                      <a:srgbClr val="FFC000"/>
                    </a:solidFill>
                  </a:tcPr>
                </a:tc>
                <a:extLst>
                  <a:ext uri="{0D108BD9-81ED-4DB2-BD59-A6C34878D82A}">
                    <a16:rowId xmlns:a16="http://schemas.microsoft.com/office/drawing/2014/main" val="1426628204"/>
                  </a:ext>
                </a:extLst>
              </a:tr>
            </a:tbl>
          </a:graphicData>
        </a:graphic>
      </p:graphicFrame>
      <p:sp>
        <p:nvSpPr>
          <p:cNvPr id="4" name="TextBox 3">
            <a:extLst>
              <a:ext uri="{FF2B5EF4-FFF2-40B4-BE49-F238E27FC236}">
                <a16:creationId xmlns:a16="http://schemas.microsoft.com/office/drawing/2014/main" id="{CE39BFA8-616A-F564-07FF-69615EF78CF1}"/>
              </a:ext>
            </a:extLst>
          </p:cNvPr>
          <p:cNvSpPr txBox="1"/>
          <p:nvPr/>
        </p:nvSpPr>
        <p:spPr>
          <a:xfrm>
            <a:off x="515816" y="11214100"/>
            <a:ext cx="17264184" cy="461665"/>
          </a:xfrm>
          <a:prstGeom prst="rect">
            <a:avLst/>
          </a:prstGeom>
          <a:noFill/>
        </p:spPr>
        <p:txBody>
          <a:bodyPr wrap="square" rtlCol="0">
            <a:spAutoFit/>
          </a:bodyPr>
          <a:lstStyle/>
          <a:p>
            <a:r>
              <a:rPr lang="en-US" sz="2400" dirty="0"/>
              <a:t>First Year EI mean scores sorted by highest difference compared to other participating BCSSE institutions.</a:t>
            </a:r>
          </a:p>
        </p:txBody>
      </p:sp>
    </p:spTree>
    <p:extLst>
      <p:ext uri="{BB962C8B-B14F-4D97-AF65-F5344CB8AC3E}">
        <p14:creationId xmlns:p14="http://schemas.microsoft.com/office/powerpoint/2010/main" val="1513341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ubtitle 2">
            <a:extLst>
              <a:ext uri="{FF2B5EF4-FFF2-40B4-BE49-F238E27FC236}">
                <a16:creationId xmlns:a16="http://schemas.microsoft.com/office/drawing/2014/main" id="{AB395F5F-1E3B-0844-BBBC-C58305014CE2}"/>
              </a:ext>
            </a:extLst>
          </p:cNvPr>
          <p:cNvSpPr txBox="1">
            <a:spLocks/>
          </p:cNvSpPr>
          <p:nvPr/>
        </p:nvSpPr>
        <p:spPr>
          <a:xfrm>
            <a:off x="418997" y="1366621"/>
            <a:ext cx="7555422" cy="838581"/>
          </a:xfrm>
          <a:prstGeom prst="rect">
            <a:avLst/>
          </a:prstGeom>
        </p:spPr>
        <p:txBody>
          <a:bodyPr vert="horz" lIns="244644" tIns="122322" rIns="244644" bIns="122322" rtlCol="0">
            <a:normAutofit lnSpcReduction="10000"/>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3488" dirty="0">
                <a:solidFill>
                  <a:schemeClr val="tx1">
                    <a:lumMod val="75000"/>
                    <a:lumOff val="25000"/>
                  </a:schemeClr>
                </a:solidFill>
                <a:latin typeface="Calibri" panose="020F0502020204030204" pitchFamily="34" charset="0"/>
                <a:cs typeface="Calibri" panose="020F0502020204030204" pitchFamily="34" charset="0"/>
              </a:rPr>
              <a:t>First-Year and Transfer students</a:t>
            </a:r>
          </a:p>
        </p:txBody>
      </p:sp>
      <p:cxnSp>
        <p:nvCxnSpPr>
          <p:cNvPr id="3" name="Straight Connector 2">
            <a:extLst>
              <a:ext uri="{FF2B5EF4-FFF2-40B4-BE49-F238E27FC236}">
                <a16:creationId xmlns:a16="http://schemas.microsoft.com/office/drawing/2014/main" id="{66950B32-A2A7-F14E-AA1B-9276D14F4E32}"/>
              </a:ext>
            </a:extLst>
          </p:cNvPr>
          <p:cNvCxnSpPr/>
          <p:nvPr/>
        </p:nvCxnSpPr>
        <p:spPr>
          <a:xfrm>
            <a:off x="0" y="2249641"/>
            <a:ext cx="18288000" cy="0"/>
          </a:xfrm>
          <a:prstGeom prst="line">
            <a:avLst/>
          </a:prstGeom>
          <a:ln w="31750">
            <a:solidFill>
              <a:srgbClr val="F7CF47"/>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593AB26-A5F3-974A-B790-4803484624C9}"/>
              </a:ext>
            </a:extLst>
          </p:cNvPr>
          <p:cNvSpPr/>
          <p:nvPr/>
        </p:nvSpPr>
        <p:spPr>
          <a:xfrm>
            <a:off x="0" y="13641806"/>
            <a:ext cx="18288000" cy="8725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pic>
        <p:nvPicPr>
          <p:cNvPr id="11" name="Picture 10">
            <a:extLst>
              <a:ext uri="{FF2B5EF4-FFF2-40B4-BE49-F238E27FC236}">
                <a16:creationId xmlns:a16="http://schemas.microsoft.com/office/drawing/2014/main" id="{A7B6BE99-5D07-DB43-AE1C-94AE6661A8A3}"/>
              </a:ext>
            </a:extLst>
          </p:cNvPr>
          <p:cNvPicPr>
            <a:picLocks noChangeAspect="1"/>
          </p:cNvPicPr>
          <p:nvPr/>
        </p:nvPicPr>
        <p:blipFill>
          <a:blip r:embed="rId3"/>
          <a:stretch>
            <a:fillRect/>
          </a:stretch>
        </p:blipFill>
        <p:spPr>
          <a:xfrm>
            <a:off x="15318482" y="12952871"/>
            <a:ext cx="2608910" cy="480722"/>
          </a:xfrm>
          <a:prstGeom prst="rect">
            <a:avLst/>
          </a:prstGeom>
        </p:spPr>
      </p:pic>
      <p:sp>
        <p:nvSpPr>
          <p:cNvPr id="8" name="Title 1">
            <a:extLst>
              <a:ext uri="{FF2B5EF4-FFF2-40B4-BE49-F238E27FC236}">
                <a16:creationId xmlns:a16="http://schemas.microsoft.com/office/drawing/2014/main" id="{6B39B4E9-1659-7542-8899-D6118FB4EC0B}"/>
              </a:ext>
            </a:extLst>
          </p:cNvPr>
          <p:cNvSpPr txBox="1">
            <a:spLocks/>
          </p:cNvSpPr>
          <p:nvPr/>
        </p:nvSpPr>
        <p:spPr>
          <a:xfrm>
            <a:off x="418997" y="300654"/>
            <a:ext cx="13794686" cy="1275042"/>
          </a:xfrm>
          <a:prstGeom prst="rect">
            <a:avLst/>
          </a:prstGeom>
        </p:spPr>
        <p:txBody>
          <a:bodyPr vert="horz" lIns="244644" tIns="122322" rIns="244644" bIns="122322" rtlCol="0" anchor="ctr">
            <a:noAutofit/>
          </a:bodyPr>
          <a:lstStyle>
            <a:lvl1pPr algn="ctr" defTabSz="1087444" rtl="0" eaLnBrk="1" latinLnBrk="0" hangingPunct="1">
              <a:spcBef>
                <a:spcPct val="0"/>
              </a:spcBef>
              <a:buNone/>
              <a:defRPr sz="6000" kern="1200">
                <a:solidFill>
                  <a:schemeClr val="bg2"/>
                </a:solidFill>
                <a:latin typeface="Futura Bk BT Book"/>
                <a:ea typeface="+mj-ea"/>
                <a:cs typeface="Open Sans"/>
              </a:defRPr>
            </a:lvl1pPr>
          </a:lstStyle>
          <a:p>
            <a:pPr algn="l"/>
            <a:r>
              <a:rPr lang="en-US" b="1" dirty="0">
                <a:solidFill>
                  <a:schemeClr val="tx1"/>
                </a:solidFill>
                <a:latin typeface="FuturaBT Book" panose="020B0502020204020303" pitchFamily="34" charset="77"/>
                <a:cs typeface="Futura Medium" panose="020B0602020204020303" pitchFamily="34" charset="-79"/>
              </a:rPr>
              <a:t>Academic Preparation	</a:t>
            </a:r>
            <a:endParaRPr lang="en-US" sz="2400" b="1" dirty="0">
              <a:solidFill>
                <a:schemeClr val="tx1"/>
              </a:solidFill>
              <a:latin typeface="FuturaBT Book" panose="020B0502020204020303" pitchFamily="34" charset="77"/>
              <a:cs typeface="Futura Medium" panose="020B0602020204020303" pitchFamily="34" charset="-79"/>
            </a:endParaRPr>
          </a:p>
        </p:txBody>
      </p:sp>
      <p:sp>
        <p:nvSpPr>
          <p:cNvPr id="6" name="TextBox 5">
            <a:extLst>
              <a:ext uri="{FF2B5EF4-FFF2-40B4-BE49-F238E27FC236}">
                <a16:creationId xmlns:a16="http://schemas.microsoft.com/office/drawing/2014/main" id="{3DD26E6A-C748-CB37-A9CE-21BA33E582E1}"/>
              </a:ext>
            </a:extLst>
          </p:cNvPr>
          <p:cNvSpPr txBox="1"/>
          <p:nvPr/>
        </p:nvSpPr>
        <p:spPr>
          <a:xfrm>
            <a:off x="8697432" y="6411432"/>
            <a:ext cx="65" cy="738664"/>
          </a:xfrm>
          <a:prstGeom prst="rect">
            <a:avLst/>
          </a:prstGeom>
          <a:noFill/>
        </p:spPr>
        <p:txBody>
          <a:bodyPr wrap="none" lIns="0" tIns="0" rIns="0" bIns="0" rtlCol="0">
            <a:spAutoFit/>
          </a:bodyPr>
          <a:lstStyle/>
          <a:p>
            <a:endParaRPr lang="en-US" dirty="0"/>
          </a:p>
        </p:txBody>
      </p:sp>
      <p:graphicFrame>
        <p:nvGraphicFramePr>
          <p:cNvPr id="4" name="Chart 3">
            <a:extLst>
              <a:ext uri="{FF2B5EF4-FFF2-40B4-BE49-F238E27FC236}">
                <a16:creationId xmlns:a16="http://schemas.microsoft.com/office/drawing/2014/main" id="{0536D41F-5507-9147-C74A-385A3F758C66}"/>
              </a:ext>
            </a:extLst>
          </p:cNvPr>
          <p:cNvGraphicFramePr>
            <a:graphicFrameLocks/>
          </p:cNvGraphicFramePr>
          <p:nvPr>
            <p:extLst>
              <p:ext uri="{D42A27DB-BD31-4B8C-83A1-F6EECF244321}">
                <p14:modId xmlns:p14="http://schemas.microsoft.com/office/powerpoint/2010/main" val="2773635557"/>
              </p:ext>
            </p:extLst>
          </p:nvPr>
        </p:nvGraphicFramePr>
        <p:xfrm>
          <a:off x="254000" y="2413415"/>
          <a:ext cx="17830800" cy="1024398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31037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ubtitle 2">
            <a:extLst>
              <a:ext uri="{FF2B5EF4-FFF2-40B4-BE49-F238E27FC236}">
                <a16:creationId xmlns:a16="http://schemas.microsoft.com/office/drawing/2014/main" id="{AB395F5F-1E3B-0844-BBBC-C58305014CE2}"/>
              </a:ext>
            </a:extLst>
          </p:cNvPr>
          <p:cNvSpPr txBox="1">
            <a:spLocks/>
          </p:cNvSpPr>
          <p:nvPr/>
        </p:nvSpPr>
        <p:spPr>
          <a:xfrm>
            <a:off x="418997" y="1366621"/>
            <a:ext cx="7555422" cy="838581"/>
          </a:xfrm>
          <a:prstGeom prst="rect">
            <a:avLst/>
          </a:prstGeom>
        </p:spPr>
        <p:txBody>
          <a:bodyPr vert="horz" lIns="244644" tIns="122322" rIns="244644" bIns="122322" rtlCol="0">
            <a:normAutofit lnSpcReduction="10000"/>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3488" dirty="0">
                <a:solidFill>
                  <a:schemeClr val="tx1">
                    <a:lumMod val="75000"/>
                    <a:lumOff val="25000"/>
                  </a:schemeClr>
                </a:solidFill>
                <a:latin typeface="Calibri" panose="020F0502020204030204" pitchFamily="34" charset="0"/>
                <a:cs typeface="Calibri" panose="020F0502020204030204" pitchFamily="34" charset="0"/>
              </a:rPr>
              <a:t>First-Year and Transfer students</a:t>
            </a:r>
          </a:p>
        </p:txBody>
      </p:sp>
      <p:cxnSp>
        <p:nvCxnSpPr>
          <p:cNvPr id="3" name="Straight Connector 2">
            <a:extLst>
              <a:ext uri="{FF2B5EF4-FFF2-40B4-BE49-F238E27FC236}">
                <a16:creationId xmlns:a16="http://schemas.microsoft.com/office/drawing/2014/main" id="{66950B32-A2A7-F14E-AA1B-9276D14F4E32}"/>
              </a:ext>
            </a:extLst>
          </p:cNvPr>
          <p:cNvCxnSpPr/>
          <p:nvPr/>
        </p:nvCxnSpPr>
        <p:spPr>
          <a:xfrm>
            <a:off x="0" y="2249641"/>
            <a:ext cx="18288000" cy="0"/>
          </a:xfrm>
          <a:prstGeom prst="line">
            <a:avLst/>
          </a:prstGeom>
          <a:ln w="31750">
            <a:solidFill>
              <a:srgbClr val="F7CF47"/>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593AB26-A5F3-974A-B790-4803484624C9}"/>
              </a:ext>
            </a:extLst>
          </p:cNvPr>
          <p:cNvSpPr/>
          <p:nvPr/>
        </p:nvSpPr>
        <p:spPr>
          <a:xfrm>
            <a:off x="0" y="13641806"/>
            <a:ext cx="18288000" cy="8725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pic>
        <p:nvPicPr>
          <p:cNvPr id="11" name="Picture 10">
            <a:extLst>
              <a:ext uri="{FF2B5EF4-FFF2-40B4-BE49-F238E27FC236}">
                <a16:creationId xmlns:a16="http://schemas.microsoft.com/office/drawing/2014/main" id="{A7B6BE99-5D07-DB43-AE1C-94AE6661A8A3}"/>
              </a:ext>
            </a:extLst>
          </p:cNvPr>
          <p:cNvPicPr>
            <a:picLocks noChangeAspect="1"/>
          </p:cNvPicPr>
          <p:nvPr/>
        </p:nvPicPr>
        <p:blipFill>
          <a:blip r:embed="rId3"/>
          <a:stretch>
            <a:fillRect/>
          </a:stretch>
        </p:blipFill>
        <p:spPr>
          <a:xfrm>
            <a:off x="15318482" y="12952871"/>
            <a:ext cx="2608910" cy="480722"/>
          </a:xfrm>
          <a:prstGeom prst="rect">
            <a:avLst/>
          </a:prstGeom>
        </p:spPr>
      </p:pic>
      <p:sp>
        <p:nvSpPr>
          <p:cNvPr id="8" name="Title 1">
            <a:extLst>
              <a:ext uri="{FF2B5EF4-FFF2-40B4-BE49-F238E27FC236}">
                <a16:creationId xmlns:a16="http://schemas.microsoft.com/office/drawing/2014/main" id="{6B39B4E9-1659-7542-8899-D6118FB4EC0B}"/>
              </a:ext>
            </a:extLst>
          </p:cNvPr>
          <p:cNvSpPr txBox="1">
            <a:spLocks/>
          </p:cNvSpPr>
          <p:nvPr/>
        </p:nvSpPr>
        <p:spPr>
          <a:xfrm>
            <a:off x="418997" y="300654"/>
            <a:ext cx="13794686" cy="1275042"/>
          </a:xfrm>
          <a:prstGeom prst="rect">
            <a:avLst/>
          </a:prstGeom>
        </p:spPr>
        <p:txBody>
          <a:bodyPr vert="horz" lIns="244644" tIns="122322" rIns="244644" bIns="122322" rtlCol="0" anchor="ctr">
            <a:noAutofit/>
          </a:bodyPr>
          <a:lstStyle>
            <a:lvl1pPr algn="ctr" defTabSz="1087444" rtl="0" eaLnBrk="1" latinLnBrk="0" hangingPunct="1">
              <a:spcBef>
                <a:spcPct val="0"/>
              </a:spcBef>
              <a:buNone/>
              <a:defRPr sz="6000" kern="1200">
                <a:solidFill>
                  <a:schemeClr val="bg2"/>
                </a:solidFill>
                <a:latin typeface="Futura Bk BT Book"/>
                <a:ea typeface="+mj-ea"/>
                <a:cs typeface="Open Sans"/>
              </a:defRPr>
            </a:lvl1pPr>
          </a:lstStyle>
          <a:p>
            <a:pPr algn="l"/>
            <a:r>
              <a:rPr lang="en-US" b="1" dirty="0">
                <a:solidFill>
                  <a:schemeClr val="tx1"/>
                </a:solidFill>
                <a:latin typeface="FuturaBT Book" panose="020B0502020204020303" pitchFamily="34" charset="77"/>
                <a:cs typeface="Futura Medium" panose="020B0602020204020303" pitchFamily="34" charset="-79"/>
              </a:rPr>
              <a:t>Discussions with Diverse Others</a:t>
            </a:r>
            <a:endParaRPr lang="en-US" sz="2400" b="1" dirty="0">
              <a:solidFill>
                <a:schemeClr val="tx1"/>
              </a:solidFill>
              <a:latin typeface="FuturaBT Book" panose="020B0502020204020303" pitchFamily="34" charset="77"/>
              <a:cs typeface="Futura Medium" panose="020B0602020204020303" pitchFamily="34" charset="-79"/>
            </a:endParaRPr>
          </a:p>
        </p:txBody>
      </p:sp>
      <p:sp>
        <p:nvSpPr>
          <p:cNvPr id="6" name="TextBox 5">
            <a:extLst>
              <a:ext uri="{FF2B5EF4-FFF2-40B4-BE49-F238E27FC236}">
                <a16:creationId xmlns:a16="http://schemas.microsoft.com/office/drawing/2014/main" id="{3DD26E6A-C748-CB37-A9CE-21BA33E582E1}"/>
              </a:ext>
            </a:extLst>
          </p:cNvPr>
          <p:cNvSpPr txBox="1"/>
          <p:nvPr/>
        </p:nvSpPr>
        <p:spPr>
          <a:xfrm>
            <a:off x="8697432" y="6411432"/>
            <a:ext cx="65" cy="738664"/>
          </a:xfrm>
          <a:prstGeom prst="rect">
            <a:avLst/>
          </a:prstGeom>
          <a:noFill/>
        </p:spPr>
        <p:txBody>
          <a:bodyPr wrap="none" lIns="0" tIns="0" rIns="0" bIns="0" rtlCol="0">
            <a:spAutoFit/>
          </a:bodyPr>
          <a:lstStyle/>
          <a:p>
            <a:endParaRPr lang="en-US" dirty="0"/>
          </a:p>
        </p:txBody>
      </p:sp>
      <p:graphicFrame>
        <p:nvGraphicFramePr>
          <p:cNvPr id="7" name="Chart 6">
            <a:extLst>
              <a:ext uri="{FF2B5EF4-FFF2-40B4-BE49-F238E27FC236}">
                <a16:creationId xmlns:a16="http://schemas.microsoft.com/office/drawing/2014/main" id="{5CCB7EC4-75BE-4510-93B1-3DE325C0C076}"/>
              </a:ext>
            </a:extLst>
          </p:cNvPr>
          <p:cNvGraphicFramePr>
            <a:graphicFrameLocks/>
          </p:cNvGraphicFramePr>
          <p:nvPr>
            <p:extLst>
              <p:ext uri="{D42A27DB-BD31-4B8C-83A1-F6EECF244321}">
                <p14:modId xmlns:p14="http://schemas.microsoft.com/office/powerpoint/2010/main" val="159162078"/>
              </p:ext>
            </p:extLst>
          </p:nvPr>
        </p:nvGraphicFramePr>
        <p:xfrm>
          <a:off x="769257" y="2641663"/>
          <a:ext cx="17158135" cy="1010299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01198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ubtitle 2">
            <a:extLst>
              <a:ext uri="{FF2B5EF4-FFF2-40B4-BE49-F238E27FC236}">
                <a16:creationId xmlns:a16="http://schemas.microsoft.com/office/drawing/2014/main" id="{AB395F5F-1E3B-0844-BBBC-C58305014CE2}"/>
              </a:ext>
            </a:extLst>
          </p:cNvPr>
          <p:cNvSpPr txBox="1">
            <a:spLocks/>
          </p:cNvSpPr>
          <p:nvPr/>
        </p:nvSpPr>
        <p:spPr>
          <a:xfrm>
            <a:off x="418997" y="1366621"/>
            <a:ext cx="7555422" cy="838581"/>
          </a:xfrm>
          <a:prstGeom prst="rect">
            <a:avLst/>
          </a:prstGeom>
        </p:spPr>
        <p:txBody>
          <a:bodyPr vert="horz" lIns="244644" tIns="122322" rIns="244644" bIns="122322" rtlCol="0">
            <a:normAutofit lnSpcReduction="10000"/>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3488" dirty="0">
                <a:solidFill>
                  <a:schemeClr val="tx1">
                    <a:lumMod val="75000"/>
                    <a:lumOff val="25000"/>
                  </a:schemeClr>
                </a:solidFill>
                <a:latin typeface="Calibri" panose="020F0502020204030204" pitchFamily="34" charset="0"/>
                <a:cs typeface="Calibri" panose="020F0502020204030204" pitchFamily="34" charset="0"/>
              </a:rPr>
              <a:t>First-Year and Transfer students</a:t>
            </a:r>
          </a:p>
        </p:txBody>
      </p:sp>
      <p:cxnSp>
        <p:nvCxnSpPr>
          <p:cNvPr id="3" name="Straight Connector 2">
            <a:extLst>
              <a:ext uri="{FF2B5EF4-FFF2-40B4-BE49-F238E27FC236}">
                <a16:creationId xmlns:a16="http://schemas.microsoft.com/office/drawing/2014/main" id="{66950B32-A2A7-F14E-AA1B-9276D14F4E32}"/>
              </a:ext>
            </a:extLst>
          </p:cNvPr>
          <p:cNvCxnSpPr/>
          <p:nvPr/>
        </p:nvCxnSpPr>
        <p:spPr>
          <a:xfrm>
            <a:off x="0" y="2249641"/>
            <a:ext cx="18288000" cy="0"/>
          </a:xfrm>
          <a:prstGeom prst="line">
            <a:avLst/>
          </a:prstGeom>
          <a:ln w="31750">
            <a:solidFill>
              <a:srgbClr val="F7CF47"/>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593AB26-A5F3-974A-B790-4803484624C9}"/>
              </a:ext>
            </a:extLst>
          </p:cNvPr>
          <p:cNvSpPr/>
          <p:nvPr/>
        </p:nvSpPr>
        <p:spPr>
          <a:xfrm>
            <a:off x="0" y="13641806"/>
            <a:ext cx="18288000" cy="8725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pic>
        <p:nvPicPr>
          <p:cNvPr id="11" name="Picture 10">
            <a:extLst>
              <a:ext uri="{FF2B5EF4-FFF2-40B4-BE49-F238E27FC236}">
                <a16:creationId xmlns:a16="http://schemas.microsoft.com/office/drawing/2014/main" id="{A7B6BE99-5D07-DB43-AE1C-94AE6661A8A3}"/>
              </a:ext>
            </a:extLst>
          </p:cNvPr>
          <p:cNvPicPr>
            <a:picLocks noChangeAspect="1"/>
          </p:cNvPicPr>
          <p:nvPr/>
        </p:nvPicPr>
        <p:blipFill>
          <a:blip r:embed="rId3"/>
          <a:stretch>
            <a:fillRect/>
          </a:stretch>
        </p:blipFill>
        <p:spPr>
          <a:xfrm>
            <a:off x="15318482" y="12952871"/>
            <a:ext cx="2608910" cy="480722"/>
          </a:xfrm>
          <a:prstGeom prst="rect">
            <a:avLst/>
          </a:prstGeom>
        </p:spPr>
      </p:pic>
      <p:sp>
        <p:nvSpPr>
          <p:cNvPr id="8" name="Title 1">
            <a:extLst>
              <a:ext uri="{FF2B5EF4-FFF2-40B4-BE49-F238E27FC236}">
                <a16:creationId xmlns:a16="http://schemas.microsoft.com/office/drawing/2014/main" id="{6B39B4E9-1659-7542-8899-D6118FB4EC0B}"/>
              </a:ext>
            </a:extLst>
          </p:cNvPr>
          <p:cNvSpPr txBox="1">
            <a:spLocks/>
          </p:cNvSpPr>
          <p:nvPr/>
        </p:nvSpPr>
        <p:spPr>
          <a:xfrm>
            <a:off x="418997" y="300654"/>
            <a:ext cx="13794686" cy="1275042"/>
          </a:xfrm>
          <a:prstGeom prst="rect">
            <a:avLst/>
          </a:prstGeom>
        </p:spPr>
        <p:txBody>
          <a:bodyPr vert="horz" lIns="244644" tIns="122322" rIns="244644" bIns="122322" rtlCol="0" anchor="ctr">
            <a:noAutofit/>
          </a:bodyPr>
          <a:lstStyle>
            <a:lvl1pPr algn="ctr" defTabSz="1087444" rtl="0" eaLnBrk="1" latinLnBrk="0" hangingPunct="1">
              <a:spcBef>
                <a:spcPct val="0"/>
              </a:spcBef>
              <a:buNone/>
              <a:defRPr sz="6000" kern="1200">
                <a:solidFill>
                  <a:schemeClr val="bg2"/>
                </a:solidFill>
                <a:latin typeface="Futura Bk BT Book"/>
                <a:ea typeface="+mj-ea"/>
                <a:cs typeface="Open Sans"/>
              </a:defRPr>
            </a:lvl1pPr>
          </a:lstStyle>
          <a:p>
            <a:pPr algn="l"/>
            <a:r>
              <a:rPr lang="en-US" b="1" dirty="0">
                <a:solidFill>
                  <a:schemeClr val="tx1"/>
                </a:solidFill>
                <a:latin typeface="FuturaBT Book" panose="020B0502020204020303" pitchFamily="34" charset="77"/>
                <a:cs typeface="Futura Medium" panose="020B0602020204020303" pitchFamily="34" charset="-79"/>
              </a:rPr>
              <a:t>Collaborative Learning</a:t>
            </a:r>
            <a:endParaRPr lang="en-US" sz="2400" b="1" dirty="0">
              <a:solidFill>
                <a:schemeClr val="tx1"/>
              </a:solidFill>
              <a:latin typeface="FuturaBT Book" panose="020B0502020204020303" pitchFamily="34" charset="77"/>
              <a:cs typeface="Futura Medium" panose="020B0602020204020303" pitchFamily="34" charset="-79"/>
            </a:endParaRPr>
          </a:p>
        </p:txBody>
      </p:sp>
      <p:sp>
        <p:nvSpPr>
          <p:cNvPr id="6" name="TextBox 5">
            <a:extLst>
              <a:ext uri="{FF2B5EF4-FFF2-40B4-BE49-F238E27FC236}">
                <a16:creationId xmlns:a16="http://schemas.microsoft.com/office/drawing/2014/main" id="{3DD26E6A-C748-CB37-A9CE-21BA33E582E1}"/>
              </a:ext>
            </a:extLst>
          </p:cNvPr>
          <p:cNvSpPr txBox="1"/>
          <p:nvPr/>
        </p:nvSpPr>
        <p:spPr>
          <a:xfrm>
            <a:off x="8697432" y="6411432"/>
            <a:ext cx="65" cy="738664"/>
          </a:xfrm>
          <a:prstGeom prst="rect">
            <a:avLst/>
          </a:prstGeom>
          <a:noFill/>
        </p:spPr>
        <p:txBody>
          <a:bodyPr wrap="none" lIns="0" tIns="0" rIns="0" bIns="0" rtlCol="0">
            <a:spAutoFit/>
          </a:bodyPr>
          <a:lstStyle/>
          <a:p>
            <a:endParaRPr lang="en-US" dirty="0"/>
          </a:p>
        </p:txBody>
      </p:sp>
      <p:graphicFrame>
        <p:nvGraphicFramePr>
          <p:cNvPr id="9" name="Chart 8">
            <a:extLst>
              <a:ext uri="{FF2B5EF4-FFF2-40B4-BE49-F238E27FC236}">
                <a16:creationId xmlns:a16="http://schemas.microsoft.com/office/drawing/2014/main" id="{C934CA3F-F375-4EE8-8A93-819EF204045C}"/>
              </a:ext>
            </a:extLst>
          </p:cNvPr>
          <p:cNvGraphicFramePr>
            <a:graphicFrameLocks/>
          </p:cNvGraphicFramePr>
          <p:nvPr>
            <p:extLst>
              <p:ext uri="{D42A27DB-BD31-4B8C-83A1-F6EECF244321}">
                <p14:modId xmlns:p14="http://schemas.microsoft.com/office/powerpoint/2010/main" val="4217579854"/>
              </p:ext>
            </p:extLst>
          </p:nvPr>
        </p:nvGraphicFramePr>
        <p:xfrm>
          <a:off x="337987" y="2457855"/>
          <a:ext cx="17296870" cy="10450576"/>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11">
            <a:extLst>
              <a:ext uri="{FF2B5EF4-FFF2-40B4-BE49-F238E27FC236}">
                <a16:creationId xmlns:a16="http://schemas.microsoft.com/office/drawing/2014/main" id="{A0AF91E7-1E2A-EB57-E900-1729BC8A677F}"/>
              </a:ext>
            </a:extLst>
          </p:cNvPr>
          <p:cNvSpPr>
            <a:spLocks noGrp="1"/>
          </p:cNvSpPr>
          <p:nvPr>
            <p:ph type="title"/>
          </p:nvPr>
        </p:nvSpPr>
        <p:spPr/>
        <p:txBody>
          <a:bodyPr/>
          <a:lstStyle/>
          <a:p>
            <a:r>
              <a:rPr lang="en-US" dirty="0"/>
              <a:t>		</a:t>
            </a:r>
          </a:p>
        </p:txBody>
      </p:sp>
    </p:spTree>
    <p:extLst>
      <p:ext uri="{BB962C8B-B14F-4D97-AF65-F5344CB8AC3E}">
        <p14:creationId xmlns:p14="http://schemas.microsoft.com/office/powerpoint/2010/main" val="1889132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ubtitle 2">
            <a:extLst>
              <a:ext uri="{FF2B5EF4-FFF2-40B4-BE49-F238E27FC236}">
                <a16:creationId xmlns:a16="http://schemas.microsoft.com/office/drawing/2014/main" id="{AB395F5F-1E3B-0844-BBBC-C58305014CE2}"/>
              </a:ext>
            </a:extLst>
          </p:cNvPr>
          <p:cNvSpPr txBox="1">
            <a:spLocks/>
          </p:cNvSpPr>
          <p:nvPr/>
        </p:nvSpPr>
        <p:spPr>
          <a:xfrm>
            <a:off x="418997" y="1366621"/>
            <a:ext cx="7555422" cy="838581"/>
          </a:xfrm>
          <a:prstGeom prst="rect">
            <a:avLst/>
          </a:prstGeom>
        </p:spPr>
        <p:txBody>
          <a:bodyPr vert="horz" lIns="244644" tIns="122322" rIns="244644" bIns="122322" rtlCol="0">
            <a:normAutofit lnSpcReduction="10000"/>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3488" dirty="0">
                <a:solidFill>
                  <a:schemeClr val="tx1">
                    <a:lumMod val="75000"/>
                    <a:lumOff val="25000"/>
                  </a:schemeClr>
                </a:solidFill>
                <a:latin typeface="Calibri" panose="020F0502020204030204" pitchFamily="34" charset="0"/>
                <a:cs typeface="Calibri" panose="020F0502020204030204" pitchFamily="34" charset="0"/>
              </a:rPr>
              <a:t>First-Year and Transfer students</a:t>
            </a:r>
          </a:p>
        </p:txBody>
      </p:sp>
      <p:cxnSp>
        <p:nvCxnSpPr>
          <p:cNvPr id="3" name="Straight Connector 2">
            <a:extLst>
              <a:ext uri="{FF2B5EF4-FFF2-40B4-BE49-F238E27FC236}">
                <a16:creationId xmlns:a16="http://schemas.microsoft.com/office/drawing/2014/main" id="{66950B32-A2A7-F14E-AA1B-9276D14F4E32}"/>
              </a:ext>
            </a:extLst>
          </p:cNvPr>
          <p:cNvCxnSpPr/>
          <p:nvPr/>
        </p:nvCxnSpPr>
        <p:spPr>
          <a:xfrm>
            <a:off x="0" y="2147072"/>
            <a:ext cx="18288000" cy="0"/>
          </a:xfrm>
          <a:prstGeom prst="line">
            <a:avLst/>
          </a:prstGeom>
          <a:ln w="31750">
            <a:solidFill>
              <a:srgbClr val="F7CF47"/>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593AB26-A5F3-974A-B790-4803484624C9}"/>
              </a:ext>
            </a:extLst>
          </p:cNvPr>
          <p:cNvSpPr/>
          <p:nvPr/>
        </p:nvSpPr>
        <p:spPr>
          <a:xfrm>
            <a:off x="0" y="13641806"/>
            <a:ext cx="18288000" cy="8725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pic>
        <p:nvPicPr>
          <p:cNvPr id="11" name="Picture 10">
            <a:extLst>
              <a:ext uri="{FF2B5EF4-FFF2-40B4-BE49-F238E27FC236}">
                <a16:creationId xmlns:a16="http://schemas.microsoft.com/office/drawing/2014/main" id="{A7B6BE99-5D07-DB43-AE1C-94AE6661A8A3}"/>
              </a:ext>
            </a:extLst>
          </p:cNvPr>
          <p:cNvPicPr>
            <a:picLocks noChangeAspect="1"/>
          </p:cNvPicPr>
          <p:nvPr/>
        </p:nvPicPr>
        <p:blipFill>
          <a:blip r:embed="rId3"/>
          <a:stretch>
            <a:fillRect/>
          </a:stretch>
        </p:blipFill>
        <p:spPr>
          <a:xfrm>
            <a:off x="15318482" y="12952871"/>
            <a:ext cx="2608910" cy="480722"/>
          </a:xfrm>
          <a:prstGeom prst="rect">
            <a:avLst/>
          </a:prstGeom>
        </p:spPr>
      </p:pic>
      <p:sp>
        <p:nvSpPr>
          <p:cNvPr id="8" name="Title 1">
            <a:extLst>
              <a:ext uri="{FF2B5EF4-FFF2-40B4-BE49-F238E27FC236}">
                <a16:creationId xmlns:a16="http://schemas.microsoft.com/office/drawing/2014/main" id="{6B39B4E9-1659-7542-8899-D6118FB4EC0B}"/>
              </a:ext>
            </a:extLst>
          </p:cNvPr>
          <p:cNvSpPr txBox="1">
            <a:spLocks/>
          </p:cNvSpPr>
          <p:nvPr/>
        </p:nvSpPr>
        <p:spPr>
          <a:xfrm>
            <a:off x="418997" y="300654"/>
            <a:ext cx="13794686" cy="1275042"/>
          </a:xfrm>
          <a:prstGeom prst="rect">
            <a:avLst/>
          </a:prstGeom>
        </p:spPr>
        <p:txBody>
          <a:bodyPr vert="horz" lIns="244644" tIns="122322" rIns="244644" bIns="122322" rtlCol="0" anchor="ctr">
            <a:noAutofit/>
          </a:bodyPr>
          <a:lstStyle>
            <a:lvl1pPr algn="ctr" defTabSz="1087444" rtl="0" eaLnBrk="1" latinLnBrk="0" hangingPunct="1">
              <a:spcBef>
                <a:spcPct val="0"/>
              </a:spcBef>
              <a:buNone/>
              <a:defRPr sz="6000" kern="1200">
                <a:solidFill>
                  <a:schemeClr val="bg2"/>
                </a:solidFill>
                <a:latin typeface="Futura Bk BT Book"/>
                <a:ea typeface="+mj-ea"/>
                <a:cs typeface="Open Sans"/>
              </a:defRPr>
            </a:lvl1pPr>
          </a:lstStyle>
          <a:p>
            <a:pPr algn="l"/>
            <a:r>
              <a:rPr lang="en-US" b="1" dirty="0">
                <a:solidFill>
                  <a:schemeClr val="tx1"/>
                </a:solidFill>
                <a:latin typeface="FuturaBT Book" panose="020B0502020204020303" pitchFamily="34" charset="77"/>
                <a:cs typeface="Futura Medium" panose="020B0602020204020303" pitchFamily="34" charset="-79"/>
              </a:rPr>
              <a:t>Expected Academic Difficulty</a:t>
            </a:r>
            <a:endParaRPr lang="en-US" sz="2400" b="1" dirty="0">
              <a:solidFill>
                <a:schemeClr val="tx1"/>
              </a:solidFill>
              <a:latin typeface="FuturaBT Book" panose="020B0502020204020303" pitchFamily="34" charset="77"/>
              <a:cs typeface="Futura Medium" panose="020B0602020204020303" pitchFamily="34" charset="-79"/>
            </a:endParaRPr>
          </a:p>
        </p:txBody>
      </p:sp>
      <p:sp>
        <p:nvSpPr>
          <p:cNvPr id="6" name="TextBox 5">
            <a:extLst>
              <a:ext uri="{FF2B5EF4-FFF2-40B4-BE49-F238E27FC236}">
                <a16:creationId xmlns:a16="http://schemas.microsoft.com/office/drawing/2014/main" id="{3DD26E6A-C748-CB37-A9CE-21BA33E582E1}"/>
              </a:ext>
            </a:extLst>
          </p:cNvPr>
          <p:cNvSpPr txBox="1"/>
          <p:nvPr/>
        </p:nvSpPr>
        <p:spPr>
          <a:xfrm>
            <a:off x="8697432" y="6411432"/>
            <a:ext cx="65" cy="738664"/>
          </a:xfrm>
          <a:prstGeom prst="rect">
            <a:avLst/>
          </a:prstGeom>
          <a:noFill/>
        </p:spPr>
        <p:txBody>
          <a:bodyPr wrap="none" lIns="0" tIns="0" rIns="0" bIns="0" rtlCol="0">
            <a:spAutoFit/>
          </a:bodyPr>
          <a:lstStyle/>
          <a:p>
            <a:endParaRPr lang="en-US" dirty="0"/>
          </a:p>
        </p:txBody>
      </p:sp>
      <p:graphicFrame>
        <p:nvGraphicFramePr>
          <p:cNvPr id="4" name="Chart 3">
            <a:extLst>
              <a:ext uri="{FF2B5EF4-FFF2-40B4-BE49-F238E27FC236}">
                <a16:creationId xmlns:a16="http://schemas.microsoft.com/office/drawing/2014/main" id="{0829F93E-1D63-49EF-8CF3-3F5F06A981B1}"/>
              </a:ext>
            </a:extLst>
          </p:cNvPr>
          <p:cNvGraphicFramePr>
            <a:graphicFrameLocks/>
          </p:cNvGraphicFramePr>
          <p:nvPr>
            <p:extLst>
              <p:ext uri="{D42A27DB-BD31-4B8C-83A1-F6EECF244321}">
                <p14:modId xmlns:p14="http://schemas.microsoft.com/office/powerpoint/2010/main" val="921448240"/>
              </p:ext>
            </p:extLst>
          </p:nvPr>
        </p:nvGraphicFramePr>
        <p:xfrm>
          <a:off x="418997" y="2355285"/>
          <a:ext cx="17738374" cy="1059758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986361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 ds:uri="http://schemas.microsoft.com/sharepoint/v3/field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15036</TotalTime>
  <Words>2490</Words>
  <Application>Microsoft Office PowerPoint</Application>
  <PresentationFormat>Custom</PresentationFormat>
  <Paragraphs>340</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BentonSansRegular</vt:lpstr>
      <vt:lpstr>Calibri</vt:lpstr>
      <vt:lpstr>FuturaBT Book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Sechang, Seallong T</cp:lastModifiedBy>
  <cp:revision>240</cp:revision>
  <dcterms:created xsi:type="dcterms:W3CDTF">2010-04-12T23:12:02Z</dcterms:created>
  <dcterms:modified xsi:type="dcterms:W3CDTF">2024-04-22T20:19:45Z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