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6D25-0BE7-4AFD-A9DE-796E6F639415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0B7A3-1C99-4C94-81CB-D75EADC0D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882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6D25-0BE7-4AFD-A9DE-796E6F639415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0B7A3-1C99-4C94-81CB-D75EADC0D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765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6D25-0BE7-4AFD-A9DE-796E6F639415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0B7A3-1C99-4C94-81CB-D75EADC0D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66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6D25-0BE7-4AFD-A9DE-796E6F639415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0B7A3-1C99-4C94-81CB-D75EADC0D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186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6D25-0BE7-4AFD-A9DE-796E6F639415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0B7A3-1C99-4C94-81CB-D75EADC0D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322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6D25-0BE7-4AFD-A9DE-796E6F639415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0B7A3-1C99-4C94-81CB-D75EADC0D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795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6D25-0BE7-4AFD-A9DE-796E6F639415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0B7A3-1C99-4C94-81CB-D75EADC0D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626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6D25-0BE7-4AFD-A9DE-796E6F639415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0B7A3-1C99-4C94-81CB-D75EADC0D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439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6D25-0BE7-4AFD-A9DE-796E6F639415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0B7A3-1C99-4C94-81CB-D75EADC0D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166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6D25-0BE7-4AFD-A9DE-796E6F639415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0B7A3-1C99-4C94-81CB-D75EADC0D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098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6D25-0BE7-4AFD-A9DE-796E6F639415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0B7A3-1C99-4C94-81CB-D75EADC0D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59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06D25-0BE7-4AFD-A9DE-796E6F639415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0B7A3-1C99-4C94-81CB-D75EADC0D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128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619" y="178552"/>
            <a:ext cx="11130245" cy="475790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2200" b="1" dirty="0"/>
            </a:br>
            <a:r>
              <a:rPr lang="en-US" sz="2000" b="1" dirty="0"/>
              <a:t>SAP UNIVERSITY ALLIANCES AWARD CERTIFICATE REQUEST FORM, CAL STATE LA</a:t>
            </a:r>
            <a:br>
              <a:rPr lang="en-US" dirty="0"/>
            </a:br>
            <a:r>
              <a:rPr lang="en-US" sz="1600" b="1" spc="-15" dirty="0">
                <a:cs typeface="Calibri"/>
              </a:rPr>
              <a:t>Depar</a:t>
            </a:r>
            <a:r>
              <a:rPr lang="en-US" sz="1600" b="1" dirty="0">
                <a:cs typeface="Calibri"/>
              </a:rPr>
              <a:t>t</a:t>
            </a:r>
            <a:r>
              <a:rPr lang="en-US" sz="1600" b="1" spc="-20" dirty="0">
                <a:cs typeface="Calibri"/>
              </a:rPr>
              <a:t>me</a:t>
            </a:r>
            <a:r>
              <a:rPr lang="en-US" sz="1600" b="1" spc="-5" dirty="0">
                <a:cs typeface="Calibri"/>
              </a:rPr>
              <a:t>n</a:t>
            </a:r>
            <a:r>
              <a:rPr lang="en-US" sz="1600" b="1" spc="-10" dirty="0">
                <a:cs typeface="Calibri"/>
              </a:rPr>
              <a:t>t</a:t>
            </a:r>
            <a:r>
              <a:rPr lang="en-US" sz="1600" b="1" spc="-5" dirty="0">
                <a:cs typeface="Calibri"/>
              </a:rPr>
              <a:t> </a:t>
            </a:r>
            <a:r>
              <a:rPr lang="en-US" sz="1600" b="1" u="heavy" spc="-5" dirty="0">
                <a:cs typeface="Calibri"/>
              </a:rPr>
              <a:t> </a:t>
            </a:r>
            <a:r>
              <a:rPr lang="en-US" sz="1600" b="1" u="heavy" dirty="0">
                <a:cs typeface="Calibri"/>
              </a:rPr>
              <a:t>	  	                 </a:t>
            </a:r>
            <a:r>
              <a:rPr lang="en-US" sz="1600" b="1" spc="-10" dirty="0">
                <a:cs typeface="Calibri"/>
              </a:rPr>
              <a:t>S</a:t>
            </a:r>
            <a:r>
              <a:rPr lang="en-US" sz="1600" b="1" spc="-5" dirty="0">
                <a:cs typeface="Calibri"/>
              </a:rPr>
              <a:t>t</a:t>
            </a:r>
            <a:r>
              <a:rPr lang="en-US" sz="1600" b="1" spc="-15" dirty="0">
                <a:cs typeface="Calibri"/>
              </a:rPr>
              <a:t>ud</a:t>
            </a:r>
            <a:r>
              <a:rPr lang="en-US" sz="1600" b="1" dirty="0">
                <a:cs typeface="Calibri"/>
              </a:rPr>
              <a:t>e</a:t>
            </a:r>
            <a:r>
              <a:rPr lang="en-US" sz="1600" b="1" spc="-5" dirty="0">
                <a:cs typeface="Calibri"/>
              </a:rPr>
              <a:t>n</a:t>
            </a:r>
            <a:r>
              <a:rPr lang="en-US" sz="1600" b="1" spc="-10" dirty="0">
                <a:cs typeface="Calibri"/>
              </a:rPr>
              <a:t>t</a:t>
            </a:r>
            <a:r>
              <a:rPr lang="en-US" sz="1600" b="1" spc="-5" dirty="0">
                <a:cs typeface="Calibri"/>
              </a:rPr>
              <a:t> </a:t>
            </a:r>
            <a:r>
              <a:rPr lang="en-US" sz="1600" b="1" spc="-10" dirty="0">
                <a:cs typeface="Calibri"/>
              </a:rPr>
              <a:t>Na</a:t>
            </a:r>
            <a:r>
              <a:rPr lang="en-US" sz="1600" b="1" spc="-20" dirty="0">
                <a:cs typeface="Calibri"/>
              </a:rPr>
              <a:t>m</a:t>
            </a:r>
            <a:r>
              <a:rPr lang="en-US" sz="1600" b="1" spc="-10" dirty="0">
                <a:cs typeface="Calibri"/>
              </a:rPr>
              <a:t>e</a:t>
            </a:r>
            <a:r>
              <a:rPr lang="en-US" sz="1600" b="1" spc="-5" dirty="0">
                <a:cs typeface="Calibri"/>
              </a:rPr>
              <a:t> </a:t>
            </a:r>
            <a:r>
              <a:rPr lang="en-US" sz="1600" b="1" u="heavy" spc="-5" dirty="0">
                <a:cs typeface="Calibri"/>
              </a:rPr>
              <a:t> </a:t>
            </a:r>
            <a:r>
              <a:rPr lang="en-US" sz="1600" b="1" u="heavy" dirty="0">
                <a:cs typeface="Calibri"/>
              </a:rPr>
              <a:t>	                                                                                                                      </a:t>
            </a:r>
            <a:r>
              <a:rPr lang="en-US" sz="1600" b="1" spc="-20" dirty="0">
                <a:cs typeface="Calibri"/>
              </a:rPr>
              <a:t>CI</a:t>
            </a:r>
            <a:r>
              <a:rPr lang="en-US" sz="1600" b="1" spc="-15" dirty="0">
                <a:cs typeface="Calibri"/>
              </a:rPr>
              <a:t>N</a:t>
            </a:r>
            <a:r>
              <a:rPr lang="en-US" sz="1600" b="1" spc="10" dirty="0">
                <a:cs typeface="Calibri"/>
              </a:rPr>
              <a:t> </a:t>
            </a:r>
            <a:r>
              <a:rPr lang="en-US" sz="1600" b="1" u="heavy" spc="-5" dirty="0">
                <a:cs typeface="Calibri"/>
              </a:rPr>
              <a:t> </a:t>
            </a:r>
            <a:r>
              <a:rPr lang="en-US" sz="1600" b="1" u="heavy" dirty="0">
                <a:cs typeface="Calibri"/>
              </a:rPr>
              <a:t>	___________</a:t>
            </a:r>
            <a:endParaRPr lang="en-US" sz="1600" dirty="0"/>
          </a:p>
        </p:txBody>
      </p:sp>
      <p:sp>
        <p:nvSpPr>
          <p:cNvPr id="6" name="Rectangle 5"/>
          <p:cNvSpPr/>
          <p:nvPr/>
        </p:nvSpPr>
        <p:spPr>
          <a:xfrm>
            <a:off x="243281" y="5704977"/>
            <a:ext cx="11534862" cy="797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marR="641985" lvl="0" indent="-171450">
              <a:lnSpc>
                <a:spcPts val="1100"/>
              </a:lnSpc>
              <a:buFont typeface="Arial" panose="020B0604020202020204" pitchFamily="34" charset="0"/>
              <a:buChar char="•"/>
            </a:pPr>
            <a:r>
              <a:rPr lang="en-US" sz="1050" b="1" dirty="0">
                <a:solidFill>
                  <a:prstClr val="black"/>
                </a:solidFill>
                <a:cs typeface="Calibri"/>
              </a:rPr>
              <a:t>O</a:t>
            </a:r>
            <a:r>
              <a:rPr lang="en-US" sz="1050" b="1" spc="-20" dirty="0">
                <a:solidFill>
                  <a:prstClr val="black"/>
                </a:solidFill>
                <a:cs typeface="Calibri"/>
              </a:rPr>
              <a:t>n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ly 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t</a:t>
            </a:r>
            <a:r>
              <a:rPr lang="en-US" sz="1050" b="1" spc="-10" dirty="0">
                <a:solidFill>
                  <a:prstClr val="black"/>
                </a:solidFill>
                <a:cs typeface="Calibri"/>
              </a:rPr>
              <a:t>h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e</a:t>
            </a:r>
            <a:r>
              <a:rPr lang="en-US" sz="1050" b="1" spc="-10" dirty="0">
                <a:solidFill>
                  <a:prstClr val="black"/>
                </a:solidFill>
                <a:cs typeface="Calibri"/>
              </a:rPr>
              <a:t> 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c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o</a:t>
            </a:r>
            <a:r>
              <a:rPr lang="en-US" sz="1050" b="1" spc="-20" dirty="0">
                <a:solidFill>
                  <a:prstClr val="black"/>
                </a:solidFill>
                <a:cs typeface="Calibri"/>
              </a:rPr>
              <a:t>u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rse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 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t</a:t>
            </a:r>
            <a:r>
              <a:rPr lang="en-US" sz="1050" b="1" spc="-15" dirty="0">
                <a:solidFill>
                  <a:prstClr val="black"/>
                </a:solidFill>
                <a:cs typeface="Calibri"/>
              </a:rPr>
              <a:t>a</a:t>
            </a:r>
            <a:r>
              <a:rPr lang="en-US" sz="1050" b="1" spc="-10" dirty="0">
                <a:solidFill>
                  <a:prstClr val="black"/>
                </a:solidFill>
                <a:cs typeface="Calibri"/>
              </a:rPr>
              <a:t>u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g</a:t>
            </a:r>
            <a:r>
              <a:rPr lang="en-US" sz="1050" b="1" spc="-10" dirty="0">
                <a:solidFill>
                  <a:prstClr val="black"/>
                </a:solidFill>
                <a:cs typeface="Calibri"/>
              </a:rPr>
              <a:t>ht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 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b</a:t>
            </a:r>
            <a:r>
              <a:rPr lang="en-US" sz="1050" b="1" spc="-10" dirty="0">
                <a:solidFill>
                  <a:prstClr val="black"/>
                </a:solidFill>
                <a:cs typeface="Calibri"/>
              </a:rPr>
              <a:t>y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 th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e</a:t>
            </a:r>
            <a:r>
              <a:rPr lang="en-US" sz="1050" b="1" spc="-15" dirty="0">
                <a:solidFill>
                  <a:prstClr val="black"/>
                </a:solidFill>
                <a:cs typeface="Calibri"/>
              </a:rPr>
              <a:t> 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li</a:t>
            </a:r>
            <a:r>
              <a:rPr lang="en-US" sz="1050" b="1" spc="-20" dirty="0">
                <a:solidFill>
                  <a:prstClr val="black"/>
                </a:solidFill>
                <a:cs typeface="Calibri"/>
              </a:rPr>
              <a:t>s</a:t>
            </a:r>
            <a:r>
              <a:rPr lang="en-US" sz="1050" b="1" spc="-10" dirty="0">
                <a:solidFill>
                  <a:prstClr val="black"/>
                </a:solidFill>
                <a:cs typeface="Calibri"/>
              </a:rPr>
              <a:t>ted 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ins</a:t>
            </a:r>
            <a:r>
              <a:rPr lang="en-US" sz="1050" b="1" spc="-15" dirty="0">
                <a:solidFill>
                  <a:prstClr val="black"/>
                </a:solidFill>
                <a:cs typeface="Calibri"/>
              </a:rPr>
              <a:t>t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r</a:t>
            </a:r>
            <a:r>
              <a:rPr lang="en-US" sz="1050" b="1" spc="-10" dirty="0">
                <a:solidFill>
                  <a:prstClr val="black"/>
                </a:solidFill>
                <a:cs typeface="Calibri"/>
              </a:rPr>
              <a:t>u</a:t>
            </a:r>
            <a:r>
              <a:rPr lang="en-US" sz="1050" b="1" spc="-15" dirty="0">
                <a:solidFill>
                  <a:prstClr val="black"/>
                </a:solidFill>
                <a:cs typeface="Calibri"/>
              </a:rPr>
              <a:t>c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to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r</a:t>
            </a:r>
            <a:r>
              <a:rPr lang="en-US" sz="1050" b="1" spc="-20" dirty="0">
                <a:solidFill>
                  <a:prstClr val="black"/>
                </a:solidFill>
                <a:cs typeface="Calibri"/>
              </a:rPr>
              <a:t>(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s)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 </a:t>
            </a:r>
            <a:r>
              <a:rPr lang="en-US" sz="1050" b="1" spc="-10" dirty="0">
                <a:solidFill>
                  <a:prstClr val="black"/>
                </a:solidFill>
                <a:cs typeface="Calibri"/>
              </a:rPr>
              <a:t>u</a:t>
            </a:r>
            <a:r>
              <a:rPr lang="en-US" sz="1050" b="1" spc="5" dirty="0">
                <a:solidFill>
                  <a:prstClr val="black"/>
                </a:solidFill>
                <a:cs typeface="Calibri"/>
              </a:rPr>
              <a:t>s</a:t>
            </a:r>
            <a:r>
              <a:rPr lang="en-US" sz="1050" b="1" spc="-15" dirty="0">
                <a:solidFill>
                  <a:prstClr val="black"/>
                </a:solidFill>
                <a:cs typeface="Calibri"/>
              </a:rPr>
              <a:t>i</a:t>
            </a:r>
            <a:r>
              <a:rPr lang="en-US" sz="1050" b="1" spc="-10" dirty="0">
                <a:solidFill>
                  <a:prstClr val="black"/>
                </a:solidFill>
                <a:cs typeface="Calibri"/>
              </a:rPr>
              <a:t>n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g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 </a:t>
            </a:r>
            <a:r>
              <a:rPr lang="en-US" sz="1050" b="1" spc="-10" dirty="0">
                <a:solidFill>
                  <a:prstClr val="black"/>
                </a:solidFill>
                <a:cs typeface="Calibri"/>
              </a:rPr>
              <a:t>SAP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 </a:t>
            </a:r>
            <a:r>
              <a:rPr lang="en-US" sz="1050" b="1" spc="-10" dirty="0">
                <a:solidFill>
                  <a:prstClr val="black"/>
                </a:solidFill>
                <a:cs typeface="Calibri"/>
              </a:rPr>
              <a:t>Uni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v</a:t>
            </a:r>
            <a:r>
              <a:rPr lang="en-US" sz="1050" b="1" spc="-10" dirty="0">
                <a:solidFill>
                  <a:prstClr val="black"/>
                </a:solidFill>
                <a:cs typeface="Calibri"/>
              </a:rPr>
              <a:t>e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r</a:t>
            </a:r>
            <a:r>
              <a:rPr lang="en-US" sz="1050" b="1" spc="-20" dirty="0">
                <a:solidFill>
                  <a:prstClr val="black"/>
                </a:solidFill>
                <a:cs typeface="Calibri"/>
              </a:rPr>
              <a:t>s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ity</a:t>
            </a:r>
            <a:r>
              <a:rPr lang="en-US" sz="1050" b="1" spc="-10" dirty="0">
                <a:solidFill>
                  <a:prstClr val="black"/>
                </a:solidFill>
                <a:cs typeface="Calibri"/>
              </a:rPr>
              <a:t> A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l</a:t>
            </a:r>
            <a:r>
              <a:rPr lang="en-US" sz="1050" b="1" spc="-15" dirty="0">
                <a:solidFill>
                  <a:prstClr val="black"/>
                </a:solidFill>
                <a:cs typeface="Calibri"/>
              </a:rPr>
              <a:t>l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i</a:t>
            </a:r>
            <a:r>
              <a:rPr lang="en-US" sz="1050" b="1" spc="-15" dirty="0">
                <a:solidFill>
                  <a:prstClr val="black"/>
                </a:solidFill>
                <a:cs typeface="Calibri"/>
              </a:rPr>
              <a:t>a</a:t>
            </a:r>
            <a:r>
              <a:rPr lang="en-US" sz="1050" b="1" spc="-10" dirty="0">
                <a:solidFill>
                  <a:prstClr val="black"/>
                </a:solidFill>
                <a:cs typeface="Calibri"/>
              </a:rPr>
              <a:t>n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ce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s </a:t>
            </a:r>
            <a:r>
              <a:rPr lang="en-US" sz="1050" b="1" spc="-15" dirty="0">
                <a:solidFill>
                  <a:prstClr val="black"/>
                </a:solidFill>
                <a:cs typeface="Calibri"/>
              </a:rPr>
              <a:t>C</a:t>
            </a:r>
            <a:r>
              <a:rPr lang="en-US" sz="1050" b="1" spc="-20" dirty="0">
                <a:solidFill>
                  <a:prstClr val="black"/>
                </a:solidFill>
                <a:cs typeface="Calibri"/>
              </a:rPr>
              <a:t>u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r</a:t>
            </a:r>
            <a:r>
              <a:rPr lang="en-US" sz="1050" b="1" spc="-10" dirty="0">
                <a:solidFill>
                  <a:prstClr val="black"/>
                </a:solidFill>
                <a:cs typeface="Calibri"/>
              </a:rPr>
              <a:t>r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ic</a:t>
            </a:r>
            <a:r>
              <a:rPr lang="en-US" sz="1050" b="1" spc="-10" dirty="0">
                <a:solidFill>
                  <a:prstClr val="black"/>
                </a:solidFill>
                <a:cs typeface="Calibri"/>
              </a:rPr>
              <a:t>u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lu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m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 M</a:t>
            </a:r>
            <a:r>
              <a:rPr lang="en-US" sz="1050" b="1" spc="-15" dirty="0">
                <a:solidFill>
                  <a:prstClr val="black"/>
                </a:solidFill>
                <a:cs typeface="Calibri"/>
              </a:rPr>
              <a:t>a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ter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i</a:t>
            </a:r>
            <a:r>
              <a:rPr lang="en-US" sz="1050" b="1" spc="-15" dirty="0">
                <a:solidFill>
                  <a:prstClr val="black"/>
                </a:solidFill>
                <a:cs typeface="Calibri"/>
              </a:rPr>
              <a:t>a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ls</a:t>
            </a:r>
            <a:r>
              <a:rPr lang="en-US" sz="1050" b="1" spc="5" dirty="0">
                <a:solidFill>
                  <a:prstClr val="black"/>
                </a:solidFill>
                <a:cs typeface="Calibri"/>
              </a:rPr>
              <a:t> 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c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o</a:t>
            </a:r>
            <a:r>
              <a:rPr lang="en-US" sz="1050" b="1" spc="-10" dirty="0">
                <a:solidFill>
                  <a:prstClr val="black"/>
                </a:solidFill>
                <a:cs typeface="Calibri"/>
              </a:rPr>
              <a:t>u</a:t>
            </a:r>
            <a:r>
              <a:rPr lang="en-US" sz="1050" b="1" spc="-20" dirty="0">
                <a:solidFill>
                  <a:prstClr val="black"/>
                </a:solidFill>
                <a:cs typeface="Calibri"/>
              </a:rPr>
              <a:t>n</a:t>
            </a:r>
            <a:r>
              <a:rPr lang="en-US" sz="1050" b="1" spc="-10" dirty="0">
                <a:solidFill>
                  <a:prstClr val="black"/>
                </a:solidFill>
                <a:cs typeface="Calibri"/>
              </a:rPr>
              <a:t>ted 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for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 t</a:t>
            </a:r>
            <a:r>
              <a:rPr lang="en-US" sz="1050" b="1" spc="-15" dirty="0">
                <a:solidFill>
                  <a:prstClr val="black"/>
                </a:solidFill>
                <a:cs typeface="Calibri"/>
              </a:rPr>
              <a:t>h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is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 </a:t>
            </a:r>
            <a:r>
              <a:rPr lang="en-US" sz="1050" b="1" spc="-15" dirty="0">
                <a:solidFill>
                  <a:prstClr val="black"/>
                </a:solidFill>
                <a:cs typeface="Calibri"/>
              </a:rPr>
              <a:t>c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e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r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t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i</a:t>
            </a:r>
            <a:r>
              <a:rPr lang="en-US" sz="1050" b="1" spc="-10" dirty="0">
                <a:solidFill>
                  <a:prstClr val="black"/>
                </a:solidFill>
                <a:cs typeface="Calibri"/>
              </a:rPr>
              <a:t>f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icate. </a:t>
            </a:r>
          </a:p>
          <a:p>
            <a:pPr marL="171450" marR="641985" lvl="0" indent="-171450">
              <a:lnSpc>
                <a:spcPts val="1100"/>
              </a:lnSpc>
              <a:buFont typeface="Arial" panose="020B0604020202020204" pitchFamily="34" charset="0"/>
              <a:buChar char="•"/>
            </a:pPr>
            <a:r>
              <a:rPr lang="en-US" sz="1050" b="1" dirty="0">
                <a:solidFill>
                  <a:prstClr val="black"/>
                </a:solidFill>
                <a:cs typeface="Calibri"/>
              </a:rPr>
              <a:t>T</a:t>
            </a:r>
            <a:r>
              <a:rPr lang="en-US" sz="1050" b="1" spc="-10" dirty="0">
                <a:solidFill>
                  <a:prstClr val="black"/>
                </a:solidFill>
                <a:cs typeface="Calibri"/>
              </a:rPr>
              <a:t>o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 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r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eceiv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e 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th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e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 ce</a:t>
            </a:r>
            <a:r>
              <a:rPr lang="en-US" sz="1050" b="1" spc="-10" dirty="0">
                <a:solidFill>
                  <a:prstClr val="black"/>
                </a:solidFill>
                <a:cs typeface="Calibri"/>
              </a:rPr>
              <a:t>r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t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i</a:t>
            </a:r>
            <a:r>
              <a:rPr lang="en-US" sz="1050" b="1" spc="-10" dirty="0">
                <a:solidFill>
                  <a:prstClr val="black"/>
                </a:solidFill>
                <a:cs typeface="Calibri"/>
              </a:rPr>
              <a:t>f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icate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,</a:t>
            </a:r>
            <a:r>
              <a:rPr lang="en-US" sz="1050" b="1" spc="5" dirty="0">
                <a:solidFill>
                  <a:prstClr val="black"/>
                </a:solidFill>
                <a:cs typeface="Calibri"/>
              </a:rPr>
              <a:t> 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s</a:t>
            </a:r>
            <a:r>
              <a:rPr lang="en-US" sz="1050" b="1" spc="-15" dirty="0">
                <a:solidFill>
                  <a:prstClr val="black"/>
                </a:solidFill>
                <a:cs typeface="Calibri"/>
              </a:rPr>
              <a:t>t</a:t>
            </a:r>
            <a:r>
              <a:rPr lang="en-US" sz="1050" b="1" spc="-10" dirty="0">
                <a:solidFill>
                  <a:prstClr val="black"/>
                </a:solidFill>
                <a:cs typeface="Calibri"/>
              </a:rPr>
              <a:t>ud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e</a:t>
            </a:r>
            <a:r>
              <a:rPr lang="en-US" sz="1050" b="1" spc="-10" dirty="0">
                <a:solidFill>
                  <a:prstClr val="black"/>
                </a:solidFill>
                <a:cs typeface="Calibri"/>
              </a:rPr>
              <a:t>nts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 must</a:t>
            </a:r>
            <a:r>
              <a:rPr lang="en-US" sz="1050" b="1" spc="5" dirty="0">
                <a:solidFill>
                  <a:prstClr val="black"/>
                </a:solidFill>
                <a:cs typeface="Calibri"/>
              </a:rPr>
              <a:t> 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r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eceiv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e Gr</a:t>
            </a:r>
            <a:r>
              <a:rPr lang="en-US" sz="1050" b="1" spc="-15" dirty="0">
                <a:solidFill>
                  <a:prstClr val="black"/>
                </a:solidFill>
                <a:cs typeface="Calibri"/>
              </a:rPr>
              <a:t>a</a:t>
            </a:r>
            <a:r>
              <a:rPr lang="en-US" sz="1050" b="1" spc="-10" dirty="0">
                <a:solidFill>
                  <a:prstClr val="black"/>
                </a:solidFill>
                <a:cs typeface="Calibri"/>
              </a:rPr>
              <a:t>d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e</a:t>
            </a:r>
            <a:r>
              <a:rPr lang="en-US" sz="1050" b="1" spc="-15" dirty="0">
                <a:solidFill>
                  <a:prstClr val="black"/>
                </a:solidFill>
                <a:cs typeface="Calibri"/>
              </a:rPr>
              <a:t> 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C f</a:t>
            </a:r>
            <a:r>
              <a:rPr lang="en-US" sz="1050" b="1" spc="-20" dirty="0">
                <a:solidFill>
                  <a:prstClr val="black"/>
                </a:solidFill>
                <a:cs typeface="Calibri"/>
              </a:rPr>
              <a:t>o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r</a:t>
            </a:r>
            <a:r>
              <a:rPr lang="en-US" sz="1050" b="1" spc="5" dirty="0">
                <a:solidFill>
                  <a:prstClr val="black"/>
                </a:solidFill>
                <a:cs typeface="Calibri"/>
              </a:rPr>
              <a:t> the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 t</a:t>
            </a:r>
            <a:r>
              <a:rPr lang="en-US" sz="1050" b="1" spc="-15" dirty="0">
                <a:solidFill>
                  <a:prstClr val="black"/>
                </a:solidFill>
                <a:cs typeface="Calibri"/>
              </a:rPr>
              <a:t>h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r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e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e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 c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o</a:t>
            </a:r>
            <a:r>
              <a:rPr lang="en-US" sz="1050" b="1" spc="-20" dirty="0">
                <a:solidFill>
                  <a:prstClr val="black"/>
                </a:solidFill>
                <a:cs typeface="Calibri"/>
              </a:rPr>
              <a:t>u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rses in the above course list, fill out this form and submit the transcript corresponding to the three courses. </a:t>
            </a:r>
          </a:p>
          <a:p>
            <a:pPr marL="171450" marR="641985" indent="-171450">
              <a:lnSpc>
                <a:spcPts val="1100"/>
              </a:lnSpc>
              <a:buFont typeface="Arial" panose="020B0604020202020204" pitchFamily="34" charset="0"/>
              <a:buChar char="•"/>
            </a:pP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Submit the form to Dr. Wang via email ming.wang@calstatela.edu</a:t>
            </a:r>
            <a:endParaRPr lang="en-US" sz="1050" b="1" dirty="0">
              <a:solidFill>
                <a:prstClr val="black"/>
              </a:solidFill>
              <a:cs typeface="Calibri"/>
            </a:endParaRPr>
          </a:p>
          <a:p>
            <a:pPr marR="641985" lvl="0">
              <a:lnSpc>
                <a:spcPts val="1100"/>
              </a:lnSpc>
            </a:pPr>
            <a:endParaRPr lang="en-US" sz="1050" b="1" dirty="0">
              <a:solidFill>
                <a:prstClr val="black"/>
              </a:solidFill>
              <a:cs typeface="Calibri"/>
            </a:endParaRPr>
          </a:p>
          <a:p>
            <a:pPr marR="641985" lvl="0">
              <a:lnSpc>
                <a:spcPts val="1100"/>
              </a:lnSpc>
            </a:pPr>
            <a:r>
              <a:rPr lang="en-US" sz="1050" b="1" dirty="0">
                <a:solidFill>
                  <a:prstClr val="black"/>
                </a:solidFill>
                <a:cs typeface="Calibri"/>
              </a:rPr>
              <a:t>Ap</a:t>
            </a:r>
            <a:r>
              <a:rPr lang="en-US" sz="1050" b="1" spc="-10" dirty="0">
                <a:solidFill>
                  <a:prstClr val="black"/>
                </a:solidFill>
                <a:cs typeface="Calibri"/>
              </a:rPr>
              <a:t>p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roved</a:t>
            </a:r>
            <a:r>
              <a:rPr lang="en-US" sz="1050" b="1" spc="-10" dirty="0">
                <a:solidFill>
                  <a:prstClr val="black"/>
                </a:solidFill>
                <a:cs typeface="Calibri"/>
              </a:rPr>
              <a:t> 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by   </a:t>
            </a:r>
            <a:r>
              <a:rPr lang="en-US" sz="1050" b="1" spc="-10" dirty="0">
                <a:solidFill>
                  <a:prstClr val="black"/>
                </a:solidFill>
                <a:cs typeface="Calibri"/>
              </a:rPr>
              <a:t> </a:t>
            </a:r>
            <a:r>
              <a:rPr lang="en-US" sz="1050" b="1" u="heavy" dirty="0">
                <a:solidFill>
                  <a:prstClr val="black"/>
                </a:solidFill>
                <a:cs typeface="Calibri"/>
              </a:rPr>
              <a:t> 	_____________________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			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D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a</a:t>
            </a:r>
            <a:r>
              <a:rPr lang="en-US" sz="1050" b="1" spc="-10" dirty="0">
                <a:solidFill>
                  <a:prstClr val="black"/>
                </a:solidFill>
                <a:cs typeface="Calibri"/>
              </a:rPr>
              <a:t>t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e   </a:t>
            </a:r>
            <a:r>
              <a:rPr lang="en-US" sz="1050" b="1" u="heavy" dirty="0">
                <a:solidFill>
                  <a:prstClr val="black"/>
                </a:solidFill>
                <a:cs typeface="Calibri"/>
              </a:rPr>
              <a:t>______________________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			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Certi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f</a:t>
            </a:r>
            <a:r>
              <a:rPr lang="en-US" sz="1050" b="1" spc="-10" dirty="0">
                <a:solidFill>
                  <a:prstClr val="black"/>
                </a:solidFill>
                <a:cs typeface="Calibri"/>
              </a:rPr>
              <a:t>i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cat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e</a:t>
            </a:r>
            <a:r>
              <a:rPr lang="en-US" sz="1050" b="1" spc="-5" dirty="0">
                <a:solidFill>
                  <a:prstClr val="black"/>
                </a:solidFill>
                <a:cs typeface="Calibri"/>
              </a:rPr>
              <a:t> </a:t>
            </a:r>
            <a:r>
              <a:rPr lang="en-US" sz="1050" b="1" dirty="0">
                <a:solidFill>
                  <a:prstClr val="black"/>
                </a:solidFill>
                <a:cs typeface="Calibri"/>
              </a:rPr>
              <a:t>No.</a:t>
            </a:r>
            <a:r>
              <a:rPr lang="en-US" sz="1050" b="1" spc="-10" dirty="0">
                <a:solidFill>
                  <a:prstClr val="black"/>
                </a:solidFill>
                <a:cs typeface="Calibri"/>
              </a:rPr>
              <a:t>     </a:t>
            </a:r>
            <a:r>
              <a:rPr lang="en-US" sz="1050" b="1" u="heavy" dirty="0">
                <a:solidFill>
                  <a:prstClr val="black"/>
                </a:solidFill>
                <a:cs typeface="Calibri"/>
              </a:rPr>
              <a:t> __</a:t>
            </a:r>
            <a:endParaRPr lang="en-US" sz="1050" dirty="0">
              <a:solidFill>
                <a:prstClr val="black"/>
              </a:solidFill>
              <a:cs typeface="Calibri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FEC2008-B2B0-0182-1106-29FB742D20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77311"/>
              </p:ext>
            </p:extLst>
          </p:nvPr>
        </p:nvGraphicFramePr>
        <p:xfrm>
          <a:off x="708212" y="950259"/>
          <a:ext cx="10336305" cy="4670610"/>
        </p:xfrm>
        <a:graphic>
          <a:graphicData uri="http://schemas.openxmlformats.org/drawingml/2006/table">
            <a:tbl>
              <a:tblPr/>
              <a:tblGrid>
                <a:gridCol w="1026403">
                  <a:extLst>
                    <a:ext uri="{9D8B030D-6E8A-4147-A177-3AD203B41FA5}">
                      <a16:colId xmlns:a16="http://schemas.microsoft.com/office/drawing/2014/main" val="225205982"/>
                    </a:ext>
                  </a:extLst>
                </a:gridCol>
                <a:gridCol w="3993832">
                  <a:extLst>
                    <a:ext uri="{9D8B030D-6E8A-4147-A177-3AD203B41FA5}">
                      <a16:colId xmlns:a16="http://schemas.microsoft.com/office/drawing/2014/main" val="3356672555"/>
                    </a:ext>
                  </a:extLst>
                </a:gridCol>
                <a:gridCol w="3451412">
                  <a:extLst>
                    <a:ext uri="{9D8B030D-6E8A-4147-A177-3AD203B41FA5}">
                      <a16:colId xmlns:a16="http://schemas.microsoft.com/office/drawing/2014/main" val="3409294854"/>
                    </a:ext>
                  </a:extLst>
                </a:gridCol>
                <a:gridCol w="645459">
                  <a:extLst>
                    <a:ext uri="{9D8B030D-6E8A-4147-A177-3AD203B41FA5}">
                      <a16:colId xmlns:a16="http://schemas.microsoft.com/office/drawing/2014/main" val="141877815"/>
                    </a:ext>
                  </a:extLst>
                </a:gridCol>
                <a:gridCol w="1219199">
                  <a:extLst>
                    <a:ext uri="{9D8B030D-6E8A-4147-A177-3AD203B41FA5}">
                      <a16:colId xmlns:a16="http://schemas.microsoft.com/office/drawing/2014/main" val="1708075485"/>
                    </a:ext>
                  </a:extLst>
                </a:gridCol>
              </a:tblGrid>
              <a:tr h="15568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Course No.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Course Name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Instructor Name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Grade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Semester Year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7964531"/>
                  </a:ext>
                </a:extLst>
              </a:tr>
              <a:tr h="15568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CIS 3010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Management Information Systems (Aryal, Otto, Thomas, </a:t>
                      </a: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Mikaelian, Wang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)*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7211603"/>
                  </a:ext>
                </a:extLst>
              </a:tr>
              <a:tr h="15568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CIS 3050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Database Design and Development (Wang)*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0815193"/>
                  </a:ext>
                </a:extLst>
              </a:tr>
              <a:tr h="15568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CIS 3060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System Design and Analysis (Wang)*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4106491"/>
                  </a:ext>
                </a:extLst>
              </a:tr>
              <a:tr h="15568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CIS 3200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Data Processing and Analysis (Woo, Wang)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9309117"/>
                  </a:ext>
                </a:extLst>
              </a:tr>
              <a:tr h="15568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CIS 4100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Hardware and Software Architecture (Thomas)*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4529771"/>
                  </a:ext>
                </a:extLst>
              </a:tr>
              <a:tr h="15568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CIS 4510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Fundamentals of ERP (Aryal, Seetao, Sultan, Wang,  Mikaelian)*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0411208"/>
                  </a:ext>
                </a:extLst>
              </a:tr>
              <a:tr h="15568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CIS 4590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Advanced Systems Development (Seetao, Wang, Mikaelian)*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0185621"/>
                  </a:ext>
                </a:extLst>
              </a:tr>
              <a:tr h="15568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CIS 4870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Decision Support Systems (Fu, Thomas, Wang</a:t>
                      </a: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Mikaelian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)*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8934591"/>
                  </a:ext>
                </a:extLst>
              </a:tr>
              <a:tr h="15568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5539794"/>
                  </a:ext>
                </a:extLst>
              </a:tr>
              <a:tr h="15568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CIS 5040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Information Systems (Aryal, Otto, Thomas, Wang)*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670757"/>
                  </a:ext>
                </a:extLst>
              </a:tr>
              <a:tr h="15568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CIS 5270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Business Intelligence (Thomas)*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9298307"/>
                  </a:ext>
                </a:extLst>
              </a:tr>
              <a:tr h="15568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CIS 5300 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Enterprise Process Integration (Aryal, Sultan)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4983796"/>
                  </a:ext>
                </a:extLst>
              </a:tr>
              <a:tr h="15568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CIS 5310 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Advance Topics in Enterprise Systems (Aryal)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9171927"/>
                  </a:ext>
                </a:extLst>
              </a:tr>
              <a:tr h="15568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CIS 5320 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ERP Data Integration and Analytics (Wang)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6134799"/>
                  </a:ext>
                </a:extLst>
              </a:tr>
              <a:tr h="15568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CIS 5430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Databases and Data Warehouses (Wang)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8318824"/>
                  </a:ext>
                </a:extLst>
              </a:tr>
              <a:tr h="15568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CIS 5900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MSIS Capstone: Information Systems (Sultan)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133038"/>
                  </a:ext>
                </a:extLst>
              </a:tr>
              <a:tr h="155687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6626964"/>
                  </a:ext>
                </a:extLst>
              </a:tr>
              <a:tr h="15568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 5023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Supply Chain and Operation Management (Li, C.)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831448"/>
                  </a:ext>
                </a:extLst>
              </a:tr>
              <a:tr h="15568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 5027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Business Information Systems (Aryal, Sultan, Otto, Wang,)*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0407594"/>
                  </a:ext>
                </a:extLst>
              </a:tr>
              <a:tr h="15568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BUS 5100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Introduction to Business Analytics (Woo, Fu) 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5440641"/>
                  </a:ext>
                </a:extLst>
              </a:tr>
              <a:tr h="15568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MKT 4600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Retail Buying and Merchandising (Stretch)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9299363"/>
                  </a:ext>
                </a:extLst>
              </a:tr>
              <a:tr h="15568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MKT 4449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Marketing Strategy (Stretch)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9298894"/>
                  </a:ext>
                </a:extLst>
              </a:tr>
              <a:tr h="15568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MKT 5600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Retail and Merchandising (Stretch)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0861847"/>
                  </a:ext>
                </a:extLst>
              </a:tr>
              <a:tr h="15568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MGMT 3060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Operations Management (Mongeon, J.)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3261627"/>
                  </a:ext>
                </a:extLst>
              </a:tr>
              <a:tr h="15568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MGMT 4504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Supply Chain Management ( Li, B.)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1922911"/>
                  </a:ext>
                </a:extLst>
              </a:tr>
              <a:tr h="15568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MGMT 4505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 Management (Li, C))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5158552"/>
                  </a:ext>
                </a:extLst>
              </a:tr>
              <a:tr h="15568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MGMT 5502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 Management for Biotechnology Professionals (Li, C)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5421442"/>
                  </a:ext>
                </a:extLst>
              </a:tr>
              <a:tr h="15568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5540600"/>
                  </a:ext>
                </a:extLst>
              </a:tr>
              <a:tr h="15568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ACCT 424A 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Accounting Information Systems (Porter)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79" marR="5579" marT="55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1382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7078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944</TotalTime>
  <Words>492</Words>
  <Application>Microsoft Office PowerPoint</Application>
  <PresentationFormat>Widescreen</PresentationFormat>
  <Paragraphs>154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 SAP UNIVERSITY ALLIANCES AWARD CERTIFICATE REQUEST FORM, CAL STATE LA Department                       Student Name                                                                                                                         CIN   ___________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Wang, Ming (CIS)</dc:creator>
  <cp:lastModifiedBy>Wang, Ming (CIS)</cp:lastModifiedBy>
  <cp:revision>30</cp:revision>
  <dcterms:created xsi:type="dcterms:W3CDTF">2018-06-27T20:00:47Z</dcterms:created>
  <dcterms:modified xsi:type="dcterms:W3CDTF">2026-01-25T21:54:27Z</dcterms:modified>
</cp:coreProperties>
</file>