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 id="2147483690" r:id="rId3"/>
    <p:sldMasterId id="2147483711" r:id="rId4"/>
    <p:sldMasterId id="2147483718" r:id="rId5"/>
    <p:sldMasterId id="2147483725" r:id="rId6"/>
    <p:sldMasterId id="2147483732" r:id="rId7"/>
  </p:sldMasterIdLst>
  <p:notesMasterIdLst>
    <p:notesMasterId r:id="rId52"/>
  </p:notesMasterIdLst>
  <p:handoutMasterIdLst>
    <p:handoutMasterId r:id="rId53"/>
  </p:handoutMasterIdLst>
  <p:sldIdLst>
    <p:sldId id="262" r:id="rId8"/>
    <p:sldId id="353" r:id="rId9"/>
    <p:sldId id="354" r:id="rId10"/>
    <p:sldId id="338" r:id="rId11"/>
    <p:sldId id="386" r:id="rId12"/>
    <p:sldId id="404" r:id="rId13"/>
    <p:sldId id="357" r:id="rId14"/>
    <p:sldId id="384" r:id="rId15"/>
    <p:sldId id="403" r:id="rId16"/>
    <p:sldId id="388" r:id="rId17"/>
    <p:sldId id="392" r:id="rId18"/>
    <p:sldId id="391" r:id="rId19"/>
    <p:sldId id="389" r:id="rId20"/>
    <p:sldId id="368" r:id="rId21"/>
    <p:sldId id="362" r:id="rId22"/>
    <p:sldId id="363" r:id="rId23"/>
    <p:sldId id="364" r:id="rId24"/>
    <p:sldId id="365" r:id="rId25"/>
    <p:sldId id="366" r:id="rId26"/>
    <p:sldId id="367" r:id="rId27"/>
    <p:sldId id="370" r:id="rId28"/>
    <p:sldId id="390" r:id="rId29"/>
    <p:sldId id="376" r:id="rId30"/>
    <p:sldId id="372" r:id="rId31"/>
    <p:sldId id="371" r:id="rId32"/>
    <p:sldId id="375" r:id="rId33"/>
    <p:sldId id="373" r:id="rId34"/>
    <p:sldId id="374" r:id="rId35"/>
    <p:sldId id="377" r:id="rId36"/>
    <p:sldId id="378" r:id="rId37"/>
    <p:sldId id="329" r:id="rId38"/>
    <p:sldId id="330" r:id="rId39"/>
    <p:sldId id="398" r:id="rId40"/>
    <p:sldId id="400" r:id="rId41"/>
    <p:sldId id="387" r:id="rId42"/>
    <p:sldId id="379" r:id="rId43"/>
    <p:sldId id="380" r:id="rId44"/>
    <p:sldId id="381" r:id="rId45"/>
    <p:sldId id="382" r:id="rId46"/>
    <p:sldId id="402" r:id="rId47"/>
    <p:sldId id="355" r:id="rId48"/>
    <p:sldId id="396" r:id="rId49"/>
    <p:sldId id="394" r:id="rId50"/>
    <p:sldId id="397" r:id="rId51"/>
  </p:sldIdLst>
  <p:sldSz cx="24387175" cy="13716000"/>
  <p:notesSz cx="6881813" cy="92964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4A4F55"/>
    <a:srgbClr val="3D367E"/>
    <a:srgbClr val="F1B300"/>
    <a:srgbClr val="EDC200"/>
    <a:srgbClr val="FFE791"/>
    <a:srgbClr val="FFCC66"/>
    <a:srgbClr val="E6DC8A"/>
    <a:srgbClr val="E3CB6A"/>
    <a:srgbClr val="F1E3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3" autoAdjust="0"/>
    <p:restoredTop sz="94366" autoAdjust="0"/>
  </p:normalViewPr>
  <p:slideViewPr>
    <p:cSldViewPr snapToGrid="0" snapToObjects="1">
      <p:cViewPr varScale="1">
        <p:scale>
          <a:sx n="53" d="100"/>
          <a:sy n="53" d="100"/>
        </p:scale>
        <p:origin x="232" y="400"/>
      </p:cViewPr>
      <p:guideLst>
        <p:guide orient="horz"/>
        <p:guide pos="14308"/>
        <p:guide pos="105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7" d="100"/>
          <a:sy n="87" d="100"/>
        </p:scale>
        <p:origin x="3816" y="90"/>
      </p:cViewPr>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20.xml"/><Relationship Id="rId18" Type="http://schemas.openxmlformats.org/officeDocument/2006/relationships/slide" Target="slides/slide26.xml"/><Relationship Id="rId26" Type="http://schemas.openxmlformats.org/officeDocument/2006/relationships/slide" Target="slides/slide35.xml"/><Relationship Id="rId3" Type="http://schemas.openxmlformats.org/officeDocument/2006/relationships/slide" Target="slides/slide7.xml"/><Relationship Id="rId21" Type="http://schemas.openxmlformats.org/officeDocument/2006/relationships/slide" Target="slides/slide29.xml"/><Relationship Id="rId7" Type="http://schemas.openxmlformats.org/officeDocument/2006/relationships/slide" Target="slides/slide13.xml"/><Relationship Id="rId12" Type="http://schemas.openxmlformats.org/officeDocument/2006/relationships/slide" Target="slides/slide19.xml"/><Relationship Id="rId17" Type="http://schemas.openxmlformats.org/officeDocument/2006/relationships/slide" Target="slides/slide25.xml"/><Relationship Id="rId25" Type="http://schemas.openxmlformats.org/officeDocument/2006/relationships/slide" Target="slides/slide34.xml"/><Relationship Id="rId33" Type="http://schemas.openxmlformats.org/officeDocument/2006/relationships/slide" Target="slides/slide44.xml"/><Relationship Id="rId2" Type="http://schemas.openxmlformats.org/officeDocument/2006/relationships/slide" Target="slides/slide5.xml"/><Relationship Id="rId16" Type="http://schemas.openxmlformats.org/officeDocument/2006/relationships/slide" Target="slides/slide24.xml"/><Relationship Id="rId20" Type="http://schemas.openxmlformats.org/officeDocument/2006/relationships/slide" Target="slides/slide28.xml"/><Relationship Id="rId29" Type="http://schemas.openxmlformats.org/officeDocument/2006/relationships/slide" Target="slides/slide39.xml"/><Relationship Id="rId1" Type="http://schemas.openxmlformats.org/officeDocument/2006/relationships/slide" Target="slides/slide3.xml"/><Relationship Id="rId6" Type="http://schemas.openxmlformats.org/officeDocument/2006/relationships/slide" Target="slides/slide12.xml"/><Relationship Id="rId11" Type="http://schemas.openxmlformats.org/officeDocument/2006/relationships/slide" Target="slides/slide18.xml"/><Relationship Id="rId24" Type="http://schemas.openxmlformats.org/officeDocument/2006/relationships/slide" Target="slides/slide33.xml"/><Relationship Id="rId32" Type="http://schemas.openxmlformats.org/officeDocument/2006/relationships/slide" Target="slides/slide43.xml"/><Relationship Id="rId5" Type="http://schemas.openxmlformats.org/officeDocument/2006/relationships/slide" Target="slides/slide11.xml"/><Relationship Id="rId15" Type="http://schemas.openxmlformats.org/officeDocument/2006/relationships/slide" Target="slides/slide23.xml"/><Relationship Id="rId23" Type="http://schemas.openxmlformats.org/officeDocument/2006/relationships/slide" Target="slides/slide32.xml"/><Relationship Id="rId28" Type="http://schemas.openxmlformats.org/officeDocument/2006/relationships/slide" Target="slides/slide38.xml"/><Relationship Id="rId10" Type="http://schemas.openxmlformats.org/officeDocument/2006/relationships/slide" Target="slides/slide17.xml"/><Relationship Id="rId19" Type="http://schemas.openxmlformats.org/officeDocument/2006/relationships/slide" Target="slides/slide27.xml"/><Relationship Id="rId31" Type="http://schemas.openxmlformats.org/officeDocument/2006/relationships/slide" Target="slides/slide42.xml"/><Relationship Id="rId4" Type="http://schemas.openxmlformats.org/officeDocument/2006/relationships/slide" Target="slides/slide9.xml"/><Relationship Id="rId9" Type="http://schemas.openxmlformats.org/officeDocument/2006/relationships/slide" Target="slides/slide16.xml"/><Relationship Id="rId14" Type="http://schemas.openxmlformats.org/officeDocument/2006/relationships/slide" Target="slides/slide22.xml"/><Relationship Id="rId22" Type="http://schemas.openxmlformats.org/officeDocument/2006/relationships/slide" Target="slides/slide30.xml"/><Relationship Id="rId27" Type="http://schemas.openxmlformats.org/officeDocument/2006/relationships/slide" Target="slides/slide37.xml"/><Relationship Id="rId30" Type="http://schemas.openxmlformats.org/officeDocument/2006/relationships/slide" Target="slides/slide40.xml"/><Relationship Id="rId8"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301" tIns="46151" rIns="92301" bIns="46151"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98103" y="1"/>
            <a:ext cx="2982119" cy="464820"/>
          </a:xfrm>
          <a:prstGeom prst="rect">
            <a:avLst/>
          </a:prstGeom>
        </p:spPr>
        <p:txBody>
          <a:bodyPr vert="horz" lIns="92301" tIns="46151" rIns="92301" bIns="46151" rtlCol="0"/>
          <a:lstStyle>
            <a:lvl1pPr algn="r">
              <a:defRPr sz="1200"/>
            </a:lvl1pPr>
          </a:lstStyle>
          <a:p>
            <a:fld id="{6A2534E0-C1B6-7341-BD62-0A870936238F}" type="datetime1">
              <a:rPr lang="en-US" smtClean="0">
                <a:latin typeface="Open Sans Light"/>
              </a:rPr>
              <a:t>2/24/22</a:t>
            </a:fld>
            <a:endParaRPr lang="en-US" dirty="0">
              <a:latin typeface="Open Sans Light"/>
            </a:endParaRPr>
          </a:p>
        </p:txBody>
      </p:sp>
      <p:sp>
        <p:nvSpPr>
          <p:cNvPr id="4" name="Footer Placeholder 3"/>
          <p:cNvSpPr>
            <a:spLocks noGrp="1"/>
          </p:cNvSpPr>
          <p:nvPr>
            <p:ph type="ftr" sz="quarter" idx="2"/>
          </p:nvPr>
        </p:nvSpPr>
        <p:spPr>
          <a:xfrm>
            <a:off x="0" y="8829967"/>
            <a:ext cx="2982119" cy="464820"/>
          </a:xfrm>
          <a:prstGeom prst="rect">
            <a:avLst/>
          </a:prstGeom>
        </p:spPr>
        <p:txBody>
          <a:bodyPr vert="horz" lIns="92301" tIns="46151" rIns="92301" bIns="46151"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301" tIns="46151" rIns="92301" bIns="46151"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301" tIns="46151" rIns="92301" bIns="46151"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98103" y="1"/>
            <a:ext cx="2982119" cy="464820"/>
          </a:xfrm>
          <a:prstGeom prst="rect">
            <a:avLst/>
          </a:prstGeom>
        </p:spPr>
        <p:txBody>
          <a:bodyPr vert="horz" lIns="92301" tIns="46151" rIns="92301" bIns="46151" rtlCol="0"/>
          <a:lstStyle>
            <a:lvl1pPr algn="r">
              <a:defRPr sz="1200">
                <a:latin typeface="Open Sans Light"/>
              </a:defRPr>
            </a:lvl1pPr>
          </a:lstStyle>
          <a:p>
            <a:fld id="{03844DE4-CBD3-6642-A3BB-3677EF870727}" type="datetime1">
              <a:rPr lang="en-US" smtClean="0"/>
              <a:t>2/24/22</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301" tIns="46151" rIns="92301" bIns="46151"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301" tIns="46151" rIns="92301" bIns="4615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301" tIns="46151" rIns="92301" bIns="46151"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301" tIns="46151" rIns="92301" bIns="46151"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2211874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33</a:t>
            </a:fld>
            <a:endParaRPr lang="en-US" dirty="0"/>
          </a:p>
        </p:txBody>
      </p:sp>
    </p:spTree>
    <p:extLst>
      <p:ext uri="{BB962C8B-B14F-4D97-AF65-F5344CB8AC3E}">
        <p14:creationId xmlns:p14="http://schemas.microsoft.com/office/powerpoint/2010/main" val="358654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35</a:t>
            </a:fld>
            <a:endParaRPr lang="en-US" dirty="0"/>
          </a:p>
        </p:txBody>
      </p:sp>
    </p:spTree>
    <p:extLst>
      <p:ext uri="{BB962C8B-B14F-4D97-AF65-F5344CB8AC3E}">
        <p14:creationId xmlns:p14="http://schemas.microsoft.com/office/powerpoint/2010/main" val="221888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solidFill>
                  <a:prstClr val="black"/>
                </a:solidFill>
              </a:rPr>
              <a:pPr/>
              <a:t>2</a:t>
            </a:fld>
            <a:endParaRPr lang="en-US" dirty="0">
              <a:solidFill>
                <a:prstClr val="black"/>
              </a:solidFill>
            </a:endParaRPr>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93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3</a:t>
            </a:fld>
            <a:endParaRPr lang="en-US" dirty="0"/>
          </a:p>
        </p:txBody>
      </p:sp>
    </p:spTree>
    <p:extLst>
      <p:ext uri="{BB962C8B-B14F-4D97-AF65-F5344CB8AC3E}">
        <p14:creationId xmlns:p14="http://schemas.microsoft.com/office/powerpoint/2010/main" val="425750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solidFill>
                  <a:prstClr val="black"/>
                </a:solidFill>
              </a:rPr>
              <a:pPr/>
              <a:t>4</a:t>
            </a:fld>
            <a:endParaRPr lang="en-US" dirty="0">
              <a:solidFill>
                <a:prstClr val="black"/>
              </a:solidFill>
            </a:endParaRPr>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93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305091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1077222">
              <a:defRPr/>
            </a:pPr>
            <a:fld id="{C94E8D62-D41F-6042-BCDF-79D228EFA10F}" type="slidenum">
              <a:rPr lang="en-US">
                <a:solidFill>
                  <a:prstClr val="black"/>
                </a:solidFill>
              </a:rPr>
              <a:pPr defTabSz="1077222">
                <a:defRPr/>
              </a:pPr>
              <a:t>10</a:t>
            </a:fld>
            <a:endParaRPr lang="en-US" dirty="0">
              <a:solidFill>
                <a:prstClr val="black"/>
              </a:solidFill>
            </a:endParaRPr>
          </a:p>
        </p:txBody>
      </p:sp>
      <p:sp>
        <p:nvSpPr>
          <p:cNvPr id="4" name="Footer Placeholder 3"/>
          <p:cNvSpPr>
            <a:spLocks noGrp="1"/>
          </p:cNvSpPr>
          <p:nvPr>
            <p:ph type="ftr" sz="quarter" idx="12"/>
          </p:nvPr>
        </p:nvSpPr>
        <p:spPr/>
        <p:txBody>
          <a:bodyPr/>
          <a:lstStyle/>
          <a:p>
            <a:pPr defTabSz="1077222">
              <a:defRPr/>
            </a:pPr>
            <a:endParaRPr lang="en-US" dirty="0">
              <a:solidFill>
                <a:prstClr val="black"/>
              </a:solidFill>
            </a:endParaRPr>
          </a:p>
        </p:txBody>
      </p:sp>
    </p:spTree>
    <p:extLst>
      <p:ext uri="{BB962C8B-B14F-4D97-AF65-F5344CB8AC3E}">
        <p14:creationId xmlns:p14="http://schemas.microsoft.com/office/powerpoint/2010/main" val="1967651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3719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solidFill>
                  <a:prstClr val="black"/>
                </a:solidFill>
              </a:rPr>
              <a:pPr/>
              <a:t>14</a:t>
            </a:fld>
            <a:endParaRPr lang="en-US" dirty="0">
              <a:solidFill>
                <a:prstClr val="black"/>
              </a:solidFill>
            </a:endParaRPr>
          </a:p>
        </p:txBody>
      </p:sp>
      <p:sp>
        <p:nvSpPr>
          <p:cNvPr id="4" name="Footer Placeholder 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93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probably needs to change.</a:t>
            </a:r>
            <a:r>
              <a:rPr lang="en-US" baseline="0" dirty="0"/>
              <a:t> VP 3/9/17</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27</a:t>
            </a:fld>
            <a:endParaRPr lang="en-US" dirty="0"/>
          </a:p>
        </p:txBody>
      </p:sp>
    </p:spTree>
    <p:extLst>
      <p:ext uri="{BB962C8B-B14F-4D97-AF65-F5344CB8AC3E}">
        <p14:creationId xmlns:p14="http://schemas.microsoft.com/office/powerpoint/2010/main" val="174129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dirty="0"/>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05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237915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205357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34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9278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516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226222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88058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993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21245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9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99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166519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3011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65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5314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487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0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24510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dirty="0"/>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111521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85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5629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40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79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233007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214272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9647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035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84104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solidFill>
                  <a:prstClr val="white"/>
                </a:solidFill>
              </a:rPr>
              <a:pPr/>
              <a:t>‹#›</a:t>
            </a:fld>
            <a:endParaRPr lang="en-US" dirty="0">
              <a:solidFill>
                <a:prstClr val="white"/>
              </a:solidFill>
            </a:endParaRPr>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297647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dirty="0"/>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Tree>
    <p:extLst>
      <p:ext uri="{BB962C8B-B14F-4D97-AF65-F5344CB8AC3E}">
        <p14:creationId xmlns:p14="http://schemas.microsoft.com/office/powerpoint/2010/main" val="38622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dirty="0"/>
          </a:p>
        </p:txBody>
      </p:sp>
      <p:sp>
        <p:nvSpPr>
          <p:cNvPr id="4" name="Picture Placeholder 3"/>
          <p:cNvSpPr>
            <a:spLocks noGrp="1"/>
          </p:cNvSpPr>
          <p:nvPr>
            <p:ph type="pic" sz="quarter" idx="13"/>
          </p:nvPr>
        </p:nvSpPr>
        <p:spPr>
          <a:xfrm>
            <a:off x="-1" y="3318969"/>
            <a:ext cx="24387175" cy="5917778"/>
          </a:xfrm>
        </p:spPr>
        <p:txBody>
          <a:bodyPr/>
          <a:lstStyle/>
          <a:p>
            <a:r>
              <a:rPr lang="en-US" dirty="0"/>
              <a:t>Drag picture to placeholder or click icon to add</a:t>
            </a:r>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818119"/>
            <a:ext cx="20729099" cy="1825542"/>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3658076" y="7772400"/>
            <a:ext cx="17071023" cy="3505200"/>
          </a:xfrm>
        </p:spPr>
        <p:txBody>
          <a:bodyPr>
            <a:normAutofit/>
          </a:bodyPr>
          <a:lstStyle>
            <a:lvl1pPr marL="0" indent="0" algn="ctr">
              <a:lnSpc>
                <a:spcPct val="120000"/>
              </a:lnSpc>
              <a:buNone/>
              <a:defRPr sz="2400">
                <a:solidFill>
                  <a:schemeClr val="tx2"/>
                </a:solidFill>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03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245510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dirty="0"/>
              <a:t>Drag picture to placeholder or click icon to add</a:t>
            </a:r>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dirty="0"/>
              <a:t>Drag picture to placeholder or click icon to add</a:t>
            </a:r>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dirty="0"/>
              <a:t>Drag picture to placeholder or click icon to add</a:t>
            </a:r>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dirty="0"/>
              <a:t>Drag picture to placeholder or click icon to add</a:t>
            </a:r>
          </a:p>
        </p:txBody>
      </p:sp>
      <p:sp>
        <p:nvSpPr>
          <p:cNvPr id="11" name="Title 1"/>
          <p:cNvSpPr>
            <a:spLocks noGrp="1"/>
          </p:cNvSpPr>
          <p:nvPr>
            <p:ph type="ctrTitle"/>
          </p:nvPr>
        </p:nvSpPr>
        <p:spPr>
          <a:xfrm>
            <a:off x="1829038" y="567771"/>
            <a:ext cx="20729099" cy="1133518"/>
          </a:xfrm>
        </p:spPr>
        <p:txBody>
          <a:bodyPr>
            <a:noAutofit/>
          </a:bodyPr>
          <a:lstStyle/>
          <a:p>
            <a:r>
              <a:rPr lang="en-US">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solidFill>
                <a:srgbClr val="4A4F55"/>
              </a:solidFill>
            </a:endParaRPr>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03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dirty="0"/>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65" r:id="rId4"/>
    <p:sldLayoutId id="2147483675"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5193498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17167400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17823550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19245823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39544390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6114061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Futura Bk BT Book"/>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efVmRVfNc5E&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mailto:srosal13@calstatela.edu" TargetMode="External"/><Relationship Id="rId2" Type="http://schemas.openxmlformats.org/officeDocument/2006/relationships/hyperlink" Target="mailto:ctruong@calstatela.edu" TargetMode="External"/><Relationship Id="rId1" Type="http://schemas.openxmlformats.org/officeDocument/2006/relationships/slideLayout" Target="../slideLayouts/slideLayout13.xml"/><Relationship Id="rId4" Type="http://schemas.openxmlformats.org/officeDocument/2006/relationships/hyperlink" Target="mailto:scholarships@calstatela.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lstatela.academicworks.com/"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alStateLAlogo_hero_origin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148" y="1949943"/>
            <a:ext cx="11114602" cy="9112266"/>
          </a:xfrm>
          <a:prstGeom prst="rect">
            <a:avLst/>
          </a:prstGeom>
        </p:spPr>
      </p:pic>
    </p:spTree>
    <p:extLst>
      <p:ext uri="{BB962C8B-B14F-4D97-AF65-F5344CB8AC3E}">
        <p14:creationId xmlns:p14="http://schemas.microsoft.com/office/powerpoint/2010/main" val="21930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126974" y="4066626"/>
            <a:ext cx="20136678" cy="1508712"/>
          </a:xfrm>
          <a:prstGeom prst="rect">
            <a:avLst/>
          </a:prstGeom>
        </p:spPr>
        <p:txBody>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algn="ctr" defTabSz="1087444"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FuturaBT Book"/>
                <a:ea typeface="+mj-ea"/>
                <a:cs typeface="FuturaBT Book"/>
              </a:rPr>
              <a:t>Exporting an Applicant List</a:t>
            </a:r>
            <a:endParaRPr kumimoji="0" lang="en-US" sz="8800" b="0" i="0" u="none" strike="noStrike" kern="1200" cap="none" spc="0" normalizeH="0" baseline="0" noProof="0" dirty="0">
              <a:ln>
                <a:noFill/>
              </a:ln>
              <a:solidFill>
                <a:prstClr val="white"/>
              </a:solidFill>
              <a:effectLst/>
              <a:uLnTx/>
              <a:uFillTx/>
              <a:latin typeface="FuturaBT Book"/>
              <a:ea typeface="+mj-ea"/>
              <a:cs typeface="FuturaBT Book"/>
            </a:endParaRPr>
          </a:p>
        </p:txBody>
      </p:sp>
      <p:pic>
        <p:nvPicPr>
          <p:cNvPr id="8" name="Picture 7" descr="CalStateLAlogo_hero_horizont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8485" y="11711998"/>
            <a:ext cx="7531101" cy="1244601"/>
          </a:xfrm>
          <a:prstGeom prst="rect">
            <a:avLst/>
          </a:prstGeom>
        </p:spPr>
      </p:pic>
    </p:spTree>
    <p:extLst>
      <p:ext uri="{BB962C8B-B14F-4D97-AF65-F5344CB8AC3E}">
        <p14:creationId xmlns:p14="http://schemas.microsoft.com/office/powerpoint/2010/main" val="155258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6198174"/>
          </a:xfrm>
        </p:spPr>
        <p:txBody>
          <a:bodyPr>
            <a:spAutoFit/>
          </a:bodyPr>
          <a:lstStyle/>
          <a:p>
            <a:pPr marL="457200" indent="-457200" algn="just">
              <a:lnSpc>
                <a:spcPct val="110000"/>
              </a:lnSpc>
              <a:buFont typeface="Wingdings" charset="2"/>
              <a:buChar char="§"/>
            </a:pPr>
            <a:r>
              <a:rPr lang="en-US" sz="3500" dirty="0">
                <a:latin typeface="Calibri" panose="020F0502020204030204" pitchFamily="34" charset="0"/>
                <a:cs typeface="Calibri" panose="020F0502020204030204" pitchFamily="34" charset="0"/>
              </a:rPr>
              <a:t>After you click </a:t>
            </a:r>
            <a:r>
              <a:rPr lang="en-US" sz="3500" b="1" dirty="0">
                <a:latin typeface="Calibri" panose="020F0502020204030204" pitchFamily="34" charset="0"/>
                <a:cs typeface="Calibri" panose="020F0502020204030204" pitchFamily="34" charset="0"/>
              </a:rPr>
              <a:t>REVIEWER</a:t>
            </a:r>
            <a:r>
              <a:rPr lang="en-US" sz="3500" dirty="0">
                <a:latin typeface="Calibri" panose="020F0502020204030204" pitchFamily="34" charset="0"/>
                <a:cs typeface="Calibri" panose="020F0502020204030204" pitchFamily="34" charset="0"/>
              </a:rPr>
              <a:t>, you will see a list of scholarships (opportunities) that are assigned to your reviewer group.  Hover your cursor over </a:t>
            </a:r>
            <a:r>
              <a:rPr lang="en-US" sz="3500" b="1" dirty="0">
                <a:latin typeface="Calibri" panose="020F0502020204030204" pitchFamily="34" charset="0"/>
                <a:cs typeface="Calibri" panose="020F0502020204030204" pitchFamily="34" charset="0"/>
              </a:rPr>
              <a:t>35 APPLICATIONS TO CHAIR </a:t>
            </a:r>
            <a:r>
              <a:rPr lang="en-US" sz="3500" dirty="0">
                <a:latin typeface="Calibri" panose="020F0502020204030204" pitchFamily="34" charset="0"/>
                <a:cs typeface="Calibri" panose="020F0502020204030204" pitchFamily="34" charset="0"/>
              </a:rPr>
              <a:t>and click on it. It will highlight in green as a hyperlink.  When you click it, it will bring up the applications assigned to your review group.</a:t>
            </a:r>
          </a:p>
          <a:p>
            <a:pPr marL="457200" indent="-457200" algn="just">
              <a:lnSpc>
                <a:spcPct val="110000"/>
              </a:lnSpc>
              <a:buFont typeface="Wingdings" charset="2"/>
              <a:buChar char="§"/>
            </a:pPr>
            <a:r>
              <a:rPr lang="en-US" sz="3500" dirty="0">
                <a:latin typeface="+mj-lt"/>
                <a:cs typeface="Tisa Offc"/>
              </a:rPr>
              <a:t>The 35 applications indicate how many students there are to review for this particular scholarship.  </a:t>
            </a:r>
          </a:p>
          <a:p>
            <a:pPr algn="just">
              <a:lnSpc>
                <a:spcPct val="110000"/>
              </a:lnSpc>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Export an Applicant List in </a:t>
            </a:r>
            <a:r>
              <a:rPr lang="en-US" dirty="0" err="1">
                <a:solidFill>
                  <a:srgbClr val="8A8A8D"/>
                </a:solidFill>
                <a:latin typeface="FuturaBT Book"/>
                <a:cs typeface="FuturaBT Book"/>
              </a:rPr>
              <a:t>Blackbaud</a:t>
            </a:r>
            <a:r>
              <a:rPr lang="en-US" dirty="0">
                <a:solidFill>
                  <a:srgbClr val="8A8A8D"/>
                </a:solidFill>
                <a:latin typeface="FuturaBT Book"/>
                <a:cs typeface="FuturaBT Book"/>
              </a:rPr>
              <a:t> Award Management</a:t>
            </a:r>
          </a:p>
        </p:txBody>
      </p:sp>
      <p:pic>
        <p:nvPicPr>
          <p:cNvPr id="2" name="Picture 1"/>
          <p:cNvPicPr>
            <a:picLocks noChangeAspect="1"/>
          </p:cNvPicPr>
          <p:nvPr/>
        </p:nvPicPr>
        <p:blipFill rotWithShape="1">
          <a:blip r:embed="rId2"/>
          <a:srcRect t="2676" r="1269" b="2676"/>
          <a:stretch/>
        </p:blipFill>
        <p:spPr>
          <a:xfrm>
            <a:off x="4607457" y="6534615"/>
            <a:ext cx="15420133" cy="5708038"/>
          </a:xfrm>
          <a:prstGeom prst="rect">
            <a:avLst/>
          </a:prstGeom>
          <a:ln>
            <a:solidFill>
              <a:schemeClr val="tx1"/>
            </a:solidFill>
          </a:ln>
        </p:spPr>
      </p:pic>
      <p:cxnSp>
        <p:nvCxnSpPr>
          <p:cNvPr id="7" name="Straight Arrow Connector 6"/>
          <p:cNvCxnSpPr/>
          <p:nvPr/>
        </p:nvCxnSpPr>
        <p:spPr>
          <a:xfrm flipH="1">
            <a:off x="6266986" y="4259766"/>
            <a:ext cx="4215160" cy="7270595"/>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868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757280"/>
            <a:ext cx="20655937" cy="10080775"/>
          </a:xfrm>
        </p:spPr>
        <p:txBody>
          <a:bodyPr>
            <a:spAutoFit/>
          </a:bodyPr>
          <a:lstStyle/>
          <a:p>
            <a:pPr marL="457200" indent="-457200" algn="l">
              <a:lnSpc>
                <a:spcPct val="110000"/>
              </a:lnSpc>
              <a:buFont typeface="Wingdings" charset="2"/>
              <a:buChar char="§"/>
            </a:pPr>
            <a:r>
              <a:rPr lang="en-US" sz="3600" dirty="0">
                <a:latin typeface="+mn-lt"/>
              </a:rPr>
              <a:t>Users may download/export and open an Excel file (.CSV) reports containing various kinds of information. </a:t>
            </a:r>
          </a:p>
          <a:p>
            <a:pPr marL="457200" indent="-457200" algn="l">
              <a:lnSpc>
                <a:spcPct val="110000"/>
              </a:lnSpc>
              <a:buFont typeface="Wingdings" charset="2"/>
              <a:buChar char="§"/>
            </a:pPr>
            <a:r>
              <a:rPr lang="en-US" sz="3600" dirty="0">
                <a:latin typeface="+mn-lt"/>
              </a:rPr>
              <a:t>Grid views may be exported to a CSV file, which can then be opened with Microsoft Excel. </a:t>
            </a:r>
          </a:p>
          <a:p>
            <a:pPr marL="457200" indent="-457200" algn="l">
              <a:lnSpc>
                <a:spcPct val="110000"/>
              </a:lnSpc>
              <a:buFont typeface="Wingdings" charset="2"/>
              <a:buChar char="§"/>
            </a:pPr>
            <a:endParaRPr lang="en-US" sz="3600" dirty="0">
              <a:latin typeface="+mn-lt"/>
            </a:endParaRPr>
          </a:p>
          <a:p>
            <a:pPr marL="457200" indent="-457200" algn="l">
              <a:lnSpc>
                <a:spcPct val="110000"/>
              </a:lnSpc>
              <a:buFont typeface="Wingdings" charset="2"/>
              <a:buChar char="§"/>
            </a:pPr>
            <a:endParaRPr lang="en-US" sz="3600" dirty="0">
              <a:latin typeface="+mn-lt"/>
            </a:endParaRPr>
          </a:p>
          <a:p>
            <a:pPr marL="457200" indent="-457200" algn="l">
              <a:lnSpc>
                <a:spcPct val="110000"/>
              </a:lnSpc>
              <a:buFont typeface="Wingdings" charset="2"/>
              <a:buChar char="§"/>
            </a:pPr>
            <a:endParaRPr lang="en-US" sz="3600" dirty="0">
              <a:latin typeface="+mn-lt"/>
            </a:endParaRPr>
          </a:p>
          <a:p>
            <a:pPr algn="l">
              <a:lnSpc>
                <a:spcPct val="110000"/>
              </a:lnSpc>
            </a:pPr>
            <a:endParaRPr lang="en-US" sz="3600" dirty="0">
              <a:latin typeface="+mn-lt"/>
            </a:endParaRPr>
          </a:p>
          <a:p>
            <a:pPr marL="571500" indent="-571500" algn="l">
              <a:lnSpc>
                <a:spcPct val="110000"/>
              </a:lnSpc>
              <a:buFont typeface="Wingdings" panose="05000000000000000000" pitchFamily="2" charset="2"/>
              <a:buChar char="§"/>
            </a:pPr>
            <a:r>
              <a:rPr lang="en-US" sz="3600" dirty="0">
                <a:latin typeface="+mn-lt"/>
              </a:rPr>
              <a:t>To request a new report, select a view from the upper left corner of any AcademicWorks grid and click on the </a:t>
            </a:r>
            <a:r>
              <a:rPr lang="en-US" sz="3600" b="1" dirty="0">
                <a:latin typeface="+mn-lt"/>
              </a:rPr>
              <a:t>DOWNLOAD</a:t>
            </a:r>
            <a:r>
              <a:rPr lang="en-US" sz="3600" dirty="0">
                <a:latin typeface="+mn-lt"/>
              </a:rPr>
              <a:t> </a:t>
            </a:r>
            <a:r>
              <a:rPr lang="en-US" sz="3600" b="1" dirty="0">
                <a:latin typeface="+mn-lt"/>
              </a:rPr>
              <a:t>BUTTON</a:t>
            </a:r>
            <a:r>
              <a:rPr lang="en-US" sz="3600" dirty="0">
                <a:latin typeface="+mn-lt"/>
              </a:rPr>
              <a:t> (the downward arrow).</a:t>
            </a:r>
            <a:endParaRPr lang="en-US" sz="800" dirty="0">
              <a:latin typeface="+mn-lt"/>
            </a:endParaRPr>
          </a:p>
          <a:p>
            <a:pPr marL="457200" indent="-457200" algn="l">
              <a:lnSpc>
                <a:spcPct val="110000"/>
              </a:lnSpc>
              <a:buFont typeface="Wingdings" charset="2"/>
              <a:buChar char="§"/>
            </a:pPr>
            <a:endParaRPr lang="en-US" sz="3600" dirty="0">
              <a:latin typeface="+mn-lt"/>
            </a:endParaRPr>
          </a:p>
          <a:p>
            <a:pPr algn="l">
              <a:lnSpc>
                <a:spcPct val="110000"/>
              </a:lnSpc>
            </a:pPr>
            <a:endParaRPr lang="en-US" sz="3600" dirty="0">
              <a:latin typeface="+mn-lt"/>
            </a:endParaRPr>
          </a:p>
          <a:p>
            <a:pPr algn="l">
              <a:lnSpc>
                <a:spcPct val="110000"/>
              </a:lnSpc>
            </a:pPr>
            <a:endParaRPr lang="en-US" sz="3600" dirty="0">
              <a:latin typeface="+mn-lt"/>
            </a:endParaRPr>
          </a:p>
          <a:p>
            <a:pPr algn="l">
              <a:lnSpc>
                <a:spcPct val="110000"/>
              </a:lnSpc>
            </a:pPr>
            <a:endParaRPr lang="en-US" sz="3600" dirty="0">
              <a:latin typeface="+mn-lt"/>
            </a:endParaRPr>
          </a:p>
          <a:p>
            <a:pPr algn="l">
              <a:lnSpc>
                <a:spcPct val="110000"/>
              </a:lnSpc>
            </a:pPr>
            <a:endParaRPr lang="en-US" sz="3600" dirty="0">
              <a:latin typeface="+mn-lt"/>
            </a:endParaRPr>
          </a:p>
          <a:p>
            <a:pPr marL="457200" indent="-457200" algn="l">
              <a:lnSpc>
                <a:spcPct val="110000"/>
              </a:lnSpc>
              <a:buFont typeface="Wingdings" charset="2"/>
              <a:buChar char="§"/>
            </a:pPr>
            <a:r>
              <a:rPr lang="en-US" sz="3600" dirty="0">
                <a:latin typeface="+mn-lt"/>
              </a:rPr>
              <a:t>The report will generate the grid data that is selected in the drop-down menu to the left.</a:t>
            </a:r>
            <a:endParaRPr lang="en-US" sz="3500" dirty="0">
              <a:latin typeface="+mn-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Export an Applicant List in </a:t>
            </a:r>
            <a:r>
              <a:rPr lang="en-US" dirty="0" err="1">
                <a:solidFill>
                  <a:srgbClr val="8A8A8D"/>
                </a:solidFill>
                <a:latin typeface="FuturaBT Book"/>
                <a:cs typeface="FuturaBT Book"/>
              </a:rPr>
              <a:t>Blackbaud</a:t>
            </a:r>
            <a:r>
              <a:rPr lang="en-US" dirty="0">
                <a:solidFill>
                  <a:srgbClr val="8A8A8D"/>
                </a:solidFill>
                <a:latin typeface="FuturaBT Book"/>
                <a:cs typeface="FuturaBT Book"/>
              </a:rPr>
              <a:t> Award Management</a:t>
            </a: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sp>
        <p:nvSpPr>
          <p:cNvPr id="7" name="Subtitle 2"/>
          <p:cNvSpPr txBox="1">
            <a:spLocks/>
          </p:cNvSpPr>
          <p:nvPr/>
        </p:nvSpPr>
        <p:spPr>
          <a:xfrm>
            <a:off x="2002601" y="1885268"/>
            <a:ext cx="18783433" cy="778419"/>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How to download/export any grid view.</a:t>
            </a:r>
          </a:p>
        </p:txBody>
      </p:sp>
      <p:pic>
        <p:nvPicPr>
          <p:cNvPr id="2050" name="Picture 2" descr="C:\Users\neleppez\AppData\Local\Temp\SNAGHTML186799fd.PNG"/>
          <p:cNvPicPr>
            <a:picLocks noChangeAspect="1" noChangeArrowheads="1"/>
          </p:cNvPicPr>
          <p:nvPr/>
        </p:nvPicPr>
        <p:blipFill rotWithShape="1">
          <a:blip r:embed="rId3">
            <a:extLst>
              <a:ext uri="{28A0092B-C50C-407E-A947-70E740481C1C}">
                <a14:useLocalDpi xmlns:a14="http://schemas.microsoft.com/office/drawing/2010/main" val="0"/>
              </a:ext>
            </a:extLst>
          </a:blip>
          <a:srcRect b="32446"/>
          <a:stretch/>
        </p:blipFill>
        <p:spPr bwMode="auto">
          <a:xfrm>
            <a:off x="2505098" y="4287528"/>
            <a:ext cx="11964881" cy="26806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6897744" y="4287528"/>
            <a:ext cx="4216691" cy="2526228"/>
          </a:xfrm>
          <a:prstGeom prst="wedgeEllipseCallout">
            <a:avLst>
              <a:gd name="adj1" fmla="val -199839"/>
              <a:gd name="adj2" fmla="val -30639"/>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Open Sans Light"/>
              </a:rPr>
              <a:t>Sample Grid View</a:t>
            </a:r>
          </a:p>
        </p:txBody>
      </p:sp>
      <p:pic>
        <p:nvPicPr>
          <p:cNvPr id="8" name="Picture 7"/>
          <p:cNvPicPr>
            <a:picLocks noChangeAspect="1"/>
          </p:cNvPicPr>
          <p:nvPr/>
        </p:nvPicPr>
        <p:blipFill>
          <a:blip r:embed="rId4"/>
          <a:stretch>
            <a:fillRect/>
          </a:stretch>
        </p:blipFill>
        <p:spPr>
          <a:xfrm>
            <a:off x="2679301" y="8384754"/>
            <a:ext cx="9064464" cy="3547753"/>
          </a:xfrm>
          <a:prstGeom prst="rect">
            <a:avLst/>
          </a:prstGeom>
        </p:spPr>
      </p:pic>
      <p:sp>
        <p:nvSpPr>
          <p:cNvPr id="2" name="Rectangle 1"/>
          <p:cNvSpPr/>
          <p:nvPr/>
        </p:nvSpPr>
        <p:spPr>
          <a:xfrm>
            <a:off x="5937160" y="11700456"/>
            <a:ext cx="2730321" cy="232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235451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953" y="8553501"/>
            <a:ext cx="23585267" cy="793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1897367" y="2993256"/>
            <a:ext cx="20655937" cy="7598557"/>
          </a:xfrm>
        </p:spPr>
        <p:txBody>
          <a:bodyPr>
            <a:spAutoFit/>
          </a:bodyPr>
          <a:lstStyle/>
          <a:p>
            <a:pPr marL="457200" indent="-457200" algn="l">
              <a:lnSpc>
                <a:spcPct val="110000"/>
              </a:lnSpc>
              <a:buFont typeface="Wingdings" charset="2"/>
              <a:buChar char="§"/>
            </a:pPr>
            <a:r>
              <a:rPr lang="en-US" sz="3500" dirty="0">
                <a:latin typeface="+mn-lt"/>
              </a:rPr>
              <a:t>When a new report is being generated, a process automatically starts in the background to run the report.  Depending on the number of records in your grid, the report may take a few moments to generate. </a:t>
            </a:r>
          </a:p>
          <a:p>
            <a:pPr marL="457200" indent="-457200" algn="l">
              <a:lnSpc>
                <a:spcPct val="110000"/>
              </a:lnSpc>
              <a:buFont typeface="Wingdings" charset="2"/>
              <a:buChar char="§"/>
            </a:pPr>
            <a:endParaRPr lang="en-US" sz="3500" dirty="0">
              <a:latin typeface="+mn-lt"/>
              <a:cs typeface="Tisa Offc"/>
            </a:endParaRPr>
          </a:p>
          <a:p>
            <a:pPr marL="457200" indent="-457200" algn="l">
              <a:lnSpc>
                <a:spcPct val="110000"/>
              </a:lnSpc>
              <a:buFont typeface="Wingdings" charset="2"/>
              <a:buChar char="§"/>
            </a:pPr>
            <a:endParaRPr lang="en-US" sz="3500" dirty="0">
              <a:latin typeface="+mn-lt"/>
              <a:cs typeface="Tisa Offc"/>
            </a:endParaRPr>
          </a:p>
          <a:p>
            <a:pPr marL="457200" indent="-457200" algn="l">
              <a:lnSpc>
                <a:spcPct val="110000"/>
              </a:lnSpc>
              <a:buFont typeface="Wingdings" charset="2"/>
              <a:buChar char="§"/>
            </a:pPr>
            <a:endParaRPr lang="en-US" sz="3500" dirty="0">
              <a:latin typeface="+mn-lt"/>
              <a:cs typeface="Tisa Offc"/>
            </a:endParaRPr>
          </a:p>
          <a:p>
            <a:pPr algn="l">
              <a:lnSpc>
                <a:spcPct val="110000"/>
              </a:lnSpc>
            </a:pPr>
            <a:endParaRPr lang="en-US" sz="3500" dirty="0">
              <a:latin typeface="+mn-lt"/>
              <a:cs typeface="Tisa Offc"/>
            </a:endParaRPr>
          </a:p>
          <a:p>
            <a:pPr marL="457200" indent="-457200" algn="l">
              <a:lnSpc>
                <a:spcPct val="110000"/>
              </a:lnSpc>
              <a:buFont typeface="Wingdings" charset="2"/>
              <a:buChar char="§"/>
            </a:pPr>
            <a:r>
              <a:rPr lang="en-US" sz="3500" dirty="0">
                <a:latin typeface="+mn-lt"/>
              </a:rPr>
              <a:t>Once completed, a new on-screen flash message will appear to alert you.  </a:t>
            </a:r>
            <a:r>
              <a:rPr lang="en-US" sz="3500" b="1" dirty="0">
                <a:latin typeface="+mn-lt"/>
              </a:rPr>
              <a:t>To open the report, click on the link in the flash message.</a:t>
            </a:r>
          </a:p>
          <a:p>
            <a:pPr marL="457200" indent="-457200" algn="l">
              <a:lnSpc>
                <a:spcPct val="110000"/>
              </a:lnSpc>
              <a:buFont typeface="Wingdings" charset="2"/>
              <a:buChar char="§"/>
            </a:pPr>
            <a:endParaRPr lang="en-US" sz="3500" b="1" dirty="0">
              <a:latin typeface="+mn-lt"/>
            </a:endParaRPr>
          </a:p>
          <a:p>
            <a:pPr algn="l">
              <a:lnSpc>
                <a:spcPct val="110000"/>
              </a:lnSpc>
            </a:pPr>
            <a:endParaRPr lang="en-US" sz="3500" b="1" dirty="0">
              <a:latin typeface="+mn-lt"/>
            </a:endParaRPr>
          </a:p>
          <a:p>
            <a:pPr marL="457200" indent="-457200" algn="l">
              <a:lnSpc>
                <a:spcPct val="110000"/>
              </a:lnSpc>
              <a:buFont typeface="Wingdings" panose="05000000000000000000" pitchFamily="2" charset="2"/>
              <a:buChar char="§"/>
            </a:pPr>
            <a:r>
              <a:rPr lang="en-US" sz="3500" dirty="0">
                <a:latin typeface="+mn-lt"/>
              </a:rPr>
              <a:t>You will be prompted to open/save your file and then you can view the results in Excel. </a:t>
            </a:r>
            <a:endParaRPr lang="en-US" sz="3500" dirty="0">
              <a:latin typeface="+mn-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sz="5400" dirty="0">
                <a:solidFill>
                  <a:srgbClr val="8A8A8D"/>
                </a:solidFill>
                <a:latin typeface="FuturaBT Book"/>
                <a:cs typeface="FuturaBT Book"/>
              </a:rPr>
              <a:t>Export an Applicant List in </a:t>
            </a:r>
            <a:r>
              <a:rPr lang="en-US" sz="5400" dirty="0" err="1">
                <a:solidFill>
                  <a:srgbClr val="8A8A8D"/>
                </a:solidFill>
                <a:latin typeface="FuturaBT Book"/>
                <a:cs typeface="FuturaBT Book"/>
              </a:rPr>
              <a:t>Blackbaud</a:t>
            </a:r>
            <a:r>
              <a:rPr lang="en-US" sz="5400" dirty="0">
                <a:solidFill>
                  <a:srgbClr val="8A8A8D"/>
                </a:solidFill>
                <a:latin typeface="FuturaBT Book"/>
                <a:cs typeface="FuturaBT Book"/>
              </a:rPr>
              <a:t> Award Management (cont.)</a:t>
            </a: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sp>
        <p:nvSpPr>
          <p:cNvPr id="7" name="Subtitle 2"/>
          <p:cNvSpPr txBox="1">
            <a:spLocks/>
          </p:cNvSpPr>
          <p:nvPr/>
        </p:nvSpPr>
        <p:spPr>
          <a:xfrm>
            <a:off x="2002601" y="1885268"/>
            <a:ext cx="18783433" cy="778419"/>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How to download/export any grid view.</a:t>
            </a:r>
          </a:p>
        </p:txBody>
      </p:sp>
      <p:sp>
        <p:nvSpPr>
          <p:cNvPr id="12" name="Rectangle 11"/>
          <p:cNvSpPr/>
          <p:nvPr/>
        </p:nvSpPr>
        <p:spPr>
          <a:xfrm>
            <a:off x="2009397" y="8631005"/>
            <a:ext cx="3300022" cy="630973"/>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5" b="6956"/>
          <a:stretch/>
        </p:blipFill>
        <p:spPr bwMode="auto">
          <a:xfrm>
            <a:off x="6623824" y="4477821"/>
            <a:ext cx="10658475" cy="2146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9849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126974" y="4066626"/>
            <a:ext cx="20136678" cy="1508712"/>
          </a:xfrm>
          <a:prstGeom prst="rect">
            <a:avLst/>
          </a:prstGeom>
        </p:spPr>
        <p:txBody>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r>
              <a:rPr lang="en-US" sz="8800" b="1" dirty="0">
                <a:solidFill>
                  <a:prstClr val="white"/>
                </a:solidFill>
                <a:latin typeface="FuturaBT Book"/>
                <a:cs typeface="FuturaBT Book"/>
              </a:rPr>
              <a:t>Creating Custom Reports</a:t>
            </a:r>
            <a:endParaRPr lang="en-US" sz="8800" dirty="0">
              <a:solidFill>
                <a:prstClr val="white"/>
              </a:solidFill>
              <a:latin typeface="FuturaBT Book"/>
              <a:cs typeface="FuturaBT Book"/>
            </a:endParaRPr>
          </a:p>
        </p:txBody>
      </p:sp>
      <p:pic>
        <p:nvPicPr>
          <p:cNvPr id="8" name="Picture 7" descr="CalStateLAlogo_hero_horizont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8485" y="11711998"/>
            <a:ext cx="7531101" cy="1244601"/>
          </a:xfrm>
          <a:prstGeom prst="rect">
            <a:avLst/>
          </a:prstGeom>
        </p:spPr>
      </p:pic>
    </p:spTree>
    <p:extLst>
      <p:ext uri="{BB962C8B-B14F-4D97-AF65-F5344CB8AC3E}">
        <p14:creationId xmlns:p14="http://schemas.microsoft.com/office/powerpoint/2010/main" val="23353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6198174"/>
          </a:xfrm>
        </p:spPr>
        <p:txBody>
          <a:bodyPr>
            <a:spAutoFit/>
          </a:bodyPr>
          <a:lstStyle/>
          <a:p>
            <a:pPr marL="457200" indent="-457200" algn="just">
              <a:lnSpc>
                <a:spcPct val="110000"/>
              </a:lnSpc>
              <a:buFont typeface="Wingdings" charset="2"/>
              <a:buChar char="§"/>
            </a:pPr>
            <a:r>
              <a:rPr lang="en-US" sz="3500" dirty="0">
                <a:latin typeface="Calibri" panose="020F0502020204030204" pitchFamily="34" charset="0"/>
                <a:cs typeface="Calibri" panose="020F0502020204030204" pitchFamily="34" charset="0"/>
              </a:rPr>
              <a:t>After you click </a:t>
            </a:r>
            <a:r>
              <a:rPr lang="en-US" sz="3500" b="1" dirty="0">
                <a:latin typeface="Calibri" panose="020F0502020204030204" pitchFamily="34" charset="0"/>
                <a:cs typeface="Calibri" panose="020F0502020204030204" pitchFamily="34" charset="0"/>
              </a:rPr>
              <a:t>REVIEWER</a:t>
            </a:r>
            <a:r>
              <a:rPr lang="en-US" sz="3500" dirty="0">
                <a:latin typeface="Calibri" panose="020F0502020204030204" pitchFamily="34" charset="0"/>
                <a:cs typeface="Calibri" panose="020F0502020204030204" pitchFamily="34" charset="0"/>
              </a:rPr>
              <a:t>, you will see a list of scholarships (opportunities) that are assigned to your reviewer group.  Hover your cursor over </a:t>
            </a:r>
            <a:r>
              <a:rPr lang="en-US" sz="3500" b="1" dirty="0">
                <a:latin typeface="Calibri" panose="020F0502020204030204" pitchFamily="34" charset="0"/>
                <a:cs typeface="Calibri" panose="020F0502020204030204" pitchFamily="34" charset="0"/>
              </a:rPr>
              <a:t>35 APPLICATIONS TO CHAIR </a:t>
            </a:r>
            <a:r>
              <a:rPr lang="en-US" sz="3500" dirty="0">
                <a:latin typeface="Calibri" panose="020F0502020204030204" pitchFamily="34" charset="0"/>
                <a:cs typeface="Calibri" panose="020F0502020204030204" pitchFamily="34" charset="0"/>
              </a:rPr>
              <a:t>and click on it. It will highlight in green as a hyperlink.  When you click it, it will bring up the applications assigned to your review group.</a:t>
            </a:r>
          </a:p>
          <a:p>
            <a:pPr marL="457200" indent="-457200" algn="just">
              <a:lnSpc>
                <a:spcPct val="110000"/>
              </a:lnSpc>
              <a:buFont typeface="Wingdings" charset="2"/>
              <a:buChar char="§"/>
            </a:pPr>
            <a:r>
              <a:rPr lang="en-US" sz="3500" dirty="0">
                <a:latin typeface="+mj-lt"/>
                <a:cs typeface="Tisa Offc"/>
              </a:rPr>
              <a:t>The 35 applications indicate how many students there are to review for this particular scholarship.  </a:t>
            </a:r>
          </a:p>
          <a:p>
            <a:pPr algn="just">
              <a:lnSpc>
                <a:spcPct val="110000"/>
              </a:lnSpc>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Reviewer Chairs: Creating Custom Reports</a:t>
            </a: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This will allow you to sort and filter candidates as you see fit based on major, GPA, education level (i.e. junior or senior) and export lists.</a:t>
            </a:r>
          </a:p>
        </p:txBody>
      </p:sp>
      <p:pic>
        <p:nvPicPr>
          <p:cNvPr id="2" name="Picture 1"/>
          <p:cNvPicPr>
            <a:picLocks noChangeAspect="1"/>
          </p:cNvPicPr>
          <p:nvPr/>
        </p:nvPicPr>
        <p:blipFill rotWithShape="1">
          <a:blip r:embed="rId2"/>
          <a:srcRect t="3415" r="1412" b="3393"/>
          <a:stretch/>
        </p:blipFill>
        <p:spPr>
          <a:xfrm>
            <a:off x="4607457" y="6579220"/>
            <a:ext cx="15397831" cy="5620214"/>
          </a:xfrm>
          <a:prstGeom prst="rect">
            <a:avLst/>
          </a:prstGeom>
          <a:ln>
            <a:solidFill>
              <a:schemeClr val="tx1"/>
            </a:solidFill>
          </a:ln>
        </p:spPr>
      </p:pic>
      <p:cxnSp>
        <p:nvCxnSpPr>
          <p:cNvPr id="7" name="Straight Arrow Connector 6"/>
          <p:cNvCxnSpPr/>
          <p:nvPr/>
        </p:nvCxnSpPr>
        <p:spPr>
          <a:xfrm flipH="1">
            <a:off x="6266986" y="4259766"/>
            <a:ext cx="4215160" cy="7270595"/>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725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4313042"/>
          </a:xfrm>
        </p:spPr>
        <p:txBody>
          <a:bodyPr>
            <a:spAutoFit/>
          </a:bodyPr>
          <a:lstStyle/>
          <a:p>
            <a:pPr marL="457200" indent="-457200" algn="just">
              <a:lnSpc>
                <a:spcPct val="110000"/>
              </a:lnSpc>
              <a:buFont typeface="Wingdings" charset="2"/>
              <a:buChar char="§"/>
            </a:pPr>
            <a:r>
              <a:rPr lang="en-US" sz="3500" dirty="0">
                <a:latin typeface="+mj-lt"/>
                <a:cs typeface="Tisa Offc"/>
              </a:rPr>
              <a:t>A list of all students within that scholarship opportunity will be listed as follows under the </a:t>
            </a:r>
            <a:r>
              <a:rPr lang="en-US" sz="3500" b="1" dirty="0">
                <a:latin typeface="+mj-lt"/>
                <a:cs typeface="Tisa Offc"/>
              </a:rPr>
              <a:t>APPLICATIONS</a:t>
            </a:r>
            <a:r>
              <a:rPr lang="en-US" sz="3500" dirty="0">
                <a:latin typeface="+mj-lt"/>
                <a:cs typeface="Tisa Offc"/>
              </a:rPr>
              <a:t> tab:</a:t>
            </a:r>
          </a:p>
          <a:p>
            <a:pPr algn="just">
              <a:lnSpc>
                <a:spcPct val="110000"/>
              </a:lnSpc>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Creating Custom Reports in AcademicWorks</a:t>
            </a: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pic>
        <p:nvPicPr>
          <p:cNvPr id="4" name="Picture 3"/>
          <p:cNvPicPr>
            <a:picLocks noChangeAspect="1"/>
          </p:cNvPicPr>
          <p:nvPr/>
        </p:nvPicPr>
        <p:blipFill rotWithShape="1">
          <a:blip r:embed="rId2"/>
          <a:srcRect l="854" t="2762" r="1445"/>
          <a:stretch/>
        </p:blipFill>
        <p:spPr>
          <a:xfrm>
            <a:off x="2854712" y="4125951"/>
            <a:ext cx="17931322" cy="6050744"/>
          </a:xfrm>
          <a:prstGeom prst="rect">
            <a:avLst/>
          </a:prstGeom>
          <a:ln>
            <a:solidFill>
              <a:schemeClr val="tx1"/>
            </a:solidFill>
          </a:ln>
        </p:spPr>
      </p:pic>
      <p:sp>
        <p:nvSpPr>
          <p:cNvPr id="8" name="Subtitle 2"/>
          <p:cNvSpPr txBox="1">
            <a:spLocks/>
          </p:cNvSpPr>
          <p:nvPr/>
        </p:nvSpPr>
        <p:spPr>
          <a:xfrm>
            <a:off x="2002601" y="1885268"/>
            <a:ext cx="18783433" cy="778419"/>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Listing of students in the scholarship opportunity</a:t>
            </a:r>
          </a:p>
        </p:txBody>
      </p:sp>
      <p:sp>
        <p:nvSpPr>
          <p:cNvPr id="9" name="Oval 8"/>
          <p:cNvSpPr/>
          <p:nvPr/>
        </p:nvSpPr>
        <p:spPr>
          <a:xfrm>
            <a:off x="17304025" y="4961765"/>
            <a:ext cx="2514866" cy="794063"/>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 name="Rectangle 1"/>
          <p:cNvSpPr/>
          <p:nvPr/>
        </p:nvSpPr>
        <p:spPr>
          <a:xfrm>
            <a:off x="9240253" y="8650705"/>
            <a:ext cx="625642" cy="2887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7" name="Rectangle 6"/>
          <p:cNvSpPr/>
          <p:nvPr/>
        </p:nvSpPr>
        <p:spPr>
          <a:xfrm>
            <a:off x="9240253" y="9204158"/>
            <a:ext cx="782052" cy="2406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0" name="Rectangle 9"/>
          <p:cNvSpPr/>
          <p:nvPr/>
        </p:nvSpPr>
        <p:spPr>
          <a:xfrm>
            <a:off x="9240253" y="9793705"/>
            <a:ext cx="625642" cy="382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1" name="Rectangle 10"/>
          <p:cNvSpPr/>
          <p:nvPr/>
        </p:nvSpPr>
        <p:spPr>
          <a:xfrm>
            <a:off x="11081982" y="8650705"/>
            <a:ext cx="1678675"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2" name="Rectangle 11"/>
          <p:cNvSpPr/>
          <p:nvPr/>
        </p:nvSpPr>
        <p:spPr>
          <a:xfrm>
            <a:off x="11081982" y="9180094"/>
            <a:ext cx="1678675"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3" name="Rectangle 12"/>
          <p:cNvSpPr/>
          <p:nvPr/>
        </p:nvSpPr>
        <p:spPr>
          <a:xfrm>
            <a:off x="10981035" y="9793705"/>
            <a:ext cx="1678675"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1378200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16108579"/>
          </a:xfrm>
        </p:spPr>
        <p:txBody>
          <a:bodyPr>
            <a:spAutoFit/>
          </a:bodyPr>
          <a:lstStyle/>
          <a:p>
            <a:pPr marL="457200" indent="-457200" algn="just">
              <a:lnSpc>
                <a:spcPct val="110000"/>
              </a:lnSpc>
              <a:buFont typeface="Wingdings" charset="2"/>
              <a:buChar char="§"/>
            </a:pPr>
            <a:r>
              <a:rPr lang="en-US" sz="3500" dirty="0">
                <a:latin typeface="+mj-lt"/>
                <a:cs typeface="Tisa Offc"/>
              </a:rPr>
              <a:t>To sort, bring your cursor over any of the </a:t>
            </a:r>
            <a:r>
              <a:rPr lang="en-US" sz="3500" b="1" dirty="0">
                <a:latin typeface="+mj-lt"/>
                <a:cs typeface="Tisa Offc"/>
              </a:rPr>
              <a:t>EMPTY BOXES</a:t>
            </a:r>
            <a:r>
              <a:rPr lang="en-US" sz="3500" dirty="0">
                <a:latin typeface="+mj-lt"/>
                <a:cs typeface="Tisa Offc"/>
              </a:rPr>
              <a:t>.  </a:t>
            </a:r>
          </a:p>
          <a:p>
            <a:pPr algn="just">
              <a:lnSpc>
                <a:spcPct val="110000"/>
              </a:lnSpc>
            </a:pPr>
            <a:r>
              <a:rPr lang="en-US" sz="3500" dirty="0">
                <a:latin typeface="+mn-lt"/>
                <a:cs typeface="Tisa Offc"/>
              </a:rPr>
              <a:t>NOTE:  You may expand the columns so that you can see the complete title, hover the cursor over the line (like you would in excel) and stretch the box wider: </a:t>
            </a:r>
          </a:p>
          <a:p>
            <a:pPr algn="just">
              <a:lnSpc>
                <a:spcPct val="110000"/>
              </a:lnSpc>
            </a:pPr>
            <a:endParaRPr lang="en-US" sz="3500" dirty="0">
              <a:latin typeface="+mn-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algn="just">
              <a:lnSpc>
                <a:spcPct val="110000"/>
              </a:lnSpc>
            </a:pPr>
            <a:endParaRPr lang="en-US" sz="3500" dirty="0">
              <a:latin typeface="+mj-lt"/>
              <a:cs typeface="Tisa Offc"/>
            </a:endParaRPr>
          </a:p>
          <a:p>
            <a:pPr marL="457200" indent="-457200" algn="just">
              <a:lnSpc>
                <a:spcPct val="110000"/>
              </a:lnSpc>
              <a:buFont typeface="Wingdings" charset="2"/>
              <a:buChar char="§"/>
            </a:pPr>
            <a:r>
              <a:rPr lang="en-US" sz="3500" dirty="0">
                <a:latin typeface="+mj-lt"/>
                <a:cs typeface="Tisa Offc"/>
              </a:rPr>
              <a:t>To see more category options,</a:t>
            </a:r>
            <a:r>
              <a:rPr lang="en-US" sz="3200" dirty="0"/>
              <a:t> select a view from the upper left corner of any </a:t>
            </a:r>
            <a:r>
              <a:rPr lang="en-US" sz="3200" dirty="0" err="1"/>
              <a:t>Blackbaud</a:t>
            </a:r>
            <a:r>
              <a:rPr lang="en-US" sz="3200" dirty="0"/>
              <a:t> grid</a:t>
            </a:r>
            <a:r>
              <a:rPr lang="en-US" sz="3500" dirty="0">
                <a:latin typeface="+mj-lt"/>
                <a:cs typeface="Tisa Offc"/>
              </a:rPr>
              <a:t>. </a:t>
            </a: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Creating Custom Reports in </a:t>
            </a:r>
            <a:r>
              <a:rPr lang="en-US" dirty="0" err="1">
                <a:solidFill>
                  <a:srgbClr val="8A8A8D"/>
                </a:solidFill>
                <a:latin typeface="FuturaBT Book"/>
                <a:cs typeface="FuturaBT Book"/>
              </a:rPr>
              <a:t>Blackbaud</a:t>
            </a:r>
            <a:r>
              <a:rPr lang="en-US" dirty="0">
                <a:solidFill>
                  <a:srgbClr val="8A8A8D"/>
                </a:solidFill>
                <a:latin typeface="FuturaBT Book"/>
                <a:cs typeface="FuturaBT Book"/>
              </a:rPr>
              <a:t> Award Management</a:t>
            </a: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pic>
        <p:nvPicPr>
          <p:cNvPr id="4" name="Picture 3"/>
          <p:cNvPicPr>
            <a:picLocks noChangeAspect="1"/>
          </p:cNvPicPr>
          <p:nvPr/>
        </p:nvPicPr>
        <p:blipFill>
          <a:blip r:embed="rId2"/>
          <a:stretch>
            <a:fillRect/>
          </a:stretch>
        </p:blipFill>
        <p:spPr>
          <a:xfrm>
            <a:off x="10535478" y="4347003"/>
            <a:ext cx="13298557" cy="4508799"/>
          </a:xfrm>
          <a:prstGeom prst="rect">
            <a:avLst/>
          </a:prstGeom>
          <a:ln>
            <a:solidFill>
              <a:schemeClr val="tx1"/>
            </a:solidFill>
          </a:ln>
        </p:spPr>
      </p:pic>
      <p:sp>
        <p:nvSpPr>
          <p:cNvPr id="7" name="Subtitle 2"/>
          <p:cNvSpPr txBox="1">
            <a:spLocks/>
          </p:cNvSpPr>
          <p:nvPr/>
        </p:nvSpPr>
        <p:spPr>
          <a:xfrm>
            <a:off x="2002601" y="1885268"/>
            <a:ext cx="18783433" cy="778419"/>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How to filter the report.  Make sure you are still under the </a:t>
            </a:r>
            <a:r>
              <a:rPr lang="en-US" sz="3100" b="1" i="1" dirty="0">
                <a:solidFill>
                  <a:srgbClr val="4A4F55"/>
                </a:solidFill>
                <a:latin typeface="Tisa Offc"/>
                <a:cs typeface="Tisa Offc"/>
              </a:rPr>
              <a:t>APPLICATIONS</a:t>
            </a:r>
            <a:r>
              <a:rPr lang="en-US" sz="3100" i="1" dirty="0">
                <a:solidFill>
                  <a:srgbClr val="4A4F55"/>
                </a:solidFill>
                <a:latin typeface="Tisa Offc"/>
                <a:cs typeface="Tisa Offc"/>
              </a:rPr>
              <a:t> tab</a:t>
            </a:r>
          </a:p>
        </p:txBody>
      </p:sp>
      <p:cxnSp>
        <p:nvCxnSpPr>
          <p:cNvPr id="8" name="Straight Arrow Connector 7"/>
          <p:cNvCxnSpPr/>
          <p:nvPr/>
        </p:nvCxnSpPr>
        <p:spPr>
          <a:xfrm>
            <a:off x="13984809" y="2459709"/>
            <a:ext cx="7319086" cy="2907421"/>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5991794" y="7057375"/>
            <a:ext cx="2514866" cy="794063"/>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cxnSp>
        <p:nvCxnSpPr>
          <p:cNvPr id="11" name="Straight Arrow Connector 10"/>
          <p:cNvCxnSpPr/>
          <p:nvPr/>
        </p:nvCxnSpPr>
        <p:spPr>
          <a:xfrm>
            <a:off x="11241917" y="3726603"/>
            <a:ext cx="5137770" cy="3310301"/>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3"/>
          <a:srcRect t="11860"/>
          <a:stretch/>
        </p:blipFill>
        <p:spPr>
          <a:xfrm>
            <a:off x="2002600" y="9771529"/>
            <a:ext cx="10030936" cy="3460377"/>
          </a:xfrm>
          <a:prstGeom prst="rect">
            <a:avLst/>
          </a:prstGeom>
        </p:spPr>
      </p:pic>
      <p:sp>
        <p:nvSpPr>
          <p:cNvPr id="12" name="Rectangle 11"/>
          <p:cNvSpPr/>
          <p:nvPr/>
        </p:nvSpPr>
        <p:spPr>
          <a:xfrm>
            <a:off x="16654107" y="8095325"/>
            <a:ext cx="1678675"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3" name="Rectangle 12"/>
          <p:cNvSpPr/>
          <p:nvPr/>
        </p:nvSpPr>
        <p:spPr>
          <a:xfrm>
            <a:off x="16654106" y="8555071"/>
            <a:ext cx="1678675"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4" name="Rectangle 13"/>
          <p:cNvSpPr/>
          <p:nvPr/>
        </p:nvSpPr>
        <p:spPr>
          <a:xfrm>
            <a:off x="15335250" y="7672747"/>
            <a:ext cx="345160"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Rectangle 14"/>
          <p:cNvSpPr/>
          <p:nvPr/>
        </p:nvSpPr>
        <p:spPr>
          <a:xfrm>
            <a:off x="15335250" y="8106522"/>
            <a:ext cx="592073"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6" name="Rectangle 15"/>
          <p:cNvSpPr/>
          <p:nvPr/>
        </p:nvSpPr>
        <p:spPr>
          <a:xfrm>
            <a:off x="15259050" y="8536021"/>
            <a:ext cx="421360" cy="288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7" name="Rectangle 16"/>
          <p:cNvSpPr/>
          <p:nvPr/>
        </p:nvSpPr>
        <p:spPr>
          <a:xfrm>
            <a:off x="5586057" y="13020675"/>
            <a:ext cx="2976918" cy="215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198582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9839170"/>
          </a:xfrm>
        </p:spPr>
        <p:txBody>
          <a:bodyPr>
            <a:spAutoFit/>
          </a:bodyPr>
          <a:lstStyle/>
          <a:p>
            <a:pPr marL="457200" indent="-457200" algn="just">
              <a:lnSpc>
                <a:spcPct val="110000"/>
              </a:lnSpc>
              <a:buFont typeface="Wingdings" charset="2"/>
              <a:buChar char="§"/>
            </a:pPr>
            <a:r>
              <a:rPr lang="en-US" sz="3500" dirty="0">
                <a:latin typeface="+mj-lt"/>
                <a:cs typeface="Tisa Offc"/>
              </a:rPr>
              <a:t>Use the scroll bar and move to the right until you see </a:t>
            </a:r>
            <a:r>
              <a:rPr lang="en-US" sz="3500" b="1" dirty="0">
                <a:latin typeface="+mj-lt"/>
                <a:cs typeface="Tisa Offc"/>
              </a:rPr>
              <a:t>CUMULATIVE GPA </a:t>
            </a:r>
            <a:r>
              <a:rPr lang="en-US" sz="3500" dirty="0">
                <a:latin typeface="+mj-lt"/>
                <a:cs typeface="Tisa Offc"/>
              </a:rPr>
              <a:t>(it’s located about half-way).  This is a cumulative GPA that includes both transfer and Cal State LA grades.   </a:t>
            </a: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r>
              <a:rPr lang="en-US" sz="3500" dirty="0">
                <a:latin typeface="+mj-lt"/>
                <a:cs typeface="Tisa Offc"/>
              </a:rPr>
              <a:t>Click in the corresponding empty box, and you will see an information icon:  </a:t>
            </a:r>
          </a:p>
          <a:p>
            <a:pPr marL="457200" indent="-457200" algn="just">
              <a:lnSpc>
                <a:spcPct val="110000"/>
              </a:lnSpc>
              <a:buFont typeface="Wingdings" charset="2"/>
              <a:buChar char="§"/>
            </a:pPr>
            <a:r>
              <a:rPr lang="en-US" sz="3500" dirty="0">
                <a:latin typeface="+mj-lt"/>
                <a:cs typeface="Tisa Offc"/>
              </a:rPr>
              <a:t>Hover the cursor over the icon and it will give you a list of search options:</a:t>
            </a: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r>
              <a:rPr lang="en-US" sz="3500" dirty="0">
                <a:latin typeface="+mj-lt"/>
                <a:cs typeface="Tisa Offc"/>
              </a:rPr>
              <a:t>To find anyone with a GPA of 3.50 or higher, type </a:t>
            </a:r>
            <a:r>
              <a:rPr lang="en-US" sz="3500" b="1" dirty="0">
                <a:latin typeface="+mj-lt"/>
                <a:cs typeface="Tisa Offc"/>
              </a:rPr>
              <a:t>&gt;=3.50                                                                                </a:t>
            </a:r>
            <a:r>
              <a:rPr lang="en-US" sz="3500" dirty="0">
                <a:latin typeface="+mj-lt"/>
                <a:cs typeface="Tisa Offc"/>
              </a:rPr>
              <a:t>in the box then press </a:t>
            </a:r>
            <a:r>
              <a:rPr lang="en-US" sz="3500" b="1" dirty="0">
                <a:latin typeface="+mj-lt"/>
                <a:cs typeface="Tisa Offc"/>
              </a:rPr>
              <a:t>ENTER</a:t>
            </a:r>
            <a:r>
              <a:rPr lang="en-US" sz="3500" dirty="0">
                <a:latin typeface="+mj-lt"/>
                <a:cs typeface="Tisa Offc"/>
              </a:rPr>
              <a:t> on your keyboard.    </a:t>
            </a:r>
            <a:endParaRPr lang="en-US" sz="4200" dirty="0">
              <a:latin typeface="+mj-lt"/>
              <a:cs typeface="Tisa Offc"/>
            </a:endParaRPr>
          </a:p>
          <a:p>
            <a:pPr algn="just">
              <a:lnSpc>
                <a:spcPct val="110000"/>
              </a:lnSpc>
            </a:pPr>
            <a:r>
              <a:rPr lang="en-US" sz="4200" dirty="0">
                <a:latin typeface="+mj-lt"/>
                <a:cs typeface="Tisa Offc"/>
              </a:rPr>
              <a:t>	</a:t>
            </a:r>
            <a:r>
              <a:rPr lang="en-US" sz="3500" dirty="0">
                <a:latin typeface="+mj-lt"/>
                <a:cs typeface="Tisa Offc"/>
              </a:rPr>
              <a:t>Example:</a:t>
            </a: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r>
              <a:rPr lang="en-US" sz="3500" dirty="0">
                <a:latin typeface="+mj-lt"/>
                <a:cs typeface="Tisa Offc"/>
              </a:rPr>
              <a:t>	Example if column is widened:       </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Creating Custom Reports in </a:t>
            </a:r>
            <a:r>
              <a:rPr lang="en-US" dirty="0" err="1">
                <a:solidFill>
                  <a:srgbClr val="8A8A8D"/>
                </a:solidFill>
                <a:latin typeface="FuturaBT Book"/>
                <a:cs typeface="FuturaBT Book"/>
              </a:rPr>
              <a:t>Blackbaud</a:t>
            </a:r>
            <a:endParaRPr lang="en-US" dirty="0">
              <a:solidFill>
                <a:srgbClr val="8A8A8D"/>
              </a:solidFill>
              <a:latin typeface="FuturaBT Book"/>
              <a:cs typeface="FuturaBT Book"/>
            </a:endParaRP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sp>
        <p:nvSpPr>
          <p:cNvPr id="7" name="Subtitle 2"/>
          <p:cNvSpPr txBox="1">
            <a:spLocks/>
          </p:cNvSpPr>
          <p:nvPr/>
        </p:nvSpPr>
        <p:spPr>
          <a:xfrm>
            <a:off x="2002601" y="1885268"/>
            <a:ext cx="21195329" cy="791961"/>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How to filter the report by GPA:  If you want to find the top students based on a minimum 3.50 GPA to reduce your list</a:t>
            </a:r>
          </a:p>
        </p:txBody>
      </p:sp>
      <p:pic>
        <p:nvPicPr>
          <p:cNvPr id="2" name="Picture 1"/>
          <p:cNvPicPr>
            <a:picLocks noChangeAspect="1"/>
          </p:cNvPicPr>
          <p:nvPr/>
        </p:nvPicPr>
        <p:blipFill>
          <a:blip r:embed="rId2"/>
          <a:stretch>
            <a:fillRect/>
          </a:stretch>
        </p:blipFill>
        <p:spPr>
          <a:xfrm>
            <a:off x="2748654" y="4510217"/>
            <a:ext cx="20124362" cy="1590260"/>
          </a:xfrm>
          <a:prstGeom prst="rect">
            <a:avLst/>
          </a:prstGeom>
          <a:ln>
            <a:solidFill>
              <a:schemeClr val="tx1"/>
            </a:solidFill>
          </a:ln>
        </p:spPr>
      </p:pic>
      <p:cxnSp>
        <p:nvCxnSpPr>
          <p:cNvPr id="11" name="Straight Arrow Connector 10"/>
          <p:cNvCxnSpPr/>
          <p:nvPr/>
        </p:nvCxnSpPr>
        <p:spPr>
          <a:xfrm>
            <a:off x="14942634" y="3711979"/>
            <a:ext cx="1182697" cy="971653"/>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16093867" y="6401000"/>
            <a:ext cx="782776" cy="821915"/>
          </a:xfrm>
          <a:prstGeom prst="rect">
            <a:avLst/>
          </a:prstGeom>
        </p:spPr>
      </p:pic>
      <p:pic>
        <p:nvPicPr>
          <p:cNvPr id="14" name="Picture 13"/>
          <p:cNvPicPr>
            <a:picLocks noChangeAspect="1"/>
          </p:cNvPicPr>
          <p:nvPr/>
        </p:nvPicPr>
        <p:blipFill>
          <a:blip r:embed="rId4"/>
          <a:stretch>
            <a:fillRect/>
          </a:stretch>
        </p:blipFill>
        <p:spPr>
          <a:xfrm>
            <a:off x="16093867" y="7222914"/>
            <a:ext cx="8007104" cy="5737711"/>
          </a:xfrm>
          <a:prstGeom prst="rect">
            <a:avLst/>
          </a:prstGeom>
          <a:ln>
            <a:solidFill>
              <a:schemeClr val="bg2"/>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016" y="9836184"/>
            <a:ext cx="2599414" cy="1894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9267" y="11731084"/>
            <a:ext cx="5547352" cy="12401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16485254" y="8946491"/>
            <a:ext cx="7377635" cy="4014134"/>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4100413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8426476"/>
          </a:xfrm>
        </p:spPr>
        <p:txBody>
          <a:bodyPr>
            <a:spAutoFit/>
          </a:bodyPr>
          <a:lstStyle/>
          <a:p>
            <a:pPr marL="457200" indent="-457200" algn="just">
              <a:lnSpc>
                <a:spcPct val="110000"/>
              </a:lnSpc>
              <a:buFont typeface="Wingdings" charset="2"/>
              <a:buChar char="§"/>
            </a:pPr>
            <a:r>
              <a:rPr lang="en-US" sz="3500" dirty="0">
                <a:latin typeface="+mj-lt"/>
                <a:cs typeface="Tisa Offc"/>
              </a:rPr>
              <a:t>Once the new list is sorted, you will notice that the number of applications has been reduced  </a:t>
            </a:r>
          </a:p>
          <a:p>
            <a:pPr marL="457200" indent="-457200" algn="just">
              <a:lnSpc>
                <a:spcPct val="110000"/>
              </a:lnSpc>
              <a:buFont typeface="Wingdings" charset="2"/>
              <a:buChar char="§"/>
            </a:pPr>
            <a:r>
              <a:rPr lang="en-US" sz="3500" dirty="0">
                <a:latin typeface="+mj-lt"/>
                <a:cs typeface="Tisa Offc"/>
              </a:rPr>
              <a:t>To save the report, click on the </a:t>
            </a:r>
            <a:r>
              <a:rPr lang="en-US" sz="3500" b="1" dirty="0">
                <a:latin typeface="+mj-lt"/>
                <a:cs typeface="Tisa Offc"/>
              </a:rPr>
              <a:t>DOUBLE</a:t>
            </a:r>
            <a:r>
              <a:rPr lang="en-US" sz="3500" dirty="0">
                <a:latin typeface="+mj-lt"/>
                <a:cs typeface="Tisa Offc"/>
              </a:rPr>
              <a:t> </a:t>
            </a:r>
            <a:r>
              <a:rPr lang="en-US" sz="3500" b="1" dirty="0">
                <a:latin typeface="+mj-lt"/>
                <a:cs typeface="Tisa Offc"/>
              </a:rPr>
              <a:t>PAGE</a:t>
            </a:r>
            <a:r>
              <a:rPr lang="en-US" sz="3500" dirty="0">
                <a:latin typeface="+mj-lt"/>
                <a:cs typeface="Tisa Offc"/>
              </a:rPr>
              <a:t> (two box)             icon located at the </a:t>
            </a:r>
            <a:r>
              <a:rPr lang="en-US" sz="3600" dirty="0">
                <a:latin typeface="+mj-lt"/>
              </a:rPr>
              <a:t>upper left corner </a:t>
            </a:r>
            <a:r>
              <a:rPr lang="en-US" sz="3500" dirty="0">
                <a:latin typeface="+mj-lt"/>
                <a:cs typeface="Tisa Offc"/>
              </a:rPr>
              <a:t>of the page:  </a:t>
            </a:r>
          </a:p>
          <a:p>
            <a:pPr marL="457200" indent="-457200" algn="just">
              <a:lnSpc>
                <a:spcPct val="110000"/>
              </a:lnSpc>
              <a:buFont typeface="Wingdings" charset="2"/>
              <a:buChar char="§"/>
            </a:pPr>
            <a:endParaRPr lang="en-US" sz="3500" dirty="0">
              <a:latin typeface="+mj-lt"/>
              <a:cs typeface="Tisa Offc"/>
            </a:endParaRPr>
          </a:p>
          <a:p>
            <a:pPr algn="just">
              <a:lnSpc>
                <a:spcPct val="110000"/>
              </a:lnSpc>
            </a:pPr>
            <a:endParaRPr lang="en-US" sz="3500" dirty="0">
              <a:latin typeface="+mj-lt"/>
              <a:cs typeface="Tisa Offc"/>
            </a:endParaRPr>
          </a:p>
          <a:p>
            <a:pPr algn="just">
              <a:lnSpc>
                <a:spcPct val="110000"/>
              </a:lnSpc>
            </a:pPr>
            <a:endParaRPr lang="en-US" sz="3500" dirty="0">
              <a:latin typeface="+mj-lt"/>
              <a:cs typeface="Tisa Offc"/>
            </a:endParaRPr>
          </a:p>
          <a:p>
            <a:pPr marL="457200" indent="-457200" algn="just">
              <a:lnSpc>
                <a:spcPct val="110000"/>
              </a:lnSpc>
              <a:buFont typeface="Wingdings" charset="2"/>
              <a:buChar char="§"/>
            </a:pPr>
            <a:r>
              <a:rPr lang="en-US" sz="3500" dirty="0">
                <a:latin typeface="+mj-lt"/>
                <a:cs typeface="Tisa Offc"/>
              </a:rPr>
              <a:t>A pop up box will appear that says </a:t>
            </a:r>
            <a:r>
              <a:rPr lang="en-US" sz="3500" b="1" dirty="0">
                <a:latin typeface="+mj-lt"/>
                <a:cs typeface="Tisa Offc"/>
              </a:rPr>
              <a:t>CREATE NEW VIEW</a:t>
            </a:r>
            <a:r>
              <a:rPr lang="en-US" sz="3500" dirty="0">
                <a:latin typeface="+mj-lt"/>
                <a:cs typeface="Tisa Offc"/>
              </a:rPr>
              <a:t>.  Enter a title for the report then click </a:t>
            </a:r>
            <a:r>
              <a:rPr lang="en-US" sz="3500" b="1" dirty="0">
                <a:latin typeface="+mj-lt"/>
                <a:cs typeface="Tisa Offc"/>
              </a:rPr>
              <a:t>CREATE</a:t>
            </a:r>
            <a:r>
              <a:rPr lang="en-US" sz="3500" dirty="0">
                <a:latin typeface="+mj-lt"/>
                <a:cs typeface="Tisa Offc"/>
              </a:rPr>
              <a:t>.  </a:t>
            </a:r>
          </a:p>
          <a:p>
            <a:pPr algn="just">
              <a:lnSpc>
                <a:spcPct val="110000"/>
              </a:lnSpc>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Creating Custom Reports in </a:t>
            </a:r>
            <a:r>
              <a:rPr lang="en-US" dirty="0" err="1">
                <a:solidFill>
                  <a:srgbClr val="8A8A8D"/>
                </a:solidFill>
                <a:latin typeface="FuturaBT Book"/>
                <a:cs typeface="FuturaBT Book"/>
              </a:rPr>
              <a:t>Blackbaud</a:t>
            </a:r>
            <a:endParaRPr lang="en-US" dirty="0">
              <a:solidFill>
                <a:srgbClr val="8A8A8D"/>
              </a:solidFill>
              <a:latin typeface="FuturaBT Book"/>
              <a:cs typeface="FuturaBT Book"/>
            </a:endParaRP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sp>
        <p:nvSpPr>
          <p:cNvPr id="7" name="Subtitle 2"/>
          <p:cNvSpPr txBox="1">
            <a:spLocks/>
          </p:cNvSpPr>
          <p:nvPr/>
        </p:nvSpPr>
        <p:spPr>
          <a:xfrm>
            <a:off x="2002601" y="1885268"/>
            <a:ext cx="21195329" cy="791961"/>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How to save the custom report</a:t>
            </a:r>
          </a:p>
        </p:txBody>
      </p:sp>
      <p:pic>
        <p:nvPicPr>
          <p:cNvPr id="4" name="Picture 3"/>
          <p:cNvPicPr>
            <a:picLocks noChangeAspect="1"/>
          </p:cNvPicPr>
          <p:nvPr/>
        </p:nvPicPr>
        <p:blipFill>
          <a:blip r:embed="rId2"/>
          <a:stretch>
            <a:fillRect/>
          </a:stretch>
        </p:blipFill>
        <p:spPr>
          <a:xfrm>
            <a:off x="12994366" y="3644214"/>
            <a:ext cx="1079148" cy="1079148"/>
          </a:xfrm>
          <a:prstGeom prst="rect">
            <a:avLst/>
          </a:prstGeom>
        </p:spPr>
      </p:pic>
      <p:pic>
        <p:nvPicPr>
          <p:cNvPr id="9" name="Picture 8"/>
          <p:cNvPicPr>
            <a:picLocks noChangeAspect="1"/>
          </p:cNvPicPr>
          <p:nvPr/>
        </p:nvPicPr>
        <p:blipFill>
          <a:blip r:embed="rId3"/>
          <a:stretch>
            <a:fillRect/>
          </a:stretch>
        </p:blipFill>
        <p:spPr>
          <a:xfrm>
            <a:off x="4834274" y="7955691"/>
            <a:ext cx="11778290" cy="3128608"/>
          </a:xfrm>
          <a:prstGeom prst="rect">
            <a:avLst/>
          </a:prstGeom>
        </p:spPr>
      </p:pic>
      <p:cxnSp>
        <p:nvCxnSpPr>
          <p:cNvPr id="18" name="Straight Arrow Connector 17"/>
          <p:cNvCxnSpPr/>
          <p:nvPr/>
        </p:nvCxnSpPr>
        <p:spPr>
          <a:xfrm flipH="1">
            <a:off x="15898093" y="7772400"/>
            <a:ext cx="3651378" cy="2431474"/>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3810464" y="4513838"/>
            <a:ext cx="8869934" cy="1815244"/>
          </a:xfrm>
          <a:prstGeom prst="rect">
            <a:avLst/>
          </a:prstGeom>
        </p:spPr>
      </p:pic>
      <p:sp>
        <p:nvSpPr>
          <p:cNvPr id="16" name="Oval 15"/>
          <p:cNvSpPr/>
          <p:nvPr/>
        </p:nvSpPr>
        <p:spPr>
          <a:xfrm>
            <a:off x="5324821" y="4896588"/>
            <a:ext cx="1093909" cy="1201657"/>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823987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126974" y="4066626"/>
            <a:ext cx="20136678" cy="1508712"/>
          </a:xfrm>
          <a:prstGeom prst="rect">
            <a:avLst/>
          </a:prstGeom>
        </p:spPr>
        <p:txBody>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r>
              <a:rPr lang="en-US" sz="8800" b="1" dirty="0">
                <a:solidFill>
                  <a:prstClr val="white"/>
                </a:solidFill>
                <a:latin typeface="FuturaBT Book"/>
                <a:cs typeface="FuturaBT Book"/>
              </a:rPr>
              <a:t>Scholarship Chair Reviewer</a:t>
            </a:r>
          </a:p>
          <a:p>
            <a:r>
              <a:rPr lang="en-US" sz="8800" b="1" dirty="0">
                <a:solidFill>
                  <a:prstClr val="white"/>
                </a:solidFill>
                <a:latin typeface="FuturaBT Book"/>
                <a:cs typeface="FuturaBT Book"/>
              </a:rPr>
              <a:t>Training Objectives</a:t>
            </a:r>
            <a:endParaRPr lang="en-US" sz="8800" dirty="0">
              <a:solidFill>
                <a:prstClr val="white"/>
              </a:solidFill>
              <a:latin typeface="FuturaBT Book"/>
              <a:cs typeface="FuturaBT Book"/>
            </a:endParaRPr>
          </a:p>
        </p:txBody>
      </p:sp>
      <p:pic>
        <p:nvPicPr>
          <p:cNvPr id="8" name="Picture 7" descr="CalStateLAlogo_hero_horizont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8485" y="11711998"/>
            <a:ext cx="7531101" cy="1244601"/>
          </a:xfrm>
          <a:prstGeom prst="rect">
            <a:avLst/>
          </a:prstGeom>
        </p:spPr>
      </p:pic>
      <p:sp>
        <p:nvSpPr>
          <p:cNvPr id="4" name="Subtitle 2"/>
          <p:cNvSpPr txBox="1">
            <a:spLocks/>
          </p:cNvSpPr>
          <p:nvPr/>
        </p:nvSpPr>
        <p:spPr>
          <a:xfrm>
            <a:off x="3659801" y="6968372"/>
            <a:ext cx="17071023" cy="1116864"/>
          </a:xfrm>
          <a:prstGeom prst="rect">
            <a:avLst/>
          </a:prstGeom>
        </p:spPr>
        <p:txBody>
          <a:bodyPr>
            <a:normAutofit/>
          </a:bodyPr>
          <a:ls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pPr algn="ctr"/>
            <a:r>
              <a:rPr lang="en-US" sz="4000" i="1" dirty="0">
                <a:solidFill>
                  <a:srgbClr val="FFFFFF"/>
                </a:solidFill>
                <a:latin typeface="Tisa Offc"/>
                <a:cs typeface="Tisa Offc"/>
              </a:rPr>
              <a:t>Cal State LA Scholarship System</a:t>
            </a:r>
          </a:p>
        </p:txBody>
      </p:sp>
    </p:spTree>
    <p:extLst>
      <p:ext uri="{BB962C8B-B14F-4D97-AF65-F5344CB8AC3E}">
        <p14:creationId xmlns:p14="http://schemas.microsoft.com/office/powerpoint/2010/main" val="11132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7598557"/>
          </a:xfrm>
        </p:spPr>
        <p:txBody>
          <a:bodyPr>
            <a:spAutoFit/>
          </a:bodyPr>
          <a:lstStyle/>
          <a:p>
            <a:pPr marL="457200" indent="-457200" algn="just">
              <a:lnSpc>
                <a:spcPct val="110000"/>
              </a:lnSpc>
              <a:buFont typeface="Wingdings" charset="2"/>
              <a:buChar char="§"/>
            </a:pPr>
            <a:r>
              <a:rPr lang="en-US" sz="3500" dirty="0">
                <a:latin typeface="+mj-lt"/>
                <a:cs typeface="Tisa Offc"/>
              </a:rPr>
              <a:t>Once the report is ready, you will see the following message at the top of your webpage. Give it a couple minutes. Then click on the </a:t>
            </a:r>
            <a:r>
              <a:rPr lang="en-US" sz="3500" b="1" u="sng" dirty="0">
                <a:solidFill>
                  <a:schemeClr val="tx1"/>
                </a:solidFill>
                <a:latin typeface="+mj-lt"/>
                <a:cs typeface="Tisa Offc"/>
              </a:rPr>
              <a:t>UNDERLINED</a:t>
            </a:r>
            <a:r>
              <a:rPr lang="en-US" sz="3500" dirty="0">
                <a:latin typeface="+mj-lt"/>
                <a:cs typeface="Tisa Offc"/>
              </a:rPr>
              <a:t> hyperlink:  </a:t>
            </a: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r>
              <a:rPr lang="en-US" sz="3500" dirty="0">
                <a:latin typeface="+mj-lt"/>
                <a:cs typeface="Tisa Offc"/>
              </a:rPr>
              <a:t>A pop up window will inform you that the download is complete and you may now </a:t>
            </a:r>
            <a:r>
              <a:rPr lang="en-US" sz="3500" b="1" dirty="0">
                <a:latin typeface="+mj-lt"/>
                <a:cs typeface="Tisa Offc"/>
              </a:rPr>
              <a:t>OPEN</a:t>
            </a:r>
            <a:r>
              <a:rPr lang="en-US" sz="3500" dirty="0">
                <a:latin typeface="+mj-lt"/>
                <a:cs typeface="Tisa Offc"/>
              </a:rPr>
              <a:t> your report.</a:t>
            </a: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endParaRPr lang="en-US" sz="3500" dirty="0">
              <a:latin typeface="+mj-lt"/>
              <a:cs typeface="Tisa Offc"/>
            </a:endParaRPr>
          </a:p>
          <a:p>
            <a:pPr marL="457200" indent="-457200" algn="just">
              <a:lnSpc>
                <a:spcPct val="110000"/>
              </a:lnSpc>
              <a:buFont typeface="Wingdings" charset="2"/>
              <a:buChar char="§"/>
            </a:pPr>
            <a:r>
              <a:rPr lang="en-US" sz="3500" dirty="0">
                <a:latin typeface="+mj-lt"/>
                <a:cs typeface="Tisa Offc"/>
              </a:rPr>
              <a:t>The document is now an Excel spreadsheet.  You may sort and filter the applicant pool. Be sure to save the document.  </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Creating Custom Reports in </a:t>
            </a:r>
            <a:r>
              <a:rPr lang="en-US" dirty="0" err="1">
                <a:solidFill>
                  <a:srgbClr val="8A8A8D"/>
                </a:solidFill>
                <a:latin typeface="FuturaBT Book"/>
                <a:cs typeface="FuturaBT Book"/>
              </a:rPr>
              <a:t>Blackbaud</a:t>
            </a:r>
            <a:endParaRPr lang="en-US" dirty="0">
              <a:solidFill>
                <a:srgbClr val="8A8A8D"/>
              </a:solidFill>
              <a:latin typeface="FuturaBT Book"/>
              <a:cs typeface="FuturaBT Book"/>
            </a:endParaRPr>
          </a:p>
        </p:txBody>
      </p:sp>
      <p:sp>
        <p:nvSpPr>
          <p:cNvPr id="6" name="Subtitle 2"/>
          <p:cNvSpPr txBox="1">
            <a:spLocks/>
          </p:cNvSpPr>
          <p:nvPr/>
        </p:nvSpPr>
        <p:spPr>
          <a:xfrm>
            <a:off x="1850201" y="1732868"/>
            <a:ext cx="18783433" cy="2044002"/>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sp>
        <p:nvSpPr>
          <p:cNvPr id="7" name="Subtitle 2"/>
          <p:cNvSpPr txBox="1">
            <a:spLocks/>
          </p:cNvSpPr>
          <p:nvPr/>
        </p:nvSpPr>
        <p:spPr>
          <a:xfrm>
            <a:off x="2002601" y="1885268"/>
            <a:ext cx="21195329" cy="791961"/>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How to download the custom report</a:t>
            </a:r>
          </a:p>
        </p:txBody>
      </p:sp>
      <p:pic>
        <p:nvPicPr>
          <p:cNvPr id="20" name="Picture 19"/>
          <p:cNvPicPr>
            <a:picLocks noChangeAspect="1"/>
          </p:cNvPicPr>
          <p:nvPr/>
        </p:nvPicPr>
        <p:blipFill>
          <a:blip r:embed="rId2"/>
          <a:stretch>
            <a:fillRect/>
          </a:stretch>
        </p:blipFill>
        <p:spPr>
          <a:xfrm>
            <a:off x="4245881" y="4485935"/>
            <a:ext cx="13246022" cy="1066417"/>
          </a:xfrm>
          <a:prstGeom prst="rect">
            <a:avLst/>
          </a:prstGeom>
        </p:spPr>
      </p:pic>
      <p:cxnSp>
        <p:nvCxnSpPr>
          <p:cNvPr id="21" name="Straight Arrow Connector 20"/>
          <p:cNvCxnSpPr/>
          <p:nvPr/>
        </p:nvCxnSpPr>
        <p:spPr>
          <a:xfrm>
            <a:off x="8811491" y="4263910"/>
            <a:ext cx="686509" cy="566496"/>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2469427" y="7294735"/>
            <a:ext cx="18361645" cy="1142841"/>
          </a:xfrm>
          <a:prstGeom prst="rect">
            <a:avLst/>
          </a:prstGeom>
        </p:spPr>
      </p:pic>
    </p:spTree>
    <p:extLst>
      <p:ext uri="{BB962C8B-B14F-4D97-AF65-F5344CB8AC3E}">
        <p14:creationId xmlns:p14="http://schemas.microsoft.com/office/powerpoint/2010/main" val="27118966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6609" y="4078275"/>
            <a:ext cx="20136678" cy="1508712"/>
          </a:xfrm>
        </p:spPr>
        <p:txBody>
          <a:bodyPr/>
          <a:lstStyle/>
          <a:p>
            <a:r>
              <a:rPr lang="en-US" sz="8800" b="1" dirty="0">
                <a:solidFill>
                  <a:schemeClr val="bg1"/>
                </a:solidFill>
                <a:latin typeface="FuturaBT Book"/>
                <a:cs typeface="FuturaBT Book"/>
              </a:rPr>
              <a:t>Scholarship Chairs:  </a:t>
            </a:r>
            <a:br>
              <a:rPr lang="en-US" sz="8800" b="1" dirty="0">
                <a:solidFill>
                  <a:schemeClr val="bg1"/>
                </a:solidFill>
                <a:latin typeface="FuturaBT Book"/>
                <a:cs typeface="FuturaBT Book"/>
              </a:rPr>
            </a:br>
            <a:r>
              <a:rPr lang="en-US" sz="8800" b="1" dirty="0">
                <a:solidFill>
                  <a:schemeClr val="bg1"/>
                </a:solidFill>
                <a:latin typeface="FuturaBT Book"/>
                <a:cs typeface="FuturaBT Book"/>
              </a:rPr>
              <a:t>Options for Handling Large Applicant Pools</a:t>
            </a: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85251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21765"/>
            <a:ext cx="2437528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r>
              <a:rPr lang="en-US" dirty="0">
                <a:solidFill>
                  <a:srgbClr val="8A8A8D"/>
                </a:solidFill>
                <a:latin typeface="FuturaBT Book"/>
                <a:cs typeface="FuturaBT Book"/>
              </a:rPr>
              <a:t>Chair Reviewer:  Options for Handling Large Applicant Pools</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a:t>
            </a:r>
          </a:p>
        </p:txBody>
      </p:sp>
      <p:sp>
        <p:nvSpPr>
          <p:cNvPr id="2" name="Subtitle 1"/>
          <p:cNvSpPr>
            <a:spLocks noGrp="1"/>
          </p:cNvSpPr>
          <p:nvPr>
            <p:ph type="subTitle" idx="1"/>
          </p:nvPr>
        </p:nvSpPr>
        <p:spPr>
          <a:xfrm>
            <a:off x="2100649" y="2866386"/>
            <a:ext cx="19375393" cy="9020814"/>
          </a:xfrm>
        </p:spPr>
        <p:txBody>
          <a:bodyPr>
            <a:normAutofit/>
          </a:bodyPr>
          <a:lstStyle/>
          <a:p>
            <a:pPr marL="457200" indent="-457200" algn="l">
              <a:buFont typeface="+mj-lt"/>
              <a:buAutoNum type="arabicPeriod"/>
            </a:pPr>
            <a:r>
              <a:rPr lang="en-US" sz="4000" dirty="0"/>
              <a:t>Export the applicant list using the previous procedure and ask committee members to each review a subsection of the list.  For integrity of process, it is best to have each applicant reviewed by two committee members.  You can then review the top rated candidates as a committee to finalize the decision.</a:t>
            </a:r>
          </a:p>
          <a:p>
            <a:pPr marL="457200" indent="-457200" algn="l">
              <a:buFont typeface="+mj-lt"/>
              <a:buAutoNum type="arabicPeriod"/>
            </a:pPr>
            <a:endParaRPr lang="en-US" sz="4000" dirty="0"/>
          </a:p>
          <a:p>
            <a:pPr marL="457200" indent="-457200" algn="l">
              <a:buFont typeface="+mj-lt"/>
              <a:buAutoNum type="arabicPeriod"/>
            </a:pPr>
            <a:r>
              <a:rPr lang="en-US" sz="4000" dirty="0"/>
              <a:t>The Chair can narrow the applicant pool based on information in </a:t>
            </a:r>
            <a:r>
              <a:rPr lang="en-US" sz="4000" dirty="0" err="1"/>
              <a:t>Blackbaud</a:t>
            </a:r>
            <a:r>
              <a:rPr lang="en-US" sz="4000" dirty="0"/>
              <a:t> and remove applicants from the review process that do not meet the committees’ minimum requirements (e.g. Cumulative GPA, class rank, etc.).</a:t>
            </a:r>
          </a:p>
        </p:txBody>
      </p:sp>
      <p:pic>
        <p:nvPicPr>
          <p:cNvPr id="3074" name="Picture 2" descr="C:\Users\neleppez\AppData\Local\Microsoft\Windows\Temporary Internet Files\Content.IE5\WZX2JULA\Vot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1" y="8235658"/>
            <a:ext cx="7001688" cy="506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656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8" y="2814354"/>
            <a:ext cx="16748442" cy="12804598"/>
          </a:xfrm>
        </p:spPr>
        <p:txBody>
          <a:bodyPr wrap="square">
            <a:spAutoFit/>
          </a:bodyPr>
          <a:lstStyle/>
          <a:p>
            <a:pPr marL="457200" indent="-457200" algn="l">
              <a:lnSpc>
                <a:spcPct val="110000"/>
              </a:lnSpc>
              <a:buFont typeface="Wingdings" panose="05000000000000000000" pitchFamily="2" charset="2"/>
              <a:buChar char="§"/>
            </a:pPr>
            <a:r>
              <a:rPr lang="en-US" sz="3200" dirty="0">
                <a:latin typeface="+mj-lt"/>
              </a:rPr>
              <a:t>Choose the Scholarship/Opportunity</a:t>
            </a:r>
          </a:p>
          <a:p>
            <a:pPr marL="457200" indent="-457200" algn="l">
              <a:lnSpc>
                <a:spcPct val="110000"/>
              </a:lnSpc>
              <a:buFont typeface="Wingdings" panose="05000000000000000000" pitchFamily="2" charset="2"/>
              <a:buChar char="§"/>
            </a:pPr>
            <a:r>
              <a:rPr lang="en-US" sz="3200" dirty="0">
                <a:latin typeface="+mj-lt"/>
              </a:rPr>
              <a:t>Click on the link (e.g. </a:t>
            </a:r>
            <a:r>
              <a:rPr lang="en-US" sz="3200" b="1" dirty="0">
                <a:latin typeface="+mj-lt"/>
              </a:rPr>
              <a:t>50 APPLICATIONS TO CHAIR</a:t>
            </a:r>
            <a:r>
              <a:rPr lang="en-US" sz="3200" dirty="0">
                <a:latin typeface="+mj-lt"/>
              </a:rPr>
              <a:t>)</a:t>
            </a: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endParaRPr lang="en-US" sz="3200" dirty="0">
              <a:latin typeface="+mj-lt"/>
            </a:endParaRPr>
          </a:p>
          <a:p>
            <a:pPr marL="457200" indent="-457200" algn="l">
              <a:lnSpc>
                <a:spcPct val="110000"/>
              </a:lnSpc>
              <a:buFont typeface="Wingdings" panose="05000000000000000000" pitchFamily="2" charset="2"/>
              <a:buChar char="§"/>
            </a:pPr>
            <a:r>
              <a:rPr lang="en-US" sz="3200" dirty="0">
                <a:latin typeface="+mj-lt"/>
              </a:rPr>
              <a:t>This will bring up the complete list of students in this scholarship opportunity</a:t>
            </a:r>
          </a:p>
          <a:p>
            <a:pPr marL="457200" indent="-457200" algn="l">
              <a:lnSpc>
                <a:spcPct val="110000"/>
              </a:lnSpc>
              <a:buFont typeface="Wingdings" panose="05000000000000000000" pitchFamily="2" charset="2"/>
              <a:buChar char="§"/>
            </a:pPr>
            <a:endParaRPr lang="en-US" sz="3200" dirty="0"/>
          </a:p>
          <a:p>
            <a:pPr algn="l">
              <a:lnSpc>
                <a:spcPct val="110000"/>
              </a:lnSpc>
            </a:pPr>
            <a:endParaRPr lang="en-US" sz="3200" dirty="0"/>
          </a:p>
          <a:p>
            <a:pPr algn="l">
              <a:lnSpc>
                <a:spcPct val="110000"/>
              </a:lnSpc>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algn="l">
              <a:lnSpc>
                <a:spcPct val="110000"/>
              </a:lnSpc>
            </a:pPr>
            <a:endParaRPr lang="en-US" sz="2900" b="1" dirty="0">
              <a:latin typeface="Tisa Offc"/>
              <a:cs typeface="Tisa Offc"/>
            </a:endParaRPr>
          </a:p>
          <a:p>
            <a:pPr marL="457200" indent="-457200" algn="l">
              <a:lnSpc>
                <a:spcPct val="110000"/>
              </a:lnSpc>
              <a:buFont typeface="Wingdings" charset="2"/>
              <a:buChar char="§"/>
            </a:pPr>
            <a:endParaRPr lang="en-US" sz="2900" b="1"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Custom Report/Narrowing Applicants</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a:t>
            </a:r>
          </a:p>
        </p:txBody>
      </p:sp>
      <p:sp>
        <p:nvSpPr>
          <p:cNvPr id="9" name="Subtitle 2"/>
          <p:cNvSpPr txBox="1">
            <a:spLocks/>
          </p:cNvSpPr>
          <p:nvPr/>
        </p:nvSpPr>
        <p:spPr>
          <a:xfrm>
            <a:off x="2002601" y="1885268"/>
            <a:ext cx="21195329" cy="791961"/>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2800" i="1" dirty="0"/>
              <a:t>Select the Scholarship/Opportunity to view list of students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977" y="4452765"/>
            <a:ext cx="14561833" cy="391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C:\Users\neleppez\AppData\Local\Temp\SNAGHTML12b7be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443" y="9362661"/>
            <a:ext cx="11730979" cy="3624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71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60520" y="5899460"/>
            <a:ext cx="15006621" cy="5778190"/>
          </a:xfrm>
          <a:prstGeom prst="rect">
            <a:avLst/>
          </a:prstGeom>
          <a:ln>
            <a:solidFill>
              <a:schemeClr val="tx1"/>
            </a:solidFill>
          </a:ln>
        </p:spPr>
      </p:pic>
      <p:sp>
        <p:nvSpPr>
          <p:cNvPr id="3" name="Subtitle 2"/>
          <p:cNvSpPr>
            <a:spLocks noGrp="1"/>
          </p:cNvSpPr>
          <p:nvPr>
            <p:ph type="subTitle" idx="1"/>
          </p:nvPr>
        </p:nvSpPr>
        <p:spPr>
          <a:xfrm>
            <a:off x="1897367" y="2455745"/>
            <a:ext cx="20257783" cy="4049893"/>
          </a:xfrm>
        </p:spPr>
        <p:txBody>
          <a:bodyPr wrap="square">
            <a:spAutoFit/>
          </a:bodyPr>
          <a:lstStyle/>
          <a:p>
            <a:pPr marL="457200" indent="-457200" algn="l">
              <a:buFont typeface="Wingdings" panose="05000000000000000000" pitchFamily="2" charset="2"/>
              <a:buChar char="§"/>
            </a:pPr>
            <a:r>
              <a:rPr lang="en-US" sz="3200" dirty="0">
                <a:latin typeface="+mj-lt"/>
              </a:rPr>
              <a:t>To sort the list, click on any column heading, then click on the up/down arrow.</a:t>
            </a:r>
          </a:p>
          <a:p>
            <a:pPr marL="457200" indent="-457200" algn="l">
              <a:buFont typeface="Wingdings" panose="05000000000000000000" pitchFamily="2" charset="2"/>
              <a:buChar char="§"/>
            </a:pPr>
            <a:endParaRPr lang="en-US" sz="3200" dirty="0">
              <a:latin typeface="+mj-lt"/>
            </a:endParaRPr>
          </a:p>
          <a:p>
            <a:pPr marL="457200" indent="-457200" algn="l">
              <a:buFont typeface="Wingdings" panose="05000000000000000000" pitchFamily="2" charset="2"/>
              <a:buChar char="§"/>
            </a:pPr>
            <a:endParaRPr lang="en-US" sz="3200" dirty="0">
              <a:latin typeface="+mj-lt"/>
            </a:endParaRPr>
          </a:p>
          <a:p>
            <a:pPr marL="457200" indent="-457200" algn="l">
              <a:buFont typeface="Wingdings" panose="05000000000000000000" pitchFamily="2" charset="2"/>
              <a:buChar char="§"/>
            </a:pPr>
            <a:r>
              <a:rPr lang="en-US" sz="3200" dirty="0">
                <a:latin typeface="+mj-lt"/>
              </a:rPr>
              <a:t>To filter the list, hover your cursor over any empty field in the column and it will give you the options on how to categorize the report.</a:t>
            </a:r>
            <a:endParaRPr lang="en-US" sz="2900" b="1" dirty="0">
              <a:latin typeface="+mj-lt"/>
              <a:cs typeface="Tisa Offc"/>
            </a:endParaRPr>
          </a:p>
          <a:p>
            <a:pPr marL="457200" indent="-457200" algn="l">
              <a:lnSpc>
                <a:spcPct val="110000"/>
              </a:lnSpc>
              <a:buFont typeface="Wingdings" charset="2"/>
              <a:buChar char="§"/>
            </a:pPr>
            <a:endParaRPr lang="en-US" sz="2900" b="1"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Sorting and Filtering</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a:t>
            </a:r>
          </a:p>
        </p:txBody>
      </p:sp>
      <p:sp>
        <p:nvSpPr>
          <p:cNvPr id="2" name="Rectangle 1"/>
          <p:cNvSpPr/>
          <p:nvPr/>
        </p:nvSpPr>
        <p:spPr>
          <a:xfrm>
            <a:off x="12563750" y="8296506"/>
            <a:ext cx="6103391" cy="3182525"/>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6719" y="2302669"/>
            <a:ext cx="1941279" cy="223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346719" y="2321253"/>
            <a:ext cx="1941279" cy="734181"/>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1872045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401887" y="4614736"/>
            <a:ext cx="18015769" cy="4174808"/>
          </a:xfrm>
          <a:prstGeom prst="rect">
            <a:avLst/>
          </a:prstGeom>
          <a:ln>
            <a:solidFill>
              <a:schemeClr val="tx1"/>
            </a:solidFill>
          </a:ln>
        </p:spPr>
      </p:pic>
      <p:sp>
        <p:nvSpPr>
          <p:cNvPr id="3" name="Subtitle 2"/>
          <p:cNvSpPr>
            <a:spLocks noGrp="1"/>
          </p:cNvSpPr>
          <p:nvPr>
            <p:ph type="subTitle" idx="1"/>
          </p:nvPr>
        </p:nvSpPr>
        <p:spPr>
          <a:xfrm>
            <a:off x="1897368" y="2993256"/>
            <a:ext cx="16748442" cy="7584707"/>
          </a:xfrm>
        </p:spPr>
        <p:txBody>
          <a:bodyPr wrap="square">
            <a:spAutoFit/>
          </a:bodyPr>
          <a:lstStyle/>
          <a:p>
            <a:pPr marL="457200" indent="-457200" algn="l">
              <a:lnSpc>
                <a:spcPct val="110000"/>
              </a:lnSpc>
              <a:buFont typeface="Wingdings" panose="05000000000000000000" pitchFamily="2" charset="2"/>
              <a:buChar char="§"/>
            </a:pPr>
            <a:r>
              <a:rPr lang="en-US" sz="3200" b="1" dirty="0">
                <a:latin typeface="+mj-lt"/>
              </a:rPr>
              <a:t>To eliminate </a:t>
            </a:r>
            <a:r>
              <a:rPr lang="en-US" sz="3200" dirty="0">
                <a:latin typeface="+mj-lt"/>
              </a:rPr>
              <a:t>all students with a less than or equal to a 3.0 GPA—input “</a:t>
            </a:r>
            <a:r>
              <a:rPr lang="en-US" sz="3200" b="1" dirty="0">
                <a:latin typeface="+mj-lt"/>
              </a:rPr>
              <a:t>&lt;=3.0</a:t>
            </a:r>
            <a:r>
              <a:rPr lang="en-US" sz="3200" dirty="0">
                <a:latin typeface="+mj-lt"/>
              </a:rPr>
              <a:t>” at the top of a column.  For example:</a:t>
            </a:r>
          </a:p>
          <a:p>
            <a:pPr algn="l">
              <a:lnSpc>
                <a:spcPct val="110000"/>
              </a:lnSpc>
            </a:pPr>
            <a:endParaRPr lang="en-US" sz="3200" dirty="0"/>
          </a:p>
          <a:p>
            <a:pPr algn="l">
              <a:lnSpc>
                <a:spcPct val="110000"/>
              </a:lnSpc>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marL="457200" indent="-457200" algn="l">
              <a:lnSpc>
                <a:spcPct val="110000"/>
              </a:lnSpc>
              <a:buFont typeface="Wingdings" charset="2"/>
              <a:buChar char="§"/>
            </a:pPr>
            <a:endParaRPr lang="en-US" sz="3200" dirty="0"/>
          </a:p>
          <a:p>
            <a:pPr algn="l">
              <a:lnSpc>
                <a:spcPct val="110000"/>
              </a:lnSpc>
            </a:pPr>
            <a:endParaRPr lang="en-US" sz="2900" b="1" dirty="0">
              <a:latin typeface="Tisa Offc"/>
              <a:cs typeface="Tisa Offc"/>
            </a:endParaRPr>
          </a:p>
          <a:p>
            <a:pPr marL="457200" indent="-457200" algn="l">
              <a:lnSpc>
                <a:spcPct val="110000"/>
              </a:lnSpc>
              <a:buFont typeface="Wingdings" charset="2"/>
              <a:buChar char="§"/>
            </a:pPr>
            <a:endParaRPr lang="en-US" sz="2900" b="1"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Custom Report/Narrowing Applicants</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a:t>
            </a:r>
          </a:p>
        </p:txBody>
      </p:sp>
      <p:sp>
        <p:nvSpPr>
          <p:cNvPr id="2" name="Rectangle 1"/>
          <p:cNvSpPr/>
          <p:nvPr/>
        </p:nvSpPr>
        <p:spPr>
          <a:xfrm>
            <a:off x="4758623" y="6654432"/>
            <a:ext cx="2062933" cy="610284"/>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
        <p:nvSpPr>
          <p:cNvPr id="9" name="Subtitle 2"/>
          <p:cNvSpPr txBox="1">
            <a:spLocks/>
          </p:cNvSpPr>
          <p:nvPr/>
        </p:nvSpPr>
        <p:spPr>
          <a:xfrm>
            <a:off x="2002601" y="1885268"/>
            <a:ext cx="21195329" cy="791961"/>
          </a:xfrm>
          <a:prstGeom prst="rect">
            <a:avLst/>
          </a:prstGeom>
        </p:spPr>
        <p:txBody>
          <a:bodyPr vert="horz" lIns="217490" tIns="108745" rIns="217490" bIns="108745" rtlCol="0">
            <a:normAutofit fontScale="925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10000"/>
              </a:lnSpc>
            </a:pPr>
            <a:r>
              <a:rPr lang="en-US" sz="2800" i="1" dirty="0"/>
              <a:t>To get custom report to see who you may want to remove from the review process.  Make selection qualifications at the top of each column.</a:t>
            </a:r>
          </a:p>
        </p:txBody>
      </p:sp>
    </p:spTree>
    <p:extLst>
      <p:ext uri="{BB962C8B-B14F-4D97-AF65-F5344CB8AC3E}">
        <p14:creationId xmlns:p14="http://schemas.microsoft.com/office/powerpoint/2010/main" val="3944218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8" y="3550228"/>
            <a:ext cx="7749552" cy="6082757"/>
          </a:xfrm>
        </p:spPr>
        <p:txBody>
          <a:bodyPr wrap="square">
            <a:spAutoFit/>
          </a:bodyPr>
          <a:lstStyle/>
          <a:p>
            <a:pPr marL="457200" indent="-457200" algn="l">
              <a:buFont typeface="Wingdings" panose="05000000000000000000" pitchFamily="2" charset="2"/>
              <a:buChar char="§"/>
            </a:pPr>
            <a:r>
              <a:rPr lang="en-US" sz="3000" dirty="0">
                <a:latin typeface="+mj-lt"/>
                <a:cs typeface="Tisa Offc"/>
              </a:rPr>
              <a:t>Check the boxes next to the students that you wish to exclude from the review process.</a:t>
            </a:r>
          </a:p>
          <a:p>
            <a:pPr marL="457200" indent="-457200" algn="l">
              <a:buFont typeface="Wingdings" panose="05000000000000000000" pitchFamily="2" charset="2"/>
              <a:buChar char="§"/>
            </a:pPr>
            <a:r>
              <a:rPr lang="en-US" sz="3000" dirty="0">
                <a:latin typeface="+mj-lt"/>
                <a:cs typeface="Tisa Offc"/>
              </a:rPr>
              <a:t>Students who remain unchecked will be reviewed.</a:t>
            </a:r>
          </a:p>
          <a:p>
            <a:pPr marL="457200" indent="-457200" algn="l">
              <a:buFont typeface="Wingdings" panose="05000000000000000000" pitchFamily="2" charset="2"/>
              <a:buChar char="§"/>
            </a:pPr>
            <a:r>
              <a:rPr lang="en-US" sz="3000" b="1" dirty="0">
                <a:latin typeface="+mj-lt"/>
                <a:cs typeface="Tisa Offc"/>
              </a:rPr>
              <a:t>NOTE</a:t>
            </a:r>
            <a:r>
              <a:rPr lang="en-US" sz="3000" dirty="0">
                <a:latin typeface="+mj-lt"/>
                <a:cs typeface="Tisa Offc"/>
              </a:rPr>
              <a:t>:  If the page has more than 50 applications, you have to repeat the process for each page.</a:t>
            </a:r>
          </a:p>
          <a:p>
            <a:pPr marL="457200" indent="-457200" algn="l">
              <a:buFont typeface="Wingdings" panose="05000000000000000000" pitchFamily="2" charset="2"/>
              <a:buChar char="§"/>
            </a:pPr>
            <a:endParaRPr lang="en-US" sz="3000" dirty="0">
              <a:latin typeface="+mj-lt"/>
              <a:cs typeface="Tisa Offc"/>
            </a:endParaRPr>
          </a:p>
          <a:p>
            <a:pPr marL="457200" indent="-457200" algn="l">
              <a:lnSpc>
                <a:spcPct val="110000"/>
              </a:lnSpc>
              <a:buFont typeface="Wingdings" charset="2"/>
              <a:buChar char="§"/>
            </a:pPr>
            <a:endParaRPr lang="en-US" sz="3000" b="1"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Select Students to Exclude</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a:t>
            </a:r>
          </a:p>
        </p:txBody>
      </p:sp>
      <p:pic>
        <p:nvPicPr>
          <p:cNvPr id="3074" name="Picture 2" descr="C:\Users\neleppez\AppData\Local\Temp\SNAGHTML12aa4be0.PNG"/>
          <p:cNvPicPr>
            <a:picLocks noChangeAspect="1" noChangeArrowheads="1"/>
          </p:cNvPicPr>
          <p:nvPr/>
        </p:nvPicPr>
        <p:blipFill rotWithShape="1">
          <a:blip r:embed="rId2">
            <a:extLst>
              <a:ext uri="{28A0092B-C50C-407E-A947-70E740481C1C}">
                <a14:useLocalDpi xmlns:a14="http://schemas.microsoft.com/office/drawing/2010/main" val="0"/>
              </a:ext>
            </a:extLst>
          </a:blip>
          <a:srcRect r="13252"/>
          <a:stretch/>
        </p:blipFill>
        <p:spPr bwMode="auto">
          <a:xfrm>
            <a:off x="9908103" y="2884077"/>
            <a:ext cx="12348393" cy="5001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2002601" y="1885268"/>
            <a:ext cx="21195329" cy="846409"/>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2800" i="1" dirty="0"/>
              <a:t>A Chair Reviewer may select who should or should not be selected for review.</a:t>
            </a:r>
            <a:endParaRPr lang="en-US" sz="2800" b="1" i="1" dirty="0">
              <a:latin typeface="Tisa Offc"/>
              <a:cs typeface="Tisa Offc"/>
            </a:endParaRPr>
          </a:p>
        </p:txBody>
      </p:sp>
      <p:pic>
        <p:nvPicPr>
          <p:cNvPr id="2" name="Picture 1"/>
          <p:cNvPicPr>
            <a:picLocks noChangeAspect="1"/>
          </p:cNvPicPr>
          <p:nvPr/>
        </p:nvPicPr>
        <p:blipFill rotWithShape="1">
          <a:blip r:embed="rId3"/>
          <a:srcRect r="5078"/>
          <a:stretch/>
        </p:blipFill>
        <p:spPr>
          <a:xfrm>
            <a:off x="11193893" y="8850349"/>
            <a:ext cx="7240411" cy="3900764"/>
          </a:xfrm>
          <a:prstGeom prst="rect">
            <a:avLst/>
          </a:prstGeom>
        </p:spPr>
      </p:pic>
      <p:sp>
        <p:nvSpPr>
          <p:cNvPr id="4" name="TextBox 3"/>
          <p:cNvSpPr txBox="1"/>
          <p:nvPr/>
        </p:nvSpPr>
        <p:spPr>
          <a:xfrm>
            <a:off x="2423161" y="9482040"/>
            <a:ext cx="7484942" cy="1938992"/>
          </a:xfrm>
          <a:prstGeom prst="rect">
            <a:avLst/>
          </a:prstGeom>
          <a:noFill/>
        </p:spPr>
        <p:txBody>
          <a:bodyPr wrap="square" rtlCol="0">
            <a:spAutoFit/>
          </a:bodyPr>
          <a:lstStyle/>
          <a:p>
            <a:r>
              <a:rPr lang="en-US" sz="3000" b="1" dirty="0">
                <a:solidFill>
                  <a:schemeClr val="tx2"/>
                </a:solidFill>
                <a:cs typeface="Tisa Offc"/>
              </a:rPr>
              <a:t>HELPFUL HINT:  </a:t>
            </a:r>
            <a:r>
              <a:rPr lang="en-US" sz="3000" dirty="0">
                <a:solidFill>
                  <a:schemeClr val="tx2"/>
                </a:solidFill>
                <a:cs typeface="Tisa Offc"/>
              </a:rPr>
              <a:t>If you wish to select ALL the students on the page, check the single box located at the top left of the check box column:  </a:t>
            </a:r>
          </a:p>
          <a:p>
            <a:endParaRPr lang="en-US" sz="3000" dirty="0">
              <a:solidFill>
                <a:schemeClr val="tx2"/>
              </a:solidFill>
            </a:endParaRPr>
          </a:p>
        </p:txBody>
      </p:sp>
      <p:sp>
        <p:nvSpPr>
          <p:cNvPr id="9" name="Rectangle 8"/>
          <p:cNvSpPr/>
          <p:nvPr/>
        </p:nvSpPr>
        <p:spPr>
          <a:xfrm>
            <a:off x="11193893" y="8896788"/>
            <a:ext cx="739028" cy="610284"/>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cxnSp>
        <p:nvCxnSpPr>
          <p:cNvPr id="10" name="Straight Arrow Connector 9"/>
          <p:cNvCxnSpPr/>
          <p:nvPr/>
        </p:nvCxnSpPr>
        <p:spPr>
          <a:xfrm flipV="1">
            <a:off x="9486900" y="9281161"/>
            <a:ext cx="1485900" cy="548640"/>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263140" y="8618220"/>
            <a:ext cx="16984980" cy="4457700"/>
          </a:xfrm>
          <a:prstGeom prst="rect">
            <a:avLst/>
          </a:prstGeom>
          <a:no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289460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5713426"/>
          </a:xfrm>
        </p:spPr>
        <p:txBody>
          <a:bodyPr>
            <a:spAutoFit/>
          </a:bodyPr>
          <a:lstStyle/>
          <a:p>
            <a:pPr algn="l">
              <a:lnSpc>
                <a:spcPct val="110000"/>
              </a:lnSpc>
            </a:pPr>
            <a:endParaRPr lang="en-US" sz="3000" b="1" dirty="0">
              <a:latin typeface="+mj-lt"/>
            </a:endParaRPr>
          </a:p>
          <a:p>
            <a:pPr marL="457200" indent="-457200" algn="l">
              <a:lnSpc>
                <a:spcPct val="110000"/>
              </a:lnSpc>
              <a:buFont typeface="Wingdings" panose="05000000000000000000" pitchFamily="2" charset="2"/>
              <a:buChar char="§"/>
            </a:pPr>
            <a:r>
              <a:rPr lang="en-US" sz="3000" dirty="0">
                <a:latin typeface="+mj-lt"/>
              </a:rPr>
              <a:t>Click on </a:t>
            </a:r>
            <a:r>
              <a:rPr lang="en-US" sz="3000" b="1" dirty="0">
                <a:latin typeface="+mj-lt"/>
              </a:rPr>
              <a:t>ACT ON SELECTED</a:t>
            </a:r>
            <a:r>
              <a:rPr lang="en-US" sz="3000" dirty="0">
                <a:latin typeface="+mj-lt"/>
              </a:rPr>
              <a:t> at bottom of page; then click </a:t>
            </a:r>
            <a:r>
              <a:rPr lang="en-US" sz="3000" b="1" dirty="0">
                <a:latin typeface="+mj-lt"/>
              </a:rPr>
              <a:t>CATEGORIZE</a:t>
            </a:r>
            <a:r>
              <a:rPr lang="en-US" sz="3000" dirty="0">
                <a:latin typeface="+mj-lt"/>
              </a:rPr>
              <a:t> from the drop down menu.</a:t>
            </a:r>
          </a:p>
          <a:p>
            <a:pPr algn="l">
              <a:lnSpc>
                <a:spcPct val="110000"/>
              </a:lnSpc>
            </a:pPr>
            <a:endParaRPr lang="en-US" sz="3000" b="1" dirty="0">
              <a:latin typeface="+mj-lt"/>
            </a:endParaRPr>
          </a:p>
          <a:p>
            <a:pPr algn="l">
              <a:lnSpc>
                <a:spcPct val="110000"/>
              </a:lnSpc>
            </a:pPr>
            <a:endParaRPr lang="en-US" sz="3000" b="1" dirty="0">
              <a:latin typeface="+mj-lt"/>
            </a:endParaRPr>
          </a:p>
          <a:p>
            <a:pPr algn="l">
              <a:lnSpc>
                <a:spcPct val="110000"/>
              </a:lnSpc>
            </a:pPr>
            <a:endParaRPr lang="en-US" sz="3000" dirty="0">
              <a:latin typeface="+mj-lt"/>
            </a:endParaRPr>
          </a:p>
          <a:p>
            <a:pPr algn="l"/>
            <a:endParaRPr lang="en-US" sz="3000" dirty="0">
              <a:latin typeface="+mj-lt"/>
            </a:endParaRPr>
          </a:p>
          <a:p>
            <a:pPr algn="l"/>
            <a:endParaRPr lang="en-US" sz="3000" dirty="0">
              <a:latin typeface="+mj-lt"/>
            </a:endParaRPr>
          </a:p>
          <a:p>
            <a:pPr algn="l"/>
            <a:endParaRPr lang="en-US" sz="3000" dirty="0">
              <a:latin typeface="+mj-lt"/>
            </a:endParaRPr>
          </a:p>
          <a:p>
            <a:pPr algn="l"/>
            <a:r>
              <a:rPr lang="en-US" sz="3000" dirty="0">
                <a:latin typeface="+mj-lt"/>
              </a:rPr>
              <a:t> </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Select Students to Exclude (cont.)</a:t>
            </a:r>
          </a:p>
        </p:txBody>
      </p:sp>
      <p:sp>
        <p:nvSpPr>
          <p:cNvPr id="6" name="Subtitle 2"/>
          <p:cNvSpPr txBox="1">
            <a:spLocks/>
          </p:cNvSpPr>
          <p:nvPr/>
        </p:nvSpPr>
        <p:spPr>
          <a:xfrm>
            <a:off x="1850202" y="1732868"/>
            <a:ext cx="20333937" cy="1626558"/>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pic>
        <p:nvPicPr>
          <p:cNvPr id="7" name="Picture 6"/>
          <p:cNvPicPr>
            <a:picLocks noChangeAspect="1"/>
          </p:cNvPicPr>
          <p:nvPr/>
        </p:nvPicPr>
        <p:blipFill>
          <a:blip r:embed="rId3"/>
          <a:stretch>
            <a:fillRect/>
          </a:stretch>
        </p:blipFill>
        <p:spPr>
          <a:xfrm>
            <a:off x="3218553" y="4953439"/>
            <a:ext cx="16968818" cy="2361772"/>
          </a:xfrm>
          <a:prstGeom prst="rect">
            <a:avLst/>
          </a:prstGeom>
          <a:ln>
            <a:solidFill>
              <a:schemeClr val="tx1"/>
            </a:solidFill>
          </a:ln>
        </p:spPr>
      </p:pic>
      <p:sp>
        <p:nvSpPr>
          <p:cNvPr id="2" name="Rectangle 1"/>
          <p:cNvSpPr/>
          <p:nvPr/>
        </p:nvSpPr>
        <p:spPr>
          <a:xfrm>
            <a:off x="14332225" y="5406884"/>
            <a:ext cx="5546036" cy="1769168"/>
          </a:xfrm>
          <a:prstGeom prst="rect">
            <a:avLst/>
          </a:prstGeom>
          <a:noFill/>
          <a:ln w="762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Open Sans Light"/>
            </a:endParaRPr>
          </a:p>
        </p:txBody>
      </p:sp>
    </p:spTree>
    <p:extLst>
      <p:ext uri="{BB962C8B-B14F-4D97-AF65-F5344CB8AC3E}">
        <p14:creationId xmlns:p14="http://schemas.microsoft.com/office/powerpoint/2010/main" val="3375539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9222078"/>
          </a:xfrm>
        </p:spPr>
        <p:txBody>
          <a:bodyPr>
            <a:spAutoFit/>
          </a:bodyPr>
          <a:lstStyle/>
          <a:p>
            <a:pPr marL="457200" indent="-457200" algn="l">
              <a:buFont typeface="Wingdings" panose="05000000000000000000" pitchFamily="2" charset="2"/>
              <a:buChar char="§"/>
            </a:pPr>
            <a:r>
              <a:rPr lang="en-US" sz="3000" dirty="0">
                <a:latin typeface="+mj-lt"/>
                <a:cs typeface="Tisa Offc"/>
              </a:rPr>
              <a:t>The Categorize Selected Screen appears.</a:t>
            </a:r>
            <a:endParaRPr lang="en-US" sz="3000" dirty="0"/>
          </a:p>
          <a:p>
            <a:pPr algn="l"/>
            <a:r>
              <a:rPr lang="en-US" sz="3000" b="1" dirty="0">
                <a:solidFill>
                  <a:srgbClr val="C00000"/>
                </a:solidFill>
              </a:rPr>
              <a:t>IMPORTANT</a:t>
            </a:r>
            <a:r>
              <a:rPr lang="en-US" sz="3000" dirty="0">
                <a:solidFill>
                  <a:srgbClr val="C00000"/>
                </a:solidFill>
              </a:rPr>
              <a:t>:  This process is irreversible, and you will no longer be able to view the selected applicants.</a:t>
            </a: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r>
              <a:rPr lang="en-US" sz="3000" dirty="0">
                <a:latin typeface="+mj-lt"/>
                <a:cs typeface="Tisa Offc"/>
              </a:rPr>
              <a:t>Click on the </a:t>
            </a:r>
            <a:r>
              <a:rPr lang="en-US" sz="3000" b="1" dirty="0">
                <a:latin typeface="+mj-lt"/>
                <a:cs typeface="Tisa Offc"/>
              </a:rPr>
              <a:t>CHOOSE A CATEGORY</a:t>
            </a:r>
            <a:r>
              <a:rPr lang="en-US" sz="3000" dirty="0">
                <a:latin typeface="+mj-lt"/>
                <a:cs typeface="Tisa Offc"/>
              </a:rPr>
              <a:t> drop-down list.</a:t>
            </a: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Categorize the Review List</a:t>
            </a:r>
          </a:p>
        </p:txBody>
      </p:sp>
    </p:spTree>
    <p:extLst>
      <p:ext uri="{BB962C8B-B14F-4D97-AF65-F5344CB8AC3E}">
        <p14:creationId xmlns:p14="http://schemas.microsoft.com/office/powerpoint/2010/main" val="2651127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9729910"/>
          </a:xfrm>
        </p:spPr>
        <p:txBody>
          <a:bodyPr>
            <a:spAutoFit/>
          </a:bodyPr>
          <a:lstStyle/>
          <a:p>
            <a:pPr marL="457200" indent="-457200" algn="l">
              <a:lnSpc>
                <a:spcPct val="110000"/>
              </a:lnSpc>
              <a:buFont typeface="Wingdings" charset="2"/>
              <a:buChar char="§"/>
            </a:pPr>
            <a:r>
              <a:rPr lang="en-US" sz="3000" dirty="0">
                <a:latin typeface="+mj-lt"/>
                <a:cs typeface="Tisa Offc"/>
              </a:rPr>
              <a:t>Select </a:t>
            </a:r>
            <a:r>
              <a:rPr lang="en-US" sz="3000" b="1" dirty="0">
                <a:latin typeface="+mj-lt"/>
                <a:cs typeface="Tisa Offc"/>
              </a:rPr>
              <a:t>CHAIR DECLINED</a:t>
            </a:r>
            <a:r>
              <a:rPr lang="en-US" sz="3000" dirty="0">
                <a:latin typeface="+mj-lt"/>
                <a:cs typeface="Tisa Offc"/>
              </a:rPr>
              <a:t> from the drop-down list.</a:t>
            </a: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charset="2"/>
              <a:buChar char="§"/>
            </a:pPr>
            <a:endParaRPr lang="en-US" sz="3000" dirty="0">
              <a:latin typeface="+mj-lt"/>
              <a:cs typeface="Tisa Offc"/>
            </a:endParaRPr>
          </a:p>
          <a:p>
            <a:pPr marL="457200" indent="-457200" algn="l">
              <a:lnSpc>
                <a:spcPct val="110000"/>
              </a:lnSpc>
              <a:buFont typeface="Wingdings" panose="05000000000000000000" pitchFamily="2" charset="2"/>
              <a:buChar char="§"/>
            </a:pPr>
            <a:r>
              <a:rPr lang="en-US" sz="3000" dirty="0">
                <a:latin typeface="+mj-lt"/>
                <a:cs typeface="Tisa Offc"/>
              </a:rPr>
              <a:t>Click </a:t>
            </a:r>
            <a:r>
              <a:rPr lang="en-US" sz="3000" b="1" dirty="0">
                <a:latin typeface="+mj-lt"/>
                <a:cs typeface="Tisa Offc"/>
              </a:rPr>
              <a:t>CATEGORIZE</a:t>
            </a:r>
            <a:r>
              <a:rPr lang="en-US" sz="3000" dirty="0">
                <a:latin typeface="+mj-lt"/>
                <a:cs typeface="Tisa Offc"/>
              </a:rPr>
              <a:t> button.</a:t>
            </a:r>
          </a:p>
          <a:p>
            <a:pPr marL="457200" indent="-457200" algn="l">
              <a:lnSpc>
                <a:spcPct val="110000"/>
              </a:lnSpc>
              <a:buFont typeface="Wingdings" panose="05000000000000000000" pitchFamily="2" charset="2"/>
              <a:buChar char="§"/>
            </a:pPr>
            <a:endParaRPr lang="en-US" sz="3000" dirty="0">
              <a:latin typeface="+mj-lt"/>
              <a:cs typeface="Tisa Offc"/>
            </a:endParaRPr>
          </a:p>
          <a:p>
            <a:pPr marL="457200" indent="-457200" algn="l">
              <a:lnSpc>
                <a:spcPct val="110000"/>
              </a:lnSpc>
              <a:buFont typeface="Wingdings" panose="05000000000000000000" pitchFamily="2" charset="2"/>
              <a:buChar char="§"/>
            </a:pPr>
            <a:endParaRPr lang="en-US" sz="3000" dirty="0">
              <a:latin typeface="+mj-lt"/>
              <a:cs typeface="Tisa Offc"/>
            </a:endParaRPr>
          </a:p>
          <a:p>
            <a:pPr marL="457200" indent="-457200" algn="l">
              <a:lnSpc>
                <a:spcPct val="110000"/>
              </a:lnSpc>
              <a:buFont typeface="Wingdings" panose="05000000000000000000" pitchFamily="2" charset="2"/>
              <a:buChar char="§"/>
            </a:pPr>
            <a:endParaRPr lang="en-US" sz="3000" dirty="0">
              <a:latin typeface="+mj-lt"/>
              <a:cs typeface="Tisa Offc"/>
            </a:endParaRPr>
          </a:p>
          <a:p>
            <a:pPr marL="457200" indent="-457200" algn="l">
              <a:lnSpc>
                <a:spcPct val="110000"/>
              </a:lnSpc>
              <a:buFont typeface="Wingdings" panose="05000000000000000000" pitchFamily="2" charset="2"/>
              <a:buChar char="§"/>
            </a:pPr>
            <a:endParaRPr lang="en-US" sz="3000" dirty="0">
              <a:latin typeface="+mj-lt"/>
              <a:cs typeface="Tisa Offc"/>
            </a:endParaRPr>
          </a:p>
          <a:p>
            <a:pPr marL="457200" indent="-457200" algn="l">
              <a:lnSpc>
                <a:spcPct val="110000"/>
              </a:lnSpc>
              <a:buFont typeface="Wingdings" panose="05000000000000000000" pitchFamily="2" charset="2"/>
              <a:buChar char="§"/>
            </a:pPr>
            <a:endParaRPr lang="en-US" sz="3000" dirty="0">
              <a:latin typeface="+mj-lt"/>
              <a:cs typeface="Tisa Offc"/>
            </a:endParaRPr>
          </a:p>
          <a:p>
            <a:pPr marL="457200" indent="-457200" algn="l">
              <a:lnSpc>
                <a:spcPct val="110000"/>
              </a:lnSpc>
              <a:buFont typeface="Wingdings" panose="05000000000000000000" pitchFamily="2" charset="2"/>
              <a:buChar char="§"/>
            </a:pPr>
            <a:endParaRPr lang="en-US" sz="3000" dirty="0">
              <a:latin typeface="+mj-lt"/>
              <a:cs typeface="Tisa Offc"/>
            </a:endParaRPr>
          </a:p>
          <a:p>
            <a:pPr algn="l">
              <a:lnSpc>
                <a:spcPct val="110000"/>
              </a:lnSpc>
            </a:pPr>
            <a:r>
              <a:rPr lang="en-US" sz="3000" b="1" dirty="0">
                <a:solidFill>
                  <a:srgbClr val="C00000"/>
                </a:solidFill>
              </a:rPr>
              <a:t>IMPORTANT REMINDER</a:t>
            </a:r>
            <a:r>
              <a:rPr lang="en-US" sz="3000" dirty="0">
                <a:solidFill>
                  <a:srgbClr val="C00000"/>
                </a:solidFill>
              </a:rPr>
              <a:t>:  This process is irreversible, and you will no longer be able to view the selected applicants.</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Categorize the Review List</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Optional Activity</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002" y="3703568"/>
            <a:ext cx="11310543" cy="393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002" y="8480722"/>
            <a:ext cx="11310543" cy="281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9786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571984"/>
            <a:ext cx="20655937" cy="10614767"/>
          </a:xfrm>
        </p:spPr>
        <p:txBody>
          <a:bodyPr>
            <a:spAutoFit/>
          </a:bodyPr>
          <a:lstStyle/>
          <a:p>
            <a:pPr marL="457200" indent="-457200" algn="just">
              <a:lnSpc>
                <a:spcPct val="110000"/>
              </a:lnSpc>
              <a:buFont typeface="Wingdings" charset="2"/>
              <a:buChar char="§"/>
            </a:pPr>
            <a:r>
              <a:rPr lang="en-US" sz="3500" b="1" dirty="0">
                <a:latin typeface="+mj-lt"/>
                <a:cs typeface="Tisa Offc"/>
              </a:rPr>
              <a:t>Navigation &amp; Logging In</a:t>
            </a:r>
          </a:p>
          <a:p>
            <a:pPr marL="1658944" lvl="1" indent="-571500" algn="just">
              <a:lnSpc>
                <a:spcPct val="110000"/>
              </a:lnSpc>
              <a:buFont typeface="Wingdings" panose="05000000000000000000" pitchFamily="2" charset="2"/>
              <a:buChar char="§"/>
            </a:pPr>
            <a:r>
              <a:rPr lang="en-US" sz="3500" dirty="0">
                <a:latin typeface="+mj-lt"/>
                <a:cs typeface="Tisa Offc"/>
              </a:rPr>
              <a:t>How to log into the system.  Set up password for non Cal State LA personnel</a:t>
            </a:r>
          </a:p>
          <a:p>
            <a:pPr marL="1658944" lvl="1" indent="-571500" algn="just">
              <a:lnSpc>
                <a:spcPct val="110000"/>
              </a:lnSpc>
              <a:buFont typeface="Wingdings" panose="05000000000000000000" pitchFamily="2" charset="2"/>
              <a:buChar char="§"/>
            </a:pPr>
            <a:r>
              <a:rPr lang="en-US" sz="3500" dirty="0">
                <a:latin typeface="+mj-lt"/>
                <a:cs typeface="Tisa Offc"/>
              </a:rPr>
              <a:t>Navigating the scholarship system</a:t>
            </a:r>
          </a:p>
          <a:p>
            <a:pPr marL="457200" indent="-457200" algn="just">
              <a:lnSpc>
                <a:spcPct val="110000"/>
              </a:lnSpc>
              <a:buFont typeface="Wingdings" charset="2"/>
              <a:buChar char="§"/>
            </a:pPr>
            <a:r>
              <a:rPr lang="en-US" sz="3500" b="1" dirty="0">
                <a:latin typeface="+mj-lt"/>
                <a:cs typeface="Tisa Offc"/>
              </a:rPr>
              <a:t>Scholarship Chair</a:t>
            </a:r>
          </a:p>
          <a:p>
            <a:pPr marL="1544644" lvl="1" indent="-457200" algn="just">
              <a:lnSpc>
                <a:spcPct val="110000"/>
              </a:lnSpc>
              <a:buFont typeface="Wingdings" charset="2"/>
              <a:buChar char="§"/>
            </a:pPr>
            <a:r>
              <a:rPr lang="en-US" sz="3500" dirty="0">
                <a:latin typeface="+mn-lt"/>
                <a:cs typeface="Tisa Offc"/>
              </a:rPr>
              <a:t>Creating custom reports to filter and sort the applicants and export lists</a:t>
            </a:r>
          </a:p>
          <a:p>
            <a:pPr marL="1544644" lvl="1" indent="-457200" algn="just">
              <a:lnSpc>
                <a:spcPct val="110000"/>
              </a:lnSpc>
              <a:buFont typeface="Wingdings" charset="2"/>
              <a:buChar char="§"/>
            </a:pPr>
            <a:r>
              <a:rPr lang="en-US" sz="3500" dirty="0">
                <a:latin typeface="+mn-lt"/>
                <a:cs typeface="Tisa Offc"/>
              </a:rPr>
              <a:t>Options for handling large applicant pools</a:t>
            </a:r>
          </a:p>
          <a:p>
            <a:pPr marL="1544644" lvl="1" indent="-457200" algn="just">
              <a:lnSpc>
                <a:spcPct val="110000"/>
              </a:lnSpc>
              <a:buFont typeface="Wingdings" charset="2"/>
              <a:buChar char="§"/>
            </a:pPr>
            <a:r>
              <a:rPr lang="en-US" sz="3500" dirty="0">
                <a:latin typeface="+mn-lt"/>
                <a:cs typeface="Tisa Offc"/>
              </a:rPr>
              <a:t>Determining the recipients and notifying the Financial Aid Office of award winners</a:t>
            </a:r>
          </a:p>
          <a:p>
            <a:pPr marL="457200" indent="-457200" algn="just">
              <a:lnSpc>
                <a:spcPct val="110000"/>
              </a:lnSpc>
              <a:buFont typeface="Wingdings" charset="2"/>
              <a:buChar char="§"/>
            </a:pPr>
            <a:r>
              <a:rPr lang="en-US" sz="3500" b="1" dirty="0">
                <a:latin typeface="+mj-lt"/>
                <a:cs typeface="Tisa Offc"/>
              </a:rPr>
              <a:t>Reviewers</a:t>
            </a:r>
          </a:p>
          <a:p>
            <a:pPr marL="1544644" lvl="1" indent="-457200" algn="just">
              <a:lnSpc>
                <a:spcPct val="110000"/>
              </a:lnSpc>
              <a:buFont typeface="Wingdings" panose="05000000000000000000" pitchFamily="2" charset="2"/>
              <a:buChar char="§"/>
            </a:pPr>
            <a:r>
              <a:rPr lang="en-US" sz="3500" dirty="0">
                <a:latin typeface="+mj-lt"/>
                <a:cs typeface="Tisa Offc"/>
              </a:rPr>
              <a:t>The application process</a:t>
            </a:r>
          </a:p>
          <a:p>
            <a:pPr marL="1544644" lvl="1" indent="-457200" algn="just">
              <a:lnSpc>
                <a:spcPct val="110000"/>
              </a:lnSpc>
              <a:buFont typeface="Wingdings" panose="05000000000000000000" pitchFamily="2" charset="2"/>
              <a:buChar char="§"/>
            </a:pPr>
            <a:r>
              <a:rPr lang="en-US" sz="3500" dirty="0">
                <a:latin typeface="+mj-lt"/>
                <a:cs typeface="Tisa Offc"/>
              </a:rPr>
              <a:t>Review scholarship applications</a:t>
            </a:r>
          </a:p>
          <a:p>
            <a:pPr marL="1544644" lvl="1" indent="-457200" algn="just">
              <a:lnSpc>
                <a:spcPct val="110000"/>
              </a:lnSpc>
              <a:buFont typeface="Wingdings" panose="05000000000000000000" pitchFamily="2" charset="2"/>
              <a:buChar char="§"/>
            </a:pPr>
            <a:r>
              <a:rPr lang="en-US" sz="3500" dirty="0">
                <a:latin typeface="+mj-lt"/>
                <a:cs typeface="Tisa Offc"/>
              </a:rPr>
              <a:t>Scoring the reviews</a:t>
            </a:r>
          </a:p>
          <a:p>
            <a:pPr marL="457200" indent="-457200" algn="just">
              <a:lnSpc>
                <a:spcPct val="110000"/>
              </a:lnSpc>
              <a:buFont typeface="Wingdings" charset="2"/>
              <a:buChar char="§"/>
            </a:pPr>
            <a:r>
              <a:rPr lang="en-US" sz="3500" b="1" dirty="0">
                <a:latin typeface="+mj-lt"/>
                <a:cs typeface="Tisa Offc"/>
              </a:rPr>
              <a:t>Timeline Review and Contacts</a:t>
            </a:r>
          </a:p>
          <a:p>
            <a:pPr marL="1544644" lvl="1" indent="-457200" algn="just">
              <a:lnSpc>
                <a:spcPct val="110000"/>
              </a:lnSpc>
              <a:buFont typeface="Wingdings" panose="05000000000000000000" pitchFamily="2" charset="2"/>
              <a:buChar char="§"/>
            </a:pPr>
            <a:r>
              <a:rPr lang="en-US" sz="3500" dirty="0">
                <a:latin typeface="+mj-lt"/>
                <a:cs typeface="Tisa Offc"/>
              </a:rPr>
              <a:t>Scholarship Timeline</a:t>
            </a:r>
          </a:p>
          <a:p>
            <a:pPr marL="1544644" lvl="1" indent="-457200" algn="just">
              <a:lnSpc>
                <a:spcPct val="110000"/>
              </a:lnSpc>
              <a:buFont typeface="Wingdings" panose="05000000000000000000" pitchFamily="2" charset="2"/>
              <a:buChar char="§"/>
            </a:pPr>
            <a:r>
              <a:rPr lang="en-US" sz="3500" dirty="0">
                <a:latin typeface="+mj-lt"/>
                <a:cs typeface="Tisa Offc"/>
              </a:rPr>
              <a:t>List of Scholarship Liaisons</a:t>
            </a:r>
          </a:p>
          <a:p>
            <a:pPr marL="1544644" lvl="1" indent="-457200" algn="just">
              <a:lnSpc>
                <a:spcPct val="110000"/>
              </a:lnSpc>
              <a:buFont typeface="Wingdings" panose="05000000000000000000" pitchFamily="2" charset="2"/>
              <a:buChar char="§"/>
            </a:pPr>
            <a:r>
              <a:rPr lang="en-US" sz="3500" dirty="0" err="1">
                <a:latin typeface="+mj-lt"/>
                <a:cs typeface="Tisa Offc"/>
              </a:rPr>
              <a:t>Blackbaud</a:t>
            </a:r>
            <a:r>
              <a:rPr lang="en-US" sz="3500" dirty="0">
                <a:latin typeface="+mj-lt"/>
                <a:cs typeface="Tisa Offc"/>
              </a:rPr>
              <a:t> Technical Assistance</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Training Objectives</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solidFill>
                  <a:srgbClr val="4A4F55"/>
                </a:solidFill>
                <a:latin typeface="Tisa Offc"/>
                <a:cs typeface="Tisa Offc"/>
              </a:rPr>
              <a:t>Cal State LA Scholarship System Participants will be able to:</a:t>
            </a:r>
          </a:p>
        </p:txBody>
      </p:sp>
    </p:spTree>
    <p:extLst>
      <p:ext uri="{BB962C8B-B14F-4D97-AF65-F5344CB8AC3E}">
        <p14:creationId xmlns:p14="http://schemas.microsoft.com/office/powerpoint/2010/main" val="16523355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1902382"/>
          </a:xfrm>
        </p:spPr>
        <p:txBody>
          <a:bodyPr>
            <a:spAutoFit/>
          </a:bodyPr>
          <a:lstStyle/>
          <a:p>
            <a:pPr marL="457200" indent="-457200" algn="l">
              <a:lnSpc>
                <a:spcPct val="110000"/>
              </a:lnSpc>
              <a:buFont typeface="Wingdings" charset="2"/>
              <a:buChar char="§"/>
            </a:pPr>
            <a:r>
              <a:rPr lang="en-US" sz="3000" dirty="0">
                <a:latin typeface="+mj-lt"/>
                <a:cs typeface="Tisa Offc"/>
              </a:rPr>
              <a:t>The screen will refresh, indicating that the number applications you selected will be categorized.</a:t>
            </a:r>
          </a:p>
          <a:p>
            <a:pPr marL="457200" indent="-457200" algn="l">
              <a:lnSpc>
                <a:spcPct val="110000"/>
              </a:lnSpc>
              <a:buFont typeface="Wingdings" charset="2"/>
              <a:buChar char="§"/>
            </a:pPr>
            <a:r>
              <a:rPr lang="en-US" sz="3000" dirty="0">
                <a:latin typeface="+mj-lt"/>
                <a:cs typeface="Tisa Offc"/>
              </a:rPr>
              <a:t>Note:  If the page has more than 50 applications, you have to repeat the process for each page.</a:t>
            </a:r>
          </a:p>
          <a:p>
            <a:pPr marL="457200" indent="-457200" algn="l">
              <a:lnSpc>
                <a:spcPct val="110000"/>
              </a:lnSpc>
              <a:buFont typeface="Wingdings" charset="2"/>
              <a:buChar char="§"/>
            </a:pPr>
            <a:r>
              <a:rPr lang="en-US" sz="3000" dirty="0">
                <a:latin typeface="+mj-lt"/>
                <a:cs typeface="Tisa Offc"/>
              </a:rPr>
              <a:t>Reviewers will now only see the remaining applicants.</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Chair Reviewer:  Categorize the Review List (cont.)</a:t>
            </a:r>
          </a:p>
        </p:txBody>
      </p:sp>
      <p:sp>
        <p:nvSpPr>
          <p:cNvPr id="6" name="Subtitle 2"/>
          <p:cNvSpPr txBox="1">
            <a:spLocks/>
          </p:cNvSpPr>
          <p:nvPr/>
        </p:nvSpPr>
        <p:spPr>
          <a:xfrm>
            <a:off x="1850202" y="1732868"/>
            <a:ext cx="116597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US" sz="3100" i="1" dirty="0">
              <a:solidFill>
                <a:srgbClr val="4A4F55"/>
              </a:solidFill>
              <a:latin typeface="Tisa Offc"/>
              <a:cs typeface="Tisa Offc"/>
            </a:endParaRPr>
          </a:p>
        </p:txBody>
      </p:sp>
      <p:pic>
        <p:nvPicPr>
          <p:cNvPr id="8194" name="Picture 2" descr="C:\Users\neleppez\AppData\Local\Temp\SNAGHTML12cfd8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608" y="5358209"/>
            <a:ext cx="15073705" cy="62844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566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2029" y="4078275"/>
            <a:ext cx="22012508" cy="1508712"/>
          </a:xfrm>
        </p:spPr>
        <p:txBody>
          <a:bodyPr/>
          <a:lstStyle/>
          <a:p>
            <a:r>
              <a:rPr lang="en-US" sz="8800" b="1" dirty="0">
                <a:solidFill>
                  <a:srgbClr val="FFFFFF"/>
                </a:solidFill>
                <a:latin typeface="Tisa Offc"/>
                <a:cs typeface="Tisa Offc"/>
              </a:rPr>
              <a:t>Scholarship Reviewer Training</a:t>
            </a: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35068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2368766"/>
            <a:ext cx="20655937" cy="4836262"/>
          </a:xfrm>
        </p:spPr>
        <p:txBody>
          <a:bodyPr wrap="square">
            <a:spAutoFit/>
          </a:bodyPr>
          <a:lstStyle/>
          <a:p>
            <a:pPr marL="457200" indent="-457200" algn="just">
              <a:lnSpc>
                <a:spcPct val="110000"/>
              </a:lnSpc>
              <a:buFont typeface="Wingdings" charset="2"/>
              <a:buChar char="§"/>
            </a:pPr>
            <a:r>
              <a:rPr lang="en-US" sz="3000" dirty="0">
                <a:latin typeface="+mn-lt"/>
                <a:cs typeface="Tisa Offc"/>
              </a:rPr>
              <a:t>Your </a:t>
            </a:r>
            <a:r>
              <a:rPr lang="en-US" sz="3000" dirty="0">
                <a:latin typeface="+mn-lt"/>
              </a:rPr>
              <a:t>name will be visible in on the left right hand corner of the highlighted bar.  Click on the drop down menu as you hover over your name and select your role which will be </a:t>
            </a:r>
            <a:r>
              <a:rPr lang="en-US" sz="3000" b="1" dirty="0">
                <a:latin typeface="+mn-lt"/>
              </a:rPr>
              <a:t>REVIEWER</a:t>
            </a:r>
            <a:r>
              <a:rPr lang="en-US" sz="3000" dirty="0">
                <a:latin typeface="+mn-lt"/>
              </a:rPr>
              <a:t>:  </a:t>
            </a:r>
          </a:p>
          <a:p>
            <a:pPr algn="just">
              <a:lnSpc>
                <a:spcPct val="110000"/>
              </a:lnSpc>
            </a:pPr>
            <a:endParaRPr lang="en-US" sz="3000" b="1" dirty="0">
              <a:latin typeface="+mn-lt"/>
              <a:cs typeface="Tisa Offc"/>
            </a:endParaRPr>
          </a:p>
          <a:p>
            <a:pPr algn="just">
              <a:lnSpc>
                <a:spcPct val="110000"/>
              </a:lnSpc>
            </a:pPr>
            <a:endParaRPr lang="en-US" sz="3000" b="1" dirty="0">
              <a:latin typeface="+mn-lt"/>
              <a:cs typeface="Tisa Offc"/>
            </a:endParaRPr>
          </a:p>
          <a:p>
            <a:pPr algn="just">
              <a:lnSpc>
                <a:spcPct val="110000"/>
              </a:lnSpc>
            </a:pPr>
            <a:endParaRPr lang="en-US" sz="3000"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latin typeface="FuturaBT Book"/>
                <a:cs typeface="FuturaBT Book"/>
              </a:rPr>
              <a:t>Reviewing the Applications</a:t>
            </a:r>
          </a:p>
        </p:txBody>
      </p:sp>
      <p:sp>
        <p:nvSpPr>
          <p:cNvPr id="14" name="Subtitle 2"/>
          <p:cNvSpPr txBox="1">
            <a:spLocks/>
          </p:cNvSpPr>
          <p:nvPr/>
        </p:nvSpPr>
        <p:spPr>
          <a:xfrm>
            <a:off x="1850202" y="1732868"/>
            <a:ext cx="15056470"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latin typeface="Tisa Offc"/>
                <a:cs typeface="Tisa Offc"/>
              </a:rPr>
              <a:t>Which applicants will you see and how to select applications for review</a:t>
            </a:r>
          </a:p>
        </p:txBody>
      </p:sp>
      <p:pic>
        <p:nvPicPr>
          <p:cNvPr id="6" name="Picture 5"/>
          <p:cNvPicPr>
            <a:picLocks noChangeAspect="1"/>
          </p:cNvPicPr>
          <p:nvPr/>
        </p:nvPicPr>
        <p:blipFill>
          <a:blip r:embed="rId2"/>
          <a:stretch>
            <a:fillRect/>
          </a:stretch>
        </p:blipFill>
        <p:spPr>
          <a:xfrm>
            <a:off x="11430067" y="3212683"/>
            <a:ext cx="11872777" cy="3683236"/>
          </a:xfrm>
          <a:prstGeom prst="rect">
            <a:avLst/>
          </a:prstGeom>
          <a:ln>
            <a:solidFill>
              <a:schemeClr val="bg2"/>
            </a:solidFill>
          </a:ln>
        </p:spPr>
      </p:pic>
      <p:sp>
        <p:nvSpPr>
          <p:cNvPr id="13" name="Oval 12"/>
          <p:cNvSpPr/>
          <p:nvPr/>
        </p:nvSpPr>
        <p:spPr>
          <a:xfrm>
            <a:off x="20094381" y="5112026"/>
            <a:ext cx="1504336" cy="642016"/>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906670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latin typeface="FuturaBT Book"/>
                <a:cs typeface="FuturaBT Book"/>
              </a:rPr>
              <a:t>Reviewing the Applications Continued…</a:t>
            </a:r>
          </a:p>
        </p:txBody>
      </p:sp>
      <p:sp>
        <p:nvSpPr>
          <p:cNvPr id="6" name="Rectangle 5"/>
          <p:cNvSpPr/>
          <p:nvPr/>
        </p:nvSpPr>
        <p:spPr>
          <a:xfrm flipH="1">
            <a:off x="4199860" y="6751675"/>
            <a:ext cx="929368" cy="2376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pic>
        <p:nvPicPr>
          <p:cNvPr id="7" name="Picture 6">
            <a:hlinkClick r:id="rId3"/>
          </p:cNvPr>
          <p:cNvPicPr>
            <a:picLocks noChangeAspect="1"/>
          </p:cNvPicPr>
          <p:nvPr/>
        </p:nvPicPr>
        <p:blipFill>
          <a:blip r:embed="rId4"/>
          <a:stretch>
            <a:fillRect/>
          </a:stretch>
        </p:blipFill>
        <p:spPr>
          <a:xfrm>
            <a:off x="9653375" y="2479986"/>
            <a:ext cx="12904762" cy="9704762"/>
          </a:xfrm>
          <a:prstGeom prst="rect">
            <a:avLst/>
          </a:prstGeom>
        </p:spPr>
      </p:pic>
      <p:sp>
        <p:nvSpPr>
          <p:cNvPr id="11" name="Right Arrow 10"/>
          <p:cNvSpPr/>
          <p:nvPr/>
        </p:nvSpPr>
        <p:spPr>
          <a:xfrm>
            <a:off x="1829038" y="2443769"/>
            <a:ext cx="7657862" cy="9704761"/>
          </a:xfrm>
          <a:prstGeom prst="rightArrow">
            <a:avLst>
              <a:gd name="adj1" fmla="val 50000"/>
              <a:gd name="adj2" fmla="val 487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2" name="TextBox 11"/>
          <p:cNvSpPr txBox="1"/>
          <p:nvPr/>
        </p:nvSpPr>
        <p:spPr>
          <a:xfrm>
            <a:off x="1121902" y="4845558"/>
            <a:ext cx="7615190" cy="5016758"/>
          </a:xfrm>
          <a:prstGeom prst="rect">
            <a:avLst/>
          </a:prstGeom>
          <a:noFill/>
        </p:spPr>
        <p:txBody>
          <a:bodyPr wrap="square" rtlCol="0">
            <a:spAutoFit/>
          </a:bodyPr>
          <a:lstStyle/>
          <a:p>
            <a:pPr algn="ctr"/>
            <a:r>
              <a:rPr lang="en-US" sz="4000" dirty="0"/>
              <a:t>Click on the image to watch                              a short training (less than 5 minutes) on how to review scholarship applications.</a:t>
            </a:r>
          </a:p>
          <a:p>
            <a:pPr algn="ctr"/>
            <a:r>
              <a:rPr lang="en-US" sz="4000" dirty="0"/>
              <a:t>Please use Google Chrome or Internet Explorer. The video                        may not open properly if                               using Microsoft Edge.</a:t>
            </a:r>
          </a:p>
        </p:txBody>
      </p:sp>
      <p:sp>
        <p:nvSpPr>
          <p:cNvPr id="13" name="TextBox 12"/>
          <p:cNvSpPr txBox="1"/>
          <p:nvPr/>
        </p:nvSpPr>
        <p:spPr>
          <a:xfrm>
            <a:off x="15383435" y="10706100"/>
            <a:ext cx="5895415" cy="215444"/>
          </a:xfrm>
          <a:prstGeom prst="rect">
            <a:avLst/>
          </a:prstGeom>
          <a:noFill/>
        </p:spPr>
        <p:txBody>
          <a:bodyPr wrap="square" rtlCol="0">
            <a:spAutoFit/>
          </a:bodyPr>
          <a:lstStyle/>
          <a:p>
            <a:pPr algn="r"/>
            <a:r>
              <a:rPr lang="en-US" sz="800" dirty="0">
                <a:solidFill>
                  <a:schemeClr val="bg1"/>
                </a:solidFill>
              </a:rPr>
              <a:t>https://www.youtube.com/watch?v=eb7ChNMod18&amp;list=PLALjs-CzkPwoFWFcYQ90BkzEJFTZ6msS5&amp;index=4&amp;t=0s</a:t>
            </a:r>
          </a:p>
        </p:txBody>
      </p:sp>
    </p:spTree>
    <p:extLst>
      <p:ext uri="{BB962C8B-B14F-4D97-AF65-F5344CB8AC3E}">
        <p14:creationId xmlns:p14="http://schemas.microsoft.com/office/powerpoint/2010/main" val="2244364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4619480" y="6053184"/>
            <a:ext cx="12134717"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defTabSz="1087444"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8A8A8D"/>
                </a:solidFill>
                <a:effectLst/>
                <a:uLnTx/>
                <a:uFillTx/>
                <a:latin typeface="FuturaBT Book"/>
                <a:ea typeface="+mj-ea"/>
                <a:cs typeface="FuturaBT Book"/>
              </a:rPr>
              <a:t>Rubric</a:t>
            </a:r>
          </a:p>
        </p:txBody>
      </p:sp>
      <p:sp>
        <p:nvSpPr>
          <p:cNvPr id="2" name="Rectangle 1"/>
          <p:cNvSpPr/>
          <p:nvPr/>
        </p:nvSpPr>
        <p:spPr>
          <a:xfrm>
            <a:off x="5800299" y="8625385"/>
            <a:ext cx="627797" cy="300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4" name="Rectangle 3"/>
          <p:cNvSpPr/>
          <p:nvPr/>
        </p:nvSpPr>
        <p:spPr>
          <a:xfrm>
            <a:off x="5575110" y="9550967"/>
            <a:ext cx="805217" cy="245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9" name="Rectangle 8"/>
          <p:cNvSpPr/>
          <p:nvPr/>
        </p:nvSpPr>
        <p:spPr>
          <a:xfrm>
            <a:off x="6168788" y="10420066"/>
            <a:ext cx="211540" cy="3070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pic>
        <p:nvPicPr>
          <p:cNvPr id="3" name="Picture 2"/>
          <p:cNvPicPr>
            <a:picLocks noChangeAspect="1"/>
          </p:cNvPicPr>
          <p:nvPr/>
        </p:nvPicPr>
        <p:blipFill>
          <a:blip r:embed="rId2"/>
          <a:stretch>
            <a:fillRect/>
          </a:stretch>
        </p:blipFill>
        <p:spPr>
          <a:xfrm>
            <a:off x="2449146" y="116111"/>
            <a:ext cx="10477960" cy="13079775"/>
          </a:xfrm>
          <a:prstGeom prst="rect">
            <a:avLst/>
          </a:prstGeom>
        </p:spPr>
      </p:pic>
    </p:spTree>
    <p:extLst>
      <p:ext uri="{BB962C8B-B14F-4D97-AF65-F5344CB8AC3E}">
        <p14:creationId xmlns:p14="http://schemas.microsoft.com/office/powerpoint/2010/main" val="75761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8" y="2993256"/>
            <a:ext cx="20410182" cy="4928595"/>
          </a:xfrm>
        </p:spPr>
        <p:txBody>
          <a:bodyPr wrap="square">
            <a:spAutoFit/>
          </a:bodyPr>
          <a:lstStyle/>
          <a:p>
            <a:pPr algn="just">
              <a:lnSpc>
                <a:spcPct val="110000"/>
              </a:lnSpc>
            </a:pPr>
            <a:r>
              <a:rPr lang="en-US" sz="3000" dirty="0">
                <a:latin typeface="+mj-lt"/>
              </a:rPr>
              <a:t>Once you have completed the review of all the applications assigned to you, you will see your scores for all the applicants:  </a:t>
            </a:r>
          </a:p>
          <a:p>
            <a:pPr marL="457200" indent="-457200" algn="just">
              <a:lnSpc>
                <a:spcPct val="110000"/>
              </a:lnSpc>
              <a:buFont typeface="Wingdings" charset="2"/>
              <a:buChar char="§"/>
            </a:pPr>
            <a:endParaRPr lang="en-US" sz="3000" dirty="0">
              <a:latin typeface="+mj-lt"/>
            </a:endParaRPr>
          </a:p>
          <a:p>
            <a:pPr marL="457200" indent="-457200" algn="just">
              <a:lnSpc>
                <a:spcPct val="110000"/>
              </a:lnSpc>
              <a:buFont typeface="Wingdings" charset="2"/>
              <a:buChar char="§"/>
            </a:pPr>
            <a:endParaRPr lang="en-US" sz="3000" dirty="0">
              <a:latin typeface="+mj-lt"/>
            </a:endParaRPr>
          </a:p>
          <a:p>
            <a:pPr marL="457200" indent="-457200" algn="just">
              <a:lnSpc>
                <a:spcPct val="110000"/>
              </a:lnSpc>
              <a:buFont typeface="Wingdings" charset="2"/>
              <a:buChar char="§"/>
            </a:pPr>
            <a:endParaRPr lang="en-US" sz="3000" dirty="0">
              <a:latin typeface="+mj-lt"/>
            </a:endParaRPr>
          </a:p>
          <a:p>
            <a:pPr marL="457200" indent="-457200" algn="just">
              <a:lnSpc>
                <a:spcPct val="110000"/>
              </a:lnSpc>
              <a:buFont typeface="Wingdings" charset="2"/>
              <a:buChar char="§"/>
            </a:pPr>
            <a:endParaRPr lang="en-US" sz="3000" dirty="0">
              <a:latin typeface="+mj-lt"/>
            </a:endParaRPr>
          </a:p>
          <a:p>
            <a:pPr marL="457200" indent="-457200" algn="just">
              <a:lnSpc>
                <a:spcPct val="110000"/>
              </a:lnSpc>
              <a:buFont typeface="Wingdings" charset="2"/>
              <a:buChar char="§"/>
            </a:pPr>
            <a:endParaRPr lang="en-US" sz="3000" dirty="0">
              <a:latin typeface="+mj-lt"/>
            </a:endParaRPr>
          </a:p>
          <a:p>
            <a:pPr marL="457200" indent="-457200" algn="just">
              <a:lnSpc>
                <a:spcPct val="110000"/>
              </a:lnSpc>
              <a:buFont typeface="Wingdings" charset="2"/>
              <a:buChar char="§"/>
            </a:pPr>
            <a:endParaRPr lang="en-US" sz="3000" dirty="0">
              <a:latin typeface="+mj-lt"/>
            </a:endParaRPr>
          </a:p>
          <a:p>
            <a:pPr marL="457200" indent="-457200" algn="l">
              <a:lnSpc>
                <a:spcPct val="110000"/>
              </a:lnSpc>
              <a:buFont typeface="Wingdings" charset="2"/>
              <a:buChar char="§"/>
            </a:pPr>
            <a:endParaRPr lang="en-US" sz="3000" dirty="0">
              <a:latin typeface="+mn-lt"/>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algn="l" defTabSz="1087444"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8A8A8D"/>
                </a:solidFill>
                <a:effectLst/>
                <a:uLnTx/>
                <a:uFillTx/>
                <a:latin typeface="FuturaBT Book"/>
                <a:ea typeface="+mj-ea"/>
                <a:cs typeface="FuturaBT Book"/>
              </a:rPr>
              <a:t>Reviewing the Applications Continued…</a:t>
            </a:r>
          </a:p>
        </p:txBody>
      </p:sp>
      <p:sp>
        <p:nvSpPr>
          <p:cNvPr id="6" name="Subtitle 2"/>
          <p:cNvSpPr txBox="1">
            <a:spLocks/>
          </p:cNvSpPr>
          <p:nvPr/>
        </p:nvSpPr>
        <p:spPr>
          <a:xfrm>
            <a:off x="1850202" y="1732868"/>
            <a:ext cx="1689499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US" sz="3100" b="0" i="1" u="none" strike="noStrike" kern="1200" cap="none" spc="0" normalizeH="0" baseline="0" noProof="0" dirty="0">
                <a:ln>
                  <a:noFill/>
                </a:ln>
                <a:solidFill>
                  <a:srgbClr val="4A4F55"/>
                </a:solidFill>
                <a:effectLst/>
                <a:uLnTx/>
                <a:uFillTx/>
                <a:latin typeface="Tisa Offc"/>
                <a:ea typeface="+mn-ea"/>
                <a:cs typeface="Tisa Offc"/>
              </a:rPr>
              <a:t>Scoring each applicant and selecting the finalist(s)</a:t>
            </a:r>
          </a:p>
        </p:txBody>
      </p:sp>
      <p:sp>
        <p:nvSpPr>
          <p:cNvPr id="2" name="Rectangle 1"/>
          <p:cNvSpPr/>
          <p:nvPr/>
        </p:nvSpPr>
        <p:spPr>
          <a:xfrm>
            <a:off x="5800299" y="8625385"/>
            <a:ext cx="627797" cy="300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4" name="Rectangle 3"/>
          <p:cNvSpPr/>
          <p:nvPr/>
        </p:nvSpPr>
        <p:spPr>
          <a:xfrm>
            <a:off x="5581934" y="9515630"/>
            <a:ext cx="586854" cy="245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7" name="Rectangle 6"/>
          <p:cNvSpPr/>
          <p:nvPr/>
        </p:nvSpPr>
        <p:spPr>
          <a:xfrm>
            <a:off x="5936226" y="10420066"/>
            <a:ext cx="611287" cy="252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9" name="Rectangle 8"/>
          <p:cNvSpPr/>
          <p:nvPr/>
        </p:nvSpPr>
        <p:spPr>
          <a:xfrm>
            <a:off x="6168788" y="10420066"/>
            <a:ext cx="211540" cy="3070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pic>
        <p:nvPicPr>
          <p:cNvPr id="13" name="Picture 12"/>
          <p:cNvPicPr>
            <a:picLocks noChangeAspect="1"/>
          </p:cNvPicPr>
          <p:nvPr/>
        </p:nvPicPr>
        <p:blipFill>
          <a:blip r:embed="rId3"/>
          <a:stretch>
            <a:fillRect/>
          </a:stretch>
        </p:blipFill>
        <p:spPr>
          <a:xfrm>
            <a:off x="2153813" y="4296068"/>
            <a:ext cx="21128404" cy="8212923"/>
          </a:xfrm>
          <a:prstGeom prst="rect">
            <a:avLst/>
          </a:prstGeom>
        </p:spPr>
      </p:pic>
    </p:spTree>
    <p:extLst>
      <p:ext uri="{BB962C8B-B14F-4D97-AF65-F5344CB8AC3E}">
        <p14:creationId xmlns:p14="http://schemas.microsoft.com/office/powerpoint/2010/main" val="65200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6609" y="4078275"/>
            <a:ext cx="20136678" cy="1508712"/>
          </a:xfrm>
        </p:spPr>
        <p:txBody>
          <a:bodyPr/>
          <a:lstStyle/>
          <a:p>
            <a:r>
              <a:rPr lang="en-US" sz="8800" b="1" dirty="0">
                <a:solidFill>
                  <a:srgbClr val="FFFFFF"/>
                </a:solidFill>
                <a:latin typeface="Tisa Offc"/>
                <a:cs typeface="Tisa Offc"/>
              </a:rPr>
              <a:t>Determining the Recipients</a:t>
            </a:r>
            <a:br>
              <a:rPr lang="en-US" sz="8800" b="1" dirty="0">
                <a:solidFill>
                  <a:srgbClr val="FFFFFF"/>
                </a:solidFill>
                <a:latin typeface="Tisa Offc"/>
                <a:cs typeface="Tisa Offc"/>
              </a:rPr>
            </a:br>
            <a:r>
              <a:rPr lang="en-US" sz="8800" b="1" dirty="0">
                <a:solidFill>
                  <a:srgbClr val="FFFFFF"/>
                </a:solidFill>
                <a:latin typeface="Tisa Offc"/>
                <a:cs typeface="Tisa Offc"/>
              </a:rPr>
              <a:t>and Notifying the </a:t>
            </a:r>
            <a:br>
              <a:rPr lang="en-US" sz="8800" b="1" dirty="0">
                <a:solidFill>
                  <a:srgbClr val="FFFFFF"/>
                </a:solidFill>
                <a:latin typeface="Tisa Offc"/>
                <a:cs typeface="Tisa Offc"/>
              </a:rPr>
            </a:br>
            <a:r>
              <a:rPr lang="en-US" sz="8800" b="1" dirty="0">
                <a:solidFill>
                  <a:srgbClr val="FFFFFF"/>
                </a:solidFill>
                <a:latin typeface="Tisa Offc"/>
                <a:cs typeface="Tisa Offc"/>
              </a:rPr>
              <a:t>Scholarship Staff</a:t>
            </a: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226700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9" y="2368766"/>
            <a:ext cx="20185142" cy="8832741"/>
          </a:xfrm>
        </p:spPr>
        <p:txBody>
          <a:bodyPr wrap="square">
            <a:spAutoFit/>
          </a:bodyPr>
          <a:lstStyle/>
          <a:p>
            <a:pPr marL="457200" indent="-457200" algn="just">
              <a:lnSpc>
                <a:spcPct val="110000"/>
              </a:lnSpc>
              <a:buFont typeface="Wingdings" charset="2"/>
              <a:buChar char="§"/>
            </a:pPr>
            <a:r>
              <a:rPr lang="en-US" sz="3000" dirty="0">
                <a:latin typeface="+mn-lt"/>
                <a:cs typeface="Tisa Offc"/>
              </a:rPr>
              <a:t>Your </a:t>
            </a:r>
            <a:r>
              <a:rPr lang="en-US" sz="3000" dirty="0">
                <a:latin typeface="+mn-lt"/>
              </a:rPr>
              <a:t>name will be visible in on the right hand corner of the highlighted bar.  Click on the drop down menu as you hover over your name and select your role, which will be </a:t>
            </a:r>
            <a:r>
              <a:rPr lang="en-US" sz="3000" b="1" dirty="0">
                <a:latin typeface="+mn-lt"/>
              </a:rPr>
              <a:t>REVIEWER</a:t>
            </a:r>
            <a:r>
              <a:rPr lang="en-US" sz="3000" dirty="0">
                <a:latin typeface="+mn-lt"/>
              </a:rPr>
              <a:t>:  </a:t>
            </a:r>
          </a:p>
          <a:p>
            <a:pPr algn="just">
              <a:lnSpc>
                <a:spcPct val="110000"/>
              </a:lnSpc>
            </a:pPr>
            <a:endParaRPr lang="en-US" sz="3000" b="1" dirty="0">
              <a:latin typeface="+mn-lt"/>
              <a:cs typeface="Tisa Offc"/>
            </a:endParaRPr>
          </a:p>
          <a:p>
            <a:pPr algn="just">
              <a:lnSpc>
                <a:spcPct val="110000"/>
              </a:lnSpc>
            </a:pPr>
            <a:endParaRPr lang="en-US" sz="3000" b="1" dirty="0">
              <a:latin typeface="+mn-lt"/>
              <a:cs typeface="Tisa Offc"/>
            </a:endParaRPr>
          </a:p>
          <a:p>
            <a:pPr algn="just">
              <a:lnSpc>
                <a:spcPct val="110000"/>
              </a:lnSpc>
            </a:pPr>
            <a:endParaRPr lang="en-US" sz="3000"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r>
              <a:rPr lang="en-US" sz="3000" dirty="0">
                <a:latin typeface="+mn-lt"/>
                <a:cs typeface="Tisa Offc"/>
              </a:rPr>
              <a:t>After you click </a:t>
            </a:r>
            <a:r>
              <a:rPr lang="en-US" sz="3000" b="1" dirty="0">
                <a:latin typeface="+mn-lt"/>
                <a:cs typeface="Tisa Offc"/>
              </a:rPr>
              <a:t>REVIEWER</a:t>
            </a:r>
            <a:r>
              <a:rPr lang="en-US" sz="3000" dirty="0">
                <a:latin typeface="+mn-lt"/>
                <a:cs typeface="Tisa Offc"/>
              </a:rPr>
              <a:t>, you will see a list of scholarships (opportunities) that are assigned to you.  Hover your cursor over “</a:t>
            </a:r>
            <a:r>
              <a:rPr lang="en-US" sz="3000" b="1" dirty="0">
                <a:latin typeface="+mn-lt"/>
                <a:cs typeface="Tisa Offc"/>
              </a:rPr>
              <a:t>6 REVIEWS TO CHAIR</a:t>
            </a:r>
            <a:r>
              <a:rPr lang="en-US" sz="3000" dirty="0">
                <a:latin typeface="+mn-lt"/>
                <a:cs typeface="Tisa Offc"/>
              </a:rPr>
              <a:t>” hyperlink in the middle column.  When you click it, it will bring all the applications for the scholarship opportunity.   </a:t>
            </a:r>
          </a:p>
          <a:p>
            <a:pPr algn="just">
              <a:lnSpc>
                <a:spcPct val="110000"/>
              </a:lnSpc>
            </a:pPr>
            <a:endParaRPr lang="en-US" sz="3000" b="1" dirty="0">
              <a:latin typeface="+mn-lt"/>
              <a:cs typeface="Tisa Offc"/>
            </a:endParaRPr>
          </a:p>
          <a:p>
            <a:pPr algn="just">
              <a:lnSpc>
                <a:spcPct val="110000"/>
              </a:lnSpc>
            </a:pPr>
            <a:endParaRPr lang="en-US" sz="2900"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algn="l" defTabSz="1087444"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8A8A8D"/>
                </a:solidFill>
                <a:effectLst/>
                <a:uLnTx/>
                <a:uFillTx/>
                <a:latin typeface="FuturaBT Book"/>
                <a:ea typeface="+mj-ea"/>
                <a:cs typeface="FuturaBT Book"/>
              </a:rPr>
              <a:t>Reviewing the Applications</a:t>
            </a:r>
          </a:p>
        </p:txBody>
      </p:sp>
      <p:sp>
        <p:nvSpPr>
          <p:cNvPr id="14" name="Subtitle 2"/>
          <p:cNvSpPr txBox="1">
            <a:spLocks/>
          </p:cNvSpPr>
          <p:nvPr/>
        </p:nvSpPr>
        <p:spPr>
          <a:xfrm>
            <a:off x="1850202" y="1732868"/>
            <a:ext cx="1844947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US" sz="3100" b="0" i="1" u="none" strike="noStrike" kern="1200" cap="none" spc="0" normalizeH="0" baseline="0" noProof="0" dirty="0">
                <a:ln>
                  <a:noFill/>
                </a:ln>
                <a:solidFill>
                  <a:srgbClr val="4A4F55"/>
                </a:solidFill>
                <a:effectLst/>
                <a:uLnTx/>
                <a:uFillTx/>
                <a:latin typeface="Tisa Offc"/>
                <a:ea typeface="+mn-ea"/>
                <a:cs typeface="Tisa Offc"/>
              </a:rPr>
              <a:t>Once the reviews</a:t>
            </a:r>
            <a:r>
              <a:rPr kumimoji="0" lang="en-US" sz="3100" b="0" i="1" u="none" strike="noStrike" kern="1200" cap="none" spc="0" normalizeH="0" noProof="0" dirty="0">
                <a:ln>
                  <a:noFill/>
                </a:ln>
                <a:solidFill>
                  <a:srgbClr val="4A4F55"/>
                </a:solidFill>
                <a:effectLst/>
                <a:uLnTx/>
                <a:uFillTx/>
                <a:latin typeface="Tisa Offc"/>
                <a:ea typeface="+mn-ea"/>
                <a:cs typeface="Tisa Offc"/>
              </a:rPr>
              <a:t> have entered their ratings, you will be able to </a:t>
            </a:r>
            <a:r>
              <a:rPr kumimoji="0" lang="en-US" sz="3100" b="0" i="1" u="none" strike="noStrike" kern="1200" cap="none" spc="0" normalizeH="0" baseline="0" noProof="0" dirty="0">
                <a:ln>
                  <a:noFill/>
                </a:ln>
                <a:solidFill>
                  <a:srgbClr val="4A4F55"/>
                </a:solidFill>
                <a:effectLst/>
                <a:uLnTx/>
                <a:uFillTx/>
                <a:latin typeface="Tisa Offc"/>
                <a:ea typeface="+mn-ea"/>
                <a:cs typeface="Tisa Offc"/>
              </a:rPr>
              <a:t>view the scores submitted.</a:t>
            </a:r>
          </a:p>
        </p:txBody>
      </p:sp>
      <p:pic>
        <p:nvPicPr>
          <p:cNvPr id="6" name="Picture 5"/>
          <p:cNvPicPr>
            <a:picLocks noChangeAspect="1"/>
          </p:cNvPicPr>
          <p:nvPr/>
        </p:nvPicPr>
        <p:blipFill>
          <a:blip r:embed="rId2"/>
          <a:stretch>
            <a:fillRect/>
          </a:stretch>
        </p:blipFill>
        <p:spPr>
          <a:xfrm>
            <a:off x="8755447" y="3698326"/>
            <a:ext cx="11872777" cy="3683236"/>
          </a:xfrm>
          <a:prstGeom prst="rect">
            <a:avLst/>
          </a:prstGeom>
          <a:ln>
            <a:solidFill>
              <a:schemeClr val="bg2"/>
            </a:solidFill>
          </a:ln>
        </p:spPr>
      </p:pic>
      <p:sp>
        <p:nvSpPr>
          <p:cNvPr id="13" name="Oval 12"/>
          <p:cNvSpPr/>
          <p:nvPr/>
        </p:nvSpPr>
        <p:spPr>
          <a:xfrm>
            <a:off x="17488341" y="5668685"/>
            <a:ext cx="1504336" cy="642016"/>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Open Sans Light"/>
              <a:ea typeface="+mn-ea"/>
              <a:cs typeface="+mn-cs"/>
            </a:endParaRPr>
          </a:p>
        </p:txBody>
      </p:sp>
      <p:pic>
        <p:nvPicPr>
          <p:cNvPr id="2" name="Picture 1"/>
          <p:cNvPicPr>
            <a:picLocks noChangeAspect="1"/>
          </p:cNvPicPr>
          <p:nvPr/>
        </p:nvPicPr>
        <p:blipFill rotWithShape="1">
          <a:blip r:embed="rId3"/>
          <a:srcRect l="799" r="943" b="15488"/>
          <a:stretch/>
        </p:blipFill>
        <p:spPr>
          <a:xfrm>
            <a:off x="2274849" y="10127829"/>
            <a:ext cx="20986595" cy="1558650"/>
          </a:xfrm>
          <a:prstGeom prst="rect">
            <a:avLst/>
          </a:prstGeom>
          <a:ln>
            <a:solidFill>
              <a:schemeClr val="tx1"/>
            </a:solidFill>
          </a:ln>
        </p:spPr>
      </p:pic>
      <p:sp>
        <p:nvSpPr>
          <p:cNvPr id="15" name="Oval 14"/>
          <p:cNvSpPr/>
          <p:nvPr/>
        </p:nvSpPr>
        <p:spPr>
          <a:xfrm>
            <a:off x="13705416" y="10851835"/>
            <a:ext cx="2639484" cy="642016"/>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373209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2866386"/>
            <a:ext cx="20655937" cy="9729910"/>
          </a:xfrm>
        </p:spPr>
        <p:txBody>
          <a:bodyPr wrap="square">
            <a:spAutoFit/>
          </a:bodyPr>
          <a:lstStyle/>
          <a:p>
            <a:pPr marL="457200" indent="-457200" algn="just">
              <a:lnSpc>
                <a:spcPct val="110000"/>
              </a:lnSpc>
              <a:buFont typeface="Wingdings" charset="2"/>
              <a:buChar char="§"/>
            </a:pPr>
            <a:r>
              <a:rPr lang="en-US" sz="3000" dirty="0">
                <a:latin typeface="+mn-lt"/>
                <a:cs typeface="Tisa Offc"/>
              </a:rPr>
              <a:t>You will see the scores under the </a:t>
            </a:r>
            <a:r>
              <a:rPr lang="en-US" sz="3000" b="1" dirty="0">
                <a:latin typeface="+mn-lt"/>
                <a:cs typeface="Tisa Offc"/>
              </a:rPr>
              <a:t>REVIEWER SCORE COLUMN </a:t>
            </a:r>
            <a:r>
              <a:rPr lang="en-US" sz="3000" dirty="0">
                <a:latin typeface="+mn-lt"/>
                <a:cs typeface="Tisa Offc"/>
              </a:rPr>
              <a:t>at the far right</a:t>
            </a:r>
            <a:r>
              <a:rPr lang="en-US" sz="3000" dirty="0">
                <a:latin typeface="+mn-lt"/>
              </a:rPr>
              <a:t>: </a:t>
            </a: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marL="457200" indent="-457200" algn="just">
              <a:lnSpc>
                <a:spcPct val="110000"/>
              </a:lnSpc>
              <a:buFont typeface="Wingdings" charset="2"/>
              <a:buChar char="§"/>
            </a:pPr>
            <a:endParaRPr lang="en-US" sz="3000" dirty="0">
              <a:latin typeface="+mn-lt"/>
            </a:endParaRPr>
          </a:p>
          <a:p>
            <a:pPr algn="just">
              <a:lnSpc>
                <a:spcPct val="110000"/>
              </a:lnSpc>
            </a:pPr>
            <a:endParaRPr lang="en-US" sz="3000" dirty="0">
              <a:latin typeface="+mn-lt"/>
            </a:endParaRPr>
          </a:p>
          <a:p>
            <a:pPr algn="just">
              <a:lnSpc>
                <a:spcPct val="110000"/>
              </a:lnSpc>
            </a:pPr>
            <a:r>
              <a:rPr lang="en-US" sz="3000" dirty="0">
                <a:latin typeface="+mn-lt"/>
              </a:rPr>
              <a:t>NOTE:  You may sort the list by score (see Creating Custom Reports)</a:t>
            </a:r>
          </a:p>
          <a:p>
            <a:pPr marL="457200" indent="-457200" algn="just">
              <a:lnSpc>
                <a:spcPct val="110000"/>
              </a:lnSpc>
              <a:buFont typeface="Wingdings" charset="2"/>
              <a:buChar char="§"/>
            </a:pPr>
            <a:r>
              <a:rPr lang="en-US" sz="3000" dirty="0">
                <a:latin typeface="+mn-lt"/>
              </a:rPr>
              <a:t>You will see the name of the reviewer under the </a:t>
            </a:r>
            <a:r>
              <a:rPr lang="en-US" sz="3000" b="1" dirty="0">
                <a:latin typeface="+mn-lt"/>
              </a:rPr>
              <a:t>NAME</a:t>
            </a:r>
            <a:r>
              <a:rPr lang="en-US" sz="3000" dirty="0">
                <a:latin typeface="+mn-lt"/>
              </a:rPr>
              <a:t> Column. The name on top is the reviewer.  </a:t>
            </a:r>
          </a:p>
          <a:p>
            <a:pPr marL="457200" indent="-457200" algn="just">
              <a:lnSpc>
                <a:spcPct val="110000"/>
              </a:lnSpc>
              <a:buFont typeface="Wingdings" charset="2"/>
              <a:buChar char="§"/>
            </a:pPr>
            <a:r>
              <a:rPr lang="en-US" sz="3000" dirty="0">
                <a:latin typeface="+mn-lt"/>
              </a:rPr>
              <a:t>If you only see 5 names on the list but there were “6 Reviews to Chair”, this means that 1 student has yet to be reviewed</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algn="l" defTabSz="1087444"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8A8A8D"/>
                </a:solidFill>
                <a:effectLst/>
                <a:uLnTx/>
                <a:uFillTx/>
                <a:latin typeface="FuturaBT Book"/>
                <a:ea typeface="+mj-ea"/>
                <a:cs typeface="FuturaBT Book"/>
              </a:rPr>
              <a:t>Reviewing the Applications Continued…</a:t>
            </a:r>
          </a:p>
        </p:txBody>
      </p:sp>
      <p:sp>
        <p:nvSpPr>
          <p:cNvPr id="14" name="Subtitle 2"/>
          <p:cNvSpPr txBox="1">
            <a:spLocks/>
          </p:cNvSpPr>
          <p:nvPr/>
        </p:nvSpPr>
        <p:spPr>
          <a:xfrm>
            <a:off x="1850202" y="1732868"/>
            <a:ext cx="15056470"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US" sz="3100" b="0" i="1" u="none" strike="noStrike" kern="1200" cap="none" spc="0" normalizeH="0" baseline="0" noProof="0" dirty="0">
                <a:ln>
                  <a:noFill/>
                </a:ln>
                <a:solidFill>
                  <a:srgbClr val="4A4F55"/>
                </a:solidFill>
                <a:effectLst/>
                <a:uLnTx/>
                <a:uFillTx/>
                <a:latin typeface="Tisa Offc"/>
                <a:ea typeface="+mn-ea"/>
                <a:cs typeface="Tisa Offc"/>
              </a:rPr>
              <a:t>Which applicants will you see and how to select applications for review</a:t>
            </a:r>
          </a:p>
        </p:txBody>
      </p:sp>
      <p:pic>
        <p:nvPicPr>
          <p:cNvPr id="4" name="Picture 3"/>
          <p:cNvPicPr>
            <a:picLocks noChangeAspect="1"/>
          </p:cNvPicPr>
          <p:nvPr/>
        </p:nvPicPr>
        <p:blipFill>
          <a:blip r:embed="rId2"/>
          <a:stretch>
            <a:fillRect/>
          </a:stretch>
        </p:blipFill>
        <p:spPr>
          <a:xfrm>
            <a:off x="1850202" y="3483087"/>
            <a:ext cx="21034453" cy="7061836"/>
          </a:xfrm>
          <a:prstGeom prst="rect">
            <a:avLst/>
          </a:prstGeom>
          <a:ln>
            <a:solidFill>
              <a:schemeClr val="tx1"/>
            </a:solidFill>
          </a:ln>
        </p:spPr>
      </p:pic>
      <p:sp>
        <p:nvSpPr>
          <p:cNvPr id="7" name="Rectangle 6"/>
          <p:cNvSpPr/>
          <p:nvPr/>
        </p:nvSpPr>
        <p:spPr>
          <a:xfrm>
            <a:off x="20116800" y="5029200"/>
            <a:ext cx="1600200" cy="5515723"/>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087444"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Open Sans Light"/>
              <a:ea typeface="+mn-ea"/>
              <a:cs typeface="+mn-cs"/>
            </a:endParaRPr>
          </a:p>
        </p:txBody>
      </p:sp>
      <p:cxnSp>
        <p:nvCxnSpPr>
          <p:cNvPr id="8" name="Straight Arrow Connector 7"/>
          <p:cNvCxnSpPr/>
          <p:nvPr/>
        </p:nvCxnSpPr>
        <p:spPr>
          <a:xfrm flipV="1">
            <a:off x="10561309" y="7014005"/>
            <a:ext cx="2971811" cy="4336613"/>
          </a:xfrm>
          <a:prstGeom prst="straightConnector1">
            <a:avLst/>
          </a:prstGeom>
          <a:ln w="762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586748" y="6717890"/>
            <a:ext cx="449825" cy="296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9" name="Rectangle 8"/>
          <p:cNvSpPr/>
          <p:nvPr/>
        </p:nvSpPr>
        <p:spPr>
          <a:xfrm>
            <a:off x="4586748" y="9990711"/>
            <a:ext cx="449825" cy="296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0" name="Rectangle 9"/>
          <p:cNvSpPr/>
          <p:nvPr/>
        </p:nvSpPr>
        <p:spPr>
          <a:xfrm>
            <a:off x="6983361" y="7327490"/>
            <a:ext cx="1125793" cy="296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1" name="Rectangle 10"/>
          <p:cNvSpPr/>
          <p:nvPr/>
        </p:nvSpPr>
        <p:spPr>
          <a:xfrm>
            <a:off x="6983360" y="8018206"/>
            <a:ext cx="1125793" cy="296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2" name="Rectangle 11"/>
          <p:cNvSpPr/>
          <p:nvPr/>
        </p:nvSpPr>
        <p:spPr>
          <a:xfrm>
            <a:off x="4643285" y="8652387"/>
            <a:ext cx="621890" cy="296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3" name="Rectangle 12"/>
          <p:cNvSpPr/>
          <p:nvPr/>
        </p:nvSpPr>
        <p:spPr>
          <a:xfrm>
            <a:off x="4643285" y="9383333"/>
            <a:ext cx="621890" cy="296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20820128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2866386"/>
            <a:ext cx="20655937" cy="9559863"/>
          </a:xfrm>
        </p:spPr>
        <p:txBody>
          <a:bodyPr wrap="square">
            <a:spAutoFit/>
          </a:bodyPr>
          <a:lstStyle/>
          <a:p>
            <a:pPr algn="just">
              <a:lnSpc>
                <a:spcPct val="110000"/>
              </a:lnSpc>
            </a:pPr>
            <a:r>
              <a:rPr lang="en-US" sz="3200" dirty="0">
                <a:latin typeface="+mj-lt"/>
              </a:rPr>
              <a:t>Other helpful features:</a:t>
            </a:r>
          </a:p>
          <a:p>
            <a:pPr marL="457200" indent="-457200" algn="just">
              <a:lnSpc>
                <a:spcPct val="110000"/>
              </a:lnSpc>
              <a:buFont typeface="Wingdings" charset="2"/>
              <a:buChar char="§"/>
            </a:pPr>
            <a:r>
              <a:rPr lang="en-US" sz="3200" dirty="0">
                <a:latin typeface="+mj-lt"/>
              </a:rPr>
              <a:t>You may sort the list by score </a:t>
            </a:r>
          </a:p>
          <a:p>
            <a:pPr marL="457200" indent="-457200" algn="just">
              <a:lnSpc>
                <a:spcPct val="110000"/>
              </a:lnSpc>
              <a:buFont typeface="Wingdings" charset="2"/>
              <a:buChar char="§"/>
            </a:pPr>
            <a:r>
              <a:rPr lang="en-US" sz="3200" dirty="0">
                <a:latin typeface="+mj-lt"/>
              </a:rPr>
              <a:t>You may download the report (see Creating Custom Reports slides)</a:t>
            </a:r>
          </a:p>
          <a:p>
            <a:pPr marL="457200" indent="-457200" algn="just">
              <a:lnSpc>
                <a:spcPct val="110000"/>
              </a:lnSpc>
              <a:buFont typeface="Wingdings" charset="2"/>
              <a:buChar char="§"/>
            </a:pPr>
            <a:r>
              <a:rPr lang="en-US" sz="3200" dirty="0">
                <a:latin typeface="+mj-lt"/>
              </a:rPr>
              <a:t>Scroll to the right to see individual category scores:  </a:t>
            </a:r>
          </a:p>
          <a:p>
            <a:pPr marL="457200" indent="-457200" algn="just">
              <a:lnSpc>
                <a:spcPct val="110000"/>
              </a:lnSpc>
              <a:buFont typeface="Wingdings" charset="2"/>
              <a:buChar char="§"/>
            </a:pPr>
            <a:endParaRPr lang="en-US" sz="3200" dirty="0">
              <a:latin typeface="+mj-lt"/>
            </a:endParaRPr>
          </a:p>
          <a:p>
            <a:pPr marL="457200" indent="-457200" algn="just">
              <a:lnSpc>
                <a:spcPct val="110000"/>
              </a:lnSpc>
              <a:buFont typeface="Wingdings" charset="2"/>
              <a:buChar char="§"/>
            </a:pPr>
            <a:endParaRPr lang="en-US" sz="3200" dirty="0">
              <a:latin typeface="+mj-lt"/>
            </a:endParaRPr>
          </a:p>
          <a:p>
            <a:pPr marL="457200" indent="-457200" algn="just">
              <a:lnSpc>
                <a:spcPct val="110000"/>
              </a:lnSpc>
              <a:buFont typeface="Wingdings" charset="2"/>
              <a:buChar char="§"/>
            </a:pPr>
            <a:endParaRPr lang="en-US" sz="3200" dirty="0">
              <a:latin typeface="+mj-lt"/>
            </a:endParaRPr>
          </a:p>
          <a:p>
            <a:pPr marL="457200" indent="-457200" algn="just">
              <a:lnSpc>
                <a:spcPct val="110000"/>
              </a:lnSpc>
              <a:buFont typeface="Wingdings" charset="2"/>
              <a:buChar char="§"/>
            </a:pPr>
            <a:endParaRPr lang="en-US" sz="3200" dirty="0">
              <a:latin typeface="+mj-lt"/>
            </a:endParaRPr>
          </a:p>
          <a:p>
            <a:pPr marL="457200" indent="-457200" algn="just">
              <a:lnSpc>
                <a:spcPct val="110000"/>
              </a:lnSpc>
              <a:buFont typeface="Wingdings" charset="2"/>
              <a:buChar char="§"/>
            </a:pPr>
            <a:endParaRPr lang="en-US" sz="3200" dirty="0">
              <a:latin typeface="+mj-lt"/>
            </a:endParaRPr>
          </a:p>
          <a:p>
            <a:pPr marL="457200" indent="-457200" algn="just">
              <a:lnSpc>
                <a:spcPct val="110000"/>
              </a:lnSpc>
              <a:buFont typeface="Wingdings" charset="2"/>
              <a:buChar char="§"/>
            </a:pPr>
            <a:endParaRPr lang="en-US" sz="3200" dirty="0">
              <a:latin typeface="+mj-lt"/>
            </a:endParaRPr>
          </a:p>
          <a:p>
            <a:pPr marL="457200" indent="-457200" algn="just">
              <a:lnSpc>
                <a:spcPct val="110000"/>
              </a:lnSpc>
              <a:buFont typeface="Wingdings" charset="2"/>
              <a:buChar char="§"/>
            </a:pPr>
            <a:r>
              <a:rPr lang="en-US" sz="3200" dirty="0">
                <a:latin typeface="+mj-lt"/>
              </a:rPr>
              <a:t>Use the scores to determine the finalists for this scholarship</a:t>
            </a:r>
          </a:p>
          <a:p>
            <a:pPr marL="457200" indent="-457200" algn="just">
              <a:lnSpc>
                <a:spcPct val="110000"/>
              </a:lnSpc>
              <a:buFont typeface="Wingdings" charset="2"/>
              <a:buChar char="§"/>
            </a:pPr>
            <a:endParaRPr lang="en-US" sz="3200" b="1" dirty="0">
              <a:latin typeface="+mj-lt"/>
              <a:cs typeface="Tisa Offc"/>
            </a:endParaRPr>
          </a:p>
          <a:p>
            <a:pPr marL="457200" indent="-457200" algn="just">
              <a:lnSpc>
                <a:spcPct val="110000"/>
              </a:lnSpc>
              <a:buFont typeface="Wingdings" charset="2"/>
              <a:buChar char="§"/>
            </a:pPr>
            <a:r>
              <a:rPr lang="en-US" sz="3200" dirty="0">
                <a:latin typeface="+mj-lt"/>
              </a:rPr>
              <a:t>The committee may wish to only use the scores to determine the recipients or may wish to discuss and finalize the top scoring applicants.</a:t>
            </a:r>
          </a:p>
          <a:p>
            <a:pPr marL="457200" indent="-457200" algn="just">
              <a:lnSpc>
                <a:spcPct val="110000"/>
              </a:lnSpc>
              <a:buFont typeface="Wingdings" charset="2"/>
              <a:buChar char="§"/>
            </a:pPr>
            <a:endParaRPr lang="en-US" sz="3000" b="1" dirty="0">
              <a:latin typeface="+mn-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algn="l" defTabSz="1087444"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8A8A8D"/>
                </a:solidFill>
                <a:effectLst/>
                <a:uLnTx/>
                <a:uFillTx/>
                <a:latin typeface="FuturaBT Book"/>
                <a:ea typeface="+mj-ea"/>
                <a:cs typeface="FuturaBT Book"/>
              </a:rPr>
              <a:t>Reviewing the Applications Continued…</a:t>
            </a:r>
          </a:p>
        </p:txBody>
      </p:sp>
      <p:sp>
        <p:nvSpPr>
          <p:cNvPr id="14" name="Subtitle 2"/>
          <p:cNvSpPr txBox="1">
            <a:spLocks/>
          </p:cNvSpPr>
          <p:nvPr/>
        </p:nvSpPr>
        <p:spPr>
          <a:xfrm>
            <a:off x="1850202" y="1732868"/>
            <a:ext cx="15056470"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US" sz="3100" b="0" i="1" u="none" strike="noStrike" kern="1200" cap="none" spc="0" normalizeH="0" baseline="0" noProof="0" dirty="0">
                <a:ln>
                  <a:noFill/>
                </a:ln>
                <a:solidFill>
                  <a:srgbClr val="4A4F55"/>
                </a:solidFill>
                <a:effectLst/>
                <a:uLnTx/>
                <a:uFillTx/>
                <a:latin typeface="Tisa Offc"/>
                <a:ea typeface="+mn-ea"/>
                <a:cs typeface="Tisa Offc"/>
              </a:rPr>
              <a:t>Other helpful features</a:t>
            </a:r>
          </a:p>
        </p:txBody>
      </p:sp>
      <p:pic>
        <p:nvPicPr>
          <p:cNvPr id="8" name="Picture 7"/>
          <p:cNvPicPr>
            <a:picLocks noChangeAspect="1"/>
          </p:cNvPicPr>
          <p:nvPr/>
        </p:nvPicPr>
        <p:blipFill>
          <a:blip r:embed="rId2"/>
          <a:stretch>
            <a:fillRect/>
          </a:stretch>
        </p:blipFill>
        <p:spPr>
          <a:xfrm>
            <a:off x="2207577" y="5528980"/>
            <a:ext cx="18036274" cy="2700619"/>
          </a:xfrm>
          <a:prstGeom prst="rect">
            <a:avLst/>
          </a:prstGeom>
          <a:ln>
            <a:solidFill>
              <a:srgbClr val="898989"/>
            </a:solidFill>
          </a:ln>
        </p:spPr>
      </p:pic>
    </p:spTree>
    <p:extLst>
      <p:ext uri="{BB962C8B-B14F-4D97-AF65-F5344CB8AC3E}">
        <p14:creationId xmlns:p14="http://schemas.microsoft.com/office/powerpoint/2010/main" val="3223143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126974" y="4066626"/>
            <a:ext cx="20136678" cy="1508712"/>
          </a:xfrm>
          <a:prstGeom prst="rect">
            <a:avLst/>
          </a:prstGeom>
        </p:spPr>
        <p:txBody>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r>
              <a:rPr lang="en-US" sz="7200" b="1" dirty="0">
                <a:solidFill>
                  <a:schemeClr val="bg1"/>
                </a:solidFill>
                <a:latin typeface="FuturaBT Book"/>
                <a:cs typeface="FuturaBT Book"/>
              </a:rPr>
              <a:t>Logging Into </a:t>
            </a:r>
            <a:r>
              <a:rPr lang="en-US" sz="7200" b="1" dirty="0" err="1">
                <a:solidFill>
                  <a:schemeClr val="bg1"/>
                </a:solidFill>
                <a:latin typeface="FuturaBT Book"/>
                <a:cs typeface="FuturaBT Book"/>
              </a:rPr>
              <a:t>Blackbaud</a:t>
            </a:r>
            <a:r>
              <a:rPr lang="en-US" sz="7200" b="1" dirty="0">
                <a:solidFill>
                  <a:schemeClr val="bg1"/>
                </a:solidFill>
                <a:latin typeface="FuturaBT Book"/>
                <a:cs typeface="FuturaBT Book"/>
              </a:rPr>
              <a:t> Award Management</a:t>
            </a:r>
            <a:endParaRPr lang="en-US" sz="7200" dirty="0">
              <a:solidFill>
                <a:prstClr val="white"/>
              </a:solidFill>
              <a:latin typeface="FuturaBT Book"/>
              <a:cs typeface="FuturaBT Book"/>
            </a:endParaRPr>
          </a:p>
        </p:txBody>
      </p:sp>
      <p:pic>
        <p:nvPicPr>
          <p:cNvPr id="8" name="Picture 7" descr="CalStateLAlogo_hero_horizontal_4color_re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8485" y="11711998"/>
            <a:ext cx="7531101" cy="1244601"/>
          </a:xfrm>
          <a:prstGeom prst="rect">
            <a:avLst/>
          </a:prstGeom>
        </p:spPr>
      </p:pic>
    </p:spTree>
    <p:extLst>
      <p:ext uri="{BB962C8B-B14F-4D97-AF65-F5344CB8AC3E}">
        <p14:creationId xmlns:p14="http://schemas.microsoft.com/office/powerpoint/2010/main" val="169024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5618" y="2219118"/>
            <a:ext cx="20655937" cy="3128102"/>
          </a:xfrm>
        </p:spPr>
        <p:txBody>
          <a:bodyPr wrap="square">
            <a:spAutoFit/>
          </a:bodyPr>
          <a:lstStyle/>
          <a:p>
            <a:pPr algn="just">
              <a:lnSpc>
                <a:spcPct val="110000"/>
              </a:lnSpc>
            </a:pPr>
            <a:r>
              <a:rPr lang="en-US" sz="3000" dirty="0">
                <a:latin typeface="+mn-lt"/>
              </a:rPr>
              <a:t>Use the Scholarship Awarding Form to </a:t>
            </a:r>
            <a:r>
              <a:rPr lang="en-US" sz="3000" b="1" dirty="0">
                <a:latin typeface="+mn-lt"/>
              </a:rPr>
              <a:t>provide the following information to </a:t>
            </a:r>
            <a:r>
              <a:rPr lang="en-US" sz="3000" b="1" u="sng" dirty="0">
                <a:latin typeface="+mn-lt"/>
              </a:rPr>
              <a:t>your Scholarship Liaison</a:t>
            </a:r>
            <a:r>
              <a:rPr lang="en-US" sz="3000" b="1" dirty="0">
                <a:latin typeface="+mn-lt"/>
              </a:rPr>
              <a:t> by June 15.</a:t>
            </a:r>
          </a:p>
          <a:p>
            <a:pPr marL="457200" indent="-457200" algn="just">
              <a:lnSpc>
                <a:spcPct val="110000"/>
              </a:lnSpc>
              <a:buFont typeface="Wingdings" charset="2"/>
              <a:buChar char="§"/>
            </a:pPr>
            <a:r>
              <a:rPr lang="en-US" sz="3000" dirty="0">
                <a:latin typeface="+mn-lt"/>
              </a:rPr>
              <a:t>Name(s) of scholarship recipient(s)</a:t>
            </a:r>
          </a:p>
          <a:p>
            <a:pPr marL="457200" indent="-457200" algn="just">
              <a:lnSpc>
                <a:spcPct val="110000"/>
              </a:lnSpc>
              <a:buFont typeface="Wingdings" charset="2"/>
              <a:buChar char="§"/>
            </a:pPr>
            <a:r>
              <a:rPr lang="en-US" sz="3000" dirty="0">
                <a:latin typeface="+mn-lt"/>
              </a:rPr>
              <a:t>Amount of scholarship</a:t>
            </a:r>
          </a:p>
          <a:p>
            <a:pPr marL="457200" indent="-457200" algn="just">
              <a:lnSpc>
                <a:spcPct val="110000"/>
              </a:lnSpc>
              <a:buFont typeface="Wingdings" charset="2"/>
              <a:buChar char="§"/>
            </a:pPr>
            <a:r>
              <a:rPr lang="en-US" sz="3000" dirty="0">
                <a:latin typeface="+mn-lt"/>
              </a:rPr>
              <a:t>Indicate the term that the scholarship should be applied to (i.e. full year, fall only, spring only, etc.)</a:t>
            </a:r>
          </a:p>
          <a:p>
            <a:pPr marL="457200" indent="-457200" algn="just">
              <a:lnSpc>
                <a:spcPct val="110000"/>
              </a:lnSpc>
              <a:buFont typeface="Wingdings" charset="2"/>
              <a:buChar char="§"/>
            </a:pPr>
            <a:r>
              <a:rPr lang="en-US" sz="3000" b="1" dirty="0">
                <a:latin typeface="+mn-lt"/>
              </a:rPr>
              <a:t>Fill in all areas in white</a:t>
            </a:r>
            <a:r>
              <a:rPr lang="en-US" sz="3000" dirty="0">
                <a:latin typeface="+mn-lt"/>
              </a:rPr>
              <a:t>:</a:t>
            </a: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marL="0" marR="0" lvl="0" indent="0" algn="l" defTabSz="1087444"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8A8A8D"/>
                </a:solidFill>
                <a:effectLst/>
                <a:uLnTx/>
                <a:uFillTx/>
                <a:latin typeface="FuturaBT Book"/>
                <a:ea typeface="+mj-ea"/>
                <a:cs typeface="FuturaBT Book"/>
              </a:rPr>
              <a:t>Submitting Names of Scholarship Recipients</a:t>
            </a:r>
          </a:p>
        </p:txBody>
      </p:sp>
      <p:sp>
        <p:nvSpPr>
          <p:cNvPr id="14" name="Subtitle 2"/>
          <p:cNvSpPr txBox="1">
            <a:spLocks/>
          </p:cNvSpPr>
          <p:nvPr/>
        </p:nvSpPr>
        <p:spPr>
          <a:xfrm>
            <a:off x="1850202" y="1732868"/>
            <a:ext cx="15056470"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US" sz="3100" b="0" i="1" u="none" strike="noStrike" kern="1200" cap="none" spc="0" normalizeH="0" baseline="0" noProof="0" dirty="0">
              <a:ln>
                <a:noFill/>
              </a:ln>
              <a:solidFill>
                <a:srgbClr val="4A4F55"/>
              </a:solidFill>
              <a:effectLst/>
              <a:uLnTx/>
              <a:uFillTx/>
              <a:latin typeface="Tisa Offc"/>
              <a:ea typeface="+mn-ea"/>
              <a:cs typeface="Tisa Offc"/>
            </a:endParaRPr>
          </a:p>
        </p:txBody>
      </p:sp>
      <p:pic>
        <p:nvPicPr>
          <p:cNvPr id="2" name="Picture 1"/>
          <p:cNvPicPr>
            <a:picLocks noChangeAspect="1"/>
          </p:cNvPicPr>
          <p:nvPr/>
        </p:nvPicPr>
        <p:blipFill>
          <a:blip r:embed="rId2"/>
          <a:stretch>
            <a:fillRect/>
          </a:stretch>
        </p:blipFill>
        <p:spPr>
          <a:xfrm>
            <a:off x="6517164" y="4819488"/>
            <a:ext cx="15007812" cy="8488739"/>
          </a:xfrm>
          <a:prstGeom prst="rect">
            <a:avLst/>
          </a:prstGeom>
        </p:spPr>
      </p:pic>
      <p:sp>
        <p:nvSpPr>
          <p:cNvPr id="4" name="TextBox 3">
            <a:extLst>
              <a:ext uri="{FF2B5EF4-FFF2-40B4-BE49-F238E27FC236}">
                <a16:creationId xmlns:a16="http://schemas.microsoft.com/office/drawing/2014/main" id="{391720D3-17CB-B747-B10F-8603433BF699}"/>
              </a:ext>
            </a:extLst>
          </p:cNvPr>
          <p:cNvSpPr txBox="1"/>
          <p:nvPr/>
        </p:nvSpPr>
        <p:spPr>
          <a:xfrm>
            <a:off x="8159262" y="4788569"/>
            <a:ext cx="2380402" cy="558652"/>
          </a:xfrm>
          <a:prstGeom prst="rect">
            <a:avLst/>
          </a:prstGeom>
          <a:solidFill>
            <a:schemeClr val="tx2">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36632177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6609" y="4078275"/>
            <a:ext cx="20136678" cy="1508712"/>
          </a:xfrm>
        </p:spPr>
        <p:txBody>
          <a:bodyPr/>
          <a:lstStyle/>
          <a:p>
            <a:r>
              <a:rPr lang="en-US" sz="8800" b="1" dirty="0">
                <a:solidFill>
                  <a:schemeClr val="bg1"/>
                </a:solidFill>
                <a:latin typeface="FuturaBT Book"/>
                <a:cs typeface="FuturaBT Book"/>
              </a:rPr>
              <a:t>Timeline Review &amp; </a:t>
            </a:r>
            <a:br>
              <a:rPr lang="en-US" sz="8800" b="1" dirty="0">
                <a:solidFill>
                  <a:schemeClr val="bg1"/>
                </a:solidFill>
                <a:latin typeface="FuturaBT Book"/>
                <a:cs typeface="FuturaBT Book"/>
              </a:rPr>
            </a:br>
            <a:r>
              <a:rPr lang="en-US" sz="8800" b="1" dirty="0">
                <a:solidFill>
                  <a:schemeClr val="bg1"/>
                </a:solidFill>
                <a:latin typeface="FuturaBT Book"/>
                <a:cs typeface="FuturaBT Book"/>
              </a:rPr>
              <a:t>Where to go for Assistance</a:t>
            </a: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22370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7367" y="2993256"/>
            <a:ext cx="20655937" cy="8889680"/>
          </a:xfrm>
        </p:spPr>
        <p:txBody>
          <a:bodyPr>
            <a:spAutoFit/>
          </a:bodyPr>
          <a:lstStyle/>
          <a:p>
            <a:pPr lvl="0" algn="l">
              <a:tabLst>
                <a:tab pos="4572000" algn="l"/>
              </a:tabLst>
            </a:pPr>
            <a:r>
              <a:rPr lang="en-US" sz="4000" b="1" dirty="0">
                <a:latin typeface="+mn-lt"/>
              </a:rPr>
              <a:t>April 12 by 5pm:  </a:t>
            </a:r>
            <a:r>
              <a:rPr lang="en-US" sz="4000" dirty="0">
                <a:latin typeface="+mn-lt"/>
              </a:rPr>
              <a:t>	General Scholarship Application Deadline</a:t>
            </a:r>
          </a:p>
          <a:p>
            <a:pPr lvl="0" algn="l">
              <a:tabLst>
                <a:tab pos="4572000" algn="l"/>
              </a:tabLst>
            </a:pPr>
            <a:r>
              <a:rPr lang="en-US" sz="4000" b="1" dirty="0">
                <a:latin typeface="+mn-lt"/>
              </a:rPr>
              <a:t>April 12 by 5pm:  </a:t>
            </a:r>
            <a:r>
              <a:rPr lang="en-US" sz="4000" dirty="0">
                <a:latin typeface="+mn-lt"/>
              </a:rPr>
              <a:t>	Deadline for Letter of Reference Submission</a:t>
            </a:r>
          </a:p>
          <a:p>
            <a:pPr lvl="0" algn="l">
              <a:tabLst>
                <a:tab pos="4572000" algn="l"/>
              </a:tabLst>
            </a:pPr>
            <a:r>
              <a:rPr lang="en-US" sz="4000" b="1" dirty="0">
                <a:latin typeface="+mn-lt"/>
              </a:rPr>
              <a:t>April 15-June 15:  </a:t>
            </a:r>
            <a:r>
              <a:rPr lang="en-US" sz="4000" dirty="0">
                <a:latin typeface="+mn-lt"/>
              </a:rPr>
              <a:t>	Scholarship review conducted by Departments and Committees</a:t>
            </a:r>
          </a:p>
          <a:p>
            <a:pPr lvl="0" algn="l">
              <a:tabLst>
                <a:tab pos="4572000" algn="l"/>
              </a:tabLst>
            </a:pPr>
            <a:r>
              <a:rPr lang="en-US" sz="4000" b="1" dirty="0">
                <a:latin typeface="+mn-lt"/>
              </a:rPr>
              <a:t>June 15:</a:t>
            </a:r>
            <a:r>
              <a:rPr lang="en-US" sz="4000" dirty="0">
                <a:latin typeface="+mn-lt"/>
              </a:rPr>
              <a:t>	Scholarship Selection Deadline</a:t>
            </a:r>
          </a:p>
          <a:p>
            <a:pPr lvl="0" algn="l">
              <a:tabLst>
                <a:tab pos="4572000" algn="l"/>
              </a:tabLst>
            </a:pPr>
            <a:r>
              <a:rPr lang="en-US" sz="4000" b="1" dirty="0">
                <a:solidFill>
                  <a:srgbClr val="00B050"/>
                </a:solidFill>
                <a:latin typeface="+mn-lt"/>
              </a:rPr>
              <a:t>August 12:</a:t>
            </a:r>
            <a:r>
              <a:rPr lang="en-US" sz="4000" dirty="0">
                <a:solidFill>
                  <a:srgbClr val="00B050"/>
                </a:solidFill>
                <a:latin typeface="+mn-lt"/>
              </a:rPr>
              <a:t>	First Fall ’21 scholarship disbursements processing</a:t>
            </a:r>
          </a:p>
          <a:p>
            <a:pPr lvl="0" algn="l">
              <a:tabLst>
                <a:tab pos="4572000" algn="l"/>
              </a:tabLst>
            </a:pPr>
            <a:r>
              <a:rPr lang="en-US" sz="4000" b="1" dirty="0">
                <a:solidFill>
                  <a:schemeClr val="tx1"/>
                </a:solidFill>
                <a:latin typeface="+mn-lt"/>
              </a:rPr>
              <a:t>September 16-24</a:t>
            </a:r>
            <a:r>
              <a:rPr lang="en-US" sz="4000" dirty="0">
                <a:solidFill>
                  <a:schemeClr val="tx1"/>
                </a:solidFill>
                <a:latin typeface="+mn-lt"/>
              </a:rPr>
              <a:t>	Scholarship Liaisons provided with a list of students whose scholarships                           	did not disburse</a:t>
            </a:r>
          </a:p>
          <a:p>
            <a:pPr lvl="0" algn="l">
              <a:tabLst>
                <a:tab pos="4572000" algn="l"/>
              </a:tabLst>
            </a:pPr>
            <a:endParaRPr lang="en-US" sz="4000" dirty="0">
              <a:solidFill>
                <a:srgbClr val="00B050"/>
              </a:solidFill>
              <a:latin typeface="+mn-lt"/>
            </a:endParaRPr>
          </a:p>
          <a:p>
            <a:pPr lvl="0" algn="l">
              <a:tabLst>
                <a:tab pos="4572000" algn="l"/>
              </a:tabLst>
            </a:pPr>
            <a:endParaRPr lang="en-US" sz="4000" dirty="0">
              <a:solidFill>
                <a:srgbClr val="00B050"/>
              </a:solidFill>
              <a:latin typeface="+mn-lt"/>
            </a:endParaRPr>
          </a:p>
          <a:p>
            <a:pPr algn="just">
              <a:lnSpc>
                <a:spcPct val="110000"/>
              </a:lnSpc>
            </a:pPr>
            <a:endParaRPr lang="en-US" sz="2900" b="1" dirty="0">
              <a:latin typeface="Tisa Offc"/>
              <a:cs typeface="Tisa Offc"/>
            </a:endParaRPr>
          </a:p>
          <a:p>
            <a:pPr algn="just">
              <a:lnSpc>
                <a:spcPct val="110000"/>
              </a:lnSpc>
            </a:pPr>
            <a:endParaRPr lang="en-US" sz="2900" b="1"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2022-2023 Scholarship Timeline</a:t>
            </a:r>
            <a:endParaRPr lang="en-US" b="1" i="1" dirty="0">
              <a:solidFill>
                <a:srgbClr val="8A8A8D"/>
              </a:solidFill>
              <a:latin typeface="FuturaBT Book"/>
              <a:cs typeface="FuturaBT Book"/>
            </a:endParaRPr>
          </a:p>
        </p:txBody>
      </p:sp>
    </p:spTree>
    <p:extLst>
      <p:ext uri="{BB962C8B-B14F-4D97-AF65-F5344CB8AC3E}">
        <p14:creationId xmlns:p14="http://schemas.microsoft.com/office/powerpoint/2010/main" val="3093420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2243889"/>
            <a:ext cx="10197651" cy="2672593"/>
          </a:xfrm>
        </p:spPr>
        <p:txBody>
          <a:bodyPr wrap="square">
            <a:spAutoFit/>
          </a:bodyPr>
          <a:lstStyle/>
          <a:p>
            <a:pPr marL="457200" indent="-457200" algn="just">
              <a:lnSpc>
                <a:spcPct val="110000"/>
              </a:lnSpc>
              <a:buFont typeface="Wingdings" panose="05000000000000000000" pitchFamily="2" charset="2"/>
              <a:buChar char="§"/>
            </a:pPr>
            <a:endParaRPr lang="en-US" sz="3500" dirty="0">
              <a:latin typeface="Tisa Offc"/>
              <a:cs typeface="Tisa Offc"/>
            </a:endParaRPr>
          </a:p>
          <a:p>
            <a:pPr marL="457200" indent="-457200" algn="just">
              <a:lnSpc>
                <a:spcPct val="110000"/>
              </a:lnSpc>
              <a:buFont typeface="Wingdings" panose="05000000000000000000" pitchFamily="2" charset="2"/>
              <a:buChar char="§"/>
            </a:pPr>
            <a:endParaRPr lang="en-US" sz="3500" dirty="0">
              <a:latin typeface="Tisa Offc"/>
              <a:cs typeface="Tisa Offc"/>
            </a:endParaRPr>
          </a:p>
          <a:p>
            <a:pPr marL="457200" indent="-457200" algn="just">
              <a:lnSpc>
                <a:spcPct val="110000"/>
              </a:lnSpc>
              <a:buFont typeface="Wingdings" panose="05000000000000000000" pitchFamily="2" charset="2"/>
              <a:buChar char="§"/>
            </a:pPr>
            <a:endParaRPr lang="en-US" sz="2900" b="1" dirty="0">
              <a:latin typeface="Tisa Offc"/>
              <a:cs typeface="Tisa Offc"/>
            </a:endParaRPr>
          </a:p>
          <a:p>
            <a:pPr marL="457200" indent="-457200" algn="just">
              <a:lnSpc>
                <a:spcPct val="110000"/>
              </a:lnSpc>
              <a:buFont typeface="Wingdings" panose="05000000000000000000" pitchFamily="2" charset="2"/>
              <a:buChar char="§"/>
            </a:pPr>
            <a:endParaRPr lang="en-US" sz="2900" b="1"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Scholarship Liaisons</a:t>
            </a:r>
          </a:p>
        </p:txBody>
      </p:sp>
      <p:sp>
        <p:nvSpPr>
          <p:cNvPr id="2" name="TextBox 1"/>
          <p:cNvSpPr txBox="1"/>
          <p:nvPr/>
        </p:nvSpPr>
        <p:spPr>
          <a:xfrm>
            <a:off x="2044190" y="2042721"/>
            <a:ext cx="19238021" cy="13049726"/>
          </a:xfrm>
          <a:prstGeom prst="rect">
            <a:avLst/>
          </a:prstGeom>
          <a:noFill/>
        </p:spPr>
        <p:txBody>
          <a:bodyPr wrap="square" rtlCol="0">
            <a:spAutoFit/>
          </a:bodyPr>
          <a:lstStyle/>
          <a:p>
            <a:pPr lvl="0"/>
            <a:r>
              <a:rPr lang="en-US" sz="3500" b="1" dirty="0"/>
              <a:t>Academic Senate: </a:t>
            </a:r>
            <a:r>
              <a:rPr lang="en-US" sz="3500" dirty="0"/>
              <a:t>Dr. Talia Bettcher, Academic Senate Chair</a:t>
            </a:r>
          </a:p>
          <a:p>
            <a:pPr lvl="0"/>
            <a:r>
              <a:rPr lang="en-US" sz="3500" b="1" dirty="0"/>
              <a:t>Alumni Relations: </a:t>
            </a:r>
            <a:r>
              <a:rPr lang="en-US" sz="3500" dirty="0"/>
              <a:t>Priscilla Parks, Alumni and Student Programs Manager</a:t>
            </a:r>
          </a:p>
          <a:p>
            <a:pPr lvl="0"/>
            <a:r>
              <a:rPr lang="en-US" sz="3500" b="1" dirty="0"/>
              <a:t>Arts and Letters:  </a:t>
            </a:r>
            <a:r>
              <a:rPr lang="en-US" sz="3500" dirty="0"/>
              <a:t>Dr.</a:t>
            </a:r>
            <a:r>
              <a:rPr lang="en-US" sz="3500" b="1" dirty="0"/>
              <a:t> </a:t>
            </a:r>
            <a:r>
              <a:rPr lang="en-US" sz="3500" dirty="0"/>
              <a:t>Katherine Weiss, Associate Dean</a:t>
            </a:r>
          </a:p>
          <a:p>
            <a:pPr lvl="0"/>
            <a:r>
              <a:rPr lang="en-US" sz="3500" b="1" dirty="0"/>
              <a:t>Associated Students Inc.: </a:t>
            </a:r>
            <a:r>
              <a:rPr lang="en-US" sz="3500" dirty="0"/>
              <a:t>Dena Florez, Office Manager of Administration and Services</a:t>
            </a:r>
          </a:p>
          <a:p>
            <a:pPr lvl="0"/>
            <a:r>
              <a:rPr lang="en-US" sz="3500" b="1" dirty="0"/>
              <a:t>Athletics: </a:t>
            </a:r>
            <a:r>
              <a:rPr lang="en-US" sz="3500" dirty="0"/>
              <a:t>Daniel Garrett, Assistant Director</a:t>
            </a:r>
          </a:p>
          <a:p>
            <a:pPr lvl="0"/>
            <a:r>
              <a:rPr lang="en-US" sz="3500" b="1" dirty="0"/>
              <a:t>Business and Economics: </a:t>
            </a:r>
            <a:r>
              <a:rPr lang="en-US" sz="3500" dirty="0"/>
              <a:t>Dr.</a:t>
            </a:r>
            <a:r>
              <a:rPr lang="en-US" sz="3500" b="1" dirty="0"/>
              <a:t> </a:t>
            </a:r>
            <a:r>
              <a:rPr lang="en-US" sz="3500" dirty="0"/>
              <a:t>Angela Young, Associate Dean</a:t>
            </a:r>
          </a:p>
          <a:p>
            <a:pPr lvl="0"/>
            <a:r>
              <a:rPr lang="en-US" sz="3500" b="1" dirty="0"/>
              <a:t>Center for Engagement, Service and Public Good: </a:t>
            </a:r>
            <a:r>
              <a:rPr lang="en-US" sz="3500" dirty="0"/>
              <a:t>Taffany Lim, Senior Director</a:t>
            </a:r>
          </a:p>
          <a:p>
            <a:pPr lvl="0"/>
            <a:r>
              <a:rPr lang="en-US" sz="3500" b="1" dirty="0"/>
              <a:t>Education:  </a:t>
            </a:r>
            <a:r>
              <a:rPr lang="en-US" sz="3500" dirty="0"/>
              <a:t>Agustin Cervantes, Director of Student Services</a:t>
            </a:r>
          </a:p>
          <a:p>
            <a:pPr lvl="0"/>
            <a:r>
              <a:rPr lang="en-US" sz="3500" b="1" dirty="0"/>
              <a:t>Educational Opportunity Program: </a:t>
            </a:r>
            <a:r>
              <a:rPr lang="en-US" sz="3500" dirty="0"/>
              <a:t>Danielle Chambers, Director</a:t>
            </a:r>
          </a:p>
          <a:p>
            <a:pPr lvl="0"/>
            <a:r>
              <a:rPr lang="en-US" sz="3500" b="1" dirty="0"/>
              <a:t>Emeriti: </a:t>
            </a:r>
            <a:r>
              <a:rPr lang="en-US" sz="3500" dirty="0"/>
              <a:t>Alfredo Gonzalez, Committee Chair</a:t>
            </a:r>
          </a:p>
          <a:p>
            <a:pPr lvl="0"/>
            <a:r>
              <a:rPr lang="en-US" sz="3500" b="1" dirty="0"/>
              <a:t>Engineering, Computer Science and Technology:  </a:t>
            </a:r>
            <a:r>
              <a:rPr lang="en-US" sz="3500" dirty="0"/>
              <a:t>Dr. Jane Dong, Associate Dean</a:t>
            </a:r>
          </a:p>
          <a:p>
            <a:pPr lvl="0"/>
            <a:r>
              <a:rPr lang="en-US" sz="3500" b="1" dirty="0"/>
              <a:t>Ethnic Studies: </a:t>
            </a:r>
            <a:r>
              <a:rPr lang="en-US" sz="3500" dirty="0"/>
              <a:t>Dr. Trinh Pham, Associate Dean</a:t>
            </a:r>
          </a:p>
          <a:p>
            <a:pPr lvl="0"/>
            <a:r>
              <a:rPr lang="en-US" sz="3500" b="1" dirty="0"/>
              <a:t>Erika J. Glazer Family Dreamers Resource Center: </a:t>
            </a:r>
            <a:r>
              <a:rPr lang="en-US" sz="3500" dirty="0"/>
              <a:t>Luz Borjon,</a:t>
            </a:r>
            <a:r>
              <a:rPr lang="en-US" sz="3500" b="1" dirty="0"/>
              <a:t> </a:t>
            </a:r>
            <a:r>
              <a:rPr lang="en-US" sz="3500" dirty="0"/>
              <a:t>Director</a:t>
            </a:r>
          </a:p>
          <a:p>
            <a:pPr lvl="0"/>
            <a:r>
              <a:rPr lang="en-US" sz="3500" b="1" dirty="0"/>
              <a:t>Graduate Studies: </a:t>
            </a:r>
            <a:r>
              <a:rPr lang="en-US" sz="3500" dirty="0"/>
              <a:t>Dr. Karin Brown, Associate Vice President and Dean</a:t>
            </a:r>
            <a:endParaRPr lang="en-US" sz="3500" b="1" dirty="0"/>
          </a:p>
          <a:p>
            <a:pPr lvl="0"/>
            <a:r>
              <a:rPr lang="en-US" sz="3500" b="1" dirty="0"/>
              <a:t>Health and Human Services:  </a:t>
            </a:r>
            <a:r>
              <a:rPr lang="en-US" sz="3500" dirty="0"/>
              <a:t>Zully Quezada, Assistant to Associate Dean</a:t>
            </a:r>
          </a:p>
          <a:p>
            <a:pPr lvl="0"/>
            <a:r>
              <a:rPr lang="en-US" sz="3500" b="1" dirty="0"/>
              <a:t>Honors College: </a:t>
            </a:r>
            <a:r>
              <a:rPr lang="en-US" sz="3500" dirty="0"/>
              <a:t>Dr.</a:t>
            </a:r>
            <a:r>
              <a:rPr lang="en-US" sz="3500" b="1" dirty="0"/>
              <a:t> </a:t>
            </a:r>
            <a:r>
              <a:rPr lang="en-US" sz="3500" dirty="0"/>
              <a:t>Alison McCurdy, Associate Director</a:t>
            </a:r>
          </a:p>
          <a:p>
            <a:pPr lvl="0"/>
            <a:r>
              <a:rPr lang="en-US" sz="3500" b="1" dirty="0"/>
              <a:t>Natural and Social Sciences:  </a:t>
            </a:r>
            <a:r>
              <a:rPr lang="en-US" sz="3500" dirty="0"/>
              <a:t> Amy Miller, Assistant to Associate Dean</a:t>
            </a:r>
          </a:p>
          <a:p>
            <a:pPr lvl="0"/>
            <a:r>
              <a:rPr lang="en-US" sz="3500" b="1" dirty="0"/>
              <a:t>Office for Students with Disabilities: </a:t>
            </a:r>
            <a:r>
              <a:rPr lang="en-US" sz="3500" dirty="0"/>
              <a:t>Gonzalo Centeno, Director</a:t>
            </a:r>
          </a:p>
          <a:p>
            <a:pPr lvl="0"/>
            <a:r>
              <a:rPr lang="en-US" sz="3500" b="1" dirty="0"/>
              <a:t>Pat Brown Institute for Public Affairs: </a:t>
            </a:r>
            <a:r>
              <a:rPr lang="en-US" sz="3500" dirty="0"/>
              <a:t>Dr. Raphael Sonenshein, Executive Director</a:t>
            </a:r>
          </a:p>
          <a:p>
            <a:pPr lvl="0"/>
            <a:r>
              <a:rPr lang="en-US" sz="3500" b="1" dirty="0"/>
              <a:t>Professional and Global Education:  </a:t>
            </a:r>
            <a:r>
              <a:rPr lang="en-US" sz="3500" dirty="0"/>
              <a:t>Tom Lau, Financial Aid Advisor</a:t>
            </a:r>
          </a:p>
          <a:p>
            <a:pPr lvl="0"/>
            <a:r>
              <a:rPr lang="en-US" sz="3500" b="1" dirty="0"/>
              <a:t>Veterans Resource Center: </a:t>
            </a:r>
            <a:r>
              <a:rPr lang="en-US" sz="3500" dirty="0"/>
              <a:t>Cesar Gonzalez, Director</a:t>
            </a:r>
          </a:p>
          <a:p>
            <a:pPr lvl="0"/>
            <a:endParaRPr lang="en-US"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1672701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2584547"/>
            <a:ext cx="20244578" cy="9723754"/>
          </a:xfrm>
        </p:spPr>
        <p:txBody>
          <a:bodyPr wrap="square">
            <a:spAutoFit/>
          </a:bodyPr>
          <a:lstStyle/>
          <a:p>
            <a:pPr marL="457200" indent="-457200" algn="just">
              <a:lnSpc>
                <a:spcPct val="110000"/>
              </a:lnSpc>
              <a:buFont typeface="Wingdings" charset="2"/>
              <a:buChar char="§"/>
            </a:pPr>
            <a:r>
              <a:rPr lang="en-US" sz="3200" b="1" dirty="0">
                <a:latin typeface="Tisa Offc"/>
                <a:cs typeface="Tisa Offc"/>
              </a:rPr>
              <a:t>Technical Assistance for Faculty &amp; Staff and Access for Reviewers &amp; Reference Providers</a:t>
            </a:r>
          </a:p>
          <a:p>
            <a:pPr algn="just">
              <a:lnSpc>
                <a:spcPct val="110000"/>
              </a:lnSpc>
            </a:pPr>
            <a:r>
              <a:rPr lang="en-US" sz="3200" dirty="0">
                <a:latin typeface="Tisa Offc"/>
                <a:cs typeface="Tisa Offc"/>
              </a:rPr>
              <a:t>Chris Truong, ITC</a:t>
            </a:r>
          </a:p>
          <a:p>
            <a:pPr algn="just">
              <a:lnSpc>
                <a:spcPct val="110000"/>
              </a:lnSpc>
            </a:pPr>
            <a:r>
              <a:rPr lang="en-US" sz="3200" b="1" dirty="0">
                <a:solidFill>
                  <a:srgbClr val="002060"/>
                </a:solidFill>
                <a:latin typeface="Tisa Offc"/>
                <a:cs typeface="Tisa Offc"/>
                <a:hlinkClick r:id="rId2"/>
              </a:rPr>
              <a:t>ctruong@calstatela.edu</a:t>
            </a:r>
            <a:endParaRPr lang="en-US" sz="3200" b="1" dirty="0">
              <a:solidFill>
                <a:srgbClr val="002060"/>
              </a:solidFill>
              <a:latin typeface="Tisa Offc"/>
              <a:cs typeface="Tisa Offc"/>
            </a:endParaRPr>
          </a:p>
          <a:p>
            <a:pPr algn="just">
              <a:lnSpc>
                <a:spcPct val="110000"/>
              </a:lnSpc>
            </a:pPr>
            <a:endParaRPr lang="en-US" sz="3200" dirty="0">
              <a:latin typeface="Tisa Offc"/>
              <a:cs typeface="Tisa Offc"/>
            </a:endParaRPr>
          </a:p>
          <a:p>
            <a:pPr marL="457200" indent="-457200" algn="just">
              <a:lnSpc>
                <a:spcPct val="110000"/>
              </a:lnSpc>
              <a:buFont typeface="Wingdings" charset="2"/>
              <a:buChar char="§"/>
            </a:pPr>
            <a:r>
              <a:rPr lang="en-US" sz="3200" b="1" dirty="0">
                <a:latin typeface="Tisa Offc"/>
                <a:cs typeface="Tisa Offc"/>
              </a:rPr>
              <a:t>Technical Assistance for Applicants &amp; Reference Providers</a:t>
            </a:r>
          </a:p>
          <a:p>
            <a:pPr algn="just">
              <a:lnSpc>
                <a:spcPct val="110000"/>
              </a:lnSpc>
            </a:pPr>
            <a:r>
              <a:rPr lang="en-US" sz="3200" dirty="0">
                <a:latin typeface="Tisa Offc"/>
                <a:cs typeface="Tisa Offc"/>
              </a:rPr>
              <a:t>Sergio Rosales, Student Personnel Technician</a:t>
            </a:r>
          </a:p>
          <a:p>
            <a:pPr algn="just">
              <a:lnSpc>
                <a:spcPct val="110000"/>
              </a:lnSpc>
            </a:pPr>
            <a:r>
              <a:rPr lang="en-US" sz="3200" b="1" dirty="0">
                <a:latin typeface="Tisa Offc"/>
                <a:hlinkClick r:id="rId3"/>
              </a:rPr>
              <a:t>srosal13@calstatela.edu</a:t>
            </a:r>
            <a:endParaRPr lang="en-US" sz="3200" b="1" dirty="0">
              <a:latin typeface="Tisa Offc"/>
            </a:endParaRPr>
          </a:p>
          <a:p>
            <a:pPr algn="just">
              <a:lnSpc>
                <a:spcPct val="110000"/>
              </a:lnSpc>
            </a:pPr>
            <a:endParaRPr lang="en-US" sz="3200" dirty="0">
              <a:latin typeface="Tisa Offc"/>
              <a:cs typeface="Tisa Offc"/>
            </a:endParaRPr>
          </a:p>
          <a:p>
            <a:pPr marL="457200" indent="-457200" algn="just">
              <a:lnSpc>
                <a:spcPct val="110000"/>
              </a:lnSpc>
              <a:buFont typeface="Wingdings" charset="2"/>
              <a:buChar char="§"/>
            </a:pPr>
            <a:r>
              <a:rPr lang="en-US" sz="3200" b="1" dirty="0">
                <a:latin typeface="Tisa Offc"/>
                <a:cs typeface="Tisa Offc"/>
              </a:rPr>
              <a:t>Scholarship Awarding &amp; Funds Report</a:t>
            </a:r>
          </a:p>
          <a:p>
            <a:pPr algn="just">
              <a:lnSpc>
                <a:spcPct val="110000"/>
              </a:lnSpc>
            </a:pPr>
            <a:r>
              <a:rPr lang="en-US" sz="3200" dirty="0">
                <a:latin typeface="Tisa Offc"/>
                <a:cs typeface="Tisa Offc"/>
              </a:rPr>
              <a:t>Scholarship Coordinator</a:t>
            </a:r>
          </a:p>
          <a:p>
            <a:pPr algn="just">
              <a:lnSpc>
                <a:spcPct val="110000"/>
              </a:lnSpc>
            </a:pPr>
            <a:r>
              <a:rPr lang="en-US" sz="3200" b="1" dirty="0">
                <a:latin typeface="Tisa Offc"/>
                <a:cs typeface="Tisa Offc"/>
                <a:hlinkClick r:id="rId4"/>
              </a:rPr>
              <a:t>scholarships@calstatela.edu</a:t>
            </a:r>
            <a:r>
              <a:rPr lang="en-US" sz="3200" b="1" dirty="0">
                <a:latin typeface="Tisa Offc"/>
                <a:cs typeface="Tisa Offc"/>
              </a:rPr>
              <a:t> </a:t>
            </a:r>
          </a:p>
          <a:p>
            <a:pPr algn="just">
              <a:lnSpc>
                <a:spcPct val="110000"/>
              </a:lnSpc>
            </a:pPr>
            <a:endParaRPr lang="en-US" sz="3500" dirty="0">
              <a:latin typeface="Tisa Offc"/>
              <a:cs typeface="Tisa Offc"/>
            </a:endParaRPr>
          </a:p>
          <a:p>
            <a:pPr algn="just">
              <a:lnSpc>
                <a:spcPct val="110000"/>
              </a:lnSpc>
            </a:pPr>
            <a:endParaRPr lang="en-US" sz="3500" dirty="0">
              <a:latin typeface="Tisa Offc"/>
              <a:cs typeface="Tisa Offc"/>
            </a:endParaRPr>
          </a:p>
          <a:p>
            <a:pPr algn="just">
              <a:lnSpc>
                <a:spcPct val="110000"/>
              </a:lnSpc>
            </a:pPr>
            <a:endParaRPr lang="en-US" sz="2900" b="1" dirty="0">
              <a:latin typeface="Tisa Offc"/>
              <a:cs typeface="Tisa Offc"/>
            </a:endParaRPr>
          </a:p>
          <a:p>
            <a:pPr algn="just">
              <a:lnSpc>
                <a:spcPct val="110000"/>
              </a:lnSpc>
            </a:pPr>
            <a:endParaRPr lang="en-US" sz="2900" b="1" dirty="0">
              <a:latin typeface="Tisa Offc"/>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solidFill>
                  <a:srgbClr val="8A8A8D"/>
                </a:solidFill>
                <a:latin typeface="FuturaBT Book"/>
                <a:cs typeface="FuturaBT Book"/>
              </a:rPr>
              <a:t>Cal State LA Scholarship System Help/Contact Information</a:t>
            </a:r>
          </a:p>
        </p:txBody>
      </p:sp>
      <p:sp>
        <p:nvSpPr>
          <p:cNvPr id="15" name="Subtitle 2"/>
          <p:cNvSpPr txBox="1">
            <a:spLocks/>
          </p:cNvSpPr>
          <p:nvPr/>
        </p:nvSpPr>
        <p:spPr>
          <a:xfrm>
            <a:off x="12752403" y="2584547"/>
            <a:ext cx="11042779" cy="1972401"/>
          </a:xfrm>
          <a:prstGeom prst="rect">
            <a:avLst/>
          </a:prstGeom>
        </p:spPr>
        <p:txBody>
          <a:bodyPr vert="horz" wrap="square" lIns="217490" tIns="108745" rIns="217490" bIns="108745" rtlCol="0">
            <a:sp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TisaOT"/>
                <a:ea typeface="+mn-ea"/>
                <a:cs typeface="TisaO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10000"/>
              </a:lnSpc>
            </a:pPr>
            <a:endParaRPr lang="en-US" sz="3500" dirty="0">
              <a:latin typeface="Tisa Offc"/>
              <a:cs typeface="Tisa Offc"/>
            </a:endParaRPr>
          </a:p>
          <a:p>
            <a:pPr algn="just">
              <a:lnSpc>
                <a:spcPct val="110000"/>
              </a:lnSpc>
            </a:pPr>
            <a:endParaRPr lang="en-US" sz="2900" b="1" dirty="0">
              <a:latin typeface="Tisa Offc"/>
              <a:cs typeface="Tisa Offc"/>
            </a:endParaRPr>
          </a:p>
          <a:p>
            <a:pPr algn="just">
              <a:lnSpc>
                <a:spcPct val="110000"/>
              </a:lnSpc>
            </a:pPr>
            <a:endParaRPr lang="en-US" sz="2900" b="1" dirty="0">
              <a:latin typeface="Tisa Offc"/>
              <a:cs typeface="Tisa Offc"/>
            </a:endParaRPr>
          </a:p>
        </p:txBody>
      </p:sp>
    </p:spTree>
    <p:extLst>
      <p:ext uri="{BB962C8B-B14F-4D97-AF65-F5344CB8AC3E}">
        <p14:creationId xmlns:p14="http://schemas.microsoft.com/office/powerpoint/2010/main" val="38512771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65618" y="2869144"/>
            <a:ext cx="22074324" cy="10330074"/>
          </a:xfrm>
        </p:spPr>
        <p:txBody>
          <a:bodyPr wrap="square">
            <a:spAutoFit/>
          </a:bodyPr>
          <a:lstStyle/>
          <a:p>
            <a:pPr marL="457200" indent="-457200" algn="just">
              <a:lnSpc>
                <a:spcPct val="110000"/>
              </a:lnSpc>
              <a:buFont typeface="Wingdings" panose="05000000000000000000" pitchFamily="2" charset="2"/>
              <a:buChar char="§"/>
            </a:pPr>
            <a:r>
              <a:rPr lang="en-US" sz="3000" dirty="0">
                <a:solidFill>
                  <a:schemeClr val="tx1"/>
                </a:solidFill>
                <a:latin typeface="+mj-lt"/>
                <a:cs typeface="Tisa Offc"/>
              </a:rPr>
              <a:t>A link to </a:t>
            </a:r>
            <a:r>
              <a:rPr lang="en-US" sz="3000" dirty="0" err="1">
                <a:solidFill>
                  <a:schemeClr val="tx1"/>
                </a:solidFill>
                <a:latin typeface="+mj-lt"/>
                <a:cs typeface="Tisa Offc"/>
              </a:rPr>
              <a:t>Blackbaud</a:t>
            </a:r>
            <a:r>
              <a:rPr lang="en-US" sz="3000" dirty="0">
                <a:solidFill>
                  <a:schemeClr val="tx1"/>
                </a:solidFill>
                <a:latin typeface="+mj-lt"/>
                <a:cs typeface="Tisa Offc"/>
              </a:rPr>
              <a:t> can be found on the </a:t>
            </a:r>
            <a:r>
              <a:rPr lang="en-US" sz="3000" dirty="0" err="1">
                <a:solidFill>
                  <a:schemeClr val="tx1"/>
                </a:solidFill>
                <a:latin typeface="+mj-lt"/>
                <a:cs typeface="Tisa Offc"/>
              </a:rPr>
              <a:t>MyCalStateLA</a:t>
            </a:r>
            <a:r>
              <a:rPr lang="en-US" sz="3000" dirty="0">
                <a:solidFill>
                  <a:schemeClr val="tx1"/>
                </a:solidFill>
                <a:latin typeface="+mj-lt"/>
                <a:cs typeface="Tisa Offc"/>
              </a:rPr>
              <a:t> Quick Launch.</a:t>
            </a:r>
          </a:p>
          <a:p>
            <a:pPr algn="just">
              <a:lnSpc>
                <a:spcPct val="110000"/>
              </a:lnSpc>
            </a:pPr>
            <a:endParaRPr lang="en-US" sz="3000" b="1" dirty="0">
              <a:solidFill>
                <a:srgbClr val="C00000"/>
              </a:solidFill>
              <a:latin typeface="+mj-lt"/>
              <a:cs typeface="Tisa Offc"/>
            </a:endParaRPr>
          </a:p>
          <a:p>
            <a:pPr algn="just">
              <a:lnSpc>
                <a:spcPct val="110000"/>
              </a:lnSpc>
            </a:pPr>
            <a:endParaRPr lang="en-US" sz="3000" b="1" dirty="0">
              <a:solidFill>
                <a:srgbClr val="C00000"/>
              </a:solidFill>
              <a:latin typeface="+mj-lt"/>
              <a:cs typeface="Tisa Offc"/>
            </a:endParaRPr>
          </a:p>
          <a:p>
            <a:pPr algn="just">
              <a:lnSpc>
                <a:spcPct val="110000"/>
              </a:lnSpc>
            </a:pPr>
            <a:endParaRPr lang="en-US" sz="3000" b="1" dirty="0">
              <a:solidFill>
                <a:srgbClr val="C00000"/>
              </a:solidFill>
              <a:latin typeface="+mj-lt"/>
              <a:cs typeface="Tisa Offc"/>
            </a:endParaRPr>
          </a:p>
          <a:p>
            <a:pPr marL="457200" indent="-457200" algn="just">
              <a:lnSpc>
                <a:spcPct val="110000"/>
              </a:lnSpc>
              <a:buFont typeface="Wingdings" charset="2"/>
              <a:buChar char="§"/>
            </a:pPr>
            <a:endParaRPr lang="en-US" sz="3000" b="1" dirty="0">
              <a:solidFill>
                <a:srgbClr val="C00000"/>
              </a:solidFill>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algn="just">
              <a:lnSpc>
                <a:spcPct val="110000"/>
              </a:lnSpc>
            </a:pPr>
            <a:endParaRPr lang="en-US" sz="3000" dirty="0">
              <a:latin typeface="+mj-lt"/>
              <a:cs typeface="Tisa Offc"/>
            </a:endParaRPr>
          </a:p>
          <a:p>
            <a:pPr marL="457200" indent="-457200" algn="just">
              <a:lnSpc>
                <a:spcPct val="110000"/>
              </a:lnSpc>
              <a:buFont typeface="Wingdings" charset="2"/>
              <a:buChar char="§"/>
            </a:pPr>
            <a:r>
              <a:rPr lang="en-US" sz="3000" dirty="0">
                <a:latin typeface="+mj-lt"/>
                <a:cs typeface="Tisa Offc"/>
              </a:rPr>
              <a:t>Click on the </a:t>
            </a:r>
            <a:r>
              <a:rPr lang="en-US" sz="3000" b="1" dirty="0">
                <a:latin typeface="+mj-lt"/>
                <a:cs typeface="Tisa Offc"/>
              </a:rPr>
              <a:t>SIGN IN </a:t>
            </a:r>
            <a:r>
              <a:rPr lang="en-US" sz="3000" dirty="0">
                <a:latin typeface="+mj-lt"/>
                <a:cs typeface="Tisa Offc"/>
              </a:rPr>
              <a:t>button located at the top right side of the page. </a:t>
            </a:r>
          </a:p>
          <a:p>
            <a:pPr marL="457200" indent="-457200" algn="just">
              <a:lnSpc>
                <a:spcPct val="110000"/>
              </a:lnSpc>
              <a:buFont typeface="Wingdings" charset="2"/>
              <a:buChar char="§"/>
            </a:pPr>
            <a:r>
              <a:rPr lang="en-US" sz="3000" dirty="0">
                <a:latin typeface="+mj-lt"/>
                <a:cs typeface="Tisa Offc"/>
              </a:rPr>
              <a:t>Click on the </a:t>
            </a:r>
            <a:r>
              <a:rPr lang="en-US" sz="3000" b="1" dirty="0">
                <a:latin typeface="+mj-lt"/>
                <a:cs typeface="Tisa Offc"/>
              </a:rPr>
              <a:t>APPLICANTS and ADMINISTRATORS </a:t>
            </a:r>
            <a:r>
              <a:rPr lang="en-US" sz="3000" dirty="0">
                <a:latin typeface="+mj-lt"/>
                <a:cs typeface="Tisa Offc"/>
              </a:rPr>
              <a:t>Tab.</a:t>
            </a:r>
          </a:p>
          <a:p>
            <a:pPr marL="457200" indent="-457200" algn="just">
              <a:lnSpc>
                <a:spcPct val="110000"/>
              </a:lnSpc>
              <a:buFont typeface="Wingdings" charset="2"/>
              <a:buChar char="§"/>
            </a:pPr>
            <a:r>
              <a:rPr lang="en-US" sz="3000" dirty="0">
                <a:latin typeface="+mj-lt"/>
                <a:cs typeface="Tisa Offc"/>
              </a:rPr>
              <a:t>Click on the </a:t>
            </a:r>
            <a:r>
              <a:rPr lang="en-US" sz="3000" b="1" dirty="0">
                <a:latin typeface="+mj-lt"/>
                <a:cs typeface="Tisa Offc"/>
              </a:rPr>
              <a:t>SIGN IN WITH YOUR </a:t>
            </a:r>
            <a:r>
              <a:rPr lang="en-US" sz="3000" b="1" dirty="0" err="1">
                <a:latin typeface="+mj-lt"/>
                <a:cs typeface="Tisa Offc"/>
              </a:rPr>
              <a:t>MyCalStateLA</a:t>
            </a:r>
            <a:r>
              <a:rPr lang="en-US" sz="3000" b="1" dirty="0">
                <a:latin typeface="+mj-lt"/>
                <a:cs typeface="Tisa Offc"/>
              </a:rPr>
              <a:t> USERNAME </a:t>
            </a:r>
            <a:r>
              <a:rPr lang="en-US" sz="3000" dirty="0">
                <a:latin typeface="+mj-lt"/>
                <a:cs typeface="Tisa Offc"/>
              </a:rPr>
              <a:t>button.</a:t>
            </a: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algn="just">
              <a:lnSpc>
                <a:spcPct val="110000"/>
              </a:lnSpc>
            </a:pPr>
            <a:endParaRPr lang="en-US" sz="3000" dirty="0">
              <a:latin typeface="+mj-lt"/>
              <a:cs typeface="Tisa Offc"/>
            </a:endParaRPr>
          </a:p>
          <a:p>
            <a:pPr algn="just">
              <a:lnSpc>
                <a:spcPct val="110000"/>
              </a:lnSpc>
            </a:pPr>
            <a:endParaRPr lang="en-US" sz="3000" dirty="0">
              <a:latin typeface="+mj-lt"/>
              <a:cs typeface="Tisa Offc"/>
            </a:endParaRPr>
          </a:p>
          <a:p>
            <a:pPr marL="457200" indent="-457200" algn="just">
              <a:lnSpc>
                <a:spcPct val="110000"/>
              </a:lnSpc>
              <a:buFont typeface="Wingdings" charset="2"/>
              <a:buChar char="§"/>
            </a:pPr>
            <a:r>
              <a:rPr lang="en-US" sz="3000" dirty="0">
                <a:latin typeface="+mj-lt"/>
                <a:cs typeface="Tisa Offc"/>
              </a:rPr>
              <a:t>You will be redirected to the Cal LA State Portal</a:t>
            </a:r>
          </a:p>
          <a:p>
            <a:pPr marL="457200" indent="-457200" algn="just">
              <a:lnSpc>
                <a:spcPct val="110000"/>
              </a:lnSpc>
              <a:buFont typeface="Wingdings" charset="2"/>
              <a:buChar char="§"/>
            </a:pPr>
            <a:r>
              <a:rPr lang="en-US" sz="3000" dirty="0">
                <a:latin typeface="+mj-lt"/>
                <a:cs typeface="Tisa Offc"/>
              </a:rPr>
              <a:t>Enter your Cal State LA User Name, Password and click </a:t>
            </a:r>
            <a:r>
              <a:rPr lang="en-US" sz="3000" b="1" dirty="0">
                <a:latin typeface="+mj-lt"/>
                <a:cs typeface="Tisa Offc"/>
              </a:rPr>
              <a:t>LOGIN</a:t>
            </a:r>
            <a:endParaRPr lang="en-US" sz="3000" dirty="0">
              <a:latin typeface="+mj-lt"/>
              <a:cs typeface="Tisa Offc"/>
            </a:endParaRPr>
          </a:p>
          <a:p>
            <a:pPr algn="just">
              <a:lnSpc>
                <a:spcPct val="110000"/>
              </a:lnSpc>
            </a:pPr>
            <a:endParaRPr lang="en-US" sz="30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latin typeface="FuturaBT Book"/>
                <a:cs typeface="FuturaBT Book"/>
              </a:rPr>
              <a:t>Logging Into Cal State LA Scholarship System</a:t>
            </a:r>
          </a:p>
        </p:txBody>
      </p:sp>
      <p:sp>
        <p:nvSpPr>
          <p:cNvPr id="9" name="Subtitle 2"/>
          <p:cNvSpPr txBox="1">
            <a:spLocks/>
          </p:cNvSpPr>
          <p:nvPr/>
        </p:nvSpPr>
        <p:spPr>
          <a:xfrm>
            <a:off x="1850201" y="1732868"/>
            <a:ext cx="22068578" cy="1684100"/>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b="1" i="1" dirty="0">
                <a:latin typeface="Tisa Offc"/>
                <a:cs typeface="Tisa Offc"/>
              </a:rPr>
              <a:t>Cal State LA Faculty/Staff:  </a:t>
            </a:r>
            <a:r>
              <a:rPr lang="en-US" sz="3200" dirty="0">
                <a:cs typeface="Tisa Offc"/>
              </a:rPr>
              <a:t>Log into the system with Cal State LA Username/Password</a:t>
            </a:r>
          </a:p>
        </p:txBody>
      </p:sp>
      <p:pic>
        <p:nvPicPr>
          <p:cNvPr id="4" name="Picture 3"/>
          <p:cNvPicPr>
            <a:picLocks noChangeAspect="1"/>
          </p:cNvPicPr>
          <p:nvPr/>
        </p:nvPicPr>
        <p:blipFill>
          <a:blip r:embed="rId3"/>
          <a:stretch>
            <a:fillRect/>
          </a:stretch>
        </p:blipFill>
        <p:spPr>
          <a:xfrm>
            <a:off x="14232468" y="7237974"/>
            <a:ext cx="7998122" cy="5961244"/>
          </a:xfrm>
          <a:prstGeom prst="rect">
            <a:avLst/>
          </a:prstGeom>
        </p:spPr>
      </p:pic>
      <p:pic>
        <p:nvPicPr>
          <p:cNvPr id="2" name="Picture 1"/>
          <p:cNvPicPr>
            <a:picLocks noChangeAspect="1"/>
          </p:cNvPicPr>
          <p:nvPr/>
        </p:nvPicPr>
        <p:blipFill>
          <a:blip r:embed="rId4"/>
          <a:stretch>
            <a:fillRect/>
          </a:stretch>
        </p:blipFill>
        <p:spPr>
          <a:xfrm>
            <a:off x="16012824" y="2869144"/>
            <a:ext cx="4798896" cy="4131731"/>
          </a:xfrm>
          <a:prstGeom prst="rect">
            <a:avLst/>
          </a:prstGeom>
        </p:spPr>
      </p:pic>
      <p:sp>
        <p:nvSpPr>
          <p:cNvPr id="6" name="Rectangle 5"/>
          <p:cNvSpPr/>
          <p:nvPr/>
        </p:nvSpPr>
        <p:spPr>
          <a:xfrm>
            <a:off x="16259175" y="8615363"/>
            <a:ext cx="3200400" cy="785812"/>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834762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39131" y="1176374"/>
            <a:ext cx="9079233" cy="11478921"/>
          </a:xfrm>
          <a:prstGeom prst="rect">
            <a:avLst/>
          </a:prstGeom>
        </p:spPr>
      </p:pic>
      <p:pic>
        <p:nvPicPr>
          <p:cNvPr id="6" name="Picture 5"/>
          <p:cNvPicPr>
            <a:picLocks noChangeAspect="1"/>
          </p:cNvPicPr>
          <p:nvPr/>
        </p:nvPicPr>
        <p:blipFill>
          <a:blip r:embed="rId3"/>
          <a:stretch>
            <a:fillRect/>
          </a:stretch>
        </p:blipFill>
        <p:spPr>
          <a:xfrm>
            <a:off x="10570464" y="5515951"/>
            <a:ext cx="13379507" cy="7267360"/>
          </a:xfrm>
          <a:prstGeom prst="rect">
            <a:avLst/>
          </a:prstGeom>
        </p:spPr>
      </p:pic>
      <p:sp>
        <p:nvSpPr>
          <p:cNvPr id="8" name="Left Arrow 7"/>
          <p:cNvSpPr/>
          <p:nvPr/>
        </p:nvSpPr>
        <p:spPr>
          <a:xfrm>
            <a:off x="10954512" y="1439100"/>
            <a:ext cx="978408" cy="484632"/>
          </a:xfrm>
          <a:prstGeom prst="lef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0" name="TextBox 9"/>
          <p:cNvSpPr txBox="1"/>
          <p:nvPr/>
        </p:nvSpPr>
        <p:spPr>
          <a:xfrm>
            <a:off x="12088368" y="1311084"/>
            <a:ext cx="11861603" cy="1415772"/>
          </a:xfrm>
          <a:prstGeom prst="rect">
            <a:avLst/>
          </a:prstGeom>
          <a:noFill/>
        </p:spPr>
        <p:txBody>
          <a:bodyPr wrap="square" rtlCol="0">
            <a:spAutoFit/>
          </a:bodyPr>
          <a:lstStyle/>
          <a:p>
            <a:r>
              <a:rPr lang="en-US" dirty="0"/>
              <a:t>After logging in to the Cal State LA Portal,</a:t>
            </a:r>
          </a:p>
          <a:p>
            <a:r>
              <a:rPr lang="en-US" dirty="0"/>
              <a:t>you will be redirected to the Duo authentication </a:t>
            </a:r>
          </a:p>
        </p:txBody>
      </p:sp>
      <p:sp>
        <p:nvSpPr>
          <p:cNvPr id="11" name="Down Arrow 10"/>
          <p:cNvSpPr/>
          <p:nvPr/>
        </p:nvSpPr>
        <p:spPr>
          <a:xfrm>
            <a:off x="22878288" y="2212848"/>
            <a:ext cx="484632" cy="978408"/>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18242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3416968"/>
            <a:ext cx="20655937" cy="11530403"/>
          </a:xfrm>
        </p:spPr>
        <p:txBody>
          <a:bodyPr>
            <a:spAutoFit/>
          </a:bodyPr>
          <a:lstStyle/>
          <a:p>
            <a:pPr marL="457200" indent="-457200" algn="just">
              <a:lnSpc>
                <a:spcPct val="110000"/>
              </a:lnSpc>
              <a:buFont typeface="Wingdings" charset="2"/>
              <a:buChar char="§"/>
            </a:pPr>
            <a:r>
              <a:rPr lang="en-US" sz="3000" dirty="0">
                <a:latin typeface="+mj-lt"/>
                <a:cs typeface="Tisa Offc"/>
              </a:rPr>
              <a:t>Enter the </a:t>
            </a:r>
            <a:r>
              <a:rPr lang="en-US" sz="3000" b="1" dirty="0">
                <a:latin typeface="+mj-lt"/>
                <a:cs typeface="Tisa Offc"/>
              </a:rPr>
              <a:t>BLACKBAUD AWARD MANAGEMENT</a:t>
            </a:r>
            <a:r>
              <a:rPr lang="en-US" sz="3000" dirty="0">
                <a:latin typeface="+mj-lt"/>
                <a:cs typeface="Tisa Offc"/>
              </a:rPr>
              <a:t> website:  </a:t>
            </a:r>
            <a:r>
              <a:rPr lang="en-US" sz="3000" dirty="0">
                <a:latin typeface="+mj-lt"/>
                <a:cs typeface="Tisa Offc"/>
                <a:hlinkClick r:id="rId2"/>
              </a:rPr>
              <a:t>https://calstatela.academicworks.com/</a:t>
            </a: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r>
              <a:rPr lang="en-US" sz="3000" dirty="0">
                <a:latin typeface="+mj-lt"/>
                <a:cs typeface="Tisa Offc"/>
              </a:rPr>
              <a:t>Click on the </a:t>
            </a:r>
            <a:r>
              <a:rPr lang="en-US" sz="3000" b="1" dirty="0">
                <a:latin typeface="+mj-lt"/>
                <a:cs typeface="Tisa Offc"/>
              </a:rPr>
              <a:t>SIGN IN </a:t>
            </a:r>
            <a:r>
              <a:rPr lang="en-US" sz="3000" dirty="0">
                <a:latin typeface="+mj-lt"/>
                <a:cs typeface="Tisa Offc"/>
              </a:rPr>
              <a:t>button located at the top right side of the page:  </a:t>
            </a:r>
          </a:p>
          <a:p>
            <a:pPr algn="just">
              <a:lnSpc>
                <a:spcPct val="110000"/>
              </a:lnSpc>
            </a:pPr>
            <a:endParaRPr lang="en-US" sz="3000" dirty="0">
              <a:latin typeface="+mj-lt"/>
              <a:cs typeface="Tisa Offc"/>
            </a:endParaRPr>
          </a:p>
          <a:p>
            <a:pPr algn="just">
              <a:lnSpc>
                <a:spcPct val="110000"/>
              </a:lnSpc>
            </a:pPr>
            <a:endParaRPr lang="en-US" sz="3000" dirty="0">
              <a:latin typeface="+mj-lt"/>
              <a:cs typeface="Tisa Offc"/>
            </a:endParaRPr>
          </a:p>
          <a:p>
            <a:pPr marL="457200" indent="-457200" algn="just">
              <a:lnSpc>
                <a:spcPct val="110000"/>
              </a:lnSpc>
              <a:buFont typeface="Wingdings" charset="2"/>
              <a:buChar char="§"/>
            </a:pPr>
            <a:r>
              <a:rPr lang="en-US" sz="3000" dirty="0">
                <a:latin typeface="+mj-lt"/>
                <a:cs typeface="Tisa Offc"/>
              </a:rPr>
              <a:t>Click on the </a:t>
            </a:r>
            <a:r>
              <a:rPr lang="en-US" sz="3000" b="1" dirty="0">
                <a:latin typeface="+mj-lt"/>
                <a:cs typeface="Tisa Offc"/>
              </a:rPr>
              <a:t>REFERENCES and REVIEWERS </a:t>
            </a:r>
            <a:r>
              <a:rPr lang="en-US" sz="3000" dirty="0">
                <a:latin typeface="+mj-lt"/>
                <a:cs typeface="Tisa Offc"/>
              </a:rPr>
              <a:t>Tab</a:t>
            </a:r>
          </a:p>
          <a:p>
            <a:pPr marL="457200" indent="-457200" algn="just">
              <a:lnSpc>
                <a:spcPct val="110000"/>
              </a:lnSpc>
              <a:buFont typeface="Wingdings" charset="2"/>
              <a:buChar char="§"/>
            </a:pPr>
            <a:r>
              <a:rPr lang="en-US" sz="3000" dirty="0">
                <a:latin typeface="+mj-lt"/>
                <a:cs typeface="Tisa Offc"/>
              </a:rPr>
              <a:t>Enter your Email Address</a:t>
            </a:r>
          </a:p>
          <a:p>
            <a:pPr marL="457200" indent="-457200" algn="just">
              <a:lnSpc>
                <a:spcPct val="110000"/>
              </a:lnSpc>
              <a:buFont typeface="Wingdings" charset="2"/>
              <a:buChar char="§"/>
            </a:pPr>
            <a:r>
              <a:rPr lang="en-US" sz="3000" dirty="0">
                <a:latin typeface="+mj-lt"/>
                <a:cs typeface="Tisa Offc"/>
              </a:rPr>
              <a:t>Enter your *Password and click </a:t>
            </a:r>
            <a:r>
              <a:rPr lang="en-US" sz="3000" b="1" dirty="0">
                <a:latin typeface="+mj-lt"/>
                <a:cs typeface="Tisa Offc"/>
              </a:rPr>
              <a:t>SIGN IN.  </a:t>
            </a:r>
          </a:p>
          <a:p>
            <a:pPr marL="457200" indent="-457200" algn="just">
              <a:lnSpc>
                <a:spcPct val="110000"/>
              </a:lnSpc>
              <a:buFont typeface="Wingdings" charset="2"/>
              <a:buChar char="§"/>
            </a:pPr>
            <a:endParaRPr lang="en-US" sz="3000" b="1" dirty="0">
              <a:solidFill>
                <a:schemeClr val="tx2"/>
              </a:solidFill>
              <a:latin typeface="+mj-lt"/>
              <a:cs typeface="Tisa Offc"/>
            </a:endParaRPr>
          </a:p>
          <a:p>
            <a:pPr algn="just">
              <a:lnSpc>
                <a:spcPct val="110000"/>
              </a:lnSpc>
            </a:pPr>
            <a:r>
              <a:rPr lang="en-US" sz="3000" b="1" dirty="0">
                <a:latin typeface="+mj-lt"/>
                <a:cs typeface="Tisa Offc"/>
              </a:rPr>
              <a:t>*NOTE:  </a:t>
            </a:r>
            <a:r>
              <a:rPr lang="en-US" sz="3000" dirty="0">
                <a:solidFill>
                  <a:schemeClr val="tx2"/>
                </a:solidFill>
                <a:latin typeface="+mn-lt"/>
                <a:cs typeface="Tisa Offc"/>
              </a:rPr>
              <a:t>First time users:</a:t>
            </a:r>
          </a:p>
          <a:p>
            <a:pPr marL="457200" indent="-457200" algn="just">
              <a:lnSpc>
                <a:spcPct val="110000"/>
              </a:lnSpc>
              <a:buFont typeface="Arial" panose="020B0604020202020204" pitchFamily="34" charset="0"/>
              <a:buChar char="•"/>
            </a:pPr>
            <a:r>
              <a:rPr lang="en-US" sz="3000" dirty="0">
                <a:solidFill>
                  <a:schemeClr val="tx2"/>
                </a:solidFill>
                <a:latin typeface="+mj-lt"/>
                <a:cs typeface="Tisa Offc"/>
              </a:rPr>
              <a:t>You will receive an email to confirm and to activate your account.  </a:t>
            </a:r>
          </a:p>
          <a:p>
            <a:pPr marL="457200" indent="-457200" algn="just">
              <a:lnSpc>
                <a:spcPct val="110000"/>
              </a:lnSpc>
              <a:buFont typeface="Arial" panose="020B0604020202020204" pitchFamily="34" charset="0"/>
              <a:buChar char="•"/>
            </a:pPr>
            <a:r>
              <a:rPr lang="en-US" sz="3000" dirty="0">
                <a:latin typeface="+mj-lt"/>
                <a:cs typeface="Tisa Offc"/>
              </a:rPr>
              <a:t>Enter and create a new password</a:t>
            </a:r>
          </a:p>
          <a:p>
            <a:pPr algn="just">
              <a:lnSpc>
                <a:spcPct val="110000"/>
              </a:lnSpc>
            </a:pPr>
            <a:endParaRPr lang="en-US" sz="3000" dirty="0">
              <a:solidFill>
                <a:schemeClr val="tx2"/>
              </a:solidFill>
              <a:latin typeface="+mn-lt"/>
              <a:cs typeface="Tisa Offc"/>
            </a:endParaRP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a:p>
            <a:pPr marL="457200" indent="-457200" algn="just">
              <a:lnSpc>
                <a:spcPct val="110000"/>
              </a:lnSpc>
              <a:buFont typeface="Wingdings" charset="2"/>
              <a:buChar char="§"/>
            </a:pPr>
            <a:endParaRPr lang="en-US" sz="3000" dirty="0">
              <a:latin typeface="+mj-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latin typeface="FuturaBT Book"/>
                <a:cs typeface="FuturaBT Book"/>
              </a:rPr>
              <a:t>Logging Into the Cal State LA Scholarship System</a:t>
            </a:r>
          </a:p>
        </p:txBody>
      </p:sp>
      <p:pic>
        <p:nvPicPr>
          <p:cNvPr id="19" name="Picture 18"/>
          <p:cNvPicPr>
            <a:picLocks noChangeAspect="1"/>
          </p:cNvPicPr>
          <p:nvPr/>
        </p:nvPicPr>
        <p:blipFill>
          <a:blip r:embed="rId3"/>
          <a:stretch>
            <a:fillRect/>
          </a:stretch>
        </p:blipFill>
        <p:spPr>
          <a:xfrm>
            <a:off x="13051843" y="4369453"/>
            <a:ext cx="2070048" cy="1293780"/>
          </a:xfrm>
          <a:prstGeom prst="rect">
            <a:avLst/>
          </a:prstGeom>
        </p:spPr>
      </p:pic>
      <p:pic>
        <p:nvPicPr>
          <p:cNvPr id="6" name="Picture 5"/>
          <p:cNvPicPr>
            <a:picLocks noChangeAspect="1"/>
          </p:cNvPicPr>
          <p:nvPr/>
        </p:nvPicPr>
        <p:blipFill>
          <a:blip r:embed="rId4"/>
          <a:stretch>
            <a:fillRect/>
          </a:stretch>
        </p:blipFill>
        <p:spPr>
          <a:xfrm>
            <a:off x="13051843" y="5938975"/>
            <a:ext cx="7853434" cy="6820911"/>
          </a:xfrm>
          <a:prstGeom prst="rect">
            <a:avLst/>
          </a:prstGeom>
        </p:spPr>
      </p:pic>
      <p:sp>
        <p:nvSpPr>
          <p:cNvPr id="7" name="Subtitle 2"/>
          <p:cNvSpPr txBox="1">
            <a:spLocks/>
          </p:cNvSpPr>
          <p:nvPr/>
        </p:nvSpPr>
        <p:spPr>
          <a:xfrm>
            <a:off x="1850201" y="1732868"/>
            <a:ext cx="22536974" cy="1684100"/>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b="1" i="1" dirty="0">
                <a:latin typeface="Tisa Offc"/>
                <a:cs typeface="Tisa Offc"/>
              </a:rPr>
              <a:t>Reviewers without a Cal State LA Username/Password:  </a:t>
            </a:r>
            <a:r>
              <a:rPr lang="en-US" sz="3200" dirty="0">
                <a:cs typeface="Tisa Offc"/>
              </a:rPr>
              <a:t>Log into the system with your </a:t>
            </a:r>
            <a:r>
              <a:rPr lang="en-US" sz="3200" b="1" dirty="0">
                <a:cs typeface="Tisa Offc"/>
              </a:rPr>
              <a:t>Email Address </a:t>
            </a:r>
            <a:r>
              <a:rPr lang="en-US" sz="3200" dirty="0">
                <a:cs typeface="Tisa Offc"/>
              </a:rPr>
              <a:t>as your User ID</a:t>
            </a:r>
          </a:p>
        </p:txBody>
      </p:sp>
    </p:spTree>
    <p:extLst>
      <p:ext uri="{BB962C8B-B14F-4D97-AF65-F5344CB8AC3E}">
        <p14:creationId xmlns:p14="http://schemas.microsoft.com/office/powerpoint/2010/main" val="362440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6609" y="4078275"/>
            <a:ext cx="20136678" cy="1508712"/>
          </a:xfrm>
        </p:spPr>
        <p:txBody>
          <a:bodyPr/>
          <a:lstStyle/>
          <a:p>
            <a:r>
              <a:rPr lang="en-US" sz="8800" b="1" dirty="0">
                <a:solidFill>
                  <a:srgbClr val="FFFFFF"/>
                </a:solidFill>
                <a:latin typeface="Tisa Offc"/>
                <a:cs typeface="Tisa Offc"/>
              </a:rPr>
              <a:t>Ensuring that you have the Correct Role to Begin Reviewing</a:t>
            </a:r>
          </a:p>
        </p:txBody>
      </p:sp>
      <p:pic>
        <p:nvPicPr>
          <p:cNvPr id="5" name="Picture 4" descr="CalStateLAlogo_hero_horizontal_4color_rever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485" y="11633840"/>
            <a:ext cx="7531100" cy="1244600"/>
          </a:xfrm>
          <a:prstGeom prst="rect">
            <a:avLst/>
          </a:prstGeom>
        </p:spPr>
      </p:pic>
    </p:spTree>
    <p:extLst>
      <p:ext uri="{BB962C8B-B14F-4D97-AF65-F5344CB8AC3E}">
        <p14:creationId xmlns:p14="http://schemas.microsoft.com/office/powerpoint/2010/main" val="299032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9038" y="2368766"/>
            <a:ext cx="11295291" cy="6729088"/>
          </a:xfrm>
        </p:spPr>
        <p:txBody>
          <a:bodyPr wrap="square">
            <a:spAutoFit/>
          </a:bodyPr>
          <a:lstStyle/>
          <a:p>
            <a:pPr marL="457200" indent="-457200" algn="just">
              <a:lnSpc>
                <a:spcPct val="110000"/>
              </a:lnSpc>
              <a:buFont typeface="Wingdings" charset="2"/>
              <a:buChar char="§"/>
            </a:pPr>
            <a:r>
              <a:rPr lang="en-US" sz="3000" dirty="0">
                <a:latin typeface="+mn-lt"/>
                <a:cs typeface="Tisa Offc"/>
              </a:rPr>
              <a:t>Your name </a:t>
            </a:r>
            <a:r>
              <a:rPr lang="en-US" sz="3000" dirty="0">
                <a:latin typeface="+mn-lt"/>
              </a:rPr>
              <a:t>will be visible on the right hand corner of the screen.  </a:t>
            </a:r>
          </a:p>
          <a:p>
            <a:pPr marL="457200" indent="-457200" algn="just">
              <a:lnSpc>
                <a:spcPct val="110000"/>
              </a:lnSpc>
              <a:buFont typeface="Wingdings" charset="2"/>
              <a:buChar char="§"/>
            </a:pPr>
            <a:r>
              <a:rPr lang="en-US" sz="3000" dirty="0">
                <a:latin typeface="+mn-lt"/>
              </a:rPr>
              <a:t>Click on your name and select your role which will be </a:t>
            </a:r>
            <a:r>
              <a:rPr lang="en-US" sz="3000" b="1" dirty="0">
                <a:latin typeface="+mn-lt"/>
              </a:rPr>
              <a:t>REVIEWER</a:t>
            </a:r>
            <a:r>
              <a:rPr lang="en-US" sz="3000" dirty="0">
                <a:latin typeface="+mn-lt"/>
              </a:rPr>
              <a:t>:  </a:t>
            </a:r>
          </a:p>
          <a:p>
            <a:pPr algn="just">
              <a:lnSpc>
                <a:spcPct val="110000"/>
              </a:lnSpc>
            </a:pPr>
            <a:endParaRPr lang="en-US" sz="3000" dirty="0">
              <a:latin typeface="+mn-lt"/>
            </a:endParaRPr>
          </a:p>
          <a:p>
            <a:pPr algn="just">
              <a:lnSpc>
                <a:spcPct val="110000"/>
              </a:lnSpc>
            </a:pPr>
            <a:endParaRPr lang="en-US" sz="3000" dirty="0">
              <a:latin typeface="+mn-lt"/>
            </a:endParaRPr>
          </a:p>
          <a:p>
            <a:pPr algn="just">
              <a:lnSpc>
                <a:spcPct val="110000"/>
              </a:lnSpc>
            </a:pPr>
            <a:endParaRPr lang="en-US" sz="3000" dirty="0">
              <a:latin typeface="+mn-lt"/>
            </a:endParaRPr>
          </a:p>
          <a:p>
            <a:pPr algn="just">
              <a:lnSpc>
                <a:spcPct val="110000"/>
              </a:lnSpc>
            </a:pPr>
            <a:endParaRPr lang="en-US" sz="3000" b="1" dirty="0">
              <a:latin typeface="+mn-lt"/>
              <a:cs typeface="Tisa Offc"/>
            </a:endParaRPr>
          </a:p>
          <a:p>
            <a:pPr algn="just">
              <a:lnSpc>
                <a:spcPct val="110000"/>
              </a:lnSpc>
            </a:pPr>
            <a:endParaRPr lang="en-US" sz="3000" b="1" dirty="0">
              <a:latin typeface="+mn-lt"/>
              <a:cs typeface="Tisa Offc"/>
            </a:endParaRPr>
          </a:p>
          <a:p>
            <a:pPr algn="just">
              <a:lnSpc>
                <a:spcPct val="110000"/>
              </a:lnSpc>
            </a:pPr>
            <a:endParaRPr lang="en-US" sz="3000"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marL="457200" indent="-457200" algn="just">
              <a:lnSpc>
                <a:spcPct val="110000"/>
              </a:lnSpc>
              <a:buFont typeface="Wingdings" charset="2"/>
              <a:buChar char="§"/>
            </a:pPr>
            <a:endParaRPr lang="en-US" sz="3000" b="1" dirty="0">
              <a:latin typeface="+mn-lt"/>
              <a:cs typeface="Tisa Offc"/>
            </a:endParaRPr>
          </a:p>
          <a:p>
            <a:pPr algn="just">
              <a:lnSpc>
                <a:spcPct val="110000"/>
              </a:lnSpc>
            </a:pPr>
            <a:endParaRPr lang="en-US" sz="3000" b="1" dirty="0">
              <a:latin typeface="+mn-lt"/>
              <a:cs typeface="Tisa Offc"/>
            </a:endParaRPr>
          </a:p>
        </p:txBody>
      </p:sp>
      <p:sp>
        <p:nvSpPr>
          <p:cNvPr id="5" name="Title 1"/>
          <p:cNvSpPr txBox="1">
            <a:spLocks/>
          </p:cNvSpPr>
          <p:nvPr/>
        </p:nvSpPr>
        <p:spPr>
          <a:xfrm>
            <a:off x="1829038" y="821765"/>
            <a:ext cx="20729099" cy="1133518"/>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Futura Bk BT Book"/>
                <a:ea typeface="+mj-ea"/>
                <a:cs typeface="Open Sans"/>
              </a:defRPr>
            </a:lvl1pPr>
          </a:lstStyle>
          <a:p>
            <a:pPr algn="l"/>
            <a:r>
              <a:rPr lang="en-US" dirty="0">
                <a:latin typeface="FuturaBT Book"/>
                <a:cs typeface="FuturaBT Book"/>
              </a:rPr>
              <a:t>Reviewing the Applications</a:t>
            </a:r>
          </a:p>
        </p:txBody>
      </p:sp>
      <p:sp>
        <p:nvSpPr>
          <p:cNvPr id="14" name="Subtitle 2"/>
          <p:cNvSpPr txBox="1">
            <a:spLocks/>
          </p:cNvSpPr>
          <p:nvPr/>
        </p:nvSpPr>
        <p:spPr>
          <a:xfrm>
            <a:off x="1850202" y="1732868"/>
            <a:ext cx="15056470"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3100" i="1" dirty="0">
                <a:latin typeface="Tisa Offc"/>
                <a:cs typeface="Tisa Offc"/>
              </a:rPr>
              <a:t>Which applicants will you see and how to select applications for review</a:t>
            </a:r>
          </a:p>
        </p:txBody>
      </p:sp>
      <p:pic>
        <p:nvPicPr>
          <p:cNvPr id="1028"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4999" y="2866386"/>
            <a:ext cx="6303345" cy="690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9038" y="9770050"/>
            <a:ext cx="3325077" cy="754053"/>
          </a:xfrm>
          <a:prstGeom prst="rect">
            <a:avLst/>
          </a:prstGeom>
          <a:noFill/>
        </p:spPr>
        <p:txBody>
          <a:bodyPr wrap="none" rtlCol="0">
            <a:spAutoFit/>
          </a:bodyPr>
          <a:lstStyle/>
          <a:p>
            <a:r>
              <a:rPr lang="en-US" dirty="0"/>
              <a:t>PLEASE NOTE:</a:t>
            </a:r>
          </a:p>
        </p:txBody>
      </p:sp>
      <p:pic>
        <p:nvPicPr>
          <p:cNvPr id="8" name="Picture 7"/>
          <p:cNvPicPr>
            <a:picLocks noChangeAspect="1"/>
          </p:cNvPicPr>
          <p:nvPr/>
        </p:nvPicPr>
        <p:blipFill rotWithShape="1">
          <a:blip r:embed="rId3"/>
          <a:srcRect t="8446"/>
          <a:stretch/>
        </p:blipFill>
        <p:spPr>
          <a:xfrm>
            <a:off x="1829038" y="10883153"/>
            <a:ext cx="21496559" cy="950259"/>
          </a:xfrm>
          <a:prstGeom prst="rect">
            <a:avLst/>
          </a:prstGeom>
        </p:spPr>
      </p:pic>
      <p:pic>
        <p:nvPicPr>
          <p:cNvPr id="2" name="Picture 1"/>
          <p:cNvPicPr>
            <a:picLocks noChangeAspect="1"/>
          </p:cNvPicPr>
          <p:nvPr/>
        </p:nvPicPr>
        <p:blipFill rotWithShape="1">
          <a:blip r:embed="rId4"/>
          <a:srcRect t="-1201" r="29574" b="-1"/>
          <a:stretch/>
        </p:blipFill>
        <p:spPr>
          <a:xfrm>
            <a:off x="1831914" y="11868912"/>
            <a:ext cx="8189910" cy="870643"/>
          </a:xfrm>
          <a:prstGeom prst="rect">
            <a:avLst/>
          </a:prstGeom>
        </p:spPr>
      </p:pic>
    </p:spTree>
    <p:extLst>
      <p:ext uri="{BB962C8B-B14F-4D97-AF65-F5344CB8AC3E}">
        <p14:creationId xmlns:p14="http://schemas.microsoft.com/office/powerpoint/2010/main" val="3165970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Simple ppt presentation">
  <a:themeElements>
    <a:clrScheme name="Custom 3">
      <a:dk1>
        <a:sysClr val="windowText" lastClr="000000"/>
      </a:dk1>
      <a:lt1>
        <a:sysClr val="window" lastClr="FFFFFF"/>
      </a:lt1>
      <a:dk2>
        <a:srgbClr val="4A4F55"/>
      </a:dk2>
      <a:lt2>
        <a:srgbClr val="8A8A8D"/>
      </a:lt2>
      <a:accent1>
        <a:srgbClr val="FFCE00"/>
      </a:accent1>
      <a:accent2>
        <a:srgbClr val="FFCE00"/>
      </a:accent2>
      <a:accent3>
        <a:srgbClr val="FFCE00"/>
      </a:accent3>
      <a:accent4>
        <a:srgbClr val="FFCE00"/>
      </a:accent4>
      <a:accent5>
        <a:srgbClr val="FFCE00"/>
      </a:accent5>
      <a:accent6>
        <a:srgbClr val="FFCE00"/>
      </a:accent6>
      <a:hlink>
        <a:srgbClr val="FFCE00"/>
      </a:hlink>
      <a:folHlink>
        <a:srgbClr val="A586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10567</TotalTime>
  <Words>2701</Words>
  <Application>Microsoft Macintosh PowerPoint</Application>
  <PresentationFormat>Custom</PresentationFormat>
  <Paragraphs>411</Paragraphs>
  <Slides>44</Slides>
  <Notes>11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44</vt:i4>
      </vt:variant>
    </vt:vector>
  </HeadingPairs>
  <TitlesOfParts>
    <vt:vector size="60" baseType="lpstr">
      <vt:lpstr>Arial</vt:lpstr>
      <vt:lpstr>Calibri</vt:lpstr>
      <vt:lpstr>Futura Bk BT Book</vt:lpstr>
      <vt:lpstr>FuturaBT Book</vt:lpstr>
      <vt:lpstr>Open Sans</vt:lpstr>
      <vt:lpstr>Open Sans Light</vt:lpstr>
      <vt:lpstr>Tisa Offc</vt:lpstr>
      <vt:lpstr>TisaOT</vt:lpstr>
      <vt:lpstr>Wingdings</vt:lpstr>
      <vt:lpstr>Simple ppt presentation</vt:lpstr>
      <vt:lpstr>1_Simple ppt presentation</vt:lpstr>
      <vt:lpstr>2_Simple ppt presentation</vt:lpstr>
      <vt:lpstr>5_Simple ppt presentation</vt:lpstr>
      <vt:lpstr>3_Simple ppt presentation</vt:lpstr>
      <vt:lpstr>4_Simple ppt presentation</vt:lpstr>
      <vt:lpstr>6_Simple ppt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Ensuring that you have the Correct Role to Begin Reviewing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Scholarship Chairs:   Options for Handling Large Applicant Pools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Scholarship Reviewer Training</vt:lpstr>
      <vt:lpstr>PowerPoint Presentation</vt:lpstr>
      <vt:lpstr>PowerPoint Presentation</vt:lpstr>
      <vt:lpstr>PowerPoint Presentation</vt:lpstr>
      <vt:lpstr>PowerPoint Presentation</vt:lpstr>
      <vt:lpstr>Determining the Recipients and Notifying the  Scholarship Staff</vt:lpstr>
      <vt:lpstr>PowerPoint Presentation</vt:lpstr>
      <vt:lpstr>PowerPoint Presentation</vt:lpstr>
      <vt:lpstr>PowerPoint Presentation</vt:lpstr>
      <vt:lpstr>PowerPoint Presentation</vt:lpstr>
      <vt:lpstr>Timeline Review &amp;  Where to go for Assistance</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Goodwin, K. Wayne</cp:lastModifiedBy>
  <cp:revision>913</cp:revision>
  <cp:lastPrinted>2018-03-12T18:40:03Z</cp:lastPrinted>
  <dcterms:created xsi:type="dcterms:W3CDTF">2014-12-02T17:36:54Z</dcterms:created>
  <dcterms:modified xsi:type="dcterms:W3CDTF">2022-02-24T16:36:18Z</dcterms:modified>
</cp:coreProperties>
</file>