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6"/>
  </p:notesMasterIdLst>
  <p:handoutMasterIdLst>
    <p:handoutMasterId r:id="rId27"/>
  </p:handoutMasterIdLst>
  <p:sldIdLst>
    <p:sldId id="256" r:id="rId3"/>
    <p:sldId id="268" r:id="rId4"/>
    <p:sldId id="283" r:id="rId5"/>
    <p:sldId id="284" r:id="rId6"/>
    <p:sldId id="285" r:id="rId7"/>
    <p:sldId id="286" r:id="rId8"/>
    <p:sldId id="287" r:id="rId9"/>
    <p:sldId id="288" r:id="rId10"/>
    <p:sldId id="289" r:id="rId11"/>
    <p:sldId id="265" r:id="rId12"/>
    <p:sldId id="279" r:id="rId13"/>
    <p:sldId id="271" r:id="rId14"/>
    <p:sldId id="259" r:id="rId15"/>
    <p:sldId id="274" r:id="rId16"/>
    <p:sldId id="260" r:id="rId17"/>
    <p:sldId id="280" r:id="rId18"/>
    <p:sldId id="281" r:id="rId19"/>
    <p:sldId id="272" r:id="rId20"/>
    <p:sldId id="258" r:id="rId21"/>
    <p:sldId id="282" r:id="rId22"/>
    <p:sldId id="277" r:id="rId23"/>
    <p:sldId id="278" r:id="rId24"/>
    <p:sldId id="261" r:id="rId2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FC217"/>
    <a:srgbClr val="E7CA1D"/>
    <a:srgbClr val="66CCFF"/>
    <a:srgbClr val="D7D2C8"/>
    <a:srgbClr val="D7D2CB"/>
    <a:srgbClr val="D7D2CA"/>
    <a:srgbClr val="D6D4CA"/>
    <a:srgbClr val="D9D4CA"/>
    <a:srgbClr val="D8D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4" autoAdjust="0"/>
    <p:restoredTop sz="93617" autoAdjust="0"/>
  </p:normalViewPr>
  <p:slideViewPr>
    <p:cSldViewPr>
      <p:cViewPr varScale="1">
        <p:scale>
          <a:sx n="90" d="100"/>
          <a:sy n="90" d="100"/>
        </p:scale>
        <p:origin x="96" y="3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1746"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2830" tIns="46415" rIns="92830" bIns="46415" rtlCol="0"/>
          <a:lstStyle>
            <a:lvl1pPr algn="r">
              <a:defRPr sz="1200"/>
            </a:lvl1pPr>
          </a:lstStyle>
          <a:p>
            <a:fld id="{ECBC0109-3B5C-405A-97C1-DBF1B02A6D80}" type="datetimeFigureOut">
              <a:rPr lang="en-US" smtClean="0"/>
              <a:pPr/>
              <a:t>2/1/2019</a:t>
            </a:fld>
            <a:endParaRPr lang="en-US"/>
          </a:p>
        </p:txBody>
      </p:sp>
      <p:sp>
        <p:nvSpPr>
          <p:cNvPr id="4" name="Footer Placeholder 3"/>
          <p:cNvSpPr>
            <a:spLocks noGrp="1"/>
          </p:cNvSpPr>
          <p:nvPr>
            <p:ph type="ftr" sz="quarter" idx="2"/>
          </p:nvPr>
        </p:nvSpPr>
        <p:spPr>
          <a:xfrm>
            <a:off x="0" y="8829966"/>
            <a:ext cx="2971800" cy="464820"/>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6"/>
            <a:ext cx="2971800" cy="464820"/>
          </a:xfrm>
          <a:prstGeom prst="rect">
            <a:avLst/>
          </a:prstGeom>
        </p:spPr>
        <p:txBody>
          <a:bodyPr vert="horz" lIns="92830" tIns="46415" rIns="92830" bIns="46415" rtlCol="0" anchor="b"/>
          <a:lstStyle>
            <a:lvl1pPr algn="r">
              <a:defRPr sz="1200"/>
            </a:lvl1pPr>
          </a:lstStyle>
          <a:p>
            <a:fld id="{AE8B693C-59E4-44E5-8B07-91C7E0E526A5}" type="slidenum">
              <a:rPr lang="en-US" smtClean="0"/>
              <a:pPr/>
              <a:t>‹#›</a:t>
            </a:fld>
            <a:endParaRPr lang="en-US"/>
          </a:p>
        </p:txBody>
      </p:sp>
    </p:spTree>
    <p:extLst>
      <p:ext uri="{BB962C8B-B14F-4D97-AF65-F5344CB8AC3E}">
        <p14:creationId xmlns:p14="http://schemas.microsoft.com/office/powerpoint/2010/main" val="1341194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2830" tIns="46415" rIns="92830" bIns="46415" rtlCol="0"/>
          <a:lstStyle>
            <a:lvl1pPr algn="r">
              <a:defRPr sz="1200"/>
            </a:lvl1pPr>
          </a:lstStyle>
          <a:p>
            <a:fld id="{2370D50B-149F-4204-A1D1-916A15943586}" type="datetimeFigureOut">
              <a:rPr lang="en-US" smtClean="0"/>
              <a:t>2/1/2019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2971800" cy="464820"/>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lIns="92830" tIns="46415" rIns="92830" bIns="46415" rtlCol="0" anchor="b"/>
          <a:lstStyle>
            <a:lvl1pPr algn="r">
              <a:defRPr sz="1200"/>
            </a:lvl1pPr>
          </a:lstStyle>
          <a:p>
            <a:fld id="{FDC33DEE-2541-43C3-A5C6-13C6B18241EA}" type="slidenum">
              <a:rPr lang="en-US" smtClean="0"/>
              <a:t>‹#›</a:t>
            </a:fld>
            <a:endParaRPr lang="en-US"/>
          </a:p>
        </p:txBody>
      </p:sp>
    </p:spTree>
    <p:extLst>
      <p:ext uri="{BB962C8B-B14F-4D97-AF65-F5344CB8AC3E}">
        <p14:creationId xmlns:p14="http://schemas.microsoft.com/office/powerpoint/2010/main" val="413877032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DC33DEE-2541-43C3-A5C6-13C6B18241EA}"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60301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FDC33DEE-2541-43C3-A5C6-13C6B18241EA}" type="slidenum">
              <a:rPr lang="en-US" smtClean="0"/>
              <a:t>5</a:t>
            </a:fld>
            <a:endParaRPr lang="en-US"/>
          </a:p>
        </p:txBody>
      </p:sp>
    </p:spTree>
    <p:extLst>
      <p:ext uri="{BB962C8B-B14F-4D97-AF65-F5344CB8AC3E}">
        <p14:creationId xmlns:p14="http://schemas.microsoft.com/office/powerpoint/2010/main" val="161109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FDC33DEE-2541-43C3-A5C6-13C6B18241EA}" type="slidenum">
              <a:rPr lang="en-US" smtClean="0"/>
              <a:t>23</a:t>
            </a:fld>
            <a:endParaRPr lang="en-US"/>
          </a:p>
        </p:txBody>
      </p:sp>
    </p:spTree>
    <p:extLst>
      <p:ext uri="{BB962C8B-B14F-4D97-AF65-F5344CB8AC3E}">
        <p14:creationId xmlns:p14="http://schemas.microsoft.com/office/powerpoint/2010/main" val="410352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4"/>
          <a:srcRect l="5807" t="9222" r="58"/>
          <a:stretch>
            <a:fillRect/>
          </a:stretch>
        </p:blipFill>
        <p:spPr bwMode="auto">
          <a:xfrm>
            <a:off x="341995" y="301697"/>
            <a:ext cx="8460011" cy="6254606"/>
          </a:xfrm>
          <a:prstGeom prst="rect">
            <a:avLst/>
          </a:prstGeom>
          <a:noFill/>
          <a:ln w="9525">
            <a:noFill/>
            <a:miter lim="800000"/>
            <a:headEnd/>
            <a:tailEnd/>
          </a:ln>
          <a:effectLst/>
        </p:spPr>
      </p:pic>
      <p:pic>
        <p:nvPicPr>
          <p:cNvPr id="18" name="CU_LightOn.wmv">
            <a:hlinkClick r:id="" action="ppaction://media"/>
          </p:cNvPr>
          <p:cNvPicPr>
            <a:picLocks noChangeAspect="1"/>
          </p:cNvPicPr>
          <p:nvPr userDrawn="1">
            <a:videoFile r:link="rId1"/>
            <p:extLst>
              <p:ext uri="{DAA4B4D4-6D71-4841-9C94-3DE7FCFB9230}">
                <p14:media xmlns:p14="http://schemas.microsoft.com/office/powerpoint/2010/main" r:embed="rId2">
                  <p14:trim end="2775.6752"/>
                  <p14:fade in="750"/>
                </p14:media>
              </p:ext>
            </p:extLst>
          </p:nvPr>
        </p:nvPicPr>
        <p:blipFill>
          <a:blip r:embed="rId5">
            <a:duotone>
              <a:schemeClr val="accent1">
                <a:shade val="45000"/>
                <a:satMod val="135000"/>
              </a:schemeClr>
              <a:prstClr val="white"/>
            </a:duotone>
            <a:lum bright="10000"/>
          </a:blip>
          <a:stretch>
            <a:fillRect/>
          </a:stretch>
        </p:blipFill>
        <p:spPr>
          <a:xfrm>
            <a:off x="990600" y="685800"/>
            <a:ext cx="4030133" cy="2266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 Placeholder 10"/>
          <p:cNvSpPr>
            <a:spLocks noGrp="1"/>
          </p:cNvSpPr>
          <p:nvPr userDrawn="1">
            <p:ph type="body" sz="quarter" idx="10"/>
          </p:nvPr>
        </p:nvSpPr>
        <p:spPr>
          <a:xfrm>
            <a:off x="552450" y="3789216"/>
            <a:ext cx="5695950" cy="457200"/>
          </a:xfrm>
          <a:prstGeom prst="rect">
            <a:avLst/>
          </a:prstGeom>
        </p:spPr>
        <p:txBody>
          <a:bodyPr/>
          <a:lstStyle>
            <a:lvl1pPr marL="0" indent="0" algn="ctr">
              <a:buNone/>
              <a:defRPr sz="2800">
                <a:solidFill>
                  <a:schemeClr val="bg1"/>
                </a:solidFill>
                <a:latin typeface="Trebuchet MS" pitchFamily="34" charset="0"/>
                <a:cs typeface="Tahoma" pitchFamily="34" charset="0"/>
              </a:defRPr>
            </a:lvl1pPr>
          </a:lstStyle>
          <a:p>
            <a:pPr lvl="0"/>
            <a:r>
              <a:rPr lang="en-US" smtClean="0"/>
              <a:t>Click to edit Master text styles</a:t>
            </a:r>
          </a:p>
        </p:txBody>
      </p:sp>
      <p:sp>
        <p:nvSpPr>
          <p:cNvPr id="27" name="Text Placeholder 10"/>
          <p:cNvSpPr>
            <a:spLocks noGrp="1"/>
          </p:cNvSpPr>
          <p:nvPr>
            <p:ph type="body" sz="quarter" idx="11"/>
          </p:nvPr>
        </p:nvSpPr>
        <p:spPr>
          <a:xfrm>
            <a:off x="552450" y="4361872"/>
            <a:ext cx="4762500" cy="381000"/>
          </a:xfrm>
          <a:prstGeom prst="rect">
            <a:avLst/>
          </a:prstGeom>
          <a:ln>
            <a:solidFill>
              <a:schemeClr val="accent5">
                <a:lumMod val="40000"/>
                <a:lumOff val="60000"/>
              </a:schemeClr>
            </a:solidFill>
          </a:ln>
        </p:spPr>
        <p:txBody>
          <a:bodyPr/>
          <a:lstStyle>
            <a:lvl1pPr marL="0" indent="0" algn="ctr">
              <a:buNone/>
              <a:defRPr sz="2000" i="1">
                <a:solidFill>
                  <a:schemeClr val="bg1"/>
                </a:solidFill>
                <a:latin typeface="Trebuchet MS" pitchFamily="34" charset="0"/>
                <a:cs typeface="Tahoma" pitchFamily="34" charset="0"/>
              </a:defRPr>
            </a:lvl1pPr>
          </a:lstStyle>
          <a:p>
            <a:pPr lvl="0"/>
            <a:r>
              <a:rPr lang="en-US" smtClean="0"/>
              <a:t>Click to edit Master text styles</a:t>
            </a:r>
          </a:p>
        </p:txBody>
      </p:sp>
      <p:grpSp>
        <p:nvGrpSpPr>
          <p:cNvPr id="19" name="Group 18"/>
          <p:cNvGrpSpPr/>
          <p:nvPr userDrawn="1"/>
        </p:nvGrpSpPr>
        <p:grpSpPr>
          <a:xfrm>
            <a:off x="353292" y="6206343"/>
            <a:ext cx="4572000" cy="346857"/>
            <a:chOff x="381000" y="6206343"/>
            <a:chExt cx="4572000" cy="346857"/>
          </a:xfrm>
        </p:grpSpPr>
        <p:sp>
          <p:nvSpPr>
            <p:cNvPr id="12" name="TextBox 11"/>
            <p:cNvSpPr txBox="1"/>
            <p:nvPr userDrawn="1"/>
          </p:nvSpPr>
          <p:spPr>
            <a:xfrm>
              <a:off x="381000" y="6214646"/>
              <a:ext cx="2133600" cy="338554"/>
            </a:xfrm>
            <a:prstGeom prst="rect">
              <a:avLst/>
            </a:prstGeom>
            <a:noFill/>
          </p:spPr>
          <p:txBody>
            <a:bodyPr wrap="square" rtlCol="0">
              <a:spAutoFit/>
            </a:bodyPr>
            <a:lstStyle/>
            <a:p>
              <a:pPr algn="l"/>
              <a:r>
                <a:rPr lang="en-US" sz="800" dirty="0" smtClean="0">
                  <a:solidFill>
                    <a:schemeClr val="bg1"/>
                  </a:solidFill>
                </a:rPr>
                <a:t>Default address Avenue, 4214,  </a:t>
              </a:r>
            </a:p>
            <a:p>
              <a:pPr algn="l"/>
              <a:r>
                <a:rPr lang="en-US" sz="800" dirty="0" smtClean="0">
                  <a:solidFill>
                    <a:schemeClr val="bg1"/>
                  </a:solidFill>
                </a:rPr>
                <a:t>Postal code 80.250-210 / Curitiba PR BR</a:t>
              </a:r>
              <a:r>
                <a:rPr lang="en-US" sz="800" baseline="0" dirty="0" smtClean="0">
                  <a:solidFill>
                    <a:schemeClr val="bg1"/>
                  </a:solidFill>
                </a:rPr>
                <a:t> </a:t>
              </a:r>
            </a:p>
          </p:txBody>
        </p:sp>
        <p:sp>
          <p:nvSpPr>
            <p:cNvPr id="13" name="TextBox 12"/>
            <p:cNvSpPr txBox="1"/>
            <p:nvPr userDrawn="1"/>
          </p:nvSpPr>
          <p:spPr>
            <a:xfrm>
              <a:off x="2590800" y="6214646"/>
              <a:ext cx="1066800" cy="338554"/>
            </a:xfrm>
            <a:prstGeom prst="rect">
              <a:avLst/>
            </a:prstGeom>
            <a:noFill/>
          </p:spPr>
          <p:txBody>
            <a:bodyPr wrap="square" rtlCol="0">
              <a:spAutoFit/>
            </a:bodyPr>
            <a:lstStyle/>
            <a:p>
              <a:pPr algn="r"/>
              <a:r>
                <a:rPr lang="en-US" sz="800" baseline="0" dirty="0" smtClean="0">
                  <a:solidFill>
                    <a:schemeClr val="bg1"/>
                  </a:solidFill>
                </a:rPr>
                <a:t>+55 32 3836 55 55 </a:t>
              </a:r>
            </a:p>
            <a:p>
              <a:pPr algn="r"/>
              <a:r>
                <a:rPr lang="en-US" sz="800" baseline="0" dirty="0" smtClean="0">
                  <a:solidFill>
                    <a:schemeClr val="bg1"/>
                  </a:solidFill>
                </a:rPr>
                <a:t>+55 32 9685 55 55</a:t>
              </a:r>
              <a:endParaRPr lang="en-US" sz="800" dirty="0">
                <a:solidFill>
                  <a:schemeClr val="bg1"/>
                </a:solidFill>
              </a:endParaRPr>
            </a:p>
          </p:txBody>
        </p:sp>
        <p:sp>
          <p:nvSpPr>
            <p:cNvPr id="14" name="TextBox 13"/>
            <p:cNvSpPr txBox="1"/>
            <p:nvPr userDrawn="1"/>
          </p:nvSpPr>
          <p:spPr>
            <a:xfrm>
              <a:off x="2362200" y="6206343"/>
              <a:ext cx="234360" cy="323165"/>
            </a:xfrm>
            <a:prstGeom prst="rect">
              <a:avLst/>
            </a:prstGeom>
            <a:noFill/>
          </p:spPr>
          <p:txBody>
            <a:bodyPr wrap="none" rtlCol="0">
              <a:spAutoFit/>
            </a:bodyPr>
            <a:lstStyle/>
            <a:p>
              <a:r>
                <a:rPr lang="en-US" sz="1500" dirty="0" smtClean="0">
                  <a:solidFill>
                    <a:schemeClr val="bg1"/>
                  </a:solidFill>
                </a:rPr>
                <a:t>|</a:t>
              </a:r>
              <a:endParaRPr lang="en-US" sz="1500" dirty="0">
                <a:solidFill>
                  <a:schemeClr val="bg1"/>
                </a:solidFill>
              </a:endParaRPr>
            </a:p>
          </p:txBody>
        </p:sp>
        <p:sp>
          <p:nvSpPr>
            <p:cNvPr id="16" name="TextBox 15"/>
            <p:cNvSpPr txBox="1"/>
            <p:nvPr userDrawn="1"/>
          </p:nvSpPr>
          <p:spPr>
            <a:xfrm>
              <a:off x="3679548" y="6206343"/>
              <a:ext cx="234360" cy="323165"/>
            </a:xfrm>
            <a:prstGeom prst="rect">
              <a:avLst/>
            </a:prstGeom>
            <a:noFill/>
          </p:spPr>
          <p:txBody>
            <a:bodyPr wrap="none" rtlCol="0">
              <a:spAutoFit/>
            </a:bodyPr>
            <a:lstStyle/>
            <a:p>
              <a:r>
                <a:rPr lang="en-US" sz="1500" dirty="0" smtClean="0">
                  <a:solidFill>
                    <a:schemeClr val="bg1"/>
                  </a:solidFill>
                </a:rPr>
                <a:t>|</a:t>
              </a:r>
              <a:endParaRPr lang="en-US" sz="1500" dirty="0">
                <a:solidFill>
                  <a:schemeClr val="bg1"/>
                </a:solidFill>
              </a:endParaRPr>
            </a:p>
          </p:txBody>
        </p:sp>
        <p:sp>
          <p:nvSpPr>
            <p:cNvPr id="17" name="TextBox 16"/>
            <p:cNvSpPr txBox="1"/>
            <p:nvPr userDrawn="1"/>
          </p:nvSpPr>
          <p:spPr>
            <a:xfrm>
              <a:off x="3984465" y="6261556"/>
              <a:ext cx="968535" cy="215444"/>
            </a:xfrm>
            <a:prstGeom prst="rect">
              <a:avLst/>
            </a:prstGeom>
            <a:noFill/>
          </p:spPr>
          <p:txBody>
            <a:bodyPr wrap="none" rtlCol="0">
              <a:spAutoFit/>
            </a:bodyPr>
            <a:lstStyle/>
            <a:p>
              <a:r>
                <a:rPr lang="en-US" sz="800" dirty="0" smtClean="0">
                  <a:solidFill>
                    <a:schemeClr val="bg1"/>
                  </a:solidFill>
                </a:rPr>
                <a:t>www.default.com</a:t>
              </a:r>
              <a:endParaRPr lang="en-US" sz="8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repeatCount="indefinite" fill="hold" display="0">
                  <p:stCondLst>
                    <p:cond delay="indefinite"/>
                  </p:stCondLst>
                </p:cTn>
                <p:tgtEl>
                  <p:spTgt spid="18"/>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9" name="Table Placeholder 8"/>
          <p:cNvSpPr>
            <a:spLocks noGrp="1"/>
          </p:cNvSpPr>
          <p:nvPr>
            <p:ph type="tbl" sz="quarter" idx="15"/>
          </p:nvPr>
        </p:nvSpPr>
        <p:spPr>
          <a:xfrm>
            <a:off x="762000" y="1242284"/>
            <a:ext cx="7620000" cy="4244116"/>
          </a:xfrm>
          <a:prstGeom prst="rect">
            <a:avLst/>
          </a:prstGeom>
        </p:spPr>
        <p:txBody>
          <a:bodyPr/>
          <a:lstStyle>
            <a:lvl1pPr>
              <a:buNone/>
              <a:defRPr sz="2000"/>
            </a:lvl1pPr>
          </a:lstStyle>
          <a:p>
            <a:r>
              <a:rPr lang="en-US" smtClean="0"/>
              <a:t>Click icon to add table</a:t>
            </a:r>
            <a:endParaRPr lang="en-US" dirty="0"/>
          </a:p>
        </p:txBody>
      </p:sp>
      <p:sp>
        <p:nvSpPr>
          <p:cNvPr id="4" name="Text Placeholder 3"/>
          <p:cNvSpPr>
            <a:spLocks noGrp="1"/>
          </p:cNvSpPr>
          <p:nvPr>
            <p:ph type="body" sz="quarter" idx="14"/>
          </p:nvPr>
        </p:nvSpPr>
        <p:spPr>
          <a:xfrm>
            <a:off x="557646" y="434116"/>
            <a:ext cx="5309754" cy="381000"/>
          </a:xfrm>
          <a:prstGeom prst="rect">
            <a:avLst/>
          </a:prstGeom>
        </p:spPr>
        <p:txBody>
          <a:bodyPr/>
          <a:lstStyle>
            <a:lvl1pPr marL="0" indent="0" algn="l">
              <a:buNone/>
              <a:defRPr sz="2100" b="1">
                <a:solidFill>
                  <a:schemeClr val="bg1"/>
                </a:solidFill>
                <a:latin typeface="Trebuchet MS" pitchFamily="34" charset="0"/>
                <a:cs typeface="Tahoma" pitchFamily="34" charset="0"/>
              </a:defRPr>
            </a:lvl1pPr>
          </a:lstStyle>
          <a:p>
            <a:pPr lvl="0"/>
            <a:r>
              <a:rPr lang="en-US"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tion Layout Slide with Table">
    <p:spTree>
      <p:nvGrpSpPr>
        <p:cNvPr id="1" name=""/>
        <p:cNvGrpSpPr/>
        <p:nvPr/>
      </p:nvGrpSpPr>
      <p:grpSpPr>
        <a:xfrm>
          <a:off x="0" y="0"/>
          <a:ext cx="0" cy="0"/>
          <a:chOff x="0" y="0"/>
          <a:chExt cx="0" cy="0"/>
        </a:xfrm>
      </p:grpSpPr>
      <p:sp>
        <p:nvSpPr>
          <p:cNvPr id="5" name="Text Placeholder 5"/>
          <p:cNvSpPr>
            <a:spLocks noGrp="1"/>
          </p:cNvSpPr>
          <p:nvPr>
            <p:ph type="body" sz="quarter" idx="12"/>
          </p:nvPr>
        </p:nvSpPr>
        <p:spPr>
          <a:xfrm>
            <a:off x="457200" y="4038600"/>
            <a:ext cx="2590800" cy="1828800"/>
          </a:xfrm>
          <a:prstGeom prst="rect">
            <a:avLst/>
          </a:prstGeom>
        </p:spPr>
        <p:txBody>
          <a:bodyPr/>
          <a:lstStyle>
            <a:lvl1pPr marL="0" indent="0">
              <a:spcBef>
                <a:spcPts val="0"/>
              </a:spcBef>
              <a:buNone/>
              <a:defRPr sz="1200">
                <a:solidFill>
                  <a:schemeClr val="bg1"/>
                </a:solidFill>
                <a:latin typeface="+mn-lt"/>
                <a:cs typeface="Tahoma" pitchFamily="34" charset="0"/>
              </a:defRPr>
            </a:lvl1pPr>
          </a:lstStyle>
          <a:p>
            <a:pPr lvl="0"/>
            <a:r>
              <a:rPr lang="en-US" smtClean="0"/>
              <a:t>Click to edit Master text styles</a:t>
            </a:r>
          </a:p>
        </p:txBody>
      </p:sp>
      <p:sp>
        <p:nvSpPr>
          <p:cNvPr id="11" name="Text Placeholder 3"/>
          <p:cNvSpPr>
            <a:spLocks noGrp="1"/>
          </p:cNvSpPr>
          <p:nvPr>
            <p:ph type="body" sz="quarter" idx="15"/>
          </p:nvPr>
        </p:nvSpPr>
        <p:spPr>
          <a:xfrm>
            <a:off x="428625" y="3657600"/>
            <a:ext cx="5105400" cy="304800"/>
          </a:xfrm>
          <a:prstGeom prst="rect">
            <a:avLst/>
          </a:prstGeom>
        </p:spPr>
        <p:txBody>
          <a:bodyPr/>
          <a:lstStyle>
            <a:lvl1pPr marL="0" indent="0" algn="l">
              <a:buNone/>
              <a:defRPr sz="1600">
                <a:solidFill>
                  <a:schemeClr val="bg1"/>
                </a:solidFill>
                <a:latin typeface="+mn-lt"/>
                <a:cs typeface="Tahoma" pitchFamily="34" charset="0"/>
              </a:defRPr>
            </a:lvl1pPr>
            <a:lvl2pPr marL="0" indent="0">
              <a:spcBef>
                <a:spcPts val="0"/>
              </a:spcBef>
              <a:buNone/>
              <a:defRPr sz="1800">
                <a:solidFill>
                  <a:schemeClr val="bg1"/>
                </a:solidFill>
              </a:defRPr>
            </a:lvl2pPr>
          </a:lstStyle>
          <a:p>
            <a:pPr lvl="0"/>
            <a:r>
              <a:rPr lang="en-US" smtClean="0"/>
              <a:t>Click to edit Master text styles</a:t>
            </a:r>
          </a:p>
        </p:txBody>
      </p:sp>
      <p:sp>
        <p:nvSpPr>
          <p:cNvPr id="14" name="Table Placeholder 13"/>
          <p:cNvSpPr>
            <a:spLocks noGrp="1"/>
          </p:cNvSpPr>
          <p:nvPr>
            <p:ph type="tbl" sz="quarter" idx="16"/>
          </p:nvPr>
        </p:nvSpPr>
        <p:spPr>
          <a:xfrm>
            <a:off x="1152523" y="1219201"/>
            <a:ext cx="6848478" cy="2285999"/>
          </a:xfrm>
          <a:prstGeom prst="rect">
            <a:avLst/>
          </a:prstGeom>
        </p:spPr>
        <p:txBody>
          <a:bodyPr/>
          <a:lstStyle>
            <a:lvl1pPr>
              <a:buNone/>
              <a:defRPr sz="3000">
                <a:solidFill>
                  <a:schemeClr val="bg1"/>
                </a:solidFill>
              </a:defRPr>
            </a:lvl1pPr>
          </a:lstStyle>
          <a:p>
            <a:r>
              <a:rPr lang="en-US" smtClean="0"/>
              <a:t>Click icon to add table</a:t>
            </a:r>
            <a:endParaRPr lang="en-US" dirty="0"/>
          </a:p>
        </p:txBody>
      </p:sp>
      <p:sp>
        <p:nvSpPr>
          <p:cNvPr id="10" name="Text Placeholder 5"/>
          <p:cNvSpPr>
            <a:spLocks noGrp="1"/>
          </p:cNvSpPr>
          <p:nvPr>
            <p:ph type="body" sz="quarter" idx="17"/>
          </p:nvPr>
        </p:nvSpPr>
        <p:spPr>
          <a:xfrm>
            <a:off x="3200400" y="4038600"/>
            <a:ext cx="2590800" cy="1828800"/>
          </a:xfrm>
          <a:prstGeom prst="rect">
            <a:avLst/>
          </a:prstGeom>
        </p:spPr>
        <p:txBody>
          <a:bodyPr/>
          <a:lstStyle>
            <a:lvl1pPr marL="0" indent="0">
              <a:spcBef>
                <a:spcPts val="0"/>
              </a:spcBef>
              <a:buNone/>
              <a:defRPr sz="1200">
                <a:solidFill>
                  <a:schemeClr val="bg1"/>
                </a:solidFill>
                <a:latin typeface="+mn-lt"/>
                <a:cs typeface="Tahoma" pitchFamily="34" charset="0"/>
              </a:defRPr>
            </a:lvl1pPr>
          </a:lstStyle>
          <a:p>
            <a:pPr lvl="0"/>
            <a:r>
              <a:rPr lang="en-US" smtClean="0"/>
              <a:t>Click to edit Master text styles</a:t>
            </a:r>
          </a:p>
        </p:txBody>
      </p:sp>
      <p:sp>
        <p:nvSpPr>
          <p:cNvPr id="12" name="Text Placeholder 5"/>
          <p:cNvSpPr>
            <a:spLocks noGrp="1"/>
          </p:cNvSpPr>
          <p:nvPr>
            <p:ph type="body" sz="quarter" idx="18"/>
          </p:nvPr>
        </p:nvSpPr>
        <p:spPr>
          <a:xfrm>
            <a:off x="6019800" y="4038600"/>
            <a:ext cx="2590800" cy="1828800"/>
          </a:xfrm>
          <a:prstGeom prst="rect">
            <a:avLst/>
          </a:prstGeom>
        </p:spPr>
        <p:txBody>
          <a:bodyPr/>
          <a:lstStyle>
            <a:lvl1pPr marL="0" indent="0">
              <a:spcBef>
                <a:spcPts val="0"/>
              </a:spcBef>
              <a:buNone/>
              <a:defRPr sz="1200">
                <a:solidFill>
                  <a:schemeClr val="bg1"/>
                </a:solidFill>
                <a:latin typeface="+mn-lt"/>
                <a:cs typeface="Tahoma" pitchFamily="34" charset="0"/>
              </a:defRPr>
            </a:lvl1pPr>
          </a:lstStyle>
          <a:p>
            <a:pPr lvl="0"/>
            <a:r>
              <a:rPr lang="en-US" smtClean="0"/>
              <a:t>Click to edit Master text styles</a:t>
            </a:r>
          </a:p>
        </p:txBody>
      </p:sp>
      <p:sp>
        <p:nvSpPr>
          <p:cNvPr id="9" name="Text Placeholder 3"/>
          <p:cNvSpPr>
            <a:spLocks noGrp="1"/>
          </p:cNvSpPr>
          <p:nvPr>
            <p:ph type="body" sz="quarter" idx="14"/>
          </p:nvPr>
        </p:nvSpPr>
        <p:spPr>
          <a:xfrm>
            <a:off x="557646" y="434116"/>
            <a:ext cx="5309754" cy="381000"/>
          </a:xfrm>
          <a:prstGeom prst="rect">
            <a:avLst/>
          </a:prstGeom>
        </p:spPr>
        <p:txBody>
          <a:bodyPr/>
          <a:lstStyle>
            <a:lvl1pPr marL="0" indent="0" algn="l">
              <a:buNone/>
              <a:defRPr sz="2100" b="1">
                <a:solidFill>
                  <a:schemeClr val="bg1"/>
                </a:solidFill>
                <a:latin typeface="Trebuchet MS" pitchFamily="34" charset="0"/>
                <a:cs typeface="Tahoma" pitchFamily="34" charset="0"/>
              </a:defRPr>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Layout Slide with Bar Graph">
    <p:spTree>
      <p:nvGrpSpPr>
        <p:cNvPr id="1" name=""/>
        <p:cNvGrpSpPr/>
        <p:nvPr/>
      </p:nvGrpSpPr>
      <p:grpSpPr>
        <a:xfrm>
          <a:off x="0" y="0"/>
          <a:ext cx="0" cy="0"/>
          <a:chOff x="0" y="0"/>
          <a:chExt cx="0" cy="0"/>
        </a:xfrm>
      </p:grpSpPr>
      <p:sp>
        <p:nvSpPr>
          <p:cNvPr id="5" name="Text Placeholder 5"/>
          <p:cNvSpPr>
            <a:spLocks noGrp="1"/>
          </p:cNvSpPr>
          <p:nvPr>
            <p:ph type="body" sz="quarter" idx="12"/>
          </p:nvPr>
        </p:nvSpPr>
        <p:spPr>
          <a:xfrm>
            <a:off x="533400" y="4038600"/>
            <a:ext cx="5105400" cy="1828800"/>
          </a:xfrm>
          <a:prstGeom prst="rect">
            <a:avLst/>
          </a:prstGeom>
        </p:spPr>
        <p:txBody>
          <a:bodyPr/>
          <a:lstStyle>
            <a:lvl1pPr marL="0" indent="0">
              <a:buNone/>
              <a:defRPr sz="1200">
                <a:solidFill>
                  <a:schemeClr val="bg1"/>
                </a:solidFill>
                <a:latin typeface="+mn-lt"/>
                <a:cs typeface="Tahoma" pitchFamily="34" charset="0"/>
              </a:defRPr>
            </a:lvl1pPr>
          </a:lstStyle>
          <a:p>
            <a:pPr lvl="0"/>
            <a:r>
              <a:rPr lang="en-US" smtClean="0"/>
              <a:t>Click to edit Master text styles</a:t>
            </a:r>
          </a:p>
        </p:txBody>
      </p:sp>
      <p:sp>
        <p:nvSpPr>
          <p:cNvPr id="9" name="Chart Placeholder 7"/>
          <p:cNvSpPr>
            <a:spLocks noGrp="1"/>
          </p:cNvSpPr>
          <p:nvPr>
            <p:ph type="chart" sz="quarter" idx="13"/>
          </p:nvPr>
        </p:nvSpPr>
        <p:spPr>
          <a:xfrm>
            <a:off x="571500" y="1219200"/>
            <a:ext cx="5067300" cy="2286000"/>
          </a:xfrm>
          <a:prstGeom prst="rect">
            <a:avLst/>
          </a:prstGeom>
        </p:spPr>
        <p:txBody>
          <a:bodyPr/>
          <a:lstStyle>
            <a:lvl1pPr marL="0" indent="0">
              <a:buNone/>
              <a:defRPr>
                <a:solidFill>
                  <a:schemeClr val="bg1"/>
                </a:solidFill>
              </a:defRPr>
            </a:lvl1pPr>
          </a:lstStyle>
          <a:p>
            <a:r>
              <a:rPr lang="en-US" smtClean="0"/>
              <a:t>Click icon to add chart</a:t>
            </a:r>
            <a:endParaRPr lang="en-US" dirty="0"/>
          </a:p>
        </p:txBody>
      </p:sp>
      <p:pic>
        <p:nvPicPr>
          <p:cNvPr id="2051" name="Picture 3"/>
          <p:cNvPicPr>
            <a:picLocks noChangeAspect="1" noChangeArrowheads="1"/>
          </p:cNvPicPr>
          <p:nvPr userDrawn="1"/>
        </p:nvPicPr>
        <p:blipFill>
          <a:blip r:embed="rId2"/>
          <a:srcRect l="14166" t="1426"/>
          <a:stretch>
            <a:fillRect/>
          </a:stretch>
        </p:blipFill>
        <p:spPr bwMode="auto">
          <a:xfrm>
            <a:off x="5824949" y="299640"/>
            <a:ext cx="2974994" cy="5655508"/>
          </a:xfrm>
          <a:prstGeom prst="rect">
            <a:avLst/>
          </a:prstGeom>
          <a:noFill/>
          <a:ln w="9525">
            <a:noFill/>
            <a:miter lim="800000"/>
            <a:headEnd/>
            <a:tailEnd/>
          </a:ln>
          <a:effectLst/>
        </p:spPr>
      </p:pic>
      <p:sp>
        <p:nvSpPr>
          <p:cNvPr id="11" name="Text Placeholder 3"/>
          <p:cNvSpPr>
            <a:spLocks noGrp="1"/>
          </p:cNvSpPr>
          <p:nvPr>
            <p:ph type="body" sz="quarter" idx="15"/>
          </p:nvPr>
        </p:nvSpPr>
        <p:spPr>
          <a:xfrm>
            <a:off x="428625" y="3657600"/>
            <a:ext cx="5105400" cy="304800"/>
          </a:xfrm>
          <a:prstGeom prst="rect">
            <a:avLst/>
          </a:prstGeom>
        </p:spPr>
        <p:txBody>
          <a:bodyPr/>
          <a:lstStyle>
            <a:lvl1pPr marL="0" indent="0" algn="l">
              <a:buNone/>
              <a:defRPr sz="1600">
                <a:solidFill>
                  <a:schemeClr val="bg1"/>
                </a:solidFill>
                <a:latin typeface="+mn-lt"/>
                <a:cs typeface="Tahoma" pitchFamily="34" charset="0"/>
              </a:defRPr>
            </a:lvl1pPr>
            <a:lvl2pPr marL="0" indent="0">
              <a:spcBef>
                <a:spcPts val="0"/>
              </a:spcBef>
              <a:buNone/>
              <a:defRPr sz="1800">
                <a:solidFill>
                  <a:schemeClr val="bg1"/>
                </a:solidFill>
              </a:defRPr>
            </a:lvl2pPr>
          </a:lstStyle>
          <a:p>
            <a:pPr lvl="0"/>
            <a:r>
              <a:rPr lang="en-US" smtClean="0"/>
              <a:t>Click to edit Master text styles</a:t>
            </a:r>
          </a:p>
        </p:txBody>
      </p:sp>
      <p:sp>
        <p:nvSpPr>
          <p:cNvPr id="7" name="Text Placeholder 3"/>
          <p:cNvSpPr>
            <a:spLocks noGrp="1"/>
          </p:cNvSpPr>
          <p:nvPr>
            <p:ph type="body" sz="quarter" idx="14"/>
          </p:nvPr>
        </p:nvSpPr>
        <p:spPr>
          <a:xfrm>
            <a:off x="557646" y="434116"/>
            <a:ext cx="5309754" cy="381000"/>
          </a:xfrm>
          <a:prstGeom prst="rect">
            <a:avLst/>
          </a:prstGeom>
        </p:spPr>
        <p:txBody>
          <a:bodyPr/>
          <a:lstStyle>
            <a:lvl1pPr marL="0" indent="0" algn="l">
              <a:buNone/>
              <a:defRPr sz="2100" b="1">
                <a:solidFill>
                  <a:schemeClr val="bg1"/>
                </a:solidFill>
                <a:latin typeface="Trebuchet MS" pitchFamily="34" charset="0"/>
                <a:cs typeface="Tahoma" pitchFamily="34" charset="0"/>
              </a:defRPr>
            </a:lvl1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tion Layout Slide with Pie Chart">
    <p:spTree>
      <p:nvGrpSpPr>
        <p:cNvPr id="1" name=""/>
        <p:cNvGrpSpPr/>
        <p:nvPr/>
      </p:nvGrpSpPr>
      <p:grpSpPr>
        <a:xfrm>
          <a:off x="0" y="0"/>
          <a:ext cx="0" cy="0"/>
          <a:chOff x="0" y="0"/>
          <a:chExt cx="0" cy="0"/>
        </a:xfrm>
      </p:grpSpPr>
      <p:sp>
        <p:nvSpPr>
          <p:cNvPr id="7" name="Text Placeholder 5"/>
          <p:cNvSpPr>
            <a:spLocks noGrp="1"/>
          </p:cNvSpPr>
          <p:nvPr>
            <p:ph type="body" sz="quarter" idx="14"/>
          </p:nvPr>
        </p:nvSpPr>
        <p:spPr>
          <a:xfrm>
            <a:off x="533400" y="1371600"/>
            <a:ext cx="3962400" cy="2057400"/>
          </a:xfrm>
          <a:prstGeom prst="rect">
            <a:avLst/>
          </a:prstGeom>
        </p:spPr>
        <p:txBody>
          <a:bodyPr/>
          <a:lstStyle>
            <a:lvl1pPr marL="0" indent="0">
              <a:spcBef>
                <a:spcPts val="0"/>
              </a:spcBef>
              <a:buNone/>
              <a:defRPr sz="1600" i="1">
                <a:solidFill>
                  <a:schemeClr val="bg1"/>
                </a:solidFill>
                <a:latin typeface="+mn-lt"/>
                <a:cs typeface="Tahoma" pitchFamily="34" charset="0"/>
              </a:defRPr>
            </a:lvl1pPr>
          </a:lstStyle>
          <a:p>
            <a:pPr lvl="0"/>
            <a:r>
              <a:rPr lang="en-US" smtClean="0"/>
              <a:t>Click to edit Master text styles</a:t>
            </a:r>
          </a:p>
        </p:txBody>
      </p:sp>
      <p:sp>
        <p:nvSpPr>
          <p:cNvPr id="8" name="Chart Placeholder 7"/>
          <p:cNvSpPr>
            <a:spLocks noGrp="1"/>
          </p:cNvSpPr>
          <p:nvPr>
            <p:ph type="chart" sz="quarter" idx="13"/>
          </p:nvPr>
        </p:nvSpPr>
        <p:spPr>
          <a:xfrm>
            <a:off x="4648200" y="1295400"/>
            <a:ext cx="3962400" cy="4495800"/>
          </a:xfrm>
          <a:prstGeom prst="rect">
            <a:avLst/>
          </a:prstGeom>
        </p:spPr>
        <p:txBody>
          <a:bodyPr/>
          <a:lstStyle>
            <a:lvl1pPr marL="0" indent="0">
              <a:buNone/>
              <a:defRPr>
                <a:solidFill>
                  <a:schemeClr val="bg1"/>
                </a:solidFill>
              </a:defRPr>
            </a:lvl1pPr>
          </a:lstStyle>
          <a:p>
            <a:r>
              <a:rPr lang="en-US" smtClean="0"/>
              <a:t>Click icon to add chart</a:t>
            </a:r>
            <a:endParaRPr lang="en-US" dirty="0"/>
          </a:p>
        </p:txBody>
      </p:sp>
      <p:sp>
        <p:nvSpPr>
          <p:cNvPr id="10" name="Text Placeholder 5"/>
          <p:cNvSpPr>
            <a:spLocks noGrp="1"/>
          </p:cNvSpPr>
          <p:nvPr>
            <p:ph type="body" sz="quarter" idx="12"/>
          </p:nvPr>
        </p:nvSpPr>
        <p:spPr>
          <a:xfrm>
            <a:off x="533400" y="3962400"/>
            <a:ext cx="3962400" cy="1828800"/>
          </a:xfrm>
          <a:prstGeom prst="rect">
            <a:avLst/>
          </a:prstGeom>
        </p:spPr>
        <p:txBody>
          <a:bodyPr/>
          <a:lstStyle>
            <a:lvl1pPr marL="0" indent="0">
              <a:spcBef>
                <a:spcPts val="0"/>
              </a:spcBef>
              <a:buNone/>
              <a:defRPr sz="1200">
                <a:solidFill>
                  <a:schemeClr val="bg1"/>
                </a:solidFill>
                <a:latin typeface="+mn-lt"/>
                <a:cs typeface="Tahoma" pitchFamily="34" charset="0"/>
              </a:defRPr>
            </a:lvl1pPr>
          </a:lstStyle>
          <a:p>
            <a:pPr lvl="0"/>
            <a:r>
              <a:rPr lang="en-US" smtClean="0"/>
              <a:t>Click to edit Master text styles</a:t>
            </a:r>
          </a:p>
        </p:txBody>
      </p:sp>
      <p:sp>
        <p:nvSpPr>
          <p:cNvPr id="13" name="Text Placeholder 3"/>
          <p:cNvSpPr>
            <a:spLocks noGrp="1"/>
          </p:cNvSpPr>
          <p:nvPr>
            <p:ph type="body" sz="quarter" idx="15"/>
          </p:nvPr>
        </p:nvSpPr>
        <p:spPr>
          <a:xfrm>
            <a:off x="428625" y="3590925"/>
            <a:ext cx="4067175" cy="304800"/>
          </a:xfrm>
          <a:prstGeom prst="rect">
            <a:avLst/>
          </a:prstGeom>
        </p:spPr>
        <p:txBody>
          <a:bodyPr/>
          <a:lstStyle>
            <a:lvl1pPr marL="0" indent="0" algn="l">
              <a:buNone/>
              <a:defRPr sz="1600">
                <a:solidFill>
                  <a:schemeClr val="bg1"/>
                </a:solidFill>
                <a:latin typeface="+mn-lt"/>
                <a:cs typeface="Tahoma" pitchFamily="34" charset="0"/>
              </a:defRPr>
            </a:lvl1pPr>
            <a:lvl2pPr marL="0" indent="0">
              <a:spcBef>
                <a:spcPts val="0"/>
              </a:spcBef>
              <a:buNone/>
              <a:defRPr sz="1800">
                <a:solidFill>
                  <a:schemeClr val="bg1"/>
                </a:solidFill>
              </a:defRPr>
            </a:lvl2pPr>
          </a:lstStyle>
          <a:p>
            <a:pPr lvl="0"/>
            <a:r>
              <a:rPr lang="en-US" smtClean="0"/>
              <a:t>Click to edit Master text styles</a:t>
            </a:r>
          </a:p>
        </p:txBody>
      </p:sp>
      <p:sp>
        <p:nvSpPr>
          <p:cNvPr id="11" name="Text Placeholder 3"/>
          <p:cNvSpPr>
            <a:spLocks noGrp="1"/>
          </p:cNvSpPr>
          <p:nvPr>
            <p:ph type="body" sz="quarter" idx="16"/>
          </p:nvPr>
        </p:nvSpPr>
        <p:spPr>
          <a:xfrm>
            <a:off x="557646" y="434116"/>
            <a:ext cx="5309754" cy="381000"/>
          </a:xfrm>
          <a:prstGeom prst="rect">
            <a:avLst/>
          </a:prstGeom>
        </p:spPr>
        <p:txBody>
          <a:bodyPr/>
          <a:lstStyle>
            <a:lvl1pPr marL="0" indent="0" algn="l">
              <a:buNone/>
              <a:defRPr sz="2100" b="1">
                <a:solidFill>
                  <a:schemeClr val="bg1"/>
                </a:solidFill>
                <a:latin typeface="Trebuchet MS" pitchFamily="34" charset="0"/>
                <a:cs typeface="Tahoma" pitchFamily="34" charset="0"/>
              </a:defRPr>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Cover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4"/>
          <a:srcRect t="6338" b="41807"/>
          <a:stretch>
            <a:fillRect/>
          </a:stretch>
        </p:blipFill>
        <p:spPr bwMode="auto">
          <a:xfrm>
            <a:off x="342900" y="257175"/>
            <a:ext cx="8458200" cy="6296025"/>
          </a:xfrm>
          <a:prstGeom prst="rect">
            <a:avLst/>
          </a:prstGeom>
          <a:noFill/>
          <a:ln w="9525">
            <a:noFill/>
            <a:miter lim="800000"/>
            <a:headEnd/>
            <a:tailEnd/>
          </a:ln>
          <a:effectLst/>
        </p:spPr>
      </p:pic>
      <p:pic>
        <p:nvPicPr>
          <p:cNvPr id="2" name="LightOff.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tx2">
                <a:tint val="45000"/>
                <a:satMod val="400000"/>
              </a:schemeClr>
            </a:duotone>
          </a:blip>
          <a:stretch>
            <a:fillRect/>
          </a:stretch>
        </p:blipFill>
        <p:spPr>
          <a:xfrm>
            <a:off x="663099" y="492056"/>
            <a:ext cx="5356701" cy="30131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Rectangle 2"/>
          <p:cNvSpPr>
            <a:spLocks noChangeArrowheads="1"/>
          </p:cNvSpPr>
          <p:nvPr userDrawn="1"/>
        </p:nvSpPr>
        <p:spPr bwMode="auto">
          <a:xfrm>
            <a:off x="381000" y="3733800"/>
            <a:ext cx="6019800" cy="1447800"/>
          </a:xfrm>
          <a:prstGeom prst="rect">
            <a:avLst/>
          </a:prstGeom>
          <a:solidFill>
            <a:srgbClr val="D6D2C8"/>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7" name="Text Box 3"/>
          <p:cNvSpPr txBox="1">
            <a:spLocks noChangeArrowheads="1"/>
          </p:cNvSpPr>
          <p:nvPr userDrawn="1"/>
        </p:nvSpPr>
        <p:spPr bwMode="auto">
          <a:xfrm>
            <a:off x="1638300" y="4343400"/>
            <a:ext cx="5638800" cy="990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bg1"/>
              </a:solidFill>
              <a:effectLst/>
              <a:latin typeface="Arial" pitchFamily="34" charset="0"/>
            </a:endParaRPr>
          </a:p>
        </p:txBody>
      </p:sp>
      <p:pic>
        <p:nvPicPr>
          <p:cNvPr id="1030" name="Picture 6"/>
          <p:cNvPicPr>
            <a:picLocks noChangeAspect="1" noChangeArrowheads="1"/>
          </p:cNvPicPr>
          <p:nvPr userDrawn="1"/>
        </p:nvPicPr>
        <p:blipFill>
          <a:blip r:embed="rId6"/>
          <a:srcRect l="50497" t="1549" b="1549"/>
          <a:stretch>
            <a:fillRect/>
          </a:stretch>
        </p:blipFill>
        <p:spPr bwMode="auto">
          <a:xfrm>
            <a:off x="6344318" y="265996"/>
            <a:ext cx="2454475" cy="6287204"/>
          </a:xfrm>
          <a:prstGeom prst="rect">
            <a:avLst/>
          </a:prstGeom>
          <a:noFill/>
          <a:ln w="9525">
            <a:noFill/>
            <a:miter lim="800000"/>
            <a:headEnd/>
            <a:tailEnd/>
          </a:ln>
          <a:effectLst/>
        </p:spPr>
      </p:pic>
      <p:grpSp>
        <p:nvGrpSpPr>
          <p:cNvPr id="48" name="Group 36"/>
          <p:cNvGrpSpPr/>
          <p:nvPr userDrawn="1"/>
        </p:nvGrpSpPr>
        <p:grpSpPr>
          <a:xfrm>
            <a:off x="1371600" y="5957883"/>
            <a:ext cx="3225800" cy="623898"/>
            <a:chOff x="5486400" y="5957883"/>
            <a:chExt cx="3225800" cy="623898"/>
          </a:xfrm>
        </p:grpSpPr>
        <p:sp>
          <p:nvSpPr>
            <p:cNvPr id="49" name="TextBox 48"/>
            <p:cNvSpPr txBox="1"/>
            <p:nvPr userDrawn="1"/>
          </p:nvSpPr>
          <p:spPr>
            <a:xfrm>
              <a:off x="7645400" y="6099182"/>
              <a:ext cx="1066800" cy="338554"/>
            </a:xfrm>
            <a:prstGeom prst="rect">
              <a:avLst/>
            </a:prstGeom>
            <a:noFill/>
          </p:spPr>
          <p:txBody>
            <a:bodyPr wrap="square" rtlCol="0">
              <a:spAutoFit/>
            </a:bodyPr>
            <a:lstStyle/>
            <a:p>
              <a:pPr algn="r"/>
              <a:r>
                <a:rPr lang="en-US" sz="800" baseline="0" dirty="0" smtClean="0">
                  <a:solidFill>
                    <a:schemeClr val="bg1"/>
                  </a:solidFill>
                </a:rPr>
                <a:t>+55 32 3836 55 55 </a:t>
              </a:r>
            </a:p>
            <a:p>
              <a:pPr algn="r"/>
              <a:r>
                <a:rPr lang="en-US" sz="800" baseline="0" dirty="0" smtClean="0">
                  <a:solidFill>
                    <a:schemeClr val="bg1"/>
                  </a:solidFill>
                </a:rPr>
                <a:t>+55 32 9685 55 55</a:t>
              </a:r>
              <a:endParaRPr lang="en-US" sz="800" dirty="0">
                <a:solidFill>
                  <a:schemeClr val="bg1"/>
                </a:solidFill>
              </a:endParaRPr>
            </a:p>
          </p:txBody>
        </p:sp>
        <p:grpSp>
          <p:nvGrpSpPr>
            <p:cNvPr id="50" name="Group 35"/>
            <p:cNvGrpSpPr/>
            <p:nvPr userDrawn="1"/>
          </p:nvGrpSpPr>
          <p:grpSpPr>
            <a:xfrm>
              <a:off x="5486400" y="6000750"/>
              <a:ext cx="2209800" cy="513105"/>
              <a:chOff x="5486400" y="6057900"/>
              <a:chExt cx="2209800" cy="513105"/>
            </a:xfrm>
          </p:grpSpPr>
          <p:sp>
            <p:nvSpPr>
              <p:cNvPr id="52" name="TextBox 51"/>
              <p:cNvSpPr txBox="1"/>
              <p:nvPr userDrawn="1"/>
            </p:nvSpPr>
            <p:spPr>
              <a:xfrm>
                <a:off x="5486400" y="6057900"/>
                <a:ext cx="2171700" cy="338554"/>
              </a:xfrm>
              <a:prstGeom prst="rect">
                <a:avLst/>
              </a:prstGeom>
              <a:noFill/>
            </p:spPr>
            <p:txBody>
              <a:bodyPr wrap="square" rtlCol="0">
                <a:spAutoFit/>
              </a:bodyPr>
              <a:lstStyle/>
              <a:p>
                <a:pPr algn="r"/>
                <a:r>
                  <a:rPr lang="en-US" sz="800" dirty="0" smtClean="0">
                    <a:solidFill>
                      <a:schemeClr val="bg1"/>
                    </a:solidFill>
                  </a:rPr>
                  <a:t>Default address Avenue, 4214,  </a:t>
                </a:r>
              </a:p>
              <a:p>
                <a:pPr algn="r"/>
                <a:r>
                  <a:rPr lang="en-US" sz="800" dirty="0" smtClean="0">
                    <a:solidFill>
                      <a:schemeClr val="bg1"/>
                    </a:solidFill>
                  </a:rPr>
                  <a:t>Postal code 80.250-210 / Curitiba PR BR</a:t>
                </a:r>
                <a:r>
                  <a:rPr lang="en-US" sz="800" baseline="0" dirty="0" smtClean="0">
                    <a:solidFill>
                      <a:schemeClr val="bg1"/>
                    </a:solidFill>
                  </a:rPr>
                  <a:t> </a:t>
                </a:r>
              </a:p>
            </p:txBody>
          </p:sp>
          <p:sp>
            <p:nvSpPr>
              <p:cNvPr id="53" name="TextBox 52"/>
              <p:cNvSpPr txBox="1"/>
              <p:nvPr userDrawn="1"/>
            </p:nvSpPr>
            <p:spPr>
              <a:xfrm>
                <a:off x="6699250" y="6355561"/>
                <a:ext cx="968535" cy="215444"/>
              </a:xfrm>
              <a:prstGeom prst="rect">
                <a:avLst/>
              </a:prstGeom>
              <a:noFill/>
            </p:spPr>
            <p:txBody>
              <a:bodyPr wrap="square" rtlCol="0">
                <a:spAutoFit/>
              </a:bodyPr>
              <a:lstStyle/>
              <a:p>
                <a:r>
                  <a:rPr lang="en-US" sz="800" dirty="0" smtClean="0">
                    <a:solidFill>
                      <a:schemeClr val="bg1"/>
                    </a:solidFill>
                  </a:rPr>
                  <a:t>www.default.com</a:t>
                </a:r>
                <a:endParaRPr lang="en-US" sz="800" dirty="0">
                  <a:solidFill>
                    <a:schemeClr val="bg1"/>
                  </a:solidFill>
                </a:endParaRPr>
              </a:p>
            </p:txBody>
          </p:sp>
          <p:sp>
            <p:nvSpPr>
              <p:cNvPr id="54" name="TextBox 53"/>
              <p:cNvSpPr txBox="1"/>
              <p:nvPr userDrawn="1"/>
            </p:nvSpPr>
            <p:spPr>
              <a:xfrm>
                <a:off x="5638800" y="6248400"/>
                <a:ext cx="2057400" cy="184666"/>
              </a:xfrm>
              <a:prstGeom prst="rect">
                <a:avLst/>
              </a:prstGeom>
              <a:noFill/>
            </p:spPr>
            <p:txBody>
              <a:bodyPr wrap="square" rtlCol="0">
                <a:spAutoFit/>
              </a:bodyPr>
              <a:lstStyle/>
              <a:p>
                <a:r>
                  <a:rPr lang="en-US" sz="600" dirty="0" smtClean="0">
                    <a:solidFill>
                      <a:schemeClr val="bg1"/>
                    </a:solidFill>
                  </a:rPr>
                  <a:t>___________________________________________</a:t>
                </a:r>
                <a:endParaRPr lang="en-US" sz="600" dirty="0">
                  <a:solidFill>
                    <a:schemeClr val="bg1"/>
                  </a:solidFill>
                </a:endParaRPr>
              </a:p>
            </p:txBody>
          </p:sp>
        </p:grpSp>
        <p:sp>
          <p:nvSpPr>
            <p:cNvPr id="51" name="TextBox 50"/>
            <p:cNvSpPr txBox="1"/>
            <p:nvPr userDrawn="1"/>
          </p:nvSpPr>
          <p:spPr>
            <a:xfrm rot="5400000">
              <a:off x="7400392" y="6177499"/>
              <a:ext cx="623898" cy="184666"/>
            </a:xfrm>
            <a:prstGeom prst="rect">
              <a:avLst/>
            </a:prstGeom>
            <a:noFill/>
          </p:spPr>
          <p:txBody>
            <a:bodyPr wrap="square" rtlCol="0">
              <a:spAutoFit/>
            </a:bodyPr>
            <a:lstStyle/>
            <a:p>
              <a:r>
                <a:rPr lang="en-US" sz="600" dirty="0" smtClean="0">
                  <a:solidFill>
                    <a:schemeClr val="bg1"/>
                  </a:solidFill>
                </a:rPr>
                <a:t>__________</a:t>
              </a:r>
              <a:endParaRPr lang="en-US" sz="600" dirty="0">
                <a:solidFill>
                  <a:schemeClr val="bg1"/>
                </a:solidFill>
              </a:endParaRPr>
            </a:p>
          </p:txBody>
        </p:sp>
      </p:grpSp>
      <p:sp>
        <p:nvSpPr>
          <p:cNvPr id="6" name="Text Placeholder 3"/>
          <p:cNvSpPr>
            <a:spLocks noGrp="1"/>
          </p:cNvSpPr>
          <p:nvPr userDrawn="1">
            <p:ph type="body" sz="quarter" idx="16"/>
          </p:nvPr>
        </p:nvSpPr>
        <p:spPr>
          <a:xfrm>
            <a:off x="609600" y="3962400"/>
            <a:ext cx="5638800" cy="609600"/>
          </a:xfrm>
          <a:prstGeom prst="rect">
            <a:avLst/>
          </a:prstGeom>
        </p:spPr>
        <p:txBody>
          <a:bodyPr/>
          <a:lstStyle>
            <a:lvl1pPr marL="0" indent="0" algn="ctr">
              <a:buNone/>
              <a:defRPr sz="3500" b="1">
                <a:solidFill>
                  <a:schemeClr val="bg1"/>
                </a:solidFill>
                <a:latin typeface="Trebuchet MS" pitchFamily="34" charset="0"/>
                <a:cs typeface="Tahoma" pitchFamily="34" charset="0"/>
              </a:defRPr>
            </a:lvl1pPr>
          </a:lstStyle>
          <a:p>
            <a:pPr lvl="0"/>
            <a:r>
              <a:rPr lang="en-US" smtClean="0"/>
              <a:t>Click to edit Master text styles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C623D41-703E-4ABF-98CA-542E0212A66C}" type="slidenum">
              <a:rPr lang="es-ES"/>
              <a:pPr>
                <a:defRPr/>
              </a:pPr>
              <a:t>‹#›</a:t>
            </a:fld>
            <a:endParaRPr lang="es-ES" dirty="0"/>
          </a:p>
        </p:txBody>
      </p:sp>
    </p:spTree>
    <p:extLst>
      <p:ext uri="{BB962C8B-B14F-4D97-AF65-F5344CB8AC3E}">
        <p14:creationId xmlns:p14="http://schemas.microsoft.com/office/powerpoint/2010/main" val="252347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A8E5A052-6B0B-42BC-9F43-743BF61D0486}" type="slidenum">
              <a:rPr lang="es-ES"/>
              <a:pPr>
                <a:defRPr/>
              </a:pPr>
              <a:t>‹#›</a:t>
            </a:fld>
            <a:endParaRPr lang="es-ES" dirty="0"/>
          </a:p>
        </p:txBody>
      </p:sp>
    </p:spTree>
    <p:extLst>
      <p:ext uri="{BB962C8B-B14F-4D97-AF65-F5344CB8AC3E}">
        <p14:creationId xmlns:p14="http://schemas.microsoft.com/office/powerpoint/2010/main" val="262165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5" name="Rectangle 24"/>
          <p:cNvSpPr/>
          <p:nvPr/>
        </p:nvSpPr>
        <p:spPr>
          <a:xfrm>
            <a:off x="342900" y="306821"/>
            <a:ext cx="8458200" cy="6244359"/>
          </a:xfrm>
          <a:prstGeom prst="rect">
            <a:avLst/>
          </a:prstGeom>
          <a:solidFill>
            <a:schemeClr val="bg2">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nvGrpSpPr>
          <p:cNvPr id="42" name="Group 41"/>
          <p:cNvGrpSpPr/>
          <p:nvPr/>
        </p:nvGrpSpPr>
        <p:grpSpPr>
          <a:xfrm>
            <a:off x="454660" y="5710018"/>
            <a:ext cx="8346440" cy="871763"/>
            <a:chOff x="454660" y="5710018"/>
            <a:chExt cx="8346440" cy="871763"/>
          </a:xfrm>
        </p:grpSpPr>
        <p:grpSp>
          <p:nvGrpSpPr>
            <p:cNvPr id="41" name="Group 40"/>
            <p:cNvGrpSpPr/>
            <p:nvPr userDrawn="1"/>
          </p:nvGrpSpPr>
          <p:grpSpPr>
            <a:xfrm>
              <a:off x="454660" y="5710018"/>
              <a:ext cx="8346440" cy="806238"/>
              <a:chOff x="454660" y="5710018"/>
              <a:chExt cx="8346440" cy="806238"/>
            </a:xfrm>
          </p:grpSpPr>
          <p:sp>
            <p:nvSpPr>
              <p:cNvPr id="26" name="Rectangle 25"/>
              <p:cNvSpPr/>
              <p:nvPr userDrawn="1"/>
            </p:nvSpPr>
            <p:spPr>
              <a:xfrm>
                <a:off x="1394460" y="5970588"/>
                <a:ext cx="7406640"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nvGrpSpPr>
              <p:cNvPr id="1026" name="Group 2"/>
              <p:cNvGrpSpPr>
                <a:grpSpLocks/>
              </p:cNvGrpSpPr>
              <p:nvPr userDrawn="1"/>
            </p:nvGrpSpPr>
            <p:grpSpPr bwMode="auto">
              <a:xfrm>
                <a:off x="454660" y="5710018"/>
                <a:ext cx="908050" cy="806238"/>
                <a:chOff x="8430" y="2181"/>
                <a:chExt cx="1650" cy="1464"/>
              </a:xfrm>
            </p:grpSpPr>
            <p:grpSp>
              <p:nvGrpSpPr>
                <p:cNvPr id="1027" name="Group 3"/>
                <p:cNvGrpSpPr>
                  <a:grpSpLocks/>
                </p:cNvGrpSpPr>
                <p:nvPr/>
              </p:nvGrpSpPr>
              <p:grpSpPr bwMode="auto">
                <a:xfrm>
                  <a:off x="8646" y="2181"/>
                  <a:ext cx="984" cy="1057"/>
                  <a:chOff x="6" y="-6"/>
                  <a:chExt cx="1196" cy="1285"/>
                </a:xfrm>
              </p:grpSpPr>
              <p:sp>
                <p:nvSpPr>
                  <p:cNvPr id="1028" name="Freeform 4"/>
                  <p:cNvSpPr>
                    <a:spLocks/>
                  </p:cNvSpPr>
                  <p:nvPr/>
                </p:nvSpPr>
                <p:spPr bwMode="auto">
                  <a:xfrm>
                    <a:off x="6" y="-6"/>
                    <a:ext cx="595" cy="1285"/>
                  </a:xfrm>
                  <a:custGeom>
                    <a:avLst/>
                    <a:gdLst/>
                    <a:ahLst/>
                    <a:cxnLst>
                      <a:cxn ang="0">
                        <a:pos x="46" y="219"/>
                      </a:cxn>
                      <a:cxn ang="0">
                        <a:pos x="66" y="206"/>
                      </a:cxn>
                      <a:cxn ang="0">
                        <a:pos x="100" y="200"/>
                      </a:cxn>
                      <a:cxn ang="0">
                        <a:pos x="100" y="0"/>
                      </a:cxn>
                      <a:cxn ang="0">
                        <a:pos x="75" y="108"/>
                      </a:cxn>
                      <a:cxn ang="0">
                        <a:pos x="34" y="15"/>
                      </a:cxn>
                      <a:cxn ang="0">
                        <a:pos x="30" y="131"/>
                      </a:cxn>
                      <a:cxn ang="0">
                        <a:pos x="0" y="74"/>
                      </a:cxn>
                      <a:cxn ang="0">
                        <a:pos x="16" y="154"/>
                      </a:cxn>
                      <a:cxn ang="0">
                        <a:pos x="46" y="219"/>
                      </a:cxn>
                    </a:cxnLst>
                    <a:rect l="0" t="0" r="r" b="b"/>
                    <a:pathLst>
                      <a:path w="100" h="219">
                        <a:moveTo>
                          <a:pt x="46" y="219"/>
                        </a:moveTo>
                        <a:cubicBezTo>
                          <a:pt x="46" y="219"/>
                          <a:pt x="54" y="209"/>
                          <a:pt x="66" y="206"/>
                        </a:cubicBezTo>
                        <a:cubicBezTo>
                          <a:pt x="77" y="203"/>
                          <a:pt x="100" y="200"/>
                          <a:pt x="100" y="200"/>
                        </a:cubicBezTo>
                        <a:cubicBezTo>
                          <a:pt x="100" y="0"/>
                          <a:pt x="100" y="0"/>
                          <a:pt x="100" y="0"/>
                        </a:cubicBezTo>
                        <a:cubicBezTo>
                          <a:pt x="100" y="0"/>
                          <a:pt x="95" y="106"/>
                          <a:pt x="75" y="108"/>
                        </a:cubicBezTo>
                        <a:cubicBezTo>
                          <a:pt x="55" y="111"/>
                          <a:pt x="34" y="15"/>
                          <a:pt x="34" y="15"/>
                        </a:cubicBezTo>
                        <a:cubicBezTo>
                          <a:pt x="34" y="15"/>
                          <a:pt x="39" y="130"/>
                          <a:pt x="30" y="131"/>
                        </a:cubicBezTo>
                        <a:cubicBezTo>
                          <a:pt x="21" y="133"/>
                          <a:pt x="0" y="74"/>
                          <a:pt x="0" y="74"/>
                        </a:cubicBezTo>
                        <a:cubicBezTo>
                          <a:pt x="0" y="74"/>
                          <a:pt x="8" y="125"/>
                          <a:pt x="16" y="154"/>
                        </a:cubicBezTo>
                        <a:cubicBezTo>
                          <a:pt x="32" y="208"/>
                          <a:pt x="46" y="219"/>
                          <a:pt x="46" y="219"/>
                        </a:cubicBezTo>
                        <a:close/>
                      </a:path>
                    </a:pathLst>
                  </a:custGeom>
                  <a:solidFill>
                    <a:srgbClr val="22292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9" name="Freeform 5"/>
                  <p:cNvSpPr>
                    <a:spLocks/>
                  </p:cNvSpPr>
                  <p:nvPr/>
                </p:nvSpPr>
                <p:spPr bwMode="auto">
                  <a:xfrm>
                    <a:off x="601" y="-6"/>
                    <a:ext cx="601" cy="1285"/>
                  </a:xfrm>
                  <a:custGeom>
                    <a:avLst/>
                    <a:gdLst/>
                    <a:ahLst/>
                    <a:cxnLst>
                      <a:cxn ang="0">
                        <a:pos x="54" y="219"/>
                      </a:cxn>
                      <a:cxn ang="0">
                        <a:pos x="35" y="206"/>
                      </a:cxn>
                      <a:cxn ang="0">
                        <a:pos x="0" y="200"/>
                      </a:cxn>
                      <a:cxn ang="0">
                        <a:pos x="0" y="0"/>
                      </a:cxn>
                      <a:cxn ang="0">
                        <a:pos x="26" y="108"/>
                      </a:cxn>
                      <a:cxn ang="0">
                        <a:pos x="67" y="15"/>
                      </a:cxn>
                      <a:cxn ang="0">
                        <a:pos x="71" y="131"/>
                      </a:cxn>
                      <a:cxn ang="0">
                        <a:pos x="101" y="74"/>
                      </a:cxn>
                      <a:cxn ang="0">
                        <a:pos x="85" y="154"/>
                      </a:cxn>
                      <a:cxn ang="0">
                        <a:pos x="54" y="219"/>
                      </a:cxn>
                    </a:cxnLst>
                    <a:rect l="0" t="0" r="r" b="b"/>
                    <a:pathLst>
                      <a:path w="101" h="219">
                        <a:moveTo>
                          <a:pt x="54" y="219"/>
                        </a:moveTo>
                        <a:cubicBezTo>
                          <a:pt x="54" y="219"/>
                          <a:pt x="47" y="209"/>
                          <a:pt x="35" y="206"/>
                        </a:cubicBezTo>
                        <a:cubicBezTo>
                          <a:pt x="24" y="203"/>
                          <a:pt x="0" y="200"/>
                          <a:pt x="0" y="200"/>
                        </a:cubicBezTo>
                        <a:cubicBezTo>
                          <a:pt x="0" y="0"/>
                          <a:pt x="0" y="0"/>
                          <a:pt x="0" y="0"/>
                        </a:cubicBezTo>
                        <a:cubicBezTo>
                          <a:pt x="0" y="0"/>
                          <a:pt x="6" y="106"/>
                          <a:pt x="26" y="108"/>
                        </a:cubicBezTo>
                        <a:cubicBezTo>
                          <a:pt x="46" y="111"/>
                          <a:pt x="67" y="15"/>
                          <a:pt x="67" y="15"/>
                        </a:cubicBezTo>
                        <a:cubicBezTo>
                          <a:pt x="67" y="15"/>
                          <a:pt x="62" y="130"/>
                          <a:pt x="71" y="131"/>
                        </a:cubicBezTo>
                        <a:cubicBezTo>
                          <a:pt x="80" y="133"/>
                          <a:pt x="101" y="74"/>
                          <a:pt x="101" y="74"/>
                        </a:cubicBezTo>
                        <a:cubicBezTo>
                          <a:pt x="101" y="74"/>
                          <a:pt x="93" y="125"/>
                          <a:pt x="85" y="154"/>
                        </a:cubicBezTo>
                        <a:cubicBezTo>
                          <a:pt x="69" y="208"/>
                          <a:pt x="54" y="219"/>
                          <a:pt x="54" y="219"/>
                        </a:cubicBezTo>
                        <a:close/>
                      </a:path>
                    </a:pathLst>
                  </a:custGeom>
                  <a:solidFill>
                    <a:srgbClr val="2D3B3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30" name="Text Box 6"/>
                <p:cNvSpPr txBox="1">
                  <a:spLocks noChangeArrowheads="1"/>
                </p:cNvSpPr>
                <p:nvPr/>
              </p:nvSpPr>
              <p:spPr bwMode="auto">
                <a:xfrm>
                  <a:off x="8430" y="3330"/>
                  <a:ext cx="1650" cy="3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bg1"/>
                      </a:solidFill>
                      <a:effectLst/>
                      <a:latin typeface="Arial" pitchFamily="34" charset="0"/>
                    </a:rPr>
                    <a:t>LOGO AREA</a:t>
                  </a:r>
                  <a:endParaRPr kumimoji="0" lang="en-US" sz="1800" b="0" i="0" u="none" strike="noStrike" cap="none" normalizeH="0" baseline="0" dirty="0" smtClean="0">
                    <a:ln>
                      <a:noFill/>
                    </a:ln>
                    <a:solidFill>
                      <a:schemeClr val="bg1"/>
                    </a:solidFill>
                    <a:effectLst/>
                    <a:latin typeface="Arial" pitchFamily="34" charset="0"/>
                  </a:endParaRPr>
                </a:p>
              </p:txBody>
            </p:sp>
          </p:grpSp>
        </p:grpSp>
        <p:grpSp>
          <p:nvGrpSpPr>
            <p:cNvPr id="37" name="Group 36"/>
            <p:cNvGrpSpPr/>
            <p:nvPr userDrawn="1"/>
          </p:nvGrpSpPr>
          <p:grpSpPr>
            <a:xfrm>
              <a:off x="5531485" y="5957883"/>
              <a:ext cx="3225800" cy="623898"/>
              <a:chOff x="5486400" y="5957883"/>
              <a:chExt cx="3225800" cy="623898"/>
            </a:xfrm>
          </p:grpSpPr>
          <p:sp>
            <p:nvSpPr>
              <p:cNvPr id="16" name="TextBox 15"/>
              <p:cNvSpPr txBox="1"/>
              <p:nvPr userDrawn="1"/>
            </p:nvSpPr>
            <p:spPr>
              <a:xfrm>
                <a:off x="7645400" y="6099182"/>
                <a:ext cx="1066800" cy="338554"/>
              </a:xfrm>
              <a:prstGeom prst="rect">
                <a:avLst/>
              </a:prstGeom>
              <a:noFill/>
            </p:spPr>
            <p:txBody>
              <a:bodyPr wrap="square" rtlCol="0">
                <a:spAutoFit/>
              </a:bodyPr>
              <a:lstStyle/>
              <a:p>
                <a:pPr algn="r"/>
                <a:r>
                  <a:rPr lang="en-US" sz="800" baseline="0" dirty="0" smtClean="0">
                    <a:solidFill>
                      <a:schemeClr val="bg1"/>
                    </a:solidFill>
                  </a:rPr>
                  <a:t>+55 32 3836 55 55 </a:t>
                </a:r>
              </a:p>
              <a:p>
                <a:pPr algn="r"/>
                <a:r>
                  <a:rPr lang="en-US" sz="800" baseline="0" dirty="0" smtClean="0">
                    <a:solidFill>
                      <a:schemeClr val="bg1"/>
                    </a:solidFill>
                  </a:rPr>
                  <a:t>+55 32 9685 55 55</a:t>
                </a:r>
                <a:endParaRPr lang="en-US" sz="800" dirty="0">
                  <a:solidFill>
                    <a:schemeClr val="bg1"/>
                  </a:solidFill>
                </a:endParaRPr>
              </a:p>
            </p:txBody>
          </p:sp>
          <p:grpSp>
            <p:nvGrpSpPr>
              <p:cNvPr id="36" name="Group 35"/>
              <p:cNvGrpSpPr/>
              <p:nvPr userDrawn="1"/>
            </p:nvGrpSpPr>
            <p:grpSpPr>
              <a:xfrm>
                <a:off x="5486400" y="6000750"/>
                <a:ext cx="2209800" cy="513105"/>
                <a:chOff x="5486400" y="6057900"/>
                <a:chExt cx="2209800" cy="513105"/>
              </a:xfrm>
            </p:grpSpPr>
            <p:sp>
              <p:nvSpPr>
                <p:cNvPr id="32" name="TextBox 31"/>
                <p:cNvSpPr txBox="1"/>
                <p:nvPr userDrawn="1"/>
              </p:nvSpPr>
              <p:spPr>
                <a:xfrm>
                  <a:off x="5486400" y="6057900"/>
                  <a:ext cx="2171700" cy="338554"/>
                </a:xfrm>
                <a:prstGeom prst="rect">
                  <a:avLst/>
                </a:prstGeom>
                <a:noFill/>
              </p:spPr>
              <p:txBody>
                <a:bodyPr wrap="square" rtlCol="0">
                  <a:spAutoFit/>
                </a:bodyPr>
                <a:lstStyle/>
                <a:p>
                  <a:pPr algn="r"/>
                  <a:r>
                    <a:rPr lang="en-US" sz="800" dirty="0" smtClean="0">
                      <a:solidFill>
                        <a:schemeClr val="bg1"/>
                      </a:solidFill>
                    </a:rPr>
                    <a:t>Default address Avenue, 4214,  </a:t>
                  </a:r>
                </a:p>
                <a:p>
                  <a:pPr algn="r"/>
                  <a:r>
                    <a:rPr lang="en-US" sz="800" dirty="0" smtClean="0">
                      <a:solidFill>
                        <a:schemeClr val="bg1"/>
                      </a:solidFill>
                    </a:rPr>
                    <a:t>Postal code 80.250-210 / Curitiba PR BR</a:t>
                  </a:r>
                  <a:r>
                    <a:rPr lang="en-US" sz="800" baseline="0" dirty="0" smtClean="0">
                      <a:solidFill>
                        <a:schemeClr val="bg1"/>
                      </a:solidFill>
                    </a:rPr>
                    <a:t> </a:t>
                  </a:r>
                </a:p>
              </p:txBody>
            </p:sp>
            <p:sp>
              <p:nvSpPr>
                <p:cNvPr id="33" name="TextBox 32"/>
                <p:cNvSpPr txBox="1"/>
                <p:nvPr userDrawn="1"/>
              </p:nvSpPr>
              <p:spPr>
                <a:xfrm>
                  <a:off x="6699250" y="6355561"/>
                  <a:ext cx="968535" cy="215444"/>
                </a:xfrm>
                <a:prstGeom prst="rect">
                  <a:avLst/>
                </a:prstGeom>
                <a:noFill/>
              </p:spPr>
              <p:txBody>
                <a:bodyPr wrap="square" rtlCol="0">
                  <a:spAutoFit/>
                </a:bodyPr>
                <a:lstStyle/>
                <a:p>
                  <a:r>
                    <a:rPr lang="en-US" sz="800" dirty="0" smtClean="0">
                      <a:solidFill>
                        <a:schemeClr val="bg1"/>
                      </a:solidFill>
                    </a:rPr>
                    <a:t>www.default.com</a:t>
                  </a:r>
                  <a:endParaRPr lang="en-US" sz="800" dirty="0">
                    <a:solidFill>
                      <a:schemeClr val="bg1"/>
                    </a:solidFill>
                  </a:endParaRPr>
                </a:p>
              </p:txBody>
            </p:sp>
            <p:sp>
              <p:nvSpPr>
                <p:cNvPr id="34" name="TextBox 33"/>
                <p:cNvSpPr txBox="1"/>
                <p:nvPr userDrawn="1"/>
              </p:nvSpPr>
              <p:spPr>
                <a:xfrm>
                  <a:off x="5638800" y="6248400"/>
                  <a:ext cx="2057400" cy="184666"/>
                </a:xfrm>
                <a:prstGeom prst="rect">
                  <a:avLst/>
                </a:prstGeom>
                <a:noFill/>
              </p:spPr>
              <p:txBody>
                <a:bodyPr wrap="square" rtlCol="0">
                  <a:spAutoFit/>
                </a:bodyPr>
                <a:lstStyle/>
                <a:p>
                  <a:r>
                    <a:rPr lang="en-US" sz="600" dirty="0" smtClean="0">
                      <a:solidFill>
                        <a:schemeClr val="bg1"/>
                      </a:solidFill>
                    </a:rPr>
                    <a:t>___________________________________________</a:t>
                  </a:r>
                  <a:endParaRPr lang="en-US" sz="600" dirty="0">
                    <a:solidFill>
                      <a:schemeClr val="bg1"/>
                    </a:solidFill>
                  </a:endParaRPr>
                </a:p>
              </p:txBody>
            </p:sp>
          </p:grpSp>
          <p:sp>
            <p:nvSpPr>
              <p:cNvPr id="35" name="TextBox 34"/>
              <p:cNvSpPr txBox="1"/>
              <p:nvPr userDrawn="1"/>
            </p:nvSpPr>
            <p:spPr>
              <a:xfrm rot="5400000">
                <a:off x="7400392" y="6177499"/>
                <a:ext cx="623898" cy="184666"/>
              </a:xfrm>
              <a:prstGeom prst="rect">
                <a:avLst/>
              </a:prstGeom>
              <a:noFill/>
            </p:spPr>
            <p:txBody>
              <a:bodyPr wrap="square" rtlCol="0">
                <a:spAutoFit/>
              </a:bodyPr>
              <a:lstStyle/>
              <a:p>
                <a:r>
                  <a:rPr lang="en-US" sz="600" dirty="0" smtClean="0">
                    <a:solidFill>
                      <a:schemeClr val="bg1"/>
                    </a:solidFill>
                  </a:rPr>
                  <a:t>__________</a:t>
                </a:r>
                <a:endParaRPr lang="en-US" sz="600" dirty="0">
                  <a:solidFill>
                    <a:schemeClr val="bg1"/>
                  </a:solidFill>
                </a:endParaRPr>
              </a:p>
            </p:txBody>
          </p:sp>
        </p:gr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hyperlink" Target="http://computer.howstuffworks.com/internet/social-networking/networks/linkedin2.htm" TargetMode="External"/><Relationship Id="rId13" Type="http://schemas.openxmlformats.org/officeDocument/2006/relationships/hyperlink" Target="http://jobfolk.com/2013/09/05/10-steps-for-a-great-linkedin-profile/" TargetMode="External"/><Relationship Id="rId3" Type="http://schemas.openxmlformats.org/officeDocument/2006/relationships/hyperlink" Target="http://blog.simplyhired.com/2013/06/how-to-improve-your-linkedin-background-summary.html#ixzz2fm3lTb9E" TargetMode="External"/><Relationship Id="rId7" Type="http://schemas.openxmlformats.org/officeDocument/2006/relationships/hyperlink" Target="http://theundercoverrecruiter.com/how-craft-your-personal-brand-statement" TargetMode="External"/><Relationship Id="rId12" Type="http://schemas.openxmlformats.org/officeDocument/2006/relationships/hyperlink" Target="http://homebusiness.about.com/od/linkedin/a/how-does-linkedin-work.htm" TargetMode="External"/><Relationship Id="rId2" Type="http://schemas.openxmlformats.org/officeDocument/2006/relationships/hyperlink" Target="http://www.linkedin-makeover.com/linkedin-profile-samples" TargetMode="External"/><Relationship Id="rId1" Type="http://schemas.openxmlformats.org/officeDocument/2006/relationships/slideLayout" Target="../slideLayouts/slideLayout5.xml"/><Relationship Id="rId6" Type="http://schemas.openxmlformats.org/officeDocument/2006/relationships/hyperlink" Target="http://www.linkedin.com/groups/Your-LinkedIn-Profile-Summary-How-1804660.S.131129224" TargetMode="External"/><Relationship Id="rId11" Type="http://schemas.openxmlformats.org/officeDocument/2006/relationships/hyperlink" Target="http://careerenlightenment.com/linkedin-skills-article" TargetMode="External"/><Relationship Id="rId5" Type="http://schemas.openxmlformats.org/officeDocument/2006/relationships/hyperlink" Target="http://www.careercast.com/career-news/5-essential-tips-killer-linkedin-summary" TargetMode="External"/><Relationship Id="rId15" Type="http://schemas.openxmlformats.org/officeDocument/2006/relationships/hyperlink" Target="https://www.linkedin.com/in/studentsample" TargetMode="External"/><Relationship Id="rId10" Type="http://schemas.openxmlformats.org/officeDocument/2006/relationships/hyperlink" Target="http://jobfolk.com/2013/09/17/3-secrets-to-getting-recruiters-to-find-you-on-linkedin/" TargetMode="External"/><Relationship Id="rId4" Type="http://schemas.openxmlformats.org/officeDocument/2006/relationships/hyperlink" Target="http://www.businessinsider.com/make-your-linkedin-profile-irresistible-2012-11?op=1" TargetMode="External"/><Relationship Id="rId9" Type="http://schemas.openxmlformats.org/officeDocument/2006/relationships/hyperlink" Target="http://blog.brazencareerist.com/2013/09/16/4-headline-hacks-to-create-an-irresistible-linkedin-profile/" TargetMode="External"/><Relationship Id="rId14" Type="http://schemas.openxmlformats.org/officeDocument/2006/relationships/hyperlink" Target="http://university.linkedin.com/content/dam/university/global/en_US/site/pdf/TipSheet_BuildingaGreatProfil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YWp6AN00D_c&amp;feature=youtu.be" TargetMode="External"/><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hyperlink" Target="http://youtu.be/YWp6AN00D_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background" title="background"/>
          <p:cNvSpPr/>
          <p:nvPr/>
        </p:nvSpPr>
        <p:spPr>
          <a:xfrm>
            <a:off x="381000" y="6172200"/>
            <a:ext cx="4933950" cy="381000"/>
          </a:xfrm>
          <a:prstGeom prst="rect">
            <a:avLst/>
          </a:prstGeom>
          <a:solidFill>
            <a:srgbClr val="E0E0E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AEA"/>
              </a:solidFill>
            </a:endParaRPr>
          </a:p>
        </p:txBody>
      </p:sp>
      <p:sp>
        <p:nvSpPr>
          <p:cNvPr id="3" name="TextBox 2" descr="background" title="Background"/>
          <p:cNvSpPr txBox="1"/>
          <p:nvPr/>
        </p:nvSpPr>
        <p:spPr>
          <a:xfrm>
            <a:off x="533400" y="6231895"/>
            <a:ext cx="5181600"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pic>
        <p:nvPicPr>
          <p:cNvPr id="5" name="Picture 4" descr="Cal State LA Logo" titl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337012"/>
            <a:ext cx="3733800" cy="933450"/>
          </a:xfrm>
          <a:prstGeom prst="rect">
            <a:avLst/>
          </a:prstGeom>
        </p:spPr>
      </p:pic>
      <p:sp>
        <p:nvSpPr>
          <p:cNvPr id="9" name="Text Placeholder 8"/>
          <p:cNvSpPr>
            <a:spLocks noGrp="1"/>
          </p:cNvSpPr>
          <p:nvPr>
            <p:ph type="body" sz="quarter" idx="11"/>
          </p:nvPr>
        </p:nvSpPr>
        <p:spPr/>
        <p:txBody>
          <a:bodyPr/>
          <a:lstStyle/>
          <a:p>
            <a:r>
              <a:rPr lang="en-US" smtClean="0"/>
              <a:t>How to get started</a:t>
            </a:r>
            <a:endParaRPr lang="en-US" dirty="0"/>
          </a:p>
        </p:txBody>
      </p:sp>
      <p:sp>
        <p:nvSpPr>
          <p:cNvPr id="8" name="Text Placeholder 7"/>
          <p:cNvSpPr>
            <a:spLocks noGrp="1"/>
          </p:cNvSpPr>
          <p:nvPr>
            <p:ph type="body" sz="quarter" idx="10"/>
          </p:nvPr>
        </p:nvSpPr>
        <p:spPr/>
        <p:txBody>
          <a:bodyPr/>
          <a:lstStyle/>
          <a:p>
            <a:r>
              <a:rPr lang="en-US" dirty="0" smtClean="0"/>
              <a:t>Get Linked in with LINKEDIN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title="google search of linked 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324" y="3810000"/>
            <a:ext cx="2959386" cy="15265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5" name="Rectangle 4"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image" title="networking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80520"/>
            <a:ext cx="4057650" cy="39243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title="oval highlighting image search on google"/>
          <p:cNvSpPr/>
          <p:nvPr/>
        </p:nvSpPr>
        <p:spPr>
          <a:xfrm>
            <a:off x="5429250" y="4927313"/>
            <a:ext cx="2133600" cy="457200"/>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0000"/>
                  <a:lumOff val="40000"/>
                </a:schemeClr>
              </a:solidFill>
            </a:endParaRPr>
          </a:p>
        </p:txBody>
      </p:sp>
      <p:cxnSp>
        <p:nvCxnSpPr>
          <p:cNvPr id="15" name="Straight Connector 14" descr="pointing at google search " title="arrow pointing "/>
          <p:cNvCxnSpPr/>
          <p:nvPr/>
        </p:nvCxnSpPr>
        <p:spPr>
          <a:xfrm>
            <a:off x="5667375" y="3598575"/>
            <a:ext cx="0" cy="2333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title="arrow"/>
          <p:cNvCxnSpPr/>
          <p:nvPr/>
        </p:nvCxnSpPr>
        <p:spPr>
          <a:xfrm>
            <a:off x="5429250" y="3764667"/>
            <a:ext cx="228600" cy="583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162550" y="3072081"/>
            <a:ext cx="1159292" cy="369332"/>
          </a:xfrm>
          <a:prstGeom prst="rect">
            <a:avLst/>
          </a:prstGeom>
          <a:noFill/>
        </p:spPr>
        <p:txBody>
          <a:bodyPr wrap="none" rtlCol="0">
            <a:spAutoFit/>
          </a:bodyPr>
          <a:lstStyle/>
          <a:p>
            <a:r>
              <a:rPr lang="en-US" dirty="0" smtClean="0">
                <a:solidFill>
                  <a:srgbClr val="DFC217"/>
                </a:solidFill>
              </a:rPr>
              <a:t>Everyone</a:t>
            </a:r>
            <a:endParaRPr lang="en-US" dirty="0">
              <a:solidFill>
                <a:srgbClr val="DFC217"/>
              </a:solidFill>
            </a:endParaRPr>
          </a:p>
        </p:txBody>
      </p:sp>
      <p:cxnSp>
        <p:nvCxnSpPr>
          <p:cNvPr id="9" name="Straight Connector 8" title="arrow"/>
          <p:cNvCxnSpPr/>
          <p:nvPr/>
        </p:nvCxnSpPr>
        <p:spPr>
          <a:xfrm>
            <a:off x="5429250" y="3441413"/>
            <a:ext cx="228600" cy="3905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386400" y="3306187"/>
            <a:ext cx="753732" cy="584775"/>
          </a:xfrm>
          <a:prstGeom prst="rect">
            <a:avLst/>
          </a:prstGeom>
          <a:noFill/>
        </p:spPr>
        <p:txBody>
          <a:bodyPr wrap="none" lIns="91440" tIns="45720" rIns="91440" bIns="45720">
            <a:spAutoFit/>
          </a:bodyPr>
          <a:lstStyle/>
          <a:p>
            <a:pPr algn="ctr"/>
            <a:r>
              <a:rPr lang="en-US" sz="3200" dirty="0" smtClean="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4th</a:t>
            </a:r>
            <a:endParaRPr lang="en-US" sz="3200" b="0" cap="none" spc="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endParaRPr>
          </a:p>
        </p:txBody>
      </p:sp>
      <p:sp>
        <p:nvSpPr>
          <p:cNvPr id="29" name="Rectangle 28"/>
          <p:cNvSpPr/>
          <p:nvPr/>
        </p:nvSpPr>
        <p:spPr>
          <a:xfrm>
            <a:off x="3733800" y="4342538"/>
            <a:ext cx="776175" cy="584775"/>
          </a:xfrm>
          <a:prstGeom prst="rect">
            <a:avLst/>
          </a:prstGeom>
          <a:noFill/>
        </p:spPr>
        <p:txBody>
          <a:bodyPr wrap="none" lIns="91440" tIns="45720" rIns="91440" bIns="45720">
            <a:spAutoFit/>
          </a:bodyPr>
          <a:lstStyle/>
          <a:p>
            <a:pPr algn="ctr"/>
            <a:r>
              <a:rPr lang="en-US" sz="3200" dirty="0" smtClean="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3rd</a:t>
            </a:r>
            <a:endParaRPr lang="en-US" sz="3200" b="0" cap="none" spc="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endParaRPr>
          </a:p>
        </p:txBody>
      </p:sp>
      <p:sp>
        <p:nvSpPr>
          <p:cNvPr id="28" name="Rectangle 27"/>
          <p:cNvSpPr/>
          <p:nvPr/>
        </p:nvSpPr>
        <p:spPr>
          <a:xfrm>
            <a:off x="808172" y="5130225"/>
            <a:ext cx="867546" cy="584775"/>
          </a:xfrm>
          <a:prstGeom prst="rect">
            <a:avLst/>
          </a:prstGeom>
          <a:noFill/>
        </p:spPr>
        <p:txBody>
          <a:bodyPr wrap="none" lIns="91440" tIns="45720" rIns="91440" bIns="45720">
            <a:spAutoFit/>
          </a:bodyPr>
          <a:lstStyle/>
          <a:p>
            <a:pPr algn="ctr"/>
            <a:r>
              <a:rPr lang="en-US" sz="3200" dirty="0" smtClean="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2nd</a:t>
            </a:r>
            <a:endParaRPr lang="en-US" sz="3200" b="0" cap="none" spc="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endParaRPr>
          </a:p>
        </p:txBody>
      </p:sp>
      <p:sp>
        <p:nvSpPr>
          <p:cNvPr id="23" name="Rectangle 22"/>
          <p:cNvSpPr/>
          <p:nvPr/>
        </p:nvSpPr>
        <p:spPr>
          <a:xfrm>
            <a:off x="2514600" y="974438"/>
            <a:ext cx="731290" cy="584775"/>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rPr>
              <a:t>1st</a:t>
            </a:r>
            <a:endParaRPr lang="en-US" sz="3200" b="0" cap="none" spc="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endParaRPr>
          </a:p>
        </p:txBody>
      </p:sp>
      <p:sp>
        <p:nvSpPr>
          <p:cNvPr id="17" name="TextBox 16"/>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
        <p:nvSpPr>
          <p:cNvPr id="26" name="Text Placeholder 10"/>
          <p:cNvSpPr>
            <a:spLocks noGrp="1"/>
          </p:cNvSpPr>
          <p:nvPr>
            <p:ph type="body" sz="quarter" idx="14"/>
          </p:nvPr>
        </p:nvSpPr>
        <p:spPr>
          <a:xfrm>
            <a:off x="533400" y="457200"/>
            <a:ext cx="8001000" cy="381000"/>
          </a:xfrm>
        </p:spPr>
        <p:txBody>
          <a:bodyPr/>
          <a:lstStyle/>
          <a:p>
            <a:r>
              <a:rPr lang="en-US" dirty="0" smtClean="0"/>
              <a:t>How it works – Terminology to help you navigate</a:t>
            </a:r>
            <a:endParaRPr lang="en-US" dirty="0"/>
          </a:p>
        </p:txBody>
      </p:sp>
    </p:spTree>
    <p:extLst>
      <p:ext uri="{BB962C8B-B14F-4D97-AF65-F5344CB8AC3E}">
        <p14:creationId xmlns:p14="http://schemas.microsoft.com/office/powerpoint/2010/main" val="3318007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5" name="Rectangle 4"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f linked in profile page" title="screenshot "/>
          <p:cNvPicPr>
            <a:picLocks noChangeAspect="1" noChangeArrowheads="1"/>
          </p:cNvPicPr>
          <p:nvPr/>
        </p:nvPicPr>
        <p:blipFill rotWithShape="1">
          <a:blip r:embed="rId2">
            <a:extLst>
              <a:ext uri="{28A0092B-C50C-407E-A947-70E740481C1C}">
                <a14:useLocalDpi xmlns:a14="http://schemas.microsoft.com/office/drawing/2010/main" val="0"/>
              </a:ext>
            </a:extLst>
          </a:blip>
          <a:srcRect l="2" r="24787"/>
          <a:stretch/>
        </p:blipFill>
        <p:spPr bwMode="auto">
          <a:xfrm>
            <a:off x="4953000" y="1219200"/>
            <a:ext cx="274320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title="screenshot of linked in 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932" y="1219200"/>
            <a:ext cx="3642868" cy="405765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title="oval highlighting profile"/>
          <p:cNvSpPr/>
          <p:nvPr/>
        </p:nvSpPr>
        <p:spPr>
          <a:xfrm>
            <a:off x="990600" y="1219200"/>
            <a:ext cx="2438400" cy="981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title="screenshot highlighting profile"/>
          <p:cNvSpPr/>
          <p:nvPr/>
        </p:nvSpPr>
        <p:spPr>
          <a:xfrm>
            <a:off x="990600" y="3248025"/>
            <a:ext cx="2438400" cy="981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
        <p:nvSpPr>
          <p:cNvPr id="30" name="TextBox 29"/>
          <p:cNvSpPr txBox="1"/>
          <p:nvPr/>
        </p:nvSpPr>
        <p:spPr>
          <a:xfrm>
            <a:off x="7667625" y="4267200"/>
            <a:ext cx="1143000" cy="276999"/>
          </a:xfrm>
          <a:prstGeom prst="rect">
            <a:avLst/>
          </a:prstGeom>
          <a:noFill/>
        </p:spPr>
        <p:txBody>
          <a:bodyPr wrap="square" rtlCol="0">
            <a:spAutoFit/>
          </a:bodyPr>
          <a:lstStyle/>
          <a:p>
            <a:r>
              <a:rPr lang="en-US" sz="1200" dirty="0" smtClean="0">
                <a:solidFill>
                  <a:schemeClr val="bg1"/>
                </a:solidFill>
              </a:rPr>
              <a:t>Websites, etc.</a:t>
            </a:r>
            <a:endParaRPr lang="en-US" sz="1200" dirty="0">
              <a:solidFill>
                <a:schemeClr val="bg1"/>
              </a:solidFill>
            </a:endParaRPr>
          </a:p>
        </p:txBody>
      </p:sp>
      <p:sp>
        <p:nvSpPr>
          <p:cNvPr id="26" name="TextBox 25"/>
          <p:cNvSpPr txBox="1"/>
          <p:nvPr/>
        </p:nvSpPr>
        <p:spPr>
          <a:xfrm>
            <a:off x="7696200" y="1905000"/>
            <a:ext cx="1143000" cy="276999"/>
          </a:xfrm>
          <a:prstGeom prst="rect">
            <a:avLst/>
          </a:prstGeom>
          <a:noFill/>
        </p:spPr>
        <p:txBody>
          <a:bodyPr wrap="square" rtlCol="0">
            <a:spAutoFit/>
          </a:bodyPr>
          <a:lstStyle/>
          <a:p>
            <a:r>
              <a:rPr lang="en-US" sz="1200" b="1" dirty="0" smtClean="0">
                <a:solidFill>
                  <a:schemeClr val="bg1"/>
                </a:solidFill>
              </a:rPr>
              <a:t>Skills</a:t>
            </a:r>
            <a:endParaRPr lang="en-US" sz="1200" b="1" dirty="0">
              <a:solidFill>
                <a:schemeClr val="bg1"/>
              </a:solidFill>
            </a:endParaRPr>
          </a:p>
        </p:txBody>
      </p:sp>
      <p:sp>
        <p:nvSpPr>
          <p:cNvPr id="28" name="TextBox 27"/>
          <p:cNvSpPr txBox="1"/>
          <p:nvPr/>
        </p:nvSpPr>
        <p:spPr>
          <a:xfrm>
            <a:off x="7696200" y="3152001"/>
            <a:ext cx="1143000" cy="276999"/>
          </a:xfrm>
          <a:prstGeom prst="rect">
            <a:avLst/>
          </a:prstGeom>
          <a:noFill/>
        </p:spPr>
        <p:txBody>
          <a:bodyPr wrap="square" rtlCol="0">
            <a:spAutoFit/>
          </a:bodyPr>
          <a:lstStyle/>
          <a:p>
            <a:r>
              <a:rPr lang="en-US" sz="1200" dirty="0" smtClean="0">
                <a:solidFill>
                  <a:schemeClr val="bg1"/>
                </a:solidFill>
              </a:rPr>
              <a:t>Projects</a:t>
            </a:r>
            <a:endParaRPr lang="en-US" sz="1200" dirty="0">
              <a:solidFill>
                <a:schemeClr val="bg1"/>
              </a:solidFill>
            </a:endParaRPr>
          </a:p>
        </p:txBody>
      </p:sp>
      <p:sp>
        <p:nvSpPr>
          <p:cNvPr id="29" name="TextBox 28"/>
          <p:cNvSpPr txBox="1"/>
          <p:nvPr/>
        </p:nvSpPr>
        <p:spPr>
          <a:xfrm>
            <a:off x="7696200" y="3733800"/>
            <a:ext cx="1143000" cy="276999"/>
          </a:xfrm>
          <a:prstGeom prst="rect">
            <a:avLst/>
          </a:prstGeom>
          <a:noFill/>
        </p:spPr>
        <p:txBody>
          <a:bodyPr wrap="square" rtlCol="0">
            <a:spAutoFit/>
          </a:bodyPr>
          <a:lstStyle/>
          <a:p>
            <a:r>
              <a:rPr lang="en-US" sz="1200" dirty="0" smtClean="0">
                <a:solidFill>
                  <a:schemeClr val="bg1"/>
                </a:solidFill>
              </a:rPr>
              <a:t>Courses</a:t>
            </a:r>
            <a:endParaRPr lang="en-US" sz="1200" dirty="0">
              <a:solidFill>
                <a:schemeClr val="bg1"/>
              </a:solidFill>
            </a:endParaRPr>
          </a:p>
        </p:txBody>
      </p:sp>
      <p:sp>
        <p:nvSpPr>
          <p:cNvPr id="27" name="TextBox 26"/>
          <p:cNvSpPr txBox="1"/>
          <p:nvPr/>
        </p:nvSpPr>
        <p:spPr>
          <a:xfrm>
            <a:off x="7667625" y="2362200"/>
            <a:ext cx="1143000" cy="276999"/>
          </a:xfrm>
          <a:prstGeom prst="rect">
            <a:avLst/>
          </a:prstGeom>
          <a:noFill/>
        </p:spPr>
        <p:txBody>
          <a:bodyPr wrap="square" rtlCol="0">
            <a:spAutoFit/>
          </a:bodyPr>
          <a:lstStyle/>
          <a:p>
            <a:r>
              <a:rPr lang="en-US" sz="1200" dirty="0" smtClean="0">
                <a:solidFill>
                  <a:schemeClr val="bg1"/>
                </a:solidFill>
              </a:rPr>
              <a:t>Organizations</a:t>
            </a:r>
            <a:endParaRPr lang="en-US" sz="1200" dirty="0">
              <a:solidFill>
                <a:schemeClr val="bg1"/>
              </a:solidFill>
            </a:endParaRPr>
          </a:p>
        </p:txBody>
      </p:sp>
      <p:sp>
        <p:nvSpPr>
          <p:cNvPr id="25" name="TextBox 24"/>
          <p:cNvSpPr txBox="1"/>
          <p:nvPr/>
        </p:nvSpPr>
        <p:spPr>
          <a:xfrm>
            <a:off x="7677150" y="1375975"/>
            <a:ext cx="1143000" cy="276999"/>
          </a:xfrm>
          <a:prstGeom prst="rect">
            <a:avLst/>
          </a:prstGeom>
          <a:noFill/>
        </p:spPr>
        <p:txBody>
          <a:bodyPr wrap="square" rtlCol="0">
            <a:spAutoFit/>
          </a:bodyPr>
          <a:lstStyle/>
          <a:p>
            <a:r>
              <a:rPr lang="en-US" sz="1200" dirty="0" smtClean="0">
                <a:solidFill>
                  <a:schemeClr val="bg1"/>
                </a:solidFill>
              </a:rPr>
              <a:t>Volunteer</a:t>
            </a:r>
            <a:endParaRPr lang="en-US" sz="1200" dirty="0">
              <a:solidFill>
                <a:schemeClr val="bg1"/>
              </a:solidFill>
            </a:endParaRPr>
          </a:p>
        </p:txBody>
      </p:sp>
      <p:sp>
        <p:nvSpPr>
          <p:cNvPr id="24" name="TextBox 23"/>
          <p:cNvSpPr txBox="1"/>
          <p:nvPr/>
        </p:nvSpPr>
        <p:spPr>
          <a:xfrm>
            <a:off x="304800" y="4796225"/>
            <a:ext cx="914400" cy="276999"/>
          </a:xfrm>
          <a:prstGeom prst="rect">
            <a:avLst/>
          </a:prstGeom>
          <a:noFill/>
        </p:spPr>
        <p:txBody>
          <a:bodyPr wrap="square" rtlCol="0">
            <a:spAutoFit/>
          </a:bodyPr>
          <a:lstStyle/>
          <a:p>
            <a:pPr algn="r"/>
            <a:r>
              <a:rPr lang="en-US" sz="1200" dirty="0" smtClean="0">
                <a:solidFill>
                  <a:schemeClr val="bg1"/>
                </a:solidFill>
              </a:rPr>
              <a:t>Work</a:t>
            </a:r>
            <a:endParaRPr lang="en-US" sz="1200" dirty="0">
              <a:solidFill>
                <a:schemeClr val="bg1"/>
              </a:solidFill>
            </a:endParaRPr>
          </a:p>
        </p:txBody>
      </p:sp>
      <p:sp>
        <p:nvSpPr>
          <p:cNvPr id="8" name="TextBox 7"/>
          <p:cNvSpPr txBox="1"/>
          <p:nvPr/>
        </p:nvSpPr>
        <p:spPr>
          <a:xfrm>
            <a:off x="304800" y="4343400"/>
            <a:ext cx="914400" cy="276999"/>
          </a:xfrm>
          <a:prstGeom prst="rect">
            <a:avLst/>
          </a:prstGeom>
          <a:noFill/>
        </p:spPr>
        <p:txBody>
          <a:bodyPr wrap="square" rtlCol="0">
            <a:spAutoFit/>
          </a:bodyPr>
          <a:lstStyle/>
          <a:p>
            <a:pPr algn="r"/>
            <a:r>
              <a:rPr lang="en-US" sz="1200" dirty="0" smtClean="0">
                <a:solidFill>
                  <a:schemeClr val="bg1"/>
                </a:solidFill>
              </a:rPr>
              <a:t>Education</a:t>
            </a:r>
            <a:endParaRPr lang="en-US" sz="1200" dirty="0">
              <a:solidFill>
                <a:schemeClr val="bg1"/>
              </a:solidFill>
            </a:endParaRPr>
          </a:p>
        </p:txBody>
      </p:sp>
      <p:sp>
        <p:nvSpPr>
          <p:cNvPr id="21" name="TextBox 20"/>
          <p:cNvSpPr txBox="1"/>
          <p:nvPr/>
        </p:nvSpPr>
        <p:spPr>
          <a:xfrm>
            <a:off x="304800" y="3156375"/>
            <a:ext cx="914400" cy="276999"/>
          </a:xfrm>
          <a:prstGeom prst="rect">
            <a:avLst/>
          </a:prstGeom>
          <a:noFill/>
        </p:spPr>
        <p:txBody>
          <a:bodyPr wrap="square" rtlCol="0">
            <a:spAutoFit/>
          </a:bodyPr>
          <a:lstStyle/>
          <a:p>
            <a:pPr algn="r"/>
            <a:r>
              <a:rPr lang="en-US" sz="1200" b="1" dirty="0" smtClean="0">
                <a:solidFill>
                  <a:schemeClr val="bg1"/>
                </a:solidFill>
              </a:rPr>
              <a:t>Summary</a:t>
            </a:r>
            <a:endParaRPr lang="en-US" sz="1200" b="1" dirty="0">
              <a:solidFill>
                <a:schemeClr val="bg1"/>
              </a:solidFill>
            </a:endParaRPr>
          </a:p>
        </p:txBody>
      </p:sp>
      <p:sp>
        <p:nvSpPr>
          <p:cNvPr id="20" name="TextBox 19"/>
          <p:cNvSpPr txBox="1"/>
          <p:nvPr/>
        </p:nvSpPr>
        <p:spPr>
          <a:xfrm>
            <a:off x="381000" y="1237475"/>
            <a:ext cx="838200" cy="276999"/>
          </a:xfrm>
          <a:prstGeom prst="rect">
            <a:avLst/>
          </a:prstGeom>
          <a:noFill/>
        </p:spPr>
        <p:txBody>
          <a:bodyPr wrap="square" rtlCol="0">
            <a:spAutoFit/>
          </a:bodyPr>
          <a:lstStyle/>
          <a:p>
            <a:pPr algn="r"/>
            <a:r>
              <a:rPr lang="en-US" sz="1200" b="1" dirty="0" smtClean="0">
                <a:solidFill>
                  <a:schemeClr val="bg1"/>
                </a:solidFill>
              </a:rPr>
              <a:t>Headline</a:t>
            </a:r>
            <a:endParaRPr lang="en-US" sz="1200" b="1" dirty="0">
              <a:solidFill>
                <a:schemeClr val="bg1"/>
              </a:solidFill>
            </a:endParaRPr>
          </a:p>
        </p:txBody>
      </p:sp>
      <p:sp>
        <p:nvSpPr>
          <p:cNvPr id="9" name="Text Placeholder 10"/>
          <p:cNvSpPr>
            <a:spLocks noGrp="1"/>
          </p:cNvSpPr>
          <p:nvPr>
            <p:ph type="body" sz="quarter" idx="14"/>
          </p:nvPr>
        </p:nvSpPr>
        <p:spPr>
          <a:xfrm>
            <a:off x="533400" y="457200"/>
            <a:ext cx="8001000" cy="381000"/>
          </a:xfrm>
        </p:spPr>
        <p:txBody>
          <a:bodyPr/>
          <a:lstStyle/>
          <a:p>
            <a:r>
              <a:rPr lang="en-US" dirty="0" smtClean="0"/>
              <a:t>Your Profile – The full view</a:t>
            </a:r>
            <a:endParaRPr lang="en-US" dirty="0"/>
          </a:p>
        </p:txBody>
      </p:sp>
    </p:spTree>
    <p:extLst>
      <p:ext uri="{BB962C8B-B14F-4D97-AF65-F5344CB8AC3E}">
        <p14:creationId xmlns:p14="http://schemas.microsoft.com/office/powerpoint/2010/main" val="31511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3"/>
                                        </p:tgtEl>
                                        <p:attrNameLst>
                                          <p:attrName>style.visibility</p:attrName>
                                        </p:attrNameLst>
                                      </p:cBhvr>
                                      <p:to>
                                        <p:strVal val="visible"/>
                                      </p:to>
                                    </p:set>
                                  </p:childTnLst>
                                </p:cTn>
                              </p:par>
                              <p:par>
                                <p:cTn id="9" presetID="2" presetClass="entr" presetSubtype="8"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5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5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1+#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1+#ppt_w/2"/>
                                          </p:val>
                                        </p:tav>
                                        <p:tav tm="100000">
                                          <p:val>
                                            <p:strVal val="#ppt_x"/>
                                          </p:val>
                                        </p:tav>
                                      </p:tavLst>
                                    </p:anim>
                                    <p:anim calcmode="lin" valueType="num">
                                      <p:cBhvr additive="base">
                                        <p:cTn id="40" dur="500" fill="hold"/>
                                        <p:tgtEl>
                                          <p:spTgt spid="3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0-#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50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30" grpId="0"/>
      <p:bldP spid="26" grpId="0"/>
      <p:bldP spid="28" grpId="0"/>
      <p:bldP spid="29" grpId="0"/>
      <p:bldP spid="27" grpId="0"/>
      <p:bldP spid="25" grpId="0"/>
      <p:bldP spid="24" grpId="0"/>
      <p:bldP spid="8" grpId="0"/>
      <p:bldP spid="21"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background" title="background"/>
          <p:cNvSpPr/>
          <p:nvPr/>
        </p:nvSpPr>
        <p:spPr>
          <a:xfrm>
            <a:off x="381000" y="5736595"/>
            <a:ext cx="990600" cy="762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8" name="Rectangle 7"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pic>
        <p:nvPicPr>
          <p:cNvPr id="7170" name="Picture 2" title="student profile screen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990600"/>
            <a:ext cx="3781496" cy="228380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title="headshot of stud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066800"/>
            <a:ext cx="762000" cy="759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title="student profile screen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8028" y="3586327"/>
            <a:ext cx="1930853" cy="215026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title="image of a student at a party with a big X on i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123" y="4661461"/>
            <a:ext cx="1247810" cy="899095"/>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title="big x"/>
          <p:cNvSpPr/>
          <p:nvPr/>
        </p:nvSpPr>
        <p:spPr>
          <a:xfrm>
            <a:off x="6172200" y="4800600"/>
            <a:ext cx="914400" cy="609600"/>
          </a:xfrm>
          <a:prstGeom prst="mathMultiply">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title="oval hightlighting correct photo for linked in profile"/>
          <p:cNvSpPr/>
          <p:nvPr/>
        </p:nvSpPr>
        <p:spPr>
          <a:xfrm>
            <a:off x="6781800" y="3657600"/>
            <a:ext cx="1807081" cy="1453408"/>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8"/>
          </p:nvPr>
        </p:nvSpPr>
        <p:spPr>
          <a:xfrm>
            <a:off x="3810000" y="3510127"/>
            <a:ext cx="2133600" cy="2433473"/>
          </a:xfrm>
        </p:spPr>
        <p:txBody>
          <a:bodyPr/>
          <a:lstStyle/>
          <a:p>
            <a:r>
              <a:rPr lang="en-US" b="1" dirty="0"/>
              <a:t>Pick an appropriate photo</a:t>
            </a:r>
          </a:p>
          <a:p>
            <a:pPr algn="just"/>
            <a:endParaRPr lang="en-US" sz="800" dirty="0" smtClean="0"/>
          </a:p>
          <a:p>
            <a:pPr marL="171450" indent="-171450" algn="just">
              <a:buFont typeface="Arial" panose="020B0604020202020204" pitchFamily="34" charset="0"/>
              <a:buChar char="•"/>
            </a:pPr>
            <a:r>
              <a:rPr lang="en-US" sz="1050" dirty="0" smtClean="0"/>
              <a:t>Professional</a:t>
            </a:r>
          </a:p>
          <a:p>
            <a:pPr marL="171450" indent="-171450" algn="just">
              <a:buFont typeface="Arial" panose="020B0604020202020204" pitchFamily="34" charset="0"/>
              <a:buChar char="•"/>
            </a:pPr>
            <a:r>
              <a:rPr lang="en-US" sz="1050" dirty="0" smtClean="0"/>
              <a:t>High-quality </a:t>
            </a:r>
            <a:r>
              <a:rPr lang="en-US" sz="1050" dirty="0"/>
              <a:t>headshot of you </a:t>
            </a:r>
            <a:r>
              <a:rPr lang="en-US" sz="1050" dirty="0" smtClean="0"/>
              <a:t>only</a:t>
            </a:r>
          </a:p>
          <a:p>
            <a:pPr marL="171450" indent="-171450" algn="just">
              <a:buFont typeface="Arial" panose="020B0604020202020204" pitchFamily="34" charset="0"/>
              <a:buChar char="•"/>
            </a:pPr>
            <a:r>
              <a:rPr lang="en-US" sz="1050" dirty="0" smtClean="0"/>
              <a:t>Focused on you, not the background</a:t>
            </a:r>
          </a:p>
          <a:p>
            <a:pPr algn="just"/>
            <a:endParaRPr lang="en-US" sz="1050" dirty="0"/>
          </a:p>
          <a:p>
            <a:r>
              <a:rPr lang="en-US" sz="1050" dirty="0" smtClean="0"/>
              <a:t>NO party photos</a:t>
            </a:r>
            <a:r>
              <a:rPr lang="en-US" sz="1050" dirty="0"/>
              <a:t>, cartoon avatars, or </a:t>
            </a:r>
            <a:r>
              <a:rPr lang="en-US" sz="1050" dirty="0" smtClean="0"/>
              <a:t>selfies! </a:t>
            </a:r>
          </a:p>
          <a:p>
            <a:pPr algn="just"/>
            <a:endParaRPr lang="en-US" sz="1050" dirty="0"/>
          </a:p>
        </p:txBody>
      </p:sp>
      <p:sp>
        <p:nvSpPr>
          <p:cNvPr id="10" name="Text Placeholder 9"/>
          <p:cNvSpPr>
            <a:spLocks noGrp="1"/>
          </p:cNvSpPr>
          <p:nvPr>
            <p:ph type="body" sz="quarter" idx="12"/>
          </p:nvPr>
        </p:nvSpPr>
        <p:spPr>
          <a:xfrm>
            <a:off x="609600" y="2057400"/>
            <a:ext cx="2895600" cy="3810000"/>
          </a:xfrm>
        </p:spPr>
        <p:txBody>
          <a:bodyPr/>
          <a:lstStyle/>
          <a:p>
            <a:r>
              <a:rPr lang="en-US" b="1" dirty="0" smtClean="0"/>
              <a:t>Craft </a:t>
            </a:r>
            <a:r>
              <a:rPr lang="en-US" b="1" dirty="0"/>
              <a:t>an informative profile headline</a:t>
            </a:r>
          </a:p>
          <a:p>
            <a:pPr algn="just"/>
            <a:endParaRPr lang="en-US" sz="1000" dirty="0" smtClean="0"/>
          </a:p>
          <a:p>
            <a:pPr algn="just"/>
            <a:r>
              <a:rPr lang="en-US" sz="1100" dirty="0" smtClean="0"/>
              <a:t>A </a:t>
            </a:r>
            <a:r>
              <a:rPr lang="en-US" sz="1100" dirty="0"/>
              <a:t>short, </a:t>
            </a:r>
            <a:r>
              <a:rPr lang="en-US" sz="1100" dirty="0" smtClean="0"/>
              <a:t>memorable way </a:t>
            </a:r>
            <a:r>
              <a:rPr lang="en-US" sz="1100" dirty="0"/>
              <a:t>to </a:t>
            </a:r>
            <a:r>
              <a:rPr lang="en-US" sz="1100" dirty="0" smtClean="0"/>
              <a:t>say </a:t>
            </a:r>
            <a:r>
              <a:rPr lang="en-US" sz="1100" dirty="0"/>
              <a:t>who </a:t>
            </a:r>
            <a:r>
              <a:rPr lang="en-US" sz="1100" dirty="0" smtClean="0"/>
              <a:t>you are </a:t>
            </a:r>
            <a:r>
              <a:rPr lang="en-US" sz="1100" dirty="0"/>
              <a:t>in a professional </a:t>
            </a:r>
            <a:r>
              <a:rPr lang="en-US" sz="1100" dirty="0" smtClean="0"/>
              <a:t>context. It’s an advertisement for you!</a:t>
            </a:r>
          </a:p>
          <a:p>
            <a:pPr algn="just"/>
            <a:endParaRPr lang="en-US" sz="1100" dirty="0"/>
          </a:p>
          <a:p>
            <a:pPr algn="just"/>
            <a:r>
              <a:rPr lang="en-US" sz="1100" b="1" dirty="0" smtClean="0"/>
              <a:t>Be specific</a:t>
            </a:r>
            <a:r>
              <a:rPr lang="en-US" sz="1100" dirty="0" smtClean="0"/>
              <a:t>. </a:t>
            </a:r>
            <a:r>
              <a:rPr lang="en-US" sz="1100" b="1" dirty="0" smtClean="0"/>
              <a:t>Showcase your specialty</a:t>
            </a:r>
            <a:r>
              <a:rPr lang="en-US" sz="1100" dirty="0" smtClean="0"/>
              <a:t>. </a:t>
            </a:r>
            <a:r>
              <a:rPr lang="en-US" sz="1100" b="1" dirty="0" smtClean="0"/>
              <a:t>State your value proposition</a:t>
            </a:r>
            <a:r>
              <a:rPr lang="en-US" sz="1100" dirty="0" smtClean="0"/>
              <a:t>. – </a:t>
            </a:r>
            <a:r>
              <a:rPr lang="en-US" sz="1100" i="1" dirty="0" smtClean="0"/>
              <a:t>What would a recruiter looking at your headline most likely care about?</a:t>
            </a:r>
            <a:r>
              <a:rPr lang="en-US" sz="1100" dirty="0" smtClean="0"/>
              <a:t> </a:t>
            </a:r>
          </a:p>
          <a:p>
            <a:pPr algn="just"/>
            <a:endParaRPr lang="en-US" sz="1100" b="1" dirty="0" smtClean="0"/>
          </a:p>
          <a:p>
            <a:pPr algn="just"/>
            <a:r>
              <a:rPr lang="en-US" sz="1100" b="1" dirty="0" smtClean="0">
                <a:solidFill>
                  <a:schemeClr val="tx1"/>
                </a:solidFill>
              </a:rPr>
              <a:t>FORMULA</a:t>
            </a:r>
            <a:r>
              <a:rPr lang="en-US" sz="1100" b="1" dirty="0">
                <a:solidFill>
                  <a:schemeClr val="tx1"/>
                </a:solidFill>
              </a:rPr>
              <a:t>: [keyword(s</a:t>
            </a:r>
            <a:r>
              <a:rPr lang="en-US" sz="1100" b="1" dirty="0" smtClean="0">
                <a:solidFill>
                  <a:schemeClr val="tx1"/>
                </a:solidFill>
              </a:rPr>
              <a:t>)/subject matter expert area] </a:t>
            </a:r>
            <a:r>
              <a:rPr lang="en-US" sz="1100" b="1" dirty="0">
                <a:solidFill>
                  <a:schemeClr val="tx1"/>
                </a:solidFill>
              </a:rPr>
              <a:t>| [your specific benefit or focus area]</a:t>
            </a:r>
          </a:p>
          <a:p>
            <a:pPr algn="just"/>
            <a:endParaRPr lang="en-US" sz="1100" dirty="0" smtClean="0"/>
          </a:p>
          <a:p>
            <a:pPr algn="just"/>
            <a:r>
              <a:rPr lang="en-US" sz="1050" u="sng" dirty="0"/>
              <a:t>Try</a:t>
            </a:r>
            <a:r>
              <a:rPr lang="en-US" sz="1050" dirty="0"/>
              <a:t>: </a:t>
            </a:r>
          </a:p>
          <a:p>
            <a:pPr algn="just"/>
            <a:endParaRPr lang="en-US" sz="1050" dirty="0" smtClean="0"/>
          </a:p>
          <a:p>
            <a:pPr algn="just"/>
            <a:r>
              <a:rPr lang="en-US" sz="1050" dirty="0" smtClean="0"/>
              <a:t>“</a:t>
            </a:r>
            <a:r>
              <a:rPr lang="en-US" sz="1050" dirty="0"/>
              <a:t>Second year Marketing student specializing in Social Media seeking career opportunities in the Entertainment Industry.” </a:t>
            </a:r>
            <a:endParaRPr lang="en-US" sz="1050" dirty="0" smtClean="0"/>
          </a:p>
          <a:p>
            <a:pPr algn="just"/>
            <a:endParaRPr lang="en-US" sz="1050" dirty="0"/>
          </a:p>
          <a:p>
            <a:pPr algn="just"/>
            <a:r>
              <a:rPr lang="en-US" sz="1050" dirty="0"/>
              <a:t>“Aspiring legal professional | Dedicated to juvenile justice</a:t>
            </a:r>
            <a:r>
              <a:rPr lang="en-US" sz="1050" dirty="0" smtClean="0"/>
              <a:t>”</a:t>
            </a:r>
            <a:endParaRPr lang="en-US" sz="1050" dirty="0"/>
          </a:p>
          <a:p>
            <a:pPr algn="just"/>
            <a:endParaRPr lang="en-US" sz="1050" dirty="0"/>
          </a:p>
        </p:txBody>
      </p:sp>
      <p:sp>
        <p:nvSpPr>
          <p:cNvPr id="12" name="Text Placeholder 11"/>
          <p:cNvSpPr>
            <a:spLocks noGrp="1"/>
          </p:cNvSpPr>
          <p:nvPr>
            <p:ph type="body" sz="quarter" idx="15"/>
          </p:nvPr>
        </p:nvSpPr>
        <p:spPr>
          <a:xfrm>
            <a:off x="762000" y="990600"/>
            <a:ext cx="2286000" cy="1447800"/>
          </a:xfrm>
        </p:spPr>
        <p:txBody>
          <a:bodyPr/>
          <a:lstStyle/>
          <a:p>
            <a:r>
              <a:rPr lang="en-US" i="1" dirty="0" smtClean="0"/>
              <a:t>Your student title. </a:t>
            </a:r>
          </a:p>
          <a:p>
            <a:r>
              <a:rPr lang="en-US" i="1" dirty="0" smtClean="0"/>
              <a:t>Your focus. </a:t>
            </a:r>
          </a:p>
          <a:p>
            <a:r>
              <a:rPr lang="en-US" i="1" dirty="0" smtClean="0"/>
              <a:t>Your aspirations.</a:t>
            </a:r>
            <a:endParaRPr lang="en-US" i="1" dirty="0"/>
          </a:p>
        </p:txBody>
      </p:sp>
      <p:sp>
        <p:nvSpPr>
          <p:cNvPr id="11" name="Text Placeholder 10"/>
          <p:cNvSpPr>
            <a:spLocks noGrp="1"/>
          </p:cNvSpPr>
          <p:nvPr>
            <p:ph type="body" sz="quarter" idx="14"/>
          </p:nvPr>
        </p:nvSpPr>
        <p:spPr>
          <a:xfrm>
            <a:off x="533400" y="457200"/>
            <a:ext cx="7748587" cy="381000"/>
          </a:xfrm>
        </p:spPr>
        <p:txBody>
          <a:bodyPr/>
          <a:lstStyle/>
          <a:p>
            <a:r>
              <a:rPr lang="en-US" dirty="0" smtClean="0"/>
              <a:t>Your Headline – Make them click on your profile</a:t>
            </a:r>
            <a:endParaRPr lang="en-US" dirty="0"/>
          </a:p>
        </p:txBody>
      </p:sp>
    </p:spTree>
    <p:extLst>
      <p:ext uri="{BB962C8B-B14F-4D97-AF65-F5344CB8AC3E}">
        <p14:creationId xmlns:p14="http://schemas.microsoft.com/office/powerpoint/2010/main" val="398747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10">
                                            <p:txEl>
                                              <p:pRg st="8" end="8"/>
                                            </p:txEl>
                                          </p:spTgt>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10">
                                            <p:txEl>
                                              <p:pRg st="10" end="10"/>
                                            </p:txEl>
                                          </p:spTgt>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0">
                                            <p:txEl>
                                              <p:pRg st="12" end="12"/>
                                            </p:txEl>
                                          </p:spTgt>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15">
                                            <p:txEl>
                                              <p:pRg st="2" end="2"/>
                                            </p:txEl>
                                          </p:spTgt>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1000"/>
                                  </p:stCondLst>
                                  <p:childTnLst>
                                    <p:set>
                                      <p:cBhvr>
                                        <p:cTn id="28" dur="1" fill="hold">
                                          <p:stCondLst>
                                            <p:cond delay="0"/>
                                          </p:stCondLst>
                                        </p:cTn>
                                        <p:tgtEl>
                                          <p:spTgt spid="15">
                                            <p:txEl>
                                              <p:pRg st="4" end="4"/>
                                            </p:txEl>
                                          </p:spTgt>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15">
                                            <p:txEl>
                                              <p:pRg st="6" end="6"/>
                                            </p:txEl>
                                          </p:spTgt>
                                        </p:tgtEl>
                                        <p:attrNameLst>
                                          <p:attrName>style.visibility</p:attrName>
                                        </p:attrNameLst>
                                      </p:cBhvr>
                                      <p:to>
                                        <p:strVal val="visible"/>
                                      </p:to>
                                    </p:set>
                                  </p:childTnLst>
                                </p:cTn>
                              </p:par>
                              <p:par>
                                <p:cTn id="31" presetID="1" presetClass="entr" presetSubtype="0" fill="hold" nodeType="withEffect">
                                  <p:stCondLst>
                                    <p:cond delay="1000"/>
                                  </p:stCondLst>
                                  <p:childTnLst>
                                    <p:set>
                                      <p:cBhvr>
                                        <p:cTn id="32" dur="1" fill="hold">
                                          <p:stCondLst>
                                            <p:cond delay="0"/>
                                          </p:stCondLst>
                                        </p:cTn>
                                        <p:tgtEl>
                                          <p:spTgt spid="1028"/>
                                        </p:tgtEl>
                                        <p:attrNameLst>
                                          <p:attrName>style.visibility</p:attrName>
                                        </p:attrNameLst>
                                      </p:cBhvr>
                                      <p:to>
                                        <p:strVal val="visible"/>
                                      </p:to>
                                    </p:set>
                                  </p:childTnLst>
                                </p:cTn>
                              </p:par>
                              <p:par>
                                <p:cTn id="33" presetID="1" presetClass="entr" presetSubtype="0" fill="hold" grpId="0" nodeType="withEffect">
                                  <p:stCondLst>
                                    <p:cond delay="100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1000"/>
                                  </p:stCondLst>
                                  <p:childTnLst>
                                    <p:set>
                                      <p:cBhvr>
                                        <p:cTn id="38"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uiExpand="1" build="p"/>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
        <p:nvSpPr>
          <p:cNvPr id="8" name="Rectangle 7" descr="background" title="background"/>
          <p:cNvSpPr/>
          <p:nvPr/>
        </p:nvSpPr>
        <p:spPr>
          <a:xfrm>
            <a:off x="371475" y="5715000"/>
            <a:ext cx="990600" cy="762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22" name="TextBox 21"/>
          <p:cNvSpPr txBox="1"/>
          <p:nvPr/>
        </p:nvSpPr>
        <p:spPr>
          <a:xfrm>
            <a:off x="490538" y="4800600"/>
            <a:ext cx="3319461" cy="553998"/>
          </a:xfrm>
          <a:prstGeom prst="rect">
            <a:avLst/>
          </a:prstGeom>
          <a:noFill/>
        </p:spPr>
        <p:txBody>
          <a:bodyPr wrap="square" rtlCol="0">
            <a:spAutoFit/>
          </a:bodyPr>
          <a:lstStyle/>
          <a:p>
            <a:r>
              <a:rPr lang="en-US" sz="1500" dirty="0" smtClean="0">
                <a:solidFill>
                  <a:schemeClr val="bg1"/>
                </a:solidFill>
              </a:rPr>
              <a:t>3.    End with a call to action. </a:t>
            </a:r>
            <a:r>
              <a:rPr lang="en-US" sz="1500" dirty="0" smtClean="0">
                <a:solidFill>
                  <a:schemeClr val="bg2"/>
                </a:solidFill>
              </a:rPr>
              <a:t>(optional)</a:t>
            </a:r>
          </a:p>
        </p:txBody>
      </p:sp>
      <p:sp>
        <p:nvSpPr>
          <p:cNvPr id="21" name="Text Placeholder 2"/>
          <p:cNvSpPr txBox="1">
            <a:spLocks/>
          </p:cNvSpPr>
          <p:nvPr/>
        </p:nvSpPr>
        <p:spPr>
          <a:xfrm>
            <a:off x="466725" y="4191000"/>
            <a:ext cx="5324475" cy="304800"/>
          </a:xfrm>
          <a:prstGeom prst="rect">
            <a:avLst/>
          </a:prstGeom>
        </p:spPr>
        <p:txBody>
          <a:bodyPr/>
          <a:lstStyle>
            <a:lvl1pPr marL="0" indent="0" algn="l" defTabSz="914400" rtl="0" eaLnBrk="1" latinLnBrk="0" hangingPunct="1">
              <a:spcBef>
                <a:spcPct val="20000"/>
              </a:spcBef>
              <a:buFont typeface="Arial" pitchFamily="34" charset="0"/>
              <a:buNone/>
              <a:defRPr sz="1600" kern="1200">
                <a:solidFill>
                  <a:schemeClr val="bg1"/>
                </a:solidFill>
                <a:latin typeface="+mn-lt"/>
                <a:ea typeface="+mn-ea"/>
                <a:cs typeface="Tahoma" pitchFamily="34" charset="0"/>
              </a:defRPr>
            </a:lvl1pPr>
            <a:lvl2pPr marL="0" indent="0" algn="l" defTabSz="914400" rtl="0" eaLnBrk="1" latinLnBrk="0" hangingPunct="1">
              <a:spcBef>
                <a:spcPts val="0"/>
              </a:spcBef>
              <a:buFont typeface="Arial" pitchFamily="34" charset="0"/>
              <a:buNone/>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AutoNum type="arabicPeriod" startAt="2"/>
            </a:pPr>
            <a:r>
              <a:rPr lang="en-US" sz="1500" dirty="0" smtClean="0"/>
              <a:t>Follow with highlights of your core skills and</a:t>
            </a:r>
          </a:p>
          <a:p>
            <a:r>
              <a:rPr lang="en-US" sz="1500" dirty="0"/>
              <a:t> </a:t>
            </a:r>
            <a:r>
              <a:rPr lang="en-US" sz="1500" dirty="0" smtClean="0"/>
              <a:t>      accomplishments.</a:t>
            </a:r>
            <a:endParaRPr lang="en-US" dirty="0"/>
          </a:p>
        </p:txBody>
      </p:sp>
      <p:sp>
        <p:nvSpPr>
          <p:cNvPr id="17" name="Text Placeholder 16"/>
          <p:cNvSpPr>
            <a:spLocks noGrp="1"/>
          </p:cNvSpPr>
          <p:nvPr>
            <p:ph type="body" sz="quarter" idx="12"/>
          </p:nvPr>
        </p:nvSpPr>
        <p:spPr>
          <a:xfrm>
            <a:off x="661989" y="2819400"/>
            <a:ext cx="5048250" cy="1066800"/>
          </a:xfrm>
        </p:spPr>
        <p:txBody>
          <a:bodyPr/>
          <a:lstStyle/>
          <a:p>
            <a:r>
              <a:rPr lang="en-US" dirty="0" smtClean="0"/>
              <a:t>A branding statement is </a:t>
            </a:r>
            <a:r>
              <a:rPr lang="en-US" b="1" dirty="0" smtClean="0"/>
              <a:t>1-2 sentences </a:t>
            </a:r>
            <a:r>
              <a:rPr lang="en-US" dirty="0" smtClean="0"/>
              <a:t>answering:</a:t>
            </a:r>
            <a:br>
              <a:rPr lang="en-US" dirty="0" smtClean="0"/>
            </a:br>
            <a:endParaRPr lang="en-US" dirty="0" smtClean="0"/>
          </a:p>
          <a:p>
            <a:r>
              <a:rPr lang="en-US" b="1" dirty="0" smtClean="0"/>
              <a:t>	VALUE</a:t>
            </a:r>
            <a:r>
              <a:rPr lang="en-US" dirty="0" smtClean="0"/>
              <a:t> 	What you are the best at </a:t>
            </a:r>
          </a:p>
          <a:p>
            <a:r>
              <a:rPr lang="en-US" b="1" dirty="0" smtClean="0"/>
              <a:t>	AUDIENCE</a:t>
            </a:r>
            <a:r>
              <a:rPr lang="en-US" dirty="0" smtClean="0"/>
              <a:t> 	Who you serve</a:t>
            </a:r>
          </a:p>
          <a:p>
            <a:r>
              <a:rPr lang="en-US" b="1" dirty="0" smtClean="0"/>
              <a:t>	USP</a:t>
            </a:r>
            <a:r>
              <a:rPr lang="en-US" dirty="0" smtClean="0"/>
              <a:t> (unique selling point) How you do it, uniquely</a:t>
            </a:r>
          </a:p>
        </p:txBody>
      </p:sp>
      <p:sp>
        <p:nvSpPr>
          <p:cNvPr id="20" name="Text Placeholder 2"/>
          <p:cNvSpPr txBox="1">
            <a:spLocks/>
          </p:cNvSpPr>
          <p:nvPr/>
        </p:nvSpPr>
        <p:spPr>
          <a:xfrm>
            <a:off x="500064" y="2438400"/>
            <a:ext cx="5257800" cy="304800"/>
          </a:xfrm>
          <a:prstGeom prst="rect">
            <a:avLst/>
          </a:prstGeom>
        </p:spPr>
        <p:txBody>
          <a:bodyPr/>
          <a:lstStyle>
            <a:lvl1pPr marL="342900" indent="-3429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500" dirty="0" smtClean="0">
                <a:solidFill>
                  <a:schemeClr val="bg1"/>
                </a:solidFill>
              </a:rPr>
              <a:t>1.  Start with a hard-hitting branding statement.</a:t>
            </a:r>
            <a:endParaRPr lang="en-US" sz="1500" dirty="0">
              <a:solidFill>
                <a:schemeClr val="bg1"/>
              </a:solidFill>
            </a:endParaRPr>
          </a:p>
        </p:txBody>
      </p:sp>
      <p:sp>
        <p:nvSpPr>
          <p:cNvPr id="10" name="Text Placeholder 11"/>
          <p:cNvSpPr txBox="1">
            <a:spLocks/>
          </p:cNvSpPr>
          <p:nvPr/>
        </p:nvSpPr>
        <p:spPr>
          <a:xfrm>
            <a:off x="685800" y="1295400"/>
            <a:ext cx="3524250" cy="762000"/>
          </a:xfrm>
          <a:prstGeom prst="rect">
            <a:avLst/>
          </a:prstGeom>
        </p:spPr>
        <p:txBody>
          <a:bodyPr/>
          <a:lstStyle>
            <a:lvl1pPr marL="0" indent="0" algn="l" defTabSz="914400" rtl="0" eaLnBrk="1" latinLnBrk="0" hangingPunct="1">
              <a:spcBef>
                <a:spcPct val="20000"/>
              </a:spcBef>
              <a:buFont typeface="Arial" pitchFamily="34" charset="0"/>
              <a:buNone/>
              <a:defRPr sz="1600" kern="1200">
                <a:solidFill>
                  <a:schemeClr val="bg1"/>
                </a:solidFill>
                <a:latin typeface="+mn-lt"/>
                <a:ea typeface="+mn-ea"/>
                <a:cs typeface="Tahoma" pitchFamily="34" charset="0"/>
              </a:defRPr>
            </a:lvl1pPr>
            <a:lvl2pPr marL="0" indent="0" algn="l" defTabSz="914400" rtl="0" eaLnBrk="1" latinLnBrk="0" hangingPunct="1">
              <a:spcBef>
                <a:spcPts val="0"/>
              </a:spcBef>
              <a:buFont typeface="Arial" pitchFamily="34" charset="0"/>
              <a:buNone/>
              <a:defRPr sz="1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1" dirty="0" smtClean="0"/>
              <a:t>Who you are. </a:t>
            </a:r>
          </a:p>
          <a:p>
            <a:r>
              <a:rPr lang="en-US" i="1" dirty="0" smtClean="0"/>
              <a:t>What you can do for an organization.</a:t>
            </a:r>
          </a:p>
          <a:p>
            <a:r>
              <a:rPr lang="en-US" i="1" dirty="0" smtClean="0"/>
              <a:t>Write it in the first person. </a:t>
            </a:r>
          </a:p>
          <a:p>
            <a:endParaRPr lang="en-US" i="1" dirty="0"/>
          </a:p>
          <a:p>
            <a:endParaRPr lang="en-US" i="1" dirty="0" smtClean="0"/>
          </a:p>
        </p:txBody>
      </p:sp>
      <p:sp>
        <p:nvSpPr>
          <p:cNvPr id="12" name="Text Placeholder 11"/>
          <p:cNvSpPr>
            <a:spLocks noGrp="1"/>
          </p:cNvSpPr>
          <p:nvPr>
            <p:ph type="body" sz="quarter" idx="14"/>
          </p:nvPr>
        </p:nvSpPr>
        <p:spPr/>
        <p:txBody>
          <a:bodyPr/>
          <a:lstStyle/>
          <a:p>
            <a:r>
              <a:rPr lang="en-US" dirty="0" smtClean="0"/>
              <a:t>Your Summary – A quick overview of you</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7">
                                            <p:txEl>
                                              <p:pRg st="1" end="1"/>
                                            </p:txEl>
                                          </p:spTgt>
                                        </p:tgtEl>
                                        <p:attrNameLst>
                                          <p:attrName>style.visibility</p:attrName>
                                        </p:attrNameLst>
                                      </p:cBhvr>
                                      <p:to>
                                        <p:strVal val="visible"/>
                                      </p:to>
                                    </p:set>
                                    <p:anim calcmode="lin" valueType="num">
                                      <p:cBhvr additive="base">
                                        <p:cTn id="15" dur="5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17">
                                            <p:txEl>
                                              <p:pRg st="3" end="3"/>
                                            </p:txEl>
                                          </p:spTgt>
                                        </p:tgtEl>
                                        <p:attrNameLst>
                                          <p:attrName>style.visibility</p:attrName>
                                        </p:attrNameLst>
                                      </p:cBhvr>
                                      <p:to>
                                        <p:strVal val="visible"/>
                                      </p:to>
                                    </p:set>
                                    <p:anim calcmode="lin" valueType="num">
                                      <p:cBhvr additive="base">
                                        <p:cTn id="23" dur="500" fill="hold"/>
                                        <p:tgtEl>
                                          <p:spTgt spid="1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5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17" grpId="0" uiExpand="1" build="p"/>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5" name="Rectangle 4"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
        <p:nvSpPr>
          <p:cNvPr id="19" name="Text Placeholder 16"/>
          <p:cNvSpPr txBox="1">
            <a:spLocks/>
          </p:cNvSpPr>
          <p:nvPr/>
        </p:nvSpPr>
        <p:spPr>
          <a:xfrm>
            <a:off x="609600" y="5486400"/>
            <a:ext cx="8001000" cy="322779"/>
          </a:xfrm>
          <a:prstGeom prst="rect">
            <a:avLst/>
          </a:prstGeom>
        </p:spPr>
        <p:txBody>
          <a:bodyPr/>
          <a:lstStyle>
            <a:lvl1pPr marL="0" indent="0" algn="l" defTabSz="914400" rtl="0" eaLnBrk="1" latinLnBrk="0" hangingPunct="1">
              <a:spcBef>
                <a:spcPct val="20000"/>
              </a:spcBef>
              <a:buFont typeface="Arial" pitchFamily="34" charset="0"/>
              <a:buNone/>
              <a:defRPr sz="1200" kern="1200">
                <a:solidFill>
                  <a:schemeClr val="bg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smtClean="0"/>
              <a:t>Tips</a:t>
            </a:r>
            <a:r>
              <a:rPr lang="en-US" sz="1400" dirty="0" smtClean="0"/>
              <a:t>:     </a:t>
            </a:r>
            <a:r>
              <a:rPr lang="en-US" dirty="0" smtClean="0"/>
              <a:t>	  Break it up – Text-based lists and spaces	Make it keyword rich</a:t>
            </a:r>
          </a:p>
        </p:txBody>
      </p:sp>
      <p:sp>
        <p:nvSpPr>
          <p:cNvPr id="17" name="TextBox 16"/>
          <p:cNvSpPr txBox="1"/>
          <p:nvPr/>
        </p:nvSpPr>
        <p:spPr>
          <a:xfrm>
            <a:off x="5943600" y="4267200"/>
            <a:ext cx="2133600" cy="1015663"/>
          </a:xfrm>
          <a:prstGeom prst="rect">
            <a:avLst/>
          </a:prstGeom>
          <a:noFill/>
        </p:spPr>
        <p:txBody>
          <a:bodyPr wrap="square" rtlCol="0">
            <a:spAutoFit/>
          </a:bodyPr>
          <a:lstStyle/>
          <a:p>
            <a:pPr algn="ctr"/>
            <a:r>
              <a:rPr lang="en-US" b="1" dirty="0" smtClean="0"/>
              <a:t>NO BUZZWORDS</a:t>
            </a:r>
          </a:p>
          <a:p>
            <a:pPr algn="ctr"/>
            <a:r>
              <a:rPr lang="en-US" sz="1050" dirty="0" smtClean="0">
                <a:solidFill>
                  <a:schemeClr val="bg1"/>
                </a:solidFill>
              </a:rPr>
              <a:t>Creative, organizational, effective, extensive, experience, motivated, innovative, problem solving, communication skills</a:t>
            </a:r>
            <a:endParaRPr lang="en-US" sz="1050" dirty="0">
              <a:solidFill>
                <a:schemeClr val="bg1"/>
              </a:solidFill>
            </a:endParaRPr>
          </a:p>
        </p:txBody>
      </p:sp>
      <p:sp>
        <p:nvSpPr>
          <p:cNvPr id="18" name="Multiply 17" title="Big X over No Buzzwords"/>
          <p:cNvSpPr/>
          <p:nvPr/>
        </p:nvSpPr>
        <p:spPr>
          <a:xfrm>
            <a:off x="6423179" y="4594978"/>
            <a:ext cx="1174439" cy="601652"/>
          </a:xfrm>
          <a:prstGeom prst="mathMultiply">
            <a:avLst/>
          </a:prstGeom>
          <a:solidFill>
            <a:schemeClr val="accent1">
              <a:alpha val="27000"/>
            </a:schemeClr>
          </a:solidFill>
          <a:ln>
            <a:solidFill>
              <a:schemeClr val="accent1">
                <a:shade val="50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title="summary of job descri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33182"/>
            <a:ext cx="4046230" cy="23008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title="student summary of job description"/>
          <p:cNvPicPr>
            <a:picLocks noChangeAspect="1" noChangeArrowheads="1"/>
          </p:cNvPicPr>
          <p:nvPr/>
        </p:nvPicPr>
        <p:blipFill rotWithShape="1">
          <a:blip r:embed="rId3">
            <a:extLst>
              <a:ext uri="{28A0092B-C50C-407E-A947-70E740481C1C}">
                <a14:useLocalDpi xmlns:a14="http://schemas.microsoft.com/office/drawing/2010/main" val="0"/>
              </a:ext>
            </a:extLst>
          </a:blip>
          <a:srcRect t="3125" b="13542"/>
          <a:stretch/>
        </p:blipFill>
        <p:spPr bwMode="auto">
          <a:xfrm>
            <a:off x="2667000" y="3267075"/>
            <a:ext cx="6086475" cy="457200"/>
          </a:xfrm>
          <a:prstGeom prst="rect">
            <a:avLst/>
          </a:prstGeom>
          <a:noFill/>
          <a:ln>
            <a:noFill/>
          </a:ln>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Down Arrow 1" title="arrow pointing at student summary"/>
          <p:cNvSpPr/>
          <p:nvPr/>
        </p:nvSpPr>
        <p:spPr>
          <a:xfrm rot="11412894" flipV="1">
            <a:off x="2572523" y="3704679"/>
            <a:ext cx="457200" cy="481455"/>
          </a:xfrm>
          <a:prstGeom prst="downArrow">
            <a:avLst/>
          </a:prstGeom>
          <a:noFill/>
          <a:ln w="19050">
            <a:solidFill>
              <a:schemeClr val="tx1"/>
            </a:solidFill>
            <a:prstDash val="dash"/>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TextBox 7"/>
          <p:cNvSpPr txBox="1"/>
          <p:nvPr/>
        </p:nvSpPr>
        <p:spPr>
          <a:xfrm>
            <a:off x="5619750" y="3581400"/>
            <a:ext cx="2900363" cy="523220"/>
          </a:xfrm>
          <a:prstGeom prst="rect">
            <a:avLst/>
          </a:prstGeom>
          <a:solidFill>
            <a:srgbClr val="E7CA1D"/>
          </a:solidFill>
        </p:spPr>
        <p:txBody>
          <a:bodyPr wrap="square" rtlCol="0">
            <a:spAutoFit/>
          </a:bodyPr>
          <a:lstStyle/>
          <a:p>
            <a:r>
              <a:rPr lang="en-US" sz="1400" dirty="0" smtClean="0">
                <a:solidFill>
                  <a:schemeClr val="bg1"/>
                </a:solidFill>
              </a:rPr>
              <a:t>Use noun phrases rather than adjectives and verbs.</a:t>
            </a:r>
            <a:endParaRPr lang="en-US" sz="1400" dirty="0">
              <a:solidFill>
                <a:schemeClr val="bg1"/>
              </a:solidFill>
            </a:endParaRPr>
          </a:p>
        </p:txBody>
      </p:sp>
      <p:sp>
        <p:nvSpPr>
          <p:cNvPr id="25" name="Down Arrow 24" title="arrow pointing at student summary"/>
          <p:cNvSpPr/>
          <p:nvPr/>
        </p:nvSpPr>
        <p:spPr>
          <a:xfrm rot="18481958" flipV="1">
            <a:off x="2995448" y="5004486"/>
            <a:ext cx="457200" cy="669844"/>
          </a:xfrm>
          <a:prstGeom prst="downArrow">
            <a:avLst/>
          </a:prstGeom>
          <a:noFill/>
          <a:ln w="19050">
            <a:solidFill>
              <a:schemeClr val="tx1"/>
            </a:solidFill>
            <a:prstDash val="dash"/>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3" name="Text Placeholder 13"/>
          <p:cNvSpPr txBox="1">
            <a:spLocks/>
          </p:cNvSpPr>
          <p:nvPr/>
        </p:nvSpPr>
        <p:spPr>
          <a:xfrm>
            <a:off x="1087746" y="2228165"/>
            <a:ext cx="6858000" cy="819835"/>
          </a:xfrm>
          <a:prstGeom prst="rect">
            <a:avLst/>
          </a:prstGeom>
        </p:spPr>
        <p:txBody>
          <a:bodyPr/>
          <a:lstStyle>
            <a:lvl1pPr marL="0" indent="0" algn="l" defTabSz="914400" rtl="0" eaLnBrk="1" latinLnBrk="0" hangingPunct="1">
              <a:spcBef>
                <a:spcPts val="0"/>
              </a:spcBef>
              <a:buFont typeface="Arial" pitchFamily="34" charset="0"/>
              <a:buNone/>
              <a:defRPr sz="1200" kern="1200">
                <a:solidFill>
                  <a:schemeClr val="bg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t>Try:</a:t>
            </a:r>
          </a:p>
          <a:p>
            <a:endParaRPr lang="en-US" sz="1050" dirty="0"/>
          </a:p>
          <a:p>
            <a:r>
              <a:rPr lang="en-US" i="1" dirty="0" smtClean="0"/>
              <a:t>“Personal Chef specializing in gluten-free diets. Winner Seattle Personal Chef of the Year 2012.</a:t>
            </a:r>
            <a:r>
              <a:rPr lang="en-US" sz="1050" i="1" dirty="0" smtClean="0"/>
              <a:t>”</a:t>
            </a:r>
          </a:p>
        </p:txBody>
      </p:sp>
      <p:sp>
        <p:nvSpPr>
          <p:cNvPr id="13" name="TextBox 12"/>
          <p:cNvSpPr txBox="1"/>
          <p:nvPr/>
        </p:nvSpPr>
        <p:spPr>
          <a:xfrm>
            <a:off x="1654487" y="1447800"/>
            <a:ext cx="5410200" cy="738664"/>
          </a:xfrm>
          <a:prstGeom prst="rect">
            <a:avLst/>
          </a:prstGeom>
          <a:noFill/>
        </p:spPr>
        <p:txBody>
          <a:bodyPr wrap="square" rtlCol="0">
            <a:spAutoFit/>
          </a:bodyPr>
          <a:lstStyle/>
          <a:p>
            <a:pPr algn="just"/>
            <a:r>
              <a:rPr lang="en-US" sz="1400" b="1" dirty="0" smtClean="0"/>
              <a:t>FORMULA: [keyword/subject matter/expert area] who [does what] for [client, company, audience, project]. + [Proof point] + [Call to action </a:t>
            </a:r>
            <a:r>
              <a:rPr lang="en-US" sz="1100" b="1" dirty="0" smtClean="0"/>
              <a:t>(optional)</a:t>
            </a:r>
            <a:r>
              <a:rPr lang="en-US" sz="1400" b="1" dirty="0" smtClean="0"/>
              <a:t>]</a:t>
            </a:r>
            <a:endParaRPr lang="en-US" sz="1400" b="1" dirty="0"/>
          </a:p>
        </p:txBody>
      </p:sp>
      <p:sp>
        <p:nvSpPr>
          <p:cNvPr id="14" name="TextBox 13"/>
          <p:cNvSpPr txBox="1"/>
          <p:nvPr/>
        </p:nvSpPr>
        <p:spPr>
          <a:xfrm>
            <a:off x="930586" y="990600"/>
            <a:ext cx="7077075" cy="338554"/>
          </a:xfrm>
          <a:prstGeom prst="rect">
            <a:avLst/>
          </a:prstGeom>
          <a:noFill/>
        </p:spPr>
        <p:txBody>
          <a:bodyPr wrap="square" rtlCol="0">
            <a:spAutoFit/>
          </a:bodyPr>
          <a:lstStyle/>
          <a:p>
            <a:r>
              <a:rPr lang="en-US" sz="1600" dirty="0" smtClean="0">
                <a:solidFill>
                  <a:schemeClr val="bg1"/>
                </a:solidFill>
              </a:rPr>
              <a:t>Establish your expertise (even if you’re a budding expert)</a:t>
            </a:r>
          </a:p>
        </p:txBody>
      </p:sp>
      <p:sp>
        <p:nvSpPr>
          <p:cNvPr id="7" name="Text Placeholder 11"/>
          <p:cNvSpPr>
            <a:spLocks noGrp="1"/>
          </p:cNvSpPr>
          <p:nvPr>
            <p:ph type="body" sz="quarter" idx="14"/>
          </p:nvPr>
        </p:nvSpPr>
        <p:spPr>
          <a:xfrm>
            <a:off x="557646" y="434116"/>
            <a:ext cx="7900554" cy="381000"/>
          </a:xfrm>
        </p:spPr>
        <p:txBody>
          <a:bodyPr/>
          <a:lstStyle/>
          <a:p>
            <a:r>
              <a:rPr lang="en-US" dirty="0" smtClean="0"/>
              <a:t>Your Summary – Highlighting your value, audience and USP </a:t>
            </a:r>
            <a:endParaRPr lang="en-US" dirty="0"/>
          </a:p>
        </p:txBody>
      </p:sp>
    </p:spTree>
    <p:extLst>
      <p:ext uri="{BB962C8B-B14F-4D97-AF65-F5344CB8AC3E}">
        <p14:creationId xmlns:p14="http://schemas.microsoft.com/office/powerpoint/2010/main" val="27595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p:cTn id="9" dur="500" fill="hold"/>
                                        <p:tgtEl>
                                          <p:spTgt spid="13"/>
                                        </p:tgtEl>
                                        <p:attrNameLst>
                                          <p:attrName>ppt_w</p:attrName>
                                        </p:attrNameLst>
                                      </p:cBhvr>
                                      <p:tavLst>
                                        <p:tav tm="0">
                                          <p:val>
                                            <p:fltVal val="0"/>
                                          </p:val>
                                        </p:tav>
                                        <p:tav tm="100000">
                                          <p:val>
                                            <p:strVal val="#ppt_w"/>
                                          </p:val>
                                        </p:tav>
                                      </p:tavLst>
                                    </p:anim>
                                    <p:anim calcmode="lin" valueType="num">
                                      <p:cBhvr>
                                        <p:cTn id="10" dur="500" fill="hold"/>
                                        <p:tgtEl>
                                          <p:spTgt spid="13"/>
                                        </p:tgtEl>
                                        <p:attrNameLst>
                                          <p:attrName>ppt_h</p:attrName>
                                        </p:attrNameLst>
                                      </p:cBhvr>
                                      <p:tavLst>
                                        <p:tav tm="0">
                                          <p:val>
                                            <p:fltVal val="0"/>
                                          </p:val>
                                        </p:tav>
                                        <p:tav tm="100000">
                                          <p:val>
                                            <p:strVal val="#ppt_h"/>
                                          </p:val>
                                        </p:tav>
                                      </p:tavLst>
                                    </p:anim>
                                    <p:animEffect transition="in" filter="fade">
                                      <p:cBhvr>
                                        <p:cTn id="11" dur="500"/>
                                        <p:tgtEl>
                                          <p:spTgt spid="13"/>
                                        </p:tgtEl>
                                      </p:cBhvr>
                                    </p:animEffect>
                                  </p:childTnLst>
                                </p:cTn>
                              </p:par>
                              <p:par>
                                <p:cTn id="12" presetID="42" presetClass="entr" presetSubtype="0" fill="hold" grpId="0" nodeType="with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1000"/>
                                        <p:tgtEl>
                                          <p:spTgt spid="3075"/>
                                        </p:tgtEl>
                                      </p:cBhvr>
                                    </p:animEffect>
                                    <p:anim calcmode="lin" valueType="num">
                                      <p:cBhvr>
                                        <p:cTn id="20" dur="1000" fill="hold"/>
                                        <p:tgtEl>
                                          <p:spTgt spid="3075"/>
                                        </p:tgtEl>
                                        <p:attrNameLst>
                                          <p:attrName>ppt_x</p:attrName>
                                        </p:attrNameLst>
                                      </p:cBhvr>
                                      <p:tavLst>
                                        <p:tav tm="0">
                                          <p:val>
                                            <p:strVal val="#ppt_x"/>
                                          </p:val>
                                        </p:tav>
                                        <p:tav tm="100000">
                                          <p:val>
                                            <p:strVal val="#ppt_x"/>
                                          </p:val>
                                        </p:tav>
                                      </p:tavLst>
                                    </p:anim>
                                    <p:anim calcmode="lin" valueType="num">
                                      <p:cBhvr>
                                        <p:cTn id="21" dur="1000" fill="hold"/>
                                        <p:tgtEl>
                                          <p:spTgt spid="3075"/>
                                        </p:tgtEl>
                                        <p:attrNameLst>
                                          <p:attrName>ppt_y</p:attrName>
                                        </p:attrNameLst>
                                      </p:cBhvr>
                                      <p:tavLst>
                                        <p:tav tm="0">
                                          <p:val>
                                            <p:strVal val="#ppt_y+.1"/>
                                          </p:val>
                                        </p:tav>
                                        <p:tav tm="100000">
                                          <p:val>
                                            <p:strVal val="#ppt_y"/>
                                          </p:val>
                                        </p:tav>
                                      </p:tavLst>
                                    </p:anim>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50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500"/>
                                        <p:tgtEl>
                                          <p:spTgt spid="3076"/>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2" presetClass="entr" presetSubtype="2" fill="hold" grpId="0" nodeType="withEffect">
                                  <p:stCondLst>
                                    <p:cond delay="100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1+#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par>
                                <p:cTn id="35" presetID="2" presetClass="entr" presetSubtype="4" fill="hold" grpId="0" nodeType="withEffect">
                                  <p:stCondLst>
                                    <p:cond delay="100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400" fill="hold"/>
                                        <p:tgtEl>
                                          <p:spTgt spid="25"/>
                                        </p:tgtEl>
                                        <p:attrNameLst>
                                          <p:attrName>ppt_x</p:attrName>
                                        </p:attrNameLst>
                                      </p:cBhvr>
                                      <p:tavLst>
                                        <p:tav tm="0">
                                          <p:val>
                                            <p:strVal val="#ppt_x"/>
                                          </p:val>
                                        </p:tav>
                                        <p:tav tm="100000">
                                          <p:val>
                                            <p:strVal val="#ppt_x"/>
                                          </p:val>
                                        </p:tav>
                                      </p:tavLst>
                                    </p:anim>
                                    <p:anim calcmode="lin" valueType="num">
                                      <p:cBhvr additive="base">
                                        <p:cTn id="38" dur="4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8" fill="hold" grpId="0" nodeType="withEffect">
                                  <p:stCondLst>
                                    <p:cond delay="150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15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18" grpId="0" animBg="1"/>
      <p:bldP spid="2" grpId="0" animBg="1"/>
      <p:bldP spid="8" grpId="0" animBg="1"/>
      <p:bldP spid="25" grpId="0" animBg="1"/>
      <p:bldP spid="23"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533400" y="1600200"/>
            <a:ext cx="3962400" cy="1828800"/>
          </a:xfrm>
        </p:spPr>
        <p:txBody>
          <a:bodyPr/>
          <a:lstStyle/>
          <a:p>
            <a:r>
              <a:rPr lang="en-US" dirty="0"/>
              <a:t>Discover world-class professionals and related skills in tens of thousands of fields</a:t>
            </a:r>
            <a:r>
              <a:rPr lang="en-US" dirty="0" smtClean="0"/>
              <a:t>.</a:t>
            </a:r>
          </a:p>
          <a:p>
            <a:endParaRPr lang="en-US" dirty="0"/>
          </a:p>
          <a:p>
            <a:r>
              <a:rPr lang="en-US" dirty="0" smtClean="0"/>
              <a:t>It’s based on data LinkedIn members entered on their profile.</a:t>
            </a:r>
            <a:endParaRPr lang="en-US" dirty="0"/>
          </a:p>
        </p:txBody>
      </p:sp>
      <p:sp>
        <p:nvSpPr>
          <p:cNvPr id="18" name="Text Placeholder 17"/>
          <p:cNvSpPr>
            <a:spLocks noGrp="1"/>
          </p:cNvSpPr>
          <p:nvPr>
            <p:ph type="body" sz="quarter" idx="16"/>
          </p:nvPr>
        </p:nvSpPr>
        <p:spPr>
          <a:xfrm>
            <a:off x="557213" y="433388"/>
            <a:ext cx="8129587" cy="381000"/>
          </a:xfrm>
        </p:spPr>
        <p:txBody>
          <a:bodyPr/>
          <a:lstStyle/>
          <a:p>
            <a:r>
              <a:rPr lang="en-US" dirty="0" smtClean="0"/>
              <a:t>Your Skills </a:t>
            </a:r>
            <a:r>
              <a:rPr lang="en-US" dirty="0"/>
              <a:t>&amp;</a:t>
            </a:r>
            <a:r>
              <a:rPr lang="en-US" dirty="0" smtClean="0"/>
              <a:t> Endorsements – </a:t>
            </a:r>
            <a:r>
              <a:rPr lang="en-US" sz="1600" dirty="0" smtClean="0"/>
              <a:t>LinkedIn helps define your keywords</a:t>
            </a:r>
            <a:endParaRPr lang="en-US" sz="1600" dirty="0"/>
          </a:p>
        </p:txBody>
      </p:sp>
      <p:sp>
        <p:nvSpPr>
          <p:cNvPr id="7" name="Rectangle 6"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pic>
        <p:nvPicPr>
          <p:cNvPr id="3074" name="Picture 2" title="skills section in linked i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3025" y="1371600"/>
            <a:ext cx="3506634" cy="4038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3"/>
          <p:cNvSpPr>
            <a:spLocks noGrp="1"/>
          </p:cNvSpPr>
          <p:nvPr>
            <p:ph type="body" sz="quarter" idx="12"/>
          </p:nvPr>
        </p:nvSpPr>
        <p:spPr>
          <a:xfrm>
            <a:off x="876300" y="3581400"/>
            <a:ext cx="2743200" cy="1676400"/>
          </a:xfrm>
        </p:spPr>
        <p:txBody>
          <a:bodyPr/>
          <a:lstStyle/>
          <a:p>
            <a:pPr algn="just"/>
            <a:r>
              <a:rPr lang="en-US" dirty="0" smtClean="0"/>
              <a:t>Employers use this as either a keyword search OR with the LinkedIn Recruiter skill search.</a:t>
            </a:r>
          </a:p>
          <a:p>
            <a:pPr algn="just"/>
            <a:endParaRPr lang="en-US" dirty="0"/>
          </a:p>
          <a:p>
            <a:pPr algn="just"/>
            <a:r>
              <a:rPr lang="en-US" dirty="0" smtClean="0"/>
              <a:t>Set up and regularly update.</a:t>
            </a:r>
          </a:p>
          <a:p>
            <a:pPr algn="just"/>
            <a:endParaRPr lang="en-US" dirty="0"/>
          </a:p>
          <a:p>
            <a:pPr algn="just"/>
            <a:r>
              <a:rPr lang="en-US" dirty="0" smtClean="0"/>
              <a:t>Your connections will endorse from what you have selected.</a:t>
            </a:r>
            <a:endParaRPr lang="en-US" dirty="0"/>
          </a:p>
          <a:p>
            <a:pPr algn="just"/>
            <a:endParaRPr lang="en-US" dirty="0" smtClean="0"/>
          </a:p>
        </p:txBody>
      </p:sp>
      <p:sp>
        <p:nvSpPr>
          <p:cNvPr id="11" name="TextBox 10"/>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title="background"/>
          <p:cNvSpPr/>
          <p:nvPr/>
        </p:nvSpPr>
        <p:spPr>
          <a:xfrm>
            <a:off x="381000" y="5736595"/>
            <a:ext cx="990600" cy="762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35" name="Rectangle 34"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pic>
        <p:nvPicPr>
          <p:cNvPr id="38" name="Picture 2" title="image of skill list on linked i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3115" y="4009991"/>
            <a:ext cx="1939283" cy="1826534"/>
          </a:xfrm>
          <a:prstGeom prst="rect">
            <a:avLst/>
          </a:prstGeom>
          <a:noFill/>
          <a:extLst>
            <a:ext uri="{909E8E84-426E-40DD-AFC4-6F175D3DCCD1}">
              <a14:hiddenFill xmlns:a14="http://schemas.microsoft.com/office/drawing/2010/main">
                <a:solidFill>
                  <a:srgbClr val="FFFFFF"/>
                </a:solidFill>
              </a14:hiddenFill>
            </a:ext>
          </a:extLst>
        </p:spPr>
      </p:pic>
      <p:sp>
        <p:nvSpPr>
          <p:cNvPr id="42" name="Text Placeholder 13"/>
          <p:cNvSpPr txBox="1">
            <a:spLocks/>
          </p:cNvSpPr>
          <p:nvPr/>
        </p:nvSpPr>
        <p:spPr>
          <a:xfrm>
            <a:off x="6897157" y="1605272"/>
            <a:ext cx="1700532" cy="189992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050" b="1" dirty="0" smtClean="0">
                <a:solidFill>
                  <a:schemeClr val="bg1"/>
                </a:solidFill>
              </a:rPr>
              <a:t>Take note of your syllabus learning outcomes </a:t>
            </a:r>
            <a:r>
              <a:rPr lang="en-US" sz="1050" dirty="0" smtClean="0">
                <a:solidFill>
                  <a:schemeClr val="bg1"/>
                </a:solidFill>
              </a:rPr>
              <a:t>– find these key concepts in the skills prompt.</a:t>
            </a:r>
          </a:p>
          <a:p>
            <a:pPr marL="0" indent="0" algn="just">
              <a:buNone/>
            </a:pPr>
            <a:endParaRPr lang="en-US" sz="1050" dirty="0">
              <a:solidFill>
                <a:schemeClr val="bg1"/>
              </a:solidFill>
            </a:endParaRPr>
          </a:p>
          <a:p>
            <a:pPr marL="0" indent="0" algn="just">
              <a:buNone/>
            </a:pPr>
            <a:r>
              <a:rPr lang="en-US" sz="1050" b="1" dirty="0">
                <a:solidFill>
                  <a:schemeClr val="bg1"/>
                </a:solidFill>
              </a:rPr>
              <a:t>Add skills as you gain them </a:t>
            </a:r>
            <a:r>
              <a:rPr lang="en-US" sz="1050" dirty="0">
                <a:solidFill>
                  <a:schemeClr val="bg1"/>
                </a:solidFill>
              </a:rPr>
              <a:t>- People will endorse from what you have selected. </a:t>
            </a:r>
          </a:p>
        </p:txBody>
      </p:sp>
      <p:sp>
        <p:nvSpPr>
          <p:cNvPr id="43" name="Text Placeholder 13"/>
          <p:cNvSpPr txBox="1">
            <a:spLocks/>
          </p:cNvSpPr>
          <p:nvPr/>
        </p:nvSpPr>
        <p:spPr>
          <a:xfrm>
            <a:off x="6897157" y="1198168"/>
            <a:ext cx="1567182" cy="4020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500" b="1" dirty="0" smtClean="0">
                <a:solidFill>
                  <a:schemeClr val="bg1"/>
                </a:solidFill>
              </a:rPr>
              <a:t>Tips</a:t>
            </a:r>
            <a:r>
              <a:rPr lang="en-US" sz="1500" dirty="0" smtClean="0">
                <a:solidFill>
                  <a:schemeClr val="bg1"/>
                </a:solidFill>
              </a:rPr>
              <a:t>:</a:t>
            </a:r>
          </a:p>
        </p:txBody>
      </p:sp>
      <p:sp>
        <p:nvSpPr>
          <p:cNvPr id="44" name="Rectangle 43"/>
          <p:cNvSpPr/>
          <p:nvPr/>
        </p:nvSpPr>
        <p:spPr>
          <a:xfrm>
            <a:off x="3650188" y="3305175"/>
            <a:ext cx="569388"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chemeClr val="accent3"/>
                </a:solidFill>
              </a:rPr>
              <a:t>2</a:t>
            </a:r>
            <a:endParaRPr lang="en-US" sz="5400" b="1" cap="none" spc="0" dirty="0">
              <a:ln/>
              <a:solidFill>
                <a:schemeClr val="accent3"/>
              </a:solidFill>
              <a:effectLst/>
            </a:endParaRPr>
          </a:p>
        </p:txBody>
      </p:sp>
      <p:sp>
        <p:nvSpPr>
          <p:cNvPr id="45" name="Rectangle 44"/>
          <p:cNvSpPr/>
          <p:nvPr/>
        </p:nvSpPr>
        <p:spPr>
          <a:xfrm>
            <a:off x="3621613" y="981670"/>
            <a:ext cx="569387" cy="92333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1</a:t>
            </a:r>
            <a:endParaRPr lang="en-US" sz="5400" b="1" cap="none" spc="0" dirty="0">
              <a:ln/>
              <a:solidFill>
                <a:schemeClr val="accent3"/>
              </a:solidFill>
              <a:effectLst/>
            </a:endParaRPr>
          </a:p>
        </p:txBody>
      </p:sp>
      <p:pic>
        <p:nvPicPr>
          <p:cNvPr id="46" name="Picture 2" title="image of skill list on linked i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72503" y="888464"/>
            <a:ext cx="2153707" cy="259956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13" descr="Skills and knowledge that you have studied – research online to be sure. &#10;&#10;Keywords that describe work you have done [e.g. ‘GAAP standards’, ‘Year-end Close’]&#10;&#10;Sub skills under the umbrella of your general skills. [e.g. ‘Access’, ‘Cost Accounting’]&#10;" title="text"/>
          <p:cNvSpPr txBox="1">
            <a:spLocks/>
          </p:cNvSpPr>
          <p:nvPr/>
        </p:nvSpPr>
        <p:spPr>
          <a:xfrm>
            <a:off x="4153956" y="3962400"/>
            <a:ext cx="2590800" cy="1828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algn="just"/>
            <a:r>
              <a:rPr lang="en-US" sz="1050" b="1" dirty="0" smtClean="0">
                <a:solidFill>
                  <a:schemeClr val="bg1"/>
                </a:solidFill>
              </a:rPr>
              <a:t>Skills and knowledge that you have studied</a:t>
            </a:r>
            <a:r>
              <a:rPr lang="en-US" sz="1050" dirty="0" smtClean="0">
                <a:solidFill>
                  <a:schemeClr val="bg1"/>
                </a:solidFill>
              </a:rPr>
              <a:t> – research online to be sure. </a:t>
            </a:r>
          </a:p>
          <a:p>
            <a:pPr marL="0" indent="0" algn="just">
              <a:buNone/>
            </a:pPr>
            <a:endParaRPr lang="en-US" sz="1050" dirty="0" smtClean="0">
              <a:solidFill>
                <a:schemeClr val="bg1"/>
              </a:solidFill>
            </a:endParaRPr>
          </a:p>
          <a:p>
            <a:pPr marL="114300" indent="-114300" algn="just">
              <a:spcBef>
                <a:spcPts val="0"/>
              </a:spcBef>
            </a:pPr>
            <a:r>
              <a:rPr lang="en-US" sz="1050" b="1" dirty="0" smtClean="0">
                <a:solidFill>
                  <a:schemeClr val="bg1"/>
                </a:solidFill>
              </a:rPr>
              <a:t>Keywords that describe work you have done </a:t>
            </a:r>
            <a:r>
              <a:rPr lang="en-US" sz="1050" dirty="0" smtClean="0">
                <a:solidFill>
                  <a:schemeClr val="bg1"/>
                </a:solidFill>
              </a:rPr>
              <a:t>[e.g. ‘GAAP standards’, ‘Year-end Close’]</a:t>
            </a:r>
          </a:p>
          <a:p>
            <a:pPr marL="0" indent="0" algn="just">
              <a:buNone/>
            </a:pPr>
            <a:endParaRPr lang="en-US" sz="1050" dirty="0" smtClean="0">
              <a:solidFill>
                <a:schemeClr val="bg1"/>
              </a:solidFill>
            </a:endParaRPr>
          </a:p>
          <a:p>
            <a:pPr marL="114300" indent="-114300" algn="just">
              <a:spcBef>
                <a:spcPts val="0"/>
              </a:spcBef>
            </a:pPr>
            <a:r>
              <a:rPr lang="en-US" sz="1050" b="1" dirty="0" smtClean="0">
                <a:solidFill>
                  <a:schemeClr val="bg1"/>
                </a:solidFill>
              </a:rPr>
              <a:t>Sub skills under the umbrella of your general skills</a:t>
            </a:r>
            <a:r>
              <a:rPr lang="en-US" sz="1050" dirty="0" smtClean="0">
                <a:solidFill>
                  <a:schemeClr val="bg1"/>
                </a:solidFill>
              </a:rPr>
              <a:t>. </a:t>
            </a:r>
            <a:r>
              <a:rPr lang="en-US" sz="1050" dirty="0">
                <a:solidFill>
                  <a:schemeClr val="bg1"/>
                </a:solidFill>
              </a:rPr>
              <a:t>[e.g. ‘Access’, ‘Cost Accounting</a:t>
            </a:r>
            <a:r>
              <a:rPr lang="en-US" sz="1050" dirty="0" smtClean="0">
                <a:solidFill>
                  <a:schemeClr val="bg1"/>
                </a:solidFill>
              </a:rPr>
              <a:t>’]</a:t>
            </a:r>
          </a:p>
        </p:txBody>
      </p:sp>
      <p:sp>
        <p:nvSpPr>
          <p:cNvPr id="40" name="Text Placeholder 13" descr="Skills and knowledge that you have studied – research online to be sure. &#10;&#10;Keywords that describe work you have done [e.g. ‘GAAP standards’, ‘Year-end Close’]&#10;&#10;Sub skills under the umbrella of your general skills. [e.g. ‘Access’, ‘Cost Accounting’]&#10;" title="text "/>
          <p:cNvSpPr txBox="1">
            <a:spLocks/>
          </p:cNvSpPr>
          <p:nvPr/>
        </p:nvSpPr>
        <p:spPr>
          <a:xfrm>
            <a:off x="4191000" y="3581400"/>
            <a:ext cx="2743200" cy="2209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en-US" sz="1050" dirty="0" smtClean="0">
              <a:solidFill>
                <a:schemeClr val="bg1"/>
              </a:solidFill>
            </a:endParaRPr>
          </a:p>
        </p:txBody>
      </p:sp>
      <p:sp>
        <p:nvSpPr>
          <p:cNvPr id="41" name="Text Placeholder 13"/>
          <p:cNvSpPr txBox="1">
            <a:spLocks/>
          </p:cNvSpPr>
          <p:nvPr/>
        </p:nvSpPr>
        <p:spPr>
          <a:xfrm>
            <a:off x="801157" y="1529073"/>
            <a:ext cx="2743200" cy="151892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algn="just"/>
            <a:r>
              <a:rPr lang="en-US" sz="1050" b="1" dirty="0" smtClean="0">
                <a:solidFill>
                  <a:schemeClr val="bg1"/>
                </a:solidFill>
              </a:rPr>
              <a:t>Think of three skill topics that brand where you want to be as a professional when you graduate.</a:t>
            </a:r>
          </a:p>
          <a:p>
            <a:pPr marL="0" indent="0" algn="just">
              <a:buNone/>
            </a:pPr>
            <a:endParaRPr lang="en-US" sz="800" dirty="0" smtClean="0">
              <a:solidFill>
                <a:schemeClr val="bg1"/>
              </a:solidFill>
            </a:endParaRPr>
          </a:p>
          <a:p>
            <a:pPr marL="114300" indent="-114300" algn="just"/>
            <a:r>
              <a:rPr lang="en-US" sz="1050" dirty="0" smtClean="0">
                <a:solidFill>
                  <a:schemeClr val="bg1"/>
                </a:solidFill>
              </a:rPr>
              <a:t>Begin typing into the skill search a general skill, like “Computer Science”.</a:t>
            </a:r>
          </a:p>
          <a:p>
            <a:pPr marL="0" indent="0" algn="just">
              <a:buNone/>
            </a:pPr>
            <a:endParaRPr lang="en-US" sz="800" dirty="0" smtClean="0">
              <a:solidFill>
                <a:schemeClr val="bg1"/>
              </a:solidFill>
            </a:endParaRPr>
          </a:p>
          <a:p>
            <a:pPr marL="114300" indent="-114300" algn="just"/>
            <a:r>
              <a:rPr lang="en-US" sz="1050" dirty="0" smtClean="0">
                <a:solidFill>
                  <a:schemeClr val="bg1"/>
                </a:solidFill>
              </a:rPr>
              <a:t>As you type you will see prompts below for related keywords/phrases.</a:t>
            </a:r>
          </a:p>
          <a:p>
            <a:pPr marL="0" indent="0" algn="just">
              <a:buNone/>
            </a:pPr>
            <a:endParaRPr lang="en-US" sz="800" dirty="0" smtClean="0">
              <a:solidFill>
                <a:schemeClr val="bg1"/>
              </a:solidFill>
            </a:endParaRPr>
          </a:p>
          <a:p>
            <a:pPr marL="114300" indent="-114300" algn="just"/>
            <a:r>
              <a:rPr lang="en-US" sz="1050" b="1" dirty="0" smtClean="0">
                <a:solidFill>
                  <a:schemeClr val="bg1"/>
                </a:solidFill>
              </a:rPr>
              <a:t>Note words that are </a:t>
            </a:r>
            <a:r>
              <a:rPr lang="en-US" sz="1050" b="1" i="1" dirty="0" smtClean="0">
                <a:solidFill>
                  <a:schemeClr val="bg1"/>
                </a:solidFill>
              </a:rPr>
              <a:t>relevant</a:t>
            </a:r>
            <a:r>
              <a:rPr lang="en-US" sz="1050" b="1" dirty="0" smtClean="0">
                <a:solidFill>
                  <a:schemeClr val="bg1"/>
                </a:solidFill>
              </a:rPr>
              <a:t> </a:t>
            </a:r>
            <a:r>
              <a:rPr lang="en-US" sz="1050" dirty="0" smtClean="0">
                <a:solidFill>
                  <a:schemeClr val="bg1"/>
                </a:solidFill>
              </a:rPr>
              <a:t>– it’s important to find as many different ways to say the same thing and use those throughout your profile and summary.</a:t>
            </a:r>
            <a:endParaRPr lang="en-US" dirty="0"/>
          </a:p>
        </p:txBody>
      </p:sp>
      <p:sp>
        <p:nvSpPr>
          <p:cNvPr id="39" name="Text Placeholder 13"/>
          <p:cNvSpPr txBox="1">
            <a:spLocks/>
          </p:cNvSpPr>
          <p:nvPr/>
        </p:nvSpPr>
        <p:spPr>
          <a:xfrm>
            <a:off x="685800" y="1101946"/>
            <a:ext cx="2762250" cy="4038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500" dirty="0" smtClean="0">
                <a:solidFill>
                  <a:schemeClr val="bg1"/>
                </a:solidFill>
              </a:rPr>
              <a:t>Edit Profile – Edit Skills</a:t>
            </a:r>
          </a:p>
        </p:txBody>
      </p:sp>
      <p:sp>
        <p:nvSpPr>
          <p:cNvPr id="33" name="Text Placeholder 2"/>
          <p:cNvSpPr>
            <a:spLocks noGrp="1"/>
          </p:cNvSpPr>
          <p:nvPr>
            <p:ph type="body" sz="quarter" idx="14"/>
          </p:nvPr>
        </p:nvSpPr>
        <p:spPr>
          <a:xfrm>
            <a:off x="557646" y="434116"/>
            <a:ext cx="7748154" cy="381000"/>
          </a:xfrm>
        </p:spPr>
        <p:txBody>
          <a:bodyPr/>
          <a:lstStyle/>
          <a:p>
            <a:r>
              <a:rPr lang="en-US" dirty="0" smtClean="0"/>
              <a:t>Knowing your Keywords – Skill prompts are key to ranking</a:t>
            </a:r>
            <a:endParaRPr lang="en-US" dirty="0"/>
          </a:p>
        </p:txBody>
      </p:sp>
    </p:spTree>
    <p:extLst>
      <p:ext uri="{BB962C8B-B14F-4D97-AF65-F5344CB8AC3E}">
        <p14:creationId xmlns:p14="http://schemas.microsoft.com/office/powerpoint/2010/main" val="344110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10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37" grpId="0"/>
      <p:bldP spid="41"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title="background"/>
          <p:cNvSpPr/>
          <p:nvPr/>
        </p:nvSpPr>
        <p:spPr>
          <a:xfrm>
            <a:off x="381000" y="5736595"/>
            <a:ext cx="990600" cy="762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35" name="Rectangle 34"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pic>
        <p:nvPicPr>
          <p:cNvPr id="1026" name="Picture 2" title="screenshot of Linked 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7284" y="2787185"/>
            <a:ext cx="1090606" cy="79421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title="linked in 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1505770"/>
            <a:ext cx="3676650" cy="24419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title="linked in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809" y="2822765"/>
            <a:ext cx="312741" cy="99949"/>
          </a:xfrm>
          <a:prstGeom prst="rect">
            <a:avLst/>
          </a:prstGeom>
        </p:spPr>
      </p:pic>
      <p:sp>
        <p:nvSpPr>
          <p:cNvPr id="42" name="Text Placeholder 13"/>
          <p:cNvSpPr txBox="1">
            <a:spLocks/>
          </p:cNvSpPr>
          <p:nvPr/>
        </p:nvSpPr>
        <p:spPr>
          <a:xfrm>
            <a:off x="6781800" y="1447800"/>
            <a:ext cx="1981200" cy="3886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050" b="1" dirty="0" smtClean="0">
                <a:solidFill>
                  <a:schemeClr val="bg1"/>
                </a:solidFill>
              </a:rPr>
              <a:t>Seek similar experiences </a:t>
            </a:r>
            <a:r>
              <a:rPr lang="en-US" sz="1050" dirty="0" smtClean="0">
                <a:solidFill>
                  <a:schemeClr val="bg1"/>
                </a:solidFill>
              </a:rPr>
              <a:t>– Target opportunities whether paid or volunteer that will give you similar experiences.</a:t>
            </a:r>
          </a:p>
          <a:p>
            <a:pPr marL="0" indent="0" algn="just">
              <a:buNone/>
            </a:pPr>
            <a:endParaRPr lang="en-US" sz="1050" dirty="0" smtClean="0">
              <a:solidFill>
                <a:schemeClr val="bg1"/>
              </a:solidFill>
            </a:endParaRPr>
          </a:p>
          <a:p>
            <a:pPr marL="0" indent="0" algn="just">
              <a:buNone/>
            </a:pPr>
            <a:r>
              <a:rPr lang="en-US" sz="1050" b="1" dirty="0" smtClean="0">
                <a:solidFill>
                  <a:schemeClr val="bg1"/>
                </a:solidFill>
              </a:rPr>
              <a:t>Join similar groups and follow shared target companies </a:t>
            </a:r>
            <a:r>
              <a:rPr lang="en-US" sz="1050" dirty="0" smtClean="0">
                <a:solidFill>
                  <a:schemeClr val="bg1"/>
                </a:solidFill>
              </a:rPr>
              <a:t>– Joining groups opens your network, making it easier for you to connect to people that you admire or would like to connect with. This also helps with staying up on the latest in your industry.</a:t>
            </a:r>
          </a:p>
          <a:p>
            <a:pPr marL="0" indent="0" algn="just">
              <a:buNone/>
            </a:pPr>
            <a:endParaRPr lang="en-US" sz="1050" dirty="0">
              <a:solidFill>
                <a:schemeClr val="bg1"/>
              </a:solidFill>
            </a:endParaRPr>
          </a:p>
          <a:p>
            <a:pPr marL="0" indent="0" algn="just">
              <a:buNone/>
            </a:pPr>
            <a:r>
              <a:rPr lang="en-US" sz="1050" b="1" dirty="0" smtClean="0">
                <a:solidFill>
                  <a:schemeClr val="bg1"/>
                </a:solidFill>
              </a:rPr>
              <a:t>These insights can help inform your educational and career paths  </a:t>
            </a:r>
            <a:r>
              <a:rPr lang="en-US" sz="1050" dirty="0" smtClean="0">
                <a:solidFill>
                  <a:schemeClr val="bg1"/>
                </a:solidFill>
              </a:rPr>
              <a:t>– This is a great way to find out what skills you need to be successful in your field.</a:t>
            </a:r>
          </a:p>
        </p:txBody>
      </p:sp>
      <p:sp>
        <p:nvSpPr>
          <p:cNvPr id="43" name="Text Placeholder 13"/>
          <p:cNvSpPr txBox="1">
            <a:spLocks/>
          </p:cNvSpPr>
          <p:nvPr/>
        </p:nvSpPr>
        <p:spPr>
          <a:xfrm>
            <a:off x="6897157" y="1045769"/>
            <a:ext cx="1567182" cy="40203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500" b="1" dirty="0" smtClean="0">
                <a:solidFill>
                  <a:schemeClr val="bg1"/>
                </a:solidFill>
              </a:rPr>
              <a:t>Tips</a:t>
            </a:r>
            <a:r>
              <a:rPr lang="en-US" sz="1500" dirty="0" smtClean="0">
                <a:solidFill>
                  <a:schemeClr val="bg1"/>
                </a:solidFill>
              </a:rPr>
              <a:t>:</a:t>
            </a:r>
          </a:p>
        </p:txBody>
      </p:sp>
      <p:sp>
        <p:nvSpPr>
          <p:cNvPr id="37" name="Text Placeholder 13"/>
          <p:cNvSpPr txBox="1">
            <a:spLocks/>
          </p:cNvSpPr>
          <p:nvPr/>
        </p:nvSpPr>
        <p:spPr>
          <a:xfrm>
            <a:off x="555884" y="4419600"/>
            <a:ext cx="6225916" cy="145936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algn="just"/>
            <a:r>
              <a:rPr lang="en-US" sz="1050" b="1" dirty="0" smtClean="0">
                <a:solidFill>
                  <a:schemeClr val="bg1"/>
                </a:solidFill>
              </a:rPr>
              <a:t>Consider the skills they have selected </a:t>
            </a:r>
            <a:r>
              <a:rPr lang="en-US" sz="1050" dirty="0" smtClean="0">
                <a:solidFill>
                  <a:schemeClr val="bg1"/>
                </a:solidFill>
              </a:rPr>
              <a:t>– Do you also have those skills?</a:t>
            </a:r>
          </a:p>
          <a:p>
            <a:pPr marL="0" indent="0" algn="just">
              <a:buNone/>
            </a:pPr>
            <a:endParaRPr lang="en-US" sz="1050" dirty="0" smtClean="0">
              <a:solidFill>
                <a:schemeClr val="bg1"/>
              </a:solidFill>
            </a:endParaRPr>
          </a:p>
          <a:p>
            <a:pPr marL="114300" indent="-114300" algn="just"/>
            <a:r>
              <a:rPr lang="en-US" sz="1050" b="1" dirty="0" smtClean="0">
                <a:solidFill>
                  <a:schemeClr val="bg1"/>
                </a:solidFill>
              </a:rPr>
              <a:t>Look at job descriptions </a:t>
            </a:r>
            <a:r>
              <a:rPr lang="en-US" sz="1050" dirty="0" smtClean="0">
                <a:solidFill>
                  <a:schemeClr val="bg1"/>
                </a:solidFill>
              </a:rPr>
              <a:t>– Do you have similar experiences?</a:t>
            </a:r>
          </a:p>
          <a:p>
            <a:pPr marL="0" indent="0" algn="just">
              <a:buNone/>
            </a:pPr>
            <a:endParaRPr lang="en-US" sz="1050" dirty="0" smtClean="0">
              <a:solidFill>
                <a:schemeClr val="bg1"/>
              </a:solidFill>
            </a:endParaRPr>
          </a:p>
          <a:p>
            <a:pPr marL="114300" indent="-114300" algn="just"/>
            <a:r>
              <a:rPr lang="en-US" sz="1050" b="1" dirty="0" smtClean="0">
                <a:solidFill>
                  <a:schemeClr val="bg1"/>
                </a:solidFill>
              </a:rPr>
              <a:t>Look at the groups and companies they are connected with </a:t>
            </a:r>
            <a:r>
              <a:rPr lang="en-US" sz="1050" dirty="0" smtClean="0">
                <a:solidFill>
                  <a:schemeClr val="bg1"/>
                </a:solidFill>
              </a:rPr>
              <a:t>– Are they relevant to your goals?</a:t>
            </a:r>
          </a:p>
          <a:p>
            <a:pPr marL="0" indent="0" algn="just">
              <a:buNone/>
            </a:pPr>
            <a:endParaRPr lang="en-US" sz="800" dirty="0">
              <a:solidFill>
                <a:schemeClr val="bg1"/>
              </a:solidFill>
            </a:endParaRPr>
          </a:p>
          <a:p>
            <a:pPr marL="114300" indent="-114300" algn="just"/>
            <a:r>
              <a:rPr lang="en-US" sz="1050" b="1" dirty="0" smtClean="0">
                <a:solidFill>
                  <a:schemeClr val="bg1"/>
                </a:solidFill>
              </a:rPr>
              <a:t>Read the summary</a:t>
            </a:r>
            <a:r>
              <a:rPr lang="en-US" sz="1050" dirty="0" smtClean="0">
                <a:solidFill>
                  <a:schemeClr val="bg1"/>
                </a:solidFill>
              </a:rPr>
              <a:t> – Are there skills or knowledge they have learned in the field that you do not know?</a:t>
            </a:r>
          </a:p>
        </p:txBody>
      </p:sp>
      <p:sp>
        <p:nvSpPr>
          <p:cNvPr id="41" name="Text Placeholder 13"/>
          <p:cNvSpPr txBox="1">
            <a:spLocks/>
          </p:cNvSpPr>
          <p:nvPr/>
        </p:nvSpPr>
        <p:spPr>
          <a:xfrm>
            <a:off x="671241" y="1524000"/>
            <a:ext cx="2018243" cy="272656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algn="just"/>
            <a:r>
              <a:rPr lang="en-US" sz="1050" dirty="0" smtClean="0">
                <a:solidFill>
                  <a:schemeClr val="bg1"/>
                </a:solidFill>
              </a:rPr>
              <a:t>Search a subject or keyword that you have achieved or would like to have achieved upon graduation.</a:t>
            </a:r>
          </a:p>
          <a:p>
            <a:pPr marL="0" indent="0" algn="just">
              <a:buNone/>
            </a:pPr>
            <a:endParaRPr lang="en-US" sz="800" dirty="0" smtClean="0">
              <a:solidFill>
                <a:schemeClr val="bg1"/>
              </a:solidFill>
            </a:endParaRPr>
          </a:p>
          <a:p>
            <a:pPr marL="114300" indent="-114300" algn="just"/>
            <a:r>
              <a:rPr lang="en-US" sz="1050" dirty="0" smtClean="0">
                <a:solidFill>
                  <a:schemeClr val="bg1"/>
                </a:solidFill>
              </a:rPr>
              <a:t>On the results page click – People – from the left menu.</a:t>
            </a:r>
          </a:p>
          <a:p>
            <a:pPr marL="0" indent="0" algn="just">
              <a:buNone/>
            </a:pPr>
            <a:endParaRPr lang="en-US" sz="800" dirty="0" smtClean="0">
              <a:solidFill>
                <a:schemeClr val="bg1"/>
              </a:solidFill>
            </a:endParaRPr>
          </a:p>
          <a:p>
            <a:pPr marL="0" indent="0" algn="just">
              <a:buNone/>
            </a:pPr>
            <a:endParaRPr lang="en-US" sz="800" dirty="0">
              <a:solidFill>
                <a:schemeClr val="bg1"/>
              </a:solidFill>
            </a:endParaRPr>
          </a:p>
          <a:p>
            <a:pPr marL="0" indent="0" algn="just">
              <a:buNone/>
            </a:pPr>
            <a:endParaRPr lang="en-US" sz="800" dirty="0" smtClean="0">
              <a:solidFill>
                <a:schemeClr val="bg1"/>
              </a:solidFill>
            </a:endParaRPr>
          </a:p>
          <a:p>
            <a:pPr marL="0" indent="0" algn="just">
              <a:buNone/>
            </a:pPr>
            <a:endParaRPr lang="en-US" sz="800" dirty="0">
              <a:solidFill>
                <a:schemeClr val="bg1"/>
              </a:solidFill>
            </a:endParaRPr>
          </a:p>
          <a:p>
            <a:pPr marL="0" indent="0" algn="just">
              <a:buNone/>
            </a:pPr>
            <a:endParaRPr lang="en-US" sz="800" dirty="0" smtClean="0">
              <a:solidFill>
                <a:schemeClr val="bg1"/>
              </a:solidFill>
            </a:endParaRPr>
          </a:p>
          <a:p>
            <a:pPr marL="0" indent="0" algn="just">
              <a:buNone/>
            </a:pPr>
            <a:endParaRPr lang="en-US" sz="800" dirty="0" smtClean="0">
              <a:solidFill>
                <a:schemeClr val="bg1"/>
              </a:solidFill>
            </a:endParaRPr>
          </a:p>
          <a:p>
            <a:pPr marL="114300" indent="-114300" algn="just"/>
            <a:r>
              <a:rPr lang="en-US" sz="1050" dirty="0" smtClean="0">
                <a:solidFill>
                  <a:schemeClr val="bg1"/>
                </a:solidFill>
              </a:rPr>
              <a:t>Find someone who is either at your target entry-level job/internship, organization, or dream job position. </a:t>
            </a:r>
            <a:endParaRPr lang="en-US" dirty="0"/>
          </a:p>
        </p:txBody>
      </p:sp>
      <p:sp>
        <p:nvSpPr>
          <p:cNvPr id="39" name="Text Placeholder 13"/>
          <p:cNvSpPr txBox="1">
            <a:spLocks/>
          </p:cNvSpPr>
          <p:nvPr/>
        </p:nvSpPr>
        <p:spPr>
          <a:xfrm>
            <a:off x="555884" y="1101946"/>
            <a:ext cx="2032259" cy="4038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500" b="1" dirty="0" smtClean="0">
                <a:solidFill>
                  <a:schemeClr val="bg1"/>
                </a:solidFill>
              </a:rPr>
              <a:t>Search People</a:t>
            </a:r>
          </a:p>
        </p:txBody>
      </p:sp>
      <p:sp>
        <p:nvSpPr>
          <p:cNvPr id="33" name="Text Placeholder 2"/>
          <p:cNvSpPr>
            <a:spLocks noGrp="1"/>
          </p:cNvSpPr>
          <p:nvPr>
            <p:ph type="body" sz="quarter" idx="14"/>
          </p:nvPr>
        </p:nvSpPr>
        <p:spPr>
          <a:xfrm>
            <a:off x="557646" y="434116"/>
            <a:ext cx="7748154" cy="381000"/>
          </a:xfrm>
        </p:spPr>
        <p:txBody>
          <a:bodyPr/>
          <a:lstStyle/>
          <a:p>
            <a:r>
              <a:rPr lang="en-US" dirty="0" smtClean="0"/>
              <a:t>Who has your Keywords? – Models for Success</a:t>
            </a:r>
            <a:endParaRPr lang="en-US" dirty="0"/>
          </a:p>
        </p:txBody>
      </p:sp>
    </p:spTree>
    <p:extLst>
      <p:ext uri="{BB962C8B-B14F-4D97-AF65-F5344CB8AC3E}">
        <p14:creationId xmlns:p14="http://schemas.microsoft.com/office/powerpoint/2010/main" val="271851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25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37" grpId="0"/>
      <p:bldP spid="41"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pic>
        <p:nvPicPr>
          <p:cNvPr id="3074" name="Picture 2" title="screenshot of course on linked in"/>
          <p:cNvPicPr>
            <a:picLocks noChangeAspect="1" noChangeArrowheads="1"/>
          </p:cNvPicPr>
          <p:nvPr/>
        </p:nvPicPr>
        <p:blipFill rotWithShape="1">
          <a:blip r:embed="rId2">
            <a:extLst>
              <a:ext uri="{28A0092B-C50C-407E-A947-70E740481C1C}">
                <a14:useLocalDpi xmlns:a14="http://schemas.microsoft.com/office/drawing/2010/main" val="0"/>
              </a:ext>
            </a:extLst>
          </a:blip>
          <a:srcRect t="-1" b="51393"/>
          <a:stretch/>
        </p:blipFill>
        <p:spPr bwMode="auto">
          <a:xfrm>
            <a:off x="3409950" y="1524000"/>
            <a:ext cx="2444504" cy="7315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title="screenshot "/>
          <p:cNvPicPr>
            <a:picLocks noChangeAspect="1" noChangeArrowheads="1"/>
          </p:cNvPicPr>
          <p:nvPr/>
        </p:nvPicPr>
        <p:blipFill rotWithShape="1">
          <a:blip r:embed="rId3">
            <a:extLst>
              <a:ext uri="{28A0092B-C50C-407E-A947-70E740481C1C}">
                <a14:useLocalDpi xmlns:a14="http://schemas.microsoft.com/office/drawing/2010/main" val="0"/>
              </a:ext>
            </a:extLst>
          </a:blip>
          <a:srcRect r="12433" b="5260"/>
          <a:stretch/>
        </p:blipFill>
        <p:spPr bwMode="auto">
          <a:xfrm>
            <a:off x="6194170" y="4167529"/>
            <a:ext cx="2468880" cy="11887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pic>
        <p:nvPicPr>
          <p:cNvPr id="1028" name="Picture 4" title="smiling student head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5171" y="1066800"/>
            <a:ext cx="1666875"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3"/>
          <p:cNvSpPr>
            <a:spLocks noGrp="1"/>
          </p:cNvSpPr>
          <p:nvPr>
            <p:ph type="body" sz="quarter" idx="12"/>
          </p:nvPr>
        </p:nvSpPr>
        <p:spPr>
          <a:xfrm>
            <a:off x="3276600" y="4343400"/>
            <a:ext cx="2895600" cy="1160756"/>
          </a:xfrm>
        </p:spPr>
        <p:txBody>
          <a:bodyPr/>
          <a:lstStyle/>
          <a:p>
            <a:r>
              <a:rPr lang="en-US" b="1" dirty="0" smtClean="0"/>
              <a:t>4.  Share the cause. </a:t>
            </a:r>
          </a:p>
          <a:p>
            <a:endParaRPr lang="en-US" b="1" dirty="0"/>
          </a:p>
          <a:p>
            <a:r>
              <a:rPr lang="en-US" sz="1050" dirty="0" smtClean="0"/>
              <a:t>Include your volunteer and community service work.</a:t>
            </a:r>
          </a:p>
        </p:txBody>
      </p:sp>
      <p:sp>
        <p:nvSpPr>
          <p:cNvPr id="12" name="Text Placeholder 13"/>
          <p:cNvSpPr>
            <a:spLocks noGrp="1"/>
          </p:cNvSpPr>
          <p:nvPr>
            <p:ph type="body" sz="quarter" idx="12"/>
          </p:nvPr>
        </p:nvSpPr>
        <p:spPr>
          <a:xfrm>
            <a:off x="3279652" y="2743200"/>
            <a:ext cx="2743200" cy="1600200"/>
          </a:xfrm>
        </p:spPr>
        <p:txBody>
          <a:bodyPr/>
          <a:lstStyle/>
          <a:p>
            <a:r>
              <a:rPr lang="en-US" b="1" dirty="0" smtClean="0"/>
              <a:t>3.  Highlight specialized courses.</a:t>
            </a:r>
          </a:p>
          <a:p>
            <a:endParaRPr lang="en-US" b="1" dirty="0"/>
          </a:p>
          <a:p>
            <a:r>
              <a:rPr lang="en-US" sz="1050" dirty="0" smtClean="0"/>
              <a:t>List those courses that make your study unique. </a:t>
            </a:r>
          </a:p>
          <a:p>
            <a:endParaRPr lang="en-US" sz="1050" dirty="0"/>
          </a:p>
          <a:p>
            <a:pPr marL="171450" indent="-171450">
              <a:buFont typeface="Arial" panose="020B0604020202020204" pitchFamily="34" charset="0"/>
              <a:buChar char="•"/>
            </a:pPr>
            <a:r>
              <a:rPr lang="en-US" sz="1050" dirty="0" smtClean="0"/>
              <a:t>Don’t list everything </a:t>
            </a:r>
          </a:p>
          <a:p>
            <a:pPr marL="171450" indent="-171450">
              <a:buFont typeface="Arial" panose="020B0604020202020204" pitchFamily="34" charset="0"/>
              <a:buChar char="•"/>
            </a:pPr>
            <a:r>
              <a:rPr lang="en-US" sz="1050" dirty="0" smtClean="0"/>
              <a:t>Courses that show a specialized focus</a:t>
            </a:r>
          </a:p>
        </p:txBody>
      </p:sp>
      <p:sp>
        <p:nvSpPr>
          <p:cNvPr id="10" name="Text Placeholder 13"/>
          <p:cNvSpPr>
            <a:spLocks noGrp="1"/>
          </p:cNvSpPr>
          <p:nvPr>
            <p:ph type="body" sz="quarter" idx="12"/>
          </p:nvPr>
        </p:nvSpPr>
        <p:spPr>
          <a:xfrm>
            <a:off x="371475" y="3512820"/>
            <a:ext cx="2743200" cy="1828799"/>
          </a:xfrm>
        </p:spPr>
        <p:txBody>
          <a:bodyPr/>
          <a:lstStyle/>
          <a:p>
            <a:r>
              <a:rPr lang="en-US" b="1" dirty="0" smtClean="0"/>
              <a:t>2.  Upload your projects.</a:t>
            </a:r>
          </a:p>
          <a:p>
            <a:endParaRPr lang="en-US" b="1" dirty="0"/>
          </a:p>
          <a:p>
            <a:pPr marL="171450" indent="-171450">
              <a:buFont typeface="Arial" panose="020B0604020202020204" pitchFamily="34" charset="0"/>
              <a:buChar char="•"/>
            </a:pPr>
            <a:r>
              <a:rPr lang="en-US" sz="1050" dirty="0" smtClean="0"/>
              <a:t>Team projects in class</a:t>
            </a:r>
          </a:p>
          <a:p>
            <a:pPr marL="171450" indent="-171450">
              <a:buFont typeface="Arial" panose="020B0604020202020204" pitchFamily="34" charset="0"/>
              <a:buChar char="•"/>
            </a:pPr>
            <a:r>
              <a:rPr lang="en-US" sz="1050" dirty="0" smtClean="0"/>
              <a:t>Student organization activities</a:t>
            </a:r>
          </a:p>
          <a:p>
            <a:endParaRPr lang="en-US" sz="1050" dirty="0" smtClean="0"/>
          </a:p>
          <a:p>
            <a:r>
              <a:rPr lang="en-US" sz="1400" b="1" dirty="0" smtClean="0">
                <a:latin typeface="Brush Script Std" pitchFamily="66" charset="0"/>
              </a:rPr>
              <a:t>Make it visual!</a:t>
            </a:r>
            <a:endParaRPr lang="en-US" sz="1400" b="1" dirty="0">
              <a:latin typeface="Brush Script Std" pitchFamily="66" charset="0"/>
            </a:endParaRPr>
          </a:p>
          <a:p>
            <a:r>
              <a:rPr lang="en-US" sz="1050" dirty="0" smtClean="0"/>
              <a:t>Include an image, video, report/whitepaper</a:t>
            </a:r>
            <a:endParaRPr lang="en-US" sz="1050" dirty="0"/>
          </a:p>
        </p:txBody>
      </p:sp>
      <p:sp>
        <p:nvSpPr>
          <p:cNvPr id="14" name="Text Placeholder 13"/>
          <p:cNvSpPr>
            <a:spLocks noGrp="1"/>
          </p:cNvSpPr>
          <p:nvPr>
            <p:ph type="body" sz="quarter" idx="12"/>
          </p:nvPr>
        </p:nvSpPr>
        <p:spPr>
          <a:xfrm>
            <a:off x="390525" y="1531620"/>
            <a:ext cx="2743200" cy="1600200"/>
          </a:xfrm>
        </p:spPr>
        <p:txBody>
          <a:bodyPr/>
          <a:lstStyle/>
          <a:p>
            <a:r>
              <a:rPr lang="en-US" b="1" dirty="0" smtClean="0"/>
              <a:t>1.  Describe your experiences.</a:t>
            </a:r>
          </a:p>
          <a:p>
            <a:endParaRPr lang="en-US" b="1" dirty="0"/>
          </a:p>
          <a:p>
            <a:pPr marL="171450" indent="-171450">
              <a:buFont typeface="Arial" panose="020B0604020202020204" pitchFamily="34" charset="0"/>
              <a:buChar char="•"/>
            </a:pPr>
            <a:r>
              <a:rPr lang="en-US" sz="1050" dirty="0" smtClean="0"/>
              <a:t>Short and sweet</a:t>
            </a:r>
          </a:p>
          <a:p>
            <a:pPr marL="171450" indent="-171450">
              <a:buFont typeface="Arial" panose="020B0604020202020204" pitchFamily="34" charset="0"/>
              <a:buChar char="•"/>
            </a:pPr>
            <a:r>
              <a:rPr lang="en-US" sz="1050" dirty="0" smtClean="0"/>
              <a:t>Focus on achievements in addition to duties and responsibilities</a:t>
            </a:r>
          </a:p>
          <a:p>
            <a:pPr marL="171450" indent="-171450">
              <a:buFont typeface="Arial" panose="020B0604020202020204" pitchFamily="34" charset="0"/>
              <a:buChar char="•"/>
            </a:pPr>
            <a:endParaRPr lang="en-US" sz="1050" dirty="0"/>
          </a:p>
          <a:p>
            <a:r>
              <a:rPr lang="en-US" sz="1050" dirty="0" smtClean="0"/>
              <a:t>Snapshot of things you would “brag” about in an interview.</a:t>
            </a:r>
            <a:endParaRPr lang="en-US" sz="1050" dirty="0"/>
          </a:p>
        </p:txBody>
      </p:sp>
      <p:sp>
        <p:nvSpPr>
          <p:cNvPr id="18" name="Text Placeholder 17"/>
          <p:cNvSpPr>
            <a:spLocks noGrp="1"/>
          </p:cNvSpPr>
          <p:nvPr>
            <p:ph type="body" sz="quarter" idx="16"/>
          </p:nvPr>
        </p:nvSpPr>
        <p:spPr>
          <a:xfrm>
            <a:off x="557213" y="433388"/>
            <a:ext cx="8070509" cy="381000"/>
          </a:xfrm>
        </p:spPr>
        <p:txBody>
          <a:bodyPr/>
          <a:lstStyle/>
          <a:p>
            <a:r>
              <a:rPr lang="en-US" dirty="0" smtClean="0"/>
              <a:t>Your Experience, Projects, Courses, Causes</a:t>
            </a:r>
            <a:endParaRPr lang="en-US" dirty="0"/>
          </a:p>
        </p:txBody>
      </p:sp>
    </p:spTree>
    <p:extLst>
      <p:ext uri="{BB962C8B-B14F-4D97-AF65-F5344CB8AC3E}">
        <p14:creationId xmlns:p14="http://schemas.microsoft.com/office/powerpoint/2010/main" val="9558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4">
                                            <p:txEl>
                                              <p:pRg st="5" end="5"/>
                                            </p:txEl>
                                          </p:spTgt>
                                        </p:tgtEl>
                                        <p:attrNameLst>
                                          <p:attrName>style.visibility</p:attrName>
                                        </p:attrNameLst>
                                      </p:cBhvr>
                                      <p:to>
                                        <p:strVal val="visible"/>
                                      </p:to>
                                    </p:set>
                                  </p:childTnLst>
                                </p:cTn>
                              </p:par>
                              <p:par>
                                <p:cTn id="13" presetID="2" presetClass="entr" presetSubtype="4" fill="hold" grpId="0" nodeType="withEffect">
                                  <p:stCondLst>
                                    <p:cond delay="100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00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00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000"/>
                                  </p:stCondLst>
                                  <p:childTnLst>
                                    <p:set>
                                      <p:cBhvr>
                                        <p:cTn id="30" dur="1" fill="hold">
                                          <p:stCondLst>
                                            <p:cond delay="0"/>
                                          </p:stCondLst>
                                        </p:cTn>
                                        <p:tgtEl>
                                          <p:spTgt spid="10">
                                            <p:txEl>
                                              <p:pRg st="6" end="6"/>
                                            </p:txEl>
                                          </p:spTgt>
                                        </p:tgtEl>
                                        <p:attrNameLst>
                                          <p:attrName>style.visibility</p:attrName>
                                        </p:attrNameLst>
                                      </p:cBhvr>
                                      <p:to>
                                        <p:strVal val="visible"/>
                                      </p:to>
                                    </p:set>
                                    <p:anim calcmode="lin" valueType="num">
                                      <p:cBhvr additive="base">
                                        <p:cTn id="31"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33" presetID="22" presetClass="entr" presetSubtype="4" fill="hold" grpId="0" nodeType="withEffect">
                                  <p:stCondLst>
                                    <p:cond delay="150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down)">
                                      <p:cBhvr>
                                        <p:cTn id="35" dur="500"/>
                                        <p:tgtEl>
                                          <p:spTgt spid="12">
                                            <p:txEl>
                                              <p:pRg st="0" end="0"/>
                                            </p:txEl>
                                          </p:spTgt>
                                        </p:tgtEl>
                                      </p:cBhvr>
                                    </p:animEffect>
                                  </p:childTnLst>
                                </p:cTn>
                              </p:par>
                              <p:par>
                                <p:cTn id="36" presetID="22" presetClass="entr" presetSubtype="4" fill="hold" grpId="0" nodeType="withEffect">
                                  <p:stCondLst>
                                    <p:cond delay="1500"/>
                                  </p:stCondLst>
                                  <p:childTnLst>
                                    <p:set>
                                      <p:cBhvr>
                                        <p:cTn id="37" dur="1" fill="hold">
                                          <p:stCondLst>
                                            <p:cond delay="0"/>
                                          </p:stCondLst>
                                        </p:cTn>
                                        <p:tgtEl>
                                          <p:spTgt spid="12">
                                            <p:txEl>
                                              <p:pRg st="2" end="2"/>
                                            </p:txEl>
                                          </p:spTgt>
                                        </p:tgtEl>
                                        <p:attrNameLst>
                                          <p:attrName>style.visibility</p:attrName>
                                        </p:attrNameLst>
                                      </p:cBhvr>
                                      <p:to>
                                        <p:strVal val="visible"/>
                                      </p:to>
                                    </p:set>
                                    <p:animEffect transition="in" filter="wipe(down)">
                                      <p:cBhvr>
                                        <p:cTn id="38" dur="500"/>
                                        <p:tgtEl>
                                          <p:spTgt spid="12">
                                            <p:txEl>
                                              <p:pRg st="2" end="2"/>
                                            </p:txEl>
                                          </p:spTgt>
                                        </p:tgtEl>
                                      </p:cBhvr>
                                    </p:animEffect>
                                  </p:childTnLst>
                                </p:cTn>
                              </p:par>
                              <p:par>
                                <p:cTn id="39" presetID="22" presetClass="entr" presetSubtype="4" fill="hold" grpId="0" nodeType="withEffect">
                                  <p:stCondLst>
                                    <p:cond delay="1500"/>
                                  </p:stCondLst>
                                  <p:childTnLst>
                                    <p:set>
                                      <p:cBhvr>
                                        <p:cTn id="40" dur="1" fill="hold">
                                          <p:stCondLst>
                                            <p:cond delay="0"/>
                                          </p:stCondLst>
                                        </p:cTn>
                                        <p:tgtEl>
                                          <p:spTgt spid="12">
                                            <p:txEl>
                                              <p:pRg st="4" end="4"/>
                                            </p:txEl>
                                          </p:spTgt>
                                        </p:tgtEl>
                                        <p:attrNameLst>
                                          <p:attrName>style.visibility</p:attrName>
                                        </p:attrNameLst>
                                      </p:cBhvr>
                                      <p:to>
                                        <p:strVal val="visible"/>
                                      </p:to>
                                    </p:set>
                                    <p:animEffect transition="in" filter="wipe(down)">
                                      <p:cBhvr>
                                        <p:cTn id="41" dur="500"/>
                                        <p:tgtEl>
                                          <p:spTgt spid="12">
                                            <p:txEl>
                                              <p:pRg st="4" end="4"/>
                                            </p:txEl>
                                          </p:spTgt>
                                        </p:tgtEl>
                                      </p:cBhvr>
                                    </p:animEffect>
                                  </p:childTnLst>
                                </p:cTn>
                              </p:par>
                              <p:par>
                                <p:cTn id="42" presetID="22" presetClass="entr" presetSubtype="4" fill="hold" grpId="0" nodeType="withEffect">
                                  <p:stCondLst>
                                    <p:cond delay="150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wipe(down)">
                                      <p:cBhvr>
                                        <p:cTn id="44" dur="500"/>
                                        <p:tgtEl>
                                          <p:spTgt spid="12">
                                            <p:txEl>
                                              <p:pRg st="5" end="5"/>
                                            </p:txEl>
                                          </p:spTgt>
                                        </p:tgtEl>
                                      </p:cBhvr>
                                    </p:animEffect>
                                  </p:childTnLst>
                                </p:cTn>
                              </p:par>
                              <p:par>
                                <p:cTn id="45" presetID="53" presetClass="entr" presetSubtype="16" fill="hold" grpId="0" nodeType="withEffect">
                                  <p:stCondLst>
                                    <p:cond delay="2000"/>
                                  </p:stCondLst>
                                  <p:childTnLst>
                                    <p:set>
                                      <p:cBhvr>
                                        <p:cTn id="46" dur="1" fill="hold">
                                          <p:stCondLst>
                                            <p:cond delay="0"/>
                                          </p:stCondLst>
                                        </p:cTn>
                                        <p:tgtEl>
                                          <p:spTgt spid="11">
                                            <p:txEl>
                                              <p:pRg st="0" end="0"/>
                                            </p:txEl>
                                          </p:spTgt>
                                        </p:tgtEl>
                                        <p:attrNameLst>
                                          <p:attrName>style.visibility</p:attrName>
                                        </p:attrNameLst>
                                      </p:cBhvr>
                                      <p:to>
                                        <p:strVal val="visible"/>
                                      </p:to>
                                    </p:set>
                                    <p:anim calcmode="lin" valueType="num">
                                      <p:cBhvr>
                                        <p:cTn id="4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1">
                                            <p:txEl>
                                              <p:pRg st="0" end="0"/>
                                            </p:txEl>
                                          </p:spTgt>
                                        </p:tgtEl>
                                      </p:cBhvr>
                                    </p:animEffect>
                                  </p:childTnLst>
                                </p:cTn>
                              </p:par>
                              <p:par>
                                <p:cTn id="50" presetID="53" presetClass="entr" presetSubtype="16" fill="hold" grpId="0" nodeType="withEffect">
                                  <p:stCondLst>
                                    <p:cond delay="2000"/>
                                  </p:stCondLst>
                                  <p:childTnLst>
                                    <p:set>
                                      <p:cBhvr>
                                        <p:cTn id="51" dur="1" fill="hold">
                                          <p:stCondLst>
                                            <p:cond delay="0"/>
                                          </p:stCondLst>
                                        </p:cTn>
                                        <p:tgtEl>
                                          <p:spTgt spid="11">
                                            <p:txEl>
                                              <p:pRg st="2" end="2"/>
                                            </p:txEl>
                                          </p:spTgt>
                                        </p:tgtEl>
                                        <p:attrNameLst>
                                          <p:attrName>style.visibility</p:attrName>
                                        </p:attrNameLst>
                                      </p:cBhvr>
                                      <p:to>
                                        <p:strVal val="visible"/>
                                      </p:to>
                                    </p:set>
                                    <p:anim calcmode="lin" valueType="num">
                                      <p:cBhvr>
                                        <p:cTn id="52"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uiExpand="1" build="p"/>
      <p:bldP spid="10" grpId="0" uiExpand="1" build="p"/>
      <p:bldP spid="1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title="background"/>
          <p:cNvSpPr/>
          <p:nvPr/>
        </p:nvSpPr>
        <p:spPr>
          <a:xfrm>
            <a:off x="381000" y="5736595"/>
            <a:ext cx="990600" cy="7620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8" name="Rectangle 7"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pic>
        <p:nvPicPr>
          <p:cNvPr id="17" name="Picture 5" title="screenshot of linked in profi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025" y="3731789"/>
            <a:ext cx="2209800" cy="15260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title="screenshot of linked in profile"/>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10000" y="1035456"/>
            <a:ext cx="4095748" cy="24243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title="screenshot of linked in profil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7752" y="1701617"/>
            <a:ext cx="3322758" cy="2021059"/>
          </a:xfrm>
          <a:prstGeom prst="rect">
            <a:avLst/>
          </a:prstGeom>
          <a:ln>
            <a:noFill/>
          </a:ln>
          <a:effectLst>
            <a:outerShdw blurRad="292100" dist="139700" dir="2700000" algn="tl" rotWithShape="0">
              <a:srgbClr val="333333">
                <a:alpha val="65000"/>
              </a:srgbClr>
            </a:outerShdw>
          </a:effectLst>
        </p:spPr>
      </p:pic>
      <p:sp>
        <p:nvSpPr>
          <p:cNvPr id="5" name="Oval 4" title="oval highlighting screenshot"/>
          <p:cNvSpPr/>
          <p:nvPr/>
        </p:nvSpPr>
        <p:spPr>
          <a:xfrm>
            <a:off x="5286374" y="1098330"/>
            <a:ext cx="1143000" cy="228600"/>
          </a:xfrm>
          <a:prstGeom prst="ellipse">
            <a:avLst/>
          </a:prstGeom>
          <a:noFill/>
          <a:ln>
            <a:solidFill>
              <a:srgbClr val="DFC2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title="arrow pointing to screenshot"/>
          <p:cNvCxnSpPr/>
          <p:nvPr/>
        </p:nvCxnSpPr>
        <p:spPr>
          <a:xfrm flipH="1">
            <a:off x="6096000" y="220980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4294967295"/>
          </p:nvPr>
        </p:nvSpPr>
        <p:spPr>
          <a:xfrm>
            <a:off x="6019800" y="4193011"/>
            <a:ext cx="2743200" cy="1371600"/>
          </a:xfrm>
          <a:prstGeom prst="rect">
            <a:avLst/>
          </a:prstGeom>
        </p:spPr>
        <p:txBody>
          <a:bodyPr/>
          <a:lstStyle/>
          <a:p>
            <a:pPr marL="0" indent="0">
              <a:buNone/>
            </a:pPr>
            <a:r>
              <a:rPr lang="en-US" sz="1200" b="1" dirty="0" smtClean="0">
                <a:solidFill>
                  <a:schemeClr val="bg1"/>
                </a:solidFill>
              </a:rPr>
              <a:t>Customize your public profile</a:t>
            </a:r>
            <a:endParaRPr lang="en-US" sz="1200" b="1" dirty="0">
              <a:solidFill>
                <a:schemeClr val="bg1"/>
              </a:solidFill>
            </a:endParaRPr>
          </a:p>
          <a:p>
            <a:pPr marL="0" indent="0">
              <a:buNone/>
            </a:pPr>
            <a:endParaRPr lang="en-US" sz="900" dirty="0" smtClean="0">
              <a:solidFill>
                <a:schemeClr val="bg1"/>
              </a:solidFill>
            </a:endParaRPr>
          </a:p>
          <a:p>
            <a:pPr marL="0" indent="0">
              <a:buNone/>
            </a:pPr>
            <a:r>
              <a:rPr lang="en-US" sz="1050" dirty="0" smtClean="0">
                <a:solidFill>
                  <a:schemeClr val="bg1"/>
                </a:solidFill>
              </a:rPr>
              <a:t>When people type your name into a search engine, what details do they see?</a:t>
            </a:r>
            <a:endParaRPr lang="en-US" sz="1050" dirty="0">
              <a:solidFill>
                <a:schemeClr val="bg1"/>
              </a:solidFill>
            </a:endParaRPr>
          </a:p>
          <a:p>
            <a:r>
              <a:rPr lang="en-US" sz="1050" dirty="0" smtClean="0">
                <a:solidFill>
                  <a:schemeClr val="bg1"/>
                </a:solidFill>
              </a:rPr>
              <a:t>Current and/or past experience</a:t>
            </a:r>
          </a:p>
          <a:p>
            <a:r>
              <a:rPr lang="en-US" sz="1050" dirty="0" smtClean="0">
                <a:solidFill>
                  <a:schemeClr val="bg1"/>
                </a:solidFill>
              </a:rPr>
              <a:t>Education and Courses</a:t>
            </a:r>
          </a:p>
        </p:txBody>
      </p:sp>
      <p:sp>
        <p:nvSpPr>
          <p:cNvPr id="19" name="Text Placeholder 14"/>
          <p:cNvSpPr>
            <a:spLocks noGrp="1"/>
          </p:cNvSpPr>
          <p:nvPr>
            <p:ph type="body" sz="quarter" idx="4294967295"/>
          </p:nvPr>
        </p:nvSpPr>
        <p:spPr>
          <a:xfrm>
            <a:off x="3152775" y="4193011"/>
            <a:ext cx="2733675" cy="1521989"/>
          </a:xfrm>
          <a:prstGeom prst="rect">
            <a:avLst/>
          </a:prstGeom>
        </p:spPr>
        <p:txBody>
          <a:bodyPr/>
          <a:lstStyle/>
          <a:p>
            <a:pPr marL="0" indent="0">
              <a:buNone/>
            </a:pPr>
            <a:r>
              <a:rPr lang="en-US" sz="1200" b="1" dirty="0">
                <a:solidFill>
                  <a:schemeClr val="bg1"/>
                </a:solidFill>
              </a:rPr>
              <a:t>Claim your unique LinkedIn URL</a:t>
            </a:r>
          </a:p>
          <a:p>
            <a:pPr marL="0" indent="0">
              <a:buNone/>
            </a:pPr>
            <a:r>
              <a:rPr lang="en-US" sz="900" dirty="0" smtClean="0">
                <a:solidFill>
                  <a:schemeClr val="bg1"/>
                </a:solidFill>
              </a:rPr>
              <a:t> </a:t>
            </a:r>
            <a:endParaRPr lang="en-US" sz="900" dirty="0">
              <a:solidFill>
                <a:schemeClr val="bg1"/>
              </a:solidFill>
            </a:endParaRPr>
          </a:p>
          <a:p>
            <a:pPr marL="0" indent="0">
              <a:buNone/>
            </a:pPr>
            <a:r>
              <a:rPr lang="en-US" sz="1050" dirty="0" smtClean="0">
                <a:solidFill>
                  <a:schemeClr val="bg1"/>
                </a:solidFill>
              </a:rPr>
              <a:t>Helps people find your professional online identity when people search online for your name.</a:t>
            </a:r>
          </a:p>
          <a:p>
            <a:r>
              <a:rPr lang="en-US" sz="1050" dirty="0" smtClean="0">
                <a:solidFill>
                  <a:schemeClr val="bg1"/>
                </a:solidFill>
              </a:rPr>
              <a:t>Use your name as you would on a resume. If someone has your name you can include a keyword.</a:t>
            </a:r>
          </a:p>
        </p:txBody>
      </p:sp>
      <p:sp>
        <p:nvSpPr>
          <p:cNvPr id="21" name="Text Placeholder 13"/>
          <p:cNvSpPr>
            <a:spLocks noGrp="1"/>
          </p:cNvSpPr>
          <p:nvPr>
            <p:ph type="body" sz="quarter" idx="17"/>
          </p:nvPr>
        </p:nvSpPr>
        <p:spPr>
          <a:xfrm>
            <a:off x="3124200" y="3704649"/>
            <a:ext cx="5610225" cy="333951"/>
          </a:xfrm>
        </p:spPr>
        <p:txBody>
          <a:bodyPr/>
          <a:lstStyle/>
          <a:p>
            <a:r>
              <a:rPr lang="en-US" b="1" dirty="0"/>
              <a:t>Account &amp; Settings – Privacy &amp; Settings – Profile – </a:t>
            </a:r>
            <a:r>
              <a:rPr lang="en-US" b="1" i="1" dirty="0"/>
              <a:t>Edit your public profile</a:t>
            </a:r>
          </a:p>
        </p:txBody>
      </p:sp>
      <p:sp>
        <p:nvSpPr>
          <p:cNvPr id="15" name="Text Placeholder 13"/>
          <p:cNvSpPr>
            <a:spLocks noGrp="1"/>
          </p:cNvSpPr>
          <p:nvPr>
            <p:ph type="body" sz="quarter" idx="17"/>
          </p:nvPr>
        </p:nvSpPr>
        <p:spPr>
          <a:xfrm>
            <a:off x="609600" y="2514600"/>
            <a:ext cx="2286000" cy="761424"/>
          </a:xfrm>
        </p:spPr>
        <p:txBody>
          <a:bodyPr/>
          <a:lstStyle/>
          <a:p>
            <a:r>
              <a:rPr lang="en-US" b="1" dirty="0" smtClean="0"/>
              <a:t>Set your target industry</a:t>
            </a:r>
            <a:endParaRPr lang="en-US" b="1" dirty="0"/>
          </a:p>
          <a:p>
            <a:endParaRPr lang="en-US" sz="1050" b="1" dirty="0"/>
          </a:p>
          <a:p>
            <a:r>
              <a:rPr lang="en-US" sz="1050" dirty="0" smtClean="0"/>
              <a:t>There are 150+ industries on LinkedIn. </a:t>
            </a:r>
          </a:p>
        </p:txBody>
      </p:sp>
      <p:sp>
        <p:nvSpPr>
          <p:cNvPr id="12" name="Text Placeholder 11"/>
          <p:cNvSpPr>
            <a:spLocks noGrp="1"/>
          </p:cNvSpPr>
          <p:nvPr>
            <p:ph type="body" sz="quarter" idx="15"/>
          </p:nvPr>
        </p:nvSpPr>
        <p:spPr>
          <a:xfrm>
            <a:off x="609600" y="1371600"/>
            <a:ext cx="2286000" cy="1066800"/>
          </a:xfrm>
        </p:spPr>
        <p:txBody>
          <a:bodyPr/>
          <a:lstStyle/>
          <a:p>
            <a:r>
              <a:rPr lang="en-US" i="1" dirty="0" smtClean="0"/>
              <a:t>How will people see you from a online search?</a:t>
            </a:r>
            <a:endParaRPr lang="en-US" i="1" dirty="0"/>
          </a:p>
        </p:txBody>
      </p:sp>
      <p:sp>
        <p:nvSpPr>
          <p:cNvPr id="11" name="Text Placeholder 10"/>
          <p:cNvSpPr>
            <a:spLocks noGrp="1"/>
          </p:cNvSpPr>
          <p:nvPr>
            <p:ph type="body" sz="quarter" idx="14"/>
          </p:nvPr>
        </p:nvSpPr>
        <p:spPr>
          <a:xfrm>
            <a:off x="533400" y="457200"/>
            <a:ext cx="8001000" cy="381000"/>
          </a:xfrm>
        </p:spPr>
        <p:txBody>
          <a:bodyPr/>
          <a:lstStyle/>
          <a:p>
            <a:r>
              <a:rPr lang="en-US" dirty="0" smtClean="0"/>
              <a:t>Your Privacy &amp; Settings – Customizing your searchable identity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5">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5">
                                            <p:txEl>
                                              <p:pRg st="2" end="2"/>
                                            </p:txEl>
                                          </p:spTgt>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19">
                                            <p:txEl>
                                              <p:pRg st="1" end="1"/>
                                            </p:txEl>
                                          </p:spTgt>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19">
                                            <p:txEl>
                                              <p:pRg st="3" end="3"/>
                                            </p:txEl>
                                          </p:spTgt>
                                        </p:tgtEl>
                                        <p:attrNameLst>
                                          <p:attrName>style.visibility</p:attrName>
                                        </p:attrNameLst>
                                      </p:cBhvr>
                                      <p:to>
                                        <p:strVal val="visible"/>
                                      </p:to>
                                    </p:set>
                                  </p:childTnLst>
                                </p:cTn>
                              </p:par>
                              <p:par>
                                <p:cTn id="21" presetID="10" presetClass="entr" presetSubtype="0" fill="hold" grpId="0" nodeType="withEffect">
                                  <p:stCondLst>
                                    <p:cond delay="150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20">
                                            <p:txEl>
                                              <p:pRg st="2" end="2"/>
                                            </p:txEl>
                                          </p:spTgt>
                                        </p:tgtEl>
                                        <p:attrNameLst>
                                          <p:attrName>style.visibility</p:attrName>
                                        </p:attrNameLst>
                                      </p:cBhvr>
                                      <p:to>
                                        <p:strVal val="visible"/>
                                      </p:to>
                                    </p:set>
                                    <p:animEffect transition="in" filter="fade">
                                      <p:cBhvr>
                                        <p:cTn id="26" dur="500"/>
                                        <p:tgtEl>
                                          <p:spTgt spid="20">
                                            <p:txEl>
                                              <p:pRg st="2" end="2"/>
                                            </p:txEl>
                                          </p:spTgt>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fade">
                                      <p:cBhvr>
                                        <p:cTn id="29" dur="500"/>
                                        <p:tgtEl>
                                          <p:spTgt spid="20">
                                            <p:txEl>
                                              <p:pRg st="3" end="3"/>
                                            </p:txEl>
                                          </p:spTgt>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fade">
                                      <p:cBhvr>
                                        <p:cTn id="32" dur="500"/>
                                        <p:tgtEl>
                                          <p:spTgt spid="20">
                                            <p:txEl>
                                              <p:pRg st="4" end="4"/>
                                            </p:txEl>
                                          </p:spTgt>
                                        </p:tgtEl>
                                      </p:cBhvr>
                                    </p:animEffect>
                                  </p:childTnLst>
                                </p:cTn>
                              </p:par>
                            </p:childTnLst>
                          </p:cTn>
                        </p:par>
                        <p:par>
                          <p:cTn id="33" fill="hold">
                            <p:stCondLst>
                              <p:cond delay="3000"/>
                            </p:stCondLst>
                            <p:childTnLst>
                              <p:par>
                                <p:cTn id="34" presetID="1" presetClass="entr" presetSubtype="0" fill="hold" grpId="0" nodeType="afterEffect">
                                  <p:stCondLst>
                                    <p:cond delay="500"/>
                                  </p:stCondLst>
                                  <p:childTnLst>
                                    <p:set>
                                      <p:cBhvr>
                                        <p:cTn id="35"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19" grpId="0" uiExpand="1" build="p"/>
      <p:bldP spid="21" grpId="0" build="p"/>
      <p:bldP spid="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ackground" title="background"/>
          <p:cNvSpPr/>
          <p:nvPr/>
        </p:nvSpPr>
        <p:spPr>
          <a:xfrm>
            <a:off x="380999" y="5698495"/>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5" name="Rectangle 4"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
        <p:nvSpPr>
          <p:cNvPr id="8" name="Text Placeholder 3"/>
          <p:cNvSpPr txBox="1">
            <a:spLocks/>
          </p:cNvSpPr>
          <p:nvPr/>
        </p:nvSpPr>
        <p:spPr>
          <a:xfrm>
            <a:off x="1371599" y="3833084"/>
            <a:ext cx="7381875" cy="1752600"/>
          </a:xfrm>
          <a:prstGeom prst="rect">
            <a:avLst/>
          </a:prstGeom>
        </p:spPr>
        <p:txBody>
          <a:bodyPr/>
          <a:lstStyle>
            <a:lvl1pPr marL="0" indent="0" algn="l" defTabSz="914400" rtl="0" eaLnBrk="1" latinLnBrk="0" hangingPunct="1">
              <a:spcBef>
                <a:spcPct val="20000"/>
              </a:spcBef>
              <a:buFont typeface="Arial" pitchFamily="34" charset="0"/>
              <a:buNone/>
              <a:defRPr sz="2100" b="1" kern="1200">
                <a:solidFill>
                  <a:schemeClr val="bg1"/>
                </a:solidFill>
                <a:latin typeface="Trebuchet MS"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0" dirty="0" smtClean="0">
                <a:solidFill>
                  <a:schemeClr val="bg2">
                    <a:lumMod val="75000"/>
                  </a:schemeClr>
                </a:solidFill>
              </a:rPr>
              <a:t>An online social network, </a:t>
            </a:r>
          </a:p>
          <a:p>
            <a:pPr marL="285750" indent="-285750">
              <a:buFont typeface="Arial" panose="020B0604020202020204" pitchFamily="34" charset="0"/>
              <a:buChar char="•"/>
            </a:pPr>
            <a:r>
              <a:rPr lang="en-US" sz="2000" b="0" dirty="0" smtClean="0">
                <a:solidFill>
                  <a:schemeClr val="bg2">
                    <a:lumMod val="75000"/>
                  </a:schemeClr>
                </a:solidFill>
              </a:rPr>
              <a:t>Designed specifically for professional networking,</a:t>
            </a:r>
          </a:p>
          <a:p>
            <a:pPr marL="285750" lvl="1">
              <a:buFont typeface="Arial" panose="020B0604020202020204" pitchFamily="34" charset="0"/>
              <a:buChar char="•"/>
            </a:pPr>
            <a:r>
              <a:rPr lang="en-US" sz="2000" dirty="0" smtClean="0">
                <a:solidFill>
                  <a:schemeClr val="bg2">
                    <a:lumMod val="75000"/>
                  </a:schemeClr>
                </a:solidFill>
                <a:latin typeface="+mj-lt"/>
              </a:rPr>
              <a:t>Used by employers to find “passive-candidates”, </a:t>
            </a:r>
          </a:p>
          <a:p>
            <a:pPr marL="285750" lvl="1">
              <a:buFont typeface="Arial" panose="020B0604020202020204" pitchFamily="34" charset="0"/>
              <a:buChar char="•"/>
            </a:pPr>
            <a:r>
              <a:rPr lang="en-US" sz="2000" dirty="0" smtClean="0">
                <a:solidFill>
                  <a:schemeClr val="bg2">
                    <a:lumMod val="75000"/>
                  </a:schemeClr>
                </a:solidFill>
                <a:latin typeface="+mj-lt"/>
              </a:rPr>
              <a:t>By professionals to make business connections, and even</a:t>
            </a:r>
          </a:p>
          <a:p>
            <a:pPr marL="285750" lvl="1">
              <a:buFont typeface="Arial" panose="020B0604020202020204" pitchFamily="34" charset="0"/>
              <a:buChar char="•"/>
            </a:pPr>
            <a:r>
              <a:rPr lang="en-US" sz="2000" dirty="0" smtClean="0">
                <a:solidFill>
                  <a:schemeClr val="bg2">
                    <a:lumMod val="75000"/>
                  </a:schemeClr>
                </a:solidFill>
                <a:latin typeface="+mj-lt"/>
              </a:rPr>
              <a:t>By students looking to build a professional online presence.</a:t>
            </a:r>
          </a:p>
        </p:txBody>
      </p:sp>
      <p:sp>
        <p:nvSpPr>
          <p:cNvPr id="3" name="Text Placeholder 2"/>
          <p:cNvSpPr>
            <a:spLocks noGrp="1"/>
          </p:cNvSpPr>
          <p:nvPr>
            <p:ph type="body" sz="quarter" idx="14"/>
          </p:nvPr>
        </p:nvSpPr>
        <p:spPr>
          <a:xfrm>
            <a:off x="510021" y="3200400"/>
            <a:ext cx="5309754" cy="381000"/>
          </a:xfrm>
        </p:spPr>
        <p:txBody>
          <a:bodyPr/>
          <a:lstStyle/>
          <a:p>
            <a:r>
              <a:rPr lang="en-US" dirty="0" smtClean="0"/>
              <a:t>What is LinkedIn?</a:t>
            </a:r>
            <a:endParaRPr lang="en-US" dirty="0"/>
          </a:p>
        </p:txBody>
      </p:sp>
      <p:pic>
        <p:nvPicPr>
          <p:cNvPr id="14" name="Picture 2" descr="Linked In Background" title="Linked I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7696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700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16" name="TextBox 15"/>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pic>
        <p:nvPicPr>
          <p:cNvPr id="2050" name="Picture 2" title="linkd in screensho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42658" y="990600"/>
            <a:ext cx="3770134" cy="16179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title="linked in screensho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213" y="2667000"/>
            <a:ext cx="1313898" cy="3133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title="linked in screensh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915729"/>
            <a:ext cx="1905000" cy="99494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7543800" y="4915729"/>
            <a:ext cx="1133475" cy="342072"/>
          </a:xfrm>
          <a:prstGeom prst="wedgeRoundRectCallout">
            <a:avLst>
              <a:gd name="adj1" fmla="val -44592"/>
              <a:gd name="adj2" fmla="val 913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1"/>
                </a:solidFill>
              </a:rPr>
              <a:t>Personalize it!</a:t>
            </a:r>
            <a:endParaRPr lang="en-US" sz="1050" dirty="0">
              <a:solidFill>
                <a:schemeClr val="bg1"/>
              </a:solidFill>
            </a:endParaRPr>
          </a:p>
        </p:txBody>
      </p:sp>
      <p:pic>
        <p:nvPicPr>
          <p:cNvPr id="2053" name="Picture 5" descr="W:\WorkshopsActivities\LinkedIn\Images\Connect (from Profile).png" title="&quot;Connect&quot; Bu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5105400"/>
            <a:ext cx="895350" cy="4191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ular Callout 21"/>
          <p:cNvSpPr/>
          <p:nvPr/>
        </p:nvSpPr>
        <p:spPr>
          <a:xfrm>
            <a:off x="3733800" y="5562600"/>
            <a:ext cx="2193925" cy="348077"/>
          </a:xfrm>
          <a:prstGeom prst="wedgeRoundRectCallout">
            <a:avLst>
              <a:gd name="adj1" fmla="val 36137"/>
              <a:gd name="adj2" fmla="val -896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bg1"/>
                </a:solidFill>
              </a:rPr>
              <a:t>Recommend: Connect from Contact’s Profile Page</a:t>
            </a:r>
            <a:endParaRPr lang="en-US" sz="1050" dirty="0">
              <a:solidFill>
                <a:schemeClr val="bg1"/>
              </a:solidFill>
            </a:endParaRPr>
          </a:p>
        </p:txBody>
      </p:sp>
      <p:sp>
        <p:nvSpPr>
          <p:cNvPr id="11" name="Text Placeholder 13"/>
          <p:cNvSpPr>
            <a:spLocks noGrp="1"/>
          </p:cNvSpPr>
          <p:nvPr>
            <p:ph type="body" sz="quarter" idx="12"/>
          </p:nvPr>
        </p:nvSpPr>
        <p:spPr>
          <a:xfrm>
            <a:off x="5334000" y="2895600"/>
            <a:ext cx="3276600" cy="1160756"/>
          </a:xfrm>
        </p:spPr>
        <p:txBody>
          <a:bodyPr/>
          <a:lstStyle/>
          <a:p>
            <a:r>
              <a:rPr lang="en-US" b="1" dirty="0" smtClean="0"/>
              <a:t>3.  Connect with Cal State LA Alumni and    professionals with similar </a:t>
            </a:r>
            <a:r>
              <a:rPr lang="en-US" b="1" dirty="0"/>
              <a:t>j</a:t>
            </a:r>
            <a:r>
              <a:rPr lang="en-US" b="1" dirty="0" smtClean="0"/>
              <a:t>ourneys.</a:t>
            </a:r>
          </a:p>
          <a:p>
            <a:endParaRPr lang="en-US" b="1" dirty="0"/>
          </a:p>
          <a:p>
            <a:pPr marL="171450" indent="-171450">
              <a:spcAft>
                <a:spcPts val="600"/>
              </a:spcAft>
              <a:buFont typeface="Arial" panose="020B0604020202020204" pitchFamily="34" charset="0"/>
              <a:buChar char="•"/>
            </a:pPr>
            <a:r>
              <a:rPr lang="en-US" sz="1050" b="1" dirty="0" smtClean="0"/>
              <a:t>Ask to connect for an informational interview</a:t>
            </a:r>
            <a:r>
              <a:rPr lang="en-US" sz="1050" dirty="0" smtClean="0"/>
              <a:t>.</a:t>
            </a:r>
          </a:p>
          <a:p>
            <a:pPr marL="171450" indent="-171450">
              <a:spcAft>
                <a:spcPts val="600"/>
              </a:spcAft>
              <a:buFont typeface="Arial" panose="020B0604020202020204" pitchFamily="34" charset="0"/>
              <a:buChar char="•"/>
            </a:pPr>
            <a:r>
              <a:rPr lang="en-US" sz="1050" b="1" dirty="0" smtClean="0"/>
              <a:t>Mention how you found them and what attracted you to connect </a:t>
            </a:r>
            <a:r>
              <a:rPr lang="en-US" sz="1050" dirty="0" smtClean="0"/>
              <a:t>– do </a:t>
            </a:r>
            <a:r>
              <a:rPr lang="en-US" sz="1050" i="1" dirty="0" smtClean="0"/>
              <a:t>not</a:t>
            </a:r>
            <a:r>
              <a:rPr lang="en-US" sz="1050" dirty="0" smtClean="0"/>
              <a:t> mention you want a job; focus on how they can help, or common interests.</a:t>
            </a:r>
          </a:p>
          <a:p>
            <a:pPr marL="171450" indent="-171450">
              <a:buFont typeface="Arial" panose="020B0604020202020204" pitchFamily="34" charset="0"/>
              <a:buChar char="•"/>
            </a:pPr>
            <a:r>
              <a:rPr lang="en-US" sz="1050" b="1" dirty="0" smtClean="0"/>
              <a:t>It’s about building relationships </a:t>
            </a:r>
            <a:r>
              <a:rPr lang="en-US" sz="1050" dirty="0" smtClean="0"/>
              <a:t>– do </a:t>
            </a:r>
            <a:r>
              <a:rPr lang="en-US" sz="1050" i="1" dirty="0" smtClean="0"/>
              <a:t>not</a:t>
            </a:r>
            <a:r>
              <a:rPr lang="en-US" sz="1050" dirty="0" smtClean="0"/>
              <a:t> send a “Connect” request without a personalized message.</a:t>
            </a:r>
          </a:p>
        </p:txBody>
      </p:sp>
      <p:sp>
        <p:nvSpPr>
          <p:cNvPr id="12" name="Text Placeholder 13"/>
          <p:cNvSpPr>
            <a:spLocks noGrp="1"/>
          </p:cNvSpPr>
          <p:nvPr>
            <p:ph type="body" sz="quarter" idx="12"/>
          </p:nvPr>
        </p:nvSpPr>
        <p:spPr>
          <a:xfrm>
            <a:off x="2114550" y="4419599"/>
            <a:ext cx="2743200" cy="1251629"/>
          </a:xfrm>
        </p:spPr>
        <p:txBody>
          <a:bodyPr/>
          <a:lstStyle/>
          <a:p>
            <a:r>
              <a:rPr lang="en-US" b="1" dirty="0" smtClean="0"/>
              <a:t>4.  Follow News that interests you.</a:t>
            </a:r>
          </a:p>
          <a:p>
            <a:endParaRPr lang="en-US" sz="1050" dirty="0"/>
          </a:p>
          <a:p>
            <a:pPr marL="171450" indent="-171450">
              <a:buFont typeface="Arial" panose="020B0604020202020204" pitchFamily="34" charset="0"/>
              <a:buChar char="•"/>
            </a:pPr>
            <a:r>
              <a:rPr lang="en-US" sz="1050" b="1" dirty="0" smtClean="0"/>
              <a:t>Gives your profile a personal touch</a:t>
            </a:r>
            <a:r>
              <a:rPr lang="en-US" sz="1050" dirty="0" smtClean="0"/>
              <a:t> – shares what interests you. </a:t>
            </a:r>
          </a:p>
          <a:p>
            <a:pPr marL="171450" indent="-171450">
              <a:buFont typeface="Arial" panose="020B0604020202020204" pitchFamily="34" charset="0"/>
              <a:buChar char="•"/>
            </a:pPr>
            <a:r>
              <a:rPr lang="en-US" sz="1050" dirty="0" smtClean="0"/>
              <a:t>Get updates on trending topics or advice.</a:t>
            </a:r>
          </a:p>
        </p:txBody>
      </p:sp>
      <p:sp>
        <p:nvSpPr>
          <p:cNvPr id="10" name="Text Placeholder 13"/>
          <p:cNvSpPr>
            <a:spLocks noGrp="1"/>
          </p:cNvSpPr>
          <p:nvPr>
            <p:ph type="body" sz="quarter" idx="12"/>
          </p:nvPr>
        </p:nvSpPr>
        <p:spPr>
          <a:xfrm>
            <a:off x="2114550" y="2895600"/>
            <a:ext cx="2743200" cy="1204005"/>
          </a:xfrm>
        </p:spPr>
        <p:txBody>
          <a:bodyPr/>
          <a:lstStyle/>
          <a:p>
            <a:r>
              <a:rPr lang="en-US" b="1" dirty="0" smtClean="0"/>
              <a:t>2.  Follow your Target Companies.</a:t>
            </a:r>
          </a:p>
          <a:p>
            <a:endParaRPr lang="en-US" b="1" dirty="0"/>
          </a:p>
          <a:p>
            <a:pPr marL="171450" indent="-171450">
              <a:buFont typeface="Arial" panose="020B0604020202020204" pitchFamily="34" charset="0"/>
              <a:buChar char="•"/>
            </a:pPr>
            <a:r>
              <a:rPr lang="en-US" sz="1050" dirty="0" smtClean="0"/>
              <a:t>Get updates on matters on the forefront of the organization.</a:t>
            </a:r>
          </a:p>
          <a:p>
            <a:pPr marL="171450" indent="-171450">
              <a:buFont typeface="Arial" panose="020B0604020202020204" pitchFamily="34" charset="0"/>
              <a:buChar char="•"/>
            </a:pPr>
            <a:r>
              <a:rPr lang="en-US" sz="1050" b="1" dirty="0" smtClean="0"/>
              <a:t>Gives you something relevant to talk about in an interview</a:t>
            </a:r>
            <a:r>
              <a:rPr lang="en-US" sz="1050" dirty="0" smtClean="0"/>
              <a:t> – shows you know about the company.</a:t>
            </a:r>
          </a:p>
        </p:txBody>
      </p:sp>
      <p:sp>
        <p:nvSpPr>
          <p:cNvPr id="14" name="Text Placeholder 13"/>
          <p:cNvSpPr>
            <a:spLocks noGrp="1"/>
          </p:cNvSpPr>
          <p:nvPr>
            <p:ph type="body" sz="quarter" idx="12"/>
          </p:nvPr>
        </p:nvSpPr>
        <p:spPr>
          <a:xfrm>
            <a:off x="609600" y="1066800"/>
            <a:ext cx="2743200" cy="1371600"/>
          </a:xfrm>
        </p:spPr>
        <p:txBody>
          <a:bodyPr/>
          <a:lstStyle/>
          <a:p>
            <a:r>
              <a:rPr lang="en-US" b="1" dirty="0" smtClean="0"/>
              <a:t>1.  Join Groups in your Field.</a:t>
            </a:r>
          </a:p>
          <a:p>
            <a:endParaRPr lang="en-US" b="1" dirty="0"/>
          </a:p>
          <a:p>
            <a:pPr marL="171450" indent="-171450">
              <a:buFont typeface="Arial" panose="020B0604020202020204" pitchFamily="34" charset="0"/>
              <a:buChar char="•"/>
            </a:pPr>
            <a:r>
              <a:rPr lang="en-US" sz="1050" dirty="0" smtClean="0"/>
              <a:t>It’s free!</a:t>
            </a:r>
          </a:p>
          <a:p>
            <a:pPr marL="171450" indent="-171450">
              <a:buFont typeface="Arial" panose="020B0604020202020204" pitchFamily="34" charset="0"/>
              <a:buChar char="•"/>
            </a:pPr>
            <a:r>
              <a:rPr lang="en-US" sz="1050" b="1" dirty="0" smtClean="0"/>
              <a:t>Group connections make it easier to link with people.</a:t>
            </a:r>
          </a:p>
          <a:p>
            <a:pPr marL="171450" indent="-171450">
              <a:buFont typeface="Arial" panose="020B0604020202020204" pitchFamily="34" charset="0"/>
              <a:buChar char="•"/>
            </a:pPr>
            <a:r>
              <a:rPr lang="en-US" sz="1050" dirty="0" smtClean="0"/>
              <a:t>Keeps you up-to-date with latest industry news via your home page feed.</a:t>
            </a:r>
          </a:p>
        </p:txBody>
      </p:sp>
      <p:sp>
        <p:nvSpPr>
          <p:cNvPr id="18" name="Text Placeholder 17"/>
          <p:cNvSpPr>
            <a:spLocks noGrp="1"/>
          </p:cNvSpPr>
          <p:nvPr>
            <p:ph type="body" sz="quarter" idx="16"/>
          </p:nvPr>
        </p:nvSpPr>
        <p:spPr>
          <a:xfrm>
            <a:off x="557213" y="433388"/>
            <a:ext cx="8070509" cy="381000"/>
          </a:xfrm>
        </p:spPr>
        <p:txBody>
          <a:bodyPr/>
          <a:lstStyle/>
          <a:p>
            <a:r>
              <a:rPr lang="en-US" sz="2000" dirty="0" smtClean="0"/>
              <a:t>Open your Network </a:t>
            </a:r>
            <a:r>
              <a:rPr lang="en-US" dirty="0" smtClean="0"/>
              <a:t>– </a:t>
            </a:r>
            <a:r>
              <a:rPr lang="en-US" sz="1600" dirty="0" smtClean="0"/>
              <a:t>Join Groups, Follow Companies, Connect, Stay Current</a:t>
            </a:r>
            <a:endParaRPr lang="en-US" sz="1600" dirty="0"/>
          </a:p>
        </p:txBody>
      </p:sp>
    </p:spTree>
    <p:extLst>
      <p:ext uri="{BB962C8B-B14F-4D97-AF65-F5344CB8AC3E}">
        <p14:creationId xmlns:p14="http://schemas.microsoft.com/office/powerpoint/2010/main" val="23277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14">
                                            <p:txEl>
                                              <p:pRg st="4" end="4"/>
                                            </p:txEl>
                                          </p:spTgt>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2050"/>
                                        </p:tgtEl>
                                        <p:attrNameLst>
                                          <p:attrName>style.visibility</p:attrName>
                                        </p:attrNameLst>
                                      </p:cBhvr>
                                      <p:to>
                                        <p:strVal val="visible"/>
                                      </p:to>
                                    </p:set>
                                  </p:childTnLst>
                                </p:cTn>
                              </p:par>
                            </p:childTnLst>
                          </p:cTn>
                        </p:par>
                        <p:par>
                          <p:cTn id="15" fill="hold">
                            <p:stCondLst>
                              <p:cond delay="500"/>
                            </p:stCondLst>
                            <p:childTnLst>
                              <p:par>
                                <p:cTn id="16" presetID="10" presetClass="entr" presetSubtype="0" fill="hold" grpId="0" nodeType="afterEffect">
                                  <p:stCondLst>
                                    <p:cond delay="100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500"/>
                                        <p:tgtEl>
                                          <p:spTgt spid="10">
                                            <p:txEl>
                                              <p:pRg st="2" end="2"/>
                                            </p:txEl>
                                          </p:spTgt>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500"/>
                                        <p:tgtEl>
                                          <p:spTgt spid="10">
                                            <p:txEl>
                                              <p:pRg st="3" end="3"/>
                                            </p:txEl>
                                          </p:spTgt>
                                        </p:tgtEl>
                                      </p:cBhvr>
                                    </p:animEffect>
                                  </p:childTnLst>
                                </p:cTn>
                              </p:par>
                              <p:par>
                                <p:cTn id="25" presetID="10" presetClass="entr" presetSubtype="0" fill="hold" nodeType="withEffect">
                                  <p:stCondLst>
                                    <p:cond delay="100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500"/>
                                        <p:tgtEl>
                                          <p:spTgt spid="2051"/>
                                        </p:tgtEl>
                                      </p:cBhvr>
                                    </p:animEffect>
                                  </p:childTnLst>
                                </p:cTn>
                              </p:par>
                              <p:par>
                                <p:cTn id="28" presetID="22" presetClass="entr" presetSubtype="4" fill="hold" grpId="0" nodeType="withEffect">
                                  <p:stCondLst>
                                    <p:cond delay="150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wipe(down)">
                                      <p:cBhvr>
                                        <p:cTn id="30" dur="500"/>
                                        <p:tgtEl>
                                          <p:spTgt spid="12">
                                            <p:txEl>
                                              <p:pRg st="0" end="0"/>
                                            </p:txEl>
                                          </p:spTgt>
                                        </p:tgtEl>
                                      </p:cBhvr>
                                    </p:animEffect>
                                  </p:childTnLst>
                                </p:cTn>
                              </p:par>
                              <p:par>
                                <p:cTn id="31" presetID="22" presetClass="entr" presetSubtype="4" fill="hold" grpId="0" nodeType="withEffect">
                                  <p:stCondLst>
                                    <p:cond delay="150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down)">
                                      <p:cBhvr>
                                        <p:cTn id="33" dur="500"/>
                                        <p:tgtEl>
                                          <p:spTgt spid="12">
                                            <p:txEl>
                                              <p:pRg st="2" end="2"/>
                                            </p:txEl>
                                          </p:spTgt>
                                        </p:tgtEl>
                                      </p:cBhvr>
                                    </p:animEffect>
                                  </p:childTnLst>
                                </p:cTn>
                              </p:par>
                              <p:par>
                                <p:cTn id="34" presetID="22" presetClass="entr" presetSubtype="4" fill="hold" grpId="0" nodeType="withEffect">
                                  <p:stCondLst>
                                    <p:cond delay="150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wipe(down)">
                                      <p:cBhvr>
                                        <p:cTn id="36" dur="500"/>
                                        <p:tgtEl>
                                          <p:spTgt spid="12">
                                            <p:txEl>
                                              <p:pRg st="3" end="3"/>
                                            </p:txEl>
                                          </p:spTgt>
                                        </p:tgtEl>
                                      </p:cBhvr>
                                    </p:animEffect>
                                  </p:childTnLst>
                                </p:cTn>
                              </p:par>
                              <p:par>
                                <p:cTn id="37" presetID="16" presetClass="entr" presetSubtype="21" fill="hold" grpId="0" nodeType="withEffect">
                                  <p:stCondLst>
                                    <p:cond delay="200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barn(inVertical)">
                                      <p:cBhvr>
                                        <p:cTn id="39" dur="500"/>
                                        <p:tgtEl>
                                          <p:spTgt spid="11">
                                            <p:txEl>
                                              <p:pRg st="0" end="0"/>
                                            </p:txEl>
                                          </p:spTgt>
                                        </p:tgtEl>
                                      </p:cBhvr>
                                    </p:animEffect>
                                  </p:childTnLst>
                                </p:cTn>
                              </p:par>
                              <p:par>
                                <p:cTn id="40" presetID="16" presetClass="entr" presetSubtype="21" fill="hold" grpId="0" nodeType="withEffect">
                                  <p:stCondLst>
                                    <p:cond delay="200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barn(inVertical)">
                                      <p:cBhvr>
                                        <p:cTn id="42" dur="500"/>
                                        <p:tgtEl>
                                          <p:spTgt spid="11">
                                            <p:txEl>
                                              <p:pRg st="2" end="2"/>
                                            </p:txEl>
                                          </p:spTgt>
                                        </p:tgtEl>
                                      </p:cBhvr>
                                    </p:animEffect>
                                  </p:childTnLst>
                                </p:cTn>
                              </p:par>
                              <p:par>
                                <p:cTn id="43" presetID="16" presetClass="entr" presetSubtype="21" fill="hold" grpId="0" nodeType="withEffect">
                                  <p:stCondLst>
                                    <p:cond delay="2000"/>
                                  </p:stCondLst>
                                  <p:childTnLst>
                                    <p:set>
                                      <p:cBhvr>
                                        <p:cTn id="44" dur="1" fill="hold">
                                          <p:stCondLst>
                                            <p:cond delay="0"/>
                                          </p:stCondLst>
                                        </p:cTn>
                                        <p:tgtEl>
                                          <p:spTgt spid="11">
                                            <p:txEl>
                                              <p:pRg st="3" end="3"/>
                                            </p:txEl>
                                          </p:spTgt>
                                        </p:tgtEl>
                                        <p:attrNameLst>
                                          <p:attrName>style.visibility</p:attrName>
                                        </p:attrNameLst>
                                      </p:cBhvr>
                                      <p:to>
                                        <p:strVal val="visible"/>
                                      </p:to>
                                    </p:set>
                                    <p:animEffect transition="in" filter="barn(inVertical)">
                                      <p:cBhvr>
                                        <p:cTn id="45" dur="500"/>
                                        <p:tgtEl>
                                          <p:spTgt spid="11">
                                            <p:txEl>
                                              <p:pRg st="3" end="3"/>
                                            </p:txEl>
                                          </p:spTgt>
                                        </p:tgtEl>
                                      </p:cBhvr>
                                    </p:animEffect>
                                  </p:childTnLst>
                                </p:cTn>
                              </p:par>
                              <p:par>
                                <p:cTn id="46" presetID="16" presetClass="entr" presetSubtype="21" fill="hold" grpId="0" nodeType="withEffect">
                                  <p:stCondLst>
                                    <p:cond delay="2000"/>
                                  </p:stCondLst>
                                  <p:childTnLst>
                                    <p:set>
                                      <p:cBhvr>
                                        <p:cTn id="47" dur="1" fill="hold">
                                          <p:stCondLst>
                                            <p:cond delay="0"/>
                                          </p:stCondLst>
                                        </p:cTn>
                                        <p:tgtEl>
                                          <p:spTgt spid="11">
                                            <p:txEl>
                                              <p:pRg st="4" end="4"/>
                                            </p:txEl>
                                          </p:spTgt>
                                        </p:tgtEl>
                                        <p:attrNameLst>
                                          <p:attrName>style.visibility</p:attrName>
                                        </p:attrNameLst>
                                      </p:cBhvr>
                                      <p:to>
                                        <p:strVal val="visible"/>
                                      </p:to>
                                    </p:set>
                                    <p:animEffect transition="in" filter="barn(inVertical)">
                                      <p:cBhvr>
                                        <p:cTn id="48" dur="500"/>
                                        <p:tgtEl>
                                          <p:spTgt spid="11">
                                            <p:txEl>
                                              <p:pRg st="4" end="4"/>
                                            </p:txEl>
                                          </p:spTgt>
                                        </p:tgtEl>
                                      </p:cBhvr>
                                    </p:animEffect>
                                  </p:childTnLst>
                                </p:cTn>
                              </p:par>
                              <p:par>
                                <p:cTn id="49" presetID="16" presetClass="entr" presetSubtype="21" fill="hold" grpId="0" nodeType="withEffect">
                                  <p:stCondLst>
                                    <p:cond delay="200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nodeType="withEffect">
                                  <p:stCondLst>
                                    <p:cond delay="2000"/>
                                  </p:stCondLst>
                                  <p:childTnLst>
                                    <p:set>
                                      <p:cBhvr>
                                        <p:cTn id="53" dur="1" fill="hold">
                                          <p:stCondLst>
                                            <p:cond delay="0"/>
                                          </p:stCondLst>
                                        </p:cTn>
                                        <p:tgtEl>
                                          <p:spTgt spid="2053"/>
                                        </p:tgtEl>
                                        <p:attrNameLst>
                                          <p:attrName>style.visibility</p:attrName>
                                        </p:attrNameLst>
                                      </p:cBhvr>
                                      <p:to>
                                        <p:strVal val="visible"/>
                                      </p:to>
                                    </p:set>
                                    <p:animEffect transition="in" filter="barn(inVertical)">
                                      <p:cBhvr>
                                        <p:cTn id="54" dur="500"/>
                                        <p:tgtEl>
                                          <p:spTgt spid="2053"/>
                                        </p:tgtEl>
                                      </p:cBhvr>
                                    </p:animEffect>
                                  </p:childTnLst>
                                </p:cTn>
                              </p:par>
                              <p:par>
                                <p:cTn id="55" presetID="16" presetClass="entr" presetSubtype="21" fill="hold" nodeType="withEffect">
                                  <p:stCondLst>
                                    <p:cond delay="2000"/>
                                  </p:stCondLst>
                                  <p:childTnLst>
                                    <p:set>
                                      <p:cBhvr>
                                        <p:cTn id="56" dur="1" fill="hold">
                                          <p:stCondLst>
                                            <p:cond delay="0"/>
                                          </p:stCondLst>
                                        </p:cTn>
                                        <p:tgtEl>
                                          <p:spTgt spid="2052"/>
                                        </p:tgtEl>
                                        <p:attrNameLst>
                                          <p:attrName>style.visibility</p:attrName>
                                        </p:attrNameLst>
                                      </p:cBhvr>
                                      <p:to>
                                        <p:strVal val="visible"/>
                                      </p:to>
                                    </p:set>
                                    <p:animEffect transition="in" filter="barn(inVertical)">
                                      <p:cBhvr>
                                        <p:cTn id="57" dur="500"/>
                                        <p:tgtEl>
                                          <p:spTgt spid="2052"/>
                                        </p:tgtEl>
                                      </p:cBhvr>
                                    </p:animEffect>
                                  </p:childTnLst>
                                </p:cTn>
                              </p:par>
                              <p:par>
                                <p:cTn id="58" presetID="16" presetClass="entr" presetSubtype="21" fill="hold" grpId="0" nodeType="withEffect">
                                  <p:stCondLst>
                                    <p:cond delay="2000"/>
                                  </p:stCondLst>
                                  <p:childTnLst>
                                    <p:set>
                                      <p:cBhvr>
                                        <p:cTn id="59" dur="1" fill="hold">
                                          <p:stCondLst>
                                            <p:cond delay="0"/>
                                          </p:stCondLst>
                                        </p:cTn>
                                        <p:tgtEl>
                                          <p:spTgt spid="4"/>
                                        </p:tgtEl>
                                        <p:attrNameLst>
                                          <p:attrName>style.visibility</p:attrName>
                                        </p:attrNameLst>
                                      </p:cBhvr>
                                      <p:to>
                                        <p:strVal val="visible"/>
                                      </p:to>
                                    </p:set>
                                    <p:animEffect transition="in" filter="barn(inVertical)">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11" grpId="0" build="p"/>
      <p:bldP spid="12" grpId="0" uiExpand="1" build="p"/>
      <p:bldP spid="10" grpId="0" uiExpand="1" build="p"/>
      <p:bldP spid="1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20" name="TextBox 19"/>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
        <p:nvSpPr>
          <p:cNvPr id="11" name="Text Placeholder 16"/>
          <p:cNvSpPr>
            <a:spLocks noGrp="1"/>
          </p:cNvSpPr>
          <p:nvPr>
            <p:ph type="body" sz="quarter" idx="15"/>
          </p:nvPr>
        </p:nvSpPr>
        <p:spPr>
          <a:xfrm>
            <a:off x="3382591" y="4111527"/>
            <a:ext cx="4953000" cy="1520168"/>
          </a:xfrm>
        </p:spPr>
        <p:txBody>
          <a:bodyPr/>
          <a:lstStyle/>
          <a:p>
            <a:r>
              <a:rPr lang="en-US" i="1" dirty="0" smtClean="0"/>
              <a:t>Mark your academic calendar – Each quarter end:</a:t>
            </a:r>
          </a:p>
          <a:p>
            <a:endParaRPr lang="en-US" sz="800" i="1" dirty="0" smtClean="0"/>
          </a:p>
          <a:p>
            <a:pPr marL="285750" indent="-285750">
              <a:buFont typeface="Arial" panose="020B0604020202020204" pitchFamily="34" charset="0"/>
              <a:buChar char="•"/>
            </a:pPr>
            <a:r>
              <a:rPr lang="en-US" sz="1200" i="1" dirty="0" smtClean="0"/>
              <a:t>Update your projects, skills, and experiences.</a:t>
            </a:r>
          </a:p>
          <a:p>
            <a:pPr marL="285750" indent="-285750">
              <a:buFont typeface="Arial" panose="020B0604020202020204" pitchFamily="34" charset="0"/>
              <a:buChar char="•"/>
            </a:pPr>
            <a:r>
              <a:rPr lang="en-US" sz="1200" i="1" dirty="0" smtClean="0"/>
              <a:t>Connect with your professors, project teammates, and supervisors.</a:t>
            </a:r>
          </a:p>
          <a:p>
            <a:pPr marL="285750" indent="-285750">
              <a:buFont typeface="Arial" panose="020B0604020202020204" pitchFamily="34" charset="0"/>
              <a:buChar char="•"/>
            </a:pPr>
            <a:r>
              <a:rPr lang="en-US" sz="1200" i="1" dirty="0" smtClean="0"/>
              <a:t>Ask new connections for an endorsement or recommendation – Give them your personal URL.</a:t>
            </a:r>
          </a:p>
        </p:txBody>
      </p:sp>
      <p:pic>
        <p:nvPicPr>
          <p:cNvPr id="4098" name="Picture 2" title="cale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803" y="4016278"/>
            <a:ext cx="963676" cy="171066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title="oval highlighting calender"/>
          <p:cNvSpPr/>
          <p:nvPr/>
        </p:nvSpPr>
        <p:spPr>
          <a:xfrm>
            <a:off x="2673804" y="5384046"/>
            <a:ext cx="533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706191" y="3554613"/>
            <a:ext cx="56938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3</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3" name="Picture 5" title="unprofessional headshot of stu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282136"/>
            <a:ext cx="1247810" cy="899095"/>
          </a:xfrm>
          <a:prstGeom prst="rect">
            <a:avLst/>
          </a:prstGeom>
          <a:noFill/>
          <a:extLst>
            <a:ext uri="{909E8E84-426E-40DD-AFC4-6F175D3DCCD1}">
              <a14:hiddenFill xmlns:a14="http://schemas.microsoft.com/office/drawing/2010/main">
                <a:solidFill>
                  <a:srgbClr val="FFFFFF"/>
                </a:solidFill>
              </a14:hiddenFill>
            </a:ext>
          </a:extLst>
        </p:spPr>
      </p:pic>
      <p:sp>
        <p:nvSpPr>
          <p:cNvPr id="15" name="Multiply 14" title="big x over unprofessional headshot of student"/>
          <p:cNvSpPr/>
          <p:nvPr/>
        </p:nvSpPr>
        <p:spPr>
          <a:xfrm>
            <a:off x="6005477" y="2421275"/>
            <a:ext cx="914400" cy="609600"/>
          </a:xfrm>
          <a:prstGeom prst="mathMultiply">
            <a:avLst/>
          </a:prstGeom>
          <a:solidFill>
            <a:schemeClr val="accent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title="professional headshot of stu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191" y="1205378"/>
            <a:ext cx="1874839" cy="2087889"/>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title="oval highlighting professional headshot"/>
          <p:cNvSpPr/>
          <p:nvPr/>
        </p:nvSpPr>
        <p:spPr>
          <a:xfrm>
            <a:off x="6705600" y="1295400"/>
            <a:ext cx="1754658" cy="1301008"/>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p:cNvSpPr>
            <a:spLocks noGrp="1"/>
          </p:cNvSpPr>
          <p:nvPr>
            <p:ph type="body" sz="quarter" idx="15"/>
          </p:nvPr>
        </p:nvSpPr>
        <p:spPr>
          <a:xfrm>
            <a:off x="3529785" y="1482202"/>
            <a:ext cx="3469769" cy="723900"/>
          </a:xfrm>
        </p:spPr>
        <p:txBody>
          <a:bodyPr/>
          <a:lstStyle/>
          <a:p>
            <a:r>
              <a:rPr lang="en-US" i="1" dirty="0" smtClean="0"/>
              <a:t>Get a professional headshot AND complete your profile.</a:t>
            </a:r>
          </a:p>
        </p:txBody>
      </p:sp>
      <p:sp>
        <p:nvSpPr>
          <p:cNvPr id="21" name="Rectangle 20"/>
          <p:cNvSpPr/>
          <p:nvPr/>
        </p:nvSpPr>
        <p:spPr>
          <a:xfrm>
            <a:off x="3159366" y="1130968"/>
            <a:ext cx="56938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9" name="Picture 2" title="Skills and enhancement section of linked i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81444" y="1500227"/>
            <a:ext cx="1668545" cy="192166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title="oval highlighting skills and enhacements "/>
          <p:cNvSpPr/>
          <p:nvPr/>
        </p:nvSpPr>
        <p:spPr>
          <a:xfrm>
            <a:off x="533400" y="1500227"/>
            <a:ext cx="2136033" cy="6203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7306" y="990600"/>
            <a:ext cx="56938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8" name="Text Placeholder 17"/>
          <p:cNvSpPr>
            <a:spLocks noGrp="1"/>
          </p:cNvSpPr>
          <p:nvPr>
            <p:ph type="body" sz="quarter" idx="16"/>
          </p:nvPr>
        </p:nvSpPr>
        <p:spPr>
          <a:xfrm>
            <a:off x="624759" y="457200"/>
            <a:ext cx="8070509" cy="381000"/>
          </a:xfrm>
        </p:spPr>
        <p:txBody>
          <a:bodyPr/>
          <a:lstStyle/>
          <a:p>
            <a:r>
              <a:rPr lang="en-US" dirty="0" smtClean="0"/>
              <a:t>Homework – Put this on your calendar</a:t>
            </a:r>
            <a:endParaRPr lang="en-US" dirty="0"/>
          </a:p>
        </p:txBody>
      </p:sp>
    </p:spTree>
    <p:extLst>
      <p:ext uri="{BB962C8B-B14F-4D97-AF65-F5344CB8AC3E}">
        <p14:creationId xmlns:p14="http://schemas.microsoft.com/office/powerpoint/2010/main" val="4462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500"/>
                                        <p:tgtEl>
                                          <p:spTgt spid="17">
                                            <p:txEl>
                                              <p:pRg st="0" end="0"/>
                                            </p:txEl>
                                          </p:spTgt>
                                        </p:tgtEl>
                                      </p:cBhvr>
                                    </p:animEffect>
                                  </p:childTnLst>
                                </p:cTn>
                              </p:par>
                              <p:par>
                                <p:cTn id="20" presetID="10" presetClass="entr" presetSubtype="0" fill="hold"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1000"/>
                                  </p:stCondLst>
                                  <p:childTnLst>
                                    <p:set>
                                      <p:cBhvr>
                                        <p:cTn id="36" dur="1" fill="hold">
                                          <p:stCondLst>
                                            <p:cond delay="0"/>
                                          </p:stCondLst>
                                        </p:cTn>
                                        <p:tgtEl>
                                          <p:spTgt spid="4098"/>
                                        </p:tgtEl>
                                        <p:attrNameLst>
                                          <p:attrName>style.visibility</p:attrName>
                                        </p:attrNameLst>
                                      </p:cBhvr>
                                      <p:to>
                                        <p:strVal val="visible"/>
                                      </p:to>
                                    </p:set>
                                    <p:animEffect transition="in" filter="fade">
                                      <p:cBhvr>
                                        <p:cTn id="37" dur="500"/>
                                        <p:tgtEl>
                                          <p:spTgt spid="4098"/>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500"/>
                                        <p:tgtEl>
                                          <p:spTgt spid="11">
                                            <p:txEl>
                                              <p:pRg st="0" end="0"/>
                                            </p:txEl>
                                          </p:spTgt>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11">
                                            <p:txEl>
                                              <p:pRg st="2" end="2"/>
                                            </p:txEl>
                                          </p:spTgt>
                                        </p:tgtEl>
                                        <p:attrNameLst>
                                          <p:attrName>style.visibility</p:attrName>
                                        </p:attrNameLst>
                                      </p:cBhvr>
                                      <p:to>
                                        <p:strVal val="visible"/>
                                      </p:to>
                                    </p:set>
                                    <p:animEffect transition="in" filter="fade">
                                      <p:cBhvr>
                                        <p:cTn id="46" dur="500"/>
                                        <p:tgtEl>
                                          <p:spTgt spid="11">
                                            <p:txEl>
                                              <p:pRg st="2" end="2"/>
                                            </p:txEl>
                                          </p:spTgt>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fade">
                                      <p:cBhvr>
                                        <p:cTn id="49" dur="500"/>
                                        <p:tgtEl>
                                          <p:spTgt spid="11">
                                            <p:txEl>
                                              <p:pRg st="3" end="3"/>
                                            </p:txEl>
                                          </p:spTgt>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fade">
                                      <p:cBhvr>
                                        <p:cTn id="5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3" grpId="0" animBg="1"/>
      <p:bldP spid="22" grpId="0"/>
      <p:bldP spid="15" grpId="0" animBg="1"/>
      <p:bldP spid="16" grpId="0" animBg="1"/>
      <p:bldP spid="17" grpId="0" build="p"/>
      <p:bldP spid="21" grpId="0"/>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12" name="TextBox 11"/>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
        <p:nvSpPr>
          <p:cNvPr id="11" name="Text Placeholder 16"/>
          <p:cNvSpPr>
            <a:spLocks noGrp="1"/>
          </p:cNvSpPr>
          <p:nvPr>
            <p:ph type="body" sz="quarter" idx="15"/>
          </p:nvPr>
        </p:nvSpPr>
        <p:spPr>
          <a:xfrm>
            <a:off x="609600" y="3048000"/>
            <a:ext cx="7848600" cy="2743200"/>
          </a:xfrm>
        </p:spPr>
        <p:txBody>
          <a:bodyPr/>
          <a:lstStyle/>
          <a:p>
            <a:r>
              <a:rPr lang="en-US" i="1" dirty="0" smtClean="0"/>
              <a:t>Here is a list of links we used to generate this presentation:</a:t>
            </a:r>
          </a:p>
          <a:p>
            <a:endParaRPr lang="en-US" sz="400" i="1" dirty="0" smtClean="0"/>
          </a:p>
          <a:p>
            <a:pPr marL="285750" indent="-285750">
              <a:buFont typeface="Arial" panose="020B0604020202020204" pitchFamily="34" charset="0"/>
              <a:buChar char="•"/>
            </a:pPr>
            <a:r>
              <a:rPr lang="en-US" sz="900" dirty="0" smtClean="0">
                <a:hlinkClick r:id="rId2"/>
              </a:rPr>
              <a:t>www.linkedin-makeover.com/linkedin-profile-samples</a:t>
            </a:r>
            <a:r>
              <a:rPr lang="en-US" sz="900" dirty="0" smtClean="0"/>
              <a:t> </a:t>
            </a:r>
          </a:p>
          <a:p>
            <a:pPr marL="285750" indent="-285750">
              <a:buFont typeface="Arial" panose="020B0604020202020204" pitchFamily="34" charset="0"/>
              <a:buChar char="•"/>
            </a:pPr>
            <a:r>
              <a:rPr lang="en-US" sz="900" dirty="0" smtClean="0">
                <a:hlinkClick r:id="rId3"/>
              </a:rPr>
              <a:t>http://blog.simplyhired.com/2013/06/how-to-improve-your-linkedin-background-summary.html#ixzz2fm3lTb9E</a:t>
            </a:r>
            <a:r>
              <a:rPr lang="en-US" sz="900" dirty="0" smtClean="0"/>
              <a:t> </a:t>
            </a:r>
          </a:p>
          <a:p>
            <a:pPr marL="285750" indent="-285750">
              <a:buFont typeface="Arial" panose="020B0604020202020204" pitchFamily="34" charset="0"/>
              <a:buChar char="•"/>
            </a:pPr>
            <a:r>
              <a:rPr lang="en-US" sz="900" dirty="0" smtClean="0">
                <a:hlinkClick r:id="rId4"/>
              </a:rPr>
              <a:t>www.businessinsider.com/make-your-linkedin-profile-irresistible-2012-11?op=1</a:t>
            </a:r>
            <a:r>
              <a:rPr lang="en-US" sz="900" dirty="0" smtClean="0"/>
              <a:t> </a:t>
            </a:r>
          </a:p>
          <a:p>
            <a:pPr marL="285750" indent="-285750">
              <a:buFont typeface="Arial" panose="020B0604020202020204" pitchFamily="34" charset="0"/>
              <a:buChar char="•"/>
            </a:pPr>
            <a:r>
              <a:rPr lang="en-US" sz="900" dirty="0" smtClean="0">
                <a:hlinkClick r:id="rId5"/>
              </a:rPr>
              <a:t>www.careercast.com/career-news/5-essential-tips-killer-linkedin-summary</a:t>
            </a:r>
            <a:endParaRPr lang="en-US" sz="900" dirty="0" smtClean="0"/>
          </a:p>
          <a:p>
            <a:pPr marL="285750" indent="-285750">
              <a:buFont typeface="Arial" panose="020B0604020202020204" pitchFamily="34" charset="0"/>
              <a:buChar char="•"/>
            </a:pPr>
            <a:r>
              <a:rPr lang="en-US" sz="900" dirty="0" smtClean="0">
                <a:hlinkClick r:id="rId6"/>
              </a:rPr>
              <a:t>www.linkedin.com/groups/Your-LinkedIn-Profile-Summary-How-1804660.S.131129224</a:t>
            </a:r>
            <a:endParaRPr lang="en-US" sz="900" dirty="0" smtClean="0"/>
          </a:p>
          <a:p>
            <a:pPr marL="285750" indent="-285750">
              <a:buFont typeface="Arial" panose="020B0604020202020204" pitchFamily="34" charset="0"/>
              <a:buChar char="•"/>
            </a:pPr>
            <a:r>
              <a:rPr lang="en-US" sz="900" dirty="0" smtClean="0">
                <a:hlinkClick r:id="rId7"/>
              </a:rPr>
              <a:t>http://theundercoverrecruiter.com/how-craft-your-personal-brand-statement</a:t>
            </a:r>
            <a:endParaRPr lang="en-US" sz="900" dirty="0" smtClean="0"/>
          </a:p>
          <a:p>
            <a:pPr marL="285750" indent="-285750">
              <a:buFont typeface="Arial" panose="020B0604020202020204" pitchFamily="34" charset="0"/>
              <a:buChar char="•"/>
            </a:pPr>
            <a:r>
              <a:rPr lang="en-US" sz="900" i="1" dirty="0" smtClean="0"/>
              <a:t>Dave </a:t>
            </a:r>
            <a:r>
              <a:rPr lang="en-US" sz="900" i="1" dirty="0" err="1" smtClean="0"/>
              <a:t>Roos</a:t>
            </a:r>
            <a:r>
              <a:rPr lang="en-US" sz="900" i="1" dirty="0" smtClean="0"/>
              <a:t>, How Stuff Works </a:t>
            </a:r>
            <a:r>
              <a:rPr lang="en-US" sz="900" dirty="0" smtClean="0">
                <a:hlinkClick r:id="rId8"/>
              </a:rPr>
              <a:t>http</a:t>
            </a:r>
            <a:r>
              <a:rPr lang="en-US" sz="900" dirty="0">
                <a:hlinkClick r:id="rId8"/>
              </a:rPr>
              <a:t>://</a:t>
            </a:r>
            <a:r>
              <a:rPr lang="en-US" sz="900" dirty="0" smtClean="0">
                <a:hlinkClick r:id="rId8"/>
              </a:rPr>
              <a:t>computer.howstuffworks.com/internet/social-networking/networks/linkedin2.htm</a:t>
            </a:r>
            <a:endParaRPr lang="en-US" sz="900" dirty="0" smtClean="0"/>
          </a:p>
          <a:p>
            <a:pPr marL="285750" indent="-285750">
              <a:buFont typeface="Arial" panose="020B0604020202020204" pitchFamily="34" charset="0"/>
              <a:buChar char="•"/>
            </a:pPr>
            <a:r>
              <a:rPr lang="en-US" sz="900" i="1" dirty="0" smtClean="0"/>
              <a:t>Michelle Evans, Sept. 16, 2013, Brazen Life </a:t>
            </a:r>
            <a:r>
              <a:rPr lang="en-US" sz="900" dirty="0" smtClean="0">
                <a:hlinkClick r:id="rId9"/>
              </a:rPr>
              <a:t>http</a:t>
            </a:r>
            <a:r>
              <a:rPr lang="en-US" sz="900" dirty="0">
                <a:hlinkClick r:id="rId9"/>
              </a:rPr>
              <a:t>://blog.brazencareerist.com/2013/09/16/4-headline-hacks-to-create-an-irresistible-linkedin-profile</a:t>
            </a:r>
            <a:r>
              <a:rPr lang="en-US" sz="900" i="1" dirty="0" smtClean="0">
                <a:hlinkClick r:id="rId9"/>
              </a:rPr>
              <a:t>/</a:t>
            </a:r>
            <a:endParaRPr lang="en-US" sz="900" i="1" dirty="0" smtClean="0"/>
          </a:p>
          <a:p>
            <a:pPr marL="285750" indent="-285750">
              <a:buFont typeface="Arial" panose="020B0604020202020204" pitchFamily="34" charset="0"/>
              <a:buChar char="•"/>
            </a:pPr>
            <a:r>
              <a:rPr lang="en-US" sz="900" i="1" dirty="0" smtClean="0"/>
              <a:t>Joshua Waldman, Sept. 17, 2013, Job Folk </a:t>
            </a:r>
            <a:r>
              <a:rPr lang="en-US" sz="900" dirty="0" smtClean="0">
                <a:hlinkClick r:id="rId10"/>
              </a:rPr>
              <a:t>http</a:t>
            </a:r>
            <a:r>
              <a:rPr lang="en-US" sz="900" dirty="0">
                <a:hlinkClick r:id="rId10"/>
              </a:rPr>
              <a:t>://jobfolk.com/2013/09/17/3-secrets-to-getting-recruiters-to-find-you-on-linkedin</a:t>
            </a:r>
            <a:r>
              <a:rPr lang="en-US" sz="900" dirty="0" smtClean="0">
                <a:hlinkClick r:id="rId10"/>
              </a:rPr>
              <a:t>/</a:t>
            </a:r>
            <a:endParaRPr lang="en-US" sz="900" dirty="0" smtClean="0"/>
          </a:p>
          <a:p>
            <a:pPr marL="285750" indent="-285750">
              <a:buFont typeface="Arial" panose="020B0604020202020204" pitchFamily="34" charset="0"/>
              <a:buChar char="•"/>
            </a:pPr>
            <a:r>
              <a:rPr lang="en-US" sz="900" i="1" dirty="0" smtClean="0"/>
              <a:t>Joshua Waldman,  Career Enlightenment </a:t>
            </a:r>
            <a:r>
              <a:rPr lang="en-US" sz="900" dirty="0">
                <a:hlinkClick r:id="rId11"/>
              </a:rPr>
              <a:t>http://</a:t>
            </a:r>
            <a:r>
              <a:rPr lang="en-US" sz="900" dirty="0" smtClean="0">
                <a:hlinkClick r:id="rId11"/>
              </a:rPr>
              <a:t>careerenlightenment.com/linkedin-skills-article</a:t>
            </a:r>
            <a:r>
              <a:rPr lang="en-US" sz="900" dirty="0" smtClean="0"/>
              <a:t> </a:t>
            </a:r>
          </a:p>
          <a:p>
            <a:pPr marL="285750" indent="-285750">
              <a:buFont typeface="Arial" panose="020B0604020202020204" pitchFamily="34" charset="0"/>
              <a:buChar char="•"/>
            </a:pPr>
            <a:r>
              <a:rPr lang="en-US" sz="900" dirty="0">
                <a:hlinkClick r:id="rId12"/>
              </a:rPr>
              <a:t>http://</a:t>
            </a:r>
            <a:r>
              <a:rPr lang="en-US" sz="900" dirty="0" smtClean="0">
                <a:hlinkClick r:id="rId12"/>
              </a:rPr>
              <a:t>homebusiness.about.com/od/linkedin/a/how-does-linkedin-work.htm</a:t>
            </a:r>
            <a:endParaRPr lang="en-US" sz="900" dirty="0" smtClean="0"/>
          </a:p>
          <a:p>
            <a:pPr marL="285750" indent="-285750">
              <a:buFont typeface="Arial" panose="020B0604020202020204" pitchFamily="34" charset="0"/>
              <a:buChar char="•"/>
            </a:pPr>
            <a:r>
              <a:rPr lang="en-US" sz="900" i="1" dirty="0" smtClean="0"/>
              <a:t>Don Goodman, Sept. </a:t>
            </a:r>
            <a:r>
              <a:rPr lang="en-US" sz="900" i="1" dirty="0"/>
              <a:t>5, 2013 </a:t>
            </a:r>
            <a:r>
              <a:rPr lang="en-US" sz="900" dirty="0">
                <a:hlinkClick r:id="rId13"/>
              </a:rPr>
              <a:t>http://jobfolk.com/2013/09/05/10-steps-for-a-great-linkedin-profile</a:t>
            </a:r>
            <a:r>
              <a:rPr lang="en-US" sz="900" dirty="0" smtClean="0">
                <a:hlinkClick r:id="rId13"/>
              </a:rPr>
              <a:t>/</a:t>
            </a:r>
            <a:r>
              <a:rPr lang="en-US" sz="900" dirty="0" smtClean="0"/>
              <a:t> </a:t>
            </a:r>
          </a:p>
          <a:p>
            <a:pPr marL="285750" indent="-285750">
              <a:buFont typeface="Arial" panose="020B0604020202020204" pitchFamily="34" charset="0"/>
              <a:buChar char="•"/>
            </a:pPr>
            <a:r>
              <a:rPr lang="en-US" sz="900" i="1" dirty="0" smtClean="0"/>
              <a:t>LinkedIn Building a Great Student Profile (</a:t>
            </a:r>
            <a:r>
              <a:rPr lang="en-US" sz="900" i="1" dirty="0"/>
              <a:t>one sheet) </a:t>
            </a:r>
            <a:r>
              <a:rPr lang="en-US" sz="900" dirty="0">
                <a:hlinkClick r:id="rId14"/>
              </a:rPr>
              <a:t>http://</a:t>
            </a:r>
            <a:r>
              <a:rPr lang="en-US" sz="900" dirty="0" smtClean="0">
                <a:hlinkClick r:id="rId14"/>
              </a:rPr>
              <a:t>university.linkedin.com/content/dam/university/global/en_US/site/pdf/TipSheet_BuildingaGreatProfile.pdf</a:t>
            </a:r>
            <a:r>
              <a:rPr lang="en-US" sz="900" dirty="0" smtClean="0"/>
              <a:t> </a:t>
            </a:r>
          </a:p>
          <a:p>
            <a:pPr marL="285750" indent="-285750">
              <a:buFont typeface="Arial" panose="020B0604020202020204" pitchFamily="34" charset="0"/>
              <a:buChar char="•"/>
            </a:pPr>
            <a:r>
              <a:rPr lang="en-US" sz="900" dirty="0">
                <a:hlinkClick r:id="rId15"/>
              </a:rPr>
              <a:t>https://</a:t>
            </a:r>
            <a:r>
              <a:rPr lang="en-US" sz="900" dirty="0" smtClean="0">
                <a:hlinkClick r:id="rId15"/>
              </a:rPr>
              <a:t>www.linkedin.com/in/studentsample</a:t>
            </a:r>
            <a:r>
              <a:rPr lang="en-US" sz="900" dirty="0" smtClean="0"/>
              <a:t> </a:t>
            </a:r>
          </a:p>
          <a:p>
            <a:pPr marL="285750" indent="-285750">
              <a:buFont typeface="Arial" panose="020B0604020202020204" pitchFamily="34" charset="0"/>
              <a:buChar char="•"/>
            </a:pPr>
            <a:endParaRPr lang="en-US" sz="900" i="1" dirty="0"/>
          </a:p>
        </p:txBody>
      </p:sp>
      <p:sp>
        <p:nvSpPr>
          <p:cNvPr id="2" name="TextBox 1"/>
          <p:cNvSpPr txBox="1"/>
          <p:nvPr/>
        </p:nvSpPr>
        <p:spPr>
          <a:xfrm>
            <a:off x="4343400" y="2557046"/>
            <a:ext cx="4267200" cy="338554"/>
          </a:xfrm>
          <a:prstGeom prst="rect">
            <a:avLst/>
          </a:prstGeom>
          <a:noFill/>
        </p:spPr>
        <p:txBody>
          <a:bodyPr wrap="square" rtlCol="0">
            <a:spAutoFit/>
          </a:bodyPr>
          <a:lstStyle/>
          <a:p>
            <a:r>
              <a:rPr lang="en-US" sz="1600" i="1" dirty="0">
                <a:solidFill>
                  <a:schemeClr val="bg1"/>
                </a:solidFill>
              </a:rPr>
              <a:t>Following LinkedIn Today is one helpful way.</a:t>
            </a:r>
            <a:endParaRPr lang="en-US" sz="1600" dirty="0">
              <a:solidFill>
                <a:schemeClr val="bg1"/>
              </a:solidFill>
            </a:endParaRPr>
          </a:p>
        </p:txBody>
      </p:sp>
      <p:sp>
        <p:nvSpPr>
          <p:cNvPr id="23" name="Text Placeholder 16"/>
          <p:cNvSpPr>
            <a:spLocks noGrp="1"/>
          </p:cNvSpPr>
          <p:nvPr>
            <p:ph type="body" sz="quarter" idx="15"/>
          </p:nvPr>
        </p:nvSpPr>
        <p:spPr>
          <a:xfrm>
            <a:off x="3581400" y="2286000"/>
            <a:ext cx="2819400" cy="381000"/>
          </a:xfrm>
        </p:spPr>
        <p:txBody>
          <a:bodyPr/>
          <a:lstStyle/>
          <a:p>
            <a:r>
              <a:rPr lang="en-US" i="1" dirty="0"/>
              <a:t>S</a:t>
            </a:r>
            <a:r>
              <a:rPr lang="en-US" i="1" dirty="0" smtClean="0"/>
              <a:t>tay up with the latest news. </a:t>
            </a:r>
          </a:p>
        </p:txBody>
      </p:sp>
      <p:sp>
        <p:nvSpPr>
          <p:cNvPr id="20" name="Text Placeholder 16"/>
          <p:cNvSpPr>
            <a:spLocks noGrp="1"/>
          </p:cNvSpPr>
          <p:nvPr>
            <p:ph type="body" sz="quarter" idx="15"/>
          </p:nvPr>
        </p:nvSpPr>
        <p:spPr>
          <a:xfrm>
            <a:off x="1362075" y="1447800"/>
            <a:ext cx="3469769" cy="914400"/>
          </a:xfrm>
        </p:spPr>
        <p:txBody>
          <a:bodyPr/>
          <a:lstStyle/>
          <a:p>
            <a:r>
              <a:rPr lang="en-US" i="1" dirty="0" smtClean="0">
                <a:solidFill>
                  <a:schemeClr val="bg2"/>
                </a:solidFill>
              </a:rPr>
              <a:t>Social network providers like LinkedIn are constantly keeping up with changes in trends.</a:t>
            </a:r>
          </a:p>
        </p:txBody>
      </p:sp>
      <p:sp>
        <p:nvSpPr>
          <p:cNvPr id="17" name="Text Placeholder 16"/>
          <p:cNvSpPr>
            <a:spLocks noGrp="1"/>
          </p:cNvSpPr>
          <p:nvPr>
            <p:ph type="body" sz="quarter" idx="15"/>
          </p:nvPr>
        </p:nvSpPr>
        <p:spPr>
          <a:xfrm>
            <a:off x="685800" y="1066800"/>
            <a:ext cx="3469769" cy="346598"/>
          </a:xfrm>
        </p:spPr>
        <p:txBody>
          <a:bodyPr/>
          <a:lstStyle/>
          <a:p>
            <a:r>
              <a:rPr lang="en-US" i="1" dirty="0" smtClean="0"/>
              <a:t>Social media changes quickly. </a:t>
            </a:r>
          </a:p>
        </p:txBody>
      </p:sp>
      <p:sp>
        <p:nvSpPr>
          <p:cNvPr id="18" name="Text Placeholder 17"/>
          <p:cNvSpPr>
            <a:spLocks noGrp="1"/>
          </p:cNvSpPr>
          <p:nvPr>
            <p:ph type="body" sz="quarter" idx="16"/>
          </p:nvPr>
        </p:nvSpPr>
        <p:spPr>
          <a:xfrm>
            <a:off x="624759" y="457200"/>
            <a:ext cx="8070509" cy="381000"/>
          </a:xfrm>
        </p:spPr>
        <p:txBody>
          <a:bodyPr/>
          <a:lstStyle/>
          <a:p>
            <a:r>
              <a:rPr lang="en-US" dirty="0" smtClean="0"/>
              <a:t>Sources – Links that inspired this presentation</a:t>
            </a:r>
            <a:endParaRPr lang="en-US" dirty="0"/>
          </a:p>
        </p:txBody>
      </p:sp>
    </p:spTree>
    <p:extLst>
      <p:ext uri="{BB962C8B-B14F-4D97-AF65-F5344CB8AC3E}">
        <p14:creationId xmlns:p14="http://schemas.microsoft.com/office/powerpoint/2010/main" val="405417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10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build="p"/>
      <p:bldP spid="20" grpId="0" build="p"/>
      <p:bldP spid="1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titl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2" y="5857875"/>
            <a:ext cx="58578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2"/>
          <p:cNvSpPr txBox="1">
            <a:spLocks/>
          </p:cNvSpPr>
          <p:nvPr/>
        </p:nvSpPr>
        <p:spPr>
          <a:xfrm>
            <a:off x="1247775" y="5676900"/>
            <a:ext cx="2486025" cy="6477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endParaRPr lang="en-US" altLang="en-US" sz="1200" dirty="0" smtClean="0">
              <a:solidFill>
                <a:schemeClr val="bg1">
                  <a:lumMod val="50000"/>
                </a:schemeClr>
              </a:solidFill>
            </a:endParaRPr>
          </a:p>
          <a:p>
            <a:pPr marL="0" indent="0">
              <a:buNone/>
              <a:defRPr/>
            </a:pPr>
            <a:r>
              <a:rPr lang="en-US" altLang="en-US" sz="1050" dirty="0" smtClean="0">
                <a:solidFill>
                  <a:schemeClr val="bg1">
                    <a:lumMod val="50000"/>
                  </a:schemeClr>
                </a:solidFill>
              </a:rPr>
              <a:t>@</a:t>
            </a:r>
            <a:r>
              <a:rPr lang="en-US" altLang="en-US" sz="1050" dirty="0" err="1" smtClean="0">
                <a:solidFill>
                  <a:schemeClr val="bg1">
                    <a:lumMod val="50000"/>
                  </a:schemeClr>
                </a:solidFill>
              </a:rPr>
              <a:t>CalStateLACareerCenter</a:t>
            </a:r>
            <a:endParaRPr lang="en-US" altLang="en-US" sz="1050" dirty="0">
              <a:solidFill>
                <a:schemeClr val="bg1">
                  <a:lumMod val="50000"/>
                </a:schemeClr>
              </a:solidFill>
            </a:endParaRPr>
          </a:p>
        </p:txBody>
      </p:sp>
      <p:sp>
        <p:nvSpPr>
          <p:cNvPr id="12" name="Text Placeholder 2"/>
          <p:cNvSpPr txBox="1">
            <a:spLocks/>
          </p:cNvSpPr>
          <p:nvPr/>
        </p:nvSpPr>
        <p:spPr>
          <a:xfrm>
            <a:off x="3914775" y="5881687"/>
            <a:ext cx="2486025" cy="46831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altLang="en-US" sz="1050" dirty="0" smtClean="0">
                <a:solidFill>
                  <a:schemeClr val="bg1">
                    <a:lumMod val="50000"/>
                  </a:schemeClr>
                </a:solidFill>
              </a:rPr>
              <a:t>@</a:t>
            </a:r>
            <a:r>
              <a:rPr lang="en-US" altLang="en-US" sz="1050" dirty="0" err="1" smtClean="0">
                <a:solidFill>
                  <a:schemeClr val="bg1">
                    <a:lumMod val="50000"/>
                  </a:schemeClr>
                </a:solidFill>
              </a:rPr>
              <a:t>calstatelacdctr</a:t>
            </a:r>
            <a:endParaRPr lang="en-US" altLang="en-US" sz="1050" dirty="0">
              <a:solidFill>
                <a:schemeClr val="bg1">
                  <a:lumMod val="50000"/>
                </a:schemeClr>
              </a:solidFill>
            </a:endParaRPr>
          </a:p>
        </p:txBody>
      </p:sp>
      <p:pic>
        <p:nvPicPr>
          <p:cNvPr id="9" name="Picture 4" title="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8" y="5461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title="Twitter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6588" y="5446713"/>
            <a:ext cx="77628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title="Linked In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5406230"/>
            <a:ext cx="857252" cy="857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title="Cal State LA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0" y="1066800"/>
            <a:ext cx="3108966" cy="777242"/>
          </a:xfrm>
          <a:prstGeom prst="rect">
            <a:avLst/>
          </a:prstGeom>
        </p:spPr>
      </p:pic>
      <p:sp>
        <p:nvSpPr>
          <p:cNvPr id="13" name="TextBox 12"/>
          <p:cNvSpPr txBox="1"/>
          <p:nvPr/>
        </p:nvSpPr>
        <p:spPr>
          <a:xfrm>
            <a:off x="304800" y="5029200"/>
            <a:ext cx="5957885" cy="276999"/>
          </a:xfrm>
          <a:prstGeom prst="rect">
            <a:avLst/>
          </a:prstGeom>
          <a:noFill/>
        </p:spPr>
        <p:txBody>
          <a:bodyPr wrap="square">
            <a:spAutoFit/>
          </a:bodyPr>
          <a:lstStyle/>
          <a:p>
            <a:pPr algn="ctr">
              <a:defRPr/>
            </a:pPr>
            <a:r>
              <a:rPr lang="en-US" sz="1200" b="1" dirty="0">
                <a:solidFill>
                  <a:schemeClr val="bg1">
                    <a:lumMod val="50000"/>
                  </a:schemeClr>
                </a:solidFill>
              </a:rPr>
              <a:t>Cal State </a:t>
            </a:r>
            <a:r>
              <a:rPr lang="en-US" sz="1200" b="1" dirty="0" smtClean="0">
                <a:solidFill>
                  <a:schemeClr val="bg1">
                    <a:lumMod val="50000"/>
                  </a:schemeClr>
                </a:solidFill>
              </a:rPr>
              <a:t>LA </a:t>
            </a:r>
            <a:r>
              <a:rPr lang="en-US" sz="1200" b="1" dirty="0">
                <a:solidFill>
                  <a:schemeClr val="bg1">
                    <a:lumMod val="50000"/>
                  </a:schemeClr>
                </a:solidFill>
              </a:rPr>
              <a:t>Career Development Center | www.calstatela.edu/careercenter</a:t>
            </a:r>
          </a:p>
        </p:txBody>
      </p:sp>
      <p:sp>
        <p:nvSpPr>
          <p:cNvPr id="6" name="Text Placeholder 5"/>
          <p:cNvSpPr>
            <a:spLocks noGrp="1"/>
          </p:cNvSpPr>
          <p:nvPr>
            <p:ph type="body" sz="quarter" idx="16"/>
          </p:nvPr>
        </p:nvSpPr>
        <p:spPr>
          <a:xfrm>
            <a:off x="533400" y="3962400"/>
            <a:ext cx="5638800" cy="609600"/>
          </a:xfrm>
        </p:spPr>
        <p:txBody>
          <a:bodyPr/>
          <a:lstStyle/>
          <a:p>
            <a:r>
              <a:rPr lang="en-US" sz="3600" dirty="0" smtClean="0"/>
              <a:t>Let your resume network </a:t>
            </a:r>
            <a:r>
              <a:rPr lang="en-US" sz="2800" dirty="0" smtClean="0"/>
              <a:t>&amp; follow us online for more tips!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6" name="Text Placeholder 2"/>
          <p:cNvSpPr>
            <a:spLocks noGrp="1"/>
          </p:cNvSpPr>
          <p:nvPr>
            <p:ph type="body" idx="1"/>
          </p:nvPr>
        </p:nvSpPr>
        <p:spPr>
          <a:xfrm>
            <a:off x="457200" y="5241925"/>
            <a:ext cx="4546600" cy="458788"/>
          </a:xfrm>
        </p:spPr>
        <p:txBody>
          <a:bodyPr/>
          <a:lstStyle/>
          <a:p>
            <a:pPr algn="ctr">
              <a:defRPr/>
            </a:pPr>
            <a:r>
              <a:rPr lang="en-US" altLang="en-US" sz="1200" dirty="0" smtClean="0">
                <a:solidFill>
                  <a:schemeClr val="bg1">
                    <a:lumMod val="50000"/>
                  </a:schemeClr>
                </a:solidFill>
                <a:latin typeface="Trebuchet MS" panose="020B0603020202020204" pitchFamily="34" charset="0"/>
              </a:rPr>
              <a:t>“Sharing information in a reactive and proactive way without expecting anything immediately in return.”</a:t>
            </a:r>
          </a:p>
        </p:txBody>
      </p:sp>
      <p:pic>
        <p:nvPicPr>
          <p:cNvPr id="4103" name="Picture 5" descr="W:\Marketing\Logo\FINAL\CalStateLACDCfinal\CalLACareerCtrBlnk.png" title="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5969000"/>
            <a:ext cx="6540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pic>
        <p:nvPicPr>
          <p:cNvPr id="4100" name="Picture Placeholder 4" descr="Photo of a woman thanking Linked In" title="Photo of a woman thanking Linked 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295400"/>
            <a:ext cx="3743325" cy="449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Placeholder 4" descr="238 Million Professionals, 64% out side the U.S., 3 Million Companies, 150 plus Industries, 60 thousand college and universities alumni groups, executives from every Fortune 500 company, 30 million students and recent Grads. " title="Who uses Linked In?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2387600"/>
            <a:ext cx="3706812"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Placeholder 2"/>
          <p:cNvSpPr>
            <a:spLocks noGrp="1"/>
          </p:cNvSpPr>
          <p:nvPr>
            <p:ph type="body" idx="1"/>
          </p:nvPr>
        </p:nvSpPr>
        <p:spPr>
          <a:xfrm>
            <a:off x="457200" y="1452563"/>
            <a:ext cx="4546600" cy="814387"/>
          </a:xfrm>
        </p:spPr>
        <p:txBody>
          <a:bodyPr/>
          <a:lstStyle/>
          <a:p>
            <a:pPr algn="ctr">
              <a:defRPr/>
            </a:pPr>
            <a:r>
              <a:rPr lang="en-US" altLang="en-US" sz="2100" dirty="0" smtClean="0">
                <a:solidFill>
                  <a:schemeClr val="bg1">
                    <a:lumMod val="50000"/>
                  </a:schemeClr>
                </a:solidFill>
                <a:latin typeface="Trebuchet MS" panose="020B0603020202020204" pitchFamily="34" charset="0"/>
              </a:rPr>
              <a:t>“If you see Facebook as being about your social life, LinkedIn is the equivalent for work.”</a:t>
            </a:r>
          </a:p>
        </p:txBody>
      </p:sp>
      <p:sp>
        <p:nvSpPr>
          <p:cNvPr id="4098" name="Title 1"/>
          <p:cNvSpPr>
            <a:spLocks noGrp="1"/>
          </p:cNvSpPr>
          <p:nvPr>
            <p:ph type="title"/>
          </p:nvPr>
        </p:nvSpPr>
        <p:spPr>
          <a:xfrm>
            <a:off x="457200" y="457200"/>
            <a:ext cx="8229600" cy="685800"/>
          </a:xfrm>
        </p:spPr>
        <p:txBody>
          <a:bodyPr/>
          <a:lstStyle/>
          <a:p>
            <a:pPr>
              <a:defRPr/>
            </a:pPr>
            <a:r>
              <a:rPr lang="en-US" altLang="en-US" sz="3600" dirty="0" smtClean="0">
                <a:solidFill>
                  <a:schemeClr val="bg1">
                    <a:lumMod val="50000"/>
                  </a:schemeClr>
                </a:solidFill>
                <a:latin typeface="Trebuchet MS" panose="020B0603020202020204" pitchFamily="34" charset="0"/>
              </a:rPr>
              <a:t>The Community</a:t>
            </a:r>
          </a:p>
        </p:txBody>
      </p:sp>
    </p:spTree>
    <p:extLst>
      <p:ext uri="{BB962C8B-B14F-4D97-AF65-F5344CB8AC3E}">
        <p14:creationId xmlns:p14="http://schemas.microsoft.com/office/powerpoint/2010/main" val="391983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5" name="Rectangle 4"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pic>
        <p:nvPicPr>
          <p:cNvPr id="5123" name="Picture Placeholder 4" descr="78% of recruiters have hired through a social network. " title="infographic "/>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619250" y="877887"/>
            <a:ext cx="5832475" cy="4684713"/>
          </a:xfrm>
        </p:spPr>
      </p:pic>
    </p:spTree>
    <p:extLst>
      <p:ext uri="{BB962C8B-B14F-4D97-AF65-F5344CB8AC3E}">
        <p14:creationId xmlns:p14="http://schemas.microsoft.com/office/powerpoint/2010/main" val="4193602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0" name="Picture Placeholder 4" title="Linked In Profile"/>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076993" y="1676400"/>
            <a:ext cx="3598526" cy="351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1" name="Picture Placeholder 4" title="Linked In Profile Screenshot"/>
          <p:cNvPicPr>
            <a:picLocks noChangeAspect="1"/>
          </p:cNvPicPr>
          <p:nvPr/>
        </p:nvPicPr>
        <p:blipFill>
          <a:blip r:embed="rId4">
            <a:extLst>
              <a:ext uri="{28A0092B-C50C-407E-A947-70E740481C1C}">
                <a14:useLocalDpi xmlns:a14="http://schemas.microsoft.com/office/drawing/2010/main" val="0"/>
              </a:ext>
            </a:extLst>
          </a:blip>
          <a:srcRect l="-2" r="6229"/>
          <a:stretch>
            <a:fillRect/>
          </a:stretch>
        </p:blipFill>
        <p:spPr bwMode="auto">
          <a:xfrm rot="154639">
            <a:off x="5142505" y="3868868"/>
            <a:ext cx="1981200"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2" name="Picture Placeholder 4" title="Logo"/>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50404">
            <a:off x="6575818" y="4656539"/>
            <a:ext cx="12588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3" name="Picture 5" descr="background" title="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550" y="5969000"/>
            <a:ext cx="6540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11" name="Rectangle 10"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ontent Placeholder 1" descr="1. Create a virtual first impression. 2. Develop your personal brand. 3. Transition from student to professional. " title="what you can do on linked In"/>
          <p:cNvGraphicFramePr>
            <a:graphicFrameLocks noGrp="1"/>
          </p:cNvGraphicFramePr>
          <p:nvPr>
            <p:ph sz="half" idx="2"/>
            <p:extLst>
              <p:ext uri="{D42A27DB-BD31-4B8C-83A1-F6EECF244321}">
                <p14:modId xmlns:p14="http://schemas.microsoft.com/office/powerpoint/2010/main" val="4136651555"/>
              </p:ext>
            </p:extLst>
          </p:nvPr>
        </p:nvGraphicFramePr>
        <p:xfrm>
          <a:off x="533400" y="3581400"/>
          <a:ext cx="4392613" cy="1482724"/>
        </p:xfrm>
        <a:graphic>
          <a:graphicData uri="http://schemas.openxmlformats.org/drawingml/2006/table">
            <a:tbl>
              <a:tblPr firstRow="1" bandRow="1">
                <a:tableStyleId>{5C22544A-7EE6-4342-B048-85BDC9FD1C3A}</a:tableStyleId>
              </a:tblPr>
              <a:tblGrid>
                <a:gridCol w="4392613"/>
              </a:tblGrid>
              <a:tr h="370681">
                <a:tc>
                  <a:txBody>
                    <a:bodyPr/>
                    <a:lstStyle/>
                    <a:p>
                      <a:pPr algn="ctr"/>
                      <a:r>
                        <a:rPr lang="en-US" sz="1800" dirty="0" smtClean="0">
                          <a:latin typeface="Trebuchet MS" panose="020B0603020202020204" pitchFamily="34" charset="0"/>
                        </a:rPr>
                        <a:t>What you can do on LinkedIn</a:t>
                      </a:r>
                      <a:endParaRPr lang="en-US" sz="1800" dirty="0">
                        <a:latin typeface="Trebuchet MS" panose="020B0603020202020204" pitchFamily="34" charset="0"/>
                      </a:endParaRPr>
                    </a:p>
                  </a:txBody>
                  <a:tcPr marL="91429" marR="91429" marT="45700" marB="45700"/>
                </a:tc>
              </a:tr>
              <a:tr h="370681">
                <a:tc>
                  <a:txBody>
                    <a:bodyPr/>
                    <a:lstStyle/>
                    <a:p>
                      <a:pPr algn="ctr"/>
                      <a:r>
                        <a:rPr lang="en-US" sz="1600" dirty="0" smtClean="0">
                          <a:solidFill>
                            <a:schemeClr val="bg1">
                              <a:lumMod val="50000"/>
                            </a:schemeClr>
                          </a:solidFill>
                          <a:latin typeface="Trebuchet MS" panose="020B0603020202020204" pitchFamily="34" charset="0"/>
                        </a:rPr>
                        <a:t>1.  Create a virtual first impression</a:t>
                      </a:r>
                      <a:endParaRPr lang="en-US" sz="1600" dirty="0">
                        <a:solidFill>
                          <a:schemeClr val="bg1">
                            <a:lumMod val="50000"/>
                          </a:schemeClr>
                        </a:solidFill>
                        <a:latin typeface="Trebuchet MS" panose="020B0603020202020204" pitchFamily="34" charset="0"/>
                      </a:endParaRPr>
                    </a:p>
                  </a:txBody>
                  <a:tcPr marL="91429" marR="91429" marT="45700" marB="45700"/>
                </a:tc>
              </a:tr>
              <a:tr h="370681">
                <a:tc>
                  <a:txBody>
                    <a:bodyPr/>
                    <a:lstStyle/>
                    <a:p>
                      <a:pPr algn="ctr"/>
                      <a:r>
                        <a:rPr lang="en-US" sz="1600" baseline="0" dirty="0" smtClean="0">
                          <a:solidFill>
                            <a:schemeClr val="bg1">
                              <a:lumMod val="50000"/>
                            </a:schemeClr>
                          </a:solidFill>
                          <a:latin typeface="Trebuchet MS" panose="020B0603020202020204" pitchFamily="34" charset="0"/>
                        </a:rPr>
                        <a:t>2.  Develop your personal brand</a:t>
                      </a:r>
                      <a:endParaRPr lang="en-US" sz="1600" dirty="0">
                        <a:solidFill>
                          <a:schemeClr val="bg1">
                            <a:lumMod val="50000"/>
                          </a:schemeClr>
                        </a:solidFill>
                        <a:latin typeface="Trebuchet MS" panose="020B0603020202020204" pitchFamily="34" charset="0"/>
                      </a:endParaRPr>
                    </a:p>
                  </a:txBody>
                  <a:tcPr marL="91429" marR="91429" marT="45700" marB="45700"/>
                </a:tc>
              </a:tr>
              <a:tr h="370681">
                <a:tc>
                  <a:txBody>
                    <a:bodyPr/>
                    <a:lstStyle/>
                    <a:p>
                      <a:pPr algn="ctr"/>
                      <a:r>
                        <a:rPr lang="en-US" sz="1600" dirty="0" smtClean="0">
                          <a:solidFill>
                            <a:schemeClr val="bg1">
                              <a:lumMod val="50000"/>
                            </a:schemeClr>
                          </a:solidFill>
                          <a:latin typeface="Trebuchet MS" panose="020B0603020202020204" pitchFamily="34" charset="0"/>
                        </a:rPr>
                        <a:t>3.  Transition from</a:t>
                      </a:r>
                      <a:r>
                        <a:rPr lang="en-US" sz="1600" baseline="0" dirty="0" smtClean="0">
                          <a:solidFill>
                            <a:schemeClr val="bg1">
                              <a:lumMod val="50000"/>
                            </a:schemeClr>
                          </a:solidFill>
                          <a:latin typeface="Trebuchet MS" panose="020B0603020202020204" pitchFamily="34" charset="0"/>
                        </a:rPr>
                        <a:t> student to professional</a:t>
                      </a:r>
                      <a:endParaRPr lang="en-US" sz="1600" dirty="0">
                        <a:solidFill>
                          <a:schemeClr val="bg1">
                            <a:lumMod val="50000"/>
                          </a:schemeClr>
                        </a:solidFill>
                        <a:latin typeface="Trebuchet MS" panose="020B0603020202020204" pitchFamily="34" charset="0"/>
                      </a:endParaRPr>
                    </a:p>
                  </a:txBody>
                  <a:tcPr marL="91429" marR="91429" marT="45700" marB="45700"/>
                </a:tc>
              </a:tr>
            </a:tbl>
          </a:graphicData>
        </a:graphic>
      </p:graphicFrame>
      <p:sp>
        <p:nvSpPr>
          <p:cNvPr id="12" name="TextBox 11"/>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
        <p:nvSpPr>
          <p:cNvPr id="4099" name="Text Placeholder 2"/>
          <p:cNvSpPr>
            <a:spLocks noGrp="1"/>
          </p:cNvSpPr>
          <p:nvPr>
            <p:ph type="body" idx="1"/>
          </p:nvPr>
        </p:nvSpPr>
        <p:spPr>
          <a:xfrm>
            <a:off x="482600" y="1447800"/>
            <a:ext cx="4546600" cy="1609725"/>
          </a:xfrm>
        </p:spPr>
        <p:txBody>
          <a:bodyPr/>
          <a:lstStyle/>
          <a:p>
            <a:pPr algn="ctr">
              <a:defRPr/>
            </a:pPr>
            <a:r>
              <a:rPr lang="en-US" altLang="en-US" sz="1800" dirty="0" smtClean="0">
                <a:solidFill>
                  <a:schemeClr val="bg1">
                    <a:lumMod val="50000"/>
                  </a:schemeClr>
                </a:solidFill>
                <a:latin typeface="Trebuchet MS" panose="020B0603020202020204" pitchFamily="34" charset="0"/>
              </a:rPr>
              <a:t>“It’s no longer enough to simply have a solid resume. Students now need a professional online presence.”</a:t>
            </a:r>
          </a:p>
          <a:p>
            <a:pPr algn="ctr">
              <a:defRPr/>
            </a:pPr>
            <a:r>
              <a:rPr lang="en-US" altLang="en-US" sz="1200" dirty="0" smtClean="0">
                <a:solidFill>
                  <a:schemeClr val="bg1">
                    <a:lumMod val="50000"/>
                  </a:schemeClr>
                </a:solidFill>
                <a:latin typeface="Trebuchet MS" panose="020B0603020202020204" pitchFamily="34" charset="0"/>
              </a:rPr>
              <a:t>- Holly Paul, Former U.S. Recruiting Leader, PricewaterhouseCoopers</a:t>
            </a:r>
          </a:p>
        </p:txBody>
      </p:sp>
      <p:sp>
        <p:nvSpPr>
          <p:cNvPr id="10" name="Title 1"/>
          <p:cNvSpPr>
            <a:spLocks noGrp="1"/>
          </p:cNvSpPr>
          <p:nvPr>
            <p:ph type="title"/>
          </p:nvPr>
        </p:nvSpPr>
        <p:spPr>
          <a:xfrm>
            <a:off x="417513" y="533400"/>
            <a:ext cx="8229600" cy="738187"/>
          </a:xfrm>
        </p:spPr>
        <p:txBody>
          <a:bodyPr/>
          <a:lstStyle/>
          <a:p>
            <a:pPr>
              <a:defRPr/>
            </a:pPr>
            <a:r>
              <a:rPr lang="en-US" altLang="en-US" sz="3600" dirty="0" smtClean="0">
                <a:solidFill>
                  <a:schemeClr val="bg1">
                    <a:lumMod val="50000"/>
                  </a:schemeClr>
                </a:solidFill>
                <a:latin typeface="Trebuchet MS" panose="020B0603020202020204" pitchFamily="34" charset="0"/>
              </a:rPr>
              <a:t>Your Online Presence</a:t>
            </a:r>
          </a:p>
        </p:txBody>
      </p:sp>
    </p:spTree>
    <p:extLst>
      <p:ext uri="{BB962C8B-B14F-4D97-AF65-F5344CB8AC3E}">
        <p14:creationId xmlns:p14="http://schemas.microsoft.com/office/powerpoint/2010/main" val="38800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4" name="Picture Placeholder 4" title="Linked In Log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676400"/>
            <a:ext cx="3598863"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Placeholder 4" descr="Job Postings" title="Linked In Screensh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80836">
            <a:off x="5289550" y="4086225"/>
            <a:ext cx="28575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Placeholder 4" title="Woman Holding happy sig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3835400"/>
            <a:ext cx="1512888" cy="159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7" name="Picture 5" descr="background" title="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5969000"/>
            <a:ext cx="6540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11" name="Rectangle 10"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graphicFrame>
        <p:nvGraphicFramePr>
          <p:cNvPr id="2" name="Content Placeholder 1" descr="4. Explore different career paths, 5. Connect with Companies, 6. Find an apply to jobs an internships. " title="what can you do on Linked In"/>
          <p:cNvGraphicFramePr>
            <a:graphicFrameLocks noGrp="1"/>
          </p:cNvGraphicFramePr>
          <p:nvPr>
            <p:ph sz="half" idx="2"/>
            <p:extLst>
              <p:ext uri="{D42A27DB-BD31-4B8C-83A1-F6EECF244321}">
                <p14:modId xmlns:p14="http://schemas.microsoft.com/office/powerpoint/2010/main" val="1586020434"/>
              </p:ext>
            </p:extLst>
          </p:nvPr>
        </p:nvGraphicFramePr>
        <p:xfrm>
          <a:off x="533400" y="3733800"/>
          <a:ext cx="4392613" cy="1482724"/>
        </p:xfrm>
        <a:graphic>
          <a:graphicData uri="http://schemas.openxmlformats.org/drawingml/2006/table">
            <a:tbl>
              <a:tblPr firstRow="1" bandRow="1">
                <a:tableStyleId>{5C22544A-7EE6-4342-B048-85BDC9FD1C3A}</a:tableStyleId>
              </a:tblPr>
              <a:tblGrid>
                <a:gridCol w="4392613"/>
              </a:tblGrid>
              <a:tr h="370681">
                <a:tc>
                  <a:txBody>
                    <a:bodyPr/>
                    <a:lstStyle/>
                    <a:p>
                      <a:pPr algn="ctr"/>
                      <a:r>
                        <a:rPr lang="en-US" sz="1800" dirty="0" smtClean="0">
                          <a:latin typeface="Trebuchet MS" panose="020B0603020202020204" pitchFamily="34" charset="0"/>
                        </a:rPr>
                        <a:t>What you can do on LinkedIn</a:t>
                      </a:r>
                      <a:endParaRPr lang="en-US" sz="1800" dirty="0">
                        <a:latin typeface="Trebuchet MS" panose="020B0603020202020204" pitchFamily="34" charset="0"/>
                      </a:endParaRPr>
                    </a:p>
                  </a:txBody>
                  <a:tcPr marL="91429" marR="91429" marT="45700" marB="45700"/>
                </a:tc>
              </a:tr>
              <a:tr h="370681">
                <a:tc>
                  <a:txBody>
                    <a:bodyPr/>
                    <a:lstStyle/>
                    <a:p>
                      <a:pPr algn="ctr"/>
                      <a:r>
                        <a:rPr lang="en-US" sz="1600" dirty="0" smtClean="0">
                          <a:solidFill>
                            <a:schemeClr val="bg1">
                              <a:lumMod val="50000"/>
                            </a:schemeClr>
                          </a:solidFill>
                          <a:latin typeface="Trebuchet MS" panose="020B0603020202020204" pitchFamily="34" charset="0"/>
                        </a:rPr>
                        <a:t>4.  Explore</a:t>
                      </a:r>
                      <a:r>
                        <a:rPr lang="en-US" sz="1600" baseline="0" dirty="0" smtClean="0">
                          <a:solidFill>
                            <a:schemeClr val="bg1">
                              <a:lumMod val="50000"/>
                            </a:schemeClr>
                          </a:solidFill>
                          <a:latin typeface="Trebuchet MS" panose="020B0603020202020204" pitchFamily="34" charset="0"/>
                        </a:rPr>
                        <a:t> different career paths</a:t>
                      </a:r>
                      <a:endParaRPr lang="en-US" sz="1600" dirty="0">
                        <a:solidFill>
                          <a:schemeClr val="bg1">
                            <a:lumMod val="50000"/>
                          </a:schemeClr>
                        </a:solidFill>
                        <a:latin typeface="Trebuchet MS" panose="020B0603020202020204" pitchFamily="34" charset="0"/>
                      </a:endParaRPr>
                    </a:p>
                  </a:txBody>
                  <a:tcPr marL="91429" marR="91429" marT="45700" marB="45700"/>
                </a:tc>
              </a:tr>
              <a:tr h="370681">
                <a:tc>
                  <a:txBody>
                    <a:bodyPr/>
                    <a:lstStyle/>
                    <a:p>
                      <a:pPr algn="ctr"/>
                      <a:r>
                        <a:rPr lang="en-US" sz="1600" dirty="0" smtClean="0">
                          <a:solidFill>
                            <a:schemeClr val="bg1">
                              <a:lumMod val="50000"/>
                            </a:schemeClr>
                          </a:solidFill>
                          <a:latin typeface="Trebuchet MS" panose="020B0603020202020204" pitchFamily="34" charset="0"/>
                        </a:rPr>
                        <a:t>5.</a:t>
                      </a:r>
                      <a:r>
                        <a:rPr lang="en-US" sz="1600" baseline="0" dirty="0" smtClean="0">
                          <a:solidFill>
                            <a:schemeClr val="bg1">
                              <a:lumMod val="50000"/>
                            </a:schemeClr>
                          </a:solidFill>
                          <a:latin typeface="Trebuchet MS" panose="020B0603020202020204" pitchFamily="34" charset="0"/>
                        </a:rPr>
                        <a:t>  </a:t>
                      </a:r>
                      <a:r>
                        <a:rPr lang="en-US" sz="1600" dirty="0" smtClean="0">
                          <a:solidFill>
                            <a:schemeClr val="bg1">
                              <a:lumMod val="50000"/>
                            </a:schemeClr>
                          </a:solidFill>
                          <a:latin typeface="Trebuchet MS" panose="020B0603020202020204" pitchFamily="34" charset="0"/>
                        </a:rPr>
                        <a:t>Connect with companies</a:t>
                      </a:r>
                      <a:endParaRPr lang="en-US" sz="1600" dirty="0">
                        <a:solidFill>
                          <a:schemeClr val="bg1">
                            <a:lumMod val="50000"/>
                          </a:schemeClr>
                        </a:solidFill>
                        <a:latin typeface="Trebuchet MS" panose="020B0603020202020204" pitchFamily="34" charset="0"/>
                      </a:endParaRPr>
                    </a:p>
                  </a:txBody>
                  <a:tcPr marL="91429" marR="91429" marT="45700" marB="45700"/>
                </a:tc>
              </a:tr>
              <a:tr h="370681">
                <a:tc>
                  <a:txBody>
                    <a:bodyPr/>
                    <a:lstStyle/>
                    <a:p>
                      <a:pPr algn="ctr"/>
                      <a:r>
                        <a:rPr lang="en-US" sz="1600" dirty="0" smtClean="0">
                          <a:solidFill>
                            <a:schemeClr val="bg1">
                              <a:lumMod val="50000"/>
                            </a:schemeClr>
                          </a:solidFill>
                          <a:latin typeface="Trebuchet MS" panose="020B0603020202020204" pitchFamily="34" charset="0"/>
                        </a:rPr>
                        <a:t>6.  Find</a:t>
                      </a:r>
                      <a:r>
                        <a:rPr lang="en-US" sz="1600" baseline="0" dirty="0" smtClean="0">
                          <a:solidFill>
                            <a:schemeClr val="bg1">
                              <a:lumMod val="50000"/>
                            </a:schemeClr>
                          </a:solidFill>
                          <a:latin typeface="Trebuchet MS" panose="020B0603020202020204" pitchFamily="34" charset="0"/>
                        </a:rPr>
                        <a:t> and apply to jobs and internships</a:t>
                      </a:r>
                      <a:endParaRPr lang="en-US" sz="1600" dirty="0">
                        <a:solidFill>
                          <a:schemeClr val="bg1">
                            <a:lumMod val="50000"/>
                          </a:schemeClr>
                        </a:solidFill>
                        <a:latin typeface="Trebuchet MS" panose="020B0603020202020204" pitchFamily="34" charset="0"/>
                      </a:endParaRPr>
                    </a:p>
                  </a:txBody>
                  <a:tcPr marL="91429" marR="91429" marT="45700" marB="45700"/>
                </a:tc>
              </a:tr>
            </a:tbl>
          </a:graphicData>
        </a:graphic>
      </p:graphicFrame>
      <p:sp>
        <p:nvSpPr>
          <p:cNvPr id="7" name="Text Placeholder 2"/>
          <p:cNvSpPr>
            <a:spLocks noGrp="1"/>
          </p:cNvSpPr>
          <p:nvPr>
            <p:ph type="body" idx="1"/>
          </p:nvPr>
        </p:nvSpPr>
        <p:spPr>
          <a:xfrm>
            <a:off x="381000" y="1524000"/>
            <a:ext cx="4546600" cy="1677987"/>
          </a:xfrm>
        </p:spPr>
        <p:txBody>
          <a:bodyPr/>
          <a:lstStyle/>
          <a:p>
            <a:pPr algn="ctr">
              <a:defRPr/>
            </a:pPr>
            <a:r>
              <a:rPr lang="en-US" altLang="en-US" sz="1800" dirty="0" smtClean="0">
                <a:solidFill>
                  <a:schemeClr val="bg1">
                    <a:lumMod val="50000"/>
                  </a:schemeClr>
                </a:solidFill>
                <a:latin typeface="Trebuchet MS" panose="020B0603020202020204" pitchFamily="34" charset="0"/>
              </a:rPr>
              <a:t>If you’re active on LinkedIn as a college student, “you may be able to be identified as a college student and as a potential candidate, passively.”</a:t>
            </a:r>
          </a:p>
          <a:p>
            <a:pPr algn="ctr">
              <a:defRPr/>
            </a:pPr>
            <a:r>
              <a:rPr lang="en-US" altLang="en-US" sz="1200" dirty="0" smtClean="0">
                <a:solidFill>
                  <a:schemeClr val="bg1">
                    <a:lumMod val="50000"/>
                  </a:schemeClr>
                </a:solidFill>
                <a:latin typeface="Trebuchet MS" panose="020B0603020202020204" pitchFamily="34" charset="0"/>
              </a:rPr>
              <a:t>- Nicole Williams, LinkedIn’s Career Expert and founder of WORKS by Nicole Williams</a:t>
            </a:r>
          </a:p>
        </p:txBody>
      </p:sp>
      <p:sp>
        <p:nvSpPr>
          <p:cNvPr id="10" name="Title 1"/>
          <p:cNvSpPr>
            <a:spLocks noGrp="1"/>
          </p:cNvSpPr>
          <p:nvPr>
            <p:ph type="title"/>
          </p:nvPr>
        </p:nvSpPr>
        <p:spPr>
          <a:xfrm>
            <a:off x="457200" y="557213"/>
            <a:ext cx="8229600" cy="661987"/>
          </a:xfrm>
        </p:spPr>
        <p:txBody>
          <a:bodyPr/>
          <a:lstStyle/>
          <a:p>
            <a:pPr>
              <a:defRPr/>
            </a:pPr>
            <a:r>
              <a:rPr lang="en-US" altLang="en-US" sz="3600" dirty="0" smtClean="0">
                <a:solidFill>
                  <a:schemeClr val="bg1">
                    <a:lumMod val="50000"/>
                  </a:schemeClr>
                </a:solidFill>
                <a:latin typeface="Trebuchet MS" panose="020B0603020202020204" pitchFamily="34" charset="0"/>
              </a:rPr>
              <a:t>Your Career Path</a:t>
            </a:r>
          </a:p>
        </p:txBody>
      </p:sp>
    </p:spTree>
    <p:extLst>
      <p:ext uri="{BB962C8B-B14F-4D97-AF65-F5344CB8AC3E}">
        <p14:creationId xmlns:p14="http://schemas.microsoft.com/office/powerpoint/2010/main" val="150814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8" name="Picture Placeholder 4" title="man smiling holding his phon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830388"/>
            <a:ext cx="3598863"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9" name="Picture Placeholder 4" title="linked in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125" y="4019550"/>
            <a:ext cx="210343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0" name="Picture Placeholder 4" title="linked in Log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81399">
            <a:off x="7327900" y="3989388"/>
            <a:ext cx="104775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1" name="Picture 5" descr="background" title="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5949950"/>
            <a:ext cx="6540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11" name="Rectangle 10"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graphicFrame>
        <p:nvGraphicFramePr>
          <p:cNvPr id="2" name="Content Placeholder 1" descr="7. Connect with alumni, 8. Establish a professional support network, 9. participate in professional organizations. " title="what can you do on linkedn in"/>
          <p:cNvGraphicFramePr>
            <a:graphicFrameLocks noGrp="1"/>
          </p:cNvGraphicFramePr>
          <p:nvPr>
            <p:ph sz="half" idx="2"/>
            <p:extLst>
              <p:ext uri="{D42A27DB-BD31-4B8C-83A1-F6EECF244321}">
                <p14:modId xmlns:p14="http://schemas.microsoft.com/office/powerpoint/2010/main" val="2448036674"/>
              </p:ext>
            </p:extLst>
          </p:nvPr>
        </p:nvGraphicFramePr>
        <p:xfrm>
          <a:off x="533400" y="3851276"/>
          <a:ext cx="4392613" cy="1482724"/>
        </p:xfrm>
        <a:graphic>
          <a:graphicData uri="http://schemas.openxmlformats.org/drawingml/2006/table">
            <a:tbl>
              <a:tblPr firstRow="1" bandRow="1">
                <a:tableStyleId>{5C22544A-7EE6-4342-B048-85BDC9FD1C3A}</a:tableStyleId>
              </a:tblPr>
              <a:tblGrid>
                <a:gridCol w="4392613"/>
              </a:tblGrid>
              <a:tr h="370681">
                <a:tc>
                  <a:txBody>
                    <a:bodyPr/>
                    <a:lstStyle/>
                    <a:p>
                      <a:pPr algn="ctr"/>
                      <a:r>
                        <a:rPr lang="en-US" sz="1800" dirty="0" smtClean="0">
                          <a:latin typeface="Trebuchet MS" panose="020B0603020202020204" pitchFamily="34" charset="0"/>
                        </a:rPr>
                        <a:t>What you can do on LinkedIn</a:t>
                      </a:r>
                      <a:endParaRPr lang="en-US" sz="1800" dirty="0">
                        <a:latin typeface="Trebuchet MS" panose="020B0603020202020204" pitchFamily="34" charset="0"/>
                      </a:endParaRPr>
                    </a:p>
                  </a:txBody>
                  <a:tcPr marL="91429" marR="91429" marT="45700" marB="45700"/>
                </a:tc>
              </a:tr>
              <a:tr h="370681">
                <a:tc>
                  <a:txBody>
                    <a:bodyPr/>
                    <a:lstStyle/>
                    <a:p>
                      <a:pPr algn="ctr"/>
                      <a:r>
                        <a:rPr lang="en-US" sz="1600" dirty="0" smtClean="0">
                          <a:solidFill>
                            <a:schemeClr val="bg1">
                              <a:lumMod val="50000"/>
                            </a:schemeClr>
                          </a:solidFill>
                          <a:latin typeface="Trebuchet MS" panose="020B0603020202020204" pitchFamily="34" charset="0"/>
                        </a:rPr>
                        <a:t>7.  Connect with</a:t>
                      </a:r>
                      <a:r>
                        <a:rPr lang="en-US" sz="1600" baseline="0" dirty="0" smtClean="0">
                          <a:solidFill>
                            <a:schemeClr val="bg1">
                              <a:lumMod val="50000"/>
                            </a:schemeClr>
                          </a:solidFill>
                          <a:latin typeface="Trebuchet MS" panose="020B0603020202020204" pitchFamily="34" charset="0"/>
                        </a:rPr>
                        <a:t> alumni</a:t>
                      </a:r>
                      <a:endParaRPr lang="en-US" sz="1600" dirty="0">
                        <a:solidFill>
                          <a:schemeClr val="bg1">
                            <a:lumMod val="50000"/>
                          </a:schemeClr>
                        </a:solidFill>
                        <a:latin typeface="Trebuchet MS" panose="020B0603020202020204" pitchFamily="34" charset="0"/>
                      </a:endParaRPr>
                    </a:p>
                  </a:txBody>
                  <a:tcPr marL="91429" marR="91429" marT="45700" marB="45700"/>
                </a:tc>
              </a:tr>
              <a:tr h="370681">
                <a:tc>
                  <a:txBody>
                    <a:bodyPr/>
                    <a:lstStyle/>
                    <a:p>
                      <a:pPr algn="ctr"/>
                      <a:r>
                        <a:rPr lang="en-US" sz="1600" dirty="0" smtClean="0">
                          <a:solidFill>
                            <a:schemeClr val="bg1">
                              <a:lumMod val="50000"/>
                            </a:schemeClr>
                          </a:solidFill>
                          <a:latin typeface="Trebuchet MS" panose="020B0603020202020204" pitchFamily="34" charset="0"/>
                        </a:rPr>
                        <a:t>8.  Establish</a:t>
                      </a:r>
                      <a:r>
                        <a:rPr lang="en-US" sz="1600" baseline="0" dirty="0" smtClean="0">
                          <a:solidFill>
                            <a:schemeClr val="bg1">
                              <a:lumMod val="50000"/>
                            </a:schemeClr>
                          </a:solidFill>
                          <a:latin typeface="Trebuchet MS" panose="020B0603020202020204" pitchFamily="34" charset="0"/>
                        </a:rPr>
                        <a:t> a professional support network</a:t>
                      </a:r>
                      <a:endParaRPr lang="en-US" sz="1600" dirty="0">
                        <a:solidFill>
                          <a:schemeClr val="bg1">
                            <a:lumMod val="50000"/>
                          </a:schemeClr>
                        </a:solidFill>
                        <a:latin typeface="Trebuchet MS" panose="020B0603020202020204" pitchFamily="34" charset="0"/>
                      </a:endParaRPr>
                    </a:p>
                  </a:txBody>
                  <a:tcPr marL="91429" marR="91429" marT="45700" marB="45700"/>
                </a:tc>
              </a:tr>
              <a:tr h="370681">
                <a:tc>
                  <a:txBody>
                    <a:bodyPr/>
                    <a:lstStyle/>
                    <a:p>
                      <a:pPr algn="ctr"/>
                      <a:r>
                        <a:rPr lang="en-US" sz="1600" dirty="0" smtClean="0">
                          <a:solidFill>
                            <a:schemeClr val="bg1">
                              <a:lumMod val="50000"/>
                            </a:schemeClr>
                          </a:solidFill>
                          <a:latin typeface="Trebuchet MS" panose="020B0603020202020204" pitchFamily="34" charset="0"/>
                        </a:rPr>
                        <a:t>9.  Participate in professional</a:t>
                      </a:r>
                      <a:r>
                        <a:rPr lang="en-US" sz="1600" baseline="0" dirty="0" smtClean="0">
                          <a:solidFill>
                            <a:schemeClr val="bg1">
                              <a:lumMod val="50000"/>
                            </a:schemeClr>
                          </a:solidFill>
                          <a:latin typeface="Trebuchet MS" panose="020B0603020202020204" pitchFamily="34" charset="0"/>
                        </a:rPr>
                        <a:t> organizations</a:t>
                      </a:r>
                      <a:endParaRPr lang="en-US" sz="1600" dirty="0">
                        <a:solidFill>
                          <a:schemeClr val="bg1">
                            <a:lumMod val="50000"/>
                          </a:schemeClr>
                        </a:solidFill>
                        <a:latin typeface="Trebuchet MS" panose="020B0603020202020204" pitchFamily="34" charset="0"/>
                      </a:endParaRPr>
                    </a:p>
                  </a:txBody>
                  <a:tcPr marL="91429" marR="91429" marT="45700" marB="45700"/>
                </a:tc>
              </a:tr>
            </a:tbl>
          </a:graphicData>
        </a:graphic>
      </p:graphicFrame>
      <p:sp>
        <p:nvSpPr>
          <p:cNvPr id="4099" name="Text Placeholder 2"/>
          <p:cNvSpPr>
            <a:spLocks noGrp="1"/>
          </p:cNvSpPr>
          <p:nvPr>
            <p:ph type="body" idx="1"/>
          </p:nvPr>
        </p:nvSpPr>
        <p:spPr>
          <a:xfrm>
            <a:off x="457200" y="1676400"/>
            <a:ext cx="4470400" cy="1687513"/>
          </a:xfrm>
        </p:spPr>
        <p:txBody>
          <a:bodyPr/>
          <a:lstStyle/>
          <a:p>
            <a:pPr algn="ctr">
              <a:defRPr/>
            </a:pPr>
            <a:r>
              <a:rPr lang="en-US" altLang="en-US" sz="1800" dirty="0" smtClean="0">
                <a:solidFill>
                  <a:schemeClr val="bg1">
                    <a:lumMod val="50000"/>
                  </a:schemeClr>
                </a:solidFill>
                <a:latin typeface="Trebuchet MS" panose="020B0603020202020204" pitchFamily="34" charset="0"/>
              </a:rPr>
              <a:t>“Those few who start developing their LinkedIn network early </a:t>
            </a:r>
            <a:br>
              <a:rPr lang="en-US" altLang="en-US" sz="1800" dirty="0" smtClean="0">
                <a:solidFill>
                  <a:schemeClr val="bg1">
                    <a:lumMod val="50000"/>
                  </a:schemeClr>
                </a:solidFill>
                <a:latin typeface="Trebuchet MS" panose="020B0603020202020204" pitchFamily="34" charset="0"/>
              </a:rPr>
            </a:br>
            <a:r>
              <a:rPr lang="en-US" altLang="en-US" sz="1800" dirty="0" smtClean="0">
                <a:solidFill>
                  <a:schemeClr val="bg1">
                    <a:lumMod val="50000"/>
                  </a:schemeClr>
                </a:solidFill>
                <a:latin typeface="Trebuchet MS" panose="020B0603020202020204" pitchFamily="34" charset="0"/>
              </a:rPr>
              <a:t>have a distinct advantage when it’s time to apply for colleges, awards, grad school, internships and jobs.”</a:t>
            </a:r>
          </a:p>
        </p:txBody>
      </p:sp>
      <p:sp>
        <p:nvSpPr>
          <p:cNvPr id="10" name="Title 1"/>
          <p:cNvSpPr>
            <a:spLocks noGrp="1"/>
          </p:cNvSpPr>
          <p:nvPr>
            <p:ph type="title"/>
          </p:nvPr>
        </p:nvSpPr>
        <p:spPr>
          <a:xfrm>
            <a:off x="457200" y="557213"/>
            <a:ext cx="8229600" cy="738187"/>
          </a:xfrm>
        </p:spPr>
        <p:txBody>
          <a:bodyPr/>
          <a:lstStyle/>
          <a:p>
            <a:pPr>
              <a:defRPr/>
            </a:pPr>
            <a:r>
              <a:rPr lang="en-US" altLang="en-US" sz="3600" dirty="0" smtClean="0">
                <a:solidFill>
                  <a:schemeClr val="bg1">
                    <a:lumMod val="50000"/>
                  </a:schemeClr>
                </a:solidFill>
                <a:latin typeface="Trebuchet MS" panose="020B0603020202020204" pitchFamily="34" charset="0"/>
              </a:rPr>
              <a:t>Your Professional Network</a:t>
            </a:r>
          </a:p>
        </p:txBody>
      </p:sp>
    </p:spTree>
    <p:extLst>
      <p:ext uri="{BB962C8B-B14F-4D97-AF65-F5344CB8AC3E}">
        <p14:creationId xmlns:p14="http://schemas.microsoft.com/office/powerpoint/2010/main" val="19347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2" name="Picture Placeholder 4" descr="linked in profile screenshot" title="linked In "/>
          <p:cNvPicPr>
            <a:picLocks noChangeAspect="1"/>
          </p:cNvPicPr>
          <p:nvPr/>
        </p:nvPicPr>
        <p:blipFill>
          <a:blip r:embed="rId2">
            <a:extLst>
              <a:ext uri="{28A0092B-C50C-407E-A947-70E740481C1C}">
                <a14:useLocalDpi xmlns:a14="http://schemas.microsoft.com/office/drawing/2010/main" val="0"/>
              </a:ext>
            </a:extLst>
          </a:blip>
          <a:srcRect b="80763"/>
          <a:stretch>
            <a:fillRect/>
          </a:stretch>
        </p:blipFill>
        <p:spPr bwMode="auto">
          <a:xfrm>
            <a:off x="5153025" y="1614487"/>
            <a:ext cx="3490913"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3" name="Picture 5" descr="background" titl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5969000"/>
            <a:ext cx="6540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8" name="Rectangle 7"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graphicFrame>
        <p:nvGraphicFramePr>
          <p:cNvPr id="2" name="Content Placeholder 1" descr="10. follow industry leaders, 11. stay up to daye with the latest industry trends and issues, 12. be in the know about company news. " title="what can you do on linked in"/>
          <p:cNvGraphicFramePr>
            <a:graphicFrameLocks noGrp="1"/>
          </p:cNvGraphicFramePr>
          <p:nvPr>
            <p:ph sz="half" idx="2"/>
            <p:extLst>
              <p:ext uri="{D42A27DB-BD31-4B8C-83A1-F6EECF244321}">
                <p14:modId xmlns:p14="http://schemas.microsoft.com/office/powerpoint/2010/main" val="1834379002"/>
              </p:ext>
            </p:extLst>
          </p:nvPr>
        </p:nvGraphicFramePr>
        <p:xfrm>
          <a:off x="533400" y="3733800"/>
          <a:ext cx="4392613" cy="1692412"/>
        </p:xfrm>
        <a:graphic>
          <a:graphicData uri="http://schemas.openxmlformats.org/drawingml/2006/table">
            <a:tbl>
              <a:tblPr firstRow="1" bandRow="1">
                <a:tableStyleId>{5C22544A-7EE6-4342-B048-85BDC9FD1C3A}</a:tableStyleId>
              </a:tblPr>
              <a:tblGrid>
                <a:gridCol w="4392613"/>
              </a:tblGrid>
              <a:tr h="371078">
                <a:tc>
                  <a:txBody>
                    <a:bodyPr/>
                    <a:lstStyle/>
                    <a:p>
                      <a:pPr algn="ctr"/>
                      <a:r>
                        <a:rPr lang="en-US" sz="1800" dirty="0" smtClean="0">
                          <a:latin typeface="Trebuchet MS" panose="020B0603020202020204" pitchFamily="34" charset="0"/>
                        </a:rPr>
                        <a:t>What you can do on LinkedIn</a:t>
                      </a:r>
                      <a:endParaRPr lang="en-US" sz="1800" dirty="0">
                        <a:latin typeface="Trebuchet MS" panose="020B0603020202020204" pitchFamily="34" charset="0"/>
                      </a:endParaRPr>
                    </a:p>
                  </a:txBody>
                  <a:tcPr marL="91429" marR="91429" marT="45749" marB="45749"/>
                </a:tc>
              </a:tr>
              <a:tr h="371078">
                <a:tc>
                  <a:txBody>
                    <a:bodyPr/>
                    <a:lstStyle/>
                    <a:p>
                      <a:pPr algn="ctr"/>
                      <a:r>
                        <a:rPr lang="en-US" sz="1600" dirty="0" smtClean="0">
                          <a:solidFill>
                            <a:schemeClr val="bg1">
                              <a:lumMod val="50000"/>
                            </a:schemeClr>
                          </a:solidFill>
                          <a:latin typeface="Trebuchet MS" panose="020B0603020202020204" pitchFamily="34" charset="0"/>
                        </a:rPr>
                        <a:t>10.  Follow industry</a:t>
                      </a:r>
                      <a:r>
                        <a:rPr lang="en-US" sz="1600" baseline="0" dirty="0" smtClean="0">
                          <a:solidFill>
                            <a:schemeClr val="bg1">
                              <a:lumMod val="50000"/>
                            </a:schemeClr>
                          </a:solidFill>
                          <a:latin typeface="Trebuchet MS" panose="020B0603020202020204" pitchFamily="34" charset="0"/>
                        </a:rPr>
                        <a:t> leaders</a:t>
                      </a:r>
                      <a:endParaRPr lang="en-US" sz="1600" dirty="0">
                        <a:solidFill>
                          <a:schemeClr val="bg1">
                            <a:lumMod val="50000"/>
                          </a:schemeClr>
                        </a:solidFill>
                        <a:latin typeface="Trebuchet MS" panose="020B0603020202020204" pitchFamily="34" charset="0"/>
                      </a:endParaRPr>
                    </a:p>
                  </a:txBody>
                  <a:tcPr marL="91429" marR="91429" marT="45749" marB="45749"/>
                </a:tc>
              </a:tr>
              <a:tr h="371078">
                <a:tc>
                  <a:txBody>
                    <a:bodyPr/>
                    <a:lstStyle/>
                    <a:p>
                      <a:pPr algn="ctr"/>
                      <a:r>
                        <a:rPr lang="en-US" sz="1600" dirty="0" smtClean="0">
                          <a:solidFill>
                            <a:schemeClr val="bg1">
                              <a:lumMod val="50000"/>
                            </a:schemeClr>
                          </a:solidFill>
                          <a:latin typeface="Trebuchet MS" panose="020B0603020202020204" pitchFamily="34" charset="0"/>
                        </a:rPr>
                        <a:t>11.  Stay</a:t>
                      </a:r>
                      <a:r>
                        <a:rPr lang="en-US" sz="1600" baseline="0" dirty="0" smtClean="0">
                          <a:solidFill>
                            <a:schemeClr val="bg1">
                              <a:lumMod val="50000"/>
                            </a:schemeClr>
                          </a:solidFill>
                          <a:latin typeface="Trebuchet MS" panose="020B0603020202020204" pitchFamily="34" charset="0"/>
                        </a:rPr>
                        <a:t> up-to-date with</a:t>
                      </a:r>
                      <a:r>
                        <a:rPr lang="en-US" sz="1600" dirty="0" smtClean="0">
                          <a:solidFill>
                            <a:schemeClr val="bg1">
                              <a:lumMod val="50000"/>
                            </a:schemeClr>
                          </a:solidFill>
                          <a:latin typeface="Trebuchet MS" panose="020B0603020202020204" pitchFamily="34" charset="0"/>
                        </a:rPr>
                        <a:t> the latest</a:t>
                      </a:r>
                      <a:r>
                        <a:rPr lang="en-US" sz="1600" baseline="0" dirty="0" smtClean="0">
                          <a:solidFill>
                            <a:schemeClr val="bg1">
                              <a:lumMod val="50000"/>
                            </a:schemeClr>
                          </a:solidFill>
                          <a:latin typeface="Trebuchet MS" panose="020B0603020202020204" pitchFamily="34" charset="0"/>
                        </a:rPr>
                        <a:t> industry trends and issues</a:t>
                      </a:r>
                      <a:endParaRPr lang="en-US" sz="1600" dirty="0">
                        <a:solidFill>
                          <a:schemeClr val="bg1">
                            <a:lumMod val="50000"/>
                          </a:schemeClr>
                        </a:solidFill>
                        <a:latin typeface="Trebuchet MS" panose="020B0603020202020204" pitchFamily="34" charset="0"/>
                      </a:endParaRPr>
                    </a:p>
                  </a:txBody>
                  <a:tcPr marL="91429" marR="91429" marT="45749" marB="45749"/>
                </a:tc>
              </a:tr>
              <a:tr h="371078">
                <a:tc>
                  <a:txBody>
                    <a:bodyPr/>
                    <a:lstStyle/>
                    <a:p>
                      <a:pPr algn="ctr"/>
                      <a:r>
                        <a:rPr lang="en-US" sz="1600" dirty="0" smtClean="0">
                          <a:solidFill>
                            <a:schemeClr val="bg1">
                              <a:lumMod val="50000"/>
                            </a:schemeClr>
                          </a:solidFill>
                          <a:latin typeface="Trebuchet MS" panose="020B0603020202020204" pitchFamily="34" charset="0"/>
                        </a:rPr>
                        <a:t>12.  Be in the know about company news</a:t>
                      </a:r>
                      <a:endParaRPr lang="en-US" sz="1600" dirty="0">
                        <a:solidFill>
                          <a:schemeClr val="bg1">
                            <a:lumMod val="50000"/>
                          </a:schemeClr>
                        </a:solidFill>
                        <a:latin typeface="Trebuchet MS" panose="020B0603020202020204" pitchFamily="34" charset="0"/>
                      </a:endParaRPr>
                    </a:p>
                  </a:txBody>
                  <a:tcPr marL="91429" marR="91429" marT="45749" marB="45749"/>
                </a:tc>
              </a:tr>
            </a:tbl>
          </a:graphicData>
        </a:graphic>
      </p:graphicFrame>
      <p:sp>
        <p:nvSpPr>
          <p:cNvPr id="4099" name="Text Placeholder 2"/>
          <p:cNvSpPr>
            <a:spLocks noGrp="1"/>
          </p:cNvSpPr>
          <p:nvPr>
            <p:ph type="body" idx="1"/>
          </p:nvPr>
        </p:nvSpPr>
        <p:spPr>
          <a:xfrm>
            <a:off x="419100" y="1752600"/>
            <a:ext cx="4546600" cy="1502568"/>
          </a:xfrm>
        </p:spPr>
        <p:txBody>
          <a:bodyPr/>
          <a:lstStyle/>
          <a:p>
            <a:pPr algn="ctr">
              <a:defRPr/>
            </a:pPr>
            <a:r>
              <a:rPr lang="en-US" altLang="en-US" sz="1800" dirty="0" smtClean="0">
                <a:solidFill>
                  <a:schemeClr val="bg1">
                    <a:lumMod val="50000"/>
                  </a:schemeClr>
                </a:solidFill>
                <a:latin typeface="Trebuchet MS" panose="020B0603020202020204" pitchFamily="34" charset="0"/>
              </a:rPr>
              <a:t>“Joining industry-specific LinkedIn groups allows you to pose or answer questions, or simply read the content that others have posted.”</a:t>
            </a:r>
            <a:endParaRPr lang="en-US" altLang="en-US" sz="1800" dirty="0">
              <a:solidFill>
                <a:schemeClr val="bg1">
                  <a:lumMod val="50000"/>
                </a:schemeClr>
              </a:solidFill>
              <a:latin typeface="Trebuchet MS" panose="020B0603020202020204" pitchFamily="34" charset="0"/>
            </a:endParaRPr>
          </a:p>
        </p:txBody>
      </p:sp>
      <p:sp>
        <p:nvSpPr>
          <p:cNvPr id="10" name="Title 1"/>
          <p:cNvSpPr>
            <a:spLocks noGrp="1"/>
          </p:cNvSpPr>
          <p:nvPr>
            <p:ph type="title"/>
          </p:nvPr>
        </p:nvSpPr>
        <p:spPr>
          <a:xfrm>
            <a:off x="457200" y="557213"/>
            <a:ext cx="8229600" cy="661987"/>
          </a:xfrm>
        </p:spPr>
        <p:txBody>
          <a:bodyPr/>
          <a:lstStyle/>
          <a:p>
            <a:pPr>
              <a:defRPr/>
            </a:pPr>
            <a:r>
              <a:rPr lang="en-US" altLang="en-US" sz="3600" dirty="0" smtClean="0">
                <a:solidFill>
                  <a:schemeClr val="bg1">
                    <a:lumMod val="50000"/>
                  </a:schemeClr>
                </a:solidFill>
                <a:latin typeface="Trebuchet MS" panose="020B0603020202020204" pitchFamily="34" charset="0"/>
              </a:rPr>
              <a:t>Your Industry Knowledge</a:t>
            </a:r>
          </a:p>
        </p:txBody>
      </p:sp>
    </p:spTree>
    <p:extLst>
      <p:ext uri="{BB962C8B-B14F-4D97-AF65-F5344CB8AC3E}">
        <p14:creationId xmlns:p14="http://schemas.microsoft.com/office/powerpoint/2010/main" val="33960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background" title="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5969000"/>
            <a:ext cx="6540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descr="background" title="background"/>
          <p:cNvSpPr/>
          <p:nvPr/>
        </p:nvSpPr>
        <p:spPr>
          <a:xfrm>
            <a:off x="381000" y="5715000"/>
            <a:ext cx="990600" cy="838200"/>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E0E0"/>
              </a:solidFill>
            </a:endParaRPr>
          </a:p>
        </p:txBody>
      </p:sp>
      <p:sp>
        <p:nvSpPr>
          <p:cNvPr id="7" name="Rectangle 6" descr="background" title="background"/>
          <p:cNvSpPr/>
          <p:nvPr/>
        </p:nvSpPr>
        <p:spPr>
          <a:xfrm>
            <a:off x="5410200" y="6019800"/>
            <a:ext cx="3352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63713" y="5300663"/>
            <a:ext cx="5472112" cy="261937"/>
          </a:xfrm>
          <a:prstGeom prst="rect">
            <a:avLst/>
          </a:prstGeom>
          <a:noFill/>
        </p:spPr>
        <p:txBody>
          <a:bodyPr>
            <a:spAutoFit/>
          </a:bodyPr>
          <a:lstStyle/>
          <a:p>
            <a:pPr algn="ctr">
              <a:defRPr/>
            </a:pPr>
            <a:r>
              <a:rPr lang="en-US" sz="1100" b="1" dirty="0">
                <a:solidFill>
                  <a:schemeClr val="bg1">
                    <a:lumMod val="50000"/>
                  </a:schemeClr>
                </a:solidFill>
                <a:hlinkClick r:id="rId3"/>
              </a:rPr>
              <a:t>Click to Play</a:t>
            </a:r>
            <a:endParaRPr lang="en-US" sz="1100" b="1" dirty="0">
              <a:solidFill>
                <a:schemeClr val="bg1">
                  <a:lumMod val="50000"/>
                </a:schemeClr>
              </a:solidFill>
            </a:endParaRPr>
          </a:p>
        </p:txBody>
      </p:sp>
      <p:sp>
        <p:nvSpPr>
          <p:cNvPr id="8" name="TextBox 7"/>
          <p:cNvSpPr txBox="1"/>
          <p:nvPr/>
        </p:nvSpPr>
        <p:spPr>
          <a:xfrm>
            <a:off x="3133725" y="6117595"/>
            <a:ext cx="5019675" cy="261610"/>
          </a:xfrm>
          <a:prstGeom prst="rect">
            <a:avLst/>
          </a:prstGeom>
          <a:noFill/>
        </p:spPr>
        <p:txBody>
          <a:bodyPr wrap="square" rtlCol="0">
            <a:spAutoFit/>
          </a:bodyPr>
          <a:lstStyle/>
          <a:p>
            <a:r>
              <a:rPr lang="en-US" sz="1100" dirty="0" smtClean="0">
                <a:solidFill>
                  <a:schemeClr val="bg1"/>
                </a:solidFill>
              </a:rPr>
              <a:t>Cal State LA Career Development Center | www.calstatela.edu/careercenter</a:t>
            </a:r>
            <a:endParaRPr lang="en-US" sz="1100" dirty="0">
              <a:solidFill>
                <a:schemeClr val="bg1"/>
              </a:solidFill>
            </a:endParaRPr>
          </a:p>
        </p:txBody>
      </p:sp>
      <p:sp>
        <p:nvSpPr>
          <p:cNvPr id="4" name="TextBox 3"/>
          <p:cNvSpPr txBox="1"/>
          <p:nvPr/>
        </p:nvSpPr>
        <p:spPr>
          <a:xfrm>
            <a:off x="539750" y="5715000"/>
            <a:ext cx="5472113" cy="261937"/>
          </a:xfrm>
          <a:prstGeom prst="rect">
            <a:avLst/>
          </a:prstGeom>
          <a:noFill/>
        </p:spPr>
        <p:txBody>
          <a:bodyPr>
            <a:spAutoFit/>
          </a:bodyPr>
          <a:lstStyle/>
          <a:p>
            <a:pPr>
              <a:defRPr/>
            </a:pPr>
            <a:r>
              <a:rPr lang="en-US" sz="1100" b="1" dirty="0">
                <a:solidFill>
                  <a:schemeClr val="bg1">
                    <a:lumMod val="50000"/>
                  </a:schemeClr>
                </a:solidFill>
                <a:latin typeface="Trebuchet MS" panose="020B0603020202020204" pitchFamily="34" charset="0"/>
              </a:rPr>
              <a:t>Provided by LinkedIn | www.linkedin.com</a:t>
            </a:r>
          </a:p>
        </p:txBody>
      </p:sp>
      <p:pic>
        <p:nvPicPr>
          <p:cNvPr id="10244" name="Picture Placeholder 4" title="Your Career Starts here Logo">
            <a:hlinkClick r:id="rId4"/>
          </p:cNvPr>
          <p:cNvPicPr>
            <a:picLocks noGrp="1" noChangeAspect="1"/>
          </p:cNvPicPr>
          <p:nvPr>
            <p:ph type="pic" idx="1"/>
          </p:nvPr>
        </p:nvPicPr>
        <p:blipFill>
          <a:blip r:embed="rId5">
            <a:extLst>
              <a:ext uri="{28A0092B-C50C-407E-A947-70E740481C1C}">
                <a14:useLocalDpi xmlns:a14="http://schemas.microsoft.com/office/drawing/2010/main" val="0"/>
              </a:ext>
            </a:extLst>
          </a:blip>
          <a:srcRect/>
          <a:stretch>
            <a:fillRect/>
          </a:stretch>
        </p:blipFill>
        <p:spPr>
          <a:xfrm>
            <a:off x="1258888" y="1268413"/>
            <a:ext cx="6635750" cy="4032250"/>
          </a:xfrm>
        </p:spPr>
      </p:pic>
    </p:spTree>
    <p:extLst>
      <p:ext uri="{BB962C8B-B14F-4D97-AF65-F5344CB8AC3E}">
        <p14:creationId xmlns:p14="http://schemas.microsoft.com/office/powerpoint/2010/main" val="1902677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TS101915338">
  <a:themeElements>
    <a:clrScheme name="Custom 1">
      <a:dk1>
        <a:srgbClr val="C1A50E"/>
      </a:dk1>
      <a:lt1>
        <a:srgbClr val="000000"/>
      </a:lt1>
      <a:dk2>
        <a:srgbClr val="C1A50E"/>
      </a:dk2>
      <a:lt2>
        <a:srgbClr val="7F7F7F"/>
      </a:lt2>
      <a:accent1>
        <a:srgbClr val="EFD026"/>
      </a:accent1>
      <a:accent2>
        <a:srgbClr val="F6E276"/>
      </a:accent2>
      <a:accent3>
        <a:srgbClr val="C1A60C"/>
      </a:accent3>
      <a:accent4>
        <a:srgbClr val="F6E37D"/>
      </a:accent4>
      <a:accent5>
        <a:srgbClr val="989E92"/>
      </a:accent5>
      <a:accent6>
        <a:srgbClr val="C1A60C"/>
      </a:accent6>
      <a:hlink>
        <a:srgbClr val="7F7F7F"/>
      </a:hlink>
      <a:folHlink>
        <a:srgbClr val="605305"/>
      </a:folHlink>
    </a:clrScheme>
    <a:fontScheme name="D_dmiguel_business">
      <a:majorFont>
        <a:latin typeface="trebuche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2377ABF-F28F-4F36-BFA9-C9D0A8B3A3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TS101915338</Template>
  <TotalTime>3357</TotalTime>
  <Words>1956</Words>
  <Application>Microsoft Office PowerPoint</Application>
  <PresentationFormat>On-screen Show (4:3)</PresentationFormat>
  <Paragraphs>276</Paragraphs>
  <Slides>23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Brush Script Std</vt:lpstr>
      <vt:lpstr>Calibri</vt:lpstr>
      <vt:lpstr>Tahoma</vt:lpstr>
      <vt:lpstr>trebuchet</vt:lpstr>
      <vt:lpstr>Trebuchet MS</vt:lpstr>
      <vt:lpstr>TS101915338</vt:lpstr>
      <vt:lpstr>PowerPoint Presentation</vt:lpstr>
      <vt:lpstr>PowerPoint Presentation</vt:lpstr>
      <vt:lpstr>The Community</vt:lpstr>
      <vt:lpstr>PowerPoint Presentation</vt:lpstr>
      <vt:lpstr>Your Online Presence</vt:lpstr>
      <vt:lpstr>Your Career Path</vt:lpstr>
      <vt:lpstr>Your Professional Network</vt:lpstr>
      <vt:lpstr>Your Industry Knowledge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Cal State 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Myers, Michelle</dc:creator>
  <cp:lastModifiedBy>Lopez, Josias A</cp:lastModifiedBy>
  <cp:revision>267</cp:revision>
  <cp:lastPrinted>2014-09-10T16:42:13Z</cp:lastPrinted>
  <dcterms:created xsi:type="dcterms:W3CDTF">2013-09-23T20:24:18Z</dcterms:created>
  <dcterms:modified xsi:type="dcterms:W3CDTF">2019-02-01T22:21:11Z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TC019153389991</vt:lpwstr>
  </property>
</Properties>
</file>