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4.jpg" ContentType="image/jpg"/>
  <Override PartName="/ppt/media/image6.jpg" ContentType="image/jpg"/>
  <Override PartName="/ppt/media/image7.jpg" ContentType="image/jpg"/>
  <Override PartName="/ppt/media/image8.jpg" ContentType="image/jpg"/>
  <Override PartName="/ppt/media/image9.jpg" ContentType="image/jpg"/>
  <Override PartName="/ppt/media/image11.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81" r:id="rId5"/>
    <p:sldId id="256" r:id="rId6"/>
    <p:sldId id="282" r:id="rId7"/>
    <p:sldId id="257" r:id="rId8"/>
    <p:sldId id="260" r:id="rId9"/>
    <p:sldId id="261" r:id="rId10"/>
    <p:sldId id="280" r:id="rId11"/>
    <p:sldId id="259" r:id="rId12"/>
    <p:sldId id="262" r:id="rId13"/>
    <p:sldId id="263" r:id="rId14"/>
    <p:sldId id="264" r:id="rId15"/>
    <p:sldId id="265" r:id="rId16"/>
    <p:sldId id="283" r:id="rId17"/>
    <p:sldId id="266" r:id="rId18"/>
    <p:sldId id="267" r:id="rId19"/>
    <p:sldId id="284" r:id="rId20"/>
    <p:sldId id="268" r:id="rId21"/>
    <p:sldId id="269" r:id="rId22"/>
    <p:sldId id="270" r:id="rId23"/>
    <p:sldId id="272" r:id="rId24"/>
    <p:sldId id="275" r:id="rId25"/>
    <p:sldId id="277" r:id="rId26"/>
    <p:sldId id="273" r:id="rId27"/>
    <p:sldId id="274" r:id="rId28"/>
    <p:sldId id="278" r:id="rId2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42"/>
    <p:restoredTop sz="93909" autoAdjust="0"/>
  </p:normalViewPr>
  <p:slideViewPr>
    <p:cSldViewPr>
      <p:cViewPr varScale="1">
        <p:scale>
          <a:sx n="107" d="100"/>
          <a:sy n="107" d="100"/>
        </p:scale>
        <p:origin x="133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D8BD707-D9CF-40AE-B4C6-C98DA3205C09}" type="datetimeFigureOut">
              <a:rPr lang="en-US" smtClean="0"/>
              <a:t>6/9/2023</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0716876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0253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706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5844" y="449326"/>
            <a:ext cx="6852310" cy="10013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4127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76111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D8BD707-D9CF-40AE-B4C6-C98DA3205C09}" type="datetimeFigureOut">
              <a:rPr lang="en-US" smtClean="0"/>
              <a:t>6/9/2023</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91069116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7337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34833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44292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80218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6/9/2023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B6F15528-21DE-4FAA-801E-634DDDAF4B2B}" type="slidenum">
              <a:rPr lang="en-US" smtClean="0"/>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508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D8BD707-D9CF-40AE-B4C6-C98DA3205C09}" type="datetimeFigureOut">
              <a:rPr lang="en-US" smtClean="0"/>
              <a:t>6/9/2023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B6F15528-21DE-4FAA-801E-634DDDAF4B2B}" type="slidenum">
              <a:rPr lang="en-US" smtClean="0"/>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56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D8BD707-D9CF-40AE-B4C6-C98DA3205C09}" type="datetimeFigureOut">
              <a:rPr lang="en-US" smtClean="0"/>
              <a:t>6/9/2023</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33469630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jgoodrich@calstatela.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aeyc.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5A2D-49BD-49F1-B83D-F0DB09484CDF}"/>
              </a:ext>
            </a:extLst>
          </p:cNvPr>
          <p:cNvSpPr>
            <a:spLocks noGrp="1"/>
          </p:cNvSpPr>
          <p:nvPr>
            <p:ph type="title"/>
          </p:nvPr>
        </p:nvSpPr>
        <p:spPr/>
        <p:txBody>
          <a:bodyPr/>
          <a:lstStyle/>
          <a:p>
            <a:r>
              <a:rPr lang="en-US" dirty="0"/>
              <a:t>Parent Orientation</a:t>
            </a:r>
          </a:p>
        </p:txBody>
      </p:sp>
      <p:sp>
        <p:nvSpPr>
          <p:cNvPr id="3" name="Text Placeholder 2">
            <a:extLst>
              <a:ext uri="{FF2B5EF4-FFF2-40B4-BE49-F238E27FC236}">
                <a16:creationId xmlns:a16="http://schemas.microsoft.com/office/drawing/2014/main" id="{71BD35C9-FB95-4F37-8F24-FC007F592A1F}"/>
              </a:ext>
            </a:extLst>
          </p:cNvPr>
          <p:cNvSpPr>
            <a:spLocks noGrp="1"/>
          </p:cNvSpPr>
          <p:nvPr>
            <p:ph type="body" idx="1"/>
          </p:nvPr>
        </p:nvSpPr>
        <p:spPr/>
        <p:txBody>
          <a:bodyPr>
            <a:noAutofit/>
          </a:bodyPr>
          <a:lstStyle/>
          <a:p>
            <a:r>
              <a:rPr lang="en-US" sz="2800" dirty="0"/>
              <a:t>2023</a:t>
            </a:r>
          </a:p>
        </p:txBody>
      </p:sp>
    </p:spTree>
    <p:extLst>
      <p:ext uri="{BB962C8B-B14F-4D97-AF65-F5344CB8AC3E}">
        <p14:creationId xmlns:p14="http://schemas.microsoft.com/office/powerpoint/2010/main" val="34041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21289"/>
            <a:ext cx="8382000" cy="629018"/>
          </a:xfrm>
          <a:prstGeom prst="rect">
            <a:avLst/>
          </a:prstGeom>
        </p:spPr>
        <p:txBody>
          <a:bodyPr vert="horz" wrap="square" lIns="0" tIns="13335" rIns="0" bIns="0" rtlCol="0">
            <a:spAutoFit/>
          </a:bodyPr>
          <a:lstStyle/>
          <a:p>
            <a:pPr marL="12700" algn="ctr">
              <a:lnSpc>
                <a:spcPct val="100000"/>
              </a:lnSpc>
              <a:spcBef>
                <a:spcPts val="105"/>
              </a:spcBef>
              <a:tabLst>
                <a:tab pos="3367404" algn="l"/>
              </a:tabLst>
            </a:pPr>
            <a:r>
              <a:rPr b="1" spc="-5" dirty="0">
                <a:solidFill>
                  <a:srgbClr val="404040"/>
                </a:solidFill>
                <a:latin typeface="Lato" panose="020F0502020204030203" pitchFamily="34" charset="0"/>
              </a:rPr>
              <a:t>Assessment</a:t>
            </a:r>
            <a:r>
              <a:rPr b="1" spc="25" dirty="0">
                <a:solidFill>
                  <a:srgbClr val="404040"/>
                </a:solidFill>
                <a:latin typeface="Lato" panose="020F0502020204030203" pitchFamily="34" charset="0"/>
              </a:rPr>
              <a:t> and </a:t>
            </a:r>
            <a:r>
              <a:rPr b="1" dirty="0">
                <a:solidFill>
                  <a:srgbClr val="404040"/>
                </a:solidFill>
                <a:latin typeface="Lato" panose="020F0502020204030203" pitchFamily="34" charset="0"/>
              </a:rPr>
              <a:t>Conferences</a:t>
            </a:r>
            <a:endParaRPr b="1" dirty="0">
              <a:latin typeface="Lato" panose="020F0502020204030203" pitchFamily="34" charset="0"/>
            </a:endParaRPr>
          </a:p>
        </p:txBody>
      </p:sp>
      <p:sp>
        <p:nvSpPr>
          <p:cNvPr id="3" name="object 3"/>
          <p:cNvSpPr txBox="1"/>
          <p:nvPr/>
        </p:nvSpPr>
        <p:spPr>
          <a:xfrm>
            <a:off x="318911" y="2051756"/>
            <a:ext cx="5153659" cy="2144818"/>
          </a:xfrm>
          <a:prstGeom prst="rect">
            <a:avLst/>
          </a:prstGeom>
        </p:spPr>
        <p:txBody>
          <a:bodyPr vert="horz" wrap="square" lIns="0" tIns="155575" rIns="0" bIns="0" rtlCol="0" anchor="t">
            <a:spAutoFit/>
          </a:bodyPr>
          <a:lstStyle/>
          <a:p>
            <a:pPr marL="355600" indent="-342900">
              <a:spcBef>
                <a:spcPts val="1225"/>
              </a:spcBef>
              <a:buFont typeface="Arial" panose="020B0604020202020204" pitchFamily="34" charset="0"/>
              <a:buChar char="•"/>
              <a:tabLst>
                <a:tab pos="2955290" algn="l"/>
                <a:tab pos="3199130" algn="l"/>
              </a:tabLst>
            </a:pPr>
            <a:r>
              <a:rPr sz="2000" spc="-5" dirty="0">
                <a:latin typeface="Lato"/>
                <a:ea typeface="Lato"/>
                <a:cs typeface="Verdana"/>
              </a:rPr>
              <a:t>Assessments </a:t>
            </a:r>
            <a:r>
              <a:rPr lang="en-US" sz="2000" spc="-5" dirty="0">
                <a:latin typeface="Lato"/>
                <a:ea typeface="Lato"/>
                <a:cs typeface="Verdana"/>
              </a:rPr>
              <a:t>through DRDPs and other observational methods </a:t>
            </a:r>
            <a:r>
              <a:rPr sz="2000" spc="-5" dirty="0">
                <a:latin typeface="Lato"/>
                <a:ea typeface="Lato"/>
                <a:cs typeface="Verdana"/>
              </a:rPr>
              <a:t>are</a:t>
            </a:r>
            <a:r>
              <a:rPr lang="en-US" sz="2000" spc="-5" dirty="0">
                <a:latin typeface="Lato"/>
                <a:ea typeface="Lato"/>
                <a:cs typeface="Verdana"/>
              </a:rPr>
              <a:t> </a:t>
            </a:r>
            <a:r>
              <a:rPr sz="2000" dirty="0">
                <a:latin typeface="Lato"/>
                <a:ea typeface="Lato"/>
                <a:cs typeface="Verdana"/>
              </a:rPr>
              <a:t> </a:t>
            </a:r>
            <a:r>
              <a:rPr sz="2000" spc="-5" dirty="0">
                <a:latin typeface="Lato"/>
                <a:ea typeface="Lato"/>
                <a:cs typeface="Verdana"/>
              </a:rPr>
              <a:t>completed </a:t>
            </a:r>
            <a:r>
              <a:rPr lang="en-US" sz="2000" spc="-5" dirty="0">
                <a:latin typeface="Lato"/>
                <a:ea typeface="Lato"/>
                <a:cs typeface="Verdana"/>
              </a:rPr>
              <a:t>for children </a:t>
            </a:r>
            <a:r>
              <a:rPr sz="2000" spc="-5" dirty="0">
                <a:latin typeface="Lato"/>
                <a:ea typeface="Lato"/>
                <a:cs typeface="Verdana"/>
              </a:rPr>
              <a:t>2 times </a:t>
            </a:r>
            <a:r>
              <a:rPr lang="en-US" sz="2000" spc="-5" dirty="0">
                <a:latin typeface="Lato"/>
                <a:ea typeface="Lato"/>
                <a:cs typeface="Verdana"/>
              </a:rPr>
              <a:t>per </a:t>
            </a:r>
            <a:r>
              <a:rPr lang="en-US" sz="2000" spc="-760" dirty="0">
                <a:latin typeface="Lato"/>
                <a:ea typeface="Lato"/>
                <a:cs typeface="Verdana"/>
              </a:rPr>
              <a:t> </a:t>
            </a:r>
            <a:r>
              <a:rPr sz="2000" spc="-10" dirty="0">
                <a:latin typeface="Lato"/>
                <a:ea typeface="Lato"/>
                <a:cs typeface="Verdana"/>
              </a:rPr>
              <a:t>year</a:t>
            </a:r>
            <a:endParaRPr lang="en-US" sz="2000" spc="-10" dirty="0">
              <a:latin typeface="Lato"/>
              <a:ea typeface="Lato"/>
              <a:cs typeface="Verdana"/>
            </a:endParaRPr>
          </a:p>
          <a:p>
            <a:pPr marL="355600" marR="1170940" indent="-343535">
              <a:spcBef>
                <a:spcPts val="1130"/>
              </a:spcBef>
              <a:buFont typeface="Arial" panose="020B0604020202020204" pitchFamily="34" charset="0"/>
              <a:buChar char="•"/>
            </a:pPr>
            <a:r>
              <a:rPr lang="en-US" sz="2000" spc="-10" dirty="0">
                <a:latin typeface="Lato"/>
                <a:ea typeface="Lato"/>
                <a:cs typeface="Verdana"/>
              </a:rPr>
              <a:t>Assessments are presented at p</a:t>
            </a:r>
            <a:r>
              <a:rPr sz="2000" spc="-10" dirty="0">
                <a:latin typeface="Lato"/>
                <a:ea typeface="Lato"/>
                <a:cs typeface="Verdana"/>
              </a:rPr>
              <a:t>arent/teacher</a:t>
            </a:r>
            <a:r>
              <a:rPr lang="en-US" sz="2000" spc="-10" dirty="0">
                <a:latin typeface="Lato"/>
                <a:ea typeface="Lato"/>
                <a:cs typeface="Verdana"/>
              </a:rPr>
              <a:t> </a:t>
            </a:r>
            <a:r>
              <a:rPr lang="en-US" sz="2000" spc="-755" dirty="0">
                <a:latin typeface="Lato"/>
                <a:ea typeface="Lato"/>
                <a:cs typeface="Verdana"/>
              </a:rPr>
              <a:t> </a:t>
            </a:r>
            <a:r>
              <a:rPr sz="2000" spc="-5" dirty="0">
                <a:latin typeface="Lato"/>
                <a:ea typeface="Lato"/>
                <a:cs typeface="Verdana"/>
              </a:rPr>
              <a:t>conferences</a:t>
            </a:r>
            <a:r>
              <a:rPr lang="en-US" sz="2000" spc="-5" dirty="0">
                <a:latin typeface="Lato"/>
                <a:ea typeface="Lato"/>
                <a:cs typeface="Verdana"/>
              </a:rPr>
              <a:t> biannually</a:t>
            </a:r>
            <a:endParaRPr sz="2000" dirty="0">
              <a:latin typeface="Lato"/>
              <a:ea typeface="Lato"/>
              <a:cs typeface="Verdana"/>
            </a:endParaRPr>
          </a:p>
        </p:txBody>
      </p:sp>
      <p:pic>
        <p:nvPicPr>
          <p:cNvPr id="4" name="object 4"/>
          <p:cNvPicPr/>
          <p:nvPr/>
        </p:nvPicPr>
        <p:blipFill>
          <a:blip r:embed="rId2" cstate="print"/>
          <a:stretch>
            <a:fillRect/>
          </a:stretch>
        </p:blipFill>
        <p:spPr>
          <a:xfrm>
            <a:off x="6477000" y="5708908"/>
            <a:ext cx="1944624" cy="914400"/>
          </a:xfrm>
          <a:prstGeom prst="rect">
            <a:avLst/>
          </a:prstGeom>
        </p:spPr>
      </p:pic>
      <p:pic>
        <p:nvPicPr>
          <p:cNvPr id="5" name="object 5"/>
          <p:cNvPicPr/>
          <p:nvPr/>
        </p:nvPicPr>
        <p:blipFill>
          <a:blip r:embed="rId3" cstate="print"/>
          <a:stretch>
            <a:fillRect/>
          </a:stretch>
        </p:blipFill>
        <p:spPr>
          <a:xfrm>
            <a:off x="5575722" y="1504244"/>
            <a:ext cx="3326892" cy="41300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367284"/>
            <a:ext cx="8143466" cy="62900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5844" y="633992"/>
            <a:ext cx="5940756" cy="628377"/>
          </a:xfrm>
          <a:prstGeom prst="rect">
            <a:avLst/>
          </a:prstGeom>
        </p:spPr>
        <p:txBody>
          <a:bodyPr vert="horz" wrap="square" lIns="0" tIns="12700" rIns="0" bIns="0" rtlCol="0">
            <a:spAutoFit/>
          </a:bodyPr>
          <a:lstStyle/>
          <a:p>
            <a:pPr marL="12700" algn="ctr">
              <a:lnSpc>
                <a:spcPct val="100000"/>
              </a:lnSpc>
              <a:spcBef>
                <a:spcPts val="100"/>
              </a:spcBef>
            </a:pPr>
            <a:r>
              <a:rPr b="1" spc="-5" dirty="0">
                <a:solidFill>
                  <a:srgbClr val="404040"/>
                </a:solidFill>
                <a:latin typeface="Lato" panose="020F0502020204030203" pitchFamily="34" charset="0"/>
              </a:rPr>
              <a:t>Guidance and Discipline</a:t>
            </a:r>
            <a:endParaRPr b="1" dirty="0">
              <a:latin typeface="Lato" panose="020F0502020204030203" pitchFamily="34" charset="0"/>
            </a:endParaRPr>
          </a:p>
        </p:txBody>
      </p:sp>
      <p:pic>
        <p:nvPicPr>
          <p:cNvPr id="3" name="object 3"/>
          <p:cNvPicPr/>
          <p:nvPr/>
        </p:nvPicPr>
        <p:blipFill>
          <a:blip r:embed="rId2" cstate="print"/>
          <a:stretch>
            <a:fillRect/>
          </a:stretch>
        </p:blipFill>
        <p:spPr>
          <a:xfrm>
            <a:off x="304800" y="2448278"/>
            <a:ext cx="3808476" cy="2855976"/>
          </a:xfrm>
          <a:prstGeom prst="rect">
            <a:avLst/>
          </a:prstGeom>
        </p:spPr>
      </p:pic>
      <p:sp>
        <p:nvSpPr>
          <p:cNvPr id="7" name="object 7"/>
          <p:cNvSpPr txBox="1"/>
          <p:nvPr/>
        </p:nvSpPr>
        <p:spPr>
          <a:xfrm>
            <a:off x="4495800" y="1676400"/>
            <a:ext cx="4215309" cy="3740126"/>
          </a:xfrm>
          <a:prstGeom prst="rect">
            <a:avLst/>
          </a:prstGeom>
        </p:spPr>
        <p:txBody>
          <a:bodyPr vert="horz" wrap="square" lIns="0" tIns="13335" rIns="0" bIns="0" rtlCol="0" anchor="t">
            <a:spAutoFit/>
          </a:bodyPr>
          <a:lstStyle/>
          <a:p>
            <a:pPr marL="355600" marR="75565" indent="-342900">
              <a:spcBef>
                <a:spcPts val="100"/>
              </a:spcBef>
              <a:buFont typeface="Arial" panose="020B0604020202020204" pitchFamily="34" charset="0"/>
              <a:buChar char="•"/>
              <a:tabLst>
                <a:tab pos="463550" algn="l"/>
              </a:tabLst>
            </a:pPr>
            <a:r>
              <a:rPr lang="en-US" spc="-5" dirty="0">
                <a:latin typeface="Lato"/>
                <a:ea typeface="Lato"/>
                <a:cs typeface="Lato"/>
              </a:rPr>
              <a:t>Guidance and support are provided through</a:t>
            </a:r>
            <a:r>
              <a:rPr spc="-5" dirty="0">
                <a:latin typeface="Lato"/>
                <a:ea typeface="Lato"/>
                <a:cs typeface="Lato"/>
              </a:rPr>
              <a:t> </a:t>
            </a:r>
            <a:r>
              <a:rPr lang="en-US" spc="-5" dirty="0">
                <a:latin typeface="Lato"/>
                <a:ea typeface="Lato"/>
                <a:cs typeface="Lato"/>
              </a:rPr>
              <a:t>consistency, </a:t>
            </a:r>
            <a:r>
              <a:rPr spc="-5" dirty="0">
                <a:latin typeface="Lato"/>
                <a:ea typeface="Lato"/>
                <a:cs typeface="Lato"/>
              </a:rPr>
              <a:t>modeling,</a:t>
            </a:r>
            <a:r>
              <a:rPr lang="en-US" spc="-5" dirty="0">
                <a:latin typeface="Lato"/>
                <a:ea typeface="Lato"/>
                <a:cs typeface="Lato"/>
              </a:rPr>
              <a:t> r</a:t>
            </a:r>
            <a:r>
              <a:rPr spc="-5" dirty="0">
                <a:latin typeface="Lato"/>
                <a:ea typeface="Lato"/>
                <a:cs typeface="Lato"/>
              </a:rPr>
              <a:t>edirection, prevention,</a:t>
            </a:r>
            <a:r>
              <a:rPr lang="en-US" spc="-5" dirty="0">
                <a:latin typeface="Lato"/>
                <a:ea typeface="Lato"/>
                <a:cs typeface="Lato"/>
              </a:rPr>
              <a:t> </a:t>
            </a:r>
            <a:r>
              <a:rPr spc="-5" dirty="0">
                <a:latin typeface="Lato"/>
                <a:ea typeface="Lato"/>
                <a:cs typeface="Lato"/>
              </a:rPr>
              <a:t>positive reinforcement</a:t>
            </a:r>
            <a:r>
              <a:rPr lang="en-US" spc="-5" dirty="0">
                <a:latin typeface="Lato"/>
                <a:ea typeface="Lato"/>
                <a:cs typeface="Lato"/>
              </a:rPr>
              <a:t>,</a:t>
            </a:r>
            <a:r>
              <a:rPr spc="-5" dirty="0">
                <a:latin typeface="Lato"/>
                <a:ea typeface="Lato"/>
                <a:cs typeface="Lato"/>
              </a:rPr>
              <a:t> and</a:t>
            </a:r>
            <a:r>
              <a:rPr lang="en-US" spc="-5" dirty="0">
                <a:latin typeface="Lato"/>
                <a:ea typeface="Lato"/>
                <a:cs typeface="Lato"/>
              </a:rPr>
              <a:t> </a:t>
            </a:r>
            <a:r>
              <a:rPr spc="-5" dirty="0">
                <a:latin typeface="Lato"/>
                <a:ea typeface="Lato"/>
                <a:cs typeface="Lato"/>
              </a:rPr>
              <a:t>problem solving</a:t>
            </a:r>
            <a:r>
              <a:rPr lang="en-US" spc="-5" dirty="0">
                <a:latin typeface="Lato"/>
                <a:ea typeface="Lato"/>
                <a:cs typeface="Lato"/>
              </a:rPr>
              <a:t>.</a:t>
            </a:r>
          </a:p>
          <a:p>
            <a:pPr marL="355600" marR="75565" indent="-342900">
              <a:spcBef>
                <a:spcPts val="100"/>
              </a:spcBef>
              <a:buFont typeface="Arial" panose="020B0604020202020204" pitchFamily="34" charset="0"/>
              <a:buChar char="•"/>
              <a:tabLst>
                <a:tab pos="463550" algn="l"/>
              </a:tabLst>
            </a:pPr>
            <a:r>
              <a:rPr lang="en-US" sz="2000" spc="-5" dirty="0">
                <a:latin typeface="Lato"/>
                <a:ea typeface="Lato"/>
                <a:cs typeface="Lato"/>
              </a:rPr>
              <a:t>Discipline vs. punishment.</a:t>
            </a:r>
          </a:p>
          <a:p>
            <a:pPr marL="355600" marR="75565" indent="-342900">
              <a:spcBef>
                <a:spcPts val="100"/>
              </a:spcBef>
              <a:buFont typeface="Arial" panose="020B0604020202020204" pitchFamily="34" charset="0"/>
              <a:buChar char="•"/>
              <a:tabLst>
                <a:tab pos="463550" algn="l"/>
              </a:tabLst>
            </a:pPr>
            <a:r>
              <a:rPr lang="en-US" sz="2000" spc="-5" dirty="0">
                <a:latin typeface="Lato"/>
                <a:ea typeface="Lato"/>
                <a:cs typeface="Lato"/>
              </a:rPr>
              <a:t>Learn self-regulation through consistency and appropriate expectations.</a:t>
            </a:r>
          </a:p>
          <a:p>
            <a:pPr marL="355600" marR="75565" indent="-342900">
              <a:spcBef>
                <a:spcPts val="100"/>
              </a:spcBef>
              <a:buFont typeface="Arial" panose="020B0604020202020204" pitchFamily="34" charset="0"/>
              <a:buChar char="•"/>
              <a:tabLst>
                <a:tab pos="463550" algn="l"/>
              </a:tabLst>
            </a:pPr>
            <a:r>
              <a:rPr lang="en-US" sz="2000" spc="-5" dirty="0">
                <a:latin typeface="Lato"/>
                <a:ea typeface="Lato"/>
                <a:cs typeface="Lato"/>
              </a:rPr>
              <a:t>Questions?</a:t>
            </a:r>
          </a:p>
          <a:p>
            <a:pPr marL="12700" marR="75565">
              <a:spcBef>
                <a:spcPts val="100"/>
              </a:spcBef>
              <a:tabLst>
                <a:tab pos="463550" algn="l"/>
              </a:tabLst>
            </a:pPr>
            <a:endParaRPr lang="en-US" sz="2400" spc="-5" dirty="0">
              <a:latin typeface="Lato" panose="020F0502020204030203" pitchFamily="34" charset="0"/>
              <a:ea typeface="Lato"/>
              <a:cs typeface="Lato"/>
            </a:endParaRPr>
          </a:p>
          <a:p>
            <a:pPr marL="12700" marR="75565">
              <a:spcBef>
                <a:spcPts val="100"/>
              </a:spcBef>
              <a:tabLst>
                <a:tab pos="463550" algn="l"/>
              </a:tabLst>
            </a:pPr>
            <a:endParaRPr lang="en-US" sz="2400" spc="-5" dirty="0">
              <a:latin typeface="Lato"/>
              <a:ea typeface="Lato"/>
              <a:cs typeface="Lato"/>
            </a:endParaRPr>
          </a:p>
        </p:txBody>
      </p:sp>
      <p:pic>
        <p:nvPicPr>
          <p:cNvPr id="8" name="object 8"/>
          <p:cNvPicPr/>
          <p:nvPr/>
        </p:nvPicPr>
        <p:blipFill>
          <a:blip r:embed="rId3" cstate="print"/>
          <a:stretch>
            <a:fillRect/>
          </a:stretch>
        </p:blipFill>
        <p:spPr>
          <a:xfrm>
            <a:off x="7433733" y="338667"/>
            <a:ext cx="1406652" cy="12115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AB22-3272-480C-85B1-D2A8EBFA8F17}"/>
              </a:ext>
            </a:extLst>
          </p:cNvPr>
          <p:cNvSpPr>
            <a:spLocks noGrp="1"/>
          </p:cNvSpPr>
          <p:nvPr>
            <p:ph type="title"/>
          </p:nvPr>
        </p:nvSpPr>
        <p:spPr>
          <a:xfrm>
            <a:off x="704626" y="304800"/>
            <a:ext cx="7680960" cy="1110006"/>
          </a:xfrm>
        </p:spPr>
        <p:txBody>
          <a:bodyPr/>
          <a:lstStyle/>
          <a:p>
            <a:r>
              <a:rPr lang="en-US" dirty="0"/>
              <a:t>Behavioral Plan and Support</a:t>
            </a:r>
          </a:p>
        </p:txBody>
      </p:sp>
      <p:sp>
        <p:nvSpPr>
          <p:cNvPr id="3" name="TextBox 2">
            <a:extLst>
              <a:ext uri="{FF2B5EF4-FFF2-40B4-BE49-F238E27FC236}">
                <a16:creationId xmlns:a16="http://schemas.microsoft.com/office/drawing/2014/main" id="{492EF217-2997-444E-925D-1481461EFCFC}"/>
              </a:ext>
            </a:extLst>
          </p:cNvPr>
          <p:cNvSpPr txBox="1"/>
          <p:nvPr/>
        </p:nvSpPr>
        <p:spPr>
          <a:xfrm>
            <a:off x="704626" y="1295400"/>
            <a:ext cx="7574280" cy="5755422"/>
          </a:xfrm>
          <a:prstGeom prst="rect">
            <a:avLst/>
          </a:prstGeom>
          <a:noFill/>
        </p:spPr>
        <p:txBody>
          <a:bodyPr wrap="square" rtlCol="0">
            <a:spAutoFit/>
          </a:bodyPr>
          <a:lstStyle/>
          <a:p>
            <a:pPr marL="342900" indent="-342900">
              <a:buAutoNum type="arabicPeriod"/>
            </a:pPr>
            <a:r>
              <a:rPr lang="en-US" sz="1600" dirty="0"/>
              <a:t>While we do our best to meet the individual needs of every child in our program, there are times when a child’s behavior or needs goes beyond the scope of what our program can provide.  </a:t>
            </a:r>
          </a:p>
          <a:p>
            <a:pPr marL="342900" indent="-342900">
              <a:buAutoNum type="arabicPeriod"/>
            </a:pPr>
            <a:r>
              <a:rPr lang="en-US" sz="1600" dirty="0"/>
              <a:t>If the behavior involves excessive aggression or behavior that causes harm to the child, their peers, or teachers, the parent will be notified, and the child will need to be picked up within the hour.</a:t>
            </a:r>
          </a:p>
          <a:p>
            <a:pPr marL="342900" indent="-342900">
              <a:buAutoNum type="arabicPeriod"/>
            </a:pPr>
            <a:r>
              <a:rPr lang="en-US" sz="1600" dirty="0"/>
              <a:t>The education team will schedule a meeting with the family to discuss the challenges and will create a plan of action of how to best support the child.</a:t>
            </a:r>
          </a:p>
          <a:p>
            <a:pPr marL="342900" indent="-342900">
              <a:buAutoNum type="arabicPeriod"/>
            </a:pPr>
            <a:r>
              <a:rPr lang="en-US" sz="1600" dirty="0"/>
              <a:t>A plan of action can involve the Center calling on outside resources and may involve the parent needing to contact either a local Regional Center or school district to assess the child and provide support to the Center on how best to work with the child. </a:t>
            </a:r>
          </a:p>
          <a:p>
            <a:pPr marL="342900" indent="-342900">
              <a:buAutoNum type="arabicPeriod"/>
            </a:pPr>
            <a:r>
              <a:rPr lang="en-US" sz="1600" dirty="0"/>
              <a:t>Depending on the behavior or situation, a child may:</a:t>
            </a:r>
          </a:p>
          <a:p>
            <a:pPr marL="800100" lvl="1" indent="-342900">
              <a:buAutoNum type="arabicPeriod"/>
            </a:pPr>
            <a:r>
              <a:rPr lang="en-US" sz="1600" dirty="0"/>
              <a:t>Require a shadow be provided by an outside agency while the child is in our care;</a:t>
            </a:r>
          </a:p>
          <a:p>
            <a:pPr marL="800100" lvl="1" indent="-342900">
              <a:buAutoNum type="arabicPeriod"/>
            </a:pPr>
            <a:r>
              <a:rPr lang="en-US" sz="1600" dirty="0"/>
              <a:t>Have the hours of care modified or cut until behavior or situation is improved;</a:t>
            </a:r>
          </a:p>
          <a:p>
            <a:pPr marL="800100" lvl="1" indent="-342900">
              <a:buAutoNum type="arabicPeriod"/>
            </a:pPr>
            <a:r>
              <a:rPr lang="en-US" sz="1600" dirty="0"/>
              <a:t>Need to be disenrolled from the program. (At times, we may not be a good fit for the child based on the class size or program structure within our Center) </a:t>
            </a:r>
          </a:p>
          <a:p>
            <a:pPr marL="800100" lvl="1" indent="-342900">
              <a:buAutoNum type="arabicPeriod"/>
            </a:pPr>
            <a:endParaRPr lang="en-US" sz="1600" dirty="0"/>
          </a:p>
          <a:p>
            <a:pPr marL="342900" indent="-342900">
              <a:buAutoNum type="arabicPeriod"/>
            </a:pPr>
            <a:endParaRPr lang="en-US" sz="1600" dirty="0"/>
          </a:p>
        </p:txBody>
      </p:sp>
    </p:spTree>
    <p:extLst>
      <p:ext uri="{BB962C8B-B14F-4D97-AF65-F5344CB8AC3E}">
        <p14:creationId xmlns:p14="http://schemas.microsoft.com/office/powerpoint/2010/main" val="233415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8700" y="670669"/>
            <a:ext cx="7186599" cy="629018"/>
          </a:xfrm>
          <a:prstGeom prst="rect">
            <a:avLst/>
          </a:prstGeom>
        </p:spPr>
        <p:txBody>
          <a:bodyPr vert="horz" wrap="square" lIns="0" tIns="13335" rIns="0" bIns="0" rtlCol="0">
            <a:spAutoFit/>
          </a:bodyPr>
          <a:lstStyle/>
          <a:p>
            <a:pPr marL="12700" algn="ctr">
              <a:lnSpc>
                <a:spcPct val="100000"/>
              </a:lnSpc>
              <a:spcBef>
                <a:spcPts val="105"/>
              </a:spcBef>
              <a:tabLst>
                <a:tab pos="4243070" algn="l"/>
              </a:tabLst>
            </a:pPr>
            <a:r>
              <a:rPr b="1" spc="-5" dirty="0">
                <a:solidFill>
                  <a:srgbClr val="404040"/>
                </a:solidFill>
                <a:latin typeface="Lato" panose="020F0502020204030203" pitchFamily="34" charset="0"/>
              </a:rPr>
              <a:t>Daily</a:t>
            </a:r>
            <a:r>
              <a:rPr b="1" spc="25" dirty="0">
                <a:solidFill>
                  <a:srgbClr val="404040"/>
                </a:solidFill>
                <a:latin typeface="Lato" panose="020F0502020204030203" pitchFamily="34" charset="0"/>
              </a:rPr>
              <a:t> </a:t>
            </a:r>
            <a:r>
              <a:rPr b="1" spc="-5" dirty="0">
                <a:solidFill>
                  <a:srgbClr val="404040"/>
                </a:solidFill>
                <a:latin typeface="Lato" panose="020F0502020204030203" pitchFamily="34" charset="0"/>
              </a:rPr>
              <a:t>Schedules and Routines</a:t>
            </a:r>
            <a:endParaRPr b="1" dirty="0">
              <a:latin typeface="Lato" panose="020F0502020204030203" pitchFamily="34" charset="0"/>
            </a:endParaRPr>
          </a:p>
        </p:txBody>
      </p:sp>
      <p:grpSp>
        <p:nvGrpSpPr>
          <p:cNvPr id="3" name="object 3"/>
          <p:cNvGrpSpPr/>
          <p:nvPr/>
        </p:nvGrpSpPr>
        <p:grpSpPr>
          <a:xfrm>
            <a:off x="1138427" y="1798306"/>
            <a:ext cx="3100705" cy="2024380"/>
            <a:chOff x="1138427" y="1798306"/>
            <a:chExt cx="3100705" cy="2024380"/>
          </a:xfrm>
        </p:grpSpPr>
        <p:pic>
          <p:nvPicPr>
            <p:cNvPr id="4" name="object 4"/>
            <p:cNvPicPr/>
            <p:nvPr/>
          </p:nvPicPr>
          <p:blipFill>
            <a:blip r:embed="rId2" cstate="print"/>
            <a:stretch>
              <a:fillRect/>
            </a:stretch>
          </p:blipFill>
          <p:spPr>
            <a:xfrm>
              <a:off x="1138427" y="1798373"/>
              <a:ext cx="3092733" cy="2016681"/>
            </a:xfrm>
            <a:prstGeom prst="rect">
              <a:avLst/>
            </a:prstGeom>
          </p:spPr>
        </p:pic>
        <p:sp>
          <p:nvSpPr>
            <p:cNvPr id="5" name="object 5"/>
            <p:cNvSpPr/>
            <p:nvPr/>
          </p:nvSpPr>
          <p:spPr>
            <a:xfrm>
              <a:off x="1138415" y="1798307"/>
              <a:ext cx="3100705" cy="2024380"/>
            </a:xfrm>
            <a:custGeom>
              <a:avLst/>
              <a:gdLst/>
              <a:ahLst/>
              <a:cxnLst/>
              <a:rect l="l" t="t" r="r" b="b"/>
              <a:pathLst>
                <a:path w="3100704" h="2024379">
                  <a:moveTo>
                    <a:pt x="3100667" y="0"/>
                  </a:moveTo>
                  <a:lnTo>
                    <a:pt x="3076168" y="0"/>
                  </a:lnTo>
                  <a:lnTo>
                    <a:pt x="3076168" y="22453"/>
                  </a:lnTo>
                  <a:lnTo>
                    <a:pt x="3076168" y="2001862"/>
                  </a:lnTo>
                  <a:lnTo>
                    <a:pt x="24511" y="2001862"/>
                  </a:lnTo>
                  <a:lnTo>
                    <a:pt x="24511" y="22453"/>
                  </a:lnTo>
                  <a:lnTo>
                    <a:pt x="3076168" y="22453"/>
                  </a:lnTo>
                  <a:lnTo>
                    <a:pt x="3076168" y="114"/>
                  </a:lnTo>
                  <a:lnTo>
                    <a:pt x="24511" y="114"/>
                  </a:lnTo>
                  <a:lnTo>
                    <a:pt x="0" y="0"/>
                  </a:lnTo>
                  <a:lnTo>
                    <a:pt x="0" y="22453"/>
                  </a:lnTo>
                  <a:lnTo>
                    <a:pt x="0" y="2001862"/>
                  </a:lnTo>
                  <a:lnTo>
                    <a:pt x="0" y="2024202"/>
                  </a:lnTo>
                  <a:lnTo>
                    <a:pt x="24511" y="2024202"/>
                  </a:lnTo>
                  <a:lnTo>
                    <a:pt x="3076168" y="2024202"/>
                  </a:lnTo>
                  <a:lnTo>
                    <a:pt x="3100590" y="2024202"/>
                  </a:lnTo>
                  <a:lnTo>
                    <a:pt x="3100667" y="0"/>
                  </a:lnTo>
                  <a:close/>
                </a:path>
              </a:pathLst>
            </a:custGeom>
            <a:solidFill>
              <a:srgbClr val="000000"/>
            </a:solidFill>
          </p:spPr>
          <p:txBody>
            <a:bodyPr wrap="square" lIns="0" tIns="0" rIns="0" bIns="0" rtlCol="0"/>
            <a:lstStyle/>
            <a:p>
              <a:endParaRPr dirty="0"/>
            </a:p>
          </p:txBody>
        </p:sp>
      </p:grpSp>
      <p:grpSp>
        <p:nvGrpSpPr>
          <p:cNvPr id="6" name="object 6"/>
          <p:cNvGrpSpPr/>
          <p:nvPr/>
        </p:nvGrpSpPr>
        <p:grpSpPr>
          <a:xfrm>
            <a:off x="1142999" y="4190910"/>
            <a:ext cx="3103880" cy="2168525"/>
            <a:chOff x="1142999" y="4190910"/>
            <a:chExt cx="3103880" cy="2168525"/>
          </a:xfrm>
        </p:grpSpPr>
        <p:pic>
          <p:nvPicPr>
            <p:cNvPr id="7" name="object 7"/>
            <p:cNvPicPr/>
            <p:nvPr/>
          </p:nvPicPr>
          <p:blipFill>
            <a:blip r:embed="rId3" cstate="print"/>
            <a:stretch>
              <a:fillRect/>
            </a:stretch>
          </p:blipFill>
          <p:spPr>
            <a:xfrm>
              <a:off x="1142999" y="4191024"/>
              <a:ext cx="3094950" cy="2160423"/>
            </a:xfrm>
            <a:prstGeom prst="rect">
              <a:avLst/>
            </a:prstGeom>
          </p:spPr>
        </p:pic>
        <p:sp>
          <p:nvSpPr>
            <p:cNvPr id="8" name="object 8"/>
            <p:cNvSpPr/>
            <p:nvPr/>
          </p:nvSpPr>
          <p:spPr>
            <a:xfrm>
              <a:off x="1142987" y="4190910"/>
              <a:ext cx="3103880" cy="2168525"/>
            </a:xfrm>
            <a:custGeom>
              <a:avLst/>
              <a:gdLst/>
              <a:ahLst/>
              <a:cxnLst/>
              <a:rect l="l" t="t" r="r" b="b"/>
              <a:pathLst>
                <a:path w="3103879" h="2168525">
                  <a:moveTo>
                    <a:pt x="3103842" y="50"/>
                  </a:moveTo>
                  <a:lnTo>
                    <a:pt x="3076410" y="0"/>
                  </a:lnTo>
                  <a:lnTo>
                    <a:pt x="3076410" y="22656"/>
                  </a:lnTo>
                  <a:lnTo>
                    <a:pt x="3076410" y="2145563"/>
                  </a:lnTo>
                  <a:lnTo>
                    <a:pt x="27432" y="2145563"/>
                  </a:lnTo>
                  <a:lnTo>
                    <a:pt x="27432" y="22656"/>
                  </a:lnTo>
                  <a:lnTo>
                    <a:pt x="3076410" y="22656"/>
                  </a:lnTo>
                  <a:lnTo>
                    <a:pt x="3076410" y="0"/>
                  </a:lnTo>
                  <a:lnTo>
                    <a:pt x="0" y="0"/>
                  </a:lnTo>
                  <a:lnTo>
                    <a:pt x="0" y="22656"/>
                  </a:lnTo>
                  <a:lnTo>
                    <a:pt x="0" y="2145563"/>
                  </a:lnTo>
                  <a:lnTo>
                    <a:pt x="0" y="2168220"/>
                  </a:lnTo>
                  <a:lnTo>
                    <a:pt x="27432" y="2168220"/>
                  </a:lnTo>
                  <a:lnTo>
                    <a:pt x="3076410" y="2168220"/>
                  </a:lnTo>
                  <a:lnTo>
                    <a:pt x="3103753" y="2168220"/>
                  </a:lnTo>
                  <a:lnTo>
                    <a:pt x="3103842" y="50"/>
                  </a:lnTo>
                  <a:close/>
                </a:path>
              </a:pathLst>
            </a:custGeom>
            <a:solidFill>
              <a:srgbClr val="000000"/>
            </a:solidFill>
          </p:spPr>
          <p:txBody>
            <a:bodyPr wrap="square" lIns="0" tIns="0" rIns="0" bIns="0" rtlCol="0"/>
            <a:lstStyle/>
            <a:p>
              <a:endParaRPr dirty="0"/>
            </a:p>
          </p:txBody>
        </p:sp>
      </p:grpSp>
      <p:sp>
        <p:nvSpPr>
          <p:cNvPr id="9" name="object 9"/>
          <p:cNvSpPr txBox="1"/>
          <p:nvPr/>
        </p:nvSpPr>
        <p:spPr>
          <a:xfrm>
            <a:off x="4358962" y="1799170"/>
            <a:ext cx="4556437" cy="4193456"/>
          </a:xfrm>
          <a:prstGeom prst="rect">
            <a:avLst/>
          </a:prstGeom>
        </p:spPr>
        <p:txBody>
          <a:bodyPr vert="horz" wrap="square" lIns="0" tIns="12700" rIns="0" bIns="0" rtlCol="0" anchor="t">
            <a:spAutoFit/>
          </a:bodyPr>
          <a:lstStyle/>
          <a:p>
            <a:pPr marL="355600" marR="75565" indent="-342900">
              <a:spcBef>
                <a:spcPts val="100"/>
              </a:spcBef>
              <a:buFont typeface="Arial" panose="020B0604020202020204" pitchFamily="34" charset="0"/>
              <a:buChar char="•"/>
              <a:tabLst>
                <a:tab pos="463550" algn="l"/>
              </a:tabLst>
            </a:pPr>
            <a:r>
              <a:rPr sz="1600" spc="-5" dirty="0">
                <a:latin typeface="Lato"/>
                <a:ea typeface="Lato"/>
                <a:cs typeface="Verdana"/>
              </a:rPr>
              <a:t>Latest</a:t>
            </a:r>
            <a:r>
              <a:rPr sz="1600" spc="-20" dirty="0">
                <a:latin typeface="Lato"/>
                <a:ea typeface="Lato"/>
                <a:cs typeface="Verdana"/>
              </a:rPr>
              <a:t> </a:t>
            </a:r>
            <a:r>
              <a:rPr lang="en-US" sz="1600" spc="-15" dirty="0">
                <a:latin typeface="Lato"/>
                <a:ea typeface="Lato"/>
                <a:cs typeface="Verdana"/>
              </a:rPr>
              <a:t>a</a:t>
            </a:r>
            <a:r>
              <a:rPr sz="1600" spc="-15" dirty="0">
                <a:latin typeface="Lato"/>
                <a:ea typeface="Lato"/>
                <a:cs typeface="Verdana"/>
              </a:rPr>
              <a:t>rrival</a:t>
            </a:r>
            <a:r>
              <a:rPr sz="1600" spc="10" dirty="0">
                <a:latin typeface="Lato"/>
                <a:ea typeface="Lato"/>
                <a:cs typeface="Verdana"/>
              </a:rPr>
              <a:t> </a:t>
            </a:r>
            <a:r>
              <a:rPr sz="1600" spc="-5" dirty="0">
                <a:latin typeface="Lato"/>
                <a:ea typeface="Lato"/>
                <a:cs typeface="Verdana"/>
              </a:rPr>
              <a:t>is</a:t>
            </a:r>
            <a:r>
              <a:rPr sz="1600" spc="-10" dirty="0">
                <a:latin typeface="Lato"/>
                <a:ea typeface="Lato"/>
                <a:cs typeface="Verdana"/>
              </a:rPr>
              <a:t> </a:t>
            </a:r>
            <a:r>
              <a:rPr sz="1600" dirty="0">
                <a:latin typeface="Lato"/>
                <a:ea typeface="Lato"/>
                <a:cs typeface="Verdana"/>
              </a:rPr>
              <a:t>9:00</a:t>
            </a:r>
            <a:r>
              <a:rPr lang="en-US" sz="1600" dirty="0">
                <a:latin typeface="Lato"/>
                <a:ea typeface="Lato"/>
                <a:cs typeface="Verdana"/>
              </a:rPr>
              <a:t> </a:t>
            </a:r>
            <a:r>
              <a:rPr sz="1600" spc="-830" dirty="0">
                <a:latin typeface="Lato"/>
                <a:ea typeface="Lato"/>
                <a:cs typeface="Verdana"/>
              </a:rPr>
              <a:t> </a:t>
            </a:r>
            <a:r>
              <a:rPr sz="1600" spc="-5" dirty="0">
                <a:latin typeface="Lato"/>
                <a:ea typeface="Lato"/>
                <a:cs typeface="Verdana"/>
              </a:rPr>
              <a:t>a</a:t>
            </a:r>
            <a:r>
              <a:rPr lang="en-US" sz="1600" spc="-5" dirty="0">
                <a:latin typeface="Lato"/>
                <a:ea typeface="Lato"/>
                <a:cs typeface="Verdana"/>
              </a:rPr>
              <a:t>.</a:t>
            </a:r>
            <a:r>
              <a:rPr sz="1600" spc="-5" dirty="0">
                <a:latin typeface="Lato"/>
                <a:ea typeface="Lato"/>
                <a:cs typeface="Verdana"/>
              </a:rPr>
              <a:t>m</a:t>
            </a:r>
            <a:r>
              <a:rPr lang="en-US" sz="1600" spc="-5" dirty="0">
                <a:latin typeface="Lato"/>
                <a:ea typeface="Lato"/>
                <a:cs typeface="Verdana"/>
              </a:rPr>
              <a:t>. so that children may eat breakfast with the class.  </a:t>
            </a:r>
            <a:r>
              <a:rPr lang="en-US" sz="1600" u="sng" spc="-5" dirty="0">
                <a:solidFill>
                  <a:srgbClr val="FF0000"/>
                </a:solidFill>
                <a:latin typeface="Lato"/>
                <a:ea typeface="Lato"/>
                <a:cs typeface="Verdana"/>
              </a:rPr>
              <a:t>No drop off is allowed between 9:00 am-9:30 am.</a:t>
            </a:r>
            <a:endParaRPr lang="en-US" sz="1600" u="sng" dirty="0">
              <a:solidFill>
                <a:srgbClr val="FF0000"/>
              </a:solidFill>
            </a:endParaRPr>
          </a:p>
          <a:p>
            <a:pPr marL="12700" marR="75565">
              <a:spcBef>
                <a:spcPts val="100"/>
              </a:spcBef>
              <a:tabLst>
                <a:tab pos="463550" algn="l"/>
              </a:tabLst>
            </a:pPr>
            <a:endParaRPr lang="en-US" sz="1600" spc="-5" dirty="0">
              <a:latin typeface="Lato"/>
              <a:ea typeface="Lato"/>
              <a:cs typeface="Verdana"/>
            </a:endParaRPr>
          </a:p>
          <a:p>
            <a:pPr marL="355600" marR="75565" indent="-342900">
              <a:spcBef>
                <a:spcPts val="100"/>
              </a:spcBef>
              <a:buFont typeface="Arial" panose="020B0604020202020204" pitchFamily="34" charset="0"/>
              <a:buChar char="•"/>
              <a:tabLst>
                <a:tab pos="463550" algn="l"/>
              </a:tabLst>
            </a:pPr>
            <a:r>
              <a:rPr lang="en-US" sz="1600" spc="-5" dirty="0">
                <a:latin typeface="Lato"/>
                <a:ea typeface="Lato"/>
                <a:cs typeface="Verdana"/>
              </a:rPr>
              <a:t>Please call the Center as soon as possible if your child will be late or will not be attending that day</a:t>
            </a:r>
          </a:p>
          <a:p>
            <a:pPr marL="355600" marR="5080" indent="-342900">
              <a:spcBef>
                <a:spcPts val="1175"/>
              </a:spcBef>
              <a:buFont typeface="Arial" panose="020B0604020202020204" pitchFamily="34" charset="0"/>
              <a:buChar char="•"/>
            </a:pPr>
            <a:r>
              <a:rPr sz="1600" spc="-10" dirty="0">
                <a:latin typeface="Lato"/>
                <a:ea typeface="Lato"/>
                <a:cs typeface="Verdana"/>
              </a:rPr>
              <a:t>Classroom </a:t>
            </a:r>
            <a:r>
              <a:rPr sz="1600" spc="-5" dirty="0">
                <a:latin typeface="Lato"/>
                <a:ea typeface="Lato"/>
                <a:cs typeface="Verdana"/>
              </a:rPr>
              <a:t>schedule </a:t>
            </a:r>
            <a:r>
              <a:rPr sz="1600" spc="-10" dirty="0">
                <a:latin typeface="Lato"/>
                <a:ea typeface="Lato"/>
                <a:cs typeface="Verdana"/>
              </a:rPr>
              <a:t>is</a:t>
            </a:r>
            <a:r>
              <a:rPr lang="en-US" sz="1600" spc="-10" dirty="0">
                <a:latin typeface="Lato"/>
                <a:ea typeface="Lato"/>
                <a:cs typeface="Verdana"/>
              </a:rPr>
              <a:t> </a:t>
            </a:r>
            <a:r>
              <a:rPr sz="1600" spc="-830" dirty="0">
                <a:latin typeface="Lato"/>
                <a:ea typeface="Lato"/>
                <a:cs typeface="Verdana"/>
              </a:rPr>
              <a:t> </a:t>
            </a:r>
            <a:r>
              <a:rPr sz="1600" b="1" spc="-10" dirty="0">
                <a:latin typeface="Lato"/>
                <a:ea typeface="Lato"/>
                <a:cs typeface="Verdana"/>
              </a:rPr>
              <a:t>flexible</a:t>
            </a:r>
            <a:r>
              <a:rPr sz="1600" b="1" spc="50" dirty="0">
                <a:latin typeface="Lato"/>
                <a:ea typeface="Lato"/>
                <a:cs typeface="Verdana"/>
              </a:rPr>
              <a:t> </a:t>
            </a:r>
            <a:r>
              <a:rPr sz="1600" spc="-5" dirty="0">
                <a:latin typeface="Lato"/>
                <a:ea typeface="Lato"/>
                <a:cs typeface="Verdana"/>
              </a:rPr>
              <a:t>to</a:t>
            </a:r>
            <a:r>
              <a:rPr sz="1600" spc="10" dirty="0">
                <a:latin typeface="Lato"/>
                <a:ea typeface="Lato"/>
                <a:cs typeface="Verdana"/>
              </a:rPr>
              <a:t> </a:t>
            </a:r>
            <a:r>
              <a:rPr sz="1600" dirty="0">
                <a:latin typeface="Lato"/>
                <a:ea typeface="Lato"/>
                <a:cs typeface="Verdana"/>
              </a:rPr>
              <a:t>meet</a:t>
            </a:r>
            <a:r>
              <a:rPr lang="en-US" sz="1600" dirty="0">
                <a:latin typeface="Lato"/>
                <a:ea typeface="Lato"/>
                <a:cs typeface="Verdana"/>
              </a:rPr>
              <a:t> </a:t>
            </a:r>
            <a:r>
              <a:rPr sz="1600" spc="5" dirty="0">
                <a:latin typeface="Lato"/>
                <a:ea typeface="Lato"/>
                <a:cs typeface="Verdana"/>
              </a:rPr>
              <a:t> </a:t>
            </a:r>
            <a:r>
              <a:rPr sz="1600" spc="-10" dirty="0">
                <a:latin typeface="Lato"/>
                <a:ea typeface="Lato"/>
                <a:cs typeface="Verdana"/>
              </a:rPr>
              <a:t>individual</a:t>
            </a:r>
            <a:r>
              <a:rPr sz="1600" spc="25" dirty="0">
                <a:latin typeface="Lato"/>
                <a:ea typeface="Lato"/>
                <a:cs typeface="Verdana"/>
              </a:rPr>
              <a:t> </a:t>
            </a:r>
            <a:r>
              <a:rPr sz="1600" dirty="0">
                <a:latin typeface="Lato"/>
                <a:ea typeface="Lato"/>
                <a:cs typeface="Verdana"/>
              </a:rPr>
              <a:t>needs</a:t>
            </a:r>
            <a:r>
              <a:rPr lang="en-US" sz="1600" dirty="0">
                <a:latin typeface="Lato"/>
                <a:ea typeface="Lato"/>
                <a:cs typeface="Verdana"/>
              </a:rPr>
              <a:t> and to create consistency. See inside the classroom for specific schedule and routine.</a:t>
            </a:r>
            <a:endParaRPr sz="1600" dirty="0">
              <a:latin typeface="Lato"/>
              <a:ea typeface="Lato"/>
              <a:cs typeface="Verdana"/>
            </a:endParaRPr>
          </a:p>
          <a:p>
            <a:pPr marL="355600" marR="46990" indent="-342900">
              <a:spcBef>
                <a:spcPts val="1180"/>
              </a:spcBef>
              <a:buFont typeface="Arial" panose="020B0604020202020204" pitchFamily="34" charset="0"/>
              <a:buChar char="•"/>
              <a:tabLst>
                <a:tab pos="2800350" algn="l"/>
              </a:tabLst>
            </a:pPr>
            <a:r>
              <a:rPr sz="1600" b="1" spc="-5" dirty="0">
                <a:latin typeface="Lato"/>
                <a:ea typeface="Lato"/>
                <a:cs typeface="Verdana"/>
              </a:rPr>
              <a:t>Routines</a:t>
            </a:r>
            <a:r>
              <a:rPr sz="1600" spc="-5" dirty="0">
                <a:latin typeface="Lato"/>
                <a:ea typeface="Lato"/>
                <a:cs typeface="Verdana"/>
              </a:rPr>
              <a:t>,</a:t>
            </a:r>
            <a:r>
              <a:rPr lang="en-US" sz="1600" spc="-5" dirty="0">
                <a:latin typeface="Lato"/>
                <a:ea typeface="Lato"/>
                <a:cs typeface="Verdana"/>
              </a:rPr>
              <a:t> </a:t>
            </a:r>
            <a:r>
              <a:rPr sz="1600" dirty="0">
                <a:latin typeface="Lato"/>
                <a:ea typeface="Lato"/>
                <a:cs typeface="Verdana"/>
              </a:rPr>
              <a:t> </a:t>
            </a:r>
            <a:r>
              <a:rPr sz="1600" b="1" spc="-10" dirty="0">
                <a:latin typeface="Lato"/>
                <a:ea typeface="Lato"/>
                <a:cs typeface="Verdana"/>
              </a:rPr>
              <a:t>continuity</a:t>
            </a:r>
            <a:r>
              <a:rPr sz="1600" b="1" spc="25" dirty="0">
                <a:latin typeface="Lato"/>
                <a:ea typeface="Lato"/>
                <a:cs typeface="Verdana"/>
              </a:rPr>
              <a:t> </a:t>
            </a:r>
            <a:r>
              <a:rPr sz="1600" b="1" dirty="0">
                <a:latin typeface="Lato"/>
                <a:ea typeface="Lato"/>
                <a:cs typeface="Verdana"/>
              </a:rPr>
              <a:t>and</a:t>
            </a:r>
            <a:r>
              <a:rPr lang="en-US" sz="1600" b="1" dirty="0">
                <a:latin typeface="Lato"/>
                <a:ea typeface="Lato"/>
                <a:cs typeface="Verdana"/>
              </a:rPr>
              <a:t> </a:t>
            </a:r>
            <a:r>
              <a:rPr sz="1600" b="1" spc="5" dirty="0">
                <a:latin typeface="Lato"/>
                <a:ea typeface="Lato"/>
                <a:cs typeface="Verdana"/>
              </a:rPr>
              <a:t> </a:t>
            </a:r>
            <a:r>
              <a:rPr sz="1600" b="1" spc="-5" dirty="0">
                <a:latin typeface="Lato"/>
                <a:ea typeface="Lato"/>
                <a:cs typeface="Verdana"/>
              </a:rPr>
              <a:t>relationships</a:t>
            </a:r>
            <a:r>
              <a:rPr lang="en-US" sz="1600" b="1" spc="-5" dirty="0">
                <a:latin typeface="Lato"/>
                <a:ea typeface="Lato"/>
                <a:cs typeface="Verdana"/>
              </a:rPr>
              <a:t> </a:t>
            </a:r>
            <a:r>
              <a:rPr sz="1600" spc="-5" dirty="0">
                <a:latin typeface="Lato"/>
                <a:ea typeface="Lato"/>
                <a:cs typeface="Verdana"/>
              </a:rPr>
              <a:t>are</a:t>
            </a:r>
            <a:r>
              <a:rPr sz="1600" spc="-95" dirty="0">
                <a:latin typeface="Lato"/>
                <a:ea typeface="Lato"/>
                <a:cs typeface="Verdana"/>
              </a:rPr>
              <a:t> </a:t>
            </a:r>
            <a:r>
              <a:rPr sz="1600" dirty="0">
                <a:latin typeface="Lato"/>
                <a:ea typeface="Lato"/>
                <a:cs typeface="Verdana"/>
              </a:rPr>
              <a:t>at</a:t>
            </a:r>
            <a:r>
              <a:rPr lang="en-US" sz="1600" dirty="0">
                <a:latin typeface="Lato"/>
                <a:ea typeface="Lato"/>
                <a:cs typeface="Verdana"/>
              </a:rPr>
              <a:t> </a:t>
            </a:r>
            <a:r>
              <a:rPr sz="1600" spc="-830" dirty="0">
                <a:latin typeface="Lato"/>
                <a:ea typeface="Lato"/>
                <a:cs typeface="Verdana"/>
              </a:rPr>
              <a:t> </a:t>
            </a:r>
            <a:r>
              <a:rPr sz="1600" spc="-5" dirty="0">
                <a:latin typeface="Lato"/>
                <a:ea typeface="Lato"/>
                <a:cs typeface="Verdana"/>
              </a:rPr>
              <a:t>the heart</a:t>
            </a:r>
            <a:r>
              <a:rPr sz="1600" dirty="0">
                <a:latin typeface="Lato"/>
                <a:ea typeface="Lato"/>
                <a:cs typeface="Verdana"/>
              </a:rPr>
              <a:t> of our</a:t>
            </a:r>
            <a:r>
              <a:rPr lang="en-US" sz="1600" dirty="0">
                <a:latin typeface="Lato"/>
                <a:ea typeface="Lato"/>
                <a:cs typeface="Verdana"/>
              </a:rPr>
              <a:t> </a:t>
            </a:r>
            <a:r>
              <a:rPr sz="1600" spc="5" dirty="0">
                <a:latin typeface="Lato"/>
                <a:ea typeface="Lato"/>
                <a:cs typeface="Verdana"/>
              </a:rPr>
              <a:t> </a:t>
            </a:r>
            <a:r>
              <a:rPr sz="1600" spc="-10" dirty="0">
                <a:latin typeface="Lato"/>
                <a:ea typeface="Lato"/>
                <a:cs typeface="Verdana"/>
              </a:rPr>
              <a:t>program</a:t>
            </a:r>
            <a:endParaRPr lang="en-US" sz="1600" spc="-10" dirty="0">
              <a:latin typeface="Lato"/>
              <a:ea typeface="Lato"/>
              <a:cs typeface="Verdana"/>
            </a:endParaRPr>
          </a:p>
          <a:p>
            <a:pPr marL="355600" marR="46990" indent="-342900">
              <a:spcBef>
                <a:spcPts val="1180"/>
              </a:spcBef>
              <a:buFont typeface="Arial" panose="020B0604020202020204" pitchFamily="34" charset="0"/>
              <a:buChar char="•"/>
              <a:tabLst>
                <a:tab pos="2800350" algn="l"/>
              </a:tabLst>
            </a:pPr>
            <a:r>
              <a:rPr lang="en-US" sz="1600" spc="-10" dirty="0">
                <a:highlight>
                  <a:srgbClr val="FFFF00"/>
                </a:highlight>
                <a:latin typeface="Lato"/>
                <a:ea typeface="Lato"/>
                <a:cs typeface="Verdana"/>
              </a:rPr>
              <a:t>Drop off are not permitted at all after 11:00 </a:t>
            </a:r>
            <a:r>
              <a:rPr lang="en-US" sz="1600" spc="-10" dirty="0">
                <a:latin typeface="Lato"/>
                <a:ea typeface="Lato"/>
                <a:cs typeface="Verdana"/>
              </a:rPr>
              <a:t>am except under special circumstances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318593"/>
            <a:ext cx="8080368" cy="1244571"/>
          </a:xfrm>
          <a:prstGeom prst="rect">
            <a:avLst/>
          </a:prstGeom>
        </p:spPr>
        <p:txBody>
          <a:bodyPr vert="horz" wrap="square" lIns="0" tIns="13335" rIns="0" bIns="0" rtlCol="0">
            <a:spAutoFit/>
          </a:bodyPr>
          <a:lstStyle/>
          <a:p>
            <a:pPr marL="12700" algn="ctr">
              <a:lnSpc>
                <a:spcPct val="100000"/>
              </a:lnSpc>
              <a:spcBef>
                <a:spcPts val="105"/>
              </a:spcBef>
            </a:pPr>
            <a:r>
              <a:rPr b="1" dirty="0">
                <a:solidFill>
                  <a:srgbClr val="404040"/>
                </a:solidFill>
                <a:latin typeface="Lato" panose="020F0502020204030203" pitchFamily="34" charset="0"/>
                <a:cs typeface="Arial"/>
              </a:rPr>
              <a:t>What</a:t>
            </a:r>
            <a:r>
              <a:rPr b="1" spc="-30" dirty="0">
                <a:solidFill>
                  <a:srgbClr val="404040"/>
                </a:solidFill>
                <a:latin typeface="Lato" panose="020F0502020204030203" pitchFamily="34" charset="0"/>
                <a:cs typeface="Arial"/>
              </a:rPr>
              <a:t> D</a:t>
            </a:r>
            <a:r>
              <a:rPr b="1" dirty="0">
                <a:solidFill>
                  <a:srgbClr val="404040"/>
                </a:solidFill>
                <a:latin typeface="Lato" panose="020F0502020204030203" pitchFamily="34" charset="0"/>
                <a:cs typeface="Arial"/>
              </a:rPr>
              <a:t>oes</a:t>
            </a:r>
            <a:r>
              <a:rPr b="1" spc="-40" dirty="0">
                <a:solidFill>
                  <a:srgbClr val="404040"/>
                </a:solidFill>
                <a:latin typeface="Lato" panose="020F0502020204030203" pitchFamily="34" charset="0"/>
                <a:cs typeface="Arial"/>
              </a:rPr>
              <a:t> M</a:t>
            </a:r>
            <a:r>
              <a:rPr b="1" dirty="0">
                <a:solidFill>
                  <a:srgbClr val="404040"/>
                </a:solidFill>
                <a:latin typeface="Lato" panose="020F0502020204030203" pitchFamily="34" charset="0"/>
                <a:cs typeface="Arial"/>
              </a:rPr>
              <a:t>y</a:t>
            </a:r>
            <a:r>
              <a:rPr b="1" spc="-15" dirty="0">
                <a:solidFill>
                  <a:srgbClr val="404040"/>
                </a:solidFill>
                <a:latin typeface="Lato" panose="020F0502020204030203" pitchFamily="34" charset="0"/>
                <a:cs typeface="Arial"/>
              </a:rPr>
              <a:t> C</a:t>
            </a:r>
            <a:r>
              <a:rPr b="1" dirty="0">
                <a:solidFill>
                  <a:srgbClr val="404040"/>
                </a:solidFill>
                <a:latin typeface="Lato" panose="020F0502020204030203" pitchFamily="34" charset="0"/>
                <a:cs typeface="Arial"/>
              </a:rPr>
              <a:t>hild</a:t>
            </a:r>
            <a:r>
              <a:rPr b="1" spc="-30" dirty="0">
                <a:solidFill>
                  <a:srgbClr val="404040"/>
                </a:solidFill>
                <a:latin typeface="Lato" panose="020F0502020204030203" pitchFamily="34" charset="0"/>
                <a:cs typeface="Arial"/>
              </a:rPr>
              <a:t> </a:t>
            </a:r>
            <a:r>
              <a:rPr b="1" spc="-5" dirty="0">
                <a:solidFill>
                  <a:srgbClr val="404040"/>
                </a:solidFill>
                <a:latin typeface="Lato" panose="020F0502020204030203" pitchFamily="34" charset="0"/>
                <a:cs typeface="Arial"/>
              </a:rPr>
              <a:t>Need</a:t>
            </a:r>
            <a:r>
              <a:rPr b="1" spc="-20" dirty="0">
                <a:solidFill>
                  <a:srgbClr val="404040"/>
                </a:solidFill>
                <a:latin typeface="Lato" panose="020F0502020204030203" pitchFamily="34" charset="0"/>
                <a:cs typeface="Arial"/>
              </a:rPr>
              <a:t> </a:t>
            </a:r>
            <a:r>
              <a:rPr b="1" dirty="0">
                <a:solidFill>
                  <a:srgbClr val="404040"/>
                </a:solidFill>
                <a:latin typeface="Lato" panose="020F0502020204030203" pitchFamily="34" charset="0"/>
                <a:cs typeface="Arial"/>
              </a:rPr>
              <a:t>for</a:t>
            </a:r>
            <a:r>
              <a:rPr b="1" spc="-25" dirty="0">
                <a:solidFill>
                  <a:srgbClr val="404040"/>
                </a:solidFill>
                <a:latin typeface="Lato" panose="020F0502020204030203" pitchFamily="34" charset="0"/>
                <a:cs typeface="Arial"/>
              </a:rPr>
              <a:t> S</a:t>
            </a:r>
            <a:r>
              <a:rPr b="1" dirty="0">
                <a:solidFill>
                  <a:srgbClr val="404040"/>
                </a:solidFill>
                <a:latin typeface="Lato" panose="020F0502020204030203" pitchFamily="34" charset="0"/>
                <a:cs typeface="Arial"/>
              </a:rPr>
              <a:t>chool?</a:t>
            </a:r>
            <a:endParaRPr b="1" dirty="0">
              <a:latin typeface="Lato" panose="020F0502020204030203" pitchFamily="34" charset="0"/>
              <a:cs typeface="Arial"/>
            </a:endParaRPr>
          </a:p>
        </p:txBody>
      </p:sp>
      <p:sp>
        <p:nvSpPr>
          <p:cNvPr id="3" name="object 3"/>
          <p:cNvSpPr txBox="1"/>
          <p:nvPr/>
        </p:nvSpPr>
        <p:spPr>
          <a:xfrm>
            <a:off x="416828" y="1617929"/>
            <a:ext cx="4155172" cy="3606757"/>
          </a:xfrm>
          <a:prstGeom prst="rect">
            <a:avLst/>
          </a:prstGeom>
        </p:spPr>
        <p:txBody>
          <a:bodyPr vert="horz" wrap="square" lIns="0" tIns="74295" rIns="0" bIns="0" rtlCol="0" anchor="t">
            <a:spAutoFit/>
          </a:bodyPr>
          <a:lstStyle/>
          <a:p>
            <a:pPr marL="355600" marR="105410" indent="-343535">
              <a:lnSpc>
                <a:spcPct val="80000"/>
              </a:lnSpc>
              <a:spcBef>
                <a:spcPts val="585"/>
              </a:spcBef>
              <a:buFont typeface="Arial" panose="020B0604020202020204" pitchFamily="34" charset="0"/>
              <a:buChar char="•"/>
              <a:tabLst>
                <a:tab pos="2853055" algn="l"/>
              </a:tabLst>
            </a:pPr>
            <a:r>
              <a:rPr sz="2000" dirty="0">
                <a:latin typeface="Lato"/>
                <a:ea typeface="Lato"/>
                <a:cs typeface="Arial"/>
              </a:rPr>
              <a:t>Bring spare clothes,</a:t>
            </a:r>
            <a:r>
              <a:rPr lang="en-US" sz="2000" dirty="0">
                <a:latin typeface="Lato"/>
                <a:ea typeface="Lato"/>
                <a:cs typeface="Arial"/>
              </a:rPr>
              <a:t> </a:t>
            </a:r>
            <a:r>
              <a:rPr lang="en-US" sz="2000" spc="5" dirty="0">
                <a:latin typeface="Lato"/>
                <a:ea typeface="Lato"/>
                <a:cs typeface="Arial"/>
              </a:rPr>
              <a:t>your </a:t>
            </a:r>
            <a:r>
              <a:rPr sz="2000" dirty="0">
                <a:latin typeface="Lato"/>
                <a:ea typeface="Lato"/>
                <a:cs typeface="Arial"/>
              </a:rPr>
              <a:t>children</a:t>
            </a:r>
            <a:r>
              <a:rPr sz="2000" spc="-25" dirty="0">
                <a:latin typeface="Lato"/>
                <a:ea typeface="Lato"/>
                <a:cs typeface="Arial"/>
              </a:rPr>
              <a:t> </a:t>
            </a:r>
            <a:r>
              <a:rPr sz="2000" dirty="0">
                <a:latin typeface="Lato"/>
                <a:ea typeface="Lato"/>
                <a:cs typeface="Arial"/>
              </a:rPr>
              <a:t>will</a:t>
            </a:r>
            <a:r>
              <a:rPr sz="2000" spc="10" dirty="0">
                <a:latin typeface="Lato"/>
                <a:ea typeface="Lato"/>
                <a:cs typeface="Arial"/>
              </a:rPr>
              <a:t> </a:t>
            </a:r>
            <a:r>
              <a:rPr sz="2000" dirty="0">
                <a:latin typeface="Lato"/>
                <a:ea typeface="Lato"/>
                <a:cs typeface="Arial"/>
              </a:rPr>
              <a:t>get</a:t>
            </a:r>
            <a:r>
              <a:rPr sz="2000" spc="-10" dirty="0">
                <a:latin typeface="Lato"/>
                <a:ea typeface="Lato"/>
                <a:cs typeface="Arial"/>
              </a:rPr>
              <a:t> </a:t>
            </a:r>
            <a:r>
              <a:rPr sz="2000" dirty="0">
                <a:latin typeface="Lato"/>
                <a:ea typeface="Lato"/>
                <a:cs typeface="Arial"/>
              </a:rPr>
              <a:t>dirty!	</a:t>
            </a:r>
            <a:endParaRPr lang="en-US" sz="2000" dirty="0">
              <a:latin typeface="Lato"/>
              <a:ea typeface="Lato"/>
              <a:cs typeface="Arial"/>
            </a:endParaRPr>
          </a:p>
          <a:p>
            <a:pPr marL="812800" marR="105410" lvl="1" indent="-343535">
              <a:lnSpc>
                <a:spcPct val="80000"/>
              </a:lnSpc>
              <a:spcBef>
                <a:spcPts val="585"/>
              </a:spcBef>
              <a:buFont typeface="Arial" panose="020B0604020202020204" pitchFamily="34" charset="0"/>
              <a:buChar char="•"/>
              <a:tabLst>
                <a:tab pos="2853055" algn="l"/>
              </a:tabLst>
            </a:pPr>
            <a:r>
              <a:rPr lang="en-US" sz="2000" dirty="0">
                <a:latin typeface="Lato"/>
                <a:ea typeface="Lato"/>
                <a:cs typeface="Arial"/>
              </a:rPr>
              <a:t>Make them seasonal</a:t>
            </a:r>
          </a:p>
          <a:p>
            <a:pPr marL="355600" marR="105410" indent="-343535">
              <a:lnSpc>
                <a:spcPct val="80000"/>
              </a:lnSpc>
              <a:spcBef>
                <a:spcPts val="585"/>
              </a:spcBef>
              <a:buFont typeface="Arial" panose="020B0604020202020204" pitchFamily="34" charset="0"/>
              <a:buChar char="•"/>
              <a:tabLst>
                <a:tab pos="2853055" algn="l"/>
              </a:tabLst>
            </a:pPr>
            <a:r>
              <a:rPr sz="2000" dirty="0">
                <a:latin typeface="Lato"/>
                <a:ea typeface="Lato"/>
                <a:cs typeface="Arial"/>
              </a:rPr>
              <a:t>Make</a:t>
            </a:r>
            <a:r>
              <a:rPr lang="en-US" sz="2000" dirty="0">
                <a:latin typeface="Lato"/>
                <a:ea typeface="Lato"/>
                <a:cs typeface="Arial"/>
              </a:rPr>
              <a:t> </a:t>
            </a:r>
            <a:r>
              <a:rPr sz="2000" spc="-540" dirty="0">
                <a:latin typeface="Lato"/>
                <a:ea typeface="Lato"/>
                <a:cs typeface="Arial"/>
              </a:rPr>
              <a:t> </a:t>
            </a:r>
            <a:r>
              <a:rPr sz="2000" dirty="0">
                <a:latin typeface="Lato"/>
                <a:ea typeface="Lato"/>
                <a:cs typeface="Arial"/>
              </a:rPr>
              <a:t>sure</a:t>
            </a:r>
            <a:r>
              <a:rPr sz="2000" spc="-35" dirty="0">
                <a:latin typeface="Lato"/>
                <a:ea typeface="Lato"/>
                <a:cs typeface="Arial"/>
              </a:rPr>
              <a:t> </a:t>
            </a:r>
            <a:r>
              <a:rPr sz="2000" dirty="0">
                <a:latin typeface="Lato"/>
                <a:ea typeface="Lato"/>
                <a:cs typeface="Arial"/>
              </a:rPr>
              <a:t>your</a:t>
            </a:r>
            <a:r>
              <a:rPr sz="2000" spc="-25" dirty="0">
                <a:latin typeface="Lato"/>
                <a:ea typeface="Lato"/>
                <a:cs typeface="Arial"/>
              </a:rPr>
              <a:t> </a:t>
            </a:r>
            <a:r>
              <a:rPr sz="2000" spc="-10" dirty="0">
                <a:latin typeface="Lato"/>
                <a:ea typeface="Lato"/>
                <a:cs typeface="Arial"/>
              </a:rPr>
              <a:t>child’s</a:t>
            </a:r>
            <a:r>
              <a:rPr sz="2000" spc="-25" dirty="0">
                <a:latin typeface="Lato"/>
                <a:ea typeface="Lato"/>
                <a:cs typeface="Arial"/>
              </a:rPr>
              <a:t> </a:t>
            </a:r>
            <a:r>
              <a:rPr sz="2000" dirty="0">
                <a:latin typeface="Lato"/>
                <a:ea typeface="Lato"/>
                <a:cs typeface="Arial"/>
              </a:rPr>
              <a:t>clothes</a:t>
            </a:r>
            <a:r>
              <a:rPr sz="2000" spc="-30" dirty="0">
                <a:latin typeface="Lato"/>
                <a:ea typeface="Lato"/>
                <a:cs typeface="Arial"/>
              </a:rPr>
              <a:t> </a:t>
            </a:r>
            <a:r>
              <a:rPr sz="2000" dirty="0">
                <a:latin typeface="Lato"/>
                <a:ea typeface="Lato"/>
                <a:cs typeface="Arial"/>
              </a:rPr>
              <a:t>are</a:t>
            </a:r>
            <a:r>
              <a:rPr lang="en-US" sz="2000" dirty="0">
                <a:latin typeface="Lato"/>
                <a:ea typeface="Lato"/>
                <a:cs typeface="Arial"/>
              </a:rPr>
              <a:t> </a:t>
            </a:r>
            <a:r>
              <a:rPr sz="2000" spc="-540" dirty="0">
                <a:latin typeface="Lato"/>
                <a:ea typeface="Lato"/>
                <a:cs typeface="Arial"/>
              </a:rPr>
              <a:t> </a:t>
            </a:r>
            <a:r>
              <a:rPr sz="2000" dirty="0">
                <a:latin typeface="Lato"/>
                <a:ea typeface="Lato"/>
                <a:cs typeface="Arial"/>
              </a:rPr>
              <a:t>labele</a:t>
            </a:r>
            <a:r>
              <a:rPr lang="en-US" sz="2000" dirty="0">
                <a:latin typeface="Lato"/>
                <a:ea typeface="Lato"/>
                <a:cs typeface="Arial"/>
              </a:rPr>
              <a:t>d</a:t>
            </a:r>
            <a:endParaRPr sz="2000" dirty="0">
              <a:latin typeface="Lato"/>
              <a:ea typeface="Lato"/>
              <a:cs typeface="Arial"/>
            </a:endParaRPr>
          </a:p>
          <a:p>
            <a:pPr marL="355600" marR="304165" indent="-343535">
              <a:lnSpc>
                <a:spcPct val="80000"/>
              </a:lnSpc>
              <a:spcBef>
                <a:spcPts val="1080"/>
              </a:spcBef>
              <a:buFont typeface="Arial" panose="020B0604020202020204" pitchFamily="34" charset="0"/>
              <a:buChar char="•"/>
            </a:pPr>
            <a:r>
              <a:rPr lang="en-US" sz="2000" spc="-10" dirty="0">
                <a:latin typeface="Lato"/>
                <a:ea typeface="Lato"/>
                <a:cs typeface="Arial"/>
              </a:rPr>
              <a:t>Bring a t</a:t>
            </a:r>
            <a:r>
              <a:rPr sz="2000" spc="-10" dirty="0">
                <a:latin typeface="Lato"/>
                <a:ea typeface="Lato"/>
                <a:cs typeface="Arial"/>
              </a:rPr>
              <a:t>ransition</a:t>
            </a:r>
            <a:r>
              <a:rPr lang="en-US" sz="2000" spc="-10" dirty="0">
                <a:latin typeface="Lato"/>
                <a:ea typeface="Lato"/>
                <a:cs typeface="Arial"/>
              </a:rPr>
              <a:t>al</a:t>
            </a:r>
            <a:r>
              <a:rPr sz="2000" spc="-50" dirty="0">
                <a:latin typeface="Lato"/>
                <a:ea typeface="Lato"/>
                <a:cs typeface="Arial"/>
              </a:rPr>
              <a:t> </a:t>
            </a:r>
            <a:r>
              <a:rPr sz="2000" dirty="0">
                <a:latin typeface="Lato"/>
                <a:ea typeface="Lato"/>
                <a:cs typeface="Arial"/>
              </a:rPr>
              <a:t>object</a:t>
            </a:r>
            <a:r>
              <a:rPr lang="en-US" sz="2000" dirty="0">
                <a:latin typeface="Lato"/>
                <a:ea typeface="Lato"/>
                <a:cs typeface="Arial"/>
              </a:rPr>
              <a:t> if desired</a:t>
            </a:r>
            <a:r>
              <a:rPr sz="2000" spc="-40" dirty="0">
                <a:latin typeface="Lato"/>
                <a:ea typeface="Lato"/>
                <a:cs typeface="Arial"/>
              </a:rPr>
              <a:t> </a:t>
            </a:r>
            <a:r>
              <a:rPr sz="2000" spc="-5" dirty="0">
                <a:latin typeface="Lato"/>
                <a:ea typeface="Lato"/>
                <a:cs typeface="Arial"/>
              </a:rPr>
              <a:t>(stuffed</a:t>
            </a:r>
            <a:r>
              <a:rPr lang="en-US" sz="2000" spc="-5" dirty="0">
                <a:latin typeface="Lato"/>
                <a:ea typeface="Lato"/>
                <a:cs typeface="Arial"/>
              </a:rPr>
              <a:t> </a:t>
            </a:r>
            <a:r>
              <a:rPr sz="2000" spc="-545" dirty="0">
                <a:latin typeface="Lato"/>
                <a:ea typeface="Lato"/>
                <a:cs typeface="Arial"/>
              </a:rPr>
              <a:t> </a:t>
            </a:r>
            <a:r>
              <a:rPr sz="2000" dirty="0">
                <a:latin typeface="Lato"/>
                <a:ea typeface="Lato"/>
                <a:cs typeface="Arial"/>
              </a:rPr>
              <a:t>animal, picture, favorite</a:t>
            </a:r>
            <a:r>
              <a:rPr lang="en-US" sz="2000" dirty="0">
                <a:latin typeface="Lato"/>
                <a:ea typeface="Lato"/>
                <a:cs typeface="Arial"/>
              </a:rPr>
              <a:t> </a:t>
            </a:r>
            <a:r>
              <a:rPr sz="2000" spc="5" dirty="0">
                <a:latin typeface="Lato"/>
                <a:ea typeface="Lato"/>
                <a:cs typeface="Arial"/>
              </a:rPr>
              <a:t> </a:t>
            </a:r>
            <a:r>
              <a:rPr sz="2000" spc="-5" dirty="0">
                <a:latin typeface="Lato"/>
                <a:ea typeface="Lato"/>
                <a:cs typeface="Arial"/>
              </a:rPr>
              <a:t>blanket)</a:t>
            </a:r>
            <a:endParaRPr lang="en-US" sz="2000" spc="-5" dirty="0">
              <a:latin typeface="Lato"/>
              <a:ea typeface="Lato"/>
              <a:cs typeface="Arial"/>
            </a:endParaRPr>
          </a:p>
          <a:p>
            <a:pPr marL="355600" marR="5080" indent="-343535">
              <a:lnSpc>
                <a:spcPct val="80100"/>
              </a:lnSpc>
              <a:spcBef>
                <a:spcPts val="1080"/>
              </a:spcBef>
              <a:buFont typeface="Arial" panose="020B0604020202020204" pitchFamily="34" charset="0"/>
              <a:buChar char="•"/>
            </a:pPr>
            <a:r>
              <a:rPr lang="en-US" sz="2000" dirty="0">
                <a:latin typeface="Lato"/>
                <a:ea typeface="Lato"/>
                <a:cs typeface="Arial"/>
              </a:rPr>
              <a:t>Bring p</a:t>
            </a:r>
            <a:r>
              <a:rPr sz="2000" dirty="0">
                <a:latin typeface="Lato"/>
                <a:ea typeface="Lato"/>
                <a:cs typeface="Arial"/>
              </a:rPr>
              <a:t>illows and blankets </a:t>
            </a:r>
            <a:r>
              <a:rPr lang="en-US" sz="2000" dirty="0">
                <a:latin typeface="Lato"/>
                <a:ea typeface="Lato"/>
                <a:cs typeface="Arial"/>
              </a:rPr>
              <a:t>that are </a:t>
            </a:r>
            <a:r>
              <a:rPr sz="2000" dirty="0">
                <a:latin typeface="Lato"/>
                <a:ea typeface="Lato"/>
                <a:cs typeface="Arial"/>
              </a:rPr>
              <a:t>small</a:t>
            </a:r>
            <a:r>
              <a:rPr sz="2000" spc="-15" dirty="0">
                <a:latin typeface="Lato"/>
                <a:ea typeface="Lato"/>
                <a:cs typeface="Arial"/>
              </a:rPr>
              <a:t> </a:t>
            </a:r>
            <a:r>
              <a:rPr sz="2000" dirty="0">
                <a:latin typeface="Lato"/>
                <a:ea typeface="Lato"/>
                <a:cs typeface="Arial"/>
              </a:rPr>
              <a:t>enough</a:t>
            </a:r>
            <a:r>
              <a:rPr sz="2000" spc="-35" dirty="0">
                <a:latin typeface="Lato"/>
                <a:ea typeface="Lato"/>
                <a:cs typeface="Arial"/>
              </a:rPr>
              <a:t> </a:t>
            </a:r>
            <a:r>
              <a:rPr sz="2000" dirty="0">
                <a:latin typeface="Lato"/>
                <a:ea typeface="Lato"/>
                <a:cs typeface="Arial"/>
              </a:rPr>
              <a:t>to</a:t>
            </a:r>
            <a:r>
              <a:rPr sz="2000" spc="-30" dirty="0">
                <a:latin typeface="Lato"/>
                <a:ea typeface="Lato"/>
                <a:cs typeface="Arial"/>
              </a:rPr>
              <a:t> </a:t>
            </a:r>
            <a:r>
              <a:rPr sz="2000" dirty="0">
                <a:latin typeface="Lato"/>
                <a:ea typeface="Lato"/>
                <a:cs typeface="Arial"/>
              </a:rPr>
              <a:t>fit</a:t>
            </a:r>
            <a:r>
              <a:rPr sz="2000" spc="-25" dirty="0">
                <a:latin typeface="Lato"/>
                <a:ea typeface="Lato"/>
                <a:cs typeface="Arial"/>
              </a:rPr>
              <a:t> </a:t>
            </a:r>
            <a:r>
              <a:rPr sz="2000" dirty="0">
                <a:latin typeface="Lato"/>
                <a:ea typeface="Lato"/>
                <a:cs typeface="Arial"/>
              </a:rPr>
              <a:t>in</a:t>
            </a:r>
            <a:r>
              <a:rPr lang="en-US" sz="2000" dirty="0">
                <a:latin typeface="Lato"/>
                <a:ea typeface="Lato"/>
                <a:cs typeface="Arial"/>
              </a:rPr>
              <a:t>side</a:t>
            </a:r>
            <a:r>
              <a:rPr sz="2000" spc="-15" dirty="0">
                <a:latin typeface="Lato"/>
                <a:ea typeface="Lato"/>
                <a:cs typeface="Arial"/>
              </a:rPr>
              <a:t> </a:t>
            </a:r>
            <a:r>
              <a:rPr sz="2000" spc="-25" dirty="0">
                <a:latin typeface="Lato"/>
                <a:ea typeface="Lato"/>
                <a:cs typeface="Arial"/>
              </a:rPr>
              <a:t>cubb</a:t>
            </a:r>
            <a:r>
              <a:rPr lang="en-US" sz="2000" spc="-25" dirty="0">
                <a:latin typeface="Lato"/>
                <a:ea typeface="Lato"/>
                <a:cs typeface="Arial"/>
              </a:rPr>
              <a:t>ies</a:t>
            </a:r>
          </a:p>
          <a:p>
            <a:pPr marL="355600" marR="5080" indent="-343535">
              <a:lnSpc>
                <a:spcPct val="80100"/>
              </a:lnSpc>
              <a:spcBef>
                <a:spcPts val="1080"/>
              </a:spcBef>
              <a:buFont typeface="Arial" panose="020B0604020202020204" pitchFamily="34" charset="0"/>
              <a:buChar char="•"/>
            </a:pPr>
            <a:endParaRPr lang="en-US" sz="2000" dirty="0">
              <a:solidFill>
                <a:srgbClr val="404040"/>
              </a:solidFill>
              <a:latin typeface="Lato" panose="020F0502020204030203" pitchFamily="34" charset="0"/>
              <a:cs typeface="Arial"/>
            </a:endParaRPr>
          </a:p>
        </p:txBody>
      </p:sp>
      <p:grpSp>
        <p:nvGrpSpPr>
          <p:cNvPr id="4" name="object 4"/>
          <p:cNvGrpSpPr/>
          <p:nvPr/>
        </p:nvGrpSpPr>
        <p:grpSpPr>
          <a:xfrm>
            <a:off x="4791455" y="2098425"/>
            <a:ext cx="3935729" cy="3295650"/>
            <a:chOff x="4791455" y="2098425"/>
            <a:chExt cx="3935729" cy="3295650"/>
          </a:xfrm>
        </p:grpSpPr>
        <p:pic>
          <p:nvPicPr>
            <p:cNvPr id="5" name="object 5"/>
            <p:cNvPicPr/>
            <p:nvPr/>
          </p:nvPicPr>
          <p:blipFill>
            <a:blip r:embed="rId2" cstate="print"/>
            <a:stretch>
              <a:fillRect/>
            </a:stretch>
          </p:blipFill>
          <p:spPr>
            <a:xfrm>
              <a:off x="4791455" y="2098526"/>
              <a:ext cx="3924322" cy="3284214"/>
            </a:xfrm>
            <a:prstGeom prst="rect">
              <a:avLst/>
            </a:prstGeom>
          </p:spPr>
        </p:pic>
        <p:pic>
          <p:nvPicPr>
            <p:cNvPr id="6" name="object 6"/>
            <p:cNvPicPr/>
            <p:nvPr/>
          </p:nvPicPr>
          <p:blipFill>
            <a:blip r:embed="rId3" cstate="print"/>
            <a:stretch>
              <a:fillRect/>
            </a:stretch>
          </p:blipFill>
          <p:spPr>
            <a:xfrm>
              <a:off x="4835125" y="2142662"/>
              <a:ext cx="3857383" cy="3216066"/>
            </a:xfrm>
            <a:prstGeom prst="rect">
              <a:avLst/>
            </a:prstGeom>
          </p:spPr>
        </p:pic>
        <p:sp>
          <p:nvSpPr>
            <p:cNvPr id="7" name="object 7"/>
            <p:cNvSpPr/>
            <p:nvPr/>
          </p:nvSpPr>
          <p:spPr>
            <a:xfrm>
              <a:off x="4791443" y="2098433"/>
              <a:ext cx="3935729" cy="3295650"/>
            </a:xfrm>
            <a:custGeom>
              <a:avLst/>
              <a:gdLst/>
              <a:ahLst/>
              <a:cxnLst/>
              <a:rect l="l" t="t" r="r" b="b"/>
              <a:pathLst>
                <a:path w="3935729" h="3295650">
                  <a:moveTo>
                    <a:pt x="3935349" y="0"/>
                  </a:moveTo>
                  <a:lnTo>
                    <a:pt x="3902735" y="0"/>
                  </a:lnTo>
                  <a:lnTo>
                    <a:pt x="3902735" y="127"/>
                  </a:lnTo>
                  <a:lnTo>
                    <a:pt x="3902735" y="33083"/>
                  </a:lnTo>
                  <a:lnTo>
                    <a:pt x="3902735" y="3262541"/>
                  </a:lnTo>
                  <a:lnTo>
                    <a:pt x="32613" y="3262541"/>
                  </a:lnTo>
                  <a:lnTo>
                    <a:pt x="32613" y="33083"/>
                  </a:lnTo>
                  <a:lnTo>
                    <a:pt x="3902735" y="33083"/>
                  </a:lnTo>
                  <a:lnTo>
                    <a:pt x="3902735" y="127"/>
                  </a:lnTo>
                  <a:lnTo>
                    <a:pt x="32613" y="127"/>
                  </a:lnTo>
                  <a:lnTo>
                    <a:pt x="32613" y="0"/>
                  </a:lnTo>
                  <a:lnTo>
                    <a:pt x="0" y="0"/>
                  </a:lnTo>
                  <a:lnTo>
                    <a:pt x="0" y="127"/>
                  </a:lnTo>
                  <a:lnTo>
                    <a:pt x="0" y="33083"/>
                  </a:lnTo>
                  <a:lnTo>
                    <a:pt x="0" y="3262541"/>
                  </a:lnTo>
                  <a:lnTo>
                    <a:pt x="0" y="3295485"/>
                  </a:lnTo>
                  <a:lnTo>
                    <a:pt x="32626" y="3295485"/>
                  </a:lnTo>
                  <a:lnTo>
                    <a:pt x="3902735" y="3295485"/>
                  </a:lnTo>
                  <a:lnTo>
                    <a:pt x="3935247" y="3295485"/>
                  </a:lnTo>
                  <a:lnTo>
                    <a:pt x="3935349" y="0"/>
                  </a:lnTo>
                  <a:close/>
                </a:path>
              </a:pathLst>
            </a:custGeom>
            <a:solidFill>
              <a:srgbClr val="000000"/>
            </a:solidFill>
          </p:spPr>
          <p:txBody>
            <a:bodyPr wrap="square" lIns="0" tIns="0" rIns="0" bIns="0" rtlCol="0"/>
            <a:lstStyle/>
            <a:p>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B7618-6D3F-4BBD-96BC-54467B45A0F7}"/>
              </a:ext>
            </a:extLst>
          </p:cNvPr>
          <p:cNvSpPr txBox="1"/>
          <p:nvPr/>
        </p:nvSpPr>
        <p:spPr>
          <a:xfrm>
            <a:off x="914400" y="762000"/>
            <a:ext cx="6934200" cy="762000"/>
          </a:xfrm>
          <a:prstGeom prst="rect">
            <a:avLst/>
          </a:prstGeom>
          <a:noFill/>
        </p:spPr>
        <p:txBody>
          <a:bodyPr wrap="square" rtlCol="0">
            <a:spAutoFit/>
          </a:bodyPr>
          <a:lstStyle/>
          <a:p>
            <a:r>
              <a:rPr lang="en-US" sz="4400" b="1" dirty="0"/>
              <a:t>Separation Anxiety</a:t>
            </a:r>
          </a:p>
        </p:txBody>
      </p:sp>
      <p:sp>
        <p:nvSpPr>
          <p:cNvPr id="3" name="TextBox 2">
            <a:extLst>
              <a:ext uri="{FF2B5EF4-FFF2-40B4-BE49-F238E27FC236}">
                <a16:creationId xmlns:a16="http://schemas.microsoft.com/office/drawing/2014/main" id="{5EA92D44-AE28-4A55-B82A-6A1E703692A7}"/>
              </a:ext>
            </a:extLst>
          </p:cNvPr>
          <p:cNvSpPr txBox="1"/>
          <p:nvPr/>
        </p:nvSpPr>
        <p:spPr>
          <a:xfrm>
            <a:off x="762000" y="1905000"/>
            <a:ext cx="7391400" cy="4247317"/>
          </a:xfrm>
          <a:prstGeom prst="rect">
            <a:avLst/>
          </a:prstGeom>
          <a:noFill/>
        </p:spPr>
        <p:txBody>
          <a:bodyPr wrap="square" rtlCol="0">
            <a:spAutoFit/>
          </a:bodyPr>
          <a:lstStyle/>
          <a:p>
            <a:pPr marL="342900" indent="-342900">
              <a:buAutoNum type="arabicPeriod"/>
            </a:pPr>
            <a:r>
              <a:rPr lang="en-US" dirty="0"/>
              <a:t>Is a normal part of development.</a:t>
            </a:r>
          </a:p>
          <a:p>
            <a:pPr marL="342900" indent="-342900">
              <a:buAutoNum type="arabicPeriod"/>
            </a:pPr>
            <a:endParaRPr lang="en-US" dirty="0"/>
          </a:p>
          <a:p>
            <a:pPr marL="342900" indent="-342900">
              <a:buAutoNum type="arabicPeriod"/>
            </a:pPr>
            <a:r>
              <a:rPr lang="en-US" dirty="0"/>
              <a:t>Varies in duration.</a:t>
            </a:r>
          </a:p>
          <a:p>
            <a:pPr marL="342900" indent="-342900">
              <a:buAutoNum type="arabicPeriod"/>
            </a:pPr>
            <a:endParaRPr lang="en-US" dirty="0"/>
          </a:p>
          <a:p>
            <a:pPr marL="342900" indent="-342900">
              <a:buAutoNum type="arabicPeriod"/>
            </a:pPr>
            <a:r>
              <a:rPr lang="en-US" dirty="0"/>
              <a:t>Is sometimes delayed.</a:t>
            </a:r>
          </a:p>
          <a:p>
            <a:pPr marL="342900" indent="-342900">
              <a:buAutoNum type="arabicPeriod"/>
            </a:pPr>
            <a:endParaRPr lang="en-US" dirty="0"/>
          </a:p>
          <a:p>
            <a:pPr marL="342900" indent="-342900">
              <a:buAutoNum type="arabicPeriod"/>
            </a:pPr>
            <a:r>
              <a:rPr lang="en-US" dirty="0"/>
              <a:t>Develop a routine as soon as possible.</a:t>
            </a:r>
          </a:p>
          <a:p>
            <a:pPr marL="342900" indent="-342900">
              <a:buAutoNum type="arabicPeriod"/>
            </a:pPr>
            <a:endParaRPr lang="en-US" dirty="0"/>
          </a:p>
          <a:p>
            <a:pPr marL="342900" indent="-342900">
              <a:buAutoNum type="arabicPeriod"/>
            </a:pPr>
            <a:r>
              <a:rPr lang="en-US" dirty="0"/>
              <a:t>Important: Be as calm and positive as possible and let the teacher know when you are ready to leave.  The teacher will support the transition.</a:t>
            </a:r>
          </a:p>
          <a:p>
            <a:pPr marL="342900" indent="-342900">
              <a:buAutoNum type="arabicPeriod"/>
            </a:pPr>
            <a:endParaRPr lang="en-US" dirty="0"/>
          </a:p>
          <a:p>
            <a:pPr marL="342900" indent="-342900">
              <a:buAutoNum type="arabicPeriod"/>
            </a:pPr>
            <a:r>
              <a:rPr lang="en-US" dirty="0"/>
              <a:t>Always say goodbye!</a:t>
            </a:r>
          </a:p>
          <a:p>
            <a:pPr marL="342900" indent="-342900">
              <a:buAutoNum type="arabicPeriod"/>
            </a:pPr>
            <a:endParaRPr lang="en-US" dirty="0"/>
          </a:p>
          <a:p>
            <a:pPr marL="342900" indent="-342900">
              <a:buAutoNum type="arabicPeriod"/>
            </a:pPr>
            <a:r>
              <a:rPr lang="en-US" dirty="0"/>
              <a:t>Avoid the dance!</a:t>
            </a:r>
          </a:p>
        </p:txBody>
      </p:sp>
    </p:spTree>
    <p:extLst>
      <p:ext uri="{BB962C8B-B14F-4D97-AF65-F5344CB8AC3E}">
        <p14:creationId xmlns:p14="http://schemas.microsoft.com/office/powerpoint/2010/main" val="254934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05062"/>
            <a:ext cx="6324600" cy="629018"/>
          </a:xfrm>
          <a:prstGeom prst="rect">
            <a:avLst/>
          </a:prstGeom>
        </p:spPr>
        <p:txBody>
          <a:bodyPr vert="horz" wrap="square" lIns="0" tIns="13335" rIns="0" bIns="0" rtlCol="0">
            <a:spAutoFit/>
          </a:bodyPr>
          <a:lstStyle/>
          <a:p>
            <a:pPr marL="12700" algn="ctr">
              <a:lnSpc>
                <a:spcPct val="100000"/>
              </a:lnSpc>
              <a:spcBef>
                <a:spcPts val="105"/>
              </a:spcBef>
            </a:pPr>
            <a:r>
              <a:rPr b="1" spc="-5" dirty="0">
                <a:solidFill>
                  <a:srgbClr val="404040"/>
                </a:solidFill>
                <a:latin typeface="Lato" panose="020F0502020204030203" pitchFamily="34" charset="0"/>
              </a:rPr>
              <a:t>Food</a:t>
            </a:r>
            <a:r>
              <a:rPr b="1" spc="-55" dirty="0">
                <a:solidFill>
                  <a:srgbClr val="404040"/>
                </a:solidFill>
                <a:latin typeface="Lato" panose="020F0502020204030203" pitchFamily="34" charset="0"/>
              </a:rPr>
              <a:t> </a:t>
            </a:r>
            <a:r>
              <a:rPr b="1" spc="-5" dirty="0">
                <a:solidFill>
                  <a:srgbClr val="404040"/>
                </a:solidFill>
                <a:latin typeface="Lato" panose="020F0502020204030203" pitchFamily="34" charset="0"/>
              </a:rPr>
              <a:t>Program</a:t>
            </a:r>
            <a:endParaRPr b="1" dirty="0">
              <a:latin typeface="Lato" panose="020F0502020204030203" pitchFamily="34" charset="0"/>
            </a:endParaRPr>
          </a:p>
        </p:txBody>
      </p:sp>
      <p:grpSp>
        <p:nvGrpSpPr>
          <p:cNvPr id="3" name="object 3"/>
          <p:cNvGrpSpPr/>
          <p:nvPr/>
        </p:nvGrpSpPr>
        <p:grpSpPr>
          <a:xfrm>
            <a:off x="609599" y="1904983"/>
            <a:ext cx="3276601" cy="2895617"/>
            <a:chOff x="609599" y="1904983"/>
            <a:chExt cx="4401185" cy="3512185"/>
          </a:xfrm>
        </p:grpSpPr>
        <p:pic>
          <p:nvPicPr>
            <p:cNvPr id="4" name="object 4"/>
            <p:cNvPicPr/>
            <p:nvPr/>
          </p:nvPicPr>
          <p:blipFill>
            <a:blip r:embed="rId2" cstate="print"/>
            <a:stretch>
              <a:fillRect/>
            </a:stretch>
          </p:blipFill>
          <p:spPr>
            <a:xfrm>
              <a:off x="643385" y="1940965"/>
              <a:ext cx="4342995" cy="3450398"/>
            </a:xfrm>
            <a:prstGeom prst="rect">
              <a:avLst/>
            </a:prstGeom>
          </p:spPr>
        </p:pic>
        <p:sp>
          <p:nvSpPr>
            <p:cNvPr id="5" name="object 5"/>
            <p:cNvSpPr/>
            <p:nvPr/>
          </p:nvSpPr>
          <p:spPr>
            <a:xfrm>
              <a:off x="609587" y="1904987"/>
              <a:ext cx="4401185" cy="3512185"/>
            </a:xfrm>
            <a:custGeom>
              <a:avLst/>
              <a:gdLst/>
              <a:ahLst/>
              <a:cxnLst/>
              <a:rect l="l" t="t" r="r" b="b"/>
              <a:pathLst>
                <a:path w="4401185" h="3512185">
                  <a:moveTo>
                    <a:pt x="4400982" y="88"/>
                  </a:moveTo>
                  <a:lnTo>
                    <a:pt x="4376280" y="0"/>
                  </a:lnTo>
                  <a:lnTo>
                    <a:pt x="4376280" y="27101"/>
                  </a:lnTo>
                  <a:lnTo>
                    <a:pt x="4376280" y="3484588"/>
                  </a:lnTo>
                  <a:lnTo>
                    <a:pt x="24612" y="3484588"/>
                  </a:lnTo>
                  <a:lnTo>
                    <a:pt x="24612" y="27101"/>
                  </a:lnTo>
                  <a:lnTo>
                    <a:pt x="4376280" y="27101"/>
                  </a:lnTo>
                  <a:lnTo>
                    <a:pt x="4376280" y="88"/>
                  </a:lnTo>
                  <a:lnTo>
                    <a:pt x="24612" y="88"/>
                  </a:lnTo>
                  <a:lnTo>
                    <a:pt x="0" y="0"/>
                  </a:lnTo>
                  <a:lnTo>
                    <a:pt x="0" y="27101"/>
                  </a:lnTo>
                  <a:lnTo>
                    <a:pt x="0" y="3484588"/>
                  </a:lnTo>
                  <a:lnTo>
                    <a:pt x="0" y="3511600"/>
                  </a:lnTo>
                  <a:lnTo>
                    <a:pt x="24612" y="3511600"/>
                  </a:lnTo>
                  <a:lnTo>
                    <a:pt x="4376280" y="3511600"/>
                  </a:lnTo>
                  <a:lnTo>
                    <a:pt x="4400893" y="3511600"/>
                  </a:lnTo>
                  <a:lnTo>
                    <a:pt x="4400982" y="3484588"/>
                  </a:lnTo>
                  <a:lnTo>
                    <a:pt x="4400893" y="27101"/>
                  </a:lnTo>
                  <a:lnTo>
                    <a:pt x="4400982" y="88"/>
                  </a:lnTo>
                  <a:close/>
                </a:path>
              </a:pathLst>
            </a:custGeom>
            <a:solidFill>
              <a:srgbClr val="000000"/>
            </a:solidFill>
          </p:spPr>
          <p:txBody>
            <a:bodyPr wrap="square" lIns="0" tIns="0" rIns="0" bIns="0" rtlCol="0"/>
            <a:lstStyle/>
            <a:p>
              <a:endParaRPr dirty="0"/>
            </a:p>
          </p:txBody>
        </p:sp>
      </p:grpSp>
      <p:sp>
        <p:nvSpPr>
          <p:cNvPr id="6" name="object 6"/>
          <p:cNvSpPr txBox="1"/>
          <p:nvPr/>
        </p:nvSpPr>
        <p:spPr>
          <a:xfrm>
            <a:off x="4038600" y="1463420"/>
            <a:ext cx="4682107" cy="4989827"/>
          </a:xfrm>
          <a:prstGeom prst="rect">
            <a:avLst/>
          </a:prstGeom>
        </p:spPr>
        <p:txBody>
          <a:bodyPr vert="horz" wrap="square" lIns="0" tIns="64769" rIns="0" bIns="0" rtlCol="0" anchor="t">
            <a:spAutoFit/>
          </a:bodyPr>
          <a:lstStyle/>
          <a:p>
            <a:pPr marL="355600" marR="311150" indent="-342900">
              <a:lnSpc>
                <a:spcPct val="80000"/>
              </a:lnSpc>
              <a:spcBef>
                <a:spcPts val="509"/>
              </a:spcBef>
              <a:buFont typeface="Arial" panose="020B0604020202020204" pitchFamily="34" charset="0"/>
              <a:buChar char="•"/>
              <a:tabLst>
                <a:tab pos="354965" algn="l"/>
              </a:tabLst>
            </a:pPr>
            <a:r>
              <a:rPr sz="2000" dirty="0">
                <a:latin typeface="Lato"/>
                <a:ea typeface="Lato"/>
                <a:cs typeface="Verdana"/>
              </a:rPr>
              <a:t>The </a:t>
            </a:r>
            <a:r>
              <a:rPr sz="2000" spc="-5" dirty="0">
                <a:latin typeface="Lato"/>
                <a:ea typeface="Lato"/>
                <a:cs typeface="Verdana"/>
              </a:rPr>
              <a:t>Center </a:t>
            </a:r>
            <a:r>
              <a:rPr lang="en-US" sz="2000" spc="-5" dirty="0">
                <a:latin typeface="Lato"/>
                <a:ea typeface="Lato"/>
                <a:cs typeface="Verdana"/>
              </a:rPr>
              <a:t>kitchen </a:t>
            </a:r>
            <a:r>
              <a:rPr sz="2000" spc="-5" dirty="0">
                <a:latin typeface="Lato"/>
                <a:ea typeface="Lato"/>
                <a:cs typeface="Verdana"/>
              </a:rPr>
              <a:t>provides </a:t>
            </a:r>
            <a:r>
              <a:rPr lang="en-US" sz="2000" spc="-5" dirty="0">
                <a:latin typeface="Lato"/>
                <a:ea typeface="Lato"/>
                <a:cs typeface="Verdana"/>
              </a:rPr>
              <a:t>children with</a:t>
            </a:r>
            <a:r>
              <a:rPr sz="2000" dirty="0">
                <a:latin typeface="Lato"/>
                <a:ea typeface="Lato"/>
                <a:cs typeface="Verdana"/>
              </a:rPr>
              <a:t> </a:t>
            </a:r>
            <a:r>
              <a:rPr sz="2000" spc="-5" dirty="0">
                <a:latin typeface="Lato"/>
                <a:ea typeface="Lato"/>
                <a:cs typeface="Verdana"/>
              </a:rPr>
              <a:t>breakfast, lunch</a:t>
            </a:r>
            <a:r>
              <a:rPr lang="en-US" sz="2000" spc="-5" dirty="0">
                <a:latin typeface="Lato"/>
                <a:ea typeface="Lato"/>
                <a:cs typeface="Verdana"/>
              </a:rPr>
              <a:t>,</a:t>
            </a:r>
            <a:r>
              <a:rPr sz="2000" spc="-5" dirty="0">
                <a:latin typeface="Lato"/>
                <a:ea typeface="Lato"/>
                <a:cs typeface="Verdana"/>
              </a:rPr>
              <a:t> </a:t>
            </a:r>
            <a:r>
              <a:rPr sz="2000" dirty="0">
                <a:latin typeface="Lato"/>
                <a:ea typeface="Lato"/>
                <a:cs typeface="Verdana"/>
              </a:rPr>
              <a:t>and a</a:t>
            </a:r>
            <a:r>
              <a:rPr lang="en-US" sz="2000" dirty="0">
                <a:latin typeface="Lato"/>
                <a:ea typeface="Lato"/>
                <a:cs typeface="Verdana"/>
              </a:rPr>
              <a:t> </a:t>
            </a:r>
            <a:r>
              <a:rPr sz="2000" spc="5" dirty="0">
                <a:latin typeface="Lato"/>
                <a:ea typeface="Lato"/>
                <a:cs typeface="Verdana"/>
              </a:rPr>
              <a:t> </a:t>
            </a:r>
            <a:r>
              <a:rPr sz="2000" spc="-5" dirty="0">
                <a:latin typeface="Lato"/>
                <a:ea typeface="Lato"/>
                <a:cs typeface="Verdana"/>
              </a:rPr>
              <a:t>snack</a:t>
            </a:r>
            <a:r>
              <a:rPr lang="en-US" sz="2000" spc="-5" dirty="0">
                <a:latin typeface="Lato"/>
                <a:ea typeface="Lato"/>
                <a:cs typeface="Verdana"/>
              </a:rPr>
              <a:t> each day - </a:t>
            </a:r>
            <a:r>
              <a:rPr sz="2000" spc="-5" dirty="0">
                <a:latin typeface="Lato"/>
                <a:ea typeface="Lato"/>
                <a:cs typeface="Verdana"/>
              </a:rPr>
              <a:t>with </a:t>
            </a:r>
            <a:r>
              <a:rPr sz="2000" dirty="0">
                <a:latin typeface="Lato"/>
                <a:ea typeface="Lato"/>
                <a:cs typeface="Verdana"/>
              </a:rPr>
              <a:t>the assistance</a:t>
            </a:r>
            <a:r>
              <a:rPr lang="en-US" sz="2000" dirty="0">
                <a:latin typeface="Lato"/>
                <a:ea typeface="Lato"/>
                <a:cs typeface="Verdana"/>
              </a:rPr>
              <a:t> </a:t>
            </a:r>
            <a:r>
              <a:rPr sz="2000" spc="-585" dirty="0">
                <a:latin typeface="Lato"/>
                <a:ea typeface="Lato"/>
                <a:cs typeface="Verdana"/>
              </a:rPr>
              <a:t> </a:t>
            </a:r>
            <a:r>
              <a:rPr sz="2000" dirty="0">
                <a:latin typeface="Lato"/>
                <a:ea typeface="Lato"/>
                <a:cs typeface="Verdana"/>
              </a:rPr>
              <a:t>from </a:t>
            </a:r>
            <a:r>
              <a:rPr sz="2000" spc="-5" dirty="0">
                <a:latin typeface="Lato"/>
                <a:ea typeface="Lato"/>
                <a:cs typeface="Verdana"/>
              </a:rPr>
              <a:t>the U.S. </a:t>
            </a:r>
            <a:r>
              <a:rPr sz="2000" dirty="0">
                <a:latin typeface="Lato"/>
                <a:ea typeface="Lato"/>
                <a:cs typeface="Verdana"/>
              </a:rPr>
              <a:t>Dept. of</a:t>
            </a:r>
            <a:r>
              <a:rPr lang="en-US" sz="2000" dirty="0">
                <a:latin typeface="Lato"/>
                <a:ea typeface="Lato"/>
                <a:cs typeface="Verdana"/>
              </a:rPr>
              <a:t> </a:t>
            </a:r>
            <a:r>
              <a:rPr sz="2000" spc="5" dirty="0">
                <a:latin typeface="Lato"/>
                <a:ea typeface="Lato"/>
                <a:cs typeface="Verdana"/>
              </a:rPr>
              <a:t> </a:t>
            </a:r>
            <a:r>
              <a:rPr sz="2000" dirty="0">
                <a:latin typeface="Lato"/>
                <a:ea typeface="Lato"/>
                <a:cs typeface="Verdana"/>
              </a:rPr>
              <a:t>Agriculture</a:t>
            </a:r>
            <a:r>
              <a:rPr sz="2000" spc="-40" dirty="0">
                <a:latin typeface="Lato"/>
                <a:ea typeface="Lato"/>
                <a:cs typeface="Verdana"/>
              </a:rPr>
              <a:t> </a:t>
            </a:r>
            <a:r>
              <a:rPr sz="2000" spc="-5" dirty="0">
                <a:latin typeface="Lato"/>
                <a:ea typeface="Lato"/>
                <a:cs typeface="Verdana"/>
              </a:rPr>
              <a:t>(USDA)</a:t>
            </a:r>
            <a:endParaRPr lang="en-US" sz="2000" dirty="0">
              <a:latin typeface="Lato"/>
              <a:ea typeface="Lato"/>
              <a:cs typeface="Verdana"/>
            </a:endParaRPr>
          </a:p>
          <a:p>
            <a:pPr marL="342900" indent="-342900">
              <a:lnSpc>
                <a:spcPct val="100000"/>
              </a:lnSpc>
              <a:spcBef>
                <a:spcPts val="20"/>
              </a:spcBef>
              <a:buFont typeface="Arial" panose="020B0604020202020204" pitchFamily="34" charset="0"/>
              <a:buChar char="•"/>
            </a:pPr>
            <a:endParaRPr sz="2000" dirty="0">
              <a:latin typeface="Lato" panose="020F0502020204030203" pitchFamily="34" charset="0"/>
              <a:ea typeface="Lato"/>
              <a:cs typeface="Verdana"/>
            </a:endParaRPr>
          </a:p>
          <a:p>
            <a:pPr marL="355600" indent="-342900">
              <a:lnSpc>
                <a:spcPct val="100000"/>
              </a:lnSpc>
              <a:spcBef>
                <a:spcPts val="5"/>
              </a:spcBef>
              <a:buFont typeface="Arial" panose="020B0604020202020204" pitchFamily="34" charset="0"/>
              <a:buChar char="•"/>
              <a:tabLst>
                <a:tab pos="354965" algn="l"/>
              </a:tabLst>
            </a:pPr>
            <a:r>
              <a:rPr sz="2000" dirty="0">
                <a:latin typeface="Lato"/>
                <a:ea typeface="Lato"/>
                <a:cs typeface="Verdana"/>
              </a:rPr>
              <a:t>Menus</a:t>
            </a:r>
            <a:r>
              <a:rPr sz="2000" spc="-35" dirty="0">
                <a:latin typeface="Lato"/>
                <a:ea typeface="Lato"/>
                <a:cs typeface="Verdana"/>
              </a:rPr>
              <a:t> </a:t>
            </a:r>
            <a:r>
              <a:rPr sz="2000" dirty="0">
                <a:latin typeface="Lato"/>
                <a:ea typeface="Lato"/>
                <a:cs typeface="Verdana"/>
              </a:rPr>
              <a:t>are</a:t>
            </a:r>
            <a:r>
              <a:rPr sz="2000" spc="-15" dirty="0">
                <a:latin typeface="Lato"/>
                <a:ea typeface="Lato"/>
                <a:cs typeface="Verdana"/>
              </a:rPr>
              <a:t> </a:t>
            </a:r>
            <a:r>
              <a:rPr sz="2000" dirty="0">
                <a:latin typeface="Lato"/>
                <a:ea typeface="Lato"/>
                <a:cs typeface="Verdana"/>
              </a:rPr>
              <a:t>emailed</a:t>
            </a:r>
            <a:r>
              <a:rPr sz="2000" spc="-25" dirty="0">
                <a:latin typeface="Lato"/>
                <a:ea typeface="Lato"/>
                <a:cs typeface="Verdana"/>
              </a:rPr>
              <a:t> </a:t>
            </a:r>
            <a:r>
              <a:rPr sz="2000" spc="-5" dirty="0">
                <a:latin typeface="Lato"/>
                <a:ea typeface="Lato"/>
                <a:cs typeface="Verdana"/>
              </a:rPr>
              <a:t>bi-weekly</a:t>
            </a:r>
            <a:endParaRPr sz="2000" dirty="0">
              <a:latin typeface="Lato"/>
              <a:ea typeface="Lato"/>
              <a:cs typeface="Verdana"/>
            </a:endParaRPr>
          </a:p>
          <a:p>
            <a:pPr marL="342900" indent="-342900">
              <a:lnSpc>
                <a:spcPct val="100000"/>
              </a:lnSpc>
              <a:spcBef>
                <a:spcPts val="15"/>
              </a:spcBef>
              <a:buFont typeface="Arial" panose="020B0604020202020204" pitchFamily="34" charset="0"/>
              <a:buChar char="•"/>
            </a:pPr>
            <a:endParaRPr lang="en-US" sz="2000" spc="-5" dirty="0">
              <a:latin typeface="Lato" panose="020F0502020204030203" pitchFamily="34" charset="0"/>
              <a:ea typeface="Lato"/>
              <a:cs typeface="Verdana"/>
            </a:endParaRPr>
          </a:p>
          <a:p>
            <a:pPr marL="342900" indent="-342900">
              <a:spcBef>
                <a:spcPts val="15"/>
              </a:spcBef>
              <a:buFont typeface="Arial" panose="020B0604020202020204" pitchFamily="34" charset="0"/>
              <a:buChar char="•"/>
            </a:pPr>
            <a:r>
              <a:rPr lang="en-US" sz="2000" spc="-5" dirty="0">
                <a:latin typeface="Lato"/>
                <a:ea typeface="Lato"/>
                <a:cs typeface="Verdana"/>
              </a:rPr>
              <a:t>Unless your child has </a:t>
            </a:r>
            <a:r>
              <a:rPr lang="en-US" sz="2000" spc="-10" dirty="0">
                <a:latin typeface="Lato"/>
                <a:ea typeface="Lato"/>
                <a:cs typeface="Verdana"/>
              </a:rPr>
              <a:t>f</a:t>
            </a:r>
            <a:r>
              <a:rPr sz="2000" spc="-10" dirty="0">
                <a:latin typeface="Lato"/>
                <a:ea typeface="Lato"/>
                <a:cs typeface="Verdana"/>
              </a:rPr>
              <a:t>ood</a:t>
            </a:r>
            <a:r>
              <a:rPr sz="2000" spc="-45" dirty="0">
                <a:latin typeface="Lato"/>
                <a:ea typeface="Lato"/>
                <a:cs typeface="Verdana"/>
              </a:rPr>
              <a:t> </a:t>
            </a:r>
            <a:r>
              <a:rPr sz="2000" dirty="0">
                <a:latin typeface="Lato"/>
                <a:ea typeface="Lato"/>
                <a:cs typeface="Verdana"/>
              </a:rPr>
              <a:t>allergie</a:t>
            </a:r>
            <a:r>
              <a:rPr lang="en-US" sz="2000" dirty="0">
                <a:latin typeface="Lato"/>
                <a:ea typeface="Lato"/>
                <a:cs typeface="Verdana"/>
              </a:rPr>
              <a:t>s, substitutions are not made to the menu; please</a:t>
            </a:r>
            <a:r>
              <a:rPr lang="en-US" sz="2000" spc="-40" dirty="0">
                <a:latin typeface="Lato"/>
                <a:ea typeface="Lato"/>
                <a:cs typeface="Verdana"/>
              </a:rPr>
              <a:t> </a:t>
            </a:r>
            <a:r>
              <a:rPr lang="en-US" sz="2000" dirty="0">
                <a:latin typeface="Lato"/>
                <a:ea typeface="Lato"/>
                <a:cs typeface="Verdana"/>
              </a:rPr>
              <a:t>do</a:t>
            </a:r>
            <a:r>
              <a:rPr lang="en-US" sz="2000" spc="-40" dirty="0">
                <a:latin typeface="Lato"/>
                <a:ea typeface="Lato"/>
                <a:cs typeface="Verdana"/>
              </a:rPr>
              <a:t> </a:t>
            </a:r>
            <a:r>
              <a:rPr lang="en-US" sz="2000" spc="-5" dirty="0">
                <a:latin typeface="Lato"/>
                <a:ea typeface="Lato"/>
                <a:cs typeface="Verdana"/>
              </a:rPr>
              <a:t>not</a:t>
            </a:r>
            <a:r>
              <a:rPr lang="en-US" sz="2000" spc="-10" dirty="0">
                <a:latin typeface="Lato"/>
                <a:ea typeface="Lato"/>
                <a:cs typeface="Verdana"/>
              </a:rPr>
              <a:t> </a:t>
            </a:r>
            <a:r>
              <a:rPr lang="en-US" sz="2000" spc="-5" dirty="0">
                <a:latin typeface="Lato"/>
                <a:ea typeface="Lato"/>
                <a:cs typeface="Verdana"/>
              </a:rPr>
              <a:t>bring</a:t>
            </a:r>
            <a:r>
              <a:rPr lang="en-US" sz="2000" spc="-50" dirty="0">
                <a:latin typeface="Lato"/>
                <a:ea typeface="Lato"/>
                <a:cs typeface="Verdana"/>
              </a:rPr>
              <a:t> </a:t>
            </a:r>
            <a:r>
              <a:rPr lang="en-US" sz="2000" spc="-5" dirty="0">
                <a:latin typeface="Lato"/>
                <a:ea typeface="Lato"/>
                <a:cs typeface="Verdana"/>
              </a:rPr>
              <a:t>food </a:t>
            </a:r>
            <a:r>
              <a:rPr lang="en-US" sz="2000" dirty="0">
                <a:latin typeface="Lato"/>
                <a:ea typeface="Lato"/>
                <a:cs typeface="Verdana"/>
              </a:rPr>
              <a:t>from</a:t>
            </a:r>
            <a:r>
              <a:rPr lang="en-US" sz="2000" spc="-75" dirty="0">
                <a:latin typeface="Lato"/>
                <a:ea typeface="Lato"/>
                <a:cs typeface="Verdana"/>
              </a:rPr>
              <a:t> </a:t>
            </a:r>
            <a:r>
              <a:rPr lang="en-US" sz="2000" spc="-5" dirty="0">
                <a:latin typeface="Lato"/>
                <a:ea typeface="Lato"/>
                <a:cs typeface="Verdana"/>
              </a:rPr>
              <a:t>home </a:t>
            </a:r>
            <a:endParaRPr lang="en-US" sz="2000" spc="-5" dirty="0">
              <a:latin typeface="Lato" panose="020F0502020204030203" pitchFamily="34" charset="0"/>
              <a:ea typeface="Lato"/>
              <a:cs typeface="Verdana"/>
            </a:endParaRPr>
          </a:p>
          <a:p>
            <a:pPr marL="342900" indent="-342900">
              <a:lnSpc>
                <a:spcPct val="100000"/>
              </a:lnSpc>
              <a:spcBef>
                <a:spcPts val="15"/>
              </a:spcBef>
              <a:buFont typeface="Arial" panose="020B0604020202020204" pitchFamily="34" charset="0"/>
              <a:buChar char="•"/>
            </a:pPr>
            <a:endParaRPr lang="en-US" sz="2000" spc="-5" dirty="0">
              <a:latin typeface="Lato" panose="020F0502020204030203" pitchFamily="34" charset="0"/>
              <a:ea typeface="Lato"/>
              <a:cs typeface="Verdana"/>
            </a:endParaRPr>
          </a:p>
          <a:p>
            <a:pPr marL="342900" indent="-342900">
              <a:spcBef>
                <a:spcPts val="15"/>
              </a:spcBef>
              <a:buFont typeface="Arial" panose="020B0604020202020204" pitchFamily="34" charset="0"/>
              <a:buChar char="•"/>
            </a:pPr>
            <a:r>
              <a:rPr lang="en-US" sz="2000" spc="-5" dirty="0">
                <a:latin typeface="Lato"/>
                <a:ea typeface="Lato"/>
                <a:cs typeface="Verdana"/>
              </a:rPr>
              <a:t>So that the kitchen knows how much food to prepare, p</a:t>
            </a:r>
            <a:r>
              <a:rPr sz="2000" dirty="0">
                <a:latin typeface="Lato"/>
                <a:ea typeface="Lato"/>
                <a:cs typeface="Verdana"/>
              </a:rPr>
              <a:t>lease</a:t>
            </a:r>
            <a:r>
              <a:rPr sz="2000" spc="-40" dirty="0">
                <a:latin typeface="Lato"/>
                <a:ea typeface="Lato"/>
                <a:cs typeface="Verdana"/>
              </a:rPr>
              <a:t> </a:t>
            </a:r>
            <a:r>
              <a:rPr sz="2000" dirty="0">
                <a:latin typeface="Lato"/>
                <a:ea typeface="Lato"/>
                <a:cs typeface="Verdana"/>
              </a:rPr>
              <a:t>call</a:t>
            </a:r>
            <a:r>
              <a:rPr sz="2000" spc="-50" dirty="0">
                <a:latin typeface="Lato"/>
                <a:ea typeface="Lato"/>
                <a:cs typeface="Verdana"/>
              </a:rPr>
              <a:t> </a:t>
            </a:r>
            <a:r>
              <a:rPr sz="2000" dirty="0">
                <a:latin typeface="Lato"/>
                <a:ea typeface="Lato"/>
                <a:cs typeface="Verdana"/>
              </a:rPr>
              <a:t>by</a:t>
            </a:r>
            <a:r>
              <a:rPr sz="2000" spc="-35" dirty="0">
                <a:latin typeface="Lato"/>
                <a:ea typeface="Lato"/>
                <a:cs typeface="Verdana"/>
              </a:rPr>
              <a:t> </a:t>
            </a:r>
            <a:r>
              <a:rPr sz="2000" dirty="0">
                <a:latin typeface="Lato"/>
                <a:ea typeface="Lato"/>
                <a:cs typeface="Verdana"/>
              </a:rPr>
              <a:t>8:00</a:t>
            </a:r>
            <a:r>
              <a:rPr lang="en-US" sz="2000" dirty="0">
                <a:latin typeface="Lato"/>
                <a:ea typeface="Lato"/>
                <a:cs typeface="Verdana"/>
              </a:rPr>
              <a:t> </a:t>
            </a:r>
            <a:r>
              <a:rPr sz="2000" dirty="0">
                <a:latin typeface="Lato"/>
                <a:ea typeface="Lato"/>
                <a:cs typeface="Verdana"/>
              </a:rPr>
              <a:t>a</a:t>
            </a:r>
            <a:r>
              <a:rPr lang="en-US" sz="2000" dirty="0">
                <a:latin typeface="Lato"/>
                <a:ea typeface="Lato"/>
                <a:cs typeface="Verdana"/>
              </a:rPr>
              <a:t>.</a:t>
            </a:r>
            <a:r>
              <a:rPr sz="2000" dirty="0">
                <a:latin typeface="Lato"/>
                <a:ea typeface="Lato"/>
                <a:cs typeface="Verdana"/>
              </a:rPr>
              <a:t>m</a:t>
            </a:r>
            <a:r>
              <a:rPr lang="en-US" sz="2000" dirty="0">
                <a:latin typeface="Lato"/>
                <a:ea typeface="Lato"/>
                <a:cs typeface="Verdana"/>
              </a:rPr>
              <a:t>.</a:t>
            </a:r>
            <a:r>
              <a:rPr sz="2000" spc="-20" dirty="0">
                <a:latin typeface="Lato"/>
                <a:ea typeface="Lato"/>
                <a:cs typeface="Verdana"/>
              </a:rPr>
              <a:t> </a:t>
            </a:r>
            <a:r>
              <a:rPr sz="2000" dirty="0">
                <a:latin typeface="Lato"/>
                <a:ea typeface="Lato"/>
                <a:cs typeface="Verdana"/>
              </a:rPr>
              <a:t>if</a:t>
            </a:r>
            <a:r>
              <a:rPr lang="en-US" sz="2000" dirty="0">
                <a:latin typeface="Lato"/>
                <a:ea typeface="Lato"/>
                <a:cs typeface="Verdana"/>
              </a:rPr>
              <a:t> </a:t>
            </a:r>
            <a:r>
              <a:rPr sz="2000" spc="-565" dirty="0">
                <a:latin typeface="Lato"/>
                <a:ea typeface="Lato"/>
                <a:cs typeface="Verdana"/>
              </a:rPr>
              <a:t> </a:t>
            </a:r>
            <a:r>
              <a:rPr sz="2000" spc="-5" dirty="0">
                <a:latin typeface="Lato"/>
                <a:ea typeface="Lato"/>
                <a:cs typeface="Verdana"/>
              </a:rPr>
              <a:t>your </a:t>
            </a:r>
            <a:r>
              <a:rPr sz="2000" dirty="0">
                <a:latin typeface="Lato"/>
                <a:ea typeface="Lato"/>
                <a:cs typeface="Verdana"/>
              </a:rPr>
              <a:t>child will </a:t>
            </a:r>
            <a:r>
              <a:rPr lang="en-US" sz="2000" dirty="0">
                <a:latin typeface="Lato"/>
                <a:ea typeface="Lato"/>
                <a:cs typeface="Verdana"/>
              </a:rPr>
              <a:t>not </a:t>
            </a:r>
            <a:r>
              <a:rPr sz="2000" spc="-5" dirty="0">
                <a:latin typeface="Lato"/>
                <a:ea typeface="Lato"/>
                <a:cs typeface="Verdana"/>
              </a:rPr>
              <a:t>be</a:t>
            </a:r>
            <a:r>
              <a:rPr lang="en-US" sz="2000" spc="-5" dirty="0">
                <a:latin typeface="Lato"/>
                <a:ea typeface="Lato"/>
                <a:cs typeface="Verdana"/>
              </a:rPr>
              <a:t> </a:t>
            </a:r>
            <a:r>
              <a:rPr sz="2000" dirty="0">
                <a:latin typeface="Lato"/>
                <a:ea typeface="Lato"/>
                <a:cs typeface="Verdana"/>
              </a:rPr>
              <a:t> </a:t>
            </a:r>
            <a:r>
              <a:rPr sz="2000" spc="-5" dirty="0">
                <a:latin typeface="Lato"/>
                <a:ea typeface="Lato"/>
                <a:cs typeface="Verdana"/>
              </a:rPr>
              <a:t>attending</a:t>
            </a:r>
            <a:r>
              <a:rPr lang="en-US" sz="2000" spc="-5" dirty="0">
                <a:latin typeface="Lato"/>
                <a:ea typeface="Lato"/>
                <a:cs typeface="Verdana"/>
              </a:rPr>
              <a:t> that day</a:t>
            </a:r>
            <a:endParaRPr sz="2000" dirty="0">
              <a:latin typeface="Lato"/>
              <a:ea typeface="Lato"/>
              <a:cs typeface="Verdana"/>
            </a:endParaRPr>
          </a:p>
        </p:txBody>
      </p:sp>
      <p:pic>
        <p:nvPicPr>
          <p:cNvPr id="7" name="object 7"/>
          <p:cNvPicPr/>
          <p:nvPr/>
        </p:nvPicPr>
        <p:blipFill>
          <a:blip r:embed="rId3" cstate="print"/>
          <a:stretch>
            <a:fillRect/>
          </a:stretch>
        </p:blipFill>
        <p:spPr>
          <a:xfrm>
            <a:off x="7391400" y="0"/>
            <a:ext cx="1406652" cy="12115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844" y="449326"/>
            <a:ext cx="6591503" cy="1244571"/>
          </a:xfrm>
          <a:prstGeom prst="rect">
            <a:avLst/>
          </a:prstGeom>
        </p:spPr>
        <p:txBody>
          <a:bodyPr vert="horz" wrap="square" lIns="0" tIns="13335" rIns="0" bIns="0" rtlCol="0">
            <a:spAutoFit/>
          </a:bodyPr>
          <a:lstStyle/>
          <a:p>
            <a:pPr marL="12700" algn="ctr">
              <a:lnSpc>
                <a:spcPct val="100000"/>
              </a:lnSpc>
              <a:spcBef>
                <a:spcPts val="105"/>
              </a:spcBef>
            </a:pPr>
            <a:r>
              <a:rPr sz="4000" b="1" spc="-10" dirty="0">
                <a:solidFill>
                  <a:srgbClr val="404040"/>
                </a:solidFill>
                <a:latin typeface="Lato" panose="020F0502020204030203" pitchFamily="34" charset="0"/>
                <a:cs typeface="Verdana"/>
              </a:rPr>
              <a:t>Policies</a:t>
            </a:r>
            <a:r>
              <a:rPr sz="4000" b="1" spc="-55" dirty="0">
                <a:solidFill>
                  <a:srgbClr val="404040"/>
                </a:solidFill>
                <a:latin typeface="Lato" panose="020F0502020204030203" pitchFamily="34" charset="0"/>
                <a:cs typeface="Verdana"/>
              </a:rPr>
              <a:t> </a:t>
            </a:r>
            <a:r>
              <a:rPr sz="4000" b="1" dirty="0">
                <a:solidFill>
                  <a:srgbClr val="404040"/>
                </a:solidFill>
                <a:latin typeface="Lato" panose="020F0502020204030203" pitchFamily="34" charset="0"/>
                <a:cs typeface="Verdana"/>
              </a:rPr>
              <a:t>and</a:t>
            </a:r>
            <a:r>
              <a:rPr sz="4000" b="1" spc="-20" dirty="0">
                <a:solidFill>
                  <a:srgbClr val="404040"/>
                </a:solidFill>
                <a:latin typeface="Lato" panose="020F0502020204030203" pitchFamily="34" charset="0"/>
                <a:cs typeface="Verdana"/>
              </a:rPr>
              <a:t> </a:t>
            </a:r>
            <a:r>
              <a:rPr sz="4000" b="1" spc="-5" dirty="0">
                <a:solidFill>
                  <a:srgbClr val="404040"/>
                </a:solidFill>
                <a:latin typeface="Lato" panose="020F0502020204030203" pitchFamily="34" charset="0"/>
                <a:cs typeface="Verdana"/>
              </a:rPr>
              <a:t>Procedures:</a:t>
            </a:r>
            <a:endParaRPr sz="4000" b="1" dirty="0">
              <a:latin typeface="Lato" panose="020F0502020204030203" pitchFamily="34" charset="0"/>
              <a:cs typeface="Verdana"/>
            </a:endParaRPr>
          </a:p>
          <a:p>
            <a:pPr marL="12700" algn="ctr">
              <a:lnSpc>
                <a:spcPct val="100000"/>
              </a:lnSpc>
            </a:pPr>
            <a:r>
              <a:rPr sz="4000" b="1" spc="-5" dirty="0">
                <a:solidFill>
                  <a:srgbClr val="404040"/>
                </a:solidFill>
                <a:latin typeface="Lato" panose="020F0502020204030203" pitchFamily="34" charset="0"/>
                <a:cs typeface="Verdana"/>
              </a:rPr>
              <a:t>Illness</a:t>
            </a:r>
            <a:endParaRPr sz="4000" b="1" dirty="0">
              <a:latin typeface="Lato" panose="020F0502020204030203" pitchFamily="34" charset="0"/>
              <a:cs typeface="Verdana"/>
            </a:endParaRPr>
          </a:p>
        </p:txBody>
      </p:sp>
      <p:sp>
        <p:nvSpPr>
          <p:cNvPr id="3" name="object 3"/>
          <p:cNvSpPr txBox="1"/>
          <p:nvPr/>
        </p:nvSpPr>
        <p:spPr>
          <a:xfrm>
            <a:off x="558929" y="1693897"/>
            <a:ext cx="4013071" cy="4488536"/>
          </a:xfrm>
          <a:prstGeom prst="rect">
            <a:avLst/>
          </a:prstGeom>
        </p:spPr>
        <p:txBody>
          <a:bodyPr vert="horz" wrap="square" lIns="0" tIns="53975" rIns="0" bIns="0" rtlCol="0" anchor="t">
            <a:spAutoFit/>
          </a:bodyPr>
          <a:lstStyle/>
          <a:p>
            <a:pPr marL="355600" marR="5080" indent="-342900">
              <a:lnSpc>
                <a:spcPts val="2590"/>
              </a:lnSpc>
              <a:spcBef>
                <a:spcPts val="425"/>
              </a:spcBef>
              <a:buFont typeface="Arial" panose="020B0604020202020204" pitchFamily="34" charset="0"/>
              <a:buChar char="•"/>
            </a:pPr>
            <a:r>
              <a:rPr lang="en-US" sz="2000" spc="-5" dirty="0">
                <a:latin typeface="Lato"/>
                <a:ea typeface="Lato"/>
                <a:cs typeface="Verdana"/>
              </a:rPr>
              <a:t>Please refer to the Parent Handbook</a:t>
            </a:r>
            <a:endParaRPr lang="en-US" sz="2000" spc="-20" dirty="0">
              <a:latin typeface="Lato"/>
              <a:ea typeface="Lato"/>
              <a:cs typeface="Verdana"/>
            </a:endParaRPr>
          </a:p>
          <a:p>
            <a:pPr marL="355600" marR="5080" indent="-342900">
              <a:lnSpc>
                <a:spcPts val="2590"/>
              </a:lnSpc>
              <a:spcBef>
                <a:spcPts val="425"/>
              </a:spcBef>
              <a:buFont typeface="Arial" panose="020B0604020202020204" pitchFamily="34" charset="0"/>
              <a:buChar char="•"/>
            </a:pPr>
            <a:r>
              <a:rPr lang="en-US" sz="2000" spc="-20" dirty="0">
                <a:latin typeface="Lato"/>
                <a:ea typeface="Lato"/>
                <a:cs typeface="Verdana"/>
              </a:rPr>
              <a:t>General Rule:</a:t>
            </a:r>
          </a:p>
          <a:p>
            <a:pPr marL="812800" marR="5080" lvl="1" indent="-342900">
              <a:lnSpc>
                <a:spcPts val="2590"/>
              </a:lnSpc>
              <a:spcBef>
                <a:spcPts val="425"/>
              </a:spcBef>
              <a:buFont typeface="Arial" panose="020B0604020202020204" pitchFamily="34" charset="0"/>
              <a:buChar char="•"/>
            </a:pPr>
            <a:r>
              <a:rPr lang="en-US" sz="2000" spc="-20" dirty="0">
                <a:latin typeface="Lato"/>
                <a:ea typeface="Lato"/>
                <a:cs typeface="Verdana"/>
              </a:rPr>
              <a:t>Fever 100.4 and above</a:t>
            </a:r>
          </a:p>
          <a:p>
            <a:pPr marL="812800" marR="5080" lvl="1" indent="-342900">
              <a:lnSpc>
                <a:spcPts val="2590"/>
              </a:lnSpc>
              <a:spcBef>
                <a:spcPts val="425"/>
              </a:spcBef>
              <a:buFont typeface="Arial" panose="020B0604020202020204" pitchFamily="34" charset="0"/>
              <a:buChar char="•"/>
            </a:pPr>
            <a:r>
              <a:rPr lang="en-US" sz="2000" spc="-20" dirty="0">
                <a:latin typeface="Lato"/>
                <a:ea typeface="Lato"/>
                <a:cs typeface="Verdana"/>
              </a:rPr>
              <a:t>Vomiting</a:t>
            </a:r>
          </a:p>
          <a:p>
            <a:pPr marL="812800" marR="5080" lvl="1" indent="-342900">
              <a:lnSpc>
                <a:spcPts val="2590"/>
              </a:lnSpc>
              <a:spcBef>
                <a:spcPts val="425"/>
              </a:spcBef>
              <a:buFont typeface="Arial" panose="020B0604020202020204" pitchFamily="34" charset="0"/>
              <a:buChar char="•"/>
            </a:pPr>
            <a:r>
              <a:rPr lang="en-US" sz="2000" spc="-20" dirty="0">
                <a:latin typeface="Lato"/>
                <a:ea typeface="Lato"/>
                <a:cs typeface="Verdana"/>
              </a:rPr>
              <a:t>Diarrhea</a:t>
            </a:r>
          </a:p>
          <a:p>
            <a:pPr marL="812800" marR="5080" lvl="1" indent="-342900">
              <a:lnSpc>
                <a:spcPts val="2590"/>
              </a:lnSpc>
              <a:spcBef>
                <a:spcPts val="425"/>
              </a:spcBef>
              <a:buFont typeface="Arial" panose="020B0604020202020204" pitchFamily="34" charset="0"/>
              <a:buChar char="•"/>
            </a:pPr>
            <a:r>
              <a:rPr lang="en-US" sz="2000" spc="-20" dirty="0">
                <a:latin typeface="Lato"/>
                <a:ea typeface="Lato"/>
                <a:cs typeface="Verdana"/>
              </a:rPr>
              <a:t>Suspicious rash</a:t>
            </a:r>
          </a:p>
          <a:p>
            <a:pPr marL="812800" marR="5080" lvl="1" indent="-342900">
              <a:lnSpc>
                <a:spcPts val="2590"/>
              </a:lnSpc>
              <a:spcBef>
                <a:spcPts val="425"/>
              </a:spcBef>
              <a:buFont typeface="Arial" panose="020B0604020202020204" pitchFamily="34" charset="0"/>
              <a:buChar char="•"/>
            </a:pPr>
            <a:r>
              <a:rPr lang="en-US" sz="2000" spc="-20" dirty="0">
                <a:latin typeface="Lato"/>
                <a:ea typeface="Lato"/>
                <a:cs typeface="Verdana"/>
              </a:rPr>
              <a:t>Lethargy</a:t>
            </a:r>
          </a:p>
          <a:p>
            <a:pPr marL="812800" marR="5080" lvl="1" indent="-342900">
              <a:lnSpc>
                <a:spcPts val="2590"/>
              </a:lnSpc>
              <a:spcBef>
                <a:spcPts val="425"/>
              </a:spcBef>
              <a:buFont typeface="Arial" panose="020B0604020202020204" pitchFamily="34" charset="0"/>
              <a:buChar char="•"/>
            </a:pPr>
            <a:r>
              <a:rPr lang="en-US" sz="2000" spc="-20" dirty="0">
                <a:latin typeface="Lato"/>
                <a:ea typeface="Lato"/>
                <a:cs typeface="Verdana"/>
              </a:rPr>
              <a:t>See handbook for more information.</a:t>
            </a:r>
          </a:p>
          <a:p>
            <a:pPr marL="812800" marR="5080" lvl="1" indent="-342900">
              <a:lnSpc>
                <a:spcPts val="2590"/>
              </a:lnSpc>
              <a:spcBef>
                <a:spcPts val="425"/>
              </a:spcBef>
              <a:buFont typeface="Arial" panose="020B0604020202020204" pitchFamily="34" charset="0"/>
              <a:buChar char="•"/>
            </a:pPr>
            <a:r>
              <a:rPr lang="en-US" sz="2000" spc="-20" dirty="0">
                <a:latin typeface="Lato"/>
                <a:ea typeface="Lato"/>
                <a:cs typeface="Verdana"/>
              </a:rPr>
              <a:t>Picked up within one hour.</a:t>
            </a:r>
          </a:p>
          <a:p>
            <a:pPr marL="355600" marR="5080" indent="-342900">
              <a:lnSpc>
                <a:spcPts val="2590"/>
              </a:lnSpc>
              <a:spcBef>
                <a:spcPts val="425"/>
              </a:spcBef>
              <a:buFont typeface="Arial" panose="020B0604020202020204" pitchFamily="34" charset="0"/>
              <a:buChar char="•"/>
            </a:pPr>
            <a:r>
              <a:rPr lang="en-US" sz="2000" spc="-5" dirty="0">
                <a:latin typeface="Lato"/>
                <a:ea typeface="Lato"/>
                <a:cs typeface="Verdana"/>
              </a:rPr>
              <a:t>www.calstatela.edu/abacc</a:t>
            </a:r>
            <a:endParaRPr sz="2000" dirty="0">
              <a:latin typeface="Lato"/>
              <a:ea typeface="Lato"/>
              <a:cs typeface="Verdana"/>
            </a:endParaRPr>
          </a:p>
        </p:txBody>
      </p:sp>
      <p:pic>
        <p:nvPicPr>
          <p:cNvPr id="4" name="object 4"/>
          <p:cNvPicPr/>
          <p:nvPr/>
        </p:nvPicPr>
        <p:blipFill>
          <a:blip r:embed="rId2" cstate="print"/>
          <a:stretch>
            <a:fillRect/>
          </a:stretch>
        </p:blipFill>
        <p:spPr>
          <a:xfrm>
            <a:off x="5030723" y="1981200"/>
            <a:ext cx="3808476" cy="2855976"/>
          </a:xfrm>
          <a:prstGeom prst="rect">
            <a:avLst/>
          </a:prstGeom>
        </p:spPr>
      </p:pic>
      <p:pic>
        <p:nvPicPr>
          <p:cNvPr id="5" name="object 5"/>
          <p:cNvPicPr/>
          <p:nvPr/>
        </p:nvPicPr>
        <p:blipFill>
          <a:blip r:embed="rId3" cstate="print"/>
          <a:stretch>
            <a:fillRect/>
          </a:stretch>
        </p:blipFill>
        <p:spPr>
          <a:xfrm>
            <a:off x="7737347" y="0"/>
            <a:ext cx="1101852" cy="9494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23140"/>
            <a:ext cx="6626860" cy="1244571"/>
          </a:xfrm>
          <a:prstGeom prst="rect">
            <a:avLst/>
          </a:prstGeom>
        </p:spPr>
        <p:txBody>
          <a:bodyPr vert="horz" wrap="square" lIns="0" tIns="13335" rIns="0" bIns="0" rtlCol="0">
            <a:spAutoFit/>
          </a:bodyPr>
          <a:lstStyle/>
          <a:p>
            <a:pPr marL="12700" algn="ctr">
              <a:lnSpc>
                <a:spcPct val="100000"/>
              </a:lnSpc>
              <a:spcBef>
                <a:spcPts val="105"/>
              </a:spcBef>
            </a:pPr>
            <a:r>
              <a:rPr b="1" dirty="0">
                <a:solidFill>
                  <a:srgbClr val="404040"/>
                </a:solidFill>
                <a:latin typeface="Lato" panose="020F0502020204030203" pitchFamily="34" charset="0"/>
              </a:rPr>
              <a:t>Policies</a:t>
            </a:r>
            <a:r>
              <a:rPr b="1" spc="-50" dirty="0">
                <a:solidFill>
                  <a:srgbClr val="404040"/>
                </a:solidFill>
                <a:latin typeface="Lato" panose="020F0502020204030203" pitchFamily="34" charset="0"/>
              </a:rPr>
              <a:t> </a:t>
            </a:r>
            <a:r>
              <a:rPr b="1" dirty="0">
                <a:solidFill>
                  <a:srgbClr val="404040"/>
                </a:solidFill>
                <a:latin typeface="Lato" panose="020F0502020204030203" pitchFamily="34" charset="0"/>
              </a:rPr>
              <a:t>and</a:t>
            </a:r>
            <a:r>
              <a:rPr b="1" spc="-35" dirty="0">
                <a:solidFill>
                  <a:srgbClr val="404040"/>
                </a:solidFill>
                <a:latin typeface="Lato" panose="020F0502020204030203" pitchFamily="34" charset="0"/>
              </a:rPr>
              <a:t> </a:t>
            </a:r>
            <a:r>
              <a:rPr b="1" dirty="0">
                <a:solidFill>
                  <a:srgbClr val="404040"/>
                </a:solidFill>
                <a:latin typeface="Lato" panose="020F0502020204030203" pitchFamily="34" charset="0"/>
              </a:rPr>
              <a:t>Procedures:</a:t>
            </a:r>
            <a:endParaRPr b="1" dirty="0">
              <a:latin typeface="Lato" panose="020F0502020204030203" pitchFamily="34" charset="0"/>
            </a:endParaRPr>
          </a:p>
          <a:p>
            <a:pPr marL="12700" algn="ctr">
              <a:lnSpc>
                <a:spcPct val="100000"/>
              </a:lnSpc>
              <a:spcBef>
                <a:spcPts val="5"/>
              </a:spcBef>
            </a:pPr>
            <a:r>
              <a:rPr b="1" spc="-5" dirty="0">
                <a:solidFill>
                  <a:srgbClr val="404040"/>
                </a:solidFill>
                <a:latin typeface="Lato" panose="020F0502020204030203" pitchFamily="34" charset="0"/>
                <a:cs typeface="Verdana"/>
              </a:rPr>
              <a:t>Attendance</a:t>
            </a:r>
            <a:r>
              <a:rPr b="1" spc="-25" dirty="0">
                <a:solidFill>
                  <a:srgbClr val="404040"/>
                </a:solidFill>
                <a:latin typeface="Lato" panose="020F0502020204030203" pitchFamily="34" charset="0"/>
                <a:cs typeface="Verdana"/>
              </a:rPr>
              <a:t> </a:t>
            </a:r>
            <a:r>
              <a:rPr b="1" dirty="0">
                <a:solidFill>
                  <a:srgbClr val="404040"/>
                </a:solidFill>
                <a:latin typeface="Lato" panose="020F0502020204030203" pitchFamily="34" charset="0"/>
                <a:cs typeface="Verdana"/>
              </a:rPr>
              <a:t>and</a:t>
            </a:r>
            <a:r>
              <a:rPr b="1" spc="-10" dirty="0">
                <a:solidFill>
                  <a:srgbClr val="404040"/>
                </a:solidFill>
                <a:latin typeface="Lato" panose="020F0502020204030203" pitchFamily="34" charset="0"/>
                <a:cs typeface="Verdana"/>
              </a:rPr>
              <a:t> </a:t>
            </a:r>
            <a:r>
              <a:rPr b="1" dirty="0">
                <a:solidFill>
                  <a:srgbClr val="404040"/>
                </a:solidFill>
                <a:latin typeface="Lato" panose="020F0502020204030203" pitchFamily="34" charset="0"/>
                <a:cs typeface="Verdana"/>
              </a:rPr>
              <a:t>Billing</a:t>
            </a:r>
            <a:endParaRPr b="1" dirty="0">
              <a:latin typeface="Lato" panose="020F0502020204030203" pitchFamily="34" charset="0"/>
              <a:cs typeface="Verdana"/>
            </a:endParaRPr>
          </a:p>
        </p:txBody>
      </p:sp>
      <p:sp>
        <p:nvSpPr>
          <p:cNvPr id="3" name="object 3"/>
          <p:cNvSpPr txBox="1"/>
          <p:nvPr/>
        </p:nvSpPr>
        <p:spPr>
          <a:xfrm>
            <a:off x="764540" y="1981200"/>
            <a:ext cx="7051039" cy="3450304"/>
          </a:xfrm>
          <a:prstGeom prst="rect">
            <a:avLst/>
          </a:prstGeom>
        </p:spPr>
        <p:txBody>
          <a:bodyPr vert="horz" wrap="square" lIns="0" tIns="13335" rIns="0" bIns="0" rtlCol="0" anchor="t">
            <a:spAutoFit/>
          </a:bodyPr>
          <a:lstStyle/>
          <a:p>
            <a:pPr marL="355600" indent="-342900">
              <a:lnSpc>
                <a:spcPts val="2280"/>
              </a:lnSpc>
              <a:spcBef>
                <a:spcPts val="105"/>
              </a:spcBef>
              <a:buFont typeface="Arial" panose="020B0604020202020204" pitchFamily="34" charset="0"/>
              <a:buChar char="•"/>
              <a:tabLst>
                <a:tab pos="6988175" algn="l"/>
              </a:tabLst>
            </a:pPr>
            <a:r>
              <a:rPr sz="2000" spc="-5" dirty="0">
                <a:latin typeface="Lato"/>
                <a:ea typeface="Lato"/>
                <a:cs typeface="Verdana"/>
              </a:rPr>
              <a:t>Sign</a:t>
            </a:r>
            <a:r>
              <a:rPr sz="2000" dirty="0">
                <a:latin typeface="Lato"/>
                <a:ea typeface="Lato"/>
                <a:cs typeface="Verdana"/>
              </a:rPr>
              <a:t> </a:t>
            </a:r>
            <a:r>
              <a:rPr lang="en-US" sz="2000" dirty="0">
                <a:latin typeface="Lato"/>
                <a:ea typeface="Lato"/>
                <a:cs typeface="Verdana"/>
              </a:rPr>
              <a:t>your child </a:t>
            </a:r>
            <a:r>
              <a:rPr sz="2000" spc="-5" dirty="0">
                <a:latin typeface="Lato"/>
                <a:ea typeface="Lato"/>
                <a:cs typeface="Verdana"/>
              </a:rPr>
              <a:t>in</a:t>
            </a:r>
            <a:r>
              <a:rPr sz="2000" spc="-15" dirty="0">
                <a:latin typeface="Lato"/>
                <a:ea typeface="Lato"/>
                <a:cs typeface="Verdana"/>
              </a:rPr>
              <a:t> </a:t>
            </a:r>
            <a:r>
              <a:rPr sz="2000" dirty="0">
                <a:latin typeface="Lato"/>
                <a:ea typeface="Lato"/>
                <a:cs typeface="Verdana"/>
              </a:rPr>
              <a:t>and</a:t>
            </a:r>
            <a:r>
              <a:rPr sz="2000" spc="-5" dirty="0">
                <a:latin typeface="Lato"/>
                <a:ea typeface="Lato"/>
                <a:cs typeface="Verdana"/>
              </a:rPr>
              <a:t> </a:t>
            </a:r>
            <a:r>
              <a:rPr sz="2000" dirty="0">
                <a:latin typeface="Lato"/>
                <a:ea typeface="Lato"/>
                <a:cs typeface="Verdana"/>
              </a:rPr>
              <a:t>out</a:t>
            </a:r>
            <a:r>
              <a:rPr lang="en-US" sz="2000" dirty="0">
                <a:latin typeface="Lato"/>
                <a:ea typeface="Lato"/>
                <a:cs typeface="Verdana"/>
              </a:rPr>
              <a:t> each day</a:t>
            </a:r>
            <a:endParaRPr lang="en-US" sz="2000" spc="-5" dirty="0">
              <a:latin typeface="Lato"/>
              <a:ea typeface="Lato"/>
              <a:cs typeface="Verdana"/>
            </a:endParaRPr>
          </a:p>
          <a:p>
            <a:pPr marL="355600" indent="-342900">
              <a:lnSpc>
                <a:spcPts val="2280"/>
              </a:lnSpc>
              <a:spcBef>
                <a:spcPts val="105"/>
              </a:spcBef>
              <a:buFont typeface="Arial" panose="020B0604020202020204" pitchFamily="34" charset="0"/>
              <a:buChar char="•"/>
              <a:tabLst>
                <a:tab pos="6988175" algn="l"/>
              </a:tabLst>
            </a:pPr>
            <a:r>
              <a:rPr sz="2000" spc="-5" dirty="0">
                <a:latin typeface="Lato"/>
                <a:ea typeface="Lato"/>
                <a:cs typeface="Verdana"/>
              </a:rPr>
              <a:t>Please</a:t>
            </a:r>
            <a:r>
              <a:rPr sz="2000" spc="-90" dirty="0">
                <a:latin typeface="Lato"/>
                <a:ea typeface="Lato"/>
                <a:cs typeface="Verdana"/>
              </a:rPr>
              <a:t> </a:t>
            </a:r>
            <a:r>
              <a:rPr sz="2000" spc="-5" dirty="0">
                <a:latin typeface="Lato"/>
                <a:ea typeface="Lato"/>
                <a:cs typeface="Verdana"/>
              </a:rPr>
              <a:t>sign</a:t>
            </a:r>
            <a:r>
              <a:rPr lang="en-US" sz="2000" spc="-5" dirty="0">
                <a:latin typeface="Lato"/>
                <a:ea typeface="Lato"/>
                <a:cs typeface="Verdana"/>
              </a:rPr>
              <a:t>:</a:t>
            </a:r>
            <a:endParaRPr sz="2000">
              <a:latin typeface="Lato"/>
              <a:ea typeface="Lato"/>
              <a:cs typeface="Verdana"/>
            </a:endParaRPr>
          </a:p>
          <a:p>
            <a:pPr marL="698500" indent="-342900">
              <a:lnSpc>
                <a:spcPts val="2280"/>
              </a:lnSpc>
              <a:buFont typeface="Arial" panose="020B0604020202020204" pitchFamily="34" charset="0"/>
              <a:buChar char="•"/>
            </a:pPr>
            <a:r>
              <a:rPr sz="2000" dirty="0">
                <a:latin typeface="Lato"/>
                <a:ea typeface="Lato"/>
                <a:cs typeface="Verdana"/>
              </a:rPr>
              <a:t>using</a:t>
            </a:r>
            <a:r>
              <a:rPr sz="2000" spc="-35" dirty="0">
                <a:latin typeface="Lato"/>
                <a:ea typeface="Lato"/>
                <a:cs typeface="Verdana"/>
              </a:rPr>
              <a:t> </a:t>
            </a:r>
            <a:r>
              <a:rPr sz="2000" dirty="0">
                <a:latin typeface="Lato"/>
                <a:ea typeface="Lato"/>
                <a:cs typeface="Verdana"/>
              </a:rPr>
              <a:t>a</a:t>
            </a:r>
            <a:r>
              <a:rPr sz="2000" spc="-15" dirty="0">
                <a:latin typeface="Lato"/>
                <a:ea typeface="Lato"/>
                <a:cs typeface="Verdana"/>
              </a:rPr>
              <a:t> </a:t>
            </a:r>
            <a:r>
              <a:rPr sz="2000" u="sng" dirty="0">
                <a:uFill>
                  <a:solidFill>
                    <a:srgbClr val="404040"/>
                  </a:solidFill>
                </a:uFill>
                <a:latin typeface="Lato"/>
                <a:ea typeface="Lato"/>
                <a:cs typeface="Verdana"/>
              </a:rPr>
              <a:t>FULL</a:t>
            </a:r>
            <a:r>
              <a:rPr sz="2000" spc="-30" dirty="0">
                <a:latin typeface="Lato"/>
                <a:ea typeface="Lato"/>
                <a:cs typeface="Verdana"/>
              </a:rPr>
              <a:t> </a:t>
            </a:r>
            <a:r>
              <a:rPr sz="2000" spc="-5" dirty="0">
                <a:latin typeface="Lato"/>
                <a:ea typeface="Lato"/>
                <a:cs typeface="Verdana"/>
              </a:rPr>
              <a:t>signature</a:t>
            </a:r>
            <a:r>
              <a:rPr lang="en-US" sz="2000" spc="-5" dirty="0">
                <a:latin typeface="Lato"/>
                <a:ea typeface="Lato"/>
                <a:cs typeface="Verdana"/>
              </a:rPr>
              <a:t>; this is a legal requirement to transfer responsibility of your child to the Children’s Center</a:t>
            </a:r>
          </a:p>
          <a:p>
            <a:pPr marL="355600" indent="-342900">
              <a:lnSpc>
                <a:spcPct val="100000"/>
              </a:lnSpc>
              <a:spcBef>
                <a:spcPts val="810"/>
              </a:spcBef>
              <a:buFont typeface="Arial" panose="020B0604020202020204" pitchFamily="34" charset="0"/>
              <a:buChar char="•"/>
            </a:pPr>
            <a:r>
              <a:rPr sz="2000" spc="-10" dirty="0">
                <a:latin typeface="Lato"/>
                <a:ea typeface="Lato"/>
                <a:cs typeface="Verdana"/>
              </a:rPr>
              <a:t>Parent</a:t>
            </a:r>
            <a:r>
              <a:rPr sz="2000" spc="-55" dirty="0">
                <a:latin typeface="Lato"/>
                <a:ea typeface="Lato"/>
                <a:cs typeface="Verdana"/>
              </a:rPr>
              <a:t> </a:t>
            </a:r>
            <a:r>
              <a:rPr lang="en-US" sz="2000" spc="-5" dirty="0">
                <a:latin typeface="Lato"/>
                <a:ea typeface="Lato"/>
                <a:cs typeface="Verdana"/>
              </a:rPr>
              <a:t>c</a:t>
            </a:r>
            <a:r>
              <a:rPr sz="2000" spc="-5" dirty="0">
                <a:latin typeface="Lato"/>
                <a:ea typeface="Lato"/>
                <a:cs typeface="Verdana"/>
              </a:rPr>
              <a:t>ontract/</a:t>
            </a:r>
            <a:r>
              <a:rPr lang="en-US" sz="2000" spc="-5" dirty="0">
                <a:latin typeface="Lato"/>
                <a:ea typeface="Lato"/>
                <a:cs typeface="Verdana"/>
              </a:rPr>
              <a:t>a</a:t>
            </a:r>
            <a:r>
              <a:rPr sz="2000" spc="-5" dirty="0">
                <a:latin typeface="Lato"/>
                <a:ea typeface="Lato"/>
                <a:cs typeface="Verdana"/>
              </a:rPr>
              <a:t>greement:</a:t>
            </a:r>
            <a:endParaRPr sz="2000">
              <a:latin typeface="Lato"/>
              <a:ea typeface="Lato"/>
              <a:cs typeface="Verdana"/>
            </a:endParaRPr>
          </a:p>
          <a:p>
            <a:pPr marL="812800" indent="-342900">
              <a:lnSpc>
                <a:spcPct val="100000"/>
              </a:lnSpc>
              <a:spcBef>
                <a:spcPts val="840"/>
              </a:spcBef>
              <a:buFont typeface="Arial" panose="020B0604020202020204" pitchFamily="34" charset="0"/>
              <a:buChar char="•"/>
            </a:pPr>
            <a:r>
              <a:rPr sz="2000" dirty="0">
                <a:latin typeface="Lato"/>
                <a:ea typeface="Lato"/>
                <a:cs typeface="Verdana"/>
              </a:rPr>
              <a:t>States</a:t>
            </a:r>
            <a:r>
              <a:rPr sz="2000" spc="-25" dirty="0">
                <a:latin typeface="Lato"/>
                <a:ea typeface="Lato"/>
                <a:cs typeface="Verdana"/>
              </a:rPr>
              <a:t> </a:t>
            </a:r>
            <a:r>
              <a:rPr sz="2000" spc="-5" dirty="0">
                <a:latin typeface="Lato"/>
                <a:ea typeface="Lato"/>
                <a:cs typeface="Verdana"/>
              </a:rPr>
              <a:t>your</a:t>
            </a:r>
            <a:r>
              <a:rPr sz="2000" spc="-45" dirty="0">
                <a:latin typeface="Lato"/>
                <a:ea typeface="Lato"/>
                <a:cs typeface="Verdana"/>
              </a:rPr>
              <a:t> </a:t>
            </a:r>
            <a:r>
              <a:rPr sz="2000" spc="-5" dirty="0">
                <a:latin typeface="Lato"/>
                <a:ea typeface="Lato"/>
                <a:cs typeface="Verdana"/>
              </a:rPr>
              <a:t>obligation</a:t>
            </a:r>
            <a:r>
              <a:rPr sz="2000" spc="30" dirty="0">
                <a:latin typeface="Lato"/>
                <a:ea typeface="Lato"/>
                <a:cs typeface="Verdana"/>
              </a:rPr>
              <a:t> </a:t>
            </a:r>
            <a:r>
              <a:rPr sz="2000" spc="-5" dirty="0">
                <a:latin typeface="Lato"/>
                <a:ea typeface="Lato"/>
                <a:cs typeface="Verdana"/>
              </a:rPr>
              <a:t>to</a:t>
            </a:r>
            <a:r>
              <a:rPr sz="2000" spc="-15" dirty="0">
                <a:latin typeface="Lato"/>
                <a:ea typeface="Lato"/>
                <a:cs typeface="Verdana"/>
              </a:rPr>
              <a:t> </a:t>
            </a:r>
            <a:r>
              <a:rPr sz="2000" spc="-5" dirty="0">
                <a:latin typeface="Lato"/>
                <a:ea typeface="Lato"/>
                <a:cs typeface="Verdana"/>
              </a:rPr>
              <a:t>the</a:t>
            </a:r>
            <a:r>
              <a:rPr sz="2000" spc="-25" dirty="0">
                <a:latin typeface="Lato"/>
                <a:ea typeface="Lato"/>
                <a:cs typeface="Verdana"/>
              </a:rPr>
              <a:t> </a:t>
            </a:r>
            <a:r>
              <a:rPr sz="2000" spc="-5" dirty="0">
                <a:latin typeface="Lato"/>
                <a:ea typeface="Lato"/>
                <a:cs typeface="Verdana"/>
              </a:rPr>
              <a:t>Center</a:t>
            </a:r>
            <a:r>
              <a:rPr lang="en-US" sz="2000" spc="-5" dirty="0">
                <a:latin typeface="Lato"/>
                <a:ea typeface="Lato"/>
                <a:cs typeface="Verdana"/>
              </a:rPr>
              <a:t> and vice versa</a:t>
            </a:r>
            <a:endParaRPr sz="2000" dirty="0">
              <a:latin typeface="Lato"/>
              <a:ea typeface="Lato"/>
              <a:cs typeface="Verdana"/>
            </a:endParaRPr>
          </a:p>
          <a:p>
            <a:pPr marL="812800" indent="-342900">
              <a:lnSpc>
                <a:spcPct val="100000"/>
              </a:lnSpc>
              <a:spcBef>
                <a:spcPts val="840"/>
              </a:spcBef>
              <a:buFont typeface="Arial" panose="020B0604020202020204" pitchFamily="34" charset="0"/>
              <a:buChar char="•"/>
            </a:pPr>
            <a:r>
              <a:rPr lang="en-US" sz="2000" spc="-5" dirty="0">
                <a:latin typeface="Lato"/>
                <a:ea typeface="Lato"/>
                <a:cs typeface="Verdana"/>
              </a:rPr>
              <a:t>Childcare s</a:t>
            </a:r>
            <a:r>
              <a:rPr sz="2000" spc="-5" dirty="0">
                <a:latin typeface="Lato"/>
                <a:ea typeface="Lato"/>
                <a:cs typeface="Verdana"/>
              </a:rPr>
              <a:t>ervices</a:t>
            </a:r>
            <a:r>
              <a:rPr sz="2000" spc="-15" dirty="0">
                <a:latin typeface="Lato"/>
                <a:ea typeface="Lato"/>
                <a:cs typeface="Verdana"/>
              </a:rPr>
              <a:t> </a:t>
            </a:r>
            <a:r>
              <a:rPr sz="2000" dirty="0">
                <a:latin typeface="Lato"/>
                <a:ea typeface="Lato"/>
                <a:cs typeface="Verdana"/>
              </a:rPr>
              <a:t>are</a:t>
            </a:r>
            <a:r>
              <a:rPr sz="2000" spc="-20" dirty="0">
                <a:latin typeface="Lato"/>
                <a:ea typeface="Lato"/>
                <a:cs typeface="Verdana"/>
              </a:rPr>
              <a:t> </a:t>
            </a:r>
            <a:r>
              <a:rPr sz="2000" dirty="0">
                <a:latin typeface="Lato"/>
                <a:ea typeface="Lato"/>
                <a:cs typeface="Verdana"/>
              </a:rPr>
              <a:t>paid</a:t>
            </a:r>
            <a:r>
              <a:rPr sz="2000" spc="-5" dirty="0">
                <a:latin typeface="Lato"/>
                <a:ea typeface="Lato"/>
                <a:cs typeface="Verdana"/>
              </a:rPr>
              <a:t> </a:t>
            </a:r>
            <a:r>
              <a:rPr sz="2000" dirty="0">
                <a:latin typeface="Lato"/>
                <a:ea typeface="Lato"/>
                <a:cs typeface="Verdana"/>
              </a:rPr>
              <a:t>in</a:t>
            </a:r>
            <a:r>
              <a:rPr sz="2000" spc="-5" dirty="0">
                <a:latin typeface="Lato"/>
                <a:ea typeface="Lato"/>
                <a:cs typeface="Verdana"/>
              </a:rPr>
              <a:t> </a:t>
            </a:r>
            <a:r>
              <a:rPr sz="2000" dirty="0">
                <a:latin typeface="Lato"/>
                <a:ea typeface="Lato"/>
                <a:cs typeface="Verdana"/>
              </a:rPr>
              <a:t>advance</a:t>
            </a:r>
            <a:r>
              <a:rPr lang="en-US" sz="2000" dirty="0">
                <a:latin typeface="Lato"/>
                <a:ea typeface="Lato"/>
                <a:cs typeface="Verdana"/>
              </a:rPr>
              <a:t> on the first of the month</a:t>
            </a:r>
            <a:endParaRPr sz="2000" dirty="0">
              <a:latin typeface="Lato"/>
              <a:ea typeface="Lato"/>
              <a:cs typeface="Verdana"/>
            </a:endParaRPr>
          </a:p>
          <a:p>
            <a:pPr marL="812800" indent="-342900">
              <a:lnSpc>
                <a:spcPct val="100000"/>
              </a:lnSpc>
              <a:spcBef>
                <a:spcPts val="844"/>
              </a:spcBef>
              <a:buFont typeface="Arial" panose="020B0604020202020204" pitchFamily="34" charset="0"/>
              <a:buChar char="•"/>
            </a:pPr>
            <a:r>
              <a:rPr lang="en-US" sz="2000" dirty="0">
                <a:latin typeface="Lato"/>
                <a:ea typeface="Lato"/>
                <a:cs typeface="Verdana"/>
              </a:rPr>
              <a:t>Please give a </a:t>
            </a:r>
            <a:r>
              <a:rPr sz="2000" dirty="0">
                <a:latin typeface="Lato"/>
                <a:ea typeface="Lato"/>
                <a:cs typeface="Verdana"/>
              </a:rPr>
              <a:t>2</a:t>
            </a:r>
            <a:r>
              <a:rPr sz="2000" spc="-20" dirty="0">
                <a:latin typeface="Lato"/>
                <a:ea typeface="Lato"/>
                <a:cs typeface="Verdana"/>
              </a:rPr>
              <a:t> </a:t>
            </a:r>
            <a:r>
              <a:rPr sz="2000" dirty="0">
                <a:latin typeface="Lato"/>
                <a:ea typeface="Lato"/>
                <a:cs typeface="Verdana"/>
              </a:rPr>
              <a:t>week</a:t>
            </a:r>
            <a:r>
              <a:rPr sz="2000" spc="-40" dirty="0">
                <a:latin typeface="Lato"/>
                <a:ea typeface="Lato"/>
                <a:cs typeface="Verdana"/>
              </a:rPr>
              <a:t> </a:t>
            </a:r>
            <a:r>
              <a:rPr sz="2000" spc="-5" dirty="0">
                <a:latin typeface="Lato"/>
                <a:ea typeface="Lato"/>
                <a:cs typeface="Verdana"/>
              </a:rPr>
              <a:t>notice</a:t>
            </a:r>
            <a:r>
              <a:rPr lang="en-US" sz="2000" spc="-5" dirty="0">
                <a:latin typeface="Lato"/>
                <a:ea typeface="Lato"/>
                <a:cs typeface="Verdana"/>
              </a:rPr>
              <a:t> for departure</a:t>
            </a:r>
            <a:endParaRPr sz="2000" dirty="0">
              <a:latin typeface="Lato"/>
              <a:ea typeface="Lato"/>
              <a:cs typeface="Verdana"/>
            </a:endParaRPr>
          </a:p>
        </p:txBody>
      </p:sp>
      <p:pic>
        <p:nvPicPr>
          <p:cNvPr id="4" name="object 4"/>
          <p:cNvPicPr/>
          <p:nvPr/>
        </p:nvPicPr>
        <p:blipFill>
          <a:blip r:embed="rId2" cstate="print"/>
          <a:stretch>
            <a:fillRect/>
          </a:stretch>
        </p:blipFill>
        <p:spPr>
          <a:xfrm>
            <a:off x="7391400" y="228600"/>
            <a:ext cx="1406652" cy="12115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10287"/>
            <a:ext cx="6781799" cy="635000"/>
          </a:xfrm>
          <a:prstGeom prst="rect">
            <a:avLst/>
          </a:prstGeom>
        </p:spPr>
        <p:txBody>
          <a:bodyPr vert="horz" wrap="square" lIns="0" tIns="12065" rIns="0" bIns="0" rtlCol="0">
            <a:spAutoFit/>
          </a:bodyPr>
          <a:lstStyle/>
          <a:p>
            <a:pPr marL="12700" algn="ctr">
              <a:lnSpc>
                <a:spcPct val="100000"/>
              </a:lnSpc>
              <a:spcBef>
                <a:spcPts val="95"/>
              </a:spcBef>
            </a:pPr>
            <a:r>
              <a:rPr lang="en-US" sz="4000" b="1" spc="-5" dirty="0">
                <a:solidFill>
                  <a:srgbClr val="404040"/>
                </a:solidFill>
                <a:latin typeface="Lato" panose="020F0502020204030203" pitchFamily="34" charset="0"/>
              </a:rPr>
              <a:t>Meeting </a:t>
            </a:r>
            <a:r>
              <a:rPr lang="en-US" b="1" spc="-5" dirty="0">
                <a:solidFill>
                  <a:srgbClr val="404040"/>
                </a:solidFill>
                <a:latin typeface="Lato" panose="020F0502020204030203" pitchFamily="34" charset="0"/>
              </a:rPr>
              <a:t>Topics</a:t>
            </a:r>
            <a:endParaRPr sz="4000" b="1" dirty="0">
              <a:latin typeface="Lato" panose="020F0502020204030203" pitchFamily="34" charset="0"/>
            </a:endParaRPr>
          </a:p>
        </p:txBody>
      </p:sp>
      <p:grpSp>
        <p:nvGrpSpPr>
          <p:cNvPr id="3" name="object 3"/>
          <p:cNvGrpSpPr/>
          <p:nvPr/>
        </p:nvGrpSpPr>
        <p:grpSpPr>
          <a:xfrm>
            <a:off x="5334000" y="1905000"/>
            <a:ext cx="2739390" cy="4108450"/>
            <a:chOff x="5334000" y="1905000"/>
            <a:chExt cx="2739390" cy="4108450"/>
          </a:xfrm>
        </p:grpSpPr>
        <p:pic>
          <p:nvPicPr>
            <p:cNvPr id="4" name="object 4"/>
            <p:cNvPicPr/>
            <p:nvPr/>
          </p:nvPicPr>
          <p:blipFill>
            <a:blip r:embed="rId2" cstate="print"/>
            <a:stretch>
              <a:fillRect/>
            </a:stretch>
          </p:blipFill>
          <p:spPr>
            <a:xfrm>
              <a:off x="5408676" y="1979676"/>
              <a:ext cx="2664714" cy="4033266"/>
            </a:xfrm>
            <a:prstGeom prst="rect">
              <a:avLst/>
            </a:prstGeom>
          </p:spPr>
        </p:pic>
        <p:pic>
          <p:nvPicPr>
            <p:cNvPr id="5" name="object 5"/>
            <p:cNvPicPr/>
            <p:nvPr/>
          </p:nvPicPr>
          <p:blipFill>
            <a:blip r:embed="rId3" cstate="print"/>
            <a:stretch>
              <a:fillRect/>
            </a:stretch>
          </p:blipFill>
          <p:spPr>
            <a:xfrm>
              <a:off x="5334000" y="1905000"/>
              <a:ext cx="2663952" cy="4032504"/>
            </a:xfrm>
            <a:prstGeom prst="rect">
              <a:avLst/>
            </a:prstGeom>
          </p:spPr>
        </p:pic>
      </p:grpSp>
      <p:sp>
        <p:nvSpPr>
          <p:cNvPr id="6" name="object 6"/>
          <p:cNvSpPr txBox="1"/>
          <p:nvPr/>
        </p:nvSpPr>
        <p:spPr>
          <a:xfrm>
            <a:off x="887921" y="1661505"/>
            <a:ext cx="4191000" cy="4598054"/>
          </a:xfrm>
          <a:prstGeom prst="rect">
            <a:avLst/>
          </a:prstGeom>
        </p:spPr>
        <p:txBody>
          <a:bodyPr vert="horz" wrap="square" lIns="0" tIns="62865" rIns="0" bIns="0" rtlCol="0" anchor="t">
            <a:spAutoFit/>
          </a:bodyPr>
          <a:lstStyle/>
          <a:p>
            <a:pPr marL="354965" indent="-342900">
              <a:lnSpc>
                <a:spcPct val="100000"/>
              </a:lnSpc>
              <a:spcBef>
                <a:spcPts val="395"/>
              </a:spcBef>
              <a:buFont typeface="Arial" panose="020B0604020202020204" pitchFamily="34" charset="0"/>
              <a:buChar char="•"/>
              <a:tabLst>
                <a:tab pos="354965" algn="l"/>
                <a:tab pos="355600" algn="l"/>
              </a:tabLst>
            </a:pPr>
            <a:r>
              <a:rPr lang="en-US" sz="2000" dirty="0">
                <a:latin typeface="Lato"/>
                <a:ea typeface="Lato"/>
                <a:cs typeface="Arial"/>
              </a:rPr>
              <a:t>Welcome and Introductions</a:t>
            </a:r>
          </a:p>
          <a:p>
            <a:pPr marL="354965" indent="-342900">
              <a:spcBef>
                <a:spcPts val="395"/>
              </a:spcBef>
              <a:buFont typeface="Arial" panose="020B0604020202020204" pitchFamily="34" charset="0"/>
              <a:buChar char="•"/>
              <a:tabLst>
                <a:tab pos="354965" algn="l"/>
                <a:tab pos="355600" algn="l"/>
              </a:tabLst>
            </a:pPr>
            <a:r>
              <a:rPr sz="2000" spc="-5" dirty="0">
                <a:latin typeface="Lato"/>
                <a:ea typeface="Lato"/>
                <a:cs typeface="Arial"/>
              </a:rPr>
              <a:t>Center</a:t>
            </a:r>
            <a:r>
              <a:rPr lang="en-US" sz="2000" spc="-5" dirty="0">
                <a:latin typeface="Lato"/>
                <a:ea typeface="Lato"/>
                <a:cs typeface="Arial"/>
              </a:rPr>
              <a:t> Information</a:t>
            </a:r>
            <a:endParaRPr lang="en-US" sz="2000" dirty="0">
              <a:latin typeface="Lato"/>
              <a:ea typeface="Lato"/>
              <a:cs typeface="Arial"/>
            </a:endParaRPr>
          </a:p>
          <a:p>
            <a:pPr marL="354965" indent="-342900">
              <a:spcBef>
                <a:spcPts val="395"/>
              </a:spcBef>
              <a:buFont typeface="Arial" panose="020B0604020202020204" pitchFamily="34" charset="0"/>
              <a:buChar char="•"/>
              <a:tabLst>
                <a:tab pos="354965" algn="l"/>
                <a:tab pos="355600" algn="l"/>
              </a:tabLst>
            </a:pPr>
            <a:r>
              <a:rPr lang="en-US" sz="2000" dirty="0">
                <a:latin typeface="Lato"/>
                <a:ea typeface="Lato"/>
                <a:cs typeface="Arial"/>
              </a:rPr>
              <a:t>NAEYC Program Standards</a:t>
            </a:r>
          </a:p>
          <a:p>
            <a:pPr marL="354965" indent="-342900">
              <a:spcBef>
                <a:spcPts val="395"/>
              </a:spcBef>
              <a:buFont typeface="Arial" panose="020B0604020202020204" pitchFamily="34" charset="0"/>
              <a:buChar char="•"/>
              <a:tabLst>
                <a:tab pos="354965" algn="l"/>
                <a:tab pos="355600" algn="l"/>
              </a:tabLst>
            </a:pPr>
            <a:r>
              <a:rPr sz="2000" spc="-5" dirty="0">
                <a:latin typeface="Lato"/>
                <a:ea typeface="Lato"/>
                <a:cs typeface="Arial"/>
              </a:rPr>
              <a:t>Philosophy </a:t>
            </a:r>
            <a:r>
              <a:rPr lang="en-US" sz="2000" spc="-5" dirty="0">
                <a:latin typeface="Lato"/>
                <a:ea typeface="Lato"/>
                <a:cs typeface="Arial"/>
              </a:rPr>
              <a:t>and </a:t>
            </a:r>
            <a:r>
              <a:rPr sz="2000" spc="-5" dirty="0">
                <a:latin typeface="Lato"/>
                <a:ea typeface="Lato"/>
                <a:cs typeface="Arial"/>
              </a:rPr>
              <a:t>Curriculum</a:t>
            </a:r>
          </a:p>
          <a:p>
            <a:pPr marL="35496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Assessment and Conferences</a:t>
            </a:r>
          </a:p>
          <a:p>
            <a:pPr marL="35496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Guidance and Support</a:t>
            </a:r>
          </a:p>
          <a:p>
            <a:pPr marL="35496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Daily Schedules and Routines</a:t>
            </a:r>
          </a:p>
          <a:p>
            <a:pPr marL="35496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What Does My Child Need for School?</a:t>
            </a:r>
          </a:p>
          <a:p>
            <a:pPr marL="354965" indent="-342900">
              <a:spcBef>
                <a:spcPts val="395"/>
              </a:spcBef>
              <a:buFont typeface="Arial" panose="020B0604020202020204" pitchFamily="34" charset="0"/>
              <a:buChar char="•"/>
              <a:tabLst>
                <a:tab pos="354965" algn="l"/>
                <a:tab pos="355600" algn="l"/>
              </a:tabLst>
            </a:pPr>
            <a:r>
              <a:rPr lang="en-US" sz="2000" spc="-5" dirty="0">
                <a:solidFill>
                  <a:srgbClr val="000000"/>
                </a:solidFill>
                <a:latin typeface="Lato"/>
                <a:ea typeface="Lato"/>
                <a:cs typeface="Arial"/>
              </a:rPr>
              <a:t>Food Program</a:t>
            </a:r>
          </a:p>
          <a:p>
            <a:pPr marL="354965" indent="-342900">
              <a:spcBef>
                <a:spcPts val="395"/>
              </a:spcBef>
              <a:buFont typeface="Arial" panose="020B0604020202020204" pitchFamily="34" charset="0"/>
              <a:buChar char="•"/>
              <a:tabLst>
                <a:tab pos="354965" algn="l"/>
                <a:tab pos="355600" algn="l"/>
              </a:tabLst>
            </a:pPr>
            <a:endParaRPr lang="en-US" sz="2000" spc="-5" dirty="0">
              <a:solidFill>
                <a:srgbClr val="000000"/>
              </a:solidFill>
              <a:latin typeface="Lato" panose="020F0502020204030203" pitchFamily="34" charset="0"/>
              <a:ea typeface="Lato"/>
              <a:cs typeface="Arial"/>
            </a:endParaRPr>
          </a:p>
          <a:p>
            <a:pPr marL="354965" indent="-342900">
              <a:spcBef>
                <a:spcPts val="395"/>
              </a:spcBef>
              <a:buFont typeface="Arial" panose="020B0604020202020204" pitchFamily="34" charset="0"/>
              <a:buChar char="•"/>
              <a:tabLst>
                <a:tab pos="354965" algn="l"/>
                <a:tab pos="355600" algn="l"/>
              </a:tabLst>
            </a:pPr>
            <a:endParaRPr lang="en-US" sz="2000" spc="-5" dirty="0">
              <a:solidFill>
                <a:srgbClr val="000000"/>
              </a:solidFill>
              <a:latin typeface="Lato" panose="020F0502020204030203" pitchFamily="34" charset="0"/>
              <a:ea typeface="Lato" panose="020F0502020204030203" pitchFamily="34" charset="0"/>
              <a:cs typeface="Arial"/>
            </a:endParaRPr>
          </a:p>
          <a:p>
            <a:pPr marL="812165" marR="305435" lvl="1" indent="-342900">
              <a:spcBef>
                <a:spcPts val="395"/>
              </a:spcBef>
              <a:buFont typeface="Arial"/>
              <a:buChar char="-"/>
              <a:tabLst>
                <a:tab pos="354965" algn="l"/>
                <a:tab pos="355600" algn="l"/>
              </a:tabLst>
            </a:pPr>
            <a:endParaRPr lang="en-US" b="1" spc="-5" dirty="0">
              <a:solidFill>
                <a:srgbClr val="404040"/>
              </a:solidFill>
              <a:latin typeface="Lato" panose="020F0502020204030203" pitchFamily="34" charset="0"/>
              <a:ea typeface="Lato" panose="020F0502020204030203" pitchFamily="34" charset="0"/>
              <a:cs typeface="Arial"/>
            </a:endParaRPr>
          </a:p>
        </p:txBody>
      </p:sp>
      <p:pic>
        <p:nvPicPr>
          <p:cNvPr id="7" name="object 7"/>
          <p:cNvPicPr/>
          <p:nvPr/>
        </p:nvPicPr>
        <p:blipFill>
          <a:blip r:embed="rId4" cstate="print"/>
          <a:stretch>
            <a:fillRect/>
          </a:stretch>
        </p:blipFill>
        <p:spPr>
          <a:xfrm>
            <a:off x="7391400" y="304800"/>
            <a:ext cx="1141476" cy="9829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368814"/>
            <a:ext cx="6474460" cy="629018"/>
          </a:xfrm>
          <a:prstGeom prst="rect">
            <a:avLst/>
          </a:prstGeom>
        </p:spPr>
        <p:txBody>
          <a:bodyPr vert="horz" wrap="square" lIns="0" tIns="13335" rIns="0" bIns="0" rtlCol="0">
            <a:spAutoFit/>
          </a:bodyPr>
          <a:lstStyle/>
          <a:p>
            <a:pPr marL="12700" algn="ctr">
              <a:lnSpc>
                <a:spcPct val="100000"/>
              </a:lnSpc>
              <a:spcBef>
                <a:spcPts val="105"/>
              </a:spcBef>
            </a:pPr>
            <a:r>
              <a:rPr b="1" spc="-5" dirty="0">
                <a:solidFill>
                  <a:srgbClr val="404040"/>
                </a:solidFill>
                <a:latin typeface="Lato" panose="020F0502020204030203" pitchFamily="34" charset="0"/>
              </a:rPr>
              <a:t>Late</a:t>
            </a:r>
            <a:r>
              <a:rPr b="1" spc="-20" dirty="0">
                <a:solidFill>
                  <a:srgbClr val="404040"/>
                </a:solidFill>
                <a:latin typeface="Lato" panose="020F0502020204030203" pitchFamily="34" charset="0"/>
              </a:rPr>
              <a:t> </a:t>
            </a:r>
            <a:r>
              <a:rPr b="1" dirty="0">
                <a:solidFill>
                  <a:srgbClr val="404040"/>
                </a:solidFill>
                <a:latin typeface="Lato" panose="020F0502020204030203" pitchFamily="34" charset="0"/>
              </a:rPr>
              <a:t>Policy </a:t>
            </a:r>
            <a:r>
              <a:rPr b="1" spc="-5" dirty="0">
                <a:solidFill>
                  <a:srgbClr val="404040"/>
                </a:solidFill>
                <a:latin typeface="Lato" panose="020F0502020204030203" pitchFamily="34" charset="0"/>
              </a:rPr>
              <a:t>- Pick</a:t>
            </a:r>
            <a:r>
              <a:rPr b="1" spc="-20" dirty="0">
                <a:solidFill>
                  <a:srgbClr val="404040"/>
                </a:solidFill>
                <a:latin typeface="Lato" panose="020F0502020204030203" pitchFamily="34" charset="0"/>
              </a:rPr>
              <a:t> </a:t>
            </a:r>
            <a:r>
              <a:rPr b="1" spc="-5" dirty="0">
                <a:solidFill>
                  <a:srgbClr val="404040"/>
                </a:solidFill>
                <a:latin typeface="Lato" panose="020F0502020204030203" pitchFamily="34" charset="0"/>
              </a:rPr>
              <a:t>Up</a:t>
            </a:r>
            <a:endParaRPr b="1" dirty="0">
              <a:latin typeface="Lato" panose="020F0502020204030203" pitchFamily="34" charset="0"/>
            </a:endParaRPr>
          </a:p>
        </p:txBody>
      </p:sp>
      <p:sp>
        <p:nvSpPr>
          <p:cNvPr id="3" name="object 3"/>
          <p:cNvSpPr txBox="1"/>
          <p:nvPr/>
        </p:nvSpPr>
        <p:spPr>
          <a:xfrm>
            <a:off x="764540" y="1359153"/>
            <a:ext cx="7499350" cy="5104603"/>
          </a:xfrm>
          <a:prstGeom prst="rect">
            <a:avLst/>
          </a:prstGeom>
        </p:spPr>
        <p:txBody>
          <a:bodyPr vert="horz" wrap="square" lIns="0" tIns="13335" rIns="0" bIns="0" rtlCol="0" anchor="t">
            <a:spAutoFit/>
          </a:bodyPr>
          <a:lstStyle/>
          <a:p>
            <a:pPr marL="342900" marR="915035" indent="-342900">
              <a:lnSpc>
                <a:spcPts val="2280"/>
              </a:lnSpc>
              <a:spcBef>
                <a:spcPts val="105"/>
              </a:spcBef>
              <a:buFont typeface="Arial" panose="020B0604020202020204" pitchFamily="34" charset="0"/>
              <a:buChar char="•"/>
              <a:tabLst>
                <a:tab pos="2585085" algn="l"/>
              </a:tabLst>
            </a:pPr>
            <a:r>
              <a:rPr sz="2000" dirty="0">
                <a:uFill>
                  <a:solidFill>
                    <a:srgbClr val="404040"/>
                  </a:solidFill>
                </a:uFill>
                <a:latin typeface="Lato"/>
                <a:ea typeface="Lato"/>
                <a:cs typeface="Arial"/>
              </a:rPr>
              <a:t>The</a:t>
            </a:r>
            <a:r>
              <a:rPr sz="2000" spc="-10" dirty="0">
                <a:uFill>
                  <a:solidFill>
                    <a:srgbClr val="404040"/>
                  </a:solidFill>
                </a:uFill>
                <a:latin typeface="Lato"/>
                <a:ea typeface="Lato"/>
                <a:cs typeface="Arial"/>
              </a:rPr>
              <a:t> </a:t>
            </a:r>
            <a:r>
              <a:rPr lang="en-US" sz="2000" spc="-10" dirty="0">
                <a:uFill>
                  <a:solidFill>
                    <a:srgbClr val="404040"/>
                  </a:solidFill>
                </a:uFill>
                <a:latin typeface="Lato"/>
                <a:ea typeface="Lato"/>
                <a:cs typeface="Arial"/>
              </a:rPr>
              <a:t>C</a:t>
            </a:r>
            <a:r>
              <a:rPr sz="2000" dirty="0">
                <a:uFill>
                  <a:solidFill>
                    <a:srgbClr val="404040"/>
                  </a:solidFill>
                </a:uFill>
                <a:latin typeface="Lato"/>
                <a:ea typeface="Lato"/>
                <a:cs typeface="Arial"/>
              </a:rPr>
              <a:t>enter</a:t>
            </a:r>
            <a:r>
              <a:rPr sz="2000" spc="-45" dirty="0">
                <a:uFill>
                  <a:solidFill>
                    <a:srgbClr val="404040"/>
                  </a:solidFill>
                </a:uFill>
                <a:latin typeface="Lato"/>
                <a:ea typeface="Lato"/>
                <a:cs typeface="Arial"/>
              </a:rPr>
              <a:t> </a:t>
            </a:r>
            <a:r>
              <a:rPr lang="en-US" sz="2000" spc="-45" dirty="0">
                <a:uFill>
                  <a:solidFill>
                    <a:srgbClr val="404040"/>
                  </a:solidFill>
                </a:uFill>
                <a:latin typeface="Lato"/>
                <a:ea typeface="Lato"/>
                <a:cs typeface="Arial"/>
              </a:rPr>
              <a:t>opens at 7:30 a.m. and </a:t>
            </a:r>
            <a:r>
              <a:rPr sz="2000" dirty="0">
                <a:uFill>
                  <a:solidFill>
                    <a:srgbClr val="404040"/>
                  </a:solidFill>
                </a:uFill>
                <a:latin typeface="Lato"/>
                <a:ea typeface="Lato"/>
                <a:cs typeface="Arial"/>
              </a:rPr>
              <a:t>closes</a:t>
            </a:r>
            <a:r>
              <a:rPr sz="2000" spc="-30" dirty="0">
                <a:uFill>
                  <a:solidFill>
                    <a:srgbClr val="404040"/>
                  </a:solidFill>
                </a:uFill>
                <a:latin typeface="Lato"/>
                <a:ea typeface="Lato"/>
                <a:cs typeface="Arial"/>
              </a:rPr>
              <a:t> </a:t>
            </a:r>
            <a:r>
              <a:rPr sz="2000" dirty="0">
                <a:uFill>
                  <a:solidFill>
                    <a:srgbClr val="404040"/>
                  </a:solidFill>
                </a:uFill>
                <a:latin typeface="Lato"/>
                <a:ea typeface="Lato"/>
                <a:cs typeface="Arial"/>
              </a:rPr>
              <a:t>at</a:t>
            </a:r>
            <a:r>
              <a:rPr sz="2000" spc="-25" dirty="0">
                <a:uFill>
                  <a:solidFill>
                    <a:srgbClr val="404040"/>
                  </a:solidFill>
                </a:uFill>
                <a:latin typeface="Lato"/>
                <a:ea typeface="Lato"/>
                <a:cs typeface="Arial"/>
              </a:rPr>
              <a:t> </a:t>
            </a:r>
            <a:r>
              <a:rPr sz="2000" dirty="0">
                <a:uFill>
                  <a:solidFill>
                    <a:srgbClr val="404040"/>
                  </a:solidFill>
                </a:uFill>
                <a:latin typeface="Lato"/>
                <a:ea typeface="Lato"/>
                <a:cs typeface="Arial"/>
              </a:rPr>
              <a:t>5:30</a:t>
            </a:r>
            <a:r>
              <a:rPr lang="en-US" sz="2000" dirty="0">
                <a:uFill>
                  <a:solidFill>
                    <a:srgbClr val="404040"/>
                  </a:solidFill>
                </a:uFill>
                <a:latin typeface="Lato"/>
                <a:ea typeface="Lato"/>
                <a:cs typeface="Arial"/>
              </a:rPr>
              <a:t> p.m.</a:t>
            </a:r>
          </a:p>
          <a:p>
            <a:pPr marL="342900" marR="915035" indent="-342900">
              <a:lnSpc>
                <a:spcPts val="2280"/>
              </a:lnSpc>
              <a:spcBef>
                <a:spcPts val="105"/>
              </a:spcBef>
              <a:buFont typeface="Arial" panose="020B0604020202020204" pitchFamily="34" charset="0"/>
              <a:buChar char="•"/>
              <a:tabLst>
                <a:tab pos="2585085" algn="l"/>
              </a:tabLst>
            </a:pPr>
            <a:endParaRPr lang="en-US" sz="2000" dirty="0">
              <a:uFill>
                <a:solidFill>
                  <a:srgbClr val="404040"/>
                </a:solidFill>
              </a:uFill>
              <a:latin typeface="Lato" panose="020F0502020204030203" pitchFamily="34" charset="0"/>
              <a:ea typeface="Lato"/>
              <a:cs typeface="Arial"/>
            </a:endParaRPr>
          </a:p>
          <a:p>
            <a:pPr marL="342900" marR="915035" indent="-342900">
              <a:lnSpc>
                <a:spcPts val="2280"/>
              </a:lnSpc>
              <a:spcBef>
                <a:spcPts val="105"/>
              </a:spcBef>
              <a:buFont typeface="Arial" panose="020B0604020202020204" pitchFamily="34" charset="0"/>
              <a:buChar char="•"/>
              <a:tabLst>
                <a:tab pos="2585085" algn="l"/>
              </a:tabLst>
            </a:pPr>
            <a:r>
              <a:rPr sz="2000" dirty="0">
                <a:latin typeface="Lato"/>
                <a:ea typeface="Lato"/>
                <a:cs typeface="Arial"/>
              </a:rPr>
              <a:t>If</a:t>
            </a:r>
            <a:r>
              <a:rPr sz="2000" spc="-30" dirty="0">
                <a:latin typeface="Lato"/>
                <a:ea typeface="Lato"/>
                <a:cs typeface="Arial"/>
              </a:rPr>
              <a:t> </a:t>
            </a:r>
            <a:r>
              <a:rPr sz="2000" dirty="0">
                <a:latin typeface="Lato"/>
                <a:ea typeface="Lato"/>
                <a:cs typeface="Arial"/>
              </a:rPr>
              <a:t>your</a:t>
            </a:r>
            <a:r>
              <a:rPr sz="2000" spc="-15" dirty="0">
                <a:latin typeface="Lato"/>
                <a:ea typeface="Lato"/>
                <a:cs typeface="Arial"/>
              </a:rPr>
              <a:t> </a:t>
            </a:r>
            <a:r>
              <a:rPr sz="2000" dirty="0">
                <a:latin typeface="Lato"/>
                <a:ea typeface="Lato"/>
                <a:cs typeface="Arial"/>
              </a:rPr>
              <a:t>contract</a:t>
            </a:r>
            <a:r>
              <a:rPr sz="2000" spc="-35" dirty="0">
                <a:latin typeface="Lato"/>
                <a:ea typeface="Lato"/>
                <a:cs typeface="Arial"/>
              </a:rPr>
              <a:t> </a:t>
            </a:r>
            <a:r>
              <a:rPr sz="2000" dirty="0">
                <a:latin typeface="Lato"/>
                <a:ea typeface="Lato"/>
                <a:cs typeface="Arial"/>
              </a:rPr>
              <a:t>hours</a:t>
            </a:r>
            <a:r>
              <a:rPr sz="2000" spc="5" dirty="0">
                <a:latin typeface="Lato"/>
                <a:ea typeface="Lato"/>
                <a:cs typeface="Arial"/>
              </a:rPr>
              <a:t> </a:t>
            </a:r>
            <a:r>
              <a:rPr sz="2000" dirty="0">
                <a:latin typeface="Lato"/>
                <a:ea typeface="Lato"/>
                <a:cs typeface="Arial"/>
              </a:rPr>
              <a:t>are</a:t>
            </a:r>
            <a:r>
              <a:rPr sz="2000" spc="-30" dirty="0">
                <a:latin typeface="Lato"/>
                <a:ea typeface="Lato"/>
                <a:cs typeface="Arial"/>
              </a:rPr>
              <a:t> </a:t>
            </a:r>
            <a:r>
              <a:rPr lang="en-US" sz="2000" spc="-30" dirty="0">
                <a:latin typeface="Lato"/>
                <a:ea typeface="Lato"/>
                <a:cs typeface="Arial"/>
              </a:rPr>
              <a:t>from </a:t>
            </a:r>
            <a:r>
              <a:rPr sz="2000" dirty="0">
                <a:latin typeface="Lato"/>
                <a:ea typeface="Lato"/>
                <a:cs typeface="Arial"/>
              </a:rPr>
              <a:t>7:30</a:t>
            </a:r>
            <a:r>
              <a:rPr sz="2000" spc="-10" dirty="0">
                <a:latin typeface="Lato"/>
                <a:ea typeface="Lato"/>
                <a:cs typeface="Arial"/>
              </a:rPr>
              <a:t> </a:t>
            </a:r>
            <a:r>
              <a:rPr sz="2000" dirty="0">
                <a:latin typeface="Lato"/>
                <a:ea typeface="Lato"/>
                <a:cs typeface="Arial"/>
              </a:rPr>
              <a:t>a</a:t>
            </a:r>
            <a:r>
              <a:rPr lang="en-US" sz="2000" dirty="0">
                <a:latin typeface="Lato"/>
                <a:ea typeface="Lato"/>
                <a:cs typeface="Arial"/>
              </a:rPr>
              <a:t>.</a:t>
            </a:r>
            <a:r>
              <a:rPr sz="2000" dirty="0">
                <a:latin typeface="Lato"/>
                <a:ea typeface="Lato"/>
                <a:cs typeface="Arial"/>
              </a:rPr>
              <a:t>m</a:t>
            </a:r>
            <a:r>
              <a:rPr lang="en-US" sz="2000" dirty="0">
                <a:latin typeface="Lato"/>
                <a:ea typeface="Lato"/>
                <a:cs typeface="Arial"/>
              </a:rPr>
              <a:t>.</a:t>
            </a:r>
            <a:r>
              <a:rPr sz="2000" spc="-15" dirty="0">
                <a:latin typeface="Lato"/>
                <a:ea typeface="Lato"/>
                <a:cs typeface="Arial"/>
              </a:rPr>
              <a:t> </a:t>
            </a:r>
            <a:r>
              <a:rPr sz="2000" dirty="0">
                <a:latin typeface="Lato"/>
                <a:ea typeface="Lato"/>
                <a:cs typeface="Arial"/>
              </a:rPr>
              <a:t>to</a:t>
            </a:r>
            <a:r>
              <a:rPr sz="2000" spc="-10" dirty="0">
                <a:latin typeface="Lato"/>
                <a:ea typeface="Lato"/>
                <a:cs typeface="Arial"/>
              </a:rPr>
              <a:t> </a:t>
            </a:r>
            <a:r>
              <a:rPr sz="2000" dirty="0">
                <a:latin typeface="Lato"/>
                <a:ea typeface="Lato"/>
                <a:cs typeface="Arial"/>
              </a:rPr>
              <a:t>5:30</a:t>
            </a:r>
            <a:r>
              <a:rPr lang="en-US" sz="2000" dirty="0">
                <a:latin typeface="Lato"/>
                <a:ea typeface="Lato"/>
                <a:cs typeface="Arial"/>
              </a:rPr>
              <a:t> p.m.</a:t>
            </a:r>
            <a:r>
              <a:rPr sz="2000" dirty="0">
                <a:latin typeface="Lato"/>
                <a:ea typeface="Lato"/>
                <a:cs typeface="Arial"/>
              </a:rPr>
              <a:t>,</a:t>
            </a:r>
            <a:r>
              <a:rPr sz="2000" spc="-35" dirty="0">
                <a:latin typeface="Lato"/>
                <a:ea typeface="Lato"/>
                <a:cs typeface="Arial"/>
              </a:rPr>
              <a:t> </a:t>
            </a:r>
            <a:r>
              <a:rPr sz="2000" dirty="0">
                <a:latin typeface="Lato"/>
                <a:ea typeface="Lato"/>
                <a:cs typeface="Arial"/>
              </a:rPr>
              <a:t>5:31</a:t>
            </a:r>
            <a:r>
              <a:rPr lang="en-US" sz="2000" dirty="0">
                <a:latin typeface="Lato"/>
                <a:ea typeface="Lato"/>
                <a:cs typeface="Arial"/>
              </a:rPr>
              <a:t> p.m.</a:t>
            </a:r>
            <a:r>
              <a:rPr sz="2000" spc="-10" dirty="0">
                <a:latin typeface="Lato"/>
                <a:ea typeface="Lato"/>
                <a:cs typeface="Arial"/>
              </a:rPr>
              <a:t> </a:t>
            </a:r>
            <a:r>
              <a:rPr sz="2000" dirty="0">
                <a:latin typeface="Lato"/>
                <a:ea typeface="Lato"/>
                <a:cs typeface="Arial"/>
              </a:rPr>
              <a:t>is considered</a:t>
            </a:r>
            <a:r>
              <a:rPr lang="en-US" sz="2000" dirty="0">
                <a:latin typeface="Lato"/>
                <a:ea typeface="Lato"/>
                <a:cs typeface="Arial"/>
              </a:rPr>
              <a:t> </a:t>
            </a:r>
            <a:r>
              <a:rPr sz="2000" spc="-540" dirty="0">
                <a:latin typeface="Lato"/>
                <a:ea typeface="Lato"/>
                <a:cs typeface="Arial"/>
              </a:rPr>
              <a:t> </a:t>
            </a:r>
            <a:r>
              <a:rPr sz="2000" dirty="0">
                <a:latin typeface="Lato"/>
                <a:ea typeface="Lato"/>
                <a:cs typeface="Arial"/>
              </a:rPr>
              <a:t>late.</a:t>
            </a:r>
            <a:endParaRPr lang="en-US" sz="2000" dirty="0">
              <a:latin typeface="Lato"/>
              <a:ea typeface="Lato"/>
              <a:cs typeface="Arial"/>
            </a:endParaRPr>
          </a:p>
          <a:p>
            <a:pPr marL="342900" marR="915035" indent="-342900">
              <a:lnSpc>
                <a:spcPts val="2280"/>
              </a:lnSpc>
              <a:spcBef>
                <a:spcPts val="105"/>
              </a:spcBef>
              <a:buFont typeface="Arial" panose="020B0604020202020204" pitchFamily="34" charset="0"/>
              <a:buChar char="•"/>
              <a:tabLst>
                <a:tab pos="2585085" algn="l"/>
              </a:tabLst>
            </a:pPr>
            <a:endParaRPr lang="en-US" sz="2000" dirty="0">
              <a:latin typeface="Lato" panose="020F0502020204030203" pitchFamily="34" charset="0"/>
              <a:ea typeface="Lato"/>
              <a:cs typeface="Arial"/>
            </a:endParaRPr>
          </a:p>
          <a:p>
            <a:pPr marL="342900" marR="915035" indent="-342900">
              <a:lnSpc>
                <a:spcPts val="2280"/>
              </a:lnSpc>
              <a:spcBef>
                <a:spcPts val="105"/>
              </a:spcBef>
              <a:buFont typeface="Arial" panose="020B0604020202020204" pitchFamily="34" charset="0"/>
              <a:buChar char="•"/>
              <a:tabLst>
                <a:tab pos="2585085" algn="l"/>
              </a:tabLst>
            </a:pPr>
            <a:r>
              <a:rPr lang="en-US" sz="2000" spc="-25" dirty="0">
                <a:latin typeface="Lato"/>
                <a:ea typeface="Lato"/>
                <a:cs typeface="Arial"/>
              </a:rPr>
              <a:t>Teachers</a:t>
            </a:r>
            <a:r>
              <a:rPr lang="en-US" sz="2000" spc="-50" dirty="0">
                <a:latin typeface="Lato"/>
                <a:ea typeface="Lato"/>
                <a:cs typeface="Arial"/>
              </a:rPr>
              <a:t> </a:t>
            </a:r>
            <a:r>
              <a:rPr lang="en-US" sz="2000" dirty="0">
                <a:latin typeface="Lato"/>
                <a:ea typeface="Lato"/>
                <a:cs typeface="Arial"/>
              </a:rPr>
              <a:t>are</a:t>
            </a:r>
            <a:r>
              <a:rPr lang="en-US" sz="2000" spc="-20" dirty="0">
                <a:latin typeface="Lato"/>
                <a:ea typeface="Lato"/>
                <a:cs typeface="Arial"/>
              </a:rPr>
              <a:t> </a:t>
            </a:r>
            <a:r>
              <a:rPr lang="en-US" sz="2000" dirty="0">
                <a:latin typeface="Lato"/>
                <a:ea typeface="Lato"/>
                <a:cs typeface="Arial"/>
              </a:rPr>
              <a:t>generally</a:t>
            </a:r>
            <a:r>
              <a:rPr lang="en-US" sz="2000" spc="-25" dirty="0">
                <a:latin typeface="Lato"/>
                <a:ea typeface="Lato"/>
                <a:cs typeface="Arial"/>
              </a:rPr>
              <a:t> </a:t>
            </a:r>
            <a:r>
              <a:rPr lang="en-US" sz="2000" spc="-15" dirty="0">
                <a:latin typeface="Lato"/>
                <a:ea typeface="Lato"/>
                <a:cs typeface="Arial"/>
              </a:rPr>
              <a:t>off</a:t>
            </a:r>
            <a:r>
              <a:rPr lang="en-US" sz="2000" spc="-25" dirty="0">
                <a:latin typeface="Lato"/>
                <a:ea typeface="Lato"/>
                <a:cs typeface="Arial"/>
              </a:rPr>
              <a:t> </a:t>
            </a:r>
            <a:r>
              <a:rPr lang="en-US" sz="2000" dirty="0">
                <a:latin typeface="Lato"/>
                <a:ea typeface="Lato"/>
                <a:cs typeface="Arial"/>
              </a:rPr>
              <a:t>at</a:t>
            </a:r>
            <a:r>
              <a:rPr lang="en-US" sz="2000" spc="-20" dirty="0">
                <a:latin typeface="Lato"/>
                <a:ea typeface="Lato"/>
                <a:cs typeface="Arial"/>
              </a:rPr>
              <a:t> </a:t>
            </a:r>
            <a:r>
              <a:rPr lang="en-US" sz="2000" dirty="0">
                <a:latin typeface="Lato"/>
                <a:ea typeface="Lato"/>
                <a:cs typeface="Arial"/>
              </a:rPr>
              <a:t>5:45 p.m. </a:t>
            </a:r>
            <a:r>
              <a:rPr lang="en-US" sz="2000" spc="-20" dirty="0">
                <a:latin typeface="Lato"/>
                <a:ea typeface="Lato"/>
                <a:cs typeface="Arial"/>
              </a:rPr>
              <a:t> </a:t>
            </a:r>
            <a:r>
              <a:rPr lang="en-US" sz="2000" dirty="0">
                <a:latin typeface="Lato"/>
                <a:ea typeface="Lato"/>
                <a:cs typeface="Arial"/>
              </a:rPr>
              <a:t>and</a:t>
            </a:r>
            <a:r>
              <a:rPr lang="en-US" sz="2000" spc="-15" dirty="0">
                <a:latin typeface="Lato"/>
                <a:ea typeface="Lato"/>
                <a:cs typeface="Arial"/>
              </a:rPr>
              <a:t> </a:t>
            </a:r>
            <a:r>
              <a:rPr lang="en-US" sz="2000" dirty="0">
                <a:latin typeface="Lato"/>
                <a:ea typeface="Lato"/>
                <a:cs typeface="Arial"/>
              </a:rPr>
              <a:t>have</a:t>
            </a:r>
            <a:r>
              <a:rPr lang="en-US" sz="2000" spc="-20" dirty="0">
                <a:latin typeface="Lato"/>
                <a:ea typeface="Lato"/>
                <a:cs typeface="Arial"/>
              </a:rPr>
              <a:t> </a:t>
            </a:r>
            <a:r>
              <a:rPr lang="en-US" sz="2000" dirty="0">
                <a:latin typeface="Lato"/>
                <a:ea typeface="Lato"/>
                <a:cs typeface="Arial"/>
              </a:rPr>
              <a:t>families and</a:t>
            </a:r>
            <a:r>
              <a:rPr lang="en-US" sz="2000" spc="-15" dirty="0">
                <a:latin typeface="Lato"/>
                <a:ea typeface="Lato"/>
                <a:cs typeface="Arial"/>
              </a:rPr>
              <a:t> other </a:t>
            </a:r>
            <a:r>
              <a:rPr lang="en-US" sz="2000" dirty="0">
                <a:latin typeface="Lato"/>
                <a:ea typeface="Lato"/>
                <a:cs typeface="Arial"/>
              </a:rPr>
              <a:t>obligations; please</a:t>
            </a:r>
            <a:r>
              <a:rPr lang="en-US" sz="2000" spc="-15" dirty="0">
                <a:latin typeface="Lato"/>
                <a:ea typeface="Lato"/>
                <a:cs typeface="Arial"/>
              </a:rPr>
              <a:t> </a:t>
            </a:r>
            <a:r>
              <a:rPr lang="en-US" sz="2000" dirty="0">
                <a:latin typeface="Lato"/>
                <a:ea typeface="Lato"/>
                <a:cs typeface="Arial"/>
              </a:rPr>
              <a:t>respect</a:t>
            </a:r>
            <a:r>
              <a:rPr lang="en-US" sz="2000" spc="-45" dirty="0">
                <a:latin typeface="Lato"/>
                <a:ea typeface="Lato"/>
                <a:cs typeface="Arial"/>
              </a:rPr>
              <a:t> </a:t>
            </a:r>
            <a:r>
              <a:rPr lang="en-US" sz="2000" dirty="0">
                <a:latin typeface="Lato"/>
                <a:ea typeface="Lato"/>
                <a:cs typeface="Arial"/>
              </a:rPr>
              <a:t>their</a:t>
            </a:r>
            <a:r>
              <a:rPr lang="en-US" sz="2000" spc="-25" dirty="0">
                <a:latin typeface="Lato"/>
                <a:ea typeface="Lato"/>
                <a:cs typeface="Arial"/>
              </a:rPr>
              <a:t> </a:t>
            </a:r>
            <a:r>
              <a:rPr lang="en-US" sz="2000" spc="-5" dirty="0">
                <a:latin typeface="Lato"/>
                <a:ea typeface="Lato"/>
                <a:cs typeface="Arial"/>
              </a:rPr>
              <a:t>time.</a:t>
            </a:r>
          </a:p>
          <a:p>
            <a:pPr marL="342900" marR="915035" indent="-342900">
              <a:lnSpc>
                <a:spcPts val="2280"/>
              </a:lnSpc>
              <a:spcBef>
                <a:spcPts val="105"/>
              </a:spcBef>
              <a:buFont typeface="Arial" panose="020B0604020202020204" pitchFamily="34" charset="0"/>
              <a:buChar char="•"/>
              <a:tabLst>
                <a:tab pos="2585085" algn="l"/>
              </a:tabLst>
            </a:pPr>
            <a:endParaRPr sz="2000" dirty="0">
              <a:latin typeface="Lato" panose="020F0502020204030203" pitchFamily="34" charset="0"/>
              <a:ea typeface="Lato"/>
              <a:cs typeface="Arial"/>
            </a:endParaRPr>
          </a:p>
          <a:p>
            <a:pPr marL="355600" indent="-342900">
              <a:lnSpc>
                <a:spcPts val="2280"/>
              </a:lnSpc>
              <a:spcBef>
                <a:spcPts val="810"/>
              </a:spcBef>
              <a:buFont typeface="Arial" panose="020B0604020202020204" pitchFamily="34" charset="0"/>
              <a:buChar char="•"/>
            </a:pPr>
            <a:r>
              <a:rPr sz="2000" dirty="0">
                <a:latin typeface="Lato"/>
                <a:ea typeface="Lato"/>
                <a:cs typeface="Arial"/>
              </a:rPr>
              <a:t>Late</a:t>
            </a:r>
            <a:r>
              <a:rPr sz="2000" spc="-15" dirty="0">
                <a:latin typeface="Lato"/>
                <a:ea typeface="Lato"/>
                <a:cs typeface="Arial"/>
              </a:rPr>
              <a:t> </a:t>
            </a:r>
            <a:r>
              <a:rPr sz="2000" dirty="0">
                <a:latin typeface="Lato"/>
                <a:ea typeface="Lato"/>
                <a:cs typeface="Arial"/>
              </a:rPr>
              <a:t>parents</a:t>
            </a:r>
            <a:r>
              <a:rPr sz="2000" spc="-35" dirty="0">
                <a:latin typeface="Lato"/>
                <a:ea typeface="Lato"/>
                <a:cs typeface="Arial"/>
              </a:rPr>
              <a:t> </a:t>
            </a:r>
            <a:r>
              <a:rPr sz="2000" dirty="0">
                <a:latin typeface="Lato"/>
                <a:ea typeface="Lato"/>
                <a:cs typeface="Arial"/>
              </a:rPr>
              <a:t>will</a:t>
            </a:r>
            <a:r>
              <a:rPr sz="2000" spc="5" dirty="0">
                <a:latin typeface="Lato"/>
                <a:ea typeface="Lato"/>
                <a:cs typeface="Arial"/>
              </a:rPr>
              <a:t> </a:t>
            </a:r>
            <a:r>
              <a:rPr sz="2000" dirty="0">
                <a:latin typeface="Lato"/>
                <a:ea typeface="Lato"/>
                <a:cs typeface="Arial"/>
              </a:rPr>
              <a:t>be</a:t>
            </a:r>
            <a:r>
              <a:rPr sz="2000" spc="-15" dirty="0">
                <a:latin typeface="Lato"/>
                <a:ea typeface="Lato"/>
                <a:cs typeface="Arial"/>
              </a:rPr>
              <a:t> </a:t>
            </a:r>
            <a:r>
              <a:rPr sz="2000" dirty="0">
                <a:latin typeface="Lato"/>
                <a:ea typeface="Lato"/>
                <a:cs typeface="Arial"/>
              </a:rPr>
              <a:t>billed</a:t>
            </a:r>
            <a:r>
              <a:rPr sz="2000" spc="15" dirty="0">
                <a:latin typeface="Lato"/>
                <a:ea typeface="Lato"/>
                <a:cs typeface="Arial"/>
              </a:rPr>
              <a:t> </a:t>
            </a:r>
            <a:r>
              <a:rPr sz="2000" dirty="0">
                <a:latin typeface="Lato"/>
                <a:ea typeface="Lato"/>
                <a:cs typeface="Arial"/>
              </a:rPr>
              <a:t>$1.00</a:t>
            </a:r>
            <a:r>
              <a:rPr lang="en-US" sz="2000" dirty="0">
                <a:latin typeface="Lato"/>
                <a:ea typeface="Lato"/>
                <a:cs typeface="Arial"/>
              </a:rPr>
              <a:t> per </a:t>
            </a:r>
            <a:r>
              <a:rPr sz="2000" dirty="0">
                <a:latin typeface="Lato"/>
                <a:ea typeface="Lato"/>
                <a:cs typeface="Arial"/>
              </a:rPr>
              <a:t>minute</a:t>
            </a:r>
            <a:r>
              <a:rPr sz="2000" spc="-40" dirty="0">
                <a:latin typeface="Lato"/>
                <a:ea typeface="Lato"/>
                <a:cs typeface="Arial"/>
              </a:rPr>
              <a:t> </a:t>
            </a:r>
            <a:r>
              <a:rPr sz="2000" dirty="0">
                <a:latin typeface="Lato"/>
                <a:ea typeface="Lato"/>
                <a:cs typeface="Arial"/>
              </a:rPr>
              <a:t>for</a:t>
            </a:r>
            <a:r>
              <a:rPr sz="2000" spc="-35" dirty="0">
                <a:latin typeface="Lato"/>
                <a:ea typeface="Lato"/>
                <a:cs typeface="Arial"/>
              </a:rPr>
              <a:t> </a:t>
            </a:r>
            <a:r>
              <a:rPr sz="2000" dirty="0">
                <a:latin typeface="Lato"/>
                <a:ea typeface="Lato"/>
                <a:cs typeface="Arial"/>
              </a:rPr>
              <a:t>your</a:t>
            </a:r>
            <a:r>
              <a:rPr sz="2000" spc="-15" dirty="0">
                <a:latin typeface="Lato"/>
                <a:ea typeface="Lato"/>
                <a:cs typeface="Arial"/>
              </a:rPr>
              <a:t> </a:t>
            </a:r>
            <a:r>
              <a:rPr sz="2000" dirty="0">
                <a:latin typeface="Lato"/>
                <a:ea typeface="Lato"/>
                <a:cs typeface="Arial"/>
              </a:rPr>
              <a:t>first</a:t>
            </a:r>
            <a:r>
              <a:rPr sz="2000" spc="-20" dirty="0">
                <a:latin typeface="Lato"/>
                <a:ea typeface="Lato"/>
                <a:cs typeface="Arial"/>
              </a:rPr>
              <a:t> </a:t>
            </a:r>
            <a:r>
              <a:rPr sz="2000" dirty="0">
                <a:latin typeface="Lato"/>
                <a:ea typeface="Lato"/>
                <a:cs typeface="Arial"/>
              </a:rPr>
              <a:t>late,</a:t>
            </a:r>
            <a:r>
              <a:rPr sz="2000" spc="-25" dirty="0">
                <a:latin typeface="Lato"/>
                <a:ea typeface="Lato"/>
                <a:cs typeface="Arial"/>
              </a:rPr>
              <a:t> </a:t>
            </a:r>
            <a:r>
              <a:rPr sz="2000" dirty="0">
                <a:latin typeface="Lato"/>
                <a:ea typeface="Lato"/>
                <a:cs typeface="Arial"/>
              </a:rPr>
              <a:t>$3.00</a:t>
            </a:r>
            <a:r>
              <a:rPr lang="en-US" sz="2000" dirty="0">
                <a:latin typeface="Lato"/>
                <a:ea typeface="Lato"/>
                <a:cs typeface="Arial"/>
              </a:rPr>
              <a:t> per </a:t>
            </a:r>
            <a:r>
              <a:rPr sz="2000" dirty="0">
                <a:latin typeface="Lato"/>
                <a:ea typeface="Lato"/>
                <a:cs typeface="Arial"/>
              </a:rPr>
              <a:t>minute</a:t>
            </a:r>
            <a:r>
              <a:rPr sz="2000" spc="-35" dirty="0">
                <a:latin typeface="Lato"/>
                <a:ea typeface="Lato"/>
                <a:cs typeface="Arial"/>
              </a:rPr>
              <a:t> </a:t>
            </a:r>
            <a:r>
              <a:rPr sz="2000" dirty="0">
                <a:latin typeface="Lato"/>
                <a:ea typeface="Lato"/>
                <a:cs typeface="Arial"/>
              </a:rPr>
              <a:t>for</a:t>
            </a:r>
            <a:r>
              <a:rPr sz="2000" spc="-15" dirty="0">
                <a:latin typeface="Lato"/>
                <a:ea typeface="Lato"/>
                <a:cs typeface="Arial"/>
              </a:rPr>
              <a:t> </a:t>
            </a:r>
            <a:r>
              <a:rPr sz="2000" dirty="0">
                <a:latin typeface="Lato"/>
                <a:ea typeface="Lato"/>
                <a:cs typeface="Arial"/>
              </a:rPr>
              <a:t>your</a:t>
            </a:r>
            <a:r>
              <a:rPr sz="2000" spc="-15" dirty="0">
                <a:latin typeface="Lato"/>
                <a:ea typeface="Lato"/>
                <a:cs typeface="Arial"/>
              </a:rPr>
              <a:t> </a:t>
            </a:r>
            <a:r>
              <a:rPr sz="2000" dirty="0">
                <a:latin typeface="Lato"/>
                <a:ea typeface="Lato"/>
                <a:cs typeface="Arial"/>
              </a:rPr>
              <a:t>second</a:t>
            </a:r>
            <a:r>
              <a:rPr sz="2000" spc="-45" dirty="0">
                <a:latin typeface="Lato"/>
                <a:ea typeface="Lato"/>
                <a:cs typeface="Arial"/>
              </a:rPr>
              <a:t> </a:t>
            </a:r>
            <a:r>
              <a:rPr sz="2000" dirty="0">
                <a:latin typeface="Lato"/>
                <a:ea typeface="Lato"/>
                <a:cs typeface="Arial"/>
              </a:rPr>
              <a:t>late</a:t>
            </a:r>
            <a:r>
              <a:rPr sz="2000" spc="-10" dirty="0">
                <a:latin typeface="Lato"/>
                <a:ea typeface="Lato"/>
                <a:cs typeface="Arial"/>
              </a:rPr>
              <a:t> </a:t>
            </a:r>
            <a:r>
              <a:rPr sz="2000" dirty="0">
                <a:latin typeface="Lato"/>
                <a:ea typeface="Lato"/>
                <a:cs typeface="Arial"/>
              </a:rPr>
              <a:t>and</a:t>
            </a:r>
            <a:r>
              <a:rPr sz="2000" spc="-5" dirty="0">
                <a:latin typeface="Lato"/>
                <a:ea typeface="Lato"/>
                <a:cs typeface="Arial"/>
              </a:rPr>
              <a:t> </a:t>
            </a:r>
            <a:r>
              <a:rPr sz="2000" dirty="0">
                <a:latin typeface="Lato"/>
                <a:ea typeface="Lato"/>
                <a:cs typeface="Arial"/>
              </a:rPr>
              <a:t>$5.00</a:t>
            </a:r>
            <a:r>
              <a:rPr lang="en-US" sz="2000" dirty="0">
                <a:latin typeface="Lato"/>
                <a:ea typeface="Lato"/>
                <a:cs typeface="Arial"/>
              </a:rPr>
              <a:t> per </a:t>
            </a:r>
            <a:r>
              <a:rPr sz="2000" dirty="0">
                <a:latin typeface="Lato"/>
                <a:ea typeface="Lato"/>
                <a:cs typeface="Arial"/>
              </a:rPr>
              <a:t>minute</a:t>
            </a:r>
            <a:r>
              <a:rPr sz="2000" spc="-40" dirty="0">
                <a:latin typeface="Lato"/>
                <a:ea typeface="Lato"/>
                <a:cs typeface="Arial"/>
              </a:rPr>
              <a:t> </a:t>
            </a:r>
            <a:r>
              <a:rPr sz="2000" dirty="0">
                <a:latin typeface="Lato"/>
                <a:ea typeface="Lato"/>
                <a:cs typeface="Arial"/>
              </a:rPr>
              <a:t>for</a:t>
            </a:r>
            <a:r>
              <a:rPr sz="2000" spc="-20" dirty="0">
                <a:latin typeface="Lato"/>
                <a:ea typeface="Lato"/>
                <a:cs typeface="Arial"/>
              </a:rPr>
              <a:t> </a:t>
            </a:r>
            <a:r>
              <a:rPr lang="en-US" sz="2000" spc="-20" dirty="0">
                <a:latin typeface="Lato"/>
                <a:ea typeface="Lato"/>
                <a:cs typeface="Arial"/>
              </a:rPr>
              <a:t>your </a:t>
            </a:r>
            <a:r>
              <a:rPr sz="2000" dirty="0">
                <a:latin typeface="Lato"/>
                <a:ea typeface="Lato"/>
                <a:cs typeface="Arial"/>
              </a:rPr>
              <a:t>third</a:t>
            </a:r>
            <a:r>
              <a:rPr sz="2000" spc="-25" dirty="0">
                <a:latin typeface="Lato"/>
                <a:ea typeface="Lato"/>
                <a:cs typeface="Arial"/>
              </a:rPr>
              <a:t> </a:t>
            </a:r>
            <a:r>
              <a:rPr sz="2000" dirty="0">
                <a:latin typeface="Lato"/>
                <a:ea typeface="Lato"/>
                <a:cs typeface="Arial"/>
              </a:rPr>
              <a:t>late</a:t>
            </a:r>
            <a:r>
              <a:rPr lang="en-US" sz="2000" dirty="0">
                <a:latin typeface="Lato"/>
                <a:ea typeface="Lato"/>
                <a:cs typeface="Arial"/>
              </a:rPr>
              <a:t> </a:t>
            </a:r>
            <a:r>
              <a:rPr sz="2000" dirty="0">
                <a:latin typeface="Lato"/>
                <a:ea typeface="Lato"/>
                <a:cs typeface="Arial"/>
              </a:rPr>
              <a:t>past</a:t>
            </a:r>
            <a:r>
              <a:rPr sz="2000" spc="-45" dirty="0">
                <a:latin typeface="Lato"/>
                <a:ea typeface="Lato"/>
                <a:cs typeface="Arial"/>
              </a:rPr>
              <a:t> </a:t>
            </a:r>
            <a:r>
              <a:rPr sz="2000" dirty="0">
                <a:latin typeface="Lato"/>
                <a:ea typeface="Lato"/>
                <a:cs typeface="Arial"/>
              </a:rPr>
              <a:t>contract</a:t>
            </a:r>
            <a:r>
              <a:rPr sz="2000" spc="-60" dirty="0">
                <a:latin typeface="Lato"/>
                <a:ea typeface="Lato"/>
                <a:cs typeface="Arial"/>
              </a:rPr>
              <a:t> </a:t>
            </a:r>
            <a:r>
              <a:rPr sz="2000" dirty="0">
                <a:latin typeface="Lato"/>
                <a:ea typeface="Lato"/>
                <a:cs typeface="Arial"/>
              </a:rPr>
              <a:t>hours.</a:t>
            </a:r>
            <a:endParaRPr lang="en-US" sz="2000" dirty="0">
              <a:latin typeface="Lato"/>
              <a:ea typeface="Lato"/>
              <a:cs typeface="Arial"/>
            </a:endParaRPr>
          </a:p>
          <a:p>
            <a:pPr marL="812800" lvl="1" indent="-342900">
              <a:lnSpc>
                <a:spcPts val="2280"/>
              </a:lnSpc>
              <a:spcBef>
                <a:spcPts val="810"/>
              </a:spcBef>
              <a:buFont typeface="Arial" panose="020B0604020202020204" pitchFamily="34" charset="0"/>
              <a:buChar char="•"/>
            </a:pPr>
            <a:r>
              <a:rPr sz="2000" spc="-5" dirty="0">
                <a:latin typeface="Lato"/>
                <a:ea typeface="Lato"/>
                <a:cs typeface="Arial"/>
              </a:rPr>
              <a:t>After </a:t>
            </a:r>
            <a:r>
              <a:rPr sz="2000" dirty="0">
                <a:latin typeface="Lato"/>
                <a:ea typeface="Lato"/>
                <a:cs typeface="Arial"/>
              </a:rPr>
              <a:t>3 late slips, contract hours will be cut 15</a:t>
            </a:r>
            <a:r>
              <a:rPr lang="en-US" sz="2000" dirty="0">
                <a:latin typeface="Lato"/>
                <a:ea typeface="Lato"/>
                <a:cs typeface="Arial"/>
              </a:rPr>
              <a:t> </a:t>
            </a:r>
            <a:r>
              <a:rPr sz="2000" spc="5" dirty="0">
                <a:latin typeface="Lato"/>
                <a:ea typeface="Lato"/>
                <a:cs typeface="Arial"/>
              </a:rPr>
              <a:t> </a:t>
            </a:r>
            <a:r>
              <a:rPr sz="2000" dirty="0">
                <a:latin typeface="Lato"/>
                <a:ea typeface="Lato"/>
                <a:cs typeface="Arial"/>
              </a:rPr>
              <a:t>minutes</a:t>
            </a:r>
            <a:r>
              <a:rPr lang="en-US" sz="2000" dirty="0">
                <a:latin typeface="Lato"/>
                <a:ea typeface="Lato"/>
                <a:cs typeface="Arial"/>
              </a:rPr>
              <a:t> each day.</a:t>
            </a:r>
          </a:p>
          <a:p>
            <a:pPr marL="812800" lvl="1" indent="-342900">
              <a:lnSpc>
                <a:spcPts val="2280"/>
              </a:lnSpc>
              <a:spcBef>
                <a:spcPts val="810"/>
              </a:spcBef>
              <a:buFont typeface="Arial" panose="020B0604020202020204" pitchFamily="34" charset="0"/>
              <a:buChar char="•"/>
            </a:pPr>
            <a:r>
              <a:rPr lang="en-US" sz="2000" dirty="0">
                <a:latin typeface="Lato"/>
                <a:ea typeface="Lato"/>
                <a:cs typeface="Arial"/>
              </a:rPr>
              <a:t>If there are </a:t>
            </a:r>
            <a:r>
              <a:rPr sz="2000" dirty="0">
                <a:latin typeface="Lato"/>
                <a:ea typeface="Lato"/>
                <a:cs typeface="Arial"/>
              </a:rPr>
              <a:t>3</a:t>
            </a:r>
            <a:r>
              <a:rPr sz="2000" spc="-25" dirty="0">
                <a:latin typeface="Lato"/>
                <a:ea typeface="Lato"/>
                <a:cs typeface="Arial"/>
              </a:rPr>
              <a:t> </a:t>
            </a:r>
            <a:r>
              <a:rPr sz="2000" dirty="0">
                <a:latin typeface="Lato"/>
                <a:ea typeface="Lato"/>
                <a:cs typeface="Arial"/>
              </a:rPr>
              <a:t>more</a:t>
            </a:r>
            <a:r>
              <a:rPr sz="2000" spc="-30" dirty="0">
                <a:latin typeface="Lato"/>
                <a:ea typeface="Lato"/>
                <a:cs typeface="Arial"/>
              </a:rPr>
              <a:t> </a:t>
            </a:r>
            <a:r>
              <a:rPr sz="2000" dirty="0">
                <a:latin typeface="Lato"/>
                <a:ea typeface="Lato"/>
                <a:cs typeface="Arial"/>
              </a:rPr>
              <a:t>late</a:t>
            </a:r>
            <a:r>
              <a:rPr sz="2000" spc="-10" dirty="0">
                <a:latin typeface="Lato"/>
                <a:ea typeface="Lato"/>
                <a:cs typeface="Arial"/>
              </a:rPr>
              <a:t> </a:t>
            </a:r>
            <a:r>
              <a:rPr sz="2000" dirty="0">
                <a:latin typeface="Lato"/>
                <a:ea typeface="Lato"/>
                <a:cs typeface="Arial"/>
              </a:rPr>
              <a:t>slips</a:t>
            </a:r>
            <a:r>
              <a:rPr lang="en-US" sz="2000" spc="-15" dirty="0">
                <a:latin typeface="Lato"/>
                <a:ea typeface="Lato"/>
                <a:cs typeface="Arial"/>
              </a:rPr>
              <a:t>, contract hours will be cut an additional </a:t>
            </a:r>
            <a:r>
              <a:rPr sz="2000" dirty="0">
                <a:latin typeface="Lato"/>
                <a:ea typeface="Lato"/>
                <a:cs typeface="Arial"/>
              </a:rPr>
              <a:t>15</a:t>
            </a:r>
            <a:r>
              <a:rPr sz="2000" spc="-20" dirty="0">
                <a:latin typeface="Lato"/>
                <a:ea typeface="Lato"/>
                <a:cs typeface="Arial"/>
              </a:rPr>
              <a:t> </a:t>
            </a:r>
            <a:r>
              <a:rPr sz="2000" dirty="0">
                <a:latin typeface="Lato"/>
                <a:ea typeface="Lato"/>
                <a:cs typeface="Arial"/>
              </a:rPr>
              <a:t>minutes</a:t>
            </a:r>
            <a:r>
              <a:rPr lang="en-US" sz="2000" dirty="0">
                <a:latin typeface="Lato"/>
                <a:ea typeface="Lato"/>
                <a:cs typeface="Arial"/>
              </a:rPr>
              <a:t> </a:t>
            </a:r>
            <a:r>
              <a:rPr sz="2000" dirty="0">
                <a:latin typeface="Lato"/>
                <a:ea typeface="Lato"/>
                <a:cs typeface="Arial"/>
              </a:rPr>
              <a:t> </a:t>
            </a:r>
            <a:r>
              <a:rPr lang="en-US" sz="2000" dirty="0">
                <a:latin typeface="Lato"/>
                <a:ea typeface="Lato"/>
                <a:cs typeface="Arial"/>
              </a:rPr>
              <a:t>each day </a:t>
            </a:r>
            <a:r>
              <a:rPr sz="2000" dirty="0">
                <a:latin typeface="Lato"/>
                <a:ea typeface="Lato"/>
                <a:cs typeface="Arial"/>
              </a:rPr>
              <a:t>or </a:t>
            </a:r>
            <a:r>
              <a:rPr lang="en-US" sz="2000" dirty="0">
                <a:latin typeface="Lato"/>
                <a:ea typeface="Lato"/>
                <a:cs typeface="Arial"/>
              </a:rPr>
              <a:t>there </a:t>
            </a:r>
            <a:r>
              <a:rPr lang="en-US" sz="2000" spc="-15" dirty="0">
                <a:latin typeface="Lato"/>
                <a:ea typeface="Lato"/>
                <a:cs typeface="Arial"/>
              </a:rPr>
              <a:t>may be a </a:t>
            </a:r>
            <a:r>
              <a:rPr sz="2000" dirty="0">
                <a:latin typeface="Lato"/>
                <a:ea typeface="Lato"/>
                <a:cs typeface="Arial"/>
              </a:rPr>
              <a:t>cancel</a:t>
            </a:r>
            <a:r>
              <a:rPr lang="en-US" sz="2000" dirty="0">
                <a:latin typeface="Lato"/>
                <a:ea typeface="Lato"/>
                <a:cs typeface="Arial"/>
              </a:rPr>
              <a:t>l</a:t>
            </a:r>
            <a:r>
              <a:rPr sz="2000" dirty="0">
                <a:latin typeface="Lato"/>
                <a:ea typeface="Lato"/>
                <a:cs typeface="Arial"/>
              </a:rPr>
              <a:t>ation</a:t>
            </a:r>
            <a:r>
              <a:rPr sz="2000" spc="-30" dirty="0">
                <a:latin typeface="Lato"/>
                <a:ea typeface="Lato"/>
                <a:cs typeface="Arial"/>
              </a:rPr>
              <a:t> </a:t>
            </a:r>
            <a:r>
              <a:rPr sz="2000" dirty="0">
                <a:latin typeface="Lato"/>
                <a:ea typeface="Lato"/>
                <a:cs typeface="Arial"/>
              </a:rPr>
              <a:t>of</a:t>
            </a:r>
            <a:r>
              <a:rPr sz="2000" spc="-20" dirty="0">
                <a:latin typeface="Lato"/>
                <a:ea typeface="Lato"/>
                <a:cs typeface="Arial"/>
              </a:rPr>
              <a:t> </a:t>
            </a:r>
            <a:r>
              <a:rPr sz="2000" dirty="0">
                <a:latin typeface="Lato"/>
                <a:ea typeface="Lato"/>
                <a:cs typeface="Arial"/>
              </a:rPr>
              <a:t>services</a:t>
            </a:r>
            <a:r>
              <a:rPr lang="en-US" sz="2000" dirty="0">
                <a:latin typeface="Lato"/>
                <a:ea typeface="Lato"/>
                <a:cs typeface="Arial"/>
              </a:rPr>
              <a:t>.</a:t>
            </a:r>
            <a:endParaRPr sz="2000" dirty="0">
              <a:latin typeface="Lato"/>
              <a:ea typeface="Lato"/>
              <a:cs typeface="Arial"/>
            </a:endParaRPr>
          </a:p>
        </p:txBody>
      </p:sp>
      <p:pic>
        <p:nvPicPr>
          <p:cNvPr id="4" name="object 4"/>
          <p:cNvPicPr/>
          <p:nvPr/>
        </p:nvPicPr>
        <p:blipFill>
          <a:blip r:embed="rId2" cstate="print"/>
          <a:stretch>
            <a:fillRect/>
          </a:stretch>
        </p:blipFill>
        <p:spPr>
          <a:xfrm>
            <a:off x="7391400" y="0"/>
            <a:ext cx="1406652" cy="12115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948" y="327738"/>
            <a:ext cx="7094651" cy="1244571"/>
          </a:xfrm>
          <a:prstGeom prst="rect">
            <a:avLst/>
          </a:prstGeom>
        </p:spPr>
        <p:txBody>
          <a:bodyPr vert="horz" wrap="square" lIns="0" tIns="13335" rIns="0" bIns="0" rtlCol="0">
            <a:spAutoFit/>
          </a:bodyPr>
          <a:lstStyle/>
          <a:p>
            <a:pPr marL="12700" algn="ctr">
              <a:lnSpc>
                <a:spcPct val="100000"/>
              </a:lnSpc>
              <a:spcBef>
                <a:spcPts val="105"/>
              </a:spcBef>
            </a:pPr>
            <a:r>
              <a:rPr b="1" dirty="0">
                <a:solidFill>
                  <a:srgbClr val="404040"/>
                </a:solidFill>
                <a:latin typeface="Lato"/>
                <a:ea typeface="Lato"/>
                <a:cs typeface="Lato"/>
              </a:rPr>
              <a:t>Parent</a:t>
            </a:r>
            <a:r>
              <a:rPr b="1" spc="-40" dirty="0">
                <a:solidFill>
                  <a:srgbClr val="404040"/>
                </a:solidFill>
                <a:latin typeface="Lato"/>
                <a:ea typeface="Lato"/>
                <a:cs typeface="Lato"/>
              </a:rPr>
              <a:t> </a:t>
            </a:r>
            <a:r>
              <a:rPr b="1" spc="-5" dirty="0">
                <a:solidFill>
                  <a:srgbClr val="404040"/>
                </a:solidFill>
                <a:latin typeface="Lato"/>
                <a:ea typeface="Lato"/>
                <a:cs typeface="Lato"/>
              </a:rPr>
              <a:t>Advisory</a:t>
            </a:r>
            <a:r>
              <a:rPr b="1" spc="-30" dirty="0">
                <a:solidFill>
                  <a:srgbClr val="404040"/>
                </a:solidFill>
                <a:latin typeface="Lato"/>
                <a:ea typeface="Lato"/>
                <a:cs typeface="Lato"/>
              </a:rPr>
              <a:t> </a:t>
            </a:r>
            <a:r>
              <a:rPr b="1">
                <a:solidFill>
                  <a:srgbClr val="404040"/>
                </a:solidFill>
                <a:latin typeface="Lato"/>
                <a:ea typeface="Lato"/>
                <a:cs typeface="Lato"/>
              </a:rPr>
              <a:t>Committee</a:t>
            </a:r>
            <a:r>
              <a:rPr lang="en-US" b="1">
                <a:solidFill>
                  <a:srgbClr val="404040"/>
                </a:solidFill>
                <a:latin typeface="Lato"/>
                <a:ea typeface="Lato"/>
                <a:cs typeface="Lato"/>
              </a:rPr>
              <a:t> (PAC)</a:t>
            </a:r>
            <a:endParaRPr b="1" dirty="0">
              <a:latin typeface="Lato" panose="020F0502020204030203" pitchFamily="34" charset="0"/>
            </a:endParaRPr>
          </a:p>
        </p:txBody>
      </p:sp>
      <p:pic>
        <p:nvPicPr>
          <p:cNvPr id="3" name="object 3"/>
          <p:cNvPicPr/>
          <p:nvPr/>
        </p:nvPicPr>
        <p:blipFill>
          <a:blip r:embed="rId2" cstate="print"/>
          <a:stretch>
            <a:fillRect/>
          </a:stretch>
        </p:blipFill>
        <p:spPr>
          <a:xfrm>
            <a:off x="489204" y="1905000"/>
            <a:ext cx="4082796" cy="3061716"/>
          </a:xfrm>
          <a:prstGeom prst="rect">
            <a:avLst/>
          </a:prstGeom>
        </p:spPr>
      </p:pic>
      <p:sp>
        <p:nvSpPr>
          <p:cNvPr id="4" name="object 4"/>
          <p:cNvSpPr txBox="1"/>
          <p:nvPr/>
        </p:nvSpPr>
        <p:spPr>
          <a:xfrm>
            <a:off x="4800600" y="1913493"/>
            <a:ext cx="3791203" cy="3870931"/>
          </a:xfrm>
          <a:prstGeom prst="rect">
            <a:avLst/>
          </a:prstGeom>
        </p:spPr>
        <p:txBody>
          <a:bodyPr vert="horz" wrap="square" lIns="0" tIns="122555" rIns="0" bIns="0" rtlCol="0" anchor="t">
            <a:spAutoFit/>
          </a:bodyPr>
          <a:lstStyle/>
          <a:p>
            <a:pPr marL="355600" marR="5080" indent="-342900">
              <a:lnSpc>
                <a:spcPct val="90000"/>
              </a:lnSpc>
              <a:spcBef>
                <a:spcPts val="1125"/>
              </a:spcBef>
              <a:buFont typeface="Arial" panose="020B0604020202020204" pitchFamily="34" charset="0"/>
              <a:buChar char="•"/>
            </a:pPr>
            <a:r>
              <a:rPr lang="en-US" sz="2000" spc="-10" dirty="0">
                <a:latin typeface="Lato"/>
                <a:ea typeface="Lato"/>
                <a:cs typeface="Verdana"/>
              </a:rPr>
              <a:t>Parent and teacher group that is a liaison between school and home</a:t>
            </a:r>
            <a:endParaRPr lang="en-US" sz="2000" dirty="0">
              <a:latin typeface="Lato"/>
              <a:ea typeface="Lato"/>
              <a:cs typeface="Verdana"/>
            </a:endParaRPr>
          </a:p>
          <a:p>
            <a:pPr marL="355600" marR="5080" indent="-342900">
              <a:lnSpc>
                <a:spcPct val="90000"/>
              </a:lnSpc>
              <a:spcBef>
                <a:spcPts val="1125"/>
              </a:spcBef>
              <a:buFont typeface="Arial" panose="020B0604020202020204" pitchFamily="34" charset="0"/>
              <a:buChar char="•"/>
            </a:pPr>
            <a:r>
              <a:rPr lang="en-US" sz="2000" spc="-10" dirty="0">
                <a:latin typeface="Lato"/>
                <a:ea typeface="Lato"/>
                <a:cs typeface="Verdana"/>
              </a:rPr>
              <a:t>Responsible</a:t>
            </a:r>
            <a:r>
              <a:rPr sz="2000" spc="-10" dirty="0">
                <a:latin typeface="Lato"/>
                <a:ea typeface="Lato"/>
                <a:cs typeface="Verdana"/>
              </a:rPr>
              <a:t> for</a:t>
            </a:r>
            <a:r>
              <a:rPr lang="en-US" sz="2000" spc="-10" dirty="0">
                <a:latin typeface="Lato"/>
                <a:ea typeface="Lato"/>
                <a:cs typeface="Verdana"/>
              </a:rPr>
              <a:t> </a:t>
            </a:r>
            <a:r>
              <a:rPr sz="2000" spc="-5" dirty="0">
                <a:latin typeface="Lato"/>
                <a:ea typeface="Lato"/>
                <a:cs typeface="Verdana"/>
              </a:rPr>
              <a:t> </a:t>
            </a:r>
            <a:r>
              <a:rPr sz="2000" spc="-10" dirty="0">
                <a:latin typeface="Lato"/>
                <a:ea typeface="Lato"/>
                <a:cs typeface="Verdana"/>
              </a:rPr>
              <a:t>planning fundraisers,</a:t>
            </a:r>
            <a:r>
              <a:rPr lang="en-US" sz="2000" spc="-10" dirty="0">
                <a:latin typeface="Lato"/>
                <a:ea typeface="Lato"/>
                <a:cs typeface="Verdana"/>
              </a:rPr>
              <a:t> </a:t>
            </a:r>
            <a:r>
              <a:rPr sz="2000" spc="-760" dirty="0">
                <a:latin typeface="Lato"/>
                <a:ea typeface="Lato"/>
                <a:cs typeface="Verdana"/>
              </a:rPr>
              <a:t> </a:t>
            </a:r>
            <a:r>
              <a:rPr sz="2000" spc="-5" dirty="0">
                <a:latin typeface="Lato"/>
                <a:ea typeface="Lato"/>
                <a:cs typeface="Verdana"/>
              </a:rPr>
              <a:t>social</a:t>
            </a:r>
            <a:r>
              <a:rPr sz="2000" dirty="0">
                <a:latin typeface="Lato"/>
                <a:ea typeface="Lato"/>
                <a:cs typeface="Verdana"/>
              </a:rPr>
              <a:t> </a:t>
            </a:r>
            <a:r>
              <a:rPr sz="2000" spc="-10" dirty="0">
                <a:latin typeface="Lato"/>
                <a:ea typeface="Lato"/>
                <a:cs typeface="Verdana"/>
              </a:rPr>
              <a:t>events,</a:t>
            </a:r>
            <a:r>
              <a:rPr sz="2000" spc="15" dirty="0">
                <a:latin typeface="Lato"/>
                <a:ea typeface="Lato"/>
                <a:cs typeface="Verdana"/>
              </a:rPr>
              <a:t> </a:t>
            </a:r>
            <a:r>
              <a:rPr sz="2000" spc="-5" dirty="0">
                <a:latin typeface="Lato"/>
                <a:ea typeface="Lato"/>
                <a:cs typeface="Verdana"/>
              </a:rPr>
              <a:t>and</a:t>
            </a:r>
            <a:r>
              <a:rPr lang="en-US" sz="2000" spc="-5" dirty="0">
                <a:latin typeface="Lato"/>
                <a:ea typeface="Lato"/>
                <a:cs typeface="Verdana"/>
              </a:rPr>
              <a:t> </a:t>
            </a:r>
            <a:r>
              <a:rPr sz="2000" dirty="0">
                <a:latin typeface="Lato"/>
                <a:ea typeface="Lato"/>
                <a:cs typeface="Verdana"/>
              </a:rPr>
              <a:t> </a:t>
            </a:r>
            <a:r>
              <a:rPr sz="2000" spc="-5" dirty="0">
                <a:latin typeface="Lato"/>
                <a:ea typeface="Lato"/>
                <a:cs typeface="Verdana"/>
              </a:rPr>
              <a:t>funding</a:t>
            </a:r>
            <a:r>
              <a:rPr sz="2000" spc="-15" dirty="0">
                <a:latin typeface="Lato"/>
                <a:ea typeface="Lato"/>
                <a:cs typeface="Verdana"/>
              </a:rPr>
              <a:t> </a:t>
            </a:r>
            <a:r>
              <a:rPr sz="2000" spc="-10" dirty="0">
                <a:latin typeface="Lato"/>
                <a:ea typeface="Lato"/>
                <a:cs typeface="Verdana"/>
              </a:rPr>
              <a:t>various</a:t>
            </a:r>
            <a:r>
              <a:rPr sz="2000" dirty="0">
                <a:latin typeface="Lato"/>
                <a:ea typeface="Lato"/>
                <a:cs typeface="Verdana"/>
              </a:rPr>
              <a:t> field</a:t>
            </a:r>
            <a:r>
              <a:rPr lang="en-US" sz="2000" dirty="0">
                <a:latin typeface="Lato"/>
                <a:ea typeface="Lato"/>
                <a:cs typeface="Verdana"/>
              </a:rPr>
              <a:t> </a:t>
            </a:r>
            <a:r>
              <a:rPr sz="2000" spc="5" dirty="0">
                <a:latin typeface="Lato"/>
                <a:ea typeface="Lato"/>
                <a:cs typeface="Verdana"/>
              </a:rPr>
              <a:t> </a:t>
            </a:r>
            <a:r>
              <a:rPr sz="2000" spc="-10" dirty="0">
                <a:latin typeface="Lato"/>
                <a:ea typeface="Lato"/>
                <a:cs typeface="Verdana"/>
              </a:rPr>
              <a:t>trips</a:t>
            </a:r>
            <a:endParaRPr lang="en-US" sz="2000">
              <a:latin typeface="Lato"/>
              <a:ea typeface="Lato"/>
              <a:cs typeface="Verdana"/>
            </a:endParaRPr>
          </a:p>
          <a:p>
            <a:pPr marL="355600" marR="210185" indent="-342900">
              <a:lnSpc>
                <a:spcPct val="90000"/>
              </a:lnSpc>
              <a:spcBef>
                <a:spcPts val="1130"/>
              </a:spcBef>
              <a:buFont typeface="Arial" panose="020B0604020202020204" pitchFamily="34" charset="0"/>
              <a:buChar char="•"/>
              <a:tabLst>
                <a:tab pos="1927225" algn="l"/>
              </a:tabLst>
            </a:pPr>
            <a:r>
              <a:rPr sz="2000" spc="-5" dirty="0">
                <a:latin typeface="Lato"/>
                <a:ea typeface="Lato"/>
                <a:cs typeface="Verdana"/>
              </a:rPr>
              <a:t>Meetings </a:t>
            </a:r>
            <a:r>
              <a:rPr sz="2000" dirty="0">
                <a:latin typeface="Lato"/>
                <a:ea typeface="Lato"/>
                <a:cs typeface="Verdana"/>
              </a:rPr>
              <a:t>help </a:t>
            </a:r>
            <a:r>
              <a:rPr sz="2000" spc="-10" dirty="0">
                <a:latin typeface="Lato"/>
                <a:ea typeface="Lato"/>
                <a:cs typeface="Verdana"/>
              </a:rPr>
              <a:t>to</a:t>
            </a:r>
            <a:r>
              <a:rPr lang="en-US" sz="2000" spc="-10" dirty="0">
                <a:latin typeface="Lato"/>
                <a:ea typeface="Lato"/>
                <a:cs typeface="Verdana"/>
              </a:rPr>
              <a:t> </a:t>
            </a:r>
            <a:r>
              <a:rPr sz="2000" spc="-5" dirty="0">
                <a:latin typeface="Lato"/>
                <a:ea typeface="Lato"/>
                <a:cs typeface="Verdana"/>
              </a:rPr>
              <a:t> </a:t>
            </a:r>
            <a:r>
              <a:rPr sz="2000" spc="-10" dirty="0">
                <a:latin typeface="Lato"/>
                <a:ea typeface="Lato"/>
                <a:cs typeface="Verdana"/>
              </a:rPr>
              <a:t>f</a:t>
            </a:r>
            <a:r>
              <a:rPr sz="2000" spc="-15" dirty="0">
                <a:latin typeface="Lato"/>
                <a:ea typeface="Lato"/>
                <a:cs typeface="Verdana"/>
              </a:rPr>
              <a:t>a</a:t>
            </a:r>
            <a:r>
              <a:rPr sz="2000" spc="-10" dirty="0">
                <a:latin typeface="Lato"/>
                <a:ea typeface="Lato"/>
                <a:cs typeface="Verdana"/>
              </a:rPr>
              <a:t>c</a:t>
            </a:r>
            <a:r>
              <a:rPr sz="2000" spc="-5" dirty="0">
                <a:latin typeface="Lato"/>
                <a:ea typeface="Lato"/>
                <a:cs typeface="Verdana"/>
              </a:rPr>
              <a:t>il</a:t>
            </a:r>
            <a:r>
              <a:rPr sz="2000" dirty="0">
                <a:latin typeface="Lato"/>
                <a:ea typeface="Lato"/>
                <a:cs typeface="Verdana"/>
              </a:rPr>
              <a:t>i</a:t>
            </a:r>
            <a:r>
              <a:rPr sz="2000" spc="-5" dirty="0">
                <a:latin typeface="Lato"/>
                <a:ea typeface="Lato"/>
                <a:cs typeface="Verdana"/>
              </a:rPr>
              <a:t>t</a:t>
            </a:r>
            <a:r>
              <a:rPr sz="2000" spc="-15" dirty="0">
                <a:latin typeface="Lato"/>
                <a:ea typeface="Lato"/>
                <a:cs typeface="Verdana"/>
              </a:rPr>
              <a:t>a</a:t>
            </a:r>
            <a:r>
              <a:rPr sz="2000" spc="-5" dirty="0">
                <a:latin typeface="Lato"/>
                <a:ea typeface="Lato"/>
                <a:cs typeface="Verdana"/>
              </a:rPr>
              <a:t>t</a:t>
            </a:r>
            <a:r>
              <a:rPr lang="en-US" sz="2000" spc="-5" dirty="0">
                <a:latin typeface="Lato"/>
                <a:ea typeface="Lato"/>
                <a:cs typeface="Verdana"/>
              </a:rPr>
              <a:t>e </a:t>
            </a:r>
            <a:r>
              <a:rPr sz="2000" spc="-10" dirty="0">
                <a:latin typeface="Lato"/>
                <a:ea typeface="Lato"/>
                <a:cs typeface="Verdana"/>
              </a:rPr>
              <a:t>dialogue</a:t>
            </a:r>
            <a:r>
              <a:rPr lang="en-US" sz="2000" spc="-10" dirty="0">
                <a:latin typeface="Lato"/>
                <a:ea typeface="Lato"/>
                <a:cs typeface="Verdana"/>
              </a:rPr>
              <a:t> </a:t>
            </a:r>
            <a:r>
              <a:rPr sz="2000" spc="-10" dirty="0">
                <a:latin typeface="Lato"/>
                <a:ea typeface="Lato"/>
                <a:cs typeface="Verdana"/>
              </a:rPr>
              <a:t> between</a:t>
            </a:r>
            <a:r>
              <a:rPr sz="2000" spc="5" dirty="0">
                <a:latin typeface="Lato"/>
                <a:ea typeface="Lato"/>
                <a:cs typeface="Verdana"/>
              </a:rPr>
              <a:t> </a:t>
            </a:r>
            <a:r>
              <a:rPr sz="2000" spc="-10" dirty="0">
                <a:latin typeface="Lato"/>
                <a:ea typeface="Lato"/>
                <a:cs typeface="Verdana"/>
              </a:rPr>
              <a:t>parents,</a:t>
            </a:r>
            <a:r>
              <a:rPr lang="en-US" sz="2000" spc="-10" dirty="0">
                <a:latin typeface="Lato"/>
                <a:ea typeface="Lato"/>
                <a:cs typeface="Verdana"/>
              </a:rPr>
              <a:t> </a:t>
            </a:r>
            <a:r>
              <a:rPr sz="2000" spc="-5" dirty="0">
                <a:latin typeface="Lato"/>
                <a:ea typeface="Lato"/>
                <a:cs typeface="Verdana"/>
              </a:rPr>
              <a:t> </a:t>
            </a:r>
            <a:r>
              <a:rPr sz="2000" spc="-10" dirty="0">
                <a:latin typeface="Lato"/>
                <a:ea typeface="Lato"/>
                <a:cs typeface="Verdana"/>
              </a:rPr>
              <a:t>teachers</a:t>
            </a:r>
            <a:r>
              <a:rPr sz="2000" spc="5" dirty="0">
                <a:latin typeface="Lato"/>
                <a:ea typeface="Lato"/>
                <a:cs typeface="Verdana"/>
              </a:rPr>
              <a:t> </a:t>
            </a:r>
            <a:r>
              <a:rPr sz="2000" spc="-5" dirty="0">
                <a:latin typeface="Lato"/>
                <a:ea typeface="Lato"/>
                <a:cs typeface="Verdana"/>
              </a:rPr>
              <a:t>and</a:t>
            </a:r>
            <a:r>
              <a:rPr lang="en-US" sz="2000" spc="-5" dirty="0">
                <a:latin typeface="Lato"/>
                <a:ea typeface="Lato"/>
                <a:cs typeface="Verdana"/>
              </a:rPr>
              <a:t> </a:t>
            </a:r>
            <a:r>
              <a:rPr sz="2000" dirty="0">
                <a:latin typeface="Lato"/>
                <a:ea typeface="Lato"/>
                <a:cs typeface="Verdana"/>
              </a:rPr>
              <a:t> </a:t>
            </a:r>
            <a:r>
              <a:rPr sz="2000" spc="-5" dirty="0">
                <a:latin typeface="Lato"/>
                <a:ea typeface="Lato"/>
                <a:cs typeface="Verdana"/>
              </a:rPr>
              <a:t>administrators</a:t>
            </a:r>
            <a:endParaRPr lang="en-US" sz="2000" dirty="0">
              <a:latin typeface="Lato"/>
              <a:ea typeface="Lato"/>
              <a:cs typeface="Verdana"/>
            </a:endParaRPr>
          </a:p>
          <a:p>
            <a:pPr marL="355600" marR="210185" indent="-342900">
              <a:lnSpc>
                <a:spcPct val="90000"/>
              </a:lnSpc>
              <a:spcBef>
                <a:spcPts val="1130"/>
              </a:spcBef>
              <a:buFont typeface="Arial" panose="020B0604020202020204" pitchFamily="34" charset="0"/>
              <a:buChar char="•"/>
              <a:tabLst>
                <a:tab pos="1927225" algn="l"/>
              </a:tabLst>
            </a:pPr>
            <a:r>
              <a:rPr sz="2000" spc="-5" dirty="0">
                <a:latin typeface="Lato"/>
                <a:ea typeface="Lato"/>
                <a:cs typeface="Verdana"/>
              </a:rPr>
              <a:t>Success</a:t>
            </a:r>
            <a:r>
              <a:rPr sz="2000" spc="10" dirty="0">
                <a:latin typeface="Lato"/>
                <a:ea typeface="Lato"/>
                <a:cs typeface="Verdana"/>
              </a:rPr>
              <a:t> </a:t>
            </a:r>
            <a:r>
              <a:rPr sz="2000" spc="-10" dirty="0">
                <a:latin typeface="Lato"/>
                <a:ea typeface="Lato"/>
                <a:cs typeface="Verdana"/>
              </a:rPr>
              <a:t>depends</a:t>
            </a:r>
            <a:r>
              <a:rPr sz="2000" dirty="0">
                <a:latin typeface="Lato"/>
                <a:ea typeface="Lato"/>
                <a:cs typeface="Verdana"/>
              </a:rPr>
              <a:t> </a:t>
            </a:r>
            <a:r>
              <a:rPr sz="2000" spc="-5" dirty="0">
                <a:latin typeface="Lato"/>
                <a:ea typeface="Lato"/>
                <a:cs typeface="Verdana"/>
              </a:rPr>
              <a:t>on</a:t>
            </a:r>
            <a:r>
              <a:rPr lang="en-US" sz="2000" dirty="0">
                <a:latin typeface="Lato"/>
                <a:ea typeface="Lato"/>
                <a:cs typeface="Verdana"/>
              </a:rPr>
              <a:t> </a:t>
            </a:r>
            <a:r>
              <a:rPr sz="2000" spc="-10" dirty="0">
                <a:latin typeface="Lato"/>
                <a:ea typeface="Lato"/>
                <a:cs typeface="Verdana"/>
              </a:rPr>
              <a:t>your</a:t>
            </a:r>
            <a:r>
              <a:rPr sz="2000" spc="-40" dirty="0">
                <a:latin typeface="Lato"/>
                <a:ea typeface="Lato"/>
                <a:cs typeface="Verdana"/>
              </a:rPr>
              <a:t> </a:t>
            </a:r>
            <a:r>
              <a:rPr sz="2000" spc="-10" dirty="0">
                <a:latin typeface="Lato"/>
                <a:ea typeface="Lato"/>
                <a:cs typeface="Verdana"/>
              </a:rPr>
              <a:t>involvement!</a:t>
            </a:r>
            <a:endParaRPr sz="2000" dirty="0">
              <a:latin typeface="Lato"/>
              <a:ea typeface="Lato"/>
              <a:cs typeface="Verdana"/>
            </a:endParaRPr>
          </a:p>
        </p:txBody>
      </p:sp>
      <p:pic>
        <p:nvPicPr>
          <p:cNvPr id="5" name="object 5"/>
          <p:cNvPicPr/>
          <p:nvPr/>
        </p:nvPicPr>
        <p:blipFill>
          <a:blip r:embed="rId3" cstate="print"/>
          <a:stretch>
            <a:fillRect/>
          </a:stretch>
        </p:blipFill>
        <p:spPr>
          <a:xfrm>
            <a:off x="7391400" y="0"/>
            <a:ext cx="1406652" cy="12115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8542" y="821201"/>
            <a:ext cx="5236058" cy="629018"/>
          </a:xfrm>
          <a:prstGeom prst="rect">
            <a:avLst/>
          </a:prstGeom>
        </p:spPr>
        <p:txBody>
          <a:bodyPr vert="horz" wrap="square" lIns="0" tIns="13335" rIns="0" bIns="0" rtlCol="0">
            <a:spAutoFit/>
          </a:bodyPr>
          <a:lstStyle/>
          <a:p>
            <a:pPr marL="12700" algn="ctr">
              <a:lnSpc>
                <a:spcPct val="100000"/>
              </a:lnSpc>
              <a:spcBef>
                <a:spcPts val="105"/>
              </a:spcBef>
            </a:pPr>
            <a:r>
              <a:rPr b="1" dirty="0">
                <a:solidFill>
                  <a:srgbClr val="404040"/>
                </a:solidFill>
                <a:latin typeface="Lato" panose="020F0502020204030203" pitchFamily="34" charset="0"/>
              </a:rPr>
              <a:t>Enrollment Forms</a:t>
            </a:r>
            <a:endParaRPr b="1" dirty="0">
              <a:latin typeface="Lato" panose="020F0502020204030203" pitchFamily="34" charset="0"/>
            </a:endParaRPr>
          </a:p>
        </p:txBody>
      </p:sp>
      <p:sp>
        <p:nvSpPr>
          <p:cNvPr id="4" name="object 4"/>
          <p:cNvSpPr txBox="1">
            <a:spLocks noGrp="1"/>
          </p:cNvSpPr>
          <p:nvPr>
            <p:ph idx="1"/>
          </p:nvPr>
        </p:nvSpPr>
        <p:spPr>
          <a:xfrm>
            <a:off x="609600" y="1606026"/>
            <a:ext cx="7680960" cy="4658327"/>
          </a:xfrm>
          <a:prstGeom prst="rect">
            <a:avLst/>
          </a:prstGeom>
        </p:spPr>
        <p:txBody>
          <a:bodyPr vert="horz" wrap="square" lIns="0" tIns="168275" rIns="0" bIns="0" rtlCol="0" anchor="t">
            <a:spAutoFit/>
          </a:bodyPr>
          <a:lstStyle/>
          <a:p>
            <a:pPr marL="458470" indent="-285750">
              <a:spcBef>
                <a:spcPts val="1325"/>
              </a:spcBef>
              <a:buFont typeface="Arial" panose="020B0604020202020204" pitchFamily="34" charset="0"/>
              <a:buChar char="•"/>
            </a:pPr>
            <a:r>
              <a:rPr lang="en-US" sz="2000" spc="-5" dirty="0">
                <a:latin typeface="Lato"/>
                <a:ea typeface="Lato"/>
                <a:cs typeface="Verdana"/>
              </a:rPr>
              <a:t>ALL</a:t>
            </a:r>
            <a:r>
              <a:rPr lang="en-US" sz="2000" spc="-15" dirty="0">
                <a:latin typeface="Lato"/>
                <a:ea typeface="Lato"/>
                <a:cs typeface="Verdana"/>
              </a:rPr>
              <a:t> </a:t>
            </a:r>
            <a:r>
              <a:rPr lang="en-US" sz="2000" spc="-5" dirty="0">
                <a:latin typeface="Lato"/>
                <a:ea typeface="Lato"/>
                <a:cs typeface="Verdana"/>
              </a:rPr>
              <a:t>FORMS</a:t>
            </a:r>
            <a:r>
              <a:rPr lang="en-US" sz="2000" spc="-20" dirty="0">
                <a:latin typeface="Lato"/>
                <a:ea typeface="Lato"/>
                <a:cs typeface="Verdana"/>
              </a:rPr>
              <a:t> </a:t>
            </a:r>
            <a:r>
              <a:rPr lang="en-US" sz="2000" dirty="0">
                <a:latin typeface="Lato"/>
                <a:ea typeface="Lato"/>
                <a:cs typeface="Verdana"/>
              </a:rPr>
              <a:t>MUST</a:t>
            </a:r>
            <a:r>
              <a:rPr lang="en-US" sz="2000" spc="-20" dirty="0">
                <a:latin typeface="Lato"/>
                <a:ea typeface="Lato"/>
                <a:cs typeface="Verdana"/>
              </a:rPr>
              <a:t> </a:t>
            </a:r>
            <a:r>
              <a:rPr lang="en-US" sz="2000" dirty="0">
                <a:latin typeface="Lato"/>
                <a:ea typeface="Lato"/>
                <a:cs typeface="Verdana"/>
              </a:rPr>
              <a:t>BE</a:t>
            </a:r>
            <a:r>
              <a:rPr lang="en-US" sz="2000" spc="-5" dirty="0">
                <a:latin typeface="Lato"/>
                <a:ea typeface="Lato"/>
                <a:cs typeface="Verdana"/>
              </a:rPr>
              <a:t> </a:t>
            </a:r>
            <a:r>
              <a:rPr lang="en-US" sz="2000" spc="-10" dirty="0">
                <a:latin typeface="Lato"/>
                <a:ea typeface="Lato"/>
                <a:cs typeface="Verdana"/>
              </a:rPr>
              <a:t>RETURNED</a:t>
            </a:r>
            <a:r>
              <a:rPr lang="en-US" sz="2000" spc="15" dirty="0">
                <a:latin typeface="Lato"/>
                <a:ea typeface="Lato"/>
                <a:cs typeface="Verdana"/>
              </a:rPr>
              <a:t> </a:t>
            </a:r>
            <a:r>
              <a:rPr lang="en-US" sz="2000" u="sng" dirty="0">
                <a:uFill>
                  <a:solidFill>
                    <a:srgbClr val="FF0000"/>
                  </a:solidFill>
                </a:uFill>
                <a:latin typeface="Lato"/>
                <a:ea typeface="Lato"/>
                <a:cs typeface="Verdana"/>
              </a:rPr>
              <a:t>BEFORE </a:t>
            </a:r>
            <a:r>
              <a:rPr sz="2000" spc="-5" dirty="0">
                <a:latin typeface="Lato"/>
                <a:ea typeface="Lato"/>
                <a:cs typeface="Lato"/>
              </a:rPr>
              <a:t>YOUR</a:t>
            </a:r>
            <a:r>
              <a:rPr sz="2000" spc="-10" dirty="0">
                <a:latin typeface="Lato"/>
                <a:ea typeface="Lato"/>
                <a:cs typeface="Lato"/>
              </a:rPr>
              <a:t> </a:t>
            </a:r>
            <a:r>
              <a:rPr sz="2000" spc="-5" dirty="0">
                <a:latin typeface="Lato"/>
                <a:ea typeface="Lato"/>
                <a:cs typeface="Lato"/>
              </a:rPr>
              <a:t>CHILD</a:t>
            </a:r>
            <a:r>
              <a:rPr sz="2000" spc="10" dirty="0">
                <a:latin typeface="Lato"/>
                <a:ea typeface="Lato"/>
                <a:cs typeface="Lato"/>
              </a:rPr>
              <a:t> </a:t>
            </a:r>
            <a:r>
              <a:rPr sz="2000" spc="-10" dirty="0">
                <a:latin typeface="Lato"/>
                <a:ea typeface="Lato"/>
                <a:cs typeface="Lato"/>
              </a:rPr>
              <a:t>STARTS </a:t>
            </a:r>
            <a:r>
              <a:rPr sz="2000" dirty="0">
                <a:latin typeface="Lato"/>
                <a:ea typeface="Lato"/>
                <a:cs typeface="Lato"/>
              </a:rPr>
              <a:t>THE </a:t>
            </a:r>
            <a:r>
              <a:rPr sz="2000" spc="-5" dirty="0">
                <a:latin typeface="Lato"/>
                <a:ea typeface="Lato"/>
                <a:cs typeface="Lato"/>
              </a:rPr>
              <a:t>PROGRAM</a:t>
            </a:r>
            <a:endParaRPr lang="en-US" sz="2000" b="0" spc="-5" dirty="0">
              <a:latin typeface="Lato"/>
              <a:ea typeface="Lato"/>
              <a:cs typeface="Verdana"/>
            </a:endParaRPr>
          </a:p>
          <a:p>
            <a:pPr marL="789940" lvl="1" indent="-342900">
              <a:spcBef>
                <a:spcPts val="1325"/>
              </a:spcBef>
              <a:buFont typeface="Arial" panose="020B0604020202020204" pitchFamily="34" charset="0"/>
              <a:buChar char="•"/>
            </a:pPr>
            <a:r>
              <a:rPr lang="en-US" sz="2000" b="0" spc="-5" dirty="0">
                <a:latin typeface="Lato"/>
                <a:ea typeface="Lato"/>
                <a:cs typeface="Verdana"/>
              </a:rPr>
              <a:t>A </a:t>
            </a:r>
            <a:r>
              <a:rPr sz="2000" b="0" spc="-5" dirty="0">
                <a:latin typeface="Lato"/>
                <a:ea typeface="Lato"/>
                <a:cs typeface="Verdana"/>
              </a:rPr>
              <a:t>Physicians</a:t>
            </a:r>
            <a:r>
              <a:rPr lang="en-US" sz="2000" dirty="0">
                <a:latin typeface="Lato"/>
                <a:ea typeface="Lato"/>
                <a:cs typeface="Verdana"/>
              </a:rPr>
              <a:t> </a:t>
            </a:r>
            <a:r>
              <a:rPr sz="2000" b="0" spc="-15" dirty="0">
                <a:latin typeface="Lato"/>
                <a:ea typeface="Lato"/>
                <a:cs typeface="Verdana"/>
              </a:rPr>
              <a:t>Report</a:t>
            </a:r>
            <a:r>
              <a:rPr sz="2000" b="0" spc="10" dirty="0">
                <a:latin typeface="Lato"/>
                <a:ea typeface="Lato"/>
                <a:cs typeface="Verdana"/>
              </a:rPr>
              <a:t> </a:t>
            </a:r>
            <a:r>
              <a:rPr sz="2000" b="0" dirty="0">
                <a:latin typeface="Lato"/>
                <a:ea typeface="Lato"/>
                <a:cs typeface="Verdana"/>
              </a:rPr>
              <a:t>with</a:t>
            </a:r>
            <a:r>
              <a:rPr sz="2000" b="0" spc="-20" dirty="0">
                <a:latin typeface="Lato"/>
                <a:ea typeface="Lato"/>
                <a:cs typeface="Verdana"/>
              </a:rPr>
              <a:t> </a:t>
            </a:r>
            <a:r>
              <a:rPr sz="2000" b="0" spc="-5" dirty="0">
                <a:latin typeface="Lato"/>
                <a:ea typeface="Lato"/>
                <a:cs typeface="Verdana"/>
              </a:rPr>
              <a:t>current</a:t>
            </a:r>
            <a:r>
              <a:rPr sz="2000" b="0" dirty="0">
                <a:latin typeface="Lato"/>
                <a:ea typeface="Lato"/>
                <a:cs typeface="Verdana"/>
              </a:rPr>
              <a:t> immunization</a:t>
            </a:r>
            <a:r>
              <a:rPr sz="2000" b="0" spc="-45" dirty="0">
                <a:latin typeface="Lato"/>
                <a:ea typeface="Lato"/>
                <a:cs typeface="Verdana"/>
              </a:rPr>
              <a:t> </a:t>
            </a:r>
            <a:r>
              <a:rPr lang="en-US" sz="2000" spc="-45" dirty="0">
                <a:latin typeface="Lato"/>
                <a:ea typeface="Lato"/>
                <a:cs typeface="Verdana"/>
              </a:rPr>
              <a:t>h</a:t>
            </a:r>
            <a:r>
              <a:rPr sz="2000" b="0" dirty="0">
                <a:latin typeface="Lato"/>
                <a:ea typeface="Lato"/>
                <a:cs typeface="Verdana"/>
              </a:rPr>
              <a:t>istory</a:t>
            </a:r>
            <a:r>
              <a:rPr lang="en-US" sz="2000" b="0" dirty="0">
                <a:latin typeface="Lato"/>
                <a:ea typeface="Lato"/>
                <a:cs typeface="Verdana"/>
              </a:rPr>
              <a:t> is required; your child may not attend unless your child has updated immunizations</a:t>
            </a:r>
          </a:p>
          <a:p>
            <a:pPr marL="789940" lvl="1" indent="-342900">
              <a:spcBef>
                <a:spcPts val="1325"/>
              </a:spcBef>
              <a:buFont typeface="Arial" panose="020B0604020202020204" pitchFamily="34" charset="0"/>
              <a:buChar char="•"/>
            </a:pPr>
            <a:r>
              <a:rPr lang="en-US" sz="2000" dirty="0">
                <a:latin typeface="Lato"/>
                <a:ea typeface="Lato"/>
                <a:cs typeface="Verdana"/>
              </a:rPr>
              <a:t>Needs and Services paperwork for infants must be completed for your child to begin school</a:t>
            </a:r>
          </a:p>
          <a:p>
            <a:pPr>
              <a:spcBef>
                <a:spcPts val="1180"/>
              </a:spcBef>
              <a:buFont typeface="Arial" panose="020B0604020202020204" pitchFamily="34" charset="0"/>
              <a:buChar char="•"/>
            </a:pPr>
            <a:r>
              <a:rPr lang="en-US" sz="2000" b="0" spc="-15" dirty="0">
                <a:latin typeface="Lato"/>
                <a:ea typeface="Lato"/>
                <a:cs typeface="Verdana"/>
              </a:rPr>
              <a:t>Forms</a:t>
            </a:r>
            <a:r>
              <a:rPr lang="en-US" sz="2000" b="0" spc="10" dirty="0">
                <a:latin typeface="Lato"/>
                <a:ea typeface="Lato"/>
                <a:cs typeface="Verdana"/>
              </a:rPr>
              <a:t> </a:t>
            </a:r>
            <a:r>
              <a:rPr lang="en-US" sz="2000" b="0" spc="-10" dirty="0">
                <a:latin typeface="Lato"/>
                <a:ea typeface="Lato"/>
                <a:cs typeface="Verdana"/>
              </a:rPr>
              <a:t>may</a:t>
            </a:r>
            <a:r>
              <a:rPr lang="en-US" sz="2000" b="0" spc="-5" dirty="0">
                <a:latin typeface="Lato"/>
                <a:ea typeface="Lato"/>
                <a:cs typeface="Verdana"/>
              </a:rPr>
              <a:t> </a:t>
            </a:r>
            <a:r>
              <a:rPr lang="en-US" sz="2000" b="0" dirty="0">
                <a:latin typeface="Lato"/>
                <a:ea typeface="Lato"/>
                <a:cs typeface="Verdana"/>
              </a:rPr>
              <a:t>be</a:t>
            </a:r>
            <a:r>
              <a:rPr lang="en-US" sz="2000" b="0" spc="-5" dirty="0">
                <a:latin typeface="Lato"/>
                <a:ea typeface="Lato"/>
                <a:cs typeface="Verdana"/>
              </a:rPr>
              <a:t> </a:t>
            </a:r>
            <a:r>
              <a:rPr lang="en-US" sz="2000" b="0" dirty="0">
                <a:latin typeface="Lato"/>
                <a:ea typeface="Lato"/>
                <a:cs typeface="Verdana"/>
              </a:rPr>
              <a:t>turned </a:t>
            </a:r>
            <a:r>
              <a:rPr lang="en-US" sz="2000" b="0" spc="-5" dirty="0">
                <a:latin typeface="Lato"/>
                <a:ea typeface="Lato"/>
                <a:cs typeface="Verdana"/>
              </a:rPr>
              <a:t>into</a:t>
            </a:r>
            <a:r>
              <a:rPr lang="en-US" sz="2000" b="0" spc="15" dirty="0">
                <a:latin typeface="Lato"/>
                <a:ea typeface="Lato"/>
                <a:cs typeface="Verdana"/>
              </a:rPr>
              <a:t> </a:t>
            </a:r>
            <a:r>
              <a:rPr lang="en-US" sz="2000" b="0" spc="-5" dirty="0">
                <a:latin typeface="Lato"/>
                <a:ea typeface="Lato"/>
                <a:cs typeface="Verdana"/>
              </a:rPr>
              <a:t>the</a:t>
            </a:r>
            <a:r>
              <a:rPr lang="en-US" sz="2000" b="0" spc="25" dirty="0">
                <a:latin typeface="Lato"/>
                <a:ea typeface="Lato"/>
                <a:cs typeface="Verdana"/>
              </a:rPr>
              <a:t> </a:t>
            </a:r>
            <a:r>
              <a:rPr lang="en-US" sz="2000" spc="-10" dirty="0">
                <a:latin typeface="Lato"/>
                <a:ea typeface="Lato"/>
                <a:cs typeface="Lato"/>
              </a:rPr>
              <a:t>front</a:t>
            </a:r>
            <a:r>
              <a:rPr lang="en-US" sz="2000" spc="10" dirty="0">
                <a:latin typeface="Lato"/>
                <a:ea typeface="Lato"/>
                <a:cs typeface="Lato"/>
              </a:rPr>
              <a:t> </a:t>
            </a:r>
            <a:r>
              <a:rPr lang="en-US" sz="2000" spc="-5" dirty="0">
                <a:latin typeface="Lato"/>
                <a:ea typeface="Lato"/>
                <a:cs typeface="Lato"/>
              </a:rPr>
              <a:t>office</a:t>
            </a:r>
            <a:endParaRPr lang="en-US" sz="2000" b="0" spc="-5" dirty="0">
              <a:latin typeface="Lato"/>
              <a:ea typeface="Lato"/>
              <a:cs typeface="Lato"/>
            </a:endParaRPr>
          </a:p>
          <a:p>
            <a:pPr>
              <a:spcBef>
                <a:spcPts val="1175"/>
              </a:spcBef>
              <a:buFont typeface="Arial" panose="020B0604020202020204" pitchFamily="34" charset="0"/>
              <a:buChar char="•"/>
            </a:pPr>
            <a:r>
              <a:rPr sz="2000" b="0" spc="-5" dirty="0">
                <a:latin typeface="Lato"/>
                <a:ea typeface="Lato"/>
                <a:cs typeface="Verdana"/>
              </a:rPr>
              <a:t>PLEASE</a:t>
            </a:r>
            <a:r>
              <a:rPr sz="2000" b="0" spc="-15" dirty="0">
                <a:latin typeface="Lato"/>
                <a:ea typeface="Lato"/>
                <a:cs typeface="Verdana"/>
              </a:rPr>
              <a:t> </a:t>
            </a:r>
            <a:r>
              <a:rPr sz="2000" b="0" spc="-10" dirty="0">
                <a:latin typeface="Lato"/>
                <a:ea typeface="Lato"/>
                <a:cs typeface="Verdana"/>
              </a:rPr>
              <a:t>make </a:t>
            </a:r>
            <a:r>
              <a:rPr sz="2000" b="0" dirty="0">
                <a:latin typeface="Lato"/>
                <a:ea typeface="Lato"/>
                <a:cs typeface="Verdana"/>
              </a:rPr>
              <a:t>sure</a:t>
            </a:r>
            <a:r>
              <a:rPr sz="2000" b="0" spc="-15" dirty="0">
                <a:latin typeface="Lato"/>
                <a:ea typeface="Lato"/>
                <a:cs typeface="Verdana"/>
              </a:rPr>
              <a:t> </a:t>
            </a:r>
            <a:r>
              <a:rPr sz="2000" b="0" spc="-5" dirty="0">
                <a:latin typeface="Lato"/>
                <a:ea typeface="Lato"/>
                <a:cs typeface="Verdana"/>
              </a:rPr>
              <a:t>your</a:t>
            </a:r>
            <a:r>
              <a:rPr sz="2000" b="0" spc="25" dirty="0">
                <a:latin typeface="Lato"/>
                <a:ea typeface="Lato"/>
                <a:cs typeface="Verdana"/>
              </a:rPr>
              <a:t> </a:t>
            </a:r>
            <a:r>
              <a:rPr sz="2000" b="0" spc="-5" dirty="0">
                <a:latin typeface="Lato"/>
                <a:ea typeface="Lato"/>
                <a:cs typeface="Verdana"/>
              </a:rPr>
              <a:t>contact</a:t>
            </a:r>
            <a:r>
              <a:rPr sz="2000" b="0" spc="20" dirty="0">
                <a:latin typeface="Lato"/>
                <a:ea typeface="Lato"/>
                <a:cs typeface="Verdana"/>
              </a:rPr>
              <a:t> </a:t>
            </a:r>
            <a:r>
              <a:rPr sz="2000" spc="-5" dirty="0">
                <a:latin typeface="Lato"/>
                <a:ea typeface="Lato"/>
                <a:cs typeface="Lato"/>
              </a:rPr>
              <a:t>information</a:t>
            </a:r>
            <a:r>
              <a:rPr lang="en-US" sz="2000" spc="-5" dirty="0">
                <a:latin typeface="Lato"/>
                <a:ea typeface="Lato"/>
                <a:cs typeface="Lato"/>
              </a:rPr>
              <a:t> </a:t>
            </a:r>
            <a:r>
              <a:rPr sz="2000" dirty="0">
                <a:latin typeface="Lato"/>
                <a:ea typeface="Lato"/>
                <a:cs typeface="Lato"/>
              </a:rPr>
              <a:t>is</a:t>
            </a:r>
            <a:r>
              <a:rPr sz="2000" spc="-15" dirty="0">
                <a:latin typeface="Lato"/>
                <a:ea typeface="Lato"/>
                <a:cs typeface="Lato"/>
              </a:rPr>
              <a:t> </a:t>
            </a:r>
            <a:r>
              <a:rPr sz="2000" spc="-10" dirty="0">
                <a:latin typeface="Lato"/>
                <a:ea typeface="Lato"/>
                <a:cs typeface="Lato"/>
              </a:rPr>
              <a:t>current </a:t>
            </a:r>
            <a:r>
              <a:rPr sz="2000" dirty="0">
                <a:latin typeface="Lato"/>
                <a:ea typeface="Lato"/>
                <a:cs typeface="Lato"/>
              </a:rPr>
              <a:t>and</a:t>
            </a:r>
            <a:r>
              <a:rPr sz="2000" spc="-15" dirty="0">
                <a:latin typeface="Lato"/>
                <a:ea typeface="Lato"/>
                <a:cs typeface="Lato"/>
              </a:rPr>
              <a:t> </a:t>
            </a:r>
            <a:r>
              <a:rPr sz="2000" spc="-5" dirty="0">
                <a:latin typeface="Lato"/>
                <a:ea typeface="Lato"/>
                <a:cs typeface="Lato"/>
              </a:rPr>
              <a:t>complete</a:t>
            </a:r>
            <a:r>
              <a:rPr lang="en-US" sz="2000" spc="-5" dirty="0">
                <a:latin typeface="Lato"/>
                <a:ea typeface="Lato"/>
                <a:cs typeface="Lato"/>
              </a:rPr>
              <a:t> at all times</a:t>
            </a:r>
          </a:p>
          <a:p>
            <a:pPr marL="298450" marR="645160" indent="-285750">
              <a:spcBef>
                <a:spcPts val="1180"/>
              </a:spcBef>
              <a:buFont typeface="Arial" panose="020B0604020202020204" pitchFamily="34" charset="0"/>
              <a:buChar char="•"/>
            </a:pPr>
            <a:r>
              <a:rPr sz="2000" dirty="0">
                <a:latin typeface="Lato"/>
                <a:ea typeface="Lato"/>
                <a:cs typeface="Lato"/>
              </a:rPr>
              <a:t>PLEASE NOT</a:t>
            </a:r>
            <a:r>
              <a:rPr lang="en-US" sz="2000" dirty="0">
                <a:latin typeface="Lato"/>
                <a:ea typeface="Lato"/>
                <a:cs typeface="Lato"/>
              </a:rPr>
              <a:t>E</a:t>
            </a:r>
            <a:r>
              <a:rPr sz="2000" dirty="0">
                <a:latin typeface="Lato"/>
                <a:ea typeface="Lato"/>
                <a:cs typeface="Lato"/>
              </a:rPr>
              <a:t> </a:t>
            </a:r>
            <a:r>
              <a:rPr sz="2000" spc="-5" dirty="0">
                <a:latin typeface="Lato"/>
                <a:ea typeface="Lato"/>
                <a:cs typeface="Lato"/>
              </a:rPr>
              <a:t>THAT OUR PARENT</a:t>
            </a:r>
            <a:r>
              <a:rPr lang="en-US" sz="2000" spc="-5" dirty="0">
                <a:latin typeface="Lato"/>
                <a:ea typeface="Lato"/>
                <a:cs typeface="Lato"/>
              </a:rPr>
              <a:t> </a:t>
            </a:r>
            <a:r>
              <a:rPr sz="2000" dirty="0">
                <a:latin typeface="Lato"/>
                <a:ea typeface="Lato"/>
                <a:cs typeface="Lato"/>
              </a:rPr>
              <a:t> </a:t>
            </a:r>
            <a:r>
              <a:rPr sz="2000" spc="-5" dirty="0">
                <a:latin typeface="Lato"/>
                <a:ea typeface="Lato"/>
                <a:cs typeface="Lato"/>
              </a:rPr>
              <a:t>HANDBOOK HAS </a:t>
            </a:r>
            <a:r>
              <a:rPr sz="2000" dirty="0">
                <a:latin typeface="Lato"/>
                <a:ea typeface="Lato"/>
                <a:cs typeface="Lato"/>
              </a:rPr>
              <a:t>BEEN </a:t>
            </a:r>
            <a:r>
              <a:rPr sz="2000" spc="-5" dirty="0">
                <a:latin typeface="Lato"/>
                <a:ea typeface="Lato"/>
                <a:cs typeface="Lato"/>
              </a:rPr>
              <a:t>UPDATED AND</a:t>
            </a:r>
            <a:r>
              <a:rPr lang="en-US" sz="2000" spc="-5" dirty="0">
                <a:latin typeface="Lato"/>
                <a:ea typeface="Lato"/>
                <a:cs typeface="Lato"/>
              </a:rPr>
              <a:t> </a:t>
            </a:r>
            <a:r>
              <a:rPr sz="2000" spc="-810" dirty="0">
                <a:latin typeface="Lato"/>
                <a:ea typeface="Lato"/>
                <a:cs typeface="Lato"/>
              </a:rPr>
              <a:t> </a:t>
            </a:r>
            <a:r>
              <a:rPr sz="2000" spc="-5" dirty="0">
                <a:latin typeface="Lato"/>
                <a:ea typeface="Lato"/>
                <a:cs typeface="Lato"/>
              </a:rPr>
              <a:t>SOME</a:t>
            </a:r>
            <a:r>
              <a:rPr sz="2000" spc="-25" dirty="0">
                <a:latin typeface="Lato"/>
                <a:ea typeface="Lato"/>
                <a:cs typeface="Lato"/>
              </a:rPr>
              <a:t> </a:t>
            </a:r>
            <a:r>
              <a:rPr sz="2000" dirty="0">
                <a:latin typeface="Lato"/>
                <a:ea typeface="Lato"/>
                <a:cs typeface="Lato"/>
              </a:rPr>
              <a:t>POLICIES</a:t>
            </a:r>
            <a:r>
              <a:rPr sz="2000" spc="-5" dirty="0">
                <a:latin typeface="Lato"/>
                <a:ea typeface="Lato"/>
                <a:cs typeface="Lato"/>
              </a:rPr>
              <a:t> HAVE</a:t>
            </a:r>
            <a:r>
              <a:rPr sz="2000" spc="10" dirty="0">
                <a:latin typeface="Lato"/>
                <a:ea typeface="Lato"/>
                <a:cs typeface="Lato"/>
              </a:rPr>
              <a:t> </a:t>
            </a:r>
            <a:r>
              <a:rPr sz="2000" spc="-5" dirty="0">
                <a:latin typeface="Lato"/>
                <a:ea typeface="Lato"/>
                <a:cs typeface="Lato"/>
              </a:rPr>
              <a:t>CHANGED</a:t>
            </a:r>
            <a:endParaRPr lang="en-US" sz="2000" spc="-5" dirty="0">
              <a:latin typeface="Lato"/>
              <a:ea typeface="Lato"/>
              <a:cs typeface="Lato"/>
            </a:endParaRPr>
          </a:p>
        </p:txBody>
      </p:sp>
      <p:pic>
        <p:nvPicPr>
          <p:cNvPr id="5" name="object 5"/>
          <p:cNvPicPr/>
          <p:nvPr/>
        </p:nvPicPr>
        <p:blipFill>
          <a:blip r:embed="rId2" cstate="print"/>
          <a:stretch>
            <a:fillRect/>
          </a:stretch>
        </p:blipFill>
        <p:spPr>
          <a:xfrm>
            <a:off x="6781800" y="381000"/>
            <a:ext cx="1406652" cy="12115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81000"/>
            <a:ext cx="8458200" cy="1243930"/>
          </a:xfrm>
          <a:prstGeom prst="rect">
            <a:avLst/>
          </a:prstGeom>
        </p:spPr>
        <p:txBody>
          <a:bodyPr vert="horz" wrap="square" lIns="0" tIns="12700" rIns="0" bIns="0" rtlCol="0">
            <a:spAutoFit/>
          </a:bodyPr>
          <a:lstStyle/>
          <a:p>
            <a:pPr marL="163830" algn="ctr">
              <a:lnSpc>
                <a:spcPct val="100000"/>
              </a:lnSpc>
              <a:spcBef>
                <a:spcPts val="100"/>
              </a:spcBef>
            </a:pPr>
            <a:r>
              <a:rPr b="1" spc="-5" dirty="0">
                <a:latin typeface="Lato" panose="020F0502020204030203" pitchFamily="34" charset="0"/>
              </a:rPr>
              <a:t>Anna</a:t>
            </a:r>
            <a:r>
              <a:rPr b="1" spc="10" dirty="0">
                <a:latin typeface="Lato" panose="020F0502020204030203" pitchFamily="34" charset="0"/>
              </a:rPr>
              <a:t> </a:t>
            </a:r>
            <a:r>
              <a:rPr b="1" spc="-5" dirty="0">
                <a:latin typeface="Lato" panose="020F0502020204030203" pitchFamily="34" charset="0"/>
              </a:rPr>
              <a:t>Bing</a:t>
            </a:r>
            <a:r>
              <a:rPr b="1" spc="5" dirty="0">
                <a:latin typeface="Lato" panose="020F0502020204030203" pitchFamily="34" charset="0"/>
              </a:rPr>
              <a:t> </a:t>
            </a:r>
            <a:r>
              <a:rPr b="1" spc="-10" dirty="0">
                <a:latin typeface="Lato" panose="020F0502020204030203" pitchFamily="34" charset="0"/>
              </a:rPr>
              <a:t>Arnold</a:t>
            </a:r>
            <a:r>
              <a:rPr b="1" spc="10" dirty="0">
                <a:latin typeface="Lato" panose="020F0502020204030203" pitchFamily="34" charset="0"/>
              </a:rPr>
              <a:t> </a:t>
            </a:r>
            <a:r>
              <a:rPr b="1" spc="-5" dirty="0">
                <a:latin typeface="Lato" panose="020F0502020204030203" pitchFamily="34" charset="0"/>
              </a:rPr>
              <a:t>Children’s</a:t>
            </a:r>
            <a:r>
              <a:rPr b="1" spc="30" dirty="0">
                <a:latin typeface="Lato" panose="020F0502020204030203" pitchFamily="34" charset="0"/>
              </a:rPr>
              <a:t> </a:t>
            </a:r>
            <a:r>
              <a:rPr b="1" dirty="0">
                <a:latin typeface="Lato" panose="020F0502020204030203" pitchFamily="34" charset="0"/>
              </a:rPr>
              <a:t>Center</a:t>
            </a:r>
            <a:r>
              <a:rPr b="1" spc="-5" dirty="0">
                <a:latin typeface="Lato" panose="020F0502020204030203" pitchFamily="34" charset="0"/>
              </a:rPr>
              <a:t> Website</a:t>
            </a:r>
          </a:p>
        </p:txBody>
      </p:sp>
      <p:pic>
        <p:nvPicPr>
          <p:cNvPr id="3" name="object 3"/>
          <p:cNvPicPr/>
          <p:nvPr/>
        </p:nvPicPr>
        <p:blipFill>
          <a:blip r:embed="rId2" cstate="print"/>
          <a:stretch>
            <a:fillRect/>
          </a:stretch>
        </p:blipFill>
        <p:spPr>
          <a:xfrm>
            <a:off x="838200" y="2045570"/>
            <a:ext cx="5172710" cy="4309669"/>
          </a:xfrm>
          <a:prstGeom prst="rect">
            <a:avLst/>
          </a:prstGeom>
        </p:spPr>
      </p:pic>
      <p:sp>
        <p:nvSpPr>
          <p:cNvPr id="4" name="object 4"/>
          <p:cNvSpPr txBox="1"/>
          <p:nvPr/>
        </p:nvSpPr>
        <p:spPr>
          <a:xfrm>
            <a:off x="6489003" y="2883924"/>
            <a:ext cx="1932695" cy="1551707"/>
          </a:xfrm>
          <a:prstGeom prst="rect">
            <a:avLst/>
          </a:prstGeom>
        </p:spPr>
        <p:txBody>
          <a:bodyPr vert="horz" wrap="square" lIns="0" tIns="12700" rIns="0" bIns="0" rtlCol="0" anchor="t">
            <a:spAutoFit/>
          </a:bodyPr>
          <a:lstStyle/>
          <a:p>
            <a:pPr marL="12065" marR="5080" indent="2540">
              <a:spcBef>
                <a:spcPts val="100"/>
              </a:spcBef>
            </a:pPr>
            <a:r>
              <a:rPr sz="2000" dirty="0">
                <a:latin typeface="Lato"/>
                <a:ea typeface="Lato"/>
                <a:cs typeface="Times New Roman"/>
              </a:rPr>
              <a:t>Find us on</a:t>
            </a:r>
            <a:r>
              <a:rPr lang="en-US" sz="2000" dirty="0">
                <a:latin typeface="Lato"/>
                <a:ea typeface="Lato"/>
                <a:cs typeface="Times New Roman"/>
              </a:rPr>
              <a:t> </a:t>
            </a:r>
            <a:r>
              <a:rPr sz="2000" spc="5" dirty="0">
                <a:latin typeface="Lato"/>
                <a:ea typeface="Lato"/>
                <a:cs typeface="Times New Roman"/>
              </a:rPr>
              <a:t> </a:t>
            </a:r>
            <a:r>
              <a:rPr sz="2000" dirty="0">
                <a:latin typeface="Lato"/>
                <a:ea typeface="Lato"/>
                <a:cs typeface="Times New Roman"/>
              </a:rPr>
              <a:t>the</a:t>
            </a:r>
            <a:r>
              <a:rPr sz="2000" spc="-40" dirty="0">
                <a:latin typeface="Lato"/>
                <a:ea typeface="Lato"/>
                <a:cs typeface="Times New Roman"/>
              </a:rPr>
              <a:t> </a:t>
            </a:r>
            <a:r>
              <a:rPr sz="2000" spc="-5" dirty="0">
                <a:latin typeface="Lato"/>
                <a:ea typeface="Lato"/>
                <a:cs typeface="Times New Roman"/>
              </a:rPr>
              <a:t>Cal</a:t>
            </a:r>
            <a:r>
              <a:rPr sz="2000" spc="-35" dirty="0">
                <a:latin typeface="Lato"/>
                <a:ea typeface="Lato"/>
                <a:cs typeface="Times New Roman"/>
              </a:rPr>
              <a:t> </a:t>
            </a:r>
            <a:r>
              <a:rPr sz="2000" spc="-5" dirty="0">
                <a:latin typeface="Lato"/>
                <a:ea typeface="Lato"/>
                <a:cs typeface="Times New Roman"/>
              </a:rPr>
              <a:t>State</a:t>
            </a:r>
            <a:r>
              <a:rPr lang="en-US" sz="2000" spc="-5" dirty="0">
                <a:latin typeface="Lato"/>
                <a:ea typeface="Lato"/>
                <a:cs typeface="Times New Roman"/>
              </a:rPr>
              <a:t> </a:t>
            </a:r>
            <a:r>
              <a:rPr sz="2000" spc="-585" dirty="0">
                <a:latin typeface="Lato"/>
                <a:ea typeface="Lato"/>
                <a:cs typeface="Times New Roman"/>
              </a:rPr>
              <a:t> </a:t>
            </a:r>
            <a:r>
              <a:rPr sz="2000" spc="-5" dirty="0">
                <a:latin typeface="Lato"/>
                <a:ea typeface="Lato"/>
                <a:cs typeface="Times New Roman"/>
              </a:rPr>
              <a:t>LA main</a:t>
            </a:r>
            <a:r>
              <a:rPr lang="en-US" sz="2000" spc="-5" dirty="0">
                <a:latin typeface="Lato"/>
                <a:ea typeface="Lato"/>
                <a:cs typeface="Times New Roman"/>
              </a:rPr>
              <a:t> </a:t>
            </a:r>
            <a:r>
              <a:rPr sz="2000" dirty="0">
                <a:latin typeface="Lato"/>
                <a:ea typeface="Lato"/>
                <a:cs typeface="Times New Roman"/>
              </a:rPr>
              <a:t> page under</a:t>
            </a:r>
            <a:r>
              <a:rPr lang="en-US" sz="2000" dirty="0">
                <a:latin typeface="Lato"/>
                <a:ea typeface="Lato"/>
                <a:cs typeface="Times New Roman"/>
              </a:rPr>
              <a:t> </a:t>
            </a:r>
            <a:r>
              <a:rPr sz="2000" spc="5" dirty="0">
                <a:latin typeface="Lato"/>
                <a:ea typeface="Lato"/>
                <a:cs typeface="Times New Roman"/>
              </a:rPr>
              <a:t> </a:t>
            </a:r>
            <a:r>
              <a:rPr sz="2000" b="1" spc="-5" dirty="0">
                <a:latin typeface="Lato"/>
                <a:ea typeface="Lato"/>
                <a:cs typeface="Times New Roman"/>
              </a:rPr>
              <a:t>Campus</a:t>
            </a:r>
            <a:r>
              <a:rPr lang="en-US" sz="2000" b="1" spc="-5" dirty="0">
                <a:latin typeface="Lato"/>
                <a:ea typeface="Lato"/>
                <a:cs typeface="Times New Roman"/>
              </a:rPr>
              <a:t> </a:t>
            </a:r>
            <a:r>
              <a:rPr sz="2000" b="1" dirty="0">
                <a:latin typeface="Lato"/>
                <a:ea typeface="Lato"/>
                <a:cs typeface="Times New Roman"/>
              </a:rPr>
              <a:t> </a:t>
            </a:r>
            <a:r>
              <a:rPr sz="2000" b="1" spc="-10" dirty="0">
                <a:latin typeface="Lato"/>
                <a:ea typeface="Lato"/>
                <a:cs typeface="Times New Roman"/>
              </a:rPr>
              <a:t>Resources</a:t>
            </a:r>
            <a:endParaRPr sz="2000" dirty="0">
              <a:latin typeface="Lato"/>
              <a:ea typeface="Lato"/>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3762" y="536458"/>
            <a:ext cx="6798309" cy="628377"/>
          </a:xfrm>
          <a:prstGeom prst="rect">
            <a:avLst/>
          </a:prstGeom>
        </p:spPr>
        <p:txBody>
          <a:bodyPr vert="horz" wrap="square" lIns="0" tIns="12700" rIns="0" bIns="0" rtlCol="0">
            <a:spAutoFit/>
          </a:bodyPr>
          <a:lstStyle/>
          <a:p>
            <a:pPr marL="12700" algn="ctr">
              <a:lnSpc>
                <a:spcPct val="100000"/>
              </a:lnSpc>
              <a:spcBef>
                <a:spcPts val="100"/>
              </a:spcBef>
            </a:pPr>
            <a:r>
              <a:rPr b="1" dirty="0">
                <a:latin typeface="Lato" panose="020F0502020204030203" pitchFamily="34" charset="0"/>
              </a:rPr>
              <a:t>Parent</a:t>
            </a:r>
            <a:r>
              <a:rPr b="1" spc="-50" dirty="0">
                <a:latin typeface="Lato" panose="020F0502020204030203" pitchFamily="34" charset="0"/>
              </a:rPr>
              <a:t> </a:t>
            </a:r>
            <a:r>
              <a:rPr b="1" spc="-5" dirty="0">
                <a:latin typeface="Lato" panose="020F0502020204030203" pitchFamily="34" charset="0"/>
              </a:rPr>
              <a:t>Resource</a:t>
            </a:r>
            <a:r>
              <a:rPr b="1" spc="-60" dirty="0">
                <a:latin typeface="Lato" panose="020F0502020204030203" pitchFamily="34" charset="0"/>
              </a:rPr>
              <a:t> </a:t>
            </a:r>
            <a:r>
              <a:rPr b="1" spc="-5" dirty="0">
                <a:latin typeface="Lato" panose="020F0502020204030203" pitchFamily="34" charset="0"/>
              </a:rPr>
              <a:t>Webpage</a:t>
            </a:r>
            <a:endParaRPr b="1" dirty="0">
              <a:latin typeface="Lato" panose="020F0502020204030203" pitchFamily="34" charset="0"/>
            </a:endParaRPr>
          </a:p>
        </p:txBody>
      </p:sp>
      <p:pic>
        <p:nvPicPr>
          <p:cNvPr id="3" name="object 3"/>
          <p:cNvPicPr/>
          <p:nvPr/>
        </p:nvPicPr>
        <p:blipFill>
          <a:blip r:embed="rId2" cstate="print"/>
          <a:stretch>
            <a:fillRect/>
          </a:stretch>
        </p:blipFill>
        <p:spPr>
          <a:xfrm>
            <a:off x="838200" y="1371598"/>
            <a:ext cx="7391400" cy="51816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5844" y="635514"/>
            <a:ext cx="5048250" cy="629018"/>
          </a:xfrm>
          <a:prstGeom prst="rect">
            <a:avLst/>
          </a:prstGeom>
        </p:spPr>
        <p:txBody>
          <a:bodyPr vert="horz" wrap="square" lIns="0" tIns="13335" rIns="0" bIns="0" rtlCol="0">
            <a:spAutoFit/>
          </a:bodyPr>
          <a:lstStyle/>
          <a:p>
            <a:pPr marL="12700" algn="ctr">
              <a:lnSpc>
                <a:spcPct val="100000"/>
              </a:lnSpc>
              <a:spcBef>
                <a:spcPts val="105"/>
              </a:spcBef>
            </a:pPr>
            <a:r>
              <a:rPr b="1" spc="-5" dirty="0">
                <a:solidFill>
                  <a:srgbClr val="404040"/>
                </a:solidFill>
                <a:latin typeface="Lato" panose="020F0502020204030203" pitchFamily="34" charset="0"/>
              </a:rPr>
              <a:t>Conclusion</a:t>
            </a:r>
            <a:endParaRPr b="1" dirty="0">
              <a:latin typeface="Lato" panose="020F0502020204030203" pitchFamily="34" charset="0"/>
            </a:endParaRPr>
          </a:p>
        </p:txBody>
      </p:sp>
      <p:sp>
        <p:nvSpPr>
          <p:cNvPr id="3" name="object 3"/>
          <p:cNvSpPr txBox="1"/>
          <p:nvPr/>
        </p:nvSpPr>
        <p:spPr>
          <a:xfrm>
            <a:off x="332233" y="2198623"/>
            <a:ext cx="4446013" cy="3552254"/>
          </a:xfrm>
          <a:prstGeom prst="rect">
            <a:avLst/>
          </a:prstGeom>
        </p:spPr>
        <p:txBody>
          <a:bodyPr vert="horz" wrap="square" lIns="0" tIns="12700" rIns="0" bIns="0" rtlCol="0" anchor="t">
            <a:spAutoFit/>
          </a:bodyPr>
          <a:lstStyle/>
          <a:p>
            <a:pPr marL="355600" marR="103505" indent="-342900">
              <a:spcBef>
                <a:spcPts val="100"/>
              </a:spcBef>
              <a:buFont typeface="Arial" panose="020B0604020202020204" pitchFamily="34" charset="0"/>
              <a:buChar char="•"/>
            </a:pPr>
            <a:r>
              <a:rPr sz="2000" spc="-5" dirty="0">
                <a:latin typeface="Lato"/>
                <a:ea typeface="Lato"/>
                <a:cs typeface="Verdana"/>
              </a:rPr>
              <a:t>Thank</a:t>
            </a:r>
            <a:r>
              <a:rPr sz="2000" spc="5" dirty="0">
                <a:latin typeface="Lato"/>
                <a:ea typeface="Lato"/>
                <a:cs typeface="Verdana"/>
              </a:rPr>
              <a:t> </a:t>
            </a:r>
            <a:r>
              <a:rPr sz="2000" spc="-5" dirty="0">
                <a:latin typeface="Lato"/>
                <a:ea typeface="Lato"/>
                <a:cs typeface="Verdana"/>
              </a:rPr>
              <a:t>you</a:t>
            </a:r>
            <a:r>
              <a:rPr sz="2000" spc="45" dirty="0">
                <a:latin typeface="Lato"/>
                <a:ea typeface="Lato"/>
                <a:cs typeface="Verdana"/>
              </a:rPr>
              <a:t> </a:t>
            </a:r>
            <a:r>
              <a:rPr sz="2000" spc="-5" dirty="0">
                <a:latin typeface="Lato"/>
                <a:ea typeface="Lato"/>
                <a:cs typeface="Verdana"/>
              </a:rPr>
              <a:t>for</a:t>
            </a:r>
            <a:r>
              <a:rPr lang="en-US" sz="2000" spc="-5" dirty="0">
                <a:latin typeface="Lato"/>
                <a:ea typeface="Lato"/>
                <a:cs typeface="Verdana"/>
              </a:rPr>
              <a:t> </a:t>
            </a:r>
            <a:r>
              <a:rPr sz="2000" dirty="0">
                <a:latin typeface="Lato"/>
                <a:ea typeface="Lato"/>
                <a:cs typeface="Verdana"/>
              </a:rPr>
              <a:t> attending our </a:t>
            </a:r>
            <a:r>
              <a:rPr sz="2000" spc="-15" dirty="0">
                <a:latin typeface="Lato"/>
                <a:ea typeface="Lato"/>
                <a:cs typeface="Verdana"/>
              </a:rPr>
              <a:t>Parent</a:t>
            </a:r>
            <a:r>
              <a:rPr lang="en-US" sz="2000" spc="-15" dirty="0">
                <a:latin typeface="Lato"/>
                <a:ea typeface="Lato"/>
                <a:cs typeface="Verdana"/>
              </a:rPr>
              <a:t> </a:t>
            </a:r>
            <a:r>
              <a:rPr sz="2000" spc="-830" dirty="0">
                <a:latin typeface="Lato"/>
                <a:ea typeface="Lato"/>
                <a:cs typeface="Verdana"/>
              </a:rPr>
              <a:t> </a:t>
            </a:r>
            <a:r>
              <a:rPr sz="2000" spc="-5" dirty="0">
                <a:latin typeface="Lato"/>
                <a:ea typeface="Lato"/>
                <a:cs typeface="Verdana"/>
              </a:rPr>
              <a:t>Orientation</a:t>
            </a:r>
            <a:endParaRPr lang="en-US" sz="2000" dirty="0">
              <a:latin typeface="Lato"/>
              <a:ea typeface="Lato"/>
              <a:cs typeface="Verdana"/>
            </a:endParaRPr>
          </a:p>
          <a:p>
            <a:pPr marL="355600" marR="375285" indent="-342900">
              <a:spcBef>
                <a:spcPts val="1175"/>
              </a:spcBef>
              <a:buFont typeface="Arial" panose="020B0604020202020204" pitchFamily="34" charset="0"/>
              <a:buChar char="•"/>
            </a:pPr>
            <a:r>
              <a:rPr sz="2000" spc="-60" dirty="0">
                <a:latin typeface="Lato"/>
                <a:ea typeface="Lato"/>
                <a:cs typeface="Verdana"/>
              </a:rPr>
              <a:t>We </a:t>
            </a:r>
            <a:r>
              <a:rPr sz="2000" dirty="0">
                <a:latin typeface="Lato"/>
                <a:ea typeface="Lato"/>
                <a:cs typeface="Verdana"/>
              </a:rPr>
              <a:t>hope to </a:t>
            </a:r>
            <a:r>
              <a:rPr sz="2000" spc="-10" dirty="0">
                <a:latin typeface="Lato"/>
                <a:ea typeface="Lato"/>
                <a:cs typeface="Verdana"/>
              </a:rPr>
              <a:t>make</a:t>
            </a:r>
            <a:r>
              <a:rPr lang="en-US" sz="2000" spc="-10" dirty="0">
                <a:latin typeface="Lato"/>
                <a:ea typeface="Lato"/>
                <a:cs typeface="Verdana"/>
              </a:rPr>
              <a:t> </a:t>
            </a:r>
            <a:r>
              <a:rPr sz="2000" spc="-5" dirty="0">
                <a:latin typeface="Lato"/>
                <a:ea typeface="Lato"/>
                <a:cs typeface="Verdana"/>
              </a:rPr>
              <a:t> </a:t>
            </a:r>
            <a:r>
              <a:rPr sz="2000" spc="-10" dirty="0">
                <a:latin typeface="Lato"/>
                <a:ea typeface="Lato"/>
                <a:cs typeface="Verdana"/>
              </a:rPr>
              <a:t>your</a:t>
            </a:r>
            <a:r>
              <a:rPr sz="2000" spc="-5" dirty="0">
                <a:latin typeface="Lato"/>
                <a:ea typeface="Lato"/>
                <a:cs typeface="Verdana"/>
              </a:rPr>
              <a:t> </a:t>
            </a:r>
            <a:r>
              <a:rPr sz="2000" spc="-15" dirty="0">
                <a:latin typeface="Lato"/>
                <a:ea typeface="Lato"/>
                <a:cs typeface="Verdana"/>
              </a:rPr>
              <a:t>child’s</a:t>
            </a:r>
            <a:r>
              <a:rPr sz="2000" spc="15" dirty="0">
                <a:latin typeface="Lato"/>
                <a:ea typeface="Lato"/>
                <a:cs typeface="Verdana"/>
              </a:rPr>
              <a:t> </a:t>
            </a:r>
            <a:r>
              <a:rPr sz="2000" spc="-10" dirty="0">
                <a:latin typeface="Lato"/>
                <a:ea typeface="Lato"/>
                <a:cs typeface="Verdana"/>
              </a:rPr>
              <a:t>stay </a:t>
            </a:r>
            <a:r>
              <a:rPr sz="2000" dirty="0">
                <a:latin typeface="Lato"/>
                <a:ea typeface="Lato"/>
                <a:cs typeface="Verdana"/>
              </a:rPr>
              <a:t>at</a:t>
            </a:r>
            <a:r>
              <a:rPr lang="en-US" sz="2000" dirty="0">
                <a:latin typeface="Lato"/>
                <a:ea typeface="Lato"/>
                <a:cs typeface="Verdana"/>
              </a:rPr>
              <a:t> </a:t>
            </a:r>
            <a:r>
              <a:rPr sz="2000" dirty="0">
                <a:latin typeface="Lato"/>
                <a:ea typeface="Lato"/>
                <a:cs typeface="Verdana"/>
              </a:rPr>
              <a:t>our </a:t>
            </a:r>
            <a:r>
              <a:rPr sz="2000" spc="-5" dirty="0">
                <a:latin typeface="Lato"/>
                <a:ea typeface="Lato"/>
                <a:cs typeface="Verdana"/>
              </a:rPr>
              <a:t>school </a:t>
            </a:r>
            <a:r>
              <a:rPr lang="en-US" sz="2000" spc="-5" dirty="0">
                <a:latin typeface="Lato"/>
                <a:ea typeface="Lato"/>
                <a:cs typeface="Verdana"/>
              </a:rPr>
              <a:t>a </a:t>
            </a:r>
            <a:r>
              <a:rPr sz="2000" spc="-10" dirty="0">
                <a:latin typeface="Lato"/>
                <a:ea typeface="Lato"/>
                <a:cs typeface="Verdana"/>
              </a:rPr>
              <a:t>positive</a:t>
            </a:r>
            <a:r>
              <a:rPr lang="en-US" sz="2000" spc="-10" dirty="0">
                <a:latin typeface="Lato"/>
                <a:ea typeface="Lato"/>
                <a:cs typeface="Verdana"/>
              </a:rPr>
              <a:t> and </a:t>
            </a:r>
            <a:r>
              <a:rPr lang="en-US" sz="2000" spc="-830" dirty="0">
                <a:latin typeface="Lato"/>
                <a:ea typeface="Lato"/>
                <a:cs typeface="Verdana"/>
              </a:rPr>
              <a:t> </a:t>
            </a:r>
            <a:r>
              <a:rPr sz="2000" spc="-5" dirty="0">
                <a:latin typeface="Lato"/>
                <a:ea typeface="Lato"/>
                <a:cs typeface="Verdana"/>
              </a:rPr>
              <a:t>enriching</a:t>
            </a:r>
            <a:r>
              <a:rPr lang="en-US" sz="2000" spc="-5" dirty="0">
                <a:latin typeface="Lato"/>
                <a:ea typeface="Lato"/>
                <a:cs typeface="Verdana"/>
              </a:rPr>
              <a:t> </a:t>
            </a:r>
            <a:r>
              <a:rPr sz="2000" dirty="0">
                <a:latin typeface="Lato"/>
                <a:ea typeface="Lato"/>
                <a:cs typeface="Verdana"/>
              </a:rPr>
              <a:t> </a:t>
            </a:r>
            <a:r>
              <a:rPr sz="2000" spc="-5" dirty="0">
                <a:latin typeface="Lato"/>
                <a:ea typeface="Lato"/>
                <a:cs typeface="Verdana"/>
              </a:rPr>
              <a:t>experience</a:t>
            </a:r>
            <a:endParaRPr lang="en-US" sz="2000" spc="-5" dirty="0">
              <a:latin typeface="Lato"/>
              <a:ea typeface="Lato"/>
              <a:cs typeface="Verdana"/>
            </a:endParaRPr>
          </a:p>
          <a:p>
            <a:pPr marL="355600" marR="375285" indent="-342900">
              <a:spcBef>
                <a:spcPts val="1175"/>
              </a:spcBef>
              <a:buFont typeface="Arial" panose="020B0604020202020204" pitchFamily="34" charset="0"/>
              <a:buChar char="•"/>
            </a:pPr>
            <a:r>
              <a:rPr lang="en-US" sz="2000" spc="-5" dirty="0">
                <a:latin typeface="Lato"/>
                <a:ea typeface="Lato"/>
                <a:cs typeface="Verdana"/>
              </a:rPr>
              <a:t>Feel free to call 323-343-2470 or email Jim at: </a:t>
            </a:r>
            <a:r>
              <a:rPr lang="en-US" sz="2000" spc="-5" dirty="0">
                <a:latin typeface="Lato"/>
                <a:ea typeface="Lato"/>
                <a:cs typeface="Verdana"/>
                <a:hlinkClick r:id="rId2"/>
              </a:rPr>
              <a:t>jgoodrich@calstatela.edu</a:t>
            </a:r>
            <a:r>
              <a:rPr lang="en-US" sz="2000" spc="-5" dirty="0">
                <a:latin typeface="Lato"/>
                <a:ea typeface="Lato"/>
                <a:cs typeface="Verdana"/>
              </a:rPr>
              <a:t> should you have any questions.</a:t>
            </a:r>
          </a:p>
          <a:p>
            <a:pPr marL="355600" marR="375285" indent="-342900">
              <a:spcBef>
                <a:spcPts val="1175"/>
              </a:spcBef>
              <a:buFont typeface="Arial" panose="020B0604020202020204" pitchFamily="34" charset="0"/>
              <a:buChar char="•"/>
            </a:pPr>
            <a:endParaRPr sz="2000" dirty="0">
              <a:latin typeface="Lato"/>
              <a:ea typeface="Lato"/>
              <a:cs typeface="Verdana"/>
            </a:endParaRPr>
          </a:p>
        </p:txBody>
      </p:sp>
      <p:pic>
        <p:nvPicPr>
          <p:cNvPr id="4" name="object 4"/>
          <p:cNvPicPr/>
          <p:nvPr/>
        </p:nvPicPr>
        <p:blipFill>
          <a:blip r:embed="rId3" cstate="print"/>
          <a:stretch>
            <a:fillRect/>
          </a:stretch>
        </p:blipFill>
        <p:spPr>
          <a:xfrm>
            <a:off x="4843271" y="1905000"/>
            <a:ext cx="3968496" cy="2976372"/>
          </a:xfrm>
          <a:prstGeom prst="rect">
            <a:avLst/>
          </a:prstGeom>
        </p:spPr>
      </p:pic>
      <p:pic>
        <p:nvPicPr>
          <p:cNvPr id="5" name="object 5"/>
          <p:cNvPicPr/>
          <p:nvPr/>
        </p:nvPicPr>
        <p:blipFill>
          <a:blip r:embed="rId4" cstate="print"/>
          <a:stretch>
            <a:fillRect/>
          </a:stretch>
        </p:blipFill>
        <p:spPr>
          <a:xfrm>
            <a:off x="7391400" y="0"/>
            <a:ext cx="1406652" cy="12115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413919"/>
            <a:ext cx="7086599" cy="627736"/>
          </a:xfrm>
          <a:prstGeom prst="rect">
            <a:avLst/>
          </a:prstGeom>
        </p:spPr>
        <p:txBody>
          <a:bodyPr vert="horz" wrap="square" lIns="0" tIns="12065" rIns="0" bIns="0" rtlCol="0">
            <a:spAutoFit/>
          </a:bodyPr>
          <a:lstStyle/>
          <a:p>
            <a:pPr marL="12700" algn="ctr">
              <a:lnSpc>
                <a:spcPct val="100000"/>
              </a:lnSpc>
              <a:spcBef>
                <a:spcPts val="95"/>
              </a:spcBef>
            </a:pPr>
            <a:r>
              <a:rPr sz="4000" b="1" spc="-5" dirty="0">
                <a:solidFill>
                  <a:srgbClr val="404040"/>
                </a:solidFill>
                <a:latin typeface="Lato" panose="020F0502020204030203" pitchFamily="34" charset="0"/>
              </a:rPr>
              <a:t>Meeting Topics Continued</a:t>
            </a:r>
            <a:endParaRPr sz="4000" b="1" dirty="0">
              <a:latin typeface="Lato" panose="020F0502020204030203" pitchFamily="34" charset="0"/>
            </a:endParaRPr>
          </a:p>
        </p:txBody>
      </p:sp>
      <p:grpSp>
        <p:nvGrpSpPr>
          <p:cNvPr id="3" name="object 3"/>
          <p:cNvGrpSpPr/>
          <p:nvPr/>
        </p:nvGrpSpPr>
        <p:grpSpPr>
          <a:xfrm>
            <a:off x="5334000" y="1905000"/>
            <a:ext cx="2739390" cy="4108450"/>
            <a:chOff x="5334000" y="1905000"/>
            <a:chExt cx="2739390" cy="4108450"/>
          </a:xfrm>
        </p:grpSpPr>
        <p:pic>
          <p:nvPicPr>
            <p:cNvPr id="4" name="object 4"/>
            <p:cNvPicPr/>
            <p:nvPr/>
          </p:nvPicPr>
          <p:blipFill>
            <a:blip r:embed="rId2" cstate="print"/>
            <a:stretch>
              <a:fillRect/>
            </a:stretch>
          </p:blipFill>
          <p:spPr>
            <a:xfrm>
              <a:off x="5408676" y="1979676"/>
              <a:ext cx="2664714" cy="4033266"/>
            </a:xfrm>
            <a:prstGeom prst="rect">
              <a:avLst/>
            </a:prstGeom>
          </p:spPr>
        </p:pic>
        <p:pic>
          <p:nvPicPr>
            <p:cNvPr id="5" name="object 5"/>
            <p:cNvPicPr/>
            <p:nvPr/>
          </p:nvPicPr>
          <p:blipFill>
            <a:blip r:embed="rId3" cstate="print"/>
            <a:stretch>
              <a:fillRect/>
            </a:stretch>
          </p:blipFill>
          <p:spPr>
            <a:xfrm>
              <a:off x="5334000" y="1905000"/>
              <a:ext cx="2663952" cy="4032504"/>
            </a:xfrm>
            <a:prstGeom prst="rect">
              <a:avLst/>
            </a:prstGeom>
          </p:spPr>
        </p:pic>
      </p:grpSp>
      <p:sp>
        <p:nvSpPr>
          <p:cNvPr id="6" name="object 6"/>
          <p:cNvSpPr txBox="1"/>
          <p:nvPr/>
        </p:nvSpPr>
        <p:spPr>
          <a:xfrm>
            <a:off x="914400" y="1647873"/>
            <a:ext cx="4191000" cy="4187685"/>
          </a:xfrm>
          <a:prstGeom prst="rect">
            <a:avLst/>
          </a:prstGeom>
        </p:spPr>
        <p:txBody>
          <a:bodyPr vert="horz" wrap="square" lIns="0" tIns="62865" rIns="0" bIns="0" rtlCol="0" anchor="t">
            <a:spAutoFit/>
          </a:bodyPr>
          <a:lstStyle/>
          <a:p>
            <a:pPr marL="354965" marR="30543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Policies and Procedures</a:t>
            </a:r>
            <a:endParaRPr lang="en-US"/>
          </a:p>
          <a:p>
            <a:pPr marL="812165" marR="305435" lvl="1"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Illness</a:t>
            </a:r>
          </a:p>
          <a:p>
            <a:pPr marL="812165" marR="305435" lvl="1"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Attendance and Billing</a:t>
            </a:r>
          </a:p>
          <a:p>
            <a:pPr marL="812165" marR="305435" lvl="1"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Late Policy – Pick up</a:t>
            </a:r>
          </a:p>
          <a:p>
            <a:pPr marL="812165" marR="305435" lvl="1"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Parent Advisory Committee – PAC</a:t>
            </a:r>
          </a:p>
          <a:p>
            <a:pPr marL="354965" marR="30543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General Information</a:t>
            </a:r>
          </a:p>
          <a:p>
            <a:pPr marL="354965" marR="30543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Enrollment Forms</a:t>
            </a:r>
          </a:p>
          <a:p>
            <a:pPr marL="354965" marR="30543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Anna Bing Arnold Children’s Center – Website</a:t>
            </a:r>
          </a:p>
          <a:p>
            <a:pPr marL="354965" marR="305435" indent="-342900">
              <a:spcBef>
                <a:spcPts val="395"/>
              </a:spcBef>
              <a:buFont typeface="Arial" panose="020B0604020202020204" pitchFamily="34" charset="0"/>
              <a:buChar char="•"/>
              <a:tabLst>
                <a:tab pos="354965" algn="l"/>
                <a:tab pos="355600" algn="l"/>
              </a:tabLst>
            </a:pPr>
            <a:r>
              <a:rPr lang="en-US" sz="2000" spc="-5" dirty="0">
                <a:latin typeface="Lato"/>
                <a:ea typeface="Lato"/>
                <a:cs typeface="Arial"/>
              </a:rPr>
              <a:t>Conclusion</a:t>
            </a:r>
          </a:p>
          <a:p>
            <a:pPr marL="469265" marR="305435" lvl="1">
              <a:spcBef>
                <a:spcPts val="395"/>
              </a:spcBef>
              <a:tabLst>
                <a:tab pos="354965" algn="l"/>
                <a:tab pos="355600" algn="l"/>
              </a:tabLst>
            </a:pPr>
            <a:endParaRPr b="1" spc="-5" dirty="0">
              <a:solidFill>
                <a:srgbClr val="404040"/>
              </a:solidFill>
              <a:latin typeface="Lato" panose="020F0502020204030203" pitchFamily="34" charset="0"/>
              <a:cs typeface="Arial"/>
            </a:endParaRPr>
          </a:p>
        </p:txBody>
      </p:sp>
      <p:pic>
        <p:nvPicPr>
          <p:cNvPr id="7" name="object 7"/>
          <p:cNvPicPr/>
          <p:nvPr/>
        </p:nvPicPr>
        <p:blipFill>
          <a:blip r:embed="rId4" cstate="print"/>
          <a:stretch>
            <a:fillRect/>
          </a:stretch>
        </p:blipFill>
        <p:spPr>
          <a:xfrm>
            <a:off x="7391400" y="304800"/>
            <a:ext cx="1141476" cy="982979"/>
          </a:xfrm>
          <a:prstGeom prst="rect">
            <a:avLst/>
          </a:prstGeom>
        </p:spPr>
      </p:pic>
    </p:spTree>
    <p:extLst>
      <p:ext uri="{BB962C8B-B14F-4D97-AF65-F5344CB8AC3E}">
        <p14:creationId xmlns:p14="http://schemas.microsoft.com/office/powerpoint/2010/main" val="389147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35513"/>
            <a:ext cx="6629400" cy="629018"/>
          </a:xfrm>
          <a:prstGeom prst="rect">
            <a:avLst/>
          </a:prstGeom>
        </p:spPr>
        <p:txBody>
          <a:bodyPr vert="horz" wrap="square" lIns="0" tIns="13335" rIns="0" bIns="0" rtlCol="0">
            <a:spAutoFit/>
          </a:bodyPr>
          <a:lstStyle/>
          <a:p>
            <a:pPr marL="12700" algn="ctr">
              <a:lnSpc>
                <a:spcPct val="100000"/>
              </a:lnSpc>
              <a:spcBef>
                <a:spcPts val="105"/>
              </a:spcBef>
            </a:pPr>
            <a:r>
              <a:rPr b="1" spc="-5" dirty="0">
                <a:solidFill>
                  <a:srgbClr val="404040"/>
                </a:solidFill>
                <a:latin typeface="Lato" panose="020F0502020204030203" pitchFamily="34" charset="0"/>
              </a:rPr>
              <a:t>History</a:t>
            </a:r>
            <a:r>
              <a:rPr b="1" spc="-30" dirty="0">
                <a:solidFill>
                  <a:srgbClr val="404040"/>
                </a:solidFill>
                <a:latin typeface="Lato" panose="020F0502020204030203" pitchFamily="34" charset="0"/>
              </a:rPr>
              <a:t> of the Center</a:t>
            </a:r>
            <a:endParaRPr b="1" dirty="0">
              <a:latin typeface="Lato" panose="020F0502020204030203" pitchFamily="34" charset="0"/>
            </a:endParaRPr>
          </a:p>
        </p:txBody>
      </p:sp>
      <p:sp>
        <p:nvSpPr>
          <p:cNvPr id="3" name="object 3"/>
          <p:cNvSpPr txBox="1"/>
          <p:nvPr/>
        </p:nvSpPr>
        <p:spPr>
          <a:xfrm>
            <a:off x="684389" y="1555044"/>
            <a:ext cx="7635285" cy="4403770"/>
          </a:xfrm>
          <a:prstGeom prst="rect">
            <a:avLst/>
          </a:prstGeom>
        </p:spPr>
        <p:txBody>
          <a:bodyPr vert="horz" wrap="square" lIns="0" tIns="68580" rIns="0" bIns="0" rtlCol="0" anchor="t">
            <a:spAutoFit/>
          </a:bodyPr>
          <a:lstStyle/>
          <a:p>
            <a:pPr marL="355600" marR="5080" indent="-342900">
              <a:lnSpc>
                <a:spcPts val="1820"/>
              </a:lnSpc>
              <a:spcBef>
                <a:spcPts val="540"/>
              </a:spcBef>
              <a:buFont typeface="Arial" panose="020B0604020202020204" pitchFamily="34" charset="0"/>
              <a:buChar char="•"/>
              <a:tabLst>
                <a:tab pos="354965" algn="l"/>
              </a:tabLst>
            </a:pPr>
            <a:r>
              <a:rPr lang="en-US" sz="2000" spc="-10" dirty="0">
                <a:latin typeface="Lato"/>
                <a:ea typeface="Lato"/>
                <a:cs typeface="Verdana"/>
              </a:rPr>
              <a:t>We are a n</a:t>
            </a:r>
            <a:r>
              <a:rPr sz="2000" spc="-10" dirty="0">
                <a:latin typeface="Lato"/>
                <a:ea typeface="Lato"/>
                <a:cs typeface="Verdana"/>
              </a:rPr>
              <a:t>on-profit</a:t>
            </a:r>
            <a:r>
              <a:rPr sz="2000" spc="5" dirty="0">
                <a:latin typeface="Lato"/>
                <a:ea typeface="Lato"/>
                <a:cs typeface="Verdana"/>
              </a:rPr>
              <a:t> </a:t>
            </a:r>
            <a:r>
              <a:rPr lang="en-US" sz="2000" spc="-5" dirty="0">
                <a:latin typeface="Lato"/>
                <a:ea typeface="Lato"/>
                <a:cs typeface="Verdana"/>
              </a:rPr>
              <a:t>C</a:t>
            </a:r>
            <a:r>
              <a:rPr sz="2000" spc="-5" dirty="0">
                <a:latin typeface="Lato"/>
                <a:ea typeface="Lato"/>
                <a:cs typeface="Verdana"/>
              </a:rPr>
              <a:t>enter</a:t>
            </a:r>
            <a:r>
              <a:rPr lang="en-US" sz="2000" spc="-5" dirty="0">
                <a:latin typeface="Lato"/>
                <a:ea typeface="Lato"/>
                <a:cs typeface="Verdana"/>
              </a:rPr>
              <a:t> </a:t>
            </a:r>
            <a:r>
              <a:rPr sz="2000" dirty="0">
                <a:latin typeface="Lato"/>
                <a:ea typeface="Lato"/>
                <a:cs typeface="Verdana"/>
              </a:rPr>
              <a:t> </a:t>
            </a:r>
            <a:r>
              <a:rPr sz="2000" spc="-10" dirty="0">
                <a:latin typeface="Lato"/>
                <a:ea typeface="Lato"/>
                <a:cs typeface="Verdana"/>
              </a:rPr>
              <a:t>founded</a:t>
            </a:r>
            <a:r>
              <a:rPr sz="2000" spc="-25" dirty="0">
                <a:latin typeface="Lato"/>
                <a:ea typeface="Lato"/>
                <a:cs typeface="Verdana"/>
              </a:rPr>
              <a:t> </a:t>
            </a:r>
            <a:r>
              <a:rPr sz="2000" spc="-5" dirty="0">
                <a:latin typeface="Lato"/>
                <a:ea typeface="Lato"/>
                <a:cs typeface="Verdana"/>
              </a:rPr>
              <a:t>in</a:t>
            </a:r>
            <a:r>
              <a:rPr sz="2000" spc="-10" dirty="0">
                <a:latin typeface="Lato"/>
                <a:ea typeface="Lato"/>
                <a:cs typeface="Verdana"/>
              </a:rPr>
              <a:t> 1968</a:t>
            </a:r>
            <a:r>
              <a:rPr sz="2000" spc="15" dirty="0">
                <a:latin typeface="Lato"/>
                <a:ea typeface="Lato"/>
                <a:cs typeface="Verdana"/>
              </a:rPr>
              <a:t> </a:t>
            </a:r>
            <a:r>
              <a:rPr sz="2000" spc="-10" dirty="0">
                <a:latin typeface="Lato"/>
                <a:ea typeface="Lato"/>
                <a:cs typeface="Verdana"/>
              </a:rPr>
              <a:t>in </a:t>
            </a:r>
            <a:r>
              <a:rPr sz="2000" spc="-5" dirty="0">
                <a:latin typeface="Lato"/>
                <a:ea typeface="Lato"/>
                <a:cs typeface="Verdana"/>
              </a:rPr>
              <a:t>order</a:t>
            </a:r>
            <a:r>
              <a:rPr lang="en-US" sz="2000" spc="-5" dirty="0">
                <a:latin typeface="Lato"/>
                <a:ea typeface="Lato"/>
                <a:cs typeface="Verdana"/>
              </a:rPr>
              <a:t> </a:t>
            </a:r>
            <a:r>
              <a:rPr sz="2000" spc="-655" dirty="0">
                <a:latin typeface="Lato"/>
                <a:ea typeface="Lato"/>
                <a:cs typeface="Verdana"/>
              </a:rPr>
              <a:t> </a:t>
            </a:r>
            <a:r>
              <a:rPr sz="2000" spc="-5" dirty="0">
                <a:latin typeface="Lato"/>
                <a:ea typeface="Lato"/>
                <a:cs typeface="Verdana"/>
              </a:rPr>
              <a:t>to</a:t>
            </a:r>
            <a:r>
              <a:rPr sz="2000" spc="-10" dirty="0">
                <a:latin typeface="Lato"/>
                <a:ea typeface="Lato"/>
                <a:cs typeface="Verdana"/>
              </a:rPr>
              <a:t> provide</a:t>
            </a:r>
            <a:r>
              <a:rPr sz="2000" spc="10" dirty="0">
                <a:latin typeface="Lato"/>
                <a:ea typeface="Lato"/>
                <a:cs typeface="Verdana"/>
              </a:rPr>
              <a:t> </a:t>
            </a:r>
            <a:r>
              <a:rPr sz="2000" spc="-10" dirty="0">
                <a:latin typeface="Lato"/>
                <a:ea typeface="Lato"/>
                <a:cs typeface="Verdana"/>
              </a:rPr>
              <a:t>support</a:t>
            </a:r>
            <a:r>
              <a:rPr sz="2000" spc="30" dirty="0">
                <a:latin typeface="Lato"/>
                <a:ea typeface="Lato"/>
                <a:cs typeface="Verdana"/>
              </a:rPr>
              <a:t> </a:t>
            </a:r>
            <a:r>
              <a:rPr sz="2000" spc="-10" dirty="0">
                <a:latin typeface="Lato"/>
                <a:ea typeface="Lato"/>
                <a:cs typeface="Verdana"/>
              </a:rPr>
              <a:t>to</a:t>
            </a:r>
            <a:r>
              <a:rPr lang="en-US" sz="2000" spc="-10" dirty="0">
                <a:latin typeface="Lato"/>
                <a:ea typeface="Lato"/>
                <a:cs typeface="Verdana"/>
              </a:rPr>
              <a:t> </a:t>
            </a:r>
            <a:r>
              <a:rPr sz="2000" spc="-5" dirty="0">
                <a:latin typeface="Lato"/>
                <a:ea typeface="Lato"/>
                <a:cs typeface="Verdana"/>
              </a:rPr>
              <a:t> student</a:t>
            </a:r>
            <a:r>
              <a:rPr lang="en-US" sz="2000" spc="5" dirty="0">
                <a:latin typeface="Lato"/>
                <a:ea typeface="Lato"/>
                <a:cs typeface="Verdana"/>
              </a:rPr>
              <a:t>-</a:t>
            </a:r>
            <a:r>
              <a:rPr sz="2000" spc="-5" dirty="0">
                <a:latin typeface="Lato"/>
                <a:ea typeface="Lato"/>
                <a:cs typeface="Verdana"/>
              </a:rPr>
              <a:t>parents.</a:t>
            </a:r>
            <a:endParaRPr lang="en-US" sz="2000" spc="-5" dirty="0">
              <a:latin typeface="Lato"/>
              <a:ea typeface="Lato"/>
              <a:cs typeface="Verdana"/>
            </a:endParaRPr>
          </a:p>
          <a:p>
            <a:pPr marL="355600" marR="5080" indent="-342900">
              <a:lnSpc>
                <a:spcPts val="1820"/>
              </a:lnSpc>
              <a:spcBef>
                <a:spcPts val="540"/>
              </a:spcBef>
              <a:buFont typeface="Arial" panose="020B0604020202020204" pitchFamily="34" charset="0"/>
              <a:buChar char="•"/>
              <a:tabLst>
                <a:tab pos="354965" algn="l"/>
              </a:tabLst>
            </a:pPr>
            <a:endParaRPr sz="2000" dirty="0">
              <a:latin typeface="Lato" panose="020F0502020204030203" pitchFamily="34" charset="0"/>
              <a:ea typeface="Lato"/>
              <a:cs typeface="Verdana"/>
            </a:endParaRPr>
          </a:p>
          <a:p>
            <a:pPr marL="355600" marR="5080" indent="-342900">
              <a:lnSpc>
                <a:spcPts val="1820"/>
              </a:lnSpc>
              <a:spcBef>
                <a:spcPts val="540"/>
              </a:spcBef>
              <a:buFont typeface="Arial" panose="020B0604020202020204" pitchFamily="34" charset="0"/>
              <a:buChar char="•"/>
              <a:tabLst>
                <a:tab pos="354965" algn="l"/>
              </a:tabLst>
            </a:pPr>
            <a:r>
              <a:rPr lang="en-US" sz="2000" dirty="0">
                <a:latin typeface="Lato"/>
                <a:ea typeface="Lato"/>
                <a:cs typeface="Arial"/>
              </a:rPr>
              <a:t>We are licensed</a:t>
            </a:r>
            <a:r>
              <a:rPr lang="en-US" sz="2000" spc="-30" dirty="0">
                <a:latin typeface="Lato"/>
                <a:ea typeface="Lato"/>
                <a:cs typeface="Arial"/>
              </a:rPr>
              <a:t> </a:t>
            </a:r>
            <a:r>
              <a:rPr lang="en-US" sz="2000" spc="-5" dirty="0">
                <a:latin typeface="Lato"/>
                <a:ea typeface="Lato"/>
                <a:cs typeface="Arial"/>
              </a:rPr>
              <a:t>by</a:t>
            </a:r>
            <a:r>
              <a:rPr lang="en-US" sz="2000" spc="-10" dirty="0">
                <a:latin typeface="Lato"/>
                <a:ea typeface="Lato"/>
                <a:cs typeface="Arial"/>
              </a:rPr>
              <a:t> </a:t>
            </a:r>
            <a:r>
              <a:rPr lang="en-US" sz="2000" dirty="0">
                <a:latin typeface="Lato"/>
                <a:ea typeface="Lato"/>
                <a:cs typeface="Arial"/>
              </a:rPr>
              <a:t>the</a:t>
            </a:r>
            <a:r>
              <a:rPr lang="en-US" sz="2000" spc="-20" dirty="0">
                <a:latin typeface="Lato"/>
                <a:ea typeface="Lato"/>
                <a:cs typeface="Arial"/>
              </a:rPr>
              <a:t> </a:t>
            </a:r>
            <a:r>
              <a:rPr lang="en-US" sz="2000" dirty="0">
                <a:latin typeface="Lato"/>
                <a:ea typeface="Lato"/>
                <a:cs typeface="Arial"/>
              </a:rPr>
              <a:t>state</a:t>
            </a:r>
            <a:r>
              <a:rPr lang="en-US" sz="2000" spc="-25" dirty="0">
                <a:latin typeface="Lato"/>
                <a:ea typeface="Lato"/>
                <a:cs typeface="Arial"/>
              </a:rPr>
              <a:t> </a:t>
            </a:r>
            <a:r>
              <a:rPr lang="en-US" sz="2000" spc="-5" dirty="0">
                <a:latin typeface="Lato"/>
                <a:ea typeface="Lato"/>
                <a:cs typeface="Arial"/>
              </a:rPr>
              <a:t>of</a:t>
            </a:r>
            <a:r>
              <a:rPr lang="en-US" sz="2000" spc="-10" dirty="0">
                <a:latin typeface="Lato"/>
                <a:ea typeface="Lato"/>
                <a:cs typeface="Arial"/>
              </a:rPr>
              <a:t> </a:t>
            </a:r>
            <a:r>
              <a:rPr lang="en-US" sz="2000" spc="-5" dirty="0">
                <a:latin typeface="Lato"/>
                <a:ea typeface="Lato"/>
                <a:cs typeface="Arial"/>
              </a:rPr>
              <a:t>California’s</a:t>
            </a:r>
            <a:r>
              <a:rPr lang="en-US" sz="2000" spc="-15" dirty="0">
                <a:latin typeface="Lato"/>
                <a:ea typeface="Lato"/>
                <a:cs typeface="Arial"/>
              </a:rPr>
              <a:t> </a:t>
            </a:r>
            <a:r>
              <a:rPr lang="en-US" sz="2000" spc="-5" dirty="0">
                <a:latin typeface="Lato"/>
                <a:ea typeface="Lato"/>
                <a:cs typeface="Arial"/>
              </a:rPr>
              <a:t>Dept.</a:t>
            </a:r>
            <a:r>
              <a:rPr lang="en-US" sz="2000" spc="-40" dirty="0">
                <a:latin typeface="Lato"/>
                <a:ea typeface="Lato"/>
                <a:cs typeface="Arial"/>
              </a:rPr>
              <a:t> </a:t>
            </a:r>
            <a:r>
              <a:rPr lang="en-US" sz="2000" spc="-5" dirty="0">
                <a:latin typeface="Lato"/>
                <a:ea typeface="Lato"/>
                <a:cs typeface="Arial"/>
              </a:rPr>
              <a:t>of </a:t>
            </a:r>
            <a:r>
              <a:rPr lang="en-US" sz="2000" dirty="0">
                <a:latin typeface="Lato"/>
                <a:ea typeface="Lato"/>
                <a:cs typeface="Arial"/>
              </a:rPr>
              <a:t>Social </a:t>
            </a:r>
            <a:r>
              <a:rPr lang="en-US" sz="2000" spc="-545" dirty="0">
                <a:latin typeface="Lato"/>
                <a:ea typeface="Lato"/>
                <a:cs typeface="Arial"/>
              </a:rPr>
              <a:t> </a:t>
            </a:r>
            <a:r>
              <a:rPr lang="en-US" sz="2000" dirty="0">
                <a:latin typeface="Lato"/>
                <a:ea typeface="Lato"/>
                <a:cs typeface="Arial"/>
              </a:rPr>
              <a:t>Services</a:t>
            </a:r>
            <a:r>
              <a:rPr lang="en-US" sz="2000" spc="-30" dirty="0">
                <a:latin typeface="Lato"/>
                <a:ea typeface="Lato"/>
                <a:cs typeface="Arial"/>
              </a:rPr>
              <a:t> </a:t>
            </a:r>
            <a:r>
              <a:rPr lang="en-US" sz="2000" dirty="0">
                <a:latin typeface="Lato"/>
                <a:ea typeface="Lato"/>
                <a:cs typeface="Arial"/>
              </a:rPr>
              <a:t>for</a:t>
            </a:r>
            <a:r>
              <a:rPr lang="en-US" sz="2000" spc="-15" dirty="0">
                <a:latin typeface="Lato"/>
                <a:ea typeface="Lato"/>
                <a:cs typeface="Arial"/>
              </a:rPr>
              <a:t> </a:t>
            </a:r>
            <a:r>
              <a:rPr lang="en-US" sz="2000" dirty="0">
                <a:latin typeface="Lato"/>
                <a:ea typeface="Lato"/>
                <a:cs typeface="Arial"/>
              </a:rPr>
              <a:t>children</a:t>
            </a:r>
            <a:r>
              <a:rPr lang="en-US" sz="2000" spc="-30" dirty="0">
                <a:latin typeface="Lato"/>
                <a:ea typeface="Lato"/>
                <a:cs typeface="Arial"/>
              </a:rPr>
              <a:t> ages </a:t>
            </a:r>
            <a:r>
              <a:rPr lang="en-US" sz="2000" dirty="0">
                <a:latin typeface="Lato"/>
                <a:ea typeface="Lato"/>
                <a:cs typeface="Arial"/>
              </a:rPr>
              <a:t>6 months</a:t>
            </a:r>
            <a:r>
              <a:rPr lang="en-US" sz="2000" spc="-40" dirty="0">
                <a:latin typeface="Lato"/>
                <a:ea typeface="Lato"/>
                <a:cs typeface="Arial"/>
              </a:rPr>
              <a:t> </a:t>
            </a:r>
            <a:r>
              <a:rPr lang="en-US" sz="2000" dirty="0">
                <a:latin typeface="Lato"/>
                <a:ea typeface="Lato"/>
                <a:cs typeface="Arial"/>
              </a:rPr>
              <a:t>to</a:t>
            </a:r>
            <a:r>
              <a:rPr lang="en-US" sz="2000" spc="-10" dirty="0">
                <a:latin typeface="Lato"/>
                <a:ea typeface="Lato"/>
                <a:cs typeface="Arial"/>
              </a:rPr>
              <a:t> </a:t>
            </a:r>
            <a:r>
              <a:rPr lang="en-US" sz="2000" dirty="0">
                <a:latin typeface="Lato"/>
                <a:ea typeface="Lato"/>
                <a:cs typeface="Arial"/>
              </a:rPr>
              <a:t>5</a:t>
            </a:r>
            <a:r>
              <a:rPr lang="en-US" sz="2000" spc="-15" dirty="0">
                <a:latin typeface="Lato"/>
                <a:ea typeface="Lato"/>
                <a:cs typeface="Arial"/>
              </a:rPr>
              <a:t> </a:t>
            </a:r>
            <a:r>
              <a:rPr lang="en-US" sz="2000" spc="5" dirty="0">
                <a:latin typeface="Lato"/>
                <a:ea typeface="Lato"/>
                <a:cs typeface="Arial"/>
              </a:rPr>
              <a:t>years.</a:t>
            </a:r>
          </a:p>
          <a:p>
            <a:pPr marL="812800" marR="5080" lvl="1" indent="-342900">
              <a:lnSpc>
                <a:spcPts val="1820"/>
              </a:lnSpc>
              <a:spcBef>
                <a:spcPts val="540"/>
              </a:spcBef>
              <a:buFont typeface="Arial" panose="020B0604020202020204" pitchFamily="34" charset="0"/>
              <a:buChar char="•"/>
              <a:tabLst>
                <a:tab pos="354965" algn="l"/>
              </a:tabLst>
            </a:pPr>
            <a:r>
              <a:rPr lang="en-US" sz="2000" spc="5" dirty="0">
                <a:latin typeface="Lato"/>
                <a:ea typeface="Lato"/>
                <a:cs typeface="Arial"/>
              </a:rPr>
              <a:t>2 Licenses – Infant and Preschool</a:t>
            </a:r>
          </a:p>
          <a:p>
            <a:pPr marL="812800" marR="5080" lvl="1" indent="-342900">
              <a:lnSpc>
                <a:spcPts val="1820"/>
              </a:lnSpc>
              <a:spcBef>
                <a:spcPts val="540"/>
              </a:spcBef>
              <a:buFont typeface="Arial" panose="020B0604020202020204" pitchFamily="34" charset="0"/>
              <a:buChar char="•"/>
              <a:tabLst>
                <a:tab pos="354965" algn="l"/>
              </a:tabLst>
            </a:pPr>
            <a:r>
              <a:rPr lang="en-US" sz="2000" spc="5" dirty="0">
                <a:latin typeface="Lato"/>
                <a:ea typeface="Lato"/>
                <a:cs typeface="Arial"/>
              </a:rPr>
              <a:t>We serve 96 children daily.</a:t>
            </a:r>
          </a:p>
          <a:p>
            <a:pPr marL="469900" marR="5080" lvl="1">
              <a:lnSpc>
                <a:spcPts val="1820"/>
              </a:lnSpc>
              <a:spcBef>
                <a:spcPts val="540"/>
              </a:spcBef>
              <a:tabLst>
                <a:tab pos="354965" algn="l"/>
              </a:tabLst>
            </a:pPr>
            <a:endParaRPr lang="en-US" sz="2000" spc="5" dirty="0">
              <a:latin typeface="Lato" panose="020F0502020204030203" pitchFamily="34" charset="0"/>
              <a:ea typeface="Lato"/>
              <a:cs typeface="Arial"/>
            </a:endParaRPr>
          </a:p>
          <a:p>
            <a:pPr marL="298450" marR="5080" indent="-285750">
              <a:lnSpc>
                <a:spcPts val="1820"/>
              </a:lnSpc>
              <a:spcBef>
                <a:spcPts val="540"/>
              </a:spcBef>
              <a:buFont typeface="Arial" panose="020B0604020202020204" pitchFamily="34" charset="0"/>
              <a:buChar char="•"/>
              <a:tabLst>
                <a:tab pos="354965" algn="l"/>
              </a:tabLst>
            </a:pPr>
            <a:r>
              <a:rPr lang="en-US" sz="2000" spc="-10" dirty="0">
                <a:latin typeface="Lato"/>
                <a:ea typeface="Lato"/>
                <a:cs typeface="Lato"/>
              </a:rPr>
              <a:t>We m</a:t>
            </a:r>
            <a:r>
              <a:rPr sz="2000" spc="-10" dirty="0">
                <a:latin typeface="Lato"/>
                <a:ea typeface="Lato"/>
                <a:cs typeface="Lato"/>
              </a:rPr>
              <a:t>oved to</a:t>
            </a:r>
            <a:r>
              <a:rPr lang="en-US" sz="2000" spc="-10" dirty="0">
                <a:latin typeface="Lato"/>
                <a:ea typeface="Lato"/>
                <a:cs typeface="Lato"/>
              </a:rPr>
              <a:t> our</a:t>
            </a:r>
            <a:r>
              <a:rPr sz="2000" spc="-10" dirty="0">
                <a:latin typeface="Lato"/>
                <a:ea typeface="Lato"/>
                <a:cs typeface="Lato"/>
              </a:rPr>
              <a:t> present</a:t>
            </a:r>
            <a:r>
              <a:rPr lang="en-US" sz="2000" spc="-10" dirty="0">
                <a:latin typeface="Lato"/>
                <a:ea typeface="Lato"/>
                <a:cs typeface="Lato"/>
              </a:rPr>
              <a:t> </a:t>
            </a:r>
            <a:r>
              <a:rPr sz="2000" spc="-10" dirty="0">
                <a:latin typeface="Lato"/>
                <a:ea typeface="Lato"/>
                <a:cs typeface="Lato"/>
              </a:rPr>
              <a:t> location in 1984 when</a:t>
            </a:r>
            <a:r>
              <a:rPr lang="en-US" sz="2000" spc="-10" dirty="0">
                <a:latin typeface="Lato"/>
                <a:ea typeface="Lato"/>
                <a:cs typeface="Lato"/>
              </a:rPr>
              <a:t> </a:t>
            </a:r>
            <a:r>
              <a:rPr sz="2000" spc="-10" dirty="0">
                <a:latin typeface="Lato"/>
                <a:ea typeface="Lato"/>
                <a:cs typeface="Lato"/>
              </a:rPr>
              <a:t> we received a large</a:t>
            </a:r>
            <a:r>
              <a:rPr lang="en-US" sz="2000" spc="-10" dirty="0">
                <a:latin typeface="Lato"/>
                <a:ea typeface="Lato"/>
                <a:cs typeface="Lato"/>
              </a:rPr>
              <a:t> </a:t>
            </a:r>
            <a:r>
              <a:rPr sz="2000" spc="-10" dirty="0">
                <a:latin typeface="Lato"/>
                <a:ea typeface="Lato"/>
                <a:cs typeface="Lato"/>
              </a:rPr>
              <a:t> donation from</a:t>
            </a:r>
            <a:r>
              <a:rPr lang="en-US" sz="2000" spc="-10" dirty="0">
                <a:latin typeface="Lato"/>
                <a:ea typeface="Lato"/>
                <a:cs typeface="Lato"/>
              </a:rPr>
              <a:t> </a:t>
            </a:r>
            <a:r>
              <a:rPr sz="2000" spc="-10" dirty="0">
                <a:latin typeface="Lato"/>
                <a:ea typeface="Lato"/>
                <a:cs typeface="Lato"/>
              </a:rPr>
              <a:t> philanthropist, Anna Bing</a:t>
            </a:r>
            <a:r>
              <a:rPr lang="en-US" sz="2000" spc="-10" dirty="0">
                <a:latin typeface="Lato"/>
                <a:ea typeface="Lato"/>
                <a:cs typeface="Lato"/>
              </a:rPr>
              <a:t> </a:t>
            </a:r>
            <a:r>
              <a:rPr sz="2000" spc="-10" dirty="0">
                <a:latin typeface="Lato"/>
                <a:ea typeface="Lato"/>
                <a:cs typeface="Lato"/>
              </a:rPr>
              <a:t> Arnold.</a:t>
            </a:r>
            <a:endParaRPr lang="en-US" sz="2000" spc="-10" dirty="0">
              <a:latin typeface="Lato"/>
              <a:ea typeface="Lato"/>
              <a:cs typeface="Lato"/>
            </a:endParaRPr>
          </a:p>
          <a:p>
            <a:pPr marL="355600" marR="5080" indent="-342900">
              <a:lnSpc>
                <a:spcPts val="1820"/>
              </a:lnSpc>
              <a:spcBef>
                <a:spcPts val="540"/>
              </a:spcBef>
              <a:buFont typeface="Arial" panose="020B0604020202020204" pitchFamily="34" charset="0"/>
              <a:buChar char="•"/>
              <a:tabLst>
                <a:tab pos="354965" algn="l"/>
              </a:tabLst>
            </a:pPr>
            <a:endParaRPr sz="2000" spc="-10" dirty="0">
              <a:latin typeface="Lato" panose="020F0502020204030203" pitchFamily="34" charset="0"/>
              <a:ea typeface="Lato"/>
              <a:cs typeface="Lato"/>
            </a:endParaRPr>
          </a:p>
          <a:p>
            <a:pPr marL="355600" marR="5080" indent="-342900">
              <a:lnSpc>
                <a:spcPts val="1820"/>
              </a:lnSpc>
              <a:spcBef>
                <a:spcPts val="540"/>
              </a:spcBef>
              <a:buFont typeface="Arial" panose="020B0604020202020204" pitchFamily="34" charset="0"/>
              <a:buChar char="•"/>
              <a:tabLst>
                <a:tab pos="354965" algn="l"/>
              </a:tabLst>
            </a:pPr>
            <a:r>
              <a:rPr lang="en-US" sz="2000" spc="-10" dirty="0">
                <a:latin typeface="Lato"/>
                <a:ea typeface="Lato"/>
                <a:cs typeface="Lato"/>
              </a:rPr>
              <a:t>In </a:t>
            </a:r>
            <a:r>
              <a:rPr sz="2000" spc="-10" dirty="0">
                <a:latin typeface="Lato"/>
                <a:ea typeface="Lato"/>
                <a:cs typeface="Lato"/>
              </a:rPr>
              <a:t>2003</a:t>
            </a:r>
            <a:r>
              <a:rPr lang="en-US" sz="2000" spc="-10" dirty="0">
                <a:latin typeface="Lato"/>
                <a:ea typeface="Lato"/>
                <a:cs typeface="Lato"/>
              </a:rPr>
              <a:t>, we opened our </a:t>
            </a:r>
            <a:r>
              <a:rPr sz="2000" spc="-10" dirty="0">
                <a:latin typeface="Lato"/>
                <a:ea typeface="Lato"/>
                <a:cs typeface="Lato"/>
              </a:rPr>
              <a:t>Infant/ Toddler Center</a:t>
            </a:r>
            <a:r>
              <a:rPr lang="en-US" sz="2000" spc="-10" dirty="0">
                <a:latin typeface="Lato"/>
                <a:ea typeface="Lato"/>
                <a:cs typeface="Lato"/>
              </a:rPr>
              <a:t> after another large donation.</a:t>
            </a:r>
          </a:p>
          <a:p>
            <a:pPr marL="355600" marR="5080" indent="-342900">
              <a:lnSpc>
                <a:spcPts val="1820"/>
              </a:lnSpc>
              <a:spcBef>
                <a:spcPts val="540"/>
              </a:spcBef>
              <a:buFont typeface="Arial" panose="020B0604020202020204" pitchFamily="34" charset="0"/>
              <a:buChar char="•"/>
              <a:tabLst>
                <a:tab pos="354965" algn="l"/>
              </a:tabLst>
            </a:pPr>
            <a:endParaRPr sz="2000" spc="-10" dirty="0">
              <a:latin typeface="Lato" panose="020F0502020204030203" pitchFamily="34" charset="0"/>
              <a:ea typeface="Lato"/>
              <a:cs typeface="Lato"/>
            </a:endParaRPr>
          </a:p>
          <a:p>
            <a:pPr marL="355600" marR="5080" indent="-342900">
              <a:lnSpc>
                <a:spcPts val="1820"/>
              </a:lnSpc>
              <a:spcBef>
                <a:spcPts val="540"/>
              </a:spcBef>
              <a:buFont typeface="Arial" panose="020B0604020202020204" pitchFamily="34" charset="0"/>
              <a:buChar char="•"/>
              <a:tabLst>
                <a:tab pos="354965" algn="l"/>
              </a:tabLst>
            </a:pPr>
            <a:r>
              <a:rPr lang="en-US" sz="2000" spc="-10" dirty="0">
                <a:latin typeface="Lato"/>
                <a:ea typeface="Lato"/>
                <a:cs typeface="Lato"/>
              </a:rPr>
              <a:t>In addition to some parent fees, t</a:t>
            </a:r>
            <a:r>
              <a:rPr sz="2000" spc="-10" dirty="0">
                <a:latin typeface="Lato"/>
                <a:ea typeface="Lato"/>
                <a:cs typeface="Lato"/>
              </a:rPr>
              <a:t>he Center receives</a:t>
            </a:r>
            <a:r>
              <a:rPr lang="en-US" sz="2000" spc="-10" dirty="0">
                <a:latin typeface="Lato"/>
                <a:ea typeface="Lato"/>
                <a:cs typeface="Lato"/>
              </a:rPr>
              <a:t> </a:t>
            </a:r>
            <a:r>
              <a:rPr sz="2000" spc="-10" dirty="0">
                <a:latin typeface="Lato"/>
                <a:ea typeface="Lato"/>
                <a:cs typeface="Lato"/>
              </a:rPr>
              <a:t> support funding from ASI,</a:t>
            </a:r>
            <a:r>
              <a:rPr lang="en-US" sz="2000" spc="-10" dirty="0">
                <a:latin typeface="Lato"/>
                <a:ea typeface="Lato"/>
                <a:cs typeface="Lato"/>
              </a:rPr>
              <a:t> </a:t>
            </a:r>
            <a:r>
              <a:rPr sz="2000" spc="-10" dirty="0">
                <a:latin typeface="Lato"/>
                <a:ea typeface="Lato"/>
                <a:cs typeface="Lato"/>
              </a:rPr>
              <a:t> C</a:t>
            </a:r>
            <a:r>
              <a:rPr lang="en-US" sz="2000" spc="-10" dirty="0">
                <a:latin typeface="Lato"/>
                <a:ea typeface="Lato"/>
                <a:cs typeface="Lato"/>
              </a:rPr>
              <a:t>A</a:t>
            </a:r>
            <a:r>
              <a:rPr sz="2000" spc="-10" dirty="0">
                <a:latin typeface="Lato"/>
                <a:ea typeface="Lato"/>
                <a:cs typeface="Lato"/>
              </a:rPr>
              <a:t> Dept</a:t>
            </a:r>
            <a:r>
              <a:rPr lang="en-US" sz="2000" spc="-10" dirty="0">
                <a:latin typeface="Lato"/>
                <a:ea typeface="Lato"/>
                <a:cs typeface="Lato"/>
              </a:rPr>
              <a:t>.</a:t>
            </a:r>
            <a:r>
              <a:rPr sz="2000" spc="-10" dirty="0">
                <a:latin typeface="Lato"/>
                <a:ea typeface="Lato"/>
                <a:cs typeface="Lato"/>
              </a:rPr>
              <a:t> of Ed, US Dept</a:t>
            </a:r>
            <a:r>
              <a:rPr lang="en-US" sz="2000" spc="-10" dirty="0">
                <a:latin typeface="Lato"/>
                <a:ea typeface="Lato"/>
                <a:cs typeface="Lato"/>
              </a:rPr>
              <a:t>. </a:t>
            </a:r>
            <a:r>
              <a:rPr sz="2000" spc="-10" dirty="0">
                <a:latin typeface="Lato"/>
                <a:ea typeface="Lato"/>
                <a:cs typeface="Lato"/>
              </a:rPr>
              <a:t> of Ed.</a:t>
            </a:r>
            <a:r>
              <a:rPr lang="en-US" sz="2000" spc="-10" dirty="0">
                <a:latin typeface="Lato"/>
                <a:ea typeface="Lato"/>
                <a:cs typeface="Lato"/>
              </a:rPr>
              <a:t> </a:t>
            </a:r>
            <a:endParaRPr sz="2000" spc="-10" dirty="0">
              <a:latin typeface="Lato" panose="020F0502020204030203" pitchFamily="34" charset="0"/>
              <a:ea typeface="Lato"/>
              <a:cs typeface="Lato"/>
            </a:endParaRPr>
          </a:p>
        </p:txBody>
      </p:sp>
      <p:pic>
        <p:nvPicPr>
          <p:cNvPr id="7" name="object 7"/>
          <p:cNvPicPr/>
          <p:nvPr/>
        </p:nvPicPr>
        <p:blipFill>
          <a:blip r:embed="rId2" cstate="print"/>
          <a:stretch>
            <a:fillRect/>
          </a:stretch>
        </p:blipFill>
        <p:spPr>
          <a:xfrm>
            <a:off x="7461956" y="211667"/>
            <a:ext cx="1406652" cy="12115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8367" y="687965"/>
            <a:ext cx="5875833" cy="629018"/>
          </a:xfrm>
          <a:prstGeom prst="rect">
            <a:avLst/>
          </a:prstGeom>
        </p:spPr>
        <p:txBody>
          <a:bodyPr vert="horz" wrap="square" lIns="0" tIns="13335" rIns="0" bIns="0" rtlCol="0">
            <a:spAutoFit/>
          </a:bodyPr>
          <a:lstStyle/>
          <a:p>
            <a:pPr marL="12700" algn="ctr">
              <a:lnSpc>
                <a:spcPct val="100000"/>
              </a:lnSpc>
              <a:spcBef>
                <a:spcPts val="105"/>
              </a:spcBef>
            </a:pPr>
            <a:r>
              <a:rPr b="1" dirty="0">
                <a:solidFill>
                  <a:srgbClr val="404040"/>
                </a:solidFill>
                <a:latin typeface="Lato" panose="020F0502020204030203" pitchFamily="34" charset="0"/>
              </a:rPr>
              <a:t>Children's Center</a:t>
            </a:r>
            <a:r>
              <a:rPr b="1" spc="-90" dirty="0">
                <a:solidFill>
                  <a:srgbClr val="404040"/>
                </a:solidFill>
                <a:latin typeface="Lato" panose="020F0502020204030203" pitchFamily="34" charset="0"/>
              </a:rPr>
              <a:t> </a:t>
            </a:r>
            <a:r>
              <a:rPr b="1" spc="-5" dirty="0">
                <a:solidFill>
                  <a:srgbClr val="404040"/>
                </a:solidFill>
                <a:latin typeface="Lato" panose="020F0502020204030203" pitchFamily="34" charset="0"/>
              </a:rPr>
              <a:t>Staff</a:t>
            </a:r>
            <a:endParaRPr b="1" dirty="0">
              <a:latin typeface="Lato" panose="020F0502020204030203" pitchFamily="34" charset="0"/>
            </a:endParaRPr>
          </a:p>
        </p:txBody>
      </p:sp>
      <p:sp>
        <p:nvSpPr>
          <p:cNvPr id="3" name="object 3"/>
          <p:cNvSpPr txBox="1"/>
          <p:nvPr/>
        </p:nvSpPr>
        <p:spPr>
          <a:xfrm>
            <a:off x="836167" y="1450709"/>
            <a:ext cx="7102475" cy="4174989"/>
          </a:xfrm>
          <a:prstGeom prst="rect">
            <a:avLst/>
          </a:prstGeom>
        </p:spPr>
        <p:txBody>
          <a:bodyPr vert="horz" wrap="square" lIns="0" tIns="88900" rIns="0" bIns="0" rtlCol="0" anchor="t">
            <a:spAutoFit/>
          </a:bodyPr>
          <a:lstStyle/>
          <a:p>
            <a:pPr marL="298450" indent="-285750">
              <a:spcBef>
                <a:spcPts val="700"/>
              </a:spcBef>
              <a:buFont typeface="Arial" panose="020B0604020202020204" pitchFamily="34" charset="0"/>
              <a:buChar char="•"/>
              <a:tabLst>
                <a:tab pos="354965" algn="l"/>
                <a:tab pos="1665605" algn="l"/>
              </a:tabLst>
            </a:pPr>
            <a:r>
              <a:rPr b="1" dirty="0">
                <a:latin typeface="Lato"/>
                <a:ea typeface="Lato"/>
                <a:cs typeface="Verdana"/>
              </a:rPr>
              <a:t>Director</a:t>
            </a:r>
            <a:r>
              <a:rPr dirty="0">
                <a:latin typeface="Lato"/>
                <a:ea typeface="Lato"/>
                <a:cs typeface="Verdana"/>
              </a:rPr>
              <a:t>:</a:t>
            </a:r>
            <a:r>
              <a:rPr lang="en-US" dirty="0">
                <a:latin typeface="Lato"/>
                <a:ea typeface="Lato"/>
                <a:cs typeface="Verdana"/>
              </a:rPr>
              <a:t> James Goodrich, M.A.</a:t>
            </a:r>
            <a:endParaRPr lang="en-US" spc="-10" dirty="0">
              <a:latin typeface="Lato"/>
              <a:ea typeface="Lato"/>
              <a:cs typeface="Verdana"/>
            </a:endParaRPr>
          </a:p>
          <a:p>
            <a:pPr marL="298450" indent="-285750">
              <a:spcBef>
                <a:spcPts val="700"/>
              </a:spcBef>
              <a:buFont typeface="Arial" panose="020B0604020202020204" pitchFamily="34" charset="0"/>
              <a:buChar char="•"/>
              <a:tabLst>
                <a:tab pos="354965" algn="l"/>
                <a:tab pos="1665605" algn="l"/>
              </a:tabLst>
            </a:pPr>
            <a:r>
              <a:rPr b="1" spc="-5" dirty="0">
                <a:latin typeface="Lato"/>
                <a:ea typeface="Lato"/>
                <a:cs typeface="Verdana"/>
              </a:rPr>
              <a:t>Office</a:t>
            </a:r>
            <a:r>
              <a:rPr b="1" spc="15" dirty="0">
                <a:latin typeface="Lato"/>
                <a:ea typeface="Lato"/>
                <a:cs typeface="Verdana"/>
              </a:rPr>
              <a:t> </a:t>
            </a:r>
            <a:r>
              <a:rPr b="1" dirty="0">
                <a:latin typeface="Lato"/>
                <a:ea typeface="Lato"/>
                <a:cs typeface="Verdana"/>
              </a:rPr>
              <a:t>Manager:</a:t>
            </a:r>
            <a:r>
              <a:rPr lang="en-US" b="1" dirty="0">
                <a:latin typeface="Lato"/>
                <a:ea typeface="Lato"/>
                <a:cs typeface="Verdana"/>
              </a:rPr>
              <a:t> </a:t>
            </a:r>
            <a:r>
              <a:rPr dirty="0">
                <a:latin typeface="Lato"/>
                <a:ea typeface="Lato"/>
                <a:cs typeface="Verdana"/>
              </a:rPr>
              <a:t>Diana</a:t>
            </a:r>
            <a:r>
              <a:rPr spc="-40" dirty="0">
                <a:latin typeface="Lato"/>
                <a:ea typeface="Lato"/>
                <a:cs typeface="Verdana"/>
              </a:rPr>
              <a:t> </a:t>
            </a:r>
            <a:r>
              <a:rPr spc="-10" dirty="0">
                <a:latin typeface="Lato"/>
                <a:ea typeface="Lato"/>
                <a:cs typeface="Verdana"/>
              </a:rPr>
              <a:t>Hechavarria</a:t>
            </a:r>
            <a:r>
              <a:rPr lang="en-US" spc="-10" dirty="0">
                <a:latin typeface="Lato"/>
                <a:ea typeface="Lato"/>
                <a:cs typeface="Verdana"/>
              </a:rPr>
              <a:t>, B.A.</a:t>
            </a:r>
            <a:endParaRPr spc="-10" dirty="0">
              <a:latin typeface="Lato"/>
              <a:ea typeface="Lato"/>
              <a:cs typeface="Verdana"/>
            </a:endParaRPr>
          </a:p>
          <a:p>
            <a:pPr marL="298450" indent="-285750">
              <a:spcBef>
                <a:spcPts val="700"/>
              </a:spcBef>
              <a:buFont typeface="Arial" panose="020B0604020202020204" pitchFamily="34" charset="0"/>
              <a:buChar char="•"/>
              <a:tabLst>
                <a:tab pos="354965" algn="l"/>
                <a:tab pos="3601720" algn="l"/>
              </a:tabLst>
            </a:pPr>
            <a:r>
              <a:rPr lang="en-US" b="1" spc="-10" dirty="0">
                <a:latin typeface="Lato"/>
                <a:ea typeface="Lato"/>
                <a:cs typeface="Verdana"/>
              </a:rPr>
              <a:t>Preschool Program Coordinator:</a:t>
            </a:r>
            <a:r>
              <a:rPr lang="en-US" spc="-10" dirty="0">
                <a:latin typeface="Lato"/>
                <a:ea typeface="Lato"/>
                <a:cs typeface="Verdana"/>
              </a:rPr>
              <a:t> Vanessa Perez, M.A.</a:t>
            </a:r>
          </a:p>
          <a:p>
            <a:pPr marL="298450" indent="-285750">
              <a:spcBef>
                <a:spcPts val="700"/>
              </a:spcBef>
              <a:buFont typeface="Arial" panose="020B0604020202020204" pitchFamily="34" charset="0"/>
              <a:buChar char="•"/>
              <a:tabLst>
                <a:tab pos="354965" algn="l"/>
                <a:tab pos="3601720" algn="l"/>
              </a:tabLst>
            </a:pPr>
            <a:r>
              <a:rPr lang="en-US" b="1" spc="-10" dirty="0">
                <a:latin typeface="Lato"/>
                <a:ea typeface="Lato"/>
                <a:cs typeface="Verdana"/>
              </a:rPr>
              <a:t>Infant/Toddler Program Coordinator: </a:t>
            </a:r>
            <a:r>
              <a:rPr lang="en-US" spc="-10" dirty="0">
                <a:latin typeface="Lato"/>
                <a:ea typeface="Lato"/>
                <a:cs typeface="Verdana"/>
              </a:rPr>
              <a:t>Katia Barone, M.A.</a:t>
            </a:r>
          </a:p>
          <a:p>
            <a:pPr marL="298450" indent="-285750">
              <a:spcBef>
                <a:spcPts val="700"/>
              </a:spcBef>
              <a:buFont typeface="Arial" panose="020B0604020202020204" pitchFamily="34" charset="0"/>
              <a:buChar char="•"/>
              <a:tabLst>
                <a:tab pos="354965" algn="l"/>
                <a:tab pos="3601720" algn="l"/>
              </a:tabLst>
            </a:pPr>
            <a:r>
              <a:rPr lang="en-US" b="1" spc="-10" dirty="0">
                <a:latin typeface="Lato"/>
                <a:ea typeface="Lato"/>
                <a:cs typeface="Verdana"/>
              </a:rPr>
              <a:t>Education Specialist:  </a:t>
            </a:r>
            <a:r>
              <a:rPr lang="en-US" spc="-10" dirty="0">
                <a:latin typeface="Lato"/>
                <a:ea typeface="Lato"/>
                <a:cs typeface="Verdana"/>
              </a:rPr>
              <a:t>Janaina Maudonnet, Ph.D.</a:t>
            </a:r>
          </a:p>
          <a:p>
            <a:pPr marL="298450" indent="-285750">
              <a:spcBef>
                <a:spcPts val="600"/>
              </a:spcBef>
              <a:buFont typeface="Arial" panose="020B0604020202020204" pitchFamily="34" charset="0"/>
              <a:buChar char="•"/>
              <a:tabLst>
                <a:tab pos="354965" algn="l"/>
                <a:tab pos="3601720" algn="l"/>
              </a:tabLst>
            </a:pPr>
            <a:r>
              <a:rPr b="1" dirty="0">
                <a:latin typeface="Lato"/>
                <a:ea typeface="Lato"/>
                <a:cs typeface="Verdana"/>
              </a:rPr>
              <a:t>Food Program</a:t>
            </a:r>
            <a:r>
              <a:rPr b="1" spc="10" dirty="0">
                <a:latin typeface="Lato"/>
                <a:ea typeface="Lato"/>
                <a:cs typeface="Verdana"/>
              </a:rPr>
              <a:t> </a:t>
            </a:r>
            <a:r>
              <a:rPr lang="en-US" b="1" dirty="0">
                <a:latin typeface="Lato"/>
                <a:ea typeface="Lato"/>
                <a:cs typeface="Verdana"/>
              </a:rPr>
              <a:t>Coordinator: </a:t>
            </a:r>
            <a:r>
              <a:rPr lang="en-US" dirty="0">
                <a:latin typeface="Lato"/>
                <a:ea typeface="Lato"/>
                <a:cs typeface="Verdana"/>
              </a:rPr>
              <a:t>Santos Diaz</a:t>
            </a:r>
            <a:endParaRPr dirty="0">
              <a:latin typeface="Lato"/>
              <a:ea typeface="Lato"/>
              <a:cs typeface="Verdana"/>
            </a:endParaRPr>
          </a:p>
          <a:p>
            <a:pPr marL="298450" indent="-285750">
              <a:spcBef>
                <a:spcPts val="600"/>
              </a:spcBef>
              <a:buFont typeface="Arial" panose="020B0604020202020204" pitchFamily="34" charset="0"/>
              <a:buChar char="•"/>
              <a:tabLst>
                <a:tab pos="354965" algn="l"/>
              </a:tabLst>
            </a:pPr>
            <a:r>
              <a:rPr b="1" spc="-5" dirty="0">
                <a:latin typeface="Lato"/>
                <a:ea typeface="Lato"/>
                <a:cs typeface="Verdana"/>
              </a:rPr>
              <a:t>Admin.</a:t>
            </a:r>
            <a:r>
              <a:rPr b="1" spc="-15" dirty="0">
                <a:latin typeface="Lato"/>
                <a:ea typeface="Lato"/>
                <a:cs typeface="Verdana"/>
              </a:rPr>
              <a:t> </a:t>
            </a:r>
            <a:r>
              <a:rPr b="1" spc="-10" dirty="0">
                <a:latin typeface="Lato"/>
                <a:ea typeface="Lato"/>
                <a:cs typeface="Verdana"/>
              </a:rPr>
              <a:t>Assistant</a:t>
            </a:r>
            <a:r>
              <a:rPr lang="en-US" b="1" spc="-10" dirty="0">
                <a:latin typeface="Lato"/>
                <a:ea typeface="Lato"/>
                <a:cs typeface="Verdana"/>
              </a:rPr>
              <a:t> </a:t>
            </a:r>
            <a:r>
              <a:rPr b="1" spc="-10" dirty="0">
                <a:latin typeface="Lato"/>
                <a:ea typeface="Lato"/>
                <a:cs typeface="Verdana"/>
              </a:rPr>
              <a:t>:</a:t>
            </a:r>
            <a:r>
              <a:rPr b="1" spc="-5" dirty="0">
                <a:latin typeface="Lato"/>
                <a:ea typeface="Lato"/>
                <a:cs typeface="Verdana"/>
              </a:rPr>
              <a:t> </a:t>
            </a:r>
            <a:r>
              <a:rPr lang="en-US" spc="-15" dirty="0">
                <a:latin typeface="Lato"/>
                <a:ea typeface="Lato"/>
                <a:cs typeface="Verdana"/>
              </a:rPr>
              <a:t>Larissa Didyk</a:t>
            </a:r>
            <a:endParaRPr dirty="0">
              <a:latin typeface="Lato"/>
              <a:ea typeface="Lato"/>
              <a:cs typeface="Verdana"/>
            </a:endParaRPr>
          </a:p>
          <a:p>
            <a:pPr marL="298450" indent="-285750">
              <a:spcBef>
                <a:spcPts val="600"/>
              </a:spcBef>
              <a:buFont typeface="Arial" panose="020B0604020202020204" pitchFamily="34" charset="0"/>
              <a:buChar char="•"/>
              <a:tabLst>
                <a:tab pos="354965" algn="l"/>
              </a:tabLst>
            </a:pPr>
            <a:r>
              <a:rPr b="1" spc="-5" dirty="0">
                <a:latin typeface="Lato"/>
                <a:ea typeface="Lato"/>
                <a:cs typeface="Verdana"/>
              </a:rPr>
              <a:t>Full-time</a:t>
            </a:r>
            <a:r>
              <a:rPr lang="en-US" b="1" dirty="0">
                <a:latin typeface="Lato"/>
                <a:ea typeface="Lato"/>
                <a:cs typeface="Verdana"/>
              </a:rPr>
              <a:t> credentialed </a:t>
            </a:r>
            <a:r>
              <a:rPr lang="en-US" b="1" spc="-5" dirty="0">
                <a:latin typeface="Lato"/>
                <a:ea typeface="Lato"/>
                <a:cs typeface="Verdana"/>
              </a:rPr>
              <a:t>teachers</a:t>
            </a:r>
            <a:r>
              <a:rPr lang="en-US" b="1" spc="15" dirty="0">
                <a:latin typeface="Lato"/>
                <a:ea typeface="Lato"/>
                <a:cs typeface="Verdana"/>
              </a:rPr>
              <a:t>: </a:t>
            </a:r>
            <a:r>
              <a:rPr lang="en-US" spc="15" dirty="0">
                <a:latin typeface="Lato"/>
                <a:ea typeface="Lato"/>
                <a:cs typeface="Verdana"/>
              </a:rPr>
              <a:t>14 currently </a:t>
            </a:r>
            <a:endParaRPr lang="en-US" dirty="0">
              <a:latin typeface="Lato"/>
              <a:ea typeface="Lato"/>
              <a:cs typeface="Verdana"/>
            </a:endParaRPr>
          </a:p>
          <a:p>
            <a:pPr marL="298450" indent="-285750">
              <a:spcBef>
                <a:spcPts val="600"/>
              </a:spcBef>
              <a:buFont typeface="Arial" panose="020B0604020202020204" pitchFamily="34" charset="0"/>
              <a:buChar char="•"/>
              <a:tabLst>
                <a:tab pos="354965" algn="l"/>
              </a:tabLst>
            </a:pPr>
            <a:r>
              <a:rPr b="1" spc="-5" dirty="0">
                <a:latin typeface="Lato"/>
                <a:ea typeface="Lato"/>
                <a:cs typeface="Verdana"/>
              </a:rPr>
              <a:t>Part-time</a:t>
            </a:r>
            <a:r>
              <a:rPr b="1" spc="10" dirty="0">
                <a:latin typeface="Lato"/>
                <a:ea typeface="Lato"/>
                <a:cs typeface="Verdana"/>
              </a:rPr>
              <a:t> </a:t>
            </a:r>
            <a:r>
              <a:rPr lang="en-US" b="1" spc="-5" dirty="0">
                <a:latin typeface="Lato"/>
                <a:ea typeface="Lato"/>
                <a:cs typeface="Verdana"/>
              </a:rPr>
              <a:t>Teacher Assistants</a:t>
            </a:r>
            <a:r>
              <a:rPr spc="-5" dirty="0">
                <a:latin typeface="Lato"/>
                <a:ea typeface="Lato"/>
                <a:cs typeface="Verdana"/>
              </a:rPr>
              <a:t>:</a:t>
            </a:r>
            <a:r>
              <a:rPr lang="en-US" spc="15" dirty="0">
                <a:latin typeface="Lato"/>
                <a:ea typeface="Lato"/>
                <a:cs typeface="Verdana"/>
              </a:rPr>
              <a:t> 35 currently</a:t>
            </a:r>
            <a:endParaRPr lang="en-US" dirty="0">
              <a:latin typeface="Lato"/>
              <a:ea typeface="Lato"/>
              <a:cs typeface="Verdana"/>
            </a:endParaRPr>
          </a:p>
          <a:p>
            <a:pPr marL="298450" indent="-285750">
              <a:spcBef>
                <a:spcPts val="600"/>
              </a:spcBef>
              <a:buFont typeface="Arial" panose="020B0604020202020204" pitchFamily="34" charset="0"/>
              <a:buChar char="•"/>
              <a:tabLst>
                <a:tab pos="354965" algn="l"/>
              </a:tabLst>
            </a:pPr>
            <a:r>
              <a:rPr lang="en-US" spc="-5" dirty="0">
                <a:latin typeface="Lato"/>
                <a:ea typeface="Lato"/>
                <a:cs typeface="Verdana"/>
              </a:rPr>
              <a:t>All staff</a:t>
            </a:r>
            <a:r>
              <a:rPr lang="en-US" dirty="0">
                <a:latin typeface="Lato"/>
                <a:ea typeface="Lato"/>
                <a:cs typeface="Verdana"/>
              </a:rPr>
              <a:t> </a:t>
            </a:r>
            <a:r>
              <a:rPr lang="en-US" spc="-5" dirty="0">
                <a:latin typeface="Lato"/>
                <a:ea typeface="Lato"/>
                <a:cs typeface="Verdana"/>
              </a:rPr>
              <a:t>have</a:t>
            </a:r>
            <a:r>
              <a:rPr lang="en-US" spc="10" dirty="0">
                <a:latin typeface="Lato"/>
                <a:ea typeface="Lato"/>
                <a:cs typeface="Verdana"/>
              </a:rPr>
              <a:t> </a:t>
            </a:r>
            <a:r>
              <a:rPr lang="en-US" spc="-5" dirty="0">
                <a:latin typeface="Lato"/>
                <a:ea typeface="Lato"/>
                <a:cs typeface="Verdana"/>
              </a:rPr>
              <a:t>Criminal/FBI</a:t>
            </a:r>
            <a:r>
              <a:rPr lang="en-US" spc="25" dirty="0">
                <a:latin typeface="Lato"/>
                <a:ea typeface="Lato"/>
                <a:cs typeface="Verdana"/>
              </a:rPr>
              <a:t> </a:t>
            </a:r>
            <a:r>
              <a:rPr lang="en-US" spc="-5" dirty="0">
                <a:latin typeface="Lato"/>
                <a:ea typeface="Lato"/>
                <a:cs typeface="Verdana"/>
              </a:rPr>
              <a:t>background</a:t>
            </a:r>
            <a:r>
              <a:rPr lang="en-US" spc="-10" dirty="0">
                <a:latin typeface="Lato"/>
                <a:ea typeface="Lato"/>
                <a:cs typeface="Verdana"/>
              </a:rPr>
              <a:t> </a:t>
            </a:r>
            <a:r>
              <a:rPr lang="en-US" spc="-5" dirty="0">
                <a:latin typeface="Lato"/>
                <a:ea typeface="Lato"/>
                <a:cs typeface="Verdana"/>
              </a:rPr>
              <a:t>checks</a:t>
            </a:r>
            <a:r>
              <a:rPr lang="en-US" spc="5" dirty="0">
                <a:latin typeface="Lato"/>
                <a:ea typeface="Lato"/>
                <a:cs typeface="Verdana"/>
              </a:rPr>
              <a:t> </a:t>
            </a:r>
            <a:r>
              <a:rPr lang="en-US" dirty="0">
                <a:latin typeface="Lato"/>
                <a:ea typeface="Lato"/>
                <a:cs typeface="Verdana"/>
              </a:rPr>
              <a:t>and </a:t>
            </a:r>
            <a:r>
              <a:rPr lang="en-US" spc="-5" dirty="0">
                <a:latin typeface="Lato"/>
                <a:ea typeface="Lato"/>
                <a:cs typeface="Verdana"/>
              </a:rPr>
              <a:t>clearances</a:t>
            </a:r>
            <a:endParaRPr lang="en-US" dirty="0">
              <a:latin typeface="Lato"/>
              <a:ea typeface="Lato"/>
              <a:cs typeface="Verdana"/>
            </a:endParaRPr>
          </a:p>
          <a:p>
            <a:pPr marL="812800" marR="360680" lvl="1" indent="-342900">
              <a:lnSpc>
                <a:spcPct val="80000"/>
              </a:lnSpc>
              <a:spcBef>
                <a:spcPts val="1030"/>
              </a:spcBef>
              <a:buFont typeface="Arial" panose="020B0604020202020204" pitchFamily="34" charset="0"/>
              <a:buChar char="•"/>
              <a:tabLst>
                <a:tab pos="354965" algn="l"/>
              </a:tabLst>
            </a:pPr>
            <a:r>
              <a:rPr lang="en-US" spc="5" dirty="0">
                <a:latin typeface="Lato"/>
                <a:ea typeface="Lato"/>
                <a:cs typeface="Verdana"/>
              </a:rPr>
              <a:t>All</a:t>
            </a:r>
            <a:r>
              <a:rPr lang="en-US" spc="-5" dirty="0">
                <a:latin typeface="Lato"/>
                <a:ea typeface="Lato"/>
                <a:cs typeface="Verdana"/>
              </a:rPr>
              <a:t> </a:t>
            </a:r>
            <a:r>
              <a:rPr lang="en-US" dirty="0">
                <a:latin typeface="Lato"/>
                <a:ea typeface="Lato"/>
                <a:cs typeface="Verdana"/>
              </a:rPr>
              <a:t>staff</a:t>
            </a:r>
            <a:r>
              <a:rPr lang="en-US" spc="-5" dirty="0">
                <a:latin typeface="Lato"/>
                <a:ea typeface="Lato"/>
                <a:cs typeface="Verdana"/>
              </a:rPr>
              <a:t> participate</a:t>
            </a:r>
            <a:r>
              <a:rPr lang="en-US" dirty="0">
                <a:latin typeface="Lato"/>
                <a:ea typeface="Lato"/>
                <a:cs typeface="Verdana"/>
              </a:rPr>
              <a:t> in ongoing</a:t>
            </a:r>
            <a:r>
              <a:rPr lang="en-US" spc="-10" dirty="0">
                <a:latin typeface="Lato"/>
                <a:ea typeface="Lato"/>
                <a:cs typeface="Verdana"/>
              </a:rPr>
              <a:t> </a:t>
            </a:r>
            <a:r>
              <a:rPr lang="en-US" spc="-5" dirty="0">
                <a:latin typeface="Lato"/>
                <a:ea typeface="Lato"/>
                <a:cs typeface="Verdana"/>
              </a:rPr>
              <a:t>staff</a:t>
            </a:r>
            <a:r>
              <a:rPr lang="en-US" spc="-10" dirty="0">
                <a:latin typeface="Lato"/>
                <a:ea typeface="Lato"/>
                <a:cs typeface="Verdana"/>
              </a:rPr>
              <a:t> </a:t>
            </a:r>
            <a:r>
              <a:rPr lang="en-US" spc="-5" dirty="0">
                <a:latin typeface="Lato"/>
                <a:ea typeface="Lato"/>
                <a:cs typeface="Verdana"/>
              </a:rPr>
              <a:t>development</a:t>
            </a:r>
            <a:r>
              <a:rPr lang="en-US" spc="50" dirty="0">
                <a:latin typeface="Lato"/>
                <a:ea typeface="Lato"/>
                <a:cs typeface="Verdana"/>
              </a:rPr>
              <a:t> </a:t>
            </a:r>
            <a:r>
              <a:rPr lang="en-US" dirty="0">
                <a:latin typeface="Lato"/>
                <a:ea typeface="Lato"/>
                <a:cs typeface="Verdana"/>
              </a:rPr>
              <a:t>and </a:t>
            </a:r>
            <a:r>
              <a:rPr lang="en-US" spc="-620" dirty="0">
                <a:latin typeface="Lato"/>
                <a:ea typeface="Lato"/>
                <a:cs typeface="Verdana"/>
              </a:rPr>
              <a:t> </a:t>
            </a:r>
            <a:r>
              <a:rPr lang="en-US" spc="-5" dirty="0">
                <a:latin typeface="Lato"/>
                <a:ea typeface="Lato"/>
                <a:cs typeface="Verdana"/>
              </a:rPr>
              <a:t>trainings!</a:t>
            </a:r>
            <a:endParaRPr lang="en-US" dirty="0">
              <a:latin typeface="Lato"/>
              <a:ea typeface="Lato"/>
              <a:cs typeface="Verdana"/>
            </a:endParaRPr>
          </a:p>
        </p:txBody>
      </p:sp>
      <p:pic>
        <p:nvPicPr>
          <p:cNvPr id="4" name="object 4"/>
          <p:cNvPicPr/>
          <p:nvPr/>
        </p:nvPicPr>
        <p:blipFill>
          <a:blip r:embed="rId2" cstate="print"/>
          <a:stretch>
            <a:fillRect/>
          </a:stretch>
        </p:blipFill>
        <p:spPr>
          <a:xfrm>
            <a:off x="7419622" y="239889"/>
            <a:ext cx="1406652" cy="12115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218" y="635514"/>
            <a:ext cx="7104380" cy="629018"/>
          </a:xfrm>
          <a:prstGeom prst="rect">
            <a:avLst/>
          </a:prstGeom>
        </p:spPr>
        <p:txBody>
          <a:bodyPr vert="horz" wrap="square" lIns="0" tIns="13335" rIns="0" bIns="0" rtlCol="0">
            <a:spAutoFit/>
          </a:bodyPr>
          <a:lstStyle/>
          <a:p>
            <a:pPr marL="12700" algn="ctr">
              <a:lnSpc>
                <a:spcPct val="100000"/>
              </a:lnSpc>
              <a:spcBef>
                <a:spcPts val="105"/>
              </a:spcBef>
            </a:pPr>
            <a:r>
              <a:rPr b="1" spc="-5" dirty="0">
                <a:solidFill>
                  <a:srgbClr val="404040"/>
                </a:solidFill>
                <a:latin typeface="Lato" panose="020F0502020204030203" pitchFamily="34" charset="0"/>
              </a:rPr>
              <a:t>Student</a:t>
            </a:r>
            <a:r>
              <a:rPr b="1" spc="-25" dirty="0">
                <a:solidFill>
                  <a:srgbClr val="404040"/>
                </a:solidFill>
                <a:latin typeface="Lato" panose="020F0502020204030203" pitchFamily="34" charset="0"/>
              </a:rPr>
              <a:t> </a:t>
            </a:r>
            <a:r>
              <a:rPr b="1" dirty="0">
                <a:solidFill>
                  <a:srgbClr val="404040"/>
                </a:solidFill>
                <a:latin typeface="Lato" panose="020F0502020204030203" pitchFamily="34" charset="0"/>
              </a:rPr>
              <a:t>Interns</a:t>
            </a:r>
            <a:r>
              <a:rPr b="1" spc="-20" dirty="0">
                <a:solidFill>
                  <a:srgbClr val="404040"/>
                </a:solidFill>
                <a:latin typeface="Lato" panose="020F0502020204030203" pitchFamily="34" charset="0"/>
              </a:rPr>
              <a:t> </a:t>
            </a:r>
            <a:r>
              <a:rPr b="1" dirty="0">
                <a:solidFill>
                  <a:srgbClr val="404040"/>
                </a:solidFill>
                <a:latin typeface="Lato" panose="020F0502020204030203" pitchFamily="34" charset="0"/>
              </a:rPr>
              <a:t>and</a:t>
            </a:r>
            <a:r>
              <a:rPr b="1" spc="-5" dirty="0">
                <a:solidFill>
                  <a:srgbClr val="404040"/>
                </a:solidFill>
                <a:latin typeface="Lato" panose="020F0502020204030203" pitchFamily="34" charset="0"/>
              </a:rPr>
              <a:t> Observers</a:t>
            </a:r>
            <a:endParaRPr b="1" dirty="0">
              <a:latin typeface="Lato" panose="020F0502020204030203" pitchFamily="34" charset="0"/>
            </a:endParaRPr>
          </a:p>
        </p:txBody>
      </p:sp>
      <p:sp>
        <p:nvSpPr>
          <p:cNvPr id="3" name="object 3"/>
          <p:cNvSpPr txBox="1"/>
          <p:nvPr/>
        </p:nvSpPr>
        <p:spPr>
          <a:xfrm>
            <a:off x="490819" y="2169766"/>
            <a:ext cx="4081376" cy="3154838"/>
          </a:xfrm>
          <a:prstGeom prst="rect">
            <a:avLst/>
          </a:prstGeom>
        </p:spPr>
        <p:txBody>
          <a:bodyPr vert="horz" wrap="square" lIns="0" tIns="48895" rIns="0" bIns="0" rtlCol="0" anchor="t">
            <a:spAutoFit/>
          </a:bodyPr>
          <a:lstStyle/>
          <a:p>
            <a:pPr marL="355600" marR="5080" indent="-342900">
              <a:lnSpc>
                <a:spcPct val="90000"/>
              </a:lnSpc>
              <a:spcBef>
                <a:spcPts val="385"/>
              </a:spcBef>
              <a:buFont typeface="Arial" panose="020B0604020202020204" pitchFamily="34" charset="0"/>
              <a:buChar char="•"/>
            </a:pPr>
            <a:r>
              <a:rPr lang="en-US" sz="2000" dirty="0">
                <a:latin typeface="Lato"/>
                <a:ea typeface="Lato"/>
                <a:cs typeface="Verdana"/>
              </a:rPr>
              <a:t>5000 hours of lab work</a:t>
            </a:r>
          </a:p>
          <a:p>
            <a:pPr marL="355600" marR="5080" indent="-342900">
              <a:lnSpc>
                <a:spcPct val="90000"/>
              </a:lnSpc>
              <a:spcBef>
                <a:spcPts val="385"/>
              </a:spcBef>
              <a:buFont typeface="Arial" panose="020B0604020202020204" pitchFamily="34" charset="0"/>
              <a:buChar char="•"/>
            </a:pPr>
            <a:r>
              <a:rPr sz="2000" dirty="0">
                <a:latin typeface="Lato"/>
                <a:ea typeface="Lato"/>
                <a:cs typeface="Verdana"/>
              </a:rPr>
              <a:t>All</a:t>
            </a:r>
            <a:r>
              <a:rPr sz="2000" spc="-30" dirty="0">
                <a:latin typeface="Lato"/>
                <a:ea typeface="Lato"/>
                <a:cs typeface="Verdana"/>
              </a:rPr>
              <a:t> </a:t>
            </a:r>
            <a:r>
              <a:rPr sz="2000" dirty="0">
                <a:latin typeface="Lato"/>
                <a:ea typeface="Lato"/>
                <a:cs typeface="Verdana"/>
              </a:rPr>
              <a:t>student</a:t>
            </a:r>
            <a:r>
              <a:rPr sz="2000" spc="-35" dirty="0">
                <a:latin typeface="Lato"/>
                <a:ea typeface="Lato"/>
                <a:cs typeface="Verdana"/>
              </a:rPr>
              <a:t> </a:t>
            </a:r>
            <a:r>
              <a:rPr sz="2000" dirty="0">
                <a:latin typeface="Lato"/>
                <a:ea typeface="Lato"/>
                <a:cs typeface="Verdana"/>
              </a:rPr>
              <a:t>interns</a:t>
            </a:r>
            <a:r>
              <a:rPr lang="en-US" sz="2000" dirty="0">
                <a:latin typeface="Lato"/>
                <a:ea typeface="Lato"/>
                <a:cs typeface="Verdana"/>
              </a:rPr>
              <a:t> </a:t>
            </a:r>
            <a:r>
              <a:rPr sz="2000" spc="-805" dirty="0">
                <a:latin typeface="Lato"/>
                <a:ea typeface="Lato"/>
                <a:cs typeface="Verdana"/>
              </a:rPr>
              <a:t> </a:t>
            </a:r>
            <a:r>
              <a:rPr sz="2000" dirty="0">
                <a:latin typeface="Lato"/>
                <a:ea typeface="Lato"/>
                <a:cs typeface="Verdana"/>
              </a:rPr>
              <a:t>and </a:t>
            </a:r>
            <a:r>
              <a:rPr sz="2000" spc="-5" dirty="0">
                <a:latin typeface="Lato"/>
                <a:ea typeface="Lato"/>
                <a:cs typeface="Verdana"/>
              </a:rPr>
              <a:t>observers </a:t>
            </a:r>
            <a:r>
              <a:rPr sz="2000" dirty="0">
                <a:latin typeface="Lato"/>
                <a:ea typeface="Lato"/>
                <a:cs typeface="Verdana"/>
              </a:rPr>
              <a:t>must</a:t>
            </a:r>
            <a:r>
              <a:rPr lang="en-US" sz="2000" dirty="0">
                <a:latin typeface="Lato"/>
                <a:ea typeface="Lato"/>
                <a:cs typeface="Verdana"/>
              </a:rPr>
              <a:t> </a:t>
            </a:r>
            <a:r>
              <a:rPr sz="2000" spc="-830" dirty="0">
                <a:latin typeface="Lato"/>
                <a:ea typeface="Lato"/>
                <a:cs typeface="Verdana"/>
              </a:rPr>
              <a:t> </a:t>
            </a:r>
            <a:r>
              <a:rPr sz="2000" spc="-15" dirty="0">
                <a:latin typeface="Lato"/>
                <a:ea typeface="Lato"/>
                <a:cs typeface="Verdana"/>
              </a:rPr>
              <a:t>have</a:t>
            </a:r>
            <a:r>
              <a:rPr sz="2000" spc="5" dirty="0">
                <a:latin typeface="Lato"/>
                <a:ea typeface="Lato"/>
                <a:cs typeface="Verdana"/>
              </a:rPr>
              <a:t> </a:t>
            </a:r>
            <a:r>
              <a:rPr sz="2000" spc="-5" dirty="0">
                <a:latin typeface="Lato"/>
                <a:ea typeface="Lato"/>
                <a:cs typeface="Verdana"/>
              </a:rPr>
              <a:t>current</a:t>
            </a:r>
            <a:r>
              <a:rPr lang="en-US" sz="2000" spc="-5" dirty="0">
                <a:latin typeface="Lato"/>
                <a:ea typeface="Lato"/>
                <a:cs typeface="Verdana"/>
              </a:rPr>
              <a:t> </a:t>
            </a:r>
            <a:r>
              <a:rPr sz="2000" dirty="0">
                <a:latin typeface="Lato"/>
                <a:ea typeface="Lato"/>
                <a:cs typeface="Verdana"/>
              </a:rPr>
              <a:t> </a:t>
            </a:r>
            <a:r>
              <a:rPr sz="2000" spc="-5" dirty="0">
                <a:latin typeface="Lato"/>
                <a:ea typeface="Lato"/>
                <a:cs typeface="Verdana"/>
              </a:rPr>
              <a:t>immunizations</a:t>
            </a:r>
            <a:r>
              <a:rPr lang="en-US" sz="2000" spc="-5" dirty="0">
                <a:latin typeface="Lato"/>
                <a:ea typeface="Lato"/>
                <a:cs typeface="Verdana"/>
              </a:rPr>
              <a:t> </a:t>
            </a:r>
            <a:endParaRPr lang="en-US" sz="2000" dirty="0">
              <a:latin typeface="Lato"/>
              <a:ea typeface="Lato"/>
              <a:cs typeface="Verdana"/>
            </a:endParaRPr>
          </a:p>
          <a:p>
            <a:pPr marL="355600" marR="68580" indent="-342900">
              <a:lnSpc>
                <a:spcPts val="2590"/>
              </a:lnSpc>
              <a:spcBef>
                <a:spcPts val="1220"/>
              </a:spcBef>
              <a:buFont typeface="Arial" panose="020B0604020202020204" pitchFamily="34" charset="0"/>
              <a:buChar char="•"/>
            </a:pPr>
            <a:r>
              <a:rPr lang="en-US" sz="2000" spc="-5" dirty="0">
                <a:latin typeface="Lato"/>
                <a:ea typeface="Lato"/>
                <a:cs typeface="Verdana"/>
              </a:rPr>
              <a:t>Student interns and observers</a:t>
            </a:r>
            <a:r>
              <a:rPr lang="en-US" sz="2000" spc="-20" dirty="0">
                <a:latin typeface="Lato"/>
                <a:ea typeface="Lato"/>
                <a:cs typeface="Verdana"/>
              </a:rPr>
              <a:t> </a:t>
            </a:r>
            <a:r>
              <a:rPr sz="2000" dirty="0">
                <a:latin typeface="Lato"/>
                <a:ea typeface="Lato"/>
                <a:cs typeface="Verdana"/>
              </a:rPr>
              <a:t>are</a:t>
            </a:r>
            <a:r>
              <a:rPr sz="2000" spc="-20" dirty="0">
                <a:latin typeface="Lato"/>
                <a:ea typeface="Lato"/>
                <a:cs typeface="Verdana"/>
              </a:rPr>
              <a:t> </a:t>
            </a:r>
            <a:r>
              <a:rPr sz="2000" u="sng" spc="-5" dirty="0">
                <a:uFill>
                  <a:solidFill>
                    <a:srgbClr val="404040"/>
                  </a:solidFill>
                </a:uFill>
                <a:latin typeface="Lato"/>
                <a:ea typeface="Lato"/>
                <a:cs typeface="Verdana"/>
              </a:rPr>
              <a:t>never</a:t>
            </a:r>
            <a:r>
              <a:rPr lang="en-US" sz="2000" u="sng" spc="-5" dirty="0">
                <a:uFill>
                  <a:solidFill>
                    <a:srgbClr val="404040"/>
                  </a:solidFill>
                </a:uFill>
                <a:latin typeface="Lato"/>
                <a:ea typeface="Lato"/>
                <a:cs typeface="Verdana"/>
              </a:rPr>
              <a:t> </a:t>
            </a:r>
            <a:r>
              <a:rPr sz="2000" spc="-805" dirty="0">
                <a:latin typeface="Lato"/>
                <a:ea typeface="Lato"/>
                <a:cs typeface="Verdana"/>
              </a:rPr>
              <a:t> </a:t>
            </a:r>
            <a:r>
              <a:rPr sz="2000" spc="-5" dirty="0">
                <a:latin typeface="Lato"/>
                <a:ea typeface="Lato"/>
                <a:cs typeface="Verdana"/>
              </a:rPr>
              <a:t>left</a:t>
            </a:r>
            <a:r>
              <a:rPr sz="2000" spc="5" dirty="0">
                <a:latin typeface="Lato"/>
                <a:ea typeface="Lato"/>
                <a:cs typeface="Verdana"/>
              </a:rPr>
              <a:t> </a:t>
            </a:r>
            <a:r>
              <a:rPr sz="2000" spc="-5" dirty="0">
                <a:latin typeface="Lato"/>
                <a:ea typeface="Lato"/>
                <a:cs typeface="Verdana"/>
              </a:rPr>
              <a:t>alone</a:t>
            </a:r>
            <a:r>
              <a:rPr sz="2000" spc="35" dirty="0">
                <a:latin typeface="Lato"/>
                <a:ea typeface="Lato"/>
                <a:cs typeface="Verdana"/>
              </a:rPr>
              <a:t> </a:t>
            </a:r>
            <a:r>
              <a:rPr sz="2000" spc="-5" dirty="0">
                <a:latin typeface="Lato"/>
                <a:ea typeface="Lato"/>
                <a:cs typeface="Verdana"/>
              </a:rPr>
              <a:t>with</a:t>
            </a:r>
            <a:r>
              <a:rPr lang="en-US" sz="2000" spc="-5" dirty="0">
                <a:latin typeface="Lato"/>
                <a:ea typeface="Lato"/>
                <a:cs typeface="Verdana"/>
              </a:rPr>
              <a:t> </a:t>
            </a:r>
            <a:r>
              <a:rPr sz="2000" dirty="0">
                <a:latin typeface="Lato"/>
                <a:ea typeface="Lato"/>
                <a:cs typeface="Verdana"/>
              </a:rPr>
              <a:t> </a:t>
            </a:r>
            <a:r>
              <a:rPr sz="2000" spc="-5" dirty="0">
                <a:latin typeface="Lato"/>
                <a:ea typeface="Lato"/>
                <a:cs typeface="Verdana"/>
              </a:rPr>
              <a:t>children</a:t>
            </a:r>
            <a:endParaRPr sz="2000" dirty="0">
              <a:latin typeface="Lato"/>
              <a:ea typeface="Lato"/>
              <a:cs typeface="Verdana"/>
            </a:endParaRPr>
          </a:p>
          <a:p>
            <a:pPr marL="355600" marR="137795" indent="-342900">
              <a:lnSpc>
                <a:spcPts val="2590"/>
              </a:lnSpc>
              <a:spcBef>
                <a:spcPts val="1180"/>
              </a:spcBef>
              <a:buFont typeface="Arial" panose="020B0604020202020204" pitchFamily="34" charset="0"/>
              <a:buChar char="•"/>
            </a:pPr>
            <a:r>
              <a:rPr lang="en-US" sz="2000" spc="-5" dirty="0">
                <a:latin typeface="Lato"/>
                <a:ea typeface="Lato"/>
                <a:cs typeface="Verdana"/>
              </a:rPr>
              <a:t>Students also complete r</a:t>
            </a:r>
            <a:r>
              <a:rPr sz="2000" spc="-5" dirty="0">
                <a:latin typeface="Lato"/>
                <a:ea typeface="Lato"/>
                <a:cs typeface="Verdana"/>
              </a:rPr>
              <a:t>esearch for</a:t>
            </a:r>
            <a:r>
              <a:rPr lang="en-US" sz="2000" spc="-5" dirty="0">
                <a:latin typeface="Lato"/>
                <a:ea typeface="Lato"/>
                <a:cs typeface="Verdana"/>
              </a:rPr>
              <a:t> d</a:t>
            </a:r>
            <a:r>
              <a:rPr sz="2000" spc="-5" dirty="0">
                <a:latin typeface="Lato"/>
                <a:ea typeface="Lato"/>
                <a:cs typeface="Verdana"/>
              </a:rPr>
              <a:t>epartments </a:t>
            </a:r>
            <a:r>
              <a:rPr sz="2000" dirty="0">
                <a:latin typeface="Lato"/>
                <a:ea typeface="Lato"/>
                <a:cs typeface="Verdana"/>
              </a:rPr>
              <a:t>of </a:t>
            </a:r>
            <a:r>
              <a:rPr sz="2000" spc="-5" dirty="0">
                <a:latin typeface="Lato"/>
                <a:ea typeface="Lato"/>
                <a:cs typeface="Verdana"/>
              </a:rPr>
              <a:t>Cal</a:t>
            </a:r>
            <a:r>
              <a:rPr lang="en-US" sz="2000" spc="-5" dirty="0">
                <a:latin typeface="Lato"/>
                <a:ea typeface="Lato"/>
                <a:cs typeface="Verdana"/>
              </a:rPr>
              <a:t> </a:t>
            </a:r>
            <a:r>
              <a:rPr sz="2000" spc="-830" dirty="0">
                <a:latin typeface="Lato"/>
                <a:ea typeface="Lato"/>
                <a:cs typeface="Verdana"/>
              </a:rPr>
              <a:t> </a:t>
            </a:r>
            <a:r>
              <a:rPr sz="2000" dirty="0">
                <a:latin typeface="Lato"/>
                <a:ea typeface="Lato"/>
                <a:cs typeface="Verdana"/>
              </a:rPr>
              <a:t>State</a:t>
            </a:r>
            <a:r>
              <a:rPr sz="2000" spc="-10" dirty="0">
                <a:latin typeface="Lato"/>
                <a:ea typeface="Lato"/>
                <a:cs typeface="Verdana"/>
              </a:rPr>
              <a:t> </a:t>
            </a:r>
            <a:r>
              <a:rPr sz="2000" spc="-5" dirty="0">
                <a:latin typeface="Lato"/>
                <a:ea typeface="Lato"/>
                <a:cs typeface="Verdana"/>
              </a:rPr>
              <a:t>L.A.</a:t>
            </a:r>
            <a:endParaRPr sz="2000" dirty="0">
              <a:latin typeface="Lato"/>
              <a:ea typeface="Lato"/>
              <a:cs typeface="Verdana"/>
            </a:endParaRPr>
          </a:p>
        </p:txBody>
      </p:sp>
      <p:pic>
        <p:nvPicPr>
          <p:cNvPr id="4" name="object 4"/>
          <p:cNvPicPr/>
          <p:nvPr/>
        </p:nvPicPr>
        <p:blipFill>
          <a:blip r:embed="rId2" cstate="print"/>
          <a:stretch>
            <a:fillRect/>
          </a:stretch>
        </p:blipFill>
        <p:spPr>
          <a:xfrm>
            <a:off x="5023103" y="2103175"/>
            <a:ext cx="3802821" cy="3109721"/>
          </a:xfrm>
          <a:prstGeom prst="rect">
            <a:avLst/>
          </a:prstGeom>
        </p:spPr>
      </p:pic>
      <p:pic>
        <p:nvPicPr>
          <p:cNvPr id="5" name="object 5"/>
          <p:cNvPicPr/>
          <p:nvPr/>
        </p:nvPicPr>
        <p:blipFill>
          <a:blip r:embed="rId3" cstate="print"/>
          <a:stretch>
            <a:fillRect/>
          </a:stretch>
        </p:blipFill>
        <p:spPr>
          <a:xfrm>
            <a:off x="7588956" y="225778"/>
            <a:ext cx="1406652" cy="12115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72462"/>
            <a:ext cx="6698869" cy="628377"/>
          </a:xfrm>
          <a:prstGeom prst="rect">
            <a:avLst/>
          </a:prstGeom>
        </p:spPr>
        <p:txBody>
          <a:bodyPr vert="horz" wrap="square" lIns="0" tIns="12700" rIns="0" bIns="0" rtlCol="0">
            <a:spAutoFit/>
          </a:bodyPr>
          <a:lstStyle/>
          <a:p>
            <a:pPr marL="12700" algn="ctr">
              <a:lnSpc>
                <a:spcPct val="100000"/>
              </a:lnSpc>
              <a:spcBef>
                <a:spcPts val="100"/>
              </a:spcBef>
            </a:pPr>
            <a:r>
              <a:rPr b="1" spc="-10" dirty="0">
                <a:solidFill>
                  <a:srgbClr val="404040"/>
                </a:solidFill>
                <a:latin typeface="Lato" panose="020F0502020204030203" pitchFamily="34" charset="0"/>
                <a:cs typeface="Arial"/>
              </a:rPr>
              <a:t>NAEYC Accreditation</a:t>
            </a:r>
            <a:endParaRPr b="1" dirty="0">
              <a:latin typeface="Lato" panose="020F0502020204030203" pitchFamily="34" charset="0"/>
              <a:cs typeface="Arial"/>
            </a:endParaRPr>
          </a:p>
        </p:txBody>
      </p:sp>
      <p:sp>
        <p:nvSpPr>
          <p:cNvPr id="3" name="object 3"/>
          <p:cNvSpPr txBox="1"/>
          <p:nvPr/>
        </p:nvSpPr>
        <p:spPr>
          <a:xfrm>
            <a:off x="755179" y="1752600"/>
            <a:ext cx="7592419" cy="4573688"/>
          </a:xfrm>
          <a:prstGeom prst="rect">
            <a:avLst/>
          </a:prstGeom>
        </p:spPr>
        <p:txBody>
          <a:bodyPr vert="horz" wrap="square" lIns="0" tIns="71755" rIns="0" bIns="0" rtlCol="0" anchor="t">
            <a:spAutoFit/>
          </a:bodyPr>
          <a:lstStyle/>
          <a:p>
            <a:pPr marL="354965" marR="5080" indent="-342900">
              <a:lnSpc>
                <a:spcPts val="1920"/>
              </a:lnSpc>
              <a:spcBef>
                <a:spcPts val="565"/>
              </a:spcBef>
              <a:buFont typeface="Arial" panose="020B0604020202020204" pitchFamily="34" charset="0"/>
              <a:buChar char="•"/>
            </a:pPr>
            <a:r>
              <a:rPr lang="en-US" sz="2000" dirty="0">
                <a:latin typeface="Lato"/>
                <a:ea typeface="Lato"/>
                <a:cs typeface="Arial"/>
              </a:rPr>
              <a:t>We are p</a:t>
            </a:r>
            <a:r>
              <a:rPr sz="2000" dirty="0">
                <a:latin typeface="Lato"/>
                <a:ea typeface="Lato"/>
                <a:cs typeface="Arial"/>
              </a:rPr>
              <a:t>roud to be accredited by the National Association</a:t>
            </a:r>
            <a:r>
              <a:rPr lang="en-US" sz="2000" dirty="0">
                <a:latin typeface="Lato"/>
                <a:ea typeface="Lato"/>
                <a:cs typeface="Arial"/>
              </a:rPr>
              <a:t> </a:t>
            </a:r>
            <a:r>
              <a:rPr sz="2000" dirty="0">
                <a:latin typeface="Lato"/>
                <a:ea typeface="Lato"/>
                <a:cs typeface="Arial"/>
              </a:rPr>
              <a:t> for the Education of Young Children (NAEYC) </a:t>
            </a:r>
            <a:r>
              <a:rPr lang="en-US" sz="2000" dirty="0">
                <a:latin typeface="Lato"/>
                <a:ea typeface="Lato"/>
                <a:cs typeface="Arial"/>
              </a:rPr>
              <a:t>since 1992. For m</a:t>
            </a:r>
            <a:r>
              <a:rPr sz="2000" dirty="0">
                <a:latin typeface="Lato"/>
                <a:ea typeface="Lato"/>
                <a:cs typeface="Arial"/>
              </a:rPr>
              <a:t>ore info:</a:t>
            </a:r>
            <a:r>
              <a:rPr lang="en-US" sz="2000" dirty="0">
                <a:latin typeface="Lato"/>
                <a:ea typeface="Lato"/>
                <a:cs typeface="Arial"/>
              </a:rPr>
              <a:t> </a:t>
            </a:r>
            <a:r>
              <a:rPr sz="2000" dirty="0">
                <a:latin typeface="Lato"/>
                <a:ea typeface="Lato"/>
                <a:cs typeface="Arial"/>
              </a:rPr>
              <a:t> </a:t>
            </a:r>
            <a:r>
              <a:rPr lang="en-US" sz="2000" dirty="0">
                <a:latin typeface="Lato"/>
                <a:ea typeface="Lato"/>
                <a:cs typeface="Arial"/>
                <a:hlinkClick r:id="rId2">
                  <a:extLst>
                    <a:ext uri="{A12FA001-AC4F-418D-AE19-62706E023703}">
                      <ahyp:hlinkClr xmlns:ahyp="http://schemas.microsoft.com/office/drawing/2018/hyperlinkcolor" val="tx"/>
                    </a:ext>
                  </a:extLst>
                </a:hlinkClick>
              </a:rPr>
              <a:t>www.</a:t>
            </a:r>
            <a:r>
              <a:rPr sz="2000" dirty="0">
                <a:latin typeface="Lato"/>
                <a:ea typeface="Lato"/>
                <a:cs typeface="Arial"/>
                <a:hlinkClick r:id="rId2">
                  <a:extLst>
                    <a:ext uri="{A12FA001-AC4F-418D-AE19-62706E023703}">
                      <ahyp:hlinkClr xmlns:ahyp="http://schemas.microsoft.com/office/drawing/2018/hyperlinkcolor" val="tx"/>
                    </a:ext>
                  </a:extLst>
                </a:hlinkClick>
              </a:rPr>
              <a:t>naeyc.org</a:t>
            </a:r>
            <a:endParaRPr lang="en-US" sz="2000" dirty="0">
              <a:latin typeface="Lato"/>
              <a:ea typeface="Lato"/>
              <a:cs typeface="Arial"/>
            </a:endParaRPr>
          </a:p>
          <a:p>
            <a:pPr marL="354965" marR="5080" indent="-342900">
              <a:lnSpc>
                <a:spcPts val="1920"/>
              </a:lnSpc>
              <a:spcBef>
                <a:spcPts val="565"/>
              </a:spcBef>
              <a:buFont typeface="Arial" panose="020B0604020202020204" pitchFamily="34" charset="0"/>
              <a:buChar char="•"/>
            </a:pPr>
            <a:endParaRPr lang="en-US" sz="2000" dirty="0">
              <a:latin typeface="Lato" panose="020F0502020204030203" pitchFamily="34" charset="0"/>
              <a:ea typeface="Lato"/>
              <a:cs typeface="Arial"/>
            </a:endParaRPr>
          </a:p>
          <a:p>
            <a:pPr marL="354965" marR="5080" indent="-342900">
              <a:lnSpc>
                <a:spcPts val="1920"/>
              </a:lnSpc>
              <a:spcBef>
                <a:spcPts val="565"/>
              </a:spcBef>
              <a:buFont typeface="Arial" panose="020B0604020202020204" pitchFamily="34" charset="0"/>
              <a:buChar char="•"/>
            </a:pPr>
            <a:r>
              <a:rPr sz="2000" dirty="0">
                <a:latin typeface="Lato"/>
                <a:ea typeface="Lato"/>
                <a:cs typeface="Arial"/>
              </a:rPr>
              <a:t>Distinction held by only about </a:t>
            </a:r>
            <a:r>
              <a:rPr lang="en-US" sz="2000" dirty="0">
                <a:latin typeface="Lato"/>
                <a:ea typeface="Lato"/>
                <a:cs typeface="Arial"/>
              </a:rPr>
              <a:t>8</a:t>
            </a:r>
            <a:r>
              <a:rPr sz="2000" dirty="0">
                <a:latin typeface="Lato"/>
                <a:ea typeface="Lato"/>
                <a:cs typeface="Arial"/>
              </a:rPr>
              <a:t>% of the nation</a:t>
            </a:r>
            <a:r>
              <a:rPr lang="en-US" sz="2000" dirty="0">
                <a:latin typeface="Lato"/>
                <a:ea typeface="Lato"/>
                <a:cs typeface="Arial"/>
              </a:rPr>
              <a:t>'</a:t>
            </a:r>
            <a:r>
              <a:rPr sz="2000" dirty="0">
                <a:latin typeface="Lato"/>
                <a:ea typeface="Lato"/>
                <a:cs typeface="Arial"/>
              </a:rPr>
              <a:t>s childcare centers</a:t>
            </a:r>
            <a:endParaRPr lang="en-US" sz="2000" dirty="0">
              <a:latin typeface="Lato"/>
              <a:ea typeface="Lato"/>
              <a:cs typeface="Arial"/>
            </a:endParaRPr>
          </a:p>
          <a:p>
            <a:pPr marL="354965" marR="5080" indent="-342900">
              <a:lnSpc>
                <a:spcPts val="1920"/>
              </a:lnSpc>
              <a:spcBef>
                <a:spcPts val="565"/>
              </a:spcBef>
              <a:buFont typeface="Arial" panose="020B0604020202020204" pitchFamily="34" charset="0"/>
              <a:buChar char="•"/>
            </a:pPr>
            <a:endParaRPr lang="en-US" sz="2000" dirty="0">
              <a:latin typeface="Lato" panose="020F0502020204030203" pitchFamily="34" charset="0"/>
              <a:ea typeface="Lato"/>
              <a:cs typeface="Arial"/>
            </a:endParaRPr>
          </a:p>
          <a:p>
            <a:pPr marL="354965" marR="5080" indent="-342900">
              <a:lnSpc>
                <a:spcPts val="1920"/>
              </a:lnSpc>
              <a:spcBef>
                <a:spcPts val="565"/>
              </a:spcBef>
              <a:buFont typeface="Arial" panose="020B0604020202020204" pitchFamily="34" charset="0"/>
              <a:buChar char="•"/>
            </a:pPr>
            <a:r>
              <a:rPr sz="2000" dirty="0">
                <a:latin typeface="Lato"/>
                <a:ea typeface="Lato"/>
                <a:cs typeface="Arial"/>
              </a:rPr>
              <a:t>5</a:t>
            </a:r>
            <a:r>
              <a:rPr lang="en-US" sz="2000" dirty="0">
                <a:latin typeface="Lato"/>
                <a:ea typeface="Lato"/>
                <a:cs typeface="Arial"/>
              </a:rPr>
              <a:t>-y</a:t>
            </a:r>
            <a:r>
              <a:rPr sz="2000" dirty="0">
                <a:latin typeface="Lato"/>
                <a:ea typeface="Lato"/>
                <a:cs typeface="Arial"/>
              </a:rPr>
              <a:t>ear renewal</a:t>
            </a:r>
            <a:r>
              <a:rPr lang="en-US" sz="2000" dirty="0">
                <a:latin typeface="Lato"/>
                <a:ea typeface="Lato"/>
                <a:cs typeface="Arial"/>
              </a:rPr>
              <a:t> cycle</a:t>
            </a:r>
          </a:p>
          <a:p>
            <a:pPr marL="354965" marR="5080" indent="-342900">
              <a:lnSpc>
                <a:spcPts val="1920"/>
              </a:lnSpc>
              <a:spcBef>
                <a:spcPts val="565"/>
              </a:spcBef>
              <a:buFont typeface="Arial" panose="020B0604020202020204" pitchFamily="34" charset="0"/>
              <a:buChar char="•"/>
            </a:pPr>
            <a:endParaRPr lang="en-US" sz="2000" dirty="0">
              <a:latin typeface="Lato" panose="020F0502020204030203" pitchFamily="34" charset="0"/>
              <a:ea typeface="Lato"/>
              <a:cs typeface="Arial"/>
            </a:endParaRPr>
          </a:p>
          <a:p>
            <a:pPr marL="354965" marR="5080" indent="-342900">
              <a:lnSpc>
                <a:spcPts val="1920"/>
              </a:lnSpc>
              <a:spcBef>
                <a:spcPts val="565"/>
              </a:spcBef>
              <a:buFont typeface="Arial" panose="020B0604020202020204" pitchFamily="34" charset="0"/>
              <a:buChar char="•"/>
            </a:pPr>
            <a:r>
              <a:rPr lang="en-US" sz="2000" dirty="0">
                <a:latin typeface="Lato"/>
                <a:ea typeface="Lato"/>
                <a:cs typeface="Arial"/>
              </a:rPr>
              <a:t>High standards for quality care and education</a:t>
            </a:r>
          </a:p>
          <a:p>
            <a:pPr marL="354965" marR="5080" indent="-342900">
              <a:lnSpc>
                <a:spcPts val="1920"/>
              </a:lnSpc>
              <a:spcBef>
                <a:spcPts val="565"/>
              </a:spcBef>
              <a:buFont typeface="Arial" panose="020B0604020202020204" pitchFamily="34" charset="0"/>
              <a:buChar char="•"/>
            </a:pPr>
            <a:endParaRPr lang="en-US" sz="2000" dirty="0">
              <a:latin typeface="Lato"/>
              <a:ea typeface="Lato"/>
              <a:cs typeface="Arial"/>
            </a:endParaRPr>
          </a:p>
          <a:p>
            <a:pPr marL="354965" marR="5080" indent="-342900">
              <a:lnSpc>
                <a:spcPts val="1920"/>
              </a:lnSpc>
              <a:spcBef>
                <a:spcPts val="565"/>
              </a:spcBef>
              <a:buFont typeface="Arial" panose="020B0604020202020204" pitchFamily="34" charset="0"/>
              <a:buChar char="•"/>
            </a:pPr>
            <a:r>
              <a:rPr lang="en-US" sz="2000" dirty="0">
                <a:latin typeface="Lato"/>
                <a:ea typeface="Lato"/>
                <a:cs typeface="Arial"/>
              </a:rPr>
              <a:t>Our accreditation is valid until 2027</a:t>
            </a:r>
          </a:p>
          <a:p>
            <a:pPr marL="354965" marR="5080" indent="-342900">
              <a:lnSpc>
                <a:spcPts val="1920"/>
              </a:lnSpc>
              <a:spcBef>
                <a:spcPts val="565"/>
              </a:spcBef>
              <a:buFont typeface="Arial" panose="020B0604020202020204" pitchFamily="34" charset="0"/>
              <a:buChar char="•"/>
            </a:pPr>
            <a:endParaRPr lang="en-US" sz="2000" dirty="0">
              <a:latin typeface="Lato" panose="020F0502020204030203" pitchFamily="34" charset="0"/>
              <a:ea typeface="Lato"/>
              <a:cs typeface="Arial"/>
            </a:endParaRPr>
          </a:p>
          <a:p>
            <a:pPr marL="12065" marR="5080">
              <a:lnSpc>
                <a:spcPts val="1920"/>
              </a:lnSpc>
              <a:spcBef>
                <a:spcPts val="565"/>
              </a:spcBef>
            </a:pPr>
            <a:endParaRPr lang="en-US" sz="2000" dirty="0">
              <a:latin typeface="Lato" panose="020F0502020204030203" pitchFamily="34" charset="0"/>
              <a:ea typeface="Lato"/>
              <a:cs typeface="Arial"/>
            </a:endParaRPr>
          </a:p>
          <a:p>
            <a:pPr marL="354965" marR="5080" indent="-342900">
              <a:lnSpc>
                <a:spcPts val="1920"/>
              </a:lnSpc>
              <a:spcBef>
                <a:spcPts val="565"/>
              </a:spcBef>
              <a:buFont typeface="Arial" panose="020B0604020202020204" pitchFamily="34" charset="0"/>
              <a:buChar char="•"/>
            </a:pPr>
            <a:endParaRPr lang="en-US" sz="2000" dirty="0">
              <a:latin typeface="Lato" panose="020F0502020204030203" pitchFamily="34" charset="0"/>
              <a:ea typeface="Lato" panose="020F0502020204030203" pitchFamily="34" charset="0"/>
              <a:cs typeface="Arial"/>
            </a:endParaRPr>
          </a:p>
        </p:txBody>
      </p:sp>
      <p:pic>
        <p:nvPicPr>
          <p:cNvPr id="5" name="object 5" descr="A picture containing text&#10;&#10;Description automatically generated">
            <a:extLst>
              <a:ext uri="{FF2B5EF4-FFF2-40B4-BE49-F238E27FC236}">
                <a16:creationId xmlns:a16="http://schemas.microsoft.com/office/drawing/2014/main" id="{7C37ADFC-A405-4020-B61D-D25093739587}"/>
              </a:ext>
            </a:extLst>
          </p:cNvPr>
          <p:cNvPicPr/>
          <p:nvPr/>
        </p:nvPicPr>
        <p:blipFill>
          <a:blip r:embed="rId3" cstate="print"/>
          <a:stretch>
            <a:fillRect/>
          </a:stretch>
        </p:blipFill>
        <p:spPr>
          <a:xfrm>
            <a:off x="7454900" y="254000"/>
            <a:ext cx="1406652" cy="1211579"/>
          </a:xfrm>
          <a:prstGeom prst="rect">
            <a:avLst/>
          </a:prstGeom>
        </p:spPr>
      </p:pic>
    </p:spTree>
    <p:extLst>
      <p:ext uri="{BB962C8B-B14F-4D97-AF65-F5344CB8AC3E}">
        <p14:creationId xmlns:p14="http://schemas.microsoft.com/office/powerpoint/2010/main" val="420849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203229"/>
            <a:ext cx="6124575" cy="1244571"/>
          </a:xfrm>
          <a:prstGeom prst="rect">
            <a:avLst/>
          </a:prstGeom>
        </p:spPr>
        <p:txBody>
          <a:bodyPr vert="horz" wrap="square" lIns="0" tIns="13335" rIns="0" bIns="0" rtlCol="0">
            <a:spAutoFit/>
          </a:bodyPr>
          <a:lstStyle/>
          <a:p>
            <a:pPr marL="12700" algn="ctr">
              <a:lnSpc>
                <a:spcPct val="100000"/>
              </a:lnSpc>
              <a:spcBef>
                <a:spcPts val="105"/>
              </a:spcBef>
            </a:pPr>
            <a:r>
              <a:rPr b="1" dirty="0">
                <a:latin typeface="Lato" panose="020F0502020204030203" pitchFamily="34" charset="0"/>
              </a:rPr>
              <a:t>NAEYC</a:t>
            </a:r>
            <a:r>
              <a:rPr b="1" spc="-15" dirty="0">
                <a:latin typeface="Lato" panose="020F0502020204030203" pitchFamily="34" charset="0"/>
              </a:rPr>
              <a:t> </a:t>
            </a:r>
            <a:r>
              <a:rPr b="1" dirty="0">
                <a:latin typeface="Lato" panose="020F0502020204030203" pitchFamily="34" charset="0"/>
              </a:rPr>
              <a:t>Program</a:t>
            </a:r>
            <a:r>
              <a:rPr b="1" spc="-40" dirty="0">
                <a:latin typeface="Lato" panose="020F0502020204030203" pitchFamily="34" charset="0"/>
              </a:rPr>
              <a:t> </a:t>
            </a:r>
            <a:r>
              <a:rPr b="1" spc="-5" dirty="0">
                <a:latin typeface="Lato" panose="020F0502020204030203" pitchFamily="34" charset="0"/>
              </a:rPr>
              <a:t>Standards</a:t>
            </a:r>
            <a:endParaRPr b="1" dirty="0">
              <a:latin typeface="Lato" panose="020F0502020204030203" pitchFamily="34" charset="0"/>
            </a:endParaRPr>
          </a:p>
        </p:txBody>
      </p:sp>
      <p:sp>
        <p:nvSpPr>
          <p:cNvPr id="4" name="TextBox 3">
            <a:extLst>
              <a:ext uri="{FF2B5EF4-FFF2-40B4-BE49-F238E27FC236}">
                <a16:creationId xmlns:a16="http://schemas.microsoft.com/office/drawing/2014/main" id="{B776208E-918E-804F-A3D7-77674FFABD92}"/>
              </a:ext>
            </a:extLst>
          </p:cNvPr>
          <p:cNvSpPr txBox="1"/>
          <p:nvPr/>
        </p:nvSpPr>
        <p:spPr>
          <a:xfrm>
            <a:off x="762000" y="1447800"/>
            <a:ext cx="7772400" cy="4708981"/>
          </a:xfrm>
          <a:prstGeom prst="rect">
            <a:avLst/>
          </a:prstGeom>
          <a:noFill/>
        </p:spPr>
        <p:txBody>
          <a:bodyPr wrap="square" rtlCol="0">
            <a:spAutoFit/>
          </a:bodyPr>
          <a:lstStyle/>
          <a:p>
            <a:pPr algn="ctr"/>
            <a:endParaRPr lang="en-US" sz="2400" u="sng" dirty="0">
              <a:latin typeface="Lato" panose="020F0502020204030203" pitchFamily="34" charset="0"/>
              <a:ea typeface="Lato" panose="020F0502020204030203" pitchFamily="34" charset="0"/>
              <a:cs typeface="Lato" panose="020F0502020204030203" pitchFamily="34" charset="0"/>
            </a:endParaRPr>
          </a:p>
          <a:p>
            <a:pPr algn="ctr"/>
            <a:r>
              <a:rPr lang="en-US" sz="2400" u="sng" dirty="0">
                <a:latin typeface="Lato" panose="020F0502020204030203" pitchFamily="34" charset="0"/>
                <a:ea typeface="Lato" panose="020F0502020204030203" pitchFamily="34" charset="0"/>
                <a:cs typeface="Lato" panose="020F0502020204030203" pitchFamily="34" charset="0"/>
              </a:rPr>
              <a:t>NAEYC Standards</a:t>
            </a:r>
          </a:p>
          <a:p>
            <a:pPr algn="ctr"/>
            <a:r>
              <a:rPr lang="en-US" dirty="0">
                <a:latin typeface="Lato" panose="020F0502020204030203" pitchFamily="34" charset="0"/>
                <a:ea typeface="Lato" panose="020F0502020204030203" pitchFamily="34" charset="0"/>
                <a:cs typeface="Lato" panose="020F0502020204030203" pitchFamily="34" charset="0"/>
              </a:rPr>
              <a:t>10 standards that define high quality early care and education </a:t>
            </a:r>
          </a:p>
          <a:p>
            <a:pPr algn="ctr"/>
            <a:endParaRPr lang="en-US"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Positive relationships</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Developmentally appropriate curriculum</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Effective teaching</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Assessment</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Nutrition and Health</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Qualifies, committed &amp; professional staff</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Family partnerships</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Community connections</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Safe and healthy physical environment</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Management policies</a:t>
            </a:r>
          </a:p>
          <a:p>
            <a:pPr marL="285750" indent="-285750">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											</a:t>
            </a:r>
            <a:r>
              <a:rPr lang="en-US" sz="1200" dirty="0">
                <a:latin typeface="Lato" panose="020F0502020204030203" pitchFamily="34" charset="0"/>
                <a:ea typeface="Lato" panose="020F0502020204030203" pitchFamily="34" charset="0"/>
                <a:cs typeface="Lato" panose="020F0502020204030203" pitchFamily="34" charset="0"/>
              </a:rPr>
              <a:t>		</a:t>
            </a:r>
            <a:r>
              <a:rPr lang="en-US" sz="1200" dirty="0" err="1">
                <a:latin typeface="Lato" panose="020F0502020204030203" pitchFamily="34" charset="0"/>
                <a:ea typeface="Lato" panose="020F0502020204030203" pitchFamily="34" charset="0"/>
                <a:cs typeface="Lato" panose="020F0502020204030203" pitchFamily="34" charset="0"/>
              </a:rPr>
              <a:t>www.naeyc.org</a:t>
            </a: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3" name="object 5" descr="A picture containing chart&#10;&#10;Description automatically generated">
            <a:extLst>
              <a:ext uri="{FF2B5EF4-FFF2-40B4-BE49-F238E27FC236}">
                <a16:creationId xmlns:a16="http://schemas.microsoft.com/office/drawing/2014/main" id="{184B6159-409B-45C3-882E-DC7DA7011AFC}"/>
              </a:ext>
            </a:extLst>
          </p:cNvPr>
          <p:cNvPicPr/>
          <p:nvPr/>
        </p:nvPicPr>
        <p:blipFill>
          <a:blip r:embed="rId2" cstate="print"/>
          <a:stretch>
            <a:fillRect/>
          </a:stretch>
        </p:blipFill>
        <p:spPr>
          <a:xfrm>
            <a:off x="7391400" y="282222"/>
            <a:ext cx="1406652" cy="12115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511" y="546897"/>
            <a:ext cx="7025922" cy="629018"/>
          </a:xfrm>
          <a:prstGeom prst="rect">
            <a:avLst/>
          </a:prstGeom>
        </p:spPr>
        <p:txBody>
          <a:bodyPr vert="horz" wrap="square" lIns="0" tIns="13335" rIns="0" bIns="0" rtlCol="0">
            <a:spAutoFit/>
          </a:bodyPr>
          <a:lstStyle/>
          <a:p>
            <a:pPr marL="12700" algn="ctr">
              <a:lnSpc>
                <a:spcPct val="100000"/>
              </a:lnSpc>
              <a:spcBef>
                <a:spcPts val="105"/>
              </a:spcBef>
            </a:pPr>
            <a:r>
              <a:rPr b="1" spc="-5" dirty="0">
                <a:solidFill>
                  <a:srgbClr val="404040"/>
                </a:solidFill>
                <a:latin typeface="Lato"/>
                <a:ea typeface="Lato"/>
                <a:cs typeface="Lato"/>
              </a:rPr>
              <a:t>Philosophy</a:t>
            </a:r>
            <a:r>
              <a:rPr b="1" spc="-15" dirty="0">
                <a:solidFill>
                  <a:srgbClr val="404040"/>
                </a:solidFill>
                <a:latin typeface="Lato"/>
                <a:ea typeface="Lato"/>
                <a:cs typeface="Lato"/>
              </a:rPr>
              <a:t> </a:t>
            </a:r>
            <a:r>
              <a:rPr b="1" dirty="0">
                <a:solidFill>
                  <a:srgbClr val="404040"/>
                </a:solidFill>
                <a:latin typeface="Lato"/>
                <a:ea typeface="Lato"/>
                <a:cs typeface="Lato"/>
              </a:rPr>
              <a:t>and</a:t>
            </a:r>
            <a:r>
              <a:rPr b="1" spc="-10" dirty="0">
                <a:solidFill>
                  <a:srgbClr val="404040"/>
                </a:solidFill>
                <a:latin typeface="Lato"/>
                <a:ea typeface="Lato"/>
                <a:cs typeface="Lato"/>
              </a:rPr>
              <a:t> </a:t>
            </a:r>
            <a:r>
              <a:rPr lang="en-US" b="1">
                <a:solidFill>
                  <a:srgbClr val="404040"/>
                </a:solidFill>
                <a:latin typeface="Lato"/>
                <a:ea typeface="Lato"/>
                <a:cs typeface="Lato"/>
              </a:rPr>
              <a:t>Experiences</a:t>
            </a:r>
            <a:endParaRPr b="1" dirty="0">
              <a:latin typeface="Lato" panose="020F0502020204030203" pitchFamily="34" charset="0"/>
            </a:endParaRPr>
          </a:p>
        </p:txBody>
      </p:sp>
      <p:sp>
        <p:nvSpPr>
          <p:cNvPr id="3" name="object 3"/>
          <p:cNvSpPr txBox="1"/>
          <p:nvPr/>
        </p:nvSpPr>
        <p:spPr>
          <a:xfrm>
            <a:off x="488245" y="1711678"/>
            <a:ext cx="8323616" cy="7694414"/>
          </a:xfrm>
          <a:prstGeom prst="rect">
            <a:avLst/>
          </a:prstGeom>
        </p:spPr>
        <p:txBody>
          <a:bodyPr vert="horz" wrap="square" lIns="0" tIns="12700" rIns="0" bIns="0" rtlCol="0" anchor="t">
            <a:spAutoFit/>
          </a:bodyPr>
          <a:lstStyle/>
          <a:p>
            <a:pPr marL="355600" indent="-342900">
              <a:lnSpc>
                <a:spcPts val="2595"/>
              </a:lnSpc>
              <a:spcBef>
                <a:spcPts val="100"/>
              </a:spcBef>
              <a:buFont typeface="Arial" panose="020B0604020202020204" pitchFamily="34" charset="0"/>
              <a:buChar char="•"/>
            </a:pPr>
            <a:r>
              <a:rPr sz="2000" spc="-5" dirty="0">
                <a:latin typeface="Lato"/>
                <a:ea typeface="Lato"/>
                <a:cs typeface="Arial"/>
              </a:rPr>
              <a:t>Developmental</a:t>
            </a:r>
            <a:r>
              <a:rPr lang="en-US" sz="2000" dirty="0">
                <a:latin typeface="Lato"/>
                <a:ea typeface="Lato"/>
                <a:cs typeface="Arial"/>
              </a:rPr>
              <a:t> </a:t>
            </a:r>
            <a:r>
              <a:rPr sz="2000" spc="-5" dirty="0">
                <a:latin typeface="Lato"/>
                <a:ea typeface="Lato"/>
                <a:cs typeface="Arial"/>
              </a:rPr>
              <a:t>Constructivist</a:t>
            </a:r>
            <a:r>
              <a:rPr lang="en-US" sz="2000" spc="-10" dirty="0">
                <a:latin typeface="Lato"/>
                <a:ea typeface="Lato"/>
                <a:cs typeface="Arial"/>
              </a:rPr>
              <a:t> </a:t>
            </a:r>
            <a:r>
              <a:rPr sz="2000" spc="-5" dirty="0">
                <a:latin typeface="Lato"/>
                <a:ea typeface="Lato"/>
                <a:cs typeface="Arial"/>
              </a:rPr>
              <a:t>Philosophy</a:t>
            </a:r>
            <a:endParaRPr lang="en-US" sz="2000" spc="-20">
              <a:latin typeface="Lato"/>
              <a:ea typeface="Lato"/>
              <a:cs typeface="Arial"/>
            </a:endParaRPr>
          </a:p>
          <a:p>
            <a:pPr marL="812800" lvl="1" indent="-342900">
              <a:lnSpc>
                <a:spcPts val="2595"/>
              </a:lnSpc>
              <a:spcBef>
                <a:spcPts val="100"/>
              </a:spcBef>
              <a:buFont typeface="Arial" panose="020B0604020202020204" pitchFamily="34" charset="0"/>
              <a:buChar char="•"/>
            </a:pPr>
            <a:endParaRPr lang="en-US" sz="2000" spc="-5" dirty="0">
              <a:latin typeface="Lato"/>
              <a:ea typeface="Lato"/>
              <a:cs typeface="Arial"/>
            </a:endParaRPr>
          </a:p>
          <a:p>
            <a:pPr marL="355600" indent="-342900">
              <a:lnSpc>
                <a:spcPts val="2595"/>
              </a:lnSpc>
              <a:spcBef>
                <a:spcPts val="100"/>
              </a:spcBef>
              <a:buFont typeface="Arial" panose="020B0604020202020204" pitchFamily="34" charset="0"/>
              <a:buChar char="•"/>
            </a:pPr>
            <a:r>
              <a:rPr lang="en-US" sz="2000" spc="-5" dirty="0">
                <a:latin typeface="Lato"/>
                <a:ea typeface="Lato"/>
                <a:cs typeface="Arial"/>
              </a:rPr>
              <a:t>The Reggio Emilia Approach</a:t>
            </a:r>
          </a:p>
          <a:p>
            <a:pPr marL="812800" lvl="1" indent="-342900">
              <a:lnSpc>
                <a:spcPts val="2595"/>
              </a:lnSpc>
              <a:spcBef>
                <a:spcPts val="100"/>
              </a:spcBef>
              <a:buFont typeface="Arial" panose="020B0604020202020204" pitchFamily="34" charset="0"/>
              <a:buChar char="•"/>
            </a:pPr>
            <a:r>
              <a:rPr lang="en-US" sz="2000" spc="-5" dirty="0">
                <a:solidFill>
                  <a:srgbClr val="000000"/>
                </a:solidFill>
                <a:latin typeface="Lato"/>
                <a:ea typeface="Lato"/>
                <a:cs typeface="Arial"/>
              </a:rPr>
              <a:t>Nontraditional, open-ended experiences</a:t>
            </a:r>
            <a:endParaRPr lang="en-US" sz="2000" spc="-5" dirty="0">
              <a:solidFill>
                <a:srgbClr val="000000"/>
              </a:solidFill>
              <a:latin typeface="Lato" panose="020F0502020204030203" pitchFamily="34" charset="0"/>
              <a:ea typeface="Lato"/>
              <a:cs typeface="Arial"/>
            </a:endParaRPr>
          </a:p>
          <a:p>
            <a:pPr marL="812800" lvl="1" indent="-342900">
              <a:lnSpc>
                <a:spcPts val="2595"/>
              </a:lnSpc>
              <a:spcBef>
                <a:spcPts val="100"/>
              </a:spcBef>
              <a:buFont typeface="Arial" panose="020B0604020202020204" pitchFamily="34" charset="0"/>
              <a:buChar char="•"/>
            </a:pPr>
            <a:endParaRPr lang="en-US" sz="2000" spc="-5" dirty="0">
              <a:solidFill>
                <a:srgbClr val="000000"/>
              </a:solidFill>
              <a:latin typeface="Lato"/>
              <a:ea typeface="Lato"/>
              <a:cs typeface="Arial"/>
            </a:endParaRPr>
          </a:p>
          <a:p>
            <a:pPr marL="355600" indent="-342900">
              <a:lnSpc>
                <a:spcPts val="2595"/>
              </a:lnSpc>
              <a:spcBef>
                <a:spcPts val="100"/>
              </a:spcBef>
              <a:buFont typeface="Arial" panose="020B0604020202020204" pitchFamily="34" charset="0"/>
              <a:buChar char="•"/>
            </a:pPr>
            <a:r>
              <a:rPr lang="en-US" sz="2000" spc="-5" dirty="0">
                <a:solidFill>
                  <a:srgbClr val="000000"/>
                </a:solidFill>
                <a:latin typeface="Lato"/>
                <a:ea typeface="Lato"/>
                <a:cs typeface="Arial"/>
              </a:rPr>
              <a:t>Outdoor classroom and environment</a:t>
            </a:r>
            <a:endParaRPr lang="en-US" sz="2000" spc="-5" dirty="0">
              <a:solidFill>
                <a:srgbClr val="000000"/>
              </a:solidFill>
              <a:latin typeface="Lato" panose="020F0502020204030203" pitchFamily="34" charset="0"/>
              <a:ea typeface="Lato"/>
              <a:cs typeface="Arial"/>
            </a:endParaRPr>
          </a:p>
          <a:p>
            <a:pPr marL="812800" lvl="1" indent="-342900">
              <a:lnSpc>
                <a:spcPts val="2595"/>
              </a:lnSpc>
              <a:spcBef>
                <a:spcPts val="100"/>
              </a:spcBef>
              <a:buFont typeface="Arial" panose="020B0604020202020204" pitchFamily="34" charset="0"/>
              <a:buChar char="•"/>
            </a:pPr>
            <a:r>
              <a:rPr lang="en-US" sz="2000" spc="-5" dirty="0">
                <a:solidFill>
                  <a:srgbClr val="000000"/>
                </a:solidFill>
                <a:latin typeface="Lato"/>
                <a:ea typeface="Lato"/>
                <a:cs typeface="Arial"/>
              </a:rPr>
              <a:t>Water play, sand play, sensory play, gardening, care of animals, weaving etc.</a:t>
            </a:r>
          </a:p>
          <a:p>
            <a:pPr marL="812800" lvl="1" indent="-342900">
              <a:lnSpc>
                <a:spcPts val="2595"/>
              </a:lnSpc>
              <a:spcBef>
                <a:spcPts val="100"/>
              </a:spcBef>
              <a:buFont typeface="Arial" panose="020B0604020202020204" pitchFamily="34" charset="0"/>
              <a:buChar char="•"/>
            </a:pPr>
            <a:r>
              <a:rPr lang="en-US" sz="2000" spc="-5" dirty="0">
                <a:latin typeface="Lato"/>
                <a:ea typeface="+mn-lt"/>
                <a:cs typeface="+mn-lt"/>
              </a:rPr>
              <a:t>Explore, investigate, and spark curiosity </a:t>
            </a:r>
          </a:p>
          <a:p>
            <a:pPr marL="812800" lvl="1" indent="-342900">
              <a:lnSpc>
                <a:spcPts val="2595"/>
              </a:lnSpc>
              <a:spcBef>
                <a:spcPts val="100"/>
              </a:spcBef>
              <a:buFont typeface="Arial" panose="020B0604020202020204" pitchFamily="34" charset="0"/>
              <a:buChar char="•"/>
            </a:pPr>
            <a:endParaRPr lang="en-US" sz="2000" spc="-5" dirty="0">
              <a:solidFill>
                <a:srgbClr val="000000"/>
              </a:solidFill>
              <a:latin typeface="Century Gothic" panose="020B0502020202020204"/>
              <a:ea typeface="Lato"/>
              <a:cs typeface="Arial"/>
            </a:endParaRPr>
          </a:p>
          <a:p>
            <a:pPr marL="355600" indent="-342900">
              <a:lnSpc>
                <a:spcPts val="2595"/>
              </a:lnSpc>
              <a:spcBef>
                <a:spcPts val="100"/>
              </a:spcBef>
              <a:buFont typeface="Arial" panose="020B0604020202020204" pitchFamily="34" charset="0"/>
              <a:buChar char="•"/>
            </a:pPr>
            <a:r>
              <a:rPr lang="en-US" sz="2000" spc="-5" dirty="0">
                <a:solidFill>
                  <a:srgbClr val="000000"/>
                </a:solidFill>
                <a:latin typeface="Lato"/>
                <a:ea typeface="Lato"/>
                <a:cs typeface="Arial"/>
              </a:rPr>
              <a:t>Learning is play here at ABACC!</a:t>
            </a:r>
            <a:endParaRPr lang="en-US" sz="2000" spc="-5" dirty="0">
              <a:solidFill>
                <a:srgbClr val="000000"/>
              </a:solidFill>
              <a:latin typeface="Century Gothic" panose="020B0502020202020204"/>
              <a:ea typeface="Lato"/>
              <a:cs typeface="Arial"/>
            </a:endParaRPr>
          </a:p>
          <a:p>
            <a:pPr marL="812800" lvl="1" indent="-342900">
              <a:lnSpc>
                <a:spcPts val="2595"/>
              </a:lnSpc>
              <a:spcBef>
                <a:spcPts val="100"/>
              </a:spcBef>
              <a:buFont typeface="Arial" panose="020B0604020202020204" pitchFamily="34" charset="0"/>
              <a:buChar char="•"/>
            </a:pPr>
            <a:endParaRPr lang="en-US" sz="2000" spc="-5" dirty="0">
              <a:solidFill>
                <a:srgbClr val="000000"/>
              </a:solidFill>
              <a:latin typeface="Lato" panose="020F0502020204030203" pitchFamily="34" charset="0"/>
              <a:ea typeface="Lato"/>
              <a:cs typeface="Arial"/>
            </a:endParaRPr>
          </a:p>
          <a:p>
            <a:pPr marL="469900" lvl="1">
              <a:lnSpc>
                <a:spcPts val="2595"/>
              </a:lnSpc>
              <a:spcBef>
                <a:spcPts val="100"/>
              </a:spcBef>
            </a:pPr>
            <a:endParaRPr lang="en-US" sz="2000" spc="-5" dirty="0">
              <a:solidFill>
                <a:srgbClr val="000000"/>
              </a:solidFill>
              <a:latin typeface="Lato" panose="020F0502020204030203" pitchFamily="34" charset="0"/>
              <a:ea typeface="Lato"/>
              <a:cs typeface="Arial"/>
            </a:endParaRPr>
          </a:p>
          <a:p>
            <a:pPr marL="12700">
              <a:lnSpc>
                <a:spcPts val="2595"/>
              </a:lnSpc>
            </a:pPr>
            <a:endParaRPr lang="en-US" sz="2000" spc="-20" dirty="0">
              <a:solidFill>
                <a:srgbClr val="404040"/>
              </a:solidFill>
              <a:latin typeface="Lato" panose="020F0502020204030203" pitchFamily="34" charset="0"/>
              <a:ea typeface="Lato"/>
              <a:cs typeface="Arial"/>
            </a:endParaRPr>
          </a:p>
          <a:p>
            <a:pPr marL="12700">
              <a:lnSpc>
                <a:spcPts val="2595"/>
              </a:lnSpc>
            </a:pPr>
            <a:endParaRPr lang="en-US" sz="2000" spc="-20" dirty="0">
              <a:solidFill>
                <a:srgbClr val="404040"/>
              </a:solidFill>
              <a:latin typeface="Lato" panose="020F0502020204030203" pitchFamily="34" charset="0"/>
              <a:ea typeface="Lato"/>
              <a:cs typeface="Arial"/>
            </a:endParaRPr>
          </a:p>
          <a:p>
            <a:pPr marL="12700">
              <a:lnSpc>
                <a:spcPts val="2595"/>
              </a:lnSpc>
            </a:pPr>
            <a:endParaRPr lang="en-US" sz="2000" spc="-20" dirty="0">
              <a:solidFill>
                <a:srgbClr val="404040"/>
              </a:solidFill>
              <a:latin typeface="Lato" panose="020F0502020204030203" pitchFamily="34" charset="0"/>
              <a:ea typeface="Lato"/>
              <a:cs typeface="Arial"/>
            </a:endParaRPr>
          </a:p>
          <a:p>
            <a:pPr marL="12700">
              <a:lnSpc>
                <a:spcPts val="2595"/>
              </a:lnSpc>
            </a:pPr>
            <a:endParaRPr lang="en-US" sz="2000" spc="-20" dirty="0">
              <a:solidFill>
                <a:srgbClr val="404040"/>
              </a:solidFill>
              <a:latin typeface="Lato"/>
              <a:ea typeface="Lato"/>
              <a:cs typeface="Arial"/>
            </a:endParaRPr>
          </a:p>
          <a:p>
            <a:pPr marL="12700">
              <a:lnSpc>
                <a:spcPts val="2595"/>
              </a:lnSpc>
            </a:pPr>
            <a:endParaRPr lang="en-US" sz="2000" spc="-20" dirty="0">
              <a:solidFill>
                <a:srgbClr val="404040"/>
              </a:solidFill>
              <a:latin typeface="Lato"/>
              <a:ea typeface="Lato"/>
              <a:cs typeface="Arial"/>
            </a:endParaRPr>
          </a:p>
          <a:p>
            <a:pPr marL="12700"/>
            <a:endParaRPr lang="en-US" sz="2000" i="1" spc="-5" dirty="0">
              <a:solidFill>
                <a:srgbClr val="404040"/>
              </a:solidFill>
              <a:latin typeface="Lato"/>
              <a:ea typeface="Lato"/>
              <a:cs typeface="Arial"/>
            </a:endParaRPr>
          </a:p>
          <a:p>
            <a:pPr marL="12700"/>
            <a:endParaRPr lang="en-US" sz="2000" i="1" spc="-5" dirty="0">
              <a:solidFill>
                <a:srgbClr val="404040"/>
              </a:solidFill>
              <a:latin typeface="Lato"/>
              <a:ea typeface="Lato"/>
              <a:cs typeface="Arial"/>
            </a:endParaRPr>
          </a:p>
          <a:p>
            <a:pPr marL="12700"/>
            <a:endParaRPr lang="en-US" sz="2000" i="1" spc="-5" dirty="0">
              <a:solidFill>
                <a:srgbClr val="404040"/>
              </a:solidFill>
              <a:latin typeface="Lato"/>
              <a:ea typeface="Lato"/>
              <a:cs typeface="Arial"/>
            </a:endParaRPr>
          </a:p>
          <a:p>
            <a:pPr marL="12700"/>
            <a:r>
              <a:rPr lang="en-US" sz="2000" i="1" spc="-5" dirty="0">
                <a:solidFill>
                  <a:srgbClr val="404040"/>
                </a:solidFill>
                <a:latin typeface="Lato"/>
                <a:ea typeface="Lato"/>
                <a:cs typeface="Arial"/>
              </a:rPr>
              <a:t>                                                                        </a:t>
            </a:r>
            <a:endParaRPr lang="en-US" sz="2000" dirty="0">
              <a:solidFill>
                <a:srgbClr val="000000"/>
              </a:solidFill>
              <a:latin typeface="Lato"/>
              <a:ea typeface="Lato"/>
              <a:cs typeface="Arial"/>
            </a:endParaRPr>
          </a:p>
          <a:p>
            <a:pPr marL="12700"/>
            <a:endParaRPr sz="2000" i="1" spc="-5" dirty="0">
              <a:latin typeface="Lato"/>
              <a:ea typeface="Lato"/>
              <a:cs typeface="Arial"/>
            </a:endParaRPr>
          </a:p>
        </p:txBody>
      </p:sp>
      <p:pic>
        <p:nvPicPr>
          <p:cNvPr id="4" name="object 4"/>
          <p:cNvPicPr/>
          <p:nvPr/>
        </p:nvPicPr>
        <p:blipFill>
          <a:blip r:embed="rId2" cstate="print"/>
          <a:stretch>
            <a:fillRect/>
          </a:stretch>
        </p:blipFill>
        <p:spPr>
          <a:xfrm>
            <a:off x="7511344" y="416278"/>
            <a:ext cx="1406652" cy="1211579"/>
          </a:xfrm>
          <a:prstGeom prst="rect">
            <a:avLst/>
          </a:prstGeom>
        </p:spPr>
      </p:pic>
      <p:pic>
        <p:nvPicPr>
          <p:cNvPr id="5" name="object 5"/>
          <p:cNvPicPr/>
          <p:nvPr/>
        </p:nvPicPr>
        <p:blipFill>
          <a:blip r:embed="rId3" cstate="print"/>
          <a:stretch>
            <a:fillRect/>
          </a:stretch>
        </p:blipFill>
        <p:spPr>
          <a:xfrm>
            <a:off x="6263123" y="4431193"/>
            <a:ext cx="2556933" cy="205175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2EBC1DE228484CB741CA10D45E6A71" ma:contentTypeVersion="11" ma:contentTypeDescription="Create a new document." ma:contentTypeScope="" ma:versionID="1b940ee372bc1193e7e839d75fee7088">
  <xsd:schema xmlns:xsd="http://www.w3.org/2001/XMLSchema" xmlns:xs="http://www.w3.org/2001/XMLSchema" xmlns:p="http://schemas.microsoft.com/office/2006/metadata/properties" xmlns:ns3="71e6df75-1fd8-44c5-aa5e-a8aa3cab3307" xmlns:ns4="2320ef96-91b9-4045-b795-f22ee16ad50e" targetNamespace="http://schemas.microsoft.com/office/2006/metadata/properties" ma:root="true" ma:fieldsID="28e97ce62708433b163ed9185dceb682" ns3:_="" ns4:_="">
    <xsd:import namespace="71e6df75-1fd8-44c5-aa5e-a8aa3cab3307"/>
    <xsd:import namespace="2320ef96-91b9-4045-b795-f22ee16ad5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6df75-1fd8-44c5-aa5e-a8aa3cab33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20ef96-91b9-4045-b795-f22ee16ad50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197D01-C3A3-4BE3-AB68-ED40CF21A429}">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2320ef96-91b9-4045-b795-f22ee16ad50e"/>
    <ds:schemaRef ds:uri="http://purl.org/dc/terms/"/>
    <ds:schemaRef ds:uri="71e6df75-1fd8-44c5-aa5e-a8aa3cab3307"/>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59F0492-667F-4D22-8DA9-638D3D789858}">
  <ds:schemaRefs>
    <ds:schemaRef ds:uri="http://schemas.microsoft.com/sharepoint/v3/contenttype/forms"/>
  </ds:schemaRefs>
</ds:datastoreItem>
</file>

<file path=customXml/itemProps3.xml><?xml version="1.0" encoding="utf-8"?>
<ds:datastoreItem xmlns:ds="http://schemas.openxmlformats.org/officeDocument/2006/customXml" ds:itemID="{CFD32C6B-D2C9-454A-B67E-79B0A0144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6df75-1fd8-44c5-aa5e-a8aa3cab3307"/>
    <ds:schemaRef ds:uri="2320ef96-91b9-4045-b795-f22ee16ad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Savon</Template>
  <TotalTime>630</TotalTime>
  <Words>1602</Words>
  <Application>Microsoft Office PowerPoint</Application>
  <PresentationFormat>On-screen Show (4:3)</PresentationFormat>
  <Paragraphs>204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Garamond</vt:lpstr>
      <vt:lpstr>Lato</vt:lpstr>
      <vt:lpstr>Savon</vt:lpstr>
      <vt:lpstr>Parent Orientation</vt:lpstr>
      <vt:lpstr>Meeting Topics</vt:lpstr>
      <vt:lpstr>Meeting Topics Continued</vt:lpstr>
      <vt:lpstr>History of the Center</vt:lpstr>
      <vt:lpstr>Children's Center Staff</vt:lpstr>
      <vt:lpstr>Student Interns and Observers</vt:lpstr>
      <vt:lpstr>NAEYC Accreditation</vt:lpstr>
      <vt:lpstr>NAEYC Program Standards</vt:lpstr>
      <vt:lpstr>Philosophy and Experiences</vt:lpstr>
      <vt:lpstr>Assessment and Conferences</vt:lpstr>
      <vt:lpstr>PowerPoint Presentation</vt:lpstr>
      <vt:lpstr>Guidance and Discipline</vt:lpstr>
      <vt:lpstr>Behavioral Plan and Support</vt:lpstr>
      <vt:lpstr>Daily Schedules and Routines</vt:lpstr>
      <vt:lpstr>What Does My Child Need for School?</vt:lpstr>
      <vt:lpstr>PowerPoint Presentation</vt:lpstr>
      <vt:lpstr>Food Program</vt:lpstr>
      <vt:lpstr>PowerPoint Presentation</vt:lpstr>
      <vt:lpstr>Policies and Procedures: Attendance and Billing</vt:lpstr>
      <vt:lpstr>Late Policy - Pick Up</vt:lpstr>
      <vt:lpstr>Parent Advisory Committee (PAC)</vt:lpstr>
      <vt:lpstr>Enrollment Forms</vt:lpstr>
      <vt:lpstr>Anna Bing Arnold Children’s Center Website</vt:lpstr>
      <vt:lpstr>Parent Resource Webpage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Bing Arnold Children’s Center Parent Orientation</dc:title>
  <dc:creator>Jim Goodrich</dc:creator>
  <cp:lastModifiedBy>Goodrich, James D.</cp:lastModifiedBy>
  <cp:revision>307</cp:revision>
  <dcterms:created xsi:type="dcterms:W3CDTF">2021-09-30T21:06:28Z</dcterms:created>
  <dcterms:modified xsi:type="dcterms:W3CDTF">2023-06-09T23:51:28Z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2021-08-05T00:00:00Z</vt:filetime>
  </property>
  <property fmtid="{D5CDD505-2E9C-101B-9397-08002B2CF9AE}" pid="3" name="Creator">
    <vt:lpwstr>Microsoft® PowerPoint® 2016</vt:lpwstr>
  </property>
  <property fmtid="{D5CDD505-2E9C-101B-9397-08002B2CF9AE}" pid="4" name="LastSaved">
    <vt:filetime>2021-09-30T00:00:00Z</vt:filetime>
  </property>
  <property fmtid="{D5CDD505-2E9C-101B-9397-08002B2CF9AE}" pid="5" name="ContentTypeId">
    <vt:lpwstr>0x010100472EBC1DE228484CB741CA10D45E6A71</vt:lpwstr>
  </property>
</Properties>
</file>