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snapToGrid="0" snapToObjects="1">
      <p:cViewPr varScale="1">
        <p:scale>
          <a:sx n="122" d="100"/>
          <a:sy n="122" d="100"/>
        </p:scale>
        <p:origin x="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6588231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Introduce why we’re interested in this project</a:t>
            </a:r>
          </a:p>
        </p:txBody>
      </p:sp>
    </p:spTree>
    <p:extLst>
      <p:ext uri="{BB962C8B-B14F-4D97-AF65-F5344CB8AC3E}">
        <p14:creationId xmlns:p14="http://schemas.microsoft.com/office/powerpoint/2010/main" val="41417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Email was primary mode of communication, text for more urgent convos, phone calls to go over completed assignments before we submitted them to Greg. Talk about whether not meeting in person worked for both team and Greg</a:t>
            </a:r>
          </a:p>
        </p:txBody>
      </p:sp>
    </p:spTree>
    <p:extLst>
      <p:ext uri="{BB962C8B-B14F-4D97-AF65-F5344CB8AC3E}">
        <p14:creationId xmlns:p14="http://schemas.microsoft.com/office/powerpoint/2010/main" val="40030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We realize that in other circumstances, we would get in trouble with the manager as well as our other team members for not being able to hold up our end of the work</a:t>
            </a:r>
          </a:p>
        </p:txBody>
      </p:sp>
    </p:spTree>
    <p:extLst>
      <p:ext uri="{BB962C8B-B14F-4D97-AF65-F5344CB8AC3E}">
        <p14:creationId xmlns:p14="http://schemas.microsoft.com/office/powerpoint/2010/main" val="200104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Limitations</a:t>
            </a:r>
          </a:p>
        </p:txBody>
      </p:sp>
    </p:spTree>
    <p:extLst>
      <p:ext uri="{BB962C8B-B14F-4D97-AF65-F5344CB8AC3E}">
        <p14:creationId xmlns:p14="http://schemas.microsoft.com/office/powerpoint/2010/main" val="205295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059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34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3758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Provides funding for local govt projects that show innovation and initiative</a:t>
            </a:r>
          </a:p>
        </p:txBody>
      </p:sp>
    </p:spTree>
    <p:extLst>
      <p:ext uri="{BB962C8B-B14F-4D97-AF65-F5344CB8AC3E}">
        <p14:creationId xmlns:p14="http://schemas.microsoft.com/office/powerpoint/2010/main" val="107510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City of Glendale had an idea in mind, and needed help fleshing out the details</a:t>
            </a:r>
          </a:p>
        </p:txBody>
      </p:sp>
    </p:spTree>
    <p:extLst>
      <p:ext uri="{BB962C8B-B14F-4D97-AF65-F5344CB8AC3E}">
        <p14:creationId xmlns:p14="http://schemas.microsoft.com/office/powerpoint/2010/main" val="40343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We asked for data from Greg, and we received a massive Excel document tracking SUs from 2010-2017</a:t>
            </a:r>
          </a:p>
        </p:txBody>
      </p:sp>
    </p:spTree>
    <p:extLst>
      <p:ext uri="{BB962C8B-B14F-4D97-AF65-F5344CB8AC3E}">
        <p14:creationId xmlns:p14="http://schemas.microsoft.com/office/powerpoint/2010/main" val="99447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Assignments were due each Friday, and Greg would give instructions for the subsequent week on Friday too. Predictable system</a:t>
            </a:r>
          </a:p>
        </p:txBody>
      </p:sp>
    </p:spTree>
    <p:extLst>
      <p:ext uri="{BB962C8B-B14F-4D97-AF65-F5344CB8AC3E}">
        <p14:creationId xmlns:p14="http://schemas.microsoft.com/office/powerpoint/2010/main" val="27726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816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001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008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341475" y="1187175"/>
            <a:ext cx="5493300" cy="1970100"/>
          </a:xfrm>
          <a:prstGeom prst="rect">
            <a:avLst/>
          </a:prstGeom>
        </p:spPr>
        <p:txBody>
          <a:bodyPr wrap="square" lIns="91425" tIns="91425" rIns="91425" bIns="91425" anchor="t" anchorCtr="0">
            <a:noAutofit/>
          </a:bodyPr>
          <a:lstStyle/>
          <a:p>
            <a:pPr lvl="0" rtl="0">
              <a:spcBef>
                <a:spcPts val="0"/>
              </a:spcBef>
              <a:buNone/>
            </a:pPr>
            <a:r>
              <a:rPr lang="en" sz="4400"/>
              <a:t>Glendale’s 2017 Mayors Challenge</a:t>
            </a:r>
          </a:p>
        </p:txBody>
      </p:sp>
      <p:sp>
        <p:nvSpPr>
          <p:cNvPr id="135" name="Shape 135"/>
          <p:cNvSpPr txBox="1">
            <a:spLocks noGrp="1"/>
          </p:cNvSpPr>
          <p:nvPr>
            <p:ph type="subTitle" idx="1"/>
          </p:nvPr>
        </p:nvSpPr>
        <p:spPr>
          <a:xfrm>
            <a:off x="4461950" y="3608150"/>
            <a:ext cx="4092600" cy="822900"/>
          </a:xfrm>
          <a:prstGeom prst="rect">
            <a:avLst/>
          </a:prstGeom>
        </p:spPr>
        <p:txBody>
          <a:bodyPr wrap="square" lIns="91425" tIns="91425" rIns="91425" bIns="91425" anchor="t" anchorCtr="0">
            <a:noAutofit/>
          </a:bodyPr>
          <a:lstStyle/>
          <a:p>
            <a:pPr lvl="0" rtl="0">
              <a:spcBef>
                <a:spcPts val="0"/>
              </a:spcBef>
              <a:buNone/>
            </a:pPr>
            <a:r>
              <a:rPr lang="en" sz="1800"/>
              <a:t>Edward Padilla, Luis Orendain, Tamar Bezjian, and Danielle Huguenard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Communication</a:t>
            </a:r>
          </a:p>
        </p:txBody>
      </p:sp>
      <p:sp>
        <p:nvSpPr>
          <p:cNvPr id="191" name="Shape 191"/>
          <p:cNvSpPr txBox="1">
            <a:spLocks noGrp="1"/>
          </p:cNvSpPr>
          <p:nvPr>
            <p:ph type="body" idx="1"/>
          </p:nvPr>
        </p:nvSpPr>
        <p:spPr>
          <a:xfrm>
            <a:off x="1297500" y="1107150"/>
            <a:ext cx="7038900" cy="33717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Within the team</a:t>
            </a:r>
          </a:p>
          <a:p>
            <a:pPr marL="914400" lvl="1" indent="-342900" rtl="0">
              <a:spcBef>
                <a:spcPts val="0"/>
              </a:spcBef>
              <a:spcAft>
                <a:spcPts val="0"/>
              </a:spcAft>
              <a:buSzPct val="100000"/>
              <a:buChar char="○"/>
            </a:pPr>
            <a:r>
              <a:rPr lang="en" sz="1800"/>
              <a:t>Used multiple forms of digital communication </a:t>
            </a:r>
          </a:p>
          <a:p>
            <a:pPr marL="914400" lvl="1" indent="-342900" rtl="0">
              <a:spcBef>
                <a:spcPts val="0"/>
              </a:spcBef>
              <a:spcAft>
                <a:spcPts val="0"/>
              </a:spcAft>
              <a:buSzPct val="100000"/>
              <a:buChar char="○"/>
            </a:pPr>
            <a:r>
              <a:rPr lang="en" sz="1800"/>
              <a:t>Did not meet in person until the end of our project</a:t>
            </a:r>
          </a:p>
          <a:p>
            <a:pPr marL="457200" lvl="0" indent="-342900" rtl="0">
              <a:spcBef>
                <a:spcPts val="0"/>
              </a:spcBef>
              <a:spcAft>
                <a:spcPts val="0"/>
              </a:spcAft>
              <a:buSzPct val="100000"/>
              <a:buChar char="●"/>
            </a:pPr>
            <a:r>
              <a:rPr lang="en" sz="1800"/>
              <a:t>With Greg</a:t>
            </a:r>
          </a:p>
          <a:p>
            <a:pPr marL="914400" lvl="1" indent="-342900" rtl="0">
              <a:spcBef>
                <a:spcPts val="0"/>
              </a:spcBef>
              <a:spcAft>
                <a:spcPts val="0"/>
              </a:spcAft>
              <a:buSzPct val="100000"/>
              <a:buChar char="○"/>
            </a:pPr>
            <a:r>
              <a:rPr lang="en" sz="1800"/>
              <a:t>Communicated via email only</a:t>
            </a:r>
          </a:p>
          <a:p>
            <a:pPr marL="914400" lvl="1" indent="-342900" rtl="0">
              <a:spcBef>
                <a:spcPts val="0"/>
              </a:spcBef>
              <a:spcAft>
                <a:spcPts val="0"/>
              </a:spcAft>
              <a:buSzPct val="100000"/>
              <a:buChar char="○"/>
            </a:pPr>
            <a:r>
              <a:rPr lang="en" sz="1800"/>
              <a:t>Visited Cal State Classroom</a:t>
            </a:r>
          </a:p>
          <a:p>
            <a:pPr marL="914400" lvl="1" indent="-342900" rtl="0">
              <a:spcBef>
                <a:spcPts val="0"/>
              </a:spcBef>
              <a:spcAft>
                <a:spcPts val="0"/>
              </a:spcAft>
              <a:buSzPct val="100000"/>
              <a:buChar char="○"/>
            </a:pPr>
            <a:r>
              <a:rPr lang="en" sz="1800"/>
              <a:t>Concern: Were the Cal State students getting more information?</a:t>
            </a:r>
          </a:p>
          <a:p>
            <a:pPr marL="914400" lvl="1" indent="-342900" rtl="0">
              <a:spcBef>
                <a:spcPts val="0"/>
              </a:spcBef>
              <a:buSzPct val="100000"/>
              <a:buChar char="○"/>
            </a:pPr>
            <a:r>
              <a:rPr lang="en" sz="1800"/>
              <a:t>Learned after project was completed that Greg only works part-time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Challenges</a:t>
            </a:r>
          </a:p>
        </p:txBody>
      </p:sp>
      <p:sp>
        <p:nvSpPr>
          <p:cNvPr id="197" name="Shape 197"/>
          <p:cNvSpPr txBox="1">
            <a:spLocks noGrp="1"/>
          </p:cNvSpPr>
          <p:nvPr>
            <p:ph type="body" idx="1"/>
          </p:nvPr>
        </p:nvSpPr>
        <p:spPr>
          <a:xfrm>
            <a:off x="1297500" y="1307850"/>
            <a:ext cx="7038900" cy="31710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Team member availability </a:t>
            </a:r>
          </a:p>
          <a:p>
            <a:pPr marL="457200" lvl="0" indent="-342900" rtl="0">
              <a:spcBef>
                <a:spcPts val="0"/>
              </a:spcBef>
              <a:spcAft>
                <a:spcPts val="0"/>
              </a:spcAft>
              <a:buSzPct val="100000"/>
              <a:buChar char="●"/>
            </a:pPr>
            <a:r>
              <a:rPr lang="en" sz="1800"/>
              <a:t>Geographic distance </a:t>
            </a:r>
          </a:p>
          <a:p>
            <a:pPr marL="457200" lvl="0" indent="-342900" rtl="0">
              <a:spcBef>
                <a:spcPts val="0"/>
              </a:spcBef>
              <a:spcAft>
                <a:spcPts val="0"/>
              </a:spcAft>
              <a:buSzPct val="100000"/>
              <a:buChar char="●"/>
            </a:pPr>
            <a:r>
              <a:rPr lang="en" sz="1800"/>
              <a:t>Before Assignment 2, switched gears to focus on one specific subset of SUs: senior care facilities</a:t>
            </a:r>
          </a:p>
          <a:p>
            <a:pPr marL="457200" lvl="0" indent="-342900" rtl="0">
              <a:spcBef>
                <a:spcPts val="0"/>
              </a:spcBef>
              <a:spcAft>
                <a:spcPts val="0"/>
              </a:spcAft>
              <a:buSzPct val="100000"/>
              <a:buChar char="●"/>
            </a:pPr>
            <a:r>
              <a:rPr lang="en" sz="1800"/>
              <a:t>Assignment 3 required us to call senior care facility administrators to ask them for their opinions about our project</a:t>
            </a:r>
          </a:p>
          <a:p>
            <a:pPr marL="914400" lvl="1" indent="-342900" rtl="0">
              <a:spcBef>
                <a:spcPts val="0"/>
              </a:spcBef>
              <a:buSzPct val="100000"/>
              <a:buChar char="○"/>
            </a:pPr>
            <a:r>
              <a:rPr lang="en" sz="1800"/>
              <a:t>Most of our team members got no responses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Feedback Received</a:t>
            </a:r>
          </a:p>
        </p:txBody>
      </p:sp>
      <p:sp>
        <p:nvSpPr>
          <p:cNvPr id="203" name="Shape 203"/>
          <p:cNvSpPr txBox="1">
            <a:spLocks noGrp="1"/>
          </p:cNvSpPr>
          <p:nvPr>
            <p:ph type="body" idx="1"/>
          </p:nvPr>
        </p:nvSpPr>
        <p:spPr>
          <a:xfrm>
            <a:off x="1297500" y="1107150"/>
            <a:ext cx="7038900" cy="33717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Technical</a:t>
            </a:r>
          </a:p>
          <a:p>
            <a:pPr marL="914400" lvl="1" indent="-342900" rtl="0">
              <a:spcBef>
                <a:spcPts val="0"/>
              </a:spcBef>
              <a:spcAft>
                <a:spcPts val="0"/>
              </a:spcAft>
              <a:buSzPct val="100000"/>
              <a:buChar char="○"/>
            </a:pPr>
            <a:r>
              <a:rPr lang="en" sz="1800"/>
              <a:t>Were able to see the final application</a:t>
            </a:r>
          </a:p>
          <a:p>
            <a:pPr marL="914400" lvl="1" indent="-342900" rtl="0">
              <a:spcBef>
                <a:spcPts val="0"/>
              </a:spcBef>
              <a:spcAft>
                <a:spcPts val="0"/>
              </a:spcAft>
              <a:buSzPct val="100000"/>
              <a:buChar char="○"/>
            </a:pPr>
            <a:r>
              <a:rPr lang="en" sz="1800"/>
              <a:t>Group members maintaining communication with Greg as to results of the project </a:t>
            </a:r>
          </a:p>
          <a:p>
            <a:pPr marL="457200" lvl="0" indent="-342900" rtl="0">
              <a:spcBef>
                <a:spcPts val="0"/>
              </a:spcBef>
              <a:spcAft>
                <a:spcPts val="0"/>
              </a:spcAft>
              <a:buSzPct val="100000"/>
              <a:buChar char="●"/>
            </a:pPr>
            <a:r>
              <a:rPr lang="en" sz="1800"/>
              <a:t>Professional</a:t>
            </a:r>
          </a:p>
          <a:p>
            <a:pPr marL="914400" lvl="1" indent="-342900" rtl="0">
              <a:spcBef>
                <a:spcPts val="0"/>
              </a:spcBef>
              <a:buSzPct val="100000"/>
              <a:buChar char="○"/>
            </a:pPr>
            <a:r>
              <a:rPr lang="en" sz="1800"/>
              <a:t>Greg  was very pleased with our team’s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What Would We Change?</a:t>
            </a:r>
          </a:p>
        </p:txBody>
      </p:sp>
      <p:sp>
        <p:nvSpPr>
          <p:cNvPr id="209" name="Shape 209"/>
          <p:cNvSpPr txBox="1">
            <a:spLocks noGrp="1"/>
          </p:cNvSpPr>
          <p:nvPr>
            <p:ph type="body" idx="1"/>
          </p:nvPr>
        </p:nvSpPr>
        <p:spPr>
          <a:xfrm>
            <a:off x="1297500" y="1107150"/>
            <a:ext cx="7038900" cy="33717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Face-to-face meetings with Greg</a:t>
            </a:r>
          </a:p>
          <a:p>
            <a:pPr marL="914400" lvl="1" indent="-342900" rtl="0">
              <a:spcBef>
                <a:spcPts val="0"/>
              </a:spcBef>
              <a:spcAft>
                <a:spcPts val="0"/>
              </a:spcAft>
              <a:buSzPct val="100000"/>
              <a:buChar char="○"/>
            </a:pPr>
            <a:r>
              <a:rPr lang="en" sz="1800"/>
              <a:t>Know about his meeting with Cal State students</a:t>
            </a:r>
          </a:p>
          <a:p>
            <a:pPr marL="457200" lvl="0" indent="-342900" rtl="0">
              <a:spcBef>
                <a:spcPts val="0"/>
              </a:spcBef>
              <a:spcAft>
                <a:spcPts val="0"/>
              </a:spcAft>
              <a:buSzPct val="100000"/>
              <a:buChar char="●"/>
            </a:pPr>
            <a:r>
              <a:rPr lang="en" sz="1800"/>
              <a:t>More time with the project in order to learn the ins and outs of the issue</a:t>
            </a:r>
          </a:p>
          <a:p>
            <a:pPr marL="457200" lvl="0" indent="-342900" rtl="0">
              <a:spcBef>
                <a:spcPts val="0"/>
              </a:spcBef>
              <a:spcAft>
                <a:spcPts val="0"/>
              </a:spcAft>
              <a:buSzPct val="100000"/>
              <a:buChar char="●"/>
            </a:pPr>
            <a:r>
              <a:rPr lang="en" sz="1800"/>
              <a:t>Meeting each other in person earlier</a:t>
            </a:r>
          </a:p>
          <a:p>
            <a:pPr marL="457200" lvl="0" indent="-342900" rtl="0">
              <a:spcBef>
                <a:spcPts val="0"/>
              </a:spcBef>
              <a:spcAft>
                <a:spcPts val="0"/>
              </a:spcAft>
              <a:buSzPct val="100000"/>
              <a:buChar char="●"/>
            </a:pPr>
            <a:r>
              <a:rPr lang="en" sz="1800"/>
              <a:t>Extra assignments</a:t>
            </a:r>
          </a:p>
          <a:p>
            <a:pPr marL="457200" lvl="0" indent="-342900" rtl="0">
              <a:spcBef>
                <a:spcPts val="0"/>
              </a:spcBef>
              <a:spcAft>
                <a:spcPts val="0"/>
              </a:spcAft>
              <a:buSzPct val="100000"/>
              <a:buChar char="●"/>
            </a:pPr>
            <a:r>
              <a:rPr lang="en" sz="1800"/>
              <a:t>More room to come up with a creative solution to the problem</a:t>
            </a:r>
          </a:p>
          <a:p>
            <a:pPr marL="914400" lvl="1" indent="-342900" rtl="0">
              <a:spcBef>
                <a:spcPts val="0"/>
              </a:spcBef>
              <a:buSzPct val="100000"/>
              <a:buChar char="○"/>
            </a:pPr>
            <a:r>
              <a:rPr lang="en" sz="1800"/>
              <a:t>Caveat: a looser assignment structure and less defined roles for project members means less accountability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What We Learned</a:t>
            </a:r>
          </a:p>
        </p:txBody>
      </p:sp>
      <p:sp>
        <p:nvSpPr>
          <p:cNvPr id="215" name="Shape 215"/>
          <p:cNvSpPr txBox="1">
            <a:spLocks noGrp="1"/>
          </p:cNvSpPr>
          <p:nvPr>
            <p:ph type="body" idx="1"/>
          </p:nvPr>
        </p:nvSpPr>
        <p:spPr>
          <a:xfrm>
            <a:off x="1297500" y="1307850"/>
            <a:ext cx="7038900" cy="31710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pPr>
            <a:r>
              <a:rPr lang="en" sz="1800"/>
              <a:t>Flexibility is Key</a:t>
            </a:r>
          </a:p>
          <a:p>
            <a:pPr marL="457200" lvl="0" indent="-342900" rtl="0">
              <a:spcBef>
                <a:spcPts val="0"/>
              </a:spcBef>
              <a:spcAft>
                <a:spcPts val="0"/>
              </a:spcAft>
              <a:buSzPct val="100000"/>
            </a:pPr>
            <a:r>
              <a:rPr lang="en" sz="1800"/>
              <a:t>Everyone comes to the table with a different skill set</a:t>
            </a:r>
          </a:p>
          <a:p>
            <a:pPr marL="457200" lvl="0" indent="-342900" rtl="0">
              <a:spcBef>
                <a:spcPts val="0"/>
              </a:spcBef>
              <a:spcAft>
                <a:spcPts val="0"/>
              </a:spcAft>
              <a:buSzPct val="100000"/>
            </a:pPr>
            <a:r>
              <a:rPr lang="en" sz="1800"/>
              <a:t>State clearly your availability beforehand</a:t>
            </a:r>
          </a:p>
          <a:p>
            <a:pPr marL="457200" lvl="0" indent="-342900" rtl="0">
              <a:spcBef>
                <a:spcPts val="0"/>
              </a:spcBef>
              <a:spcAft>
                <a:spcPts val="0"/>
              </a:spcAft>
              <a:buSzPct val="100000"/>
            </a:pPr>
            <a:r>
              <a:rPr lang="en" sz="1800"/>
              <a:t>Good work is done when project managers are organized, clear in their expectations, and communicate promptly</a:t>
            </a:r>
          </a:p>
          <a:p>
            <a:pPr marL="457200" lvl="0" indent="-342900" rtl="0">
              <a:spcBef>
                <a:spcPts val="0"/>
              </a:spcBef>
              <a:spcAft>
                <a:spcPts val="0"/>
              </a:spcAft>
              <a:buSzPct val="100000"/>
            </a:pPr>
            <a:r>
              <a:rPr lang="en" sz="1800"/>
              <a:t>We are a team and what one person does well, another teammate might not do as well</a:t>
            </a:r>
          </a:p>
          <a:p>
            <a:pPr marL="457200" lvl="0" indent="-342900" rtl="0">
              <a:spcBef>
                <a:spcPts val="0"/>
              </a:spcBef>
              <a:buSzPct val="100000"/>
            </a:pPr>
            <a:r>
              <a:rPr lang="en" sz="1800"/>
              <a:t>When the team wins, everyone wins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7500" y="540250"/>
            <a:ext cx="7038900" cy="914100"/>
          </a:xfrm>
          <a:prstGeom prst="rect">
            <a:avLst/>
          </a:prstGeom>
        </p:spPr>
        <p:txBody>
          <a:bodyPr wrap="square" lIns="91425" tIns="91425" rIns="91425" bIns="91425" anchor="t" anchorCtr="0">
            <a:noAutofit/>
          </a:bodyPr>
          <a:lstStyle/>
          <a:p>
            <a:pPr lvl="0" rtl="0">
              <a:spcBef>
                <a:spcPts val="0"/>
              </a:spcBef>
              <a:buNone/>
            </a:pPr>
            <a:r>
              <a:rPr lang="en" sz="3000"/>
              <a:t>Partnership</a:t>
            </a:r>
          </a:p>
        </p:txBody>
      </p:sp>
      <p:sp>
        <p:nvSpPr>
          <p:cNvPr id="141" name="Shape 141"/>
          <p:cNvSpPr txBox="1">
            <a:spLocks noGrp="1"/>
          </p:cNvSpPr>
          <p:nvPr>
            <p:ph type="body" idx="1"/>
          </p:nvPr>
        </p:nvSpPr>
        <p:spPr>
          <a:xfrm>
            <a:off x="1297500" y="1107150"/>
            <a:ext cx="7038900" cy="3371700"/>
          </a:xfrm>
          <a:prstGeom prst="rect">
            <a:avLst/>
          </a:prstGeom>
        </p:spPr>
        <p:txBody>
          <a:bodyPr wrap="square" lIns="91425" tIns="91425" rIns="91425" bIns="91425" anchor="t" anchorCtr="0">
            <a:noAutofit/>
          </a:bodyPr>
          <a:lstStyle/>
          <a:p>
            <a:pPr lvl="0">
              <a:spcBef>
                <a:spcPts val="0"/>
              </a:spcBef>
              <a:buNone/>
            </a:pPr>
            <a:endParaRPr sz="2600"/>
          </a:p>
          <a:p>
            <a:pPr lvl="0" algn="ctr" rtl="0">
              <a:spcBef>
                <a:spcPts val="0"/>
              </a:spcBef>
              <a:buNone/>
            </a:pPr>
            <a:r>
              <a:rPr lang="en" sz="2600"/>
              <a:t>City of Glendale + Cal State LA + Pepperdine </a:t>
            </a:r>
          </a:p>
          <a:p>
            <a:pPr lvl="0" algn="ctr" rtl="0">
              <a:spcBef>
                <a:spcPts val="0"/>
              </a:spcBef>
              <a:buNone/>
            </a:pPr>
            <a:r>
              <a:rPr lang="en" sz="2600"/>
              <a:t>= </a:t>
            </a:r>
          </a:p>
          <a:p>
            <a:pPr lvl="0" rtl="0">
              <a:spcBef>
                <a:spcPts val="0"/>
              </a:spcBef>
              <a:spcAft>
                <a:spcPts val="0"/>
              </a:spcAft>
              <a:buNone/>
            </a:pPr>
            <a:r>
              <a:rPr lang="en" sz="2600"/>
              <a:t> </a:t>
            </a:r>
          </a:p>
          <a:p>
            <a:pPr lvl="0" algn="ctr" rtl="0">
              <a:spcBef>
                <a:spcPts val="0"/>
              </a:spcBef>
              <a:buNone/>
            </a:pPr>
            <a:endParaRPr sz="2600"/>
          </a:p>
          <a:p>
            <a:pPr lvl="0" algn="ctr" rtl="0">
              <a:spcBef>
                <a:spcPts val="0"/>
              </a:spcBef>
              <a:buNone/>
            </a:pPr>
            <a:endParaRPr sz="2600"/>
          </a:p>
          <a:p>
            <a:pPr lvl="0" algn="ctr" rtl="0">
              <a:spcBef>
                <a:spcPts val="0"/>
              </a:spcBef>
              <a:buNone/>
            </a:pPr>
            <a:endParaRPr sz="2600"/>
          </a:p>
        </p:txBody>
      </p:sp>
      <p:sp>
        <p:nvSpPr>
          <p:cNvPr id="142" name="Shape 142"/>
          <p:cNvSpPr/>
          <p:nvPr/>
        </p:nvSpPr>
        <p:spPr>
          <a:xfrm rot="-419512">
            <a:off x="1528260" y="3150378"/>
            <a:ext cx="6087482" cy="1218814"/>
          </a:xfrm>
          <a:prstGeom prst="rect">
            <a:avLst/>
          </a:prstGeom>
        </p:spPr>
        <p:txBody>
          <a:bodyPr>
            <a:prstTxWarp prst="textPlain">
              <a:avLst/>
            </a:prstTxWarp>
          </a:bodyPr>
          <a:lstStyle/>
          <a:p>
            <a:pPr lvl="0" algn="ctr"/>
            <a:r>
              <a:rPr b="0" i="0">
                <a:ln w="38100" cap="flat" cmpd="sng">
                  <a:solidFill>
                    <a:srgbClr val="4A86E8"/>
                  </a:solidFill>
                  <a:prstDash val="solid"/>
                  <a:round/>
                  <a:headEnd type="none" w="med" len="med"/>
                  <a:tailEnd type="none" w="med" len="med"/>
                </a:ln>
                <a:gradFill>
                  <a:gsLst>
                    <a:gs pos="0">
                      <a:srgbClr val="F5D0D0"/>
                    </a:gs>
                    <a:gs pos="100000">
                      <a:srgbClr val="D96868"/>
                    </a:gs>
                  </a:gsLst>
                  <a:lin ang="5400012" scaled="0"/>
                </a:gradFill>
                <a:latin typeface="Arial"/>
              </a:rPr>
              <a:t>Success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Project Introduction</a:t>
            </a:r>
          </a:p>
        </p:txBody>
      </p:sp>
      <p:sp>
        <p:nvSpPr>
          <p:cNvPr id="148" name="Shape 148"/>
          <p:cNvSpPr txBox="1">
            <a:spLocks noGrp="1"/>
          </p:cNvSpPr>
          <p:nvPr>
            <p:ph type="body" idx="1"/>
          </p:nvPr>
        </p:nvSpPr>
        <p:spPr>
          <a:xfrm>
            <a:off x="1297500" y="947075"/>
            <a:ext cx="7038900" cy="3531900"/>
          </a:xfrm>
          <a:prstGeom prst="rect">
            <a:avLst/>
          </a:prstGeom>
          <a:ln w="38100" cap="flat" cmpd="sng">
            <a:solidFill>
              <a:schemeClr val="accent1"/>
            </a:solidFill>
            <a:prstDash val="solid"/>
            <a:round/>
            <a:headEnd type="none" w="med" len="med"/>
            <a:tailEnd type="none" w="med" len="med"/>
          </a:ln>
        </p:spPr>
        <p:txBody>
          <a:bodyPr wrap="square" lIns="91425" tIns="91425" rIns="91425" bIns="91425" anchor="t" anchorCtr="0">
            <a:noAutofit/>
          </a:bodyPr>
          <a:lstStyle/>
          <a:p>
            <a:pPr marL="457200" lvl="0" indent="-342900" rtl="0">
              <a:spcBef>
                <a:spcPts val="0"/>
              </a:spcBef>
              <a:spcAft>
                <a:spcPts val="0"/>
              </a:spcAft>
              <a:buSzPct val="100000"/>
            </a:pPr>
            <a:r>
              <a:rPr lang="en" sz="1800"/>
              <a:t>Worked with the  Department of Innovation, Performance, and Audit</a:t>
            </a:r>
          </a:p>
          <a:p>
            <a:pPr marL="457200" lvl="0" indent="-342900" rtl="0">
              <a:spcBef>
                <a:spcPts val="0"/>
              </a:spcBef>
              <a:spcAft>
                <a:spcPts val="0"/>
              </a:spcAft>
              <a:buSzPct val="100000"/>
            </a:pPr>
            <a:r>
              <a:rPr lang="en" sz="1800"/>
              <a:t>City of Glendale Contact: Greg Kajszo</a:t>
            </a:r>
          </a:p>
          <a:p>
            <a:pPr marL="457200" lvl="0" indent="-342900" rtl="0">
              <a:spcBef>
                <a:spcPts val="0"/>
              </a:spcBef>
              <a:spcAft>
                <a:spcPts val="0"/>
              </a:spcAft>
              <a:buSzPct val="100000"/>
            </a:pPr>
            <a:r>
              <a:rPr lang="en" sz="1800"/>
              <a:t>Bloomberg 2017 Mayors Challenge </a:t>
            </a:r>
          </a:p>
          <a:p>
            <a:pPr marL="914400" lvl="1" indent="-342900" rtl="0">
              <a:spcBef>
                <a:spcPts val="0"/>
              </a:spcBef>
              <a:spcAft>
                <a:spcPts val="0"/>
              </a:spcAft>
              <a:buSzPct val="100000"/>
            </a:pPr>
            <a:r>
              <a:rPr lang="en" sz="1800"/>
              <a:t>Cities awarded $5 million, $1 million, or $100,000  grant </a:t>
            </a:r>
          </a:p>
          <a:p>
            <a:pPr marL="914400" lvl="1" indent="-342900">
              <a:spcBef>
                <a:spcPts val="0"/>
              </a:spcBef>
              <a:spcAft>
                <a:spcPts val="0"/>
              </a:spcAft>
              <a:buSzPct val="100000"/>
            </a:pPr>
            <a:r>
              <a:rPr lang="en" sz="1800"/>
              <a:t>Criteria includes:</a:t>
            </a:r>
          </a:p>
          <a:p>
            <a:pPr marL="1371600" lvl="2" indent="-342900" rtl="0">
              <a:spcBef>
                <a:spcPts val="0"/>
              </a:spcBef>
              <a:spcAft>
                <a:spcPts val="0"/>
              </a:spcAft>
              <a:buSzPct val="100000"/>
            </a:pPr>
            <a:r>
              <a:rPr lang="en" sz="1800"/>
              <a:t>Creativity, Positive Impact on Citizens, and Should be Quantifiable and Measurable</a:t>
            </a:r>
          </a:p>
          <a:p>
            <a:pPr marL="914400" lvl="1" indent="-342900" rtl="0">
              <a:spcBef>
                <a:spcPts val="0"/>
              </a:spcBef>
              <a:buSzPct val="100000"/>
            </a:pPr>
            <a:r>
              <a:rPr lang="en" sz="1800"/>
              <a:t>Announcement of winners in January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Overall Project Logistics </a:t>
            </a:r>
          </a:p>
        </p:txBody>
      </p:sp>
      <p:sp>
        <p:nvSpPr>
          <p:cNvPr id="154" name="Shape 154"/>
          <p:cNvSpPr txBox="1">
            <a:spLocks noGrp="1"/>
          </p:cNvSpPr>
          <p:nvPr>
            <p:ph type="body" idx="1"/>
          </p:nvPr>
        </p:nvSpPr>
        <p:spPr>
          <a:xfrm>
            <a:off x="1297500" y="891700"/>
            <a:ext cx="7038900" cy="3587100"/>
          </a:xfrm>
          <a:prstGeom prst="rect">
            <a:avLst/>
          </a:prstGeom>
          <a:ln w="3810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457200" lvl="0" indent="-342900" rtl="0">
              <a:spcBef>
                <a:spcPts val="0"/>
              </a:spcBef>
              <a:spcAft>
                <a:spcPts val="0"/>
              </a:spcAft>
              <a:buSzPct val="100000"/>
            </a:pPr>
            <a:r>
              <a:rPr lang="en" sz="1800"/>
              <a:t>Project and Problem identified by The City of Glendale </a:t>
            </a:r>
          </a:p>
          <a:p>
            <a:pPr marL="914400" lvl="1" indent="-342900" rtl="0">
              <a:spcBef>
                <a:spcPts val="0"/>
              </a:spcBef>
              <a:spcAft>
                <a:spcPts val="0"/>
              </a:spcAft>
              <a:buSzPct val="100000"/>
            </a:pPr>
            <a:r>
              <a:rPr lang="en" sz="1800"/>
              <a:t>asked for our team’s assistance in fleshing out the details</a:t>
            </a:r>
          </a:p>
          <a:p>
            <a:pPr marL="457200" lvl="0" indent="-342900" rtl="0">
              <a:spcBef>
                <a:spcPts val="0"/>
              </a:spcBef>
              <a:spcAft>
                <a:spcPts val="0"/>
              </a:spcAft>
              <a:buSzPct val="100000"/>
            </a:pPr>
            <a:r>
              <a:rPr lang="en" sz="1800"/>
              <a:t>Initially tasked with collecting broad information related to “Super Utilizers” (SU) of the 9-1-1 service </a:t>
            </a:r>
          </a:p>
          <a:p>
            <a:pPr marL="457200" lvl="0" indent="-342900" rtl="0">
              <a:spcBef>
                <a:spcPts val="0"/>
              </a:spcBef>
              <a:spcAft>
                <a:spcPts val="0"/>
              </a:spcAft>
              <a:buSzPct val="100000"/>
            </a:pPr>
            <a:r>
              <a:rPr lang="en" sz="1800"/>
              <a:t>Research projects done by similar cities and identify stakeholders </a:t>
            </a:r>
          </a:p>
          <a:p>
            <a:pPr marL="457200" lvl="0" indent="-342900" rtl="0">
              <a:spcBef>
                <a:spcPts val="0"/>
              </a:spcBef>
              <a:spcAft>
                <a:spcPts val="0"/>
              </a:spcAft>
              <a:buSzPct val="100000"/>
            </a:pPr>
            <a:r>
              <a:rPr lang="en" sz="1800"/>
              <a:t>Analyzed data, quantified the need for and effect of the project </a:t>
            </a:r>
          </a:p>
          <a:p>
            <a:pPr marL="457200" lvl="0" indent="-342900" rtl="0">
              <a:spcBef>
                <a:spcPts val="0"/>
              </a:spcBef>
              <a:spcAft>
                <a:spcPts val="0"/>
              </a:spcAft>
              <a:buSzPct val="100000"/>
            </a:pPr>
            <a:r>
              <a:rPr lang="en" sz="1800"/>
              <a:t>Ultimate Goals: </a:t>
            </a:r>
          </a:p>
          <a:p>
            <a:pPr marL="914400" lvl="1" indent="-342900" rtl="0">
              <a:spcBef>
                <a:spcPts val="0"/>
              </a:spcBef>
              <a:spcAft>
                <a:spcPts val="0"/>
              </a:spcAft>
              <a:buSzPct val="100000"/>
            </a:pPr>
            <a:r>
              <a:rPr lang="en" sz="1800"/>
              <a:t>To create a line (8-1-1) to reroute non-emergency calls from the 9-1-1 service</a:t>
            </a:r>
          </a:p>
          <a:p>
            <a:pPr marL="914400" lvl="1" indent="-342900" rtl="0">
              <a:spcBef>
                <a:spcPts val="0"/>
              </a:spcBef>
              <a:buSzPct val="100000"/>
            </a:pPr>
            <a:r>
              <a:rPr lang="en" sz="1800"/>
              <a:t>Create an education program for SUs</a:t>
            </a:r>
          </a:p>
          <a:p>
            <a:pPr lvl="0" rtl="0">
              <a:spcBef>
                <a:spcPts val="0"/>
              </a:spcBef>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endParaRPr/>
          </a:p>
        </p:txBody>
      </p:sp>
      <p:pic>
        <p:nvPicPr>
          <p:cNvPr id="160" name="Shape 160"/>
          <p:cNvPicPr preferRelativeResize="0"/>
          <p:nvPr/>
        </p:nvPicPr>
        <p:blipFill>
          <a:blip r:embed="rId3">
            <a:alphaModFix/>
          </a:blip>
          <a:stretch>
            <a:fillRect/>
          </a:stretch>
        </p:blipFill>
        <p:spPr>
          <a:xfrm>
            <a:off x="801237" y="826674"/>
            <a:ext cx="7541526" cy="358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Timeline of Bloomberg Application Project</a:t>
            </a:r>
          </a:p>
        </p:txBody>
      </p:sp>
      <p:sp>
        <p:nvSpPr>
          <p:cNvPr id="166" name="Shape 166"/>
          <p:cNvSpPr txBox="1">
            <a:spLocks noGrp="1"/>
          </p:cNvSpPr>
          <p:nvPr>
            <p:ph type="body" idx="1"/>
          </p:nvPr>
        </p:nvSpPr>
        <p:spPr>
          <a:xfrm>
            <a:off x="1297500" y="1107150"/>
            <a:ext cx="7038900" cy="3371700"/>
          </a:xfrm>
          <a:prstGeom prst="rect">
            <a:avLst/>
          </a:prstGeom>
          <a:ln w="38100" cap="flat" cmpd="sng">
            <a:solidFill>
              <a:schemeClr val="lt2"/>
            </a:solidFill>
            <a:prstDash val="solid"/>
            <a:round/>
            <a:headEnd type="none" w="med" len="med"/>
            <a:tailEnd type="none" w="med" len="med"/>
          </a:ln>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Sep 22: Introduction email from Greg including Assignment 1 description </a:t>
            </a:r>
          </a:p>
          <a:p>
            <a:pPr marL="457200" lvl="0" indent="-342900" rtl="0">
              <a:spcBef>
                <a:spcPts val="0"/>
              </a:spcBef>
              <a:spcAft>
                <a:spcPts val="0"/>
              </a:spcAft>
              <a:buSzPct val="100000"/>
              <a:buChar char="●"/>
            </a:pPr>
            <a:r>
              <a:rPr lang="en" sz="1800"/>
              <a:t>Sept 24: Intro Group Skype call to discuss project</a:t>
            </a:r>
          </a:p>
          <a:p>
            <a:pPr marL="457200" lvl="0" indent="-342900" rtl="0">
              <a:spcBef>
                <a:spcPts val="0"/>
              </a:spcBef>
              <a:spcAft>
                <a:spcPts val="0"/>
              </a:spcAft>
              <a:buSzPct val="100000"/>
              <a:buChar char="●"/>
            </a:pPr>
            <a:r>
              <a:rPr lang="en" sz="1800"/>
              <a:t>Sep. 29: Submitted Assignment 1</a:t>
            </a:r>
          </a:p>
          <a:p>
            <a:pPr marL="914400" lvl="1" indent="-342900" rtl="0">
              <a:spcBef>
                <a:spcPts val="0"/>
              </a:spcBef>
              <a:spcAft>
                <a:spcPts val="0"/>
              </a:spcAft>
              <a:buSzPct val="100000"/>
              <a:buChar char="○"/>
            </a:pPr>
            <a:r>
              <a:rPr lang="en" sz="1800"/>
              <a:t>Assignment 2 given </a:t>
            </a:r>
          </a:p>
          <a:p>
            <a:pPr marL="457200" lvl="0" indent="-342900" rtl="0">
              <a:spcBef>
                <a:spcPts val="0"/>
              </a:spcBef>
              <a:spcAft>
                <a:spcPts val="0"/>
              </a:spcAft>
              <a:buSzPct val="100000"/>
              <a:buChar char="●"/>
            </a:pPr>
            <a:r>
              <a:rPr lang="en" sz="1800"/>
              <a:t>October 6: Submitted Assignment 2.  </a:t>
            </a:r>
          </a:p>
          <a:p>
            <a:pPr marL="914400" lvl="1" indent="-342900" rtl="0">
              <a:spcBef>
                <a:spcPts val="0"/>
              </a:spcBef>
              <a:spcAft>
                <a:spcPts val="0"/>
              </a:spcAft>
              <a:buSzPct val="100000"/>
              <a:buChar char="○"/>
            </a:pPr>
            <a:r>
              <a:rPr lang="en" sz="1800"/>
              <a:t>Project Direction Shift Email from Greg </a:t>
            </a:r>
          </a:p>
          <a:p>
            <a:pPr marL="457200" lvl="0" indent="-342900" rtl="0">
              <a:spcBef>
                <a:spcPts val="0"/>
              </a:spcBef>
              <a:spcAft>
                <a:spcPts val="0"/>
              </a:spcAft>
              <a:buSzPct val="100000"/>
              <a:buChar char="●"/>
            </a:pPr>
            <a:r>
              <a:rPr lang="en" sz="1800"/>
              <a:t>October 13: Submitted Assignment 3</a:t>
            </a:r>
          </a:p>
          <a:p>
            <a:pPr marL="457200" lvl="0" indent="-342900" rtl="0">
              <a:spcBef>
                <a:spcPts val="0"/>
              </a:spcBef>
              <a:buSzPct val="100000"/>
              <a:buChar char="●"/>
            </a:pPr>
            <a:r>
              <a:rPr lang="en" sz="1800"/>
              <a:t>October 20: Greg sends in completed application</a:t>
            </a:r>
          </a:p>
          <a:p>
            <a:pPr lvl="0" rtl="0">
              <a:spcBef>
                <a:spcPts val="0"/>
              </a:spcBef>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Timeline of Extra Assignments</a:t>
            </a:r>
          </a:p>
        </p:txBody>
      </p:sp>
      <p:sp>
        <p:nvSpPr>
          <p:cNvPr id="172" name="Shape 172"/>
          <p:cNvSpPr txBox="1">
            <a:spLocks noGrp="1"/>
          </p:cNvSpPr>
          <p:nvPr>
            <p:ph type="body" idx="1"/>
          </p:nvPr>
        </p:nvSpPr>
        <p:spPr>
          <a:xfrm>
            <a:off x="1297500" y="1107150"/>
            <a:ext cx="7038900" cy="33717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October 25: Extra Assignment 1 assigned (Audit Committee Research)</a:t>
            </a:r>
          </a:p>
          <a:p>
            <a:pPr marL="457200" lvl="0" indent="-342900" rtl="0">
              <a:spcBef>
                <a:spcPts val="0"/>
              </a:spcBef>
              <a:spcAft>
                <a:spcPts val="0"/>
              </a:spcAft>
              <a:buSzPct val="100000"/>
              <a:buChar char="●"/>
            </a:pPr>
            <a:r>
              <a:rPr lang="en" sz="1800"/>
              <a:t>November 8: Extra Assignment 1 submitted</a:t>
            </a:r>
          </a:p>
          <a:p>
            <a:pPr marL="914400" lvl="1" indent="-342900" rtl="0">
              <a:spcBef>
                <a:spcPts val="0"/>
              </a:spcBef>
              <a:spcAft>
                <a:spcPts val="0"/>
              </a:spcAft>
              <a:buSzPct val="100000"/>
              <a:buChar char="○"/>
            </a:pPr>
            <a:r>
              <a:rPr lang="en" sz="1800"/>
              <a:t>Extra Assignment 2 assigned (Fire Prevention Research)</a:t>
            </a:r>
          </a:p>
          <a:p>
            <a:pPr marL="457200" lvl="0" indent="-342900" rtl="0">
              <a:spcBef>
                <a:spcPts val="0"/>
              </a:spcBef>
              <a:spcAft>
                <a:spcPts val="0"/>
              </a:spcAft>
              <a:buSzPct val="100000"/>
              <a:buChar char="●"/>
            </a:pPr>
            <a:r>
              <a:rPr lang="en" sz="1800"/>
              <a:t>November 12: In person team meeting at Santa Monica</a:t>
            </a:r>
          </a:p>
          <a:p>
            <a:pPr marL="457200" lvl="0" indent="-342900" rtl="0">
              <a:spcBef>
                <a:spcPts val="0"/>
              </a:spcBef>
              <a:spcAft>
                <a:spcPts val="0"/>
              </a:spcAft>
              <a:buSzPct val="100000"/>
              <a:buChar char="●"/>
            </a:pPr>
            <a:r>
              <a:rPr lang="en" sz="1800"/>
              <a:t>November 15: Extra Assignment 2 submitted</a:t>
            </a:r>
          </a:p>
          <a:p>
            <a:pPr marL="914400" lvl="1" indent="-342900" rtl="0">
              <a:spcBef>
                <a:spcPts val="0"/>
              </a:spcBef>
              <a:buSzPct val="100000"/>
              <a:buChar char="○"/>
            </a:pPr>
            <a:r>
              <a:rPr lang="en" sz="1800"/>
              <a:t>Final Reflection and Thank You email from Greg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Our Approach</a:t>
            </a:r>
          </a:p>
        </p:txBody>
      </p:sp>
      <p:sp>
        <p:nvSpPr>
          <p:cNvPr id="178" name="Shape 178"/>
          <p:cNvSpPr txBox="1">
            <a:spLocks noGrp="1"/>
          </p:cNvSpPr>
          <p:nvPr>
            <p:ph type="body" idx="1"/>
          </p:nvPr>
        </p:nvSpPr>
        <p:spPr>
          <a:xfrm>
            <a:off x="1297500" y="1236125"/>
            <a:ext cx="7038900" cy="29112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Char char="●"/>
            </a:pPr>
            <a:r>
              <a:rPr lang="en" sz="1800"/>
              <a:t>Assignments were split equally among ourselves</a:t>
            </a:r>
          </a:p>
          <a:p>
            <a:pPr marL="457200" lvl="0" indent="-342900" rtl="0">
              <a:spcBef>
                <a:spcPts val="0"/>
              </a:spcBef>
              <a:spcAft>
                <a:spcPts val="0"/>
              </a:spcAft>
              <a:buSzPct val="100000"/>
              <a:buChar char="●"/>
            </a:pPr>
            <a:r>
              <a:rPr lang="en" sz="1800"/>
              <a:t>No de facto group leader</a:t>
            </a:r>
          </a:p>
          <a:p>
            <a:pPr marL="457200" lvl="0" indent="-342900" rtl="0">
              <a:spcBef>
                <a:spcPts val="0"/>
              </a:spcBef>
              <a:spcAft>
                <a:spcPts val="0"/>
              </a:spcAft>
              <a:buSzPct val="100000"/>
              <a:buChar char="●"/>
            </a:pPr>
            <a:r>
              <a:rPr lang="en" sz="1800"/>
              <a:t>Expectations, schedules, and commitments  discussed</a:t>
            </a:r>
          </a:p>
          <a:p>
            <a:pPr marL="457200" lvl="0" indent="-342900" rtl="0">
              <a:spcBef>
                <a:spcPts val="0"/>
              </a:spcBef>
              <a:spcAft>
                <a:spcPts val="0"/>
              </a:spcAft>
              <a:buSzPct val="100000"/>
              <a:buChar char="●"/>
            </a:pPr>
            <a:r>
              <a:rPr lang="en" sz="1800"/>
              <a:t>Worked with multiple forms communication</a:t>
            </a:r>
          </a:p>
          <a:p>
            <a:pPr marL="914400" lvl="1" indent="-342900" rtl="0">
              <a:spcBef>
                <a:spcPts val="0"/>
              </a:spcBef>
              <a:spcAft>
                <a:spcPts val="0"/>
              </a:spcAft>
              <a:buSzPct val="100000"/>
              <a:buChar char="○"/>
            </a:pPr>
            <a:r>
              <a:rPr lang="en" sz="1800"/>
              <a:t>Google docs</a:t>
            </a:r>
          </a:p>
          <a:p>
            <a:pPr marL="1371600" lvl="2" indent="-342900" rtl="0">
              <a:spcBef>
                <a:spcPts val="0"/>
              </a:spcBef>
              <a:spcAft>
                <a:spcPts val="0"/>
              </a:spcAft>
              <a:buSzPct val="100000"/>
              <a:buChar char="■"/>
            </a:pPr>
            <a:r>
              <a:rPr lang="en" sz="1800"/>
              <a:t>Able to combine, review, and add to each other’s work</a:t>
            </a:r>
          </a:p>
          <a:p>
            <a:pPr marL="914400" lvl="1" indent="-342900">
              <a:spcBef>
                <a:spcPts val="0"/>
              </a:spcBef>
              <a:buSzPct val="100000"/>
              <a:buChar char="○"/>
            </a:pPr>
            <a:r>
              <a:rPr lang="en" sz="1800"/>
              <a:t>Skype, 4-ways phone calls, group text messages, email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Team Dynamics</a:t>
            </a:r>
          </a:p>
        </p:txBody>
      </p:sp>
      <p:sp>
        <p:nvSpPr>
          <p:cNvPr id="184" name="Shape 184"/>
          <p:cNvSpPr txBox="1">
            <a:spLocks noGrp="1"/>
          </p:cNvSpPr>
          <p:nvPr>
            <p:ph type="body" idx="1"/>
          </p:nvPr>
        </p:nvSpPr>
        <p:spPr>
          <a:xfrm>
            <a:off x="1053650" y="993575"/>
            <a:ext cx="4809000" cy="3826500"/>
          </a:xfrm>
          <a:prstGeom prst="rect">
            <a:avLst/>
          </a:prstGeom>
        </p:spPr>
        <p:txBody>
          <a:bodyPr wrap="square" lIns="91425" tIns="91425" rIns="91425" bIns="91425" anchor="t" anchorCtr="0">
            <a:noAutofit/>
          </a:bodyPr>
          <a:lstStyle/>
          <a:p>
            <a:pPr lvl="0">
              <a:spcBef>
                <a:spcPts val="0"/>
              </a:spcBef>
              <a:buNone/>
            </a:pPr>
            <a:r>
              <a:rPr lang="en" sz="1800"/>
              <a:t>Luis,  The Investigator - Cal State LA</a:t>
            </a:r>
          </a:p>
          <a:p>
            <a:pPr lvl="0">
              <a:spcBef>
                <a:spcPts val="0"/>
              </a:spcBef>
              <a:buNone/>
            </a:pPr>
            <a:endParaRPr sz="1800"/>
          </a:p>
          <a:p>
            <a:pPr lvl="0">
              <a:spcBef>
                <a:spcPts val="0"/>
              </a:spcBef>
              <a:buNone/>
            </a:pPr>
            <a:r>
              <a:rPr lang="en" sz="1800"/>
              <a:t>Tamar , The Clarifier - Pepperdine</a:t>
            </a:r>
          </a:p>
          <a:p>
            <a:pPr lvl="0">
              <a:spcBef>
                <a:spcPts val="0"/>
              </a:spcBef>
              <a:buNone/>
            </a:pPr>
            <a:endParaRPr sz="1800"/>
          </a:p>
          <a:p>
            <a:pPr lvl="0">
              <a:spcBef>
                <a:spcPts val="0"/>
              </a:spcBef>
              <a:buNone/>
            </a:pPr>
            <a:r>
              <a:rPr lang="en" sz="1800"/>
              <a:t>Danielle, The Organizer - Pepperdine</a:t>
            </a:r>
          </a:p>
          <a:p>
            <a:pPr lvl="0">
              <a:spcBef>
                <a:spcPts val="0"/>
              </a:spcBef>
              <a:buNone/>
            </a:pPr>
            <a:endParaRPr sz="1800"/>
          </a:p>
          <a:p>
            <a:pPr lvl="0" rtl="0">
              <a:spcBef>
                <a:spcPts val="0"/>
              </a:spcBef>
              <a:buNone/>
            </a:pPr>
            <a:r>
              <a:rPr lang="en" sz="1800"/>
              <a:t>Eddie, The Backbone - Cal State LA</a:t>
            </a:r>
          </a:p>
        </p:txBody>
      </p:sp>
      <p:pic>
        <p:nvPicPr>
          <p:cNvPr id="185" name="Shape 185"/>
          <p:cNvPicPr preferRelativeResize="0"/>
          <p:nvPr/>
        </p:nvPicPr>
        <p:blipFill>
          <a:blip r:embed="rId3">
            <a:alphaModFix/>
          </a:blip>
          <a:stretch>
            <a:fillRect/>
          </a:stretch>
        </p:blipFill>
        <p:spPr>
          <a:xfrm>
            <a:off x="5668501" y="1702375"/>
            <a:ext cx="3050952" cy="2292148"/>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790</Words>
  <Application>Microsoft Macintosh PowerPoint</Application>
  <PresentationFormat>On-screen Show (16:9)</PresentationFormat>
  <Paragraphs>102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Montserrat</vt:lpstr>
      <vt:lpstr>Lato</vt:lpstr>
      <vt:lpstr>Arial</vt:lpstr>
      <vt:lpstr>Focus</vt:lpstr>
      <vt:lpstr>Glendale’s 2017 Mayors Challenge</vt:lpstr>
      <vt:lpstr>Partnership</vt:lpstr>
      <vt:lpstr>Project Introduction</vt:lpstr>
      <vt:lpstr>Overall Project Logistics </vt:lpstr>
      <vt:lpstr>PowerPoint Presentation</vt:lpstr>
      <vt:lpstr>Timeline of Bloomberg Application Project</vt:lpstr>
      <vt:lpstr>Timeline of Extra Assignments</vt:lpstr>
      <vt:lpstr>Our Approach</vt:lpstr>
      <vt:lpstr>Team Dynamics</vt:lpstr>
      <vt:lpstr>Communication</vt:lpstr>
      <vt:lpstr>Challenges</vt:lpstr>
      <vt:lpstr>Feedback Received</vt:lpstr>
      <vt:lpstr>What Would We Change?</vt:lpstr>
      <vt:lpstr>What We Learned</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Glendale’s 2017 Mayors Challenge</dc:title>
  <cp:lastModifiedBy>Tamar Bezjian</cp:lastModifiedBy>
  <cp:revision>1</cp:revision>
  <dcterms:modified xsi:type="dcterms:W3CDTF">2017-11-22T01:35:29Z</dcterms:modified>
</cp:coreProperties>
</file>